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 id="2147483971" r:id="rId10"/>
    <p:sldMasterId id="2147483983" r:id="rId11"/>
  </p:sldMasterIdLst>
  <p:notesMasterIdLst>
    <p:notesMasterId r:id="rId81"/>
  </p:notesMasterIdLst>
  <p:handoutMasterIdLst>
    <p:handoutMasterId r:id="rId82"/>
  </p:handoutMasterIdLst>
  <p:sldIdLst>
    <p:sldId id="273" r:id="rId12"/>
    <p:sldId id="276" r:id="rId13"/>
    <p:sldId id="414" r:id="rId14"/>
    <p:sldId id="415" r:id="rId15"/>
    <p:sldId id="416" r:id="rId16"/>
    <p:sldId id="420" r:id="rId17"/>
    <p:sldId id="417" r:id="rId18"/>
    <p:sldId id="421" r:id="rId19"/>
    <p:sldId id="478" r:id="rId20"/>
    <p:sldId id="479" r:id="rId21"/>
    <p:sldId id="422" r:id="rId22"/>
    <p:sldId id="418" r:id="rId23"/>
    <p:sldId id="423" r:id="rId24"/>
    <p:sldId id="424" r:id="rId25"/>
    <p:sldId id="425" r:id="rId26"/>
    <p:sldId id="292" r:id="rId27"/>
    <p:sldId id="596" r:id="rId28"/>
    <p:sldId id="597" r:id="rId29"/>
    <p:sldId id="480" r:id="rId30"/>
    <p:sldId id="426" r:id="rId31"/>
    <p:sldId id="427" r:id="rId32"/>
    <p:sldId id="428" r:id="rId33"/>
    <p:sldId id="586" r:id="rId34"/>
    <p:sldId id="430" r:id="rId35"/>
    <p:sldId id="431" r:id="rId36"/>
    <p:sldId id="432" r:id="rId37"/>
    <p:sldId id="434" r:id="rId38"/>
    <p:sldId id="435" r:id="rId39"/>
    <p:sldId id="481" r:id="rId40"/>
    <p:sldId id="482" r:id="rId41"/>
    <p:sldId id="589" r:id="rId42"/>
    <p:sldId id="582" r:id="rId43"/>
    <p:sldId id="583" r:id="rId44"/>
    <p:sldId id="486" r:id="rId45"/>
    <p:sldId id="487" r:id="rId46"/>
    <p:sldId id="436" r:id="rId47"/>
    <p:sldId id="437" r:id="rId48"/>
    <p:sldId id="438" r:id="rId49"/>
    <p:sldId id="439" r:id="rId50"/>
    <p:sldId id="440" r:id="rId51"/>
    <p:sldId id="441" r:id="rId52"/>
    <p:sldId id="442" r:id="rId53"/>
    <p:sldId id="595" r:id="rId54"/>
    <p:sldId id="444" r:id="rId55"/>
    <p:sldId id="445" r:id="rId56"/>
    <p:sldId id="446" r:id="rId57"/>
    <p:sldId id="488" r:id="rId58"/>
    <p:sldId id="491" r:id="rId59"/>
    <p:sldId id="465" r:id="rId60"/>
    <p:sldId id="466" r:id="rId61"/>
    <p:sldId id="492" r:id="rId62"/>
    <p:sldId id="467" r:id="rId63"/>
    <p:sldId id="468" r:id="rId64"/>
    <p:sldId id="493" r:id="rId65"/>
    <p:sldId id="494" r:id="rId66"/>
    <p:sldId id="495" r:id="rId67"/>
    <p:sldId id="469" r:id="rId68"/>
    <p:sldId id="496" r:id="rId69"/>
    <p:sldId id="471" r:id="rId70"/>
    <p:sldId id="472" r:id="rId71"/>
    <p:sldId id="497" r:id="rId72"/>
    <p:sldId id="473" r:id="rId73"/>
    <p:sldId id="498" r:id="rId74"/>
    <p:sldId id="499" r:id="rId75"/>
    <p:sldId id="501" r:id="rId76"/>
    <p:sldId id="502" r:id="rId77"/>
    <p:sldId id="503" r:id="rId78"/>
    <p:sldId id="504" r:id="rId79"/>
    <p:sldId id="505"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04617B"/>
    <a:srgbClr val="B60000"/>
    <a:srgbClr val="505050"/>
    <a:srgbClr val="1A587B"/>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038D80-7562-43B7-947B-E6FEF2E99652}" v="259" dt="2024-09-17T07:41:59.7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48" autoAdjust="0"/>
    <p:restoredTop sz="95681" autoAdjust="0"/>
  </p:normalViewPr>
  <p:slideViewPr>
    <p:cSldViewPr>
      <p:cViewPr varScale="1">
        <p:scale>
          <a:sx n="74" d="100"/>
          <a:sy n="74" d="100"/>
        </p:scale>
        <p:origin x="1699" y="62"/>
      </p:cViewPr>
      <p:guideLst>
        <p:guide orient="horz" pos="3408"/>
        <p:guide orient="horz" pos="3600"/>
        <p:guide orient="horz" pos="912"/>
        <p:guide orient="horz" pos="3360"/>
        <p:guide pos="5616"/>
        <p:guide pos="4320"/>
      </p:guideLst>
    </p:cSldViewPr>
  </p:slideViewPr>
  <p:outlineViewPr>
    <p:cViewPr>
      <p:scale>
        <a:sx n="33" d="100"/>
        <a:sy n="33" d="100"/>
      </p:scale>
      <p:origin x="0" y="1455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viewProps" Target="viewProps.xml"/><Relationship Id="rId16" Type="http://schemas.openxmlformats.org/officeDocument/2006/relationships/slide" Target="slides/slide5.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5" Type="http://schemas.openxmlformats.org/officeDocument/2006/relationships/slideMaster" Target="slideMasters/slideMaster5.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slide" Target="slides/slide66.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80" Type="http://schemas.openxmlformats.org/officeDocument/2006/relationships/slide" Target="slides/slide69.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7" Type="http://schemas.openxmlformats.org/officeDocument/2006/relationships/slideMaster" Target="slideMasters/slideMaster7.xml"/><Relationship Id="rId71" Type="http://schemas.openxmlformats.org/officeDocument/2006/relationships/slide" Target="slides/slide60.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microsoft.com/office/2016/11/relationships/changesInfo" Target="changesInfos/changesInfo1.xml"/><Relationship Id="rId61" Type="http://schemas.openxmlformats.org/officeDocument/2006/relationships/slide" Target="slides/slide50.xml"/><Relationship Id="rId8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saki Onodera" userId="ec0959e43dfafe9d" providerId="LiveId" clId="{7F038D80-7562-43B7-947B-E6FEF2E99652}"/>
    <pc:docChg chg="undo custSel modSld">
      <pc:chgData name="Kosaki Onodera" userId="ec0959e43dfafe9d" providerId="LiveId" clId="{7F038D80-7562-43B7-947B-E6FEF2E99652}" dt="2024-09-17T07:42:27.400" v="1434"/>
      <pc:docMkLst>
        <pc:docMk/>
      </pc:docMkLst>
      <pc:sldChg chg="modSp mod">
        <pc:chgData name="Kosaki Onodera" userId="ec0959e43dfafe9d" providerId="LiveId" clId="{7F038D80-7562-43B7-947B-E6FEF2E99652}" dt="2024-09-17T06:52:27.758" v="476"/>
        <pc:sldMkLst>
          <pc:docMk/>
          <pc:sldMk cId="3524313476" sldId="436"/>
        </pc:sldMkLst>
        <pc:spChg chg="mod">
          <ac:chgData name="Kosaki Onodera" userId="ec0959e43dfafe9d" providerId="LiveId" clId="{7F038D80-7562-43B7-947B-E6FEF2E99652}" dt="2024-09-17T06:52:27.758" v="476"/>
          <ac:spMkLst>
            <pc:docMk/>
            <pc:sldMk cId="3524313476" sldId="436"/>
            <ac:spMk id="2" creationId="{00000000-0000-0000-0000-000000000000}"/>
          </ac:spMkLst>
        </pc:spChg>
      </pc:sldChg>
      <pc:sldChg chg="modSp mod">
        <pc:chgData name="Kosaki Onodera" userId="ec0959e43dfafe9d" providerId="LiveId" clId="{7F038D80-7562-43B7-947B-E6FEF2E99652}" dt="2024-09-17T06:53:41.054" v="513"/>
        <pc:sldMkLst>
          <pc:docMk/>
          <pc:sldMk cId="1068069318" sldId="437"/>
        </pc:sldMkLst>
        <pc:spChg chg="mod">
          <ac:chgData name="Kosaki Onodera" userId="ec0959e43dfafe9d" providerId="LiveId" clId="{7F038D80-7562-43B7-947B-E6FEF2E99652}" dt="2024-09-17T06:52:33.581" v="481"/>
          <ac:spMkLst>
            <pc:docMk/>
            <pc:sldMk cId="1068069318" sldId="437"/>
            <ac:spMk id="2" creationId="{00000000-0000-0000-0000-000000000000}"/>
          </ac:spMkLst>
        </pc:spChg>
        <pc:spChg chg="mod">
          <ac:chgData name="Kosaki Onodera" userId="ec0959e43dfafe9d" providerId="LiveId" clId="{7F038D80-7562-43B7-947B-E6FEF2E99652}" dt="2024-09-17T06:53:41.054" v="513"/>
          <ac:spMkLst>
            <pc:docMk/>
            <pc:sldMk cId="1068069318" sldId="437"/>
            <ac:spMk id="3" creationId="{00000000-0000-0000-0000-000000000000}"/>
          </ac:spMkLst>
        </pc:spChg>
      </pc:sldChg>
      <pc:sldChg chg="modSp mod">
        <pc:chgData name="Kosaki Onodera" userId="ec0959e43dfafe9d" providerId="LiveId" clId="{7F038D80-7562-43B7-947B-E6FEF2E99652}" dt="2024-09-17T06:54:40.018" v="522"/>
        <pc:sldMkLst>
          <pc:docMk/>
          <pc:sldMk cId="4028672545" sldId="438"/>
        </pc:sldMkLst>
        <pc:spChg chg="mod">
          <ac:chgData name="Kosaki Onodera" userId="ec0959e43dfafe9d" providerId="LiveId" clId="{7F038D80-7562-43B7-947B-E6FEF2E99652}" dt="2024-09-17T06:53:59.269" v="514"/>
          <ac:spMkLst>
            <pc:docMk/>
            <pc:sldMk cId="4028672545" sldId="438"/>
            <ac:spMk id="2" creationId="{00000000-0000-0000-0000-000000000000}"/>
          </ac:spMkLst>
        </pc:spChg>
        <pc:spChg chg="mod">
          <ac:chgData name="Kosaki Onodera" userId="ec0959e43dfafe9d" providerId="LiveId" clId="{7F038D80-7562-43B7-947B-E6FEF2E99652}" dt="2024-09-17T06:54:40.018" v="522"/>
          <ac:spMkLst>
            <pc:docMk/>
            <pc:sldMk cId="4028672545" sldId="438"/>
            <ac:spMk id="8" creationId="{00000000-0000-0000-0000-000000000000}"/>
          </ac:spMkLst>
        </pc:spChg>
      </pc:sldChg>
      <pc:sldChg chg="modSp mod">
        <pc:chgData name="Kosaki Onodera" userId="ec0959e43dfafe9d" providerId="LiveId" clId="{7F038D80-7562-43B7-947B-E6FEF2E99652}" dt="2024-09-17T06:56:11.168" v="543"/>
        <pc:sldMkLst>
          <pc:docMk/>
          <pc:sldMk cId="2047140884" sldId="439"/>
        </pc:sldMkLst>
        <pc:spChg chg="mod">
          <ac:chgData name="Kosaki Onodera" userId="ec0959e43dfafe9d" providerId="LiveId" clId="{7F038D80-7562-43B7-947B-E6FEF2E99652}" dt="2024-09-17T06:54:52.725" v="523"/>
          <ac:spMkLst>
            <pc:docMk/>
            <pc:sldMk cId="2047140884" sldId="439"/>
            <ac:spMk id="2" creationId="{00000000-0000-0000-0000-000000000000}"/>
          </ac:spMkLst>
        </pc:spChg>
        <pc:spChg chg="mod">
          <ac:chgData name="Kosaki Onodera" userId="ec0959e43dfafe9d" providerId="LiveId" clId="{7F038D80-7562-43B7-947B-E6FEF2E99652}" dt="2024-09-17T06:56:11.168" v="543"/>
          <ac:spMkLst>
            <pc:docMk/>
            <pc:sldMk cId="2047140884" sldId="439"/>
            <ac:spMk id="3" creationId="{00000000-0000-0000-0000-000000000000}"/>
          </ac:spMkLst>
        </pc:spChg>
        <pc:spChg chg="mod">
          <ac:chgData name="Kosaki Onodera" userId="ec0959e43dfafe9d" providerId="LiveId" clId="{7F038D80-7562-43B7-947B-E6FEF2E99652}" dt="2024-09-17T06:55:53.346" v="540" actId="20577"/>
          <ac:spMkLst>
            <pc:docMk/>
            <pc:sldMk cId="2047140884" sldId="439"/>
            <ac:spMk id="5" creationId="{00000000-0000-0000-0000-000000000000}"/>
          </ac:spMkLst>
        </pc:spChg>
        <pc:graphicFrameChg chg="mod">
          <ac:chgData name="Kosaki Onodera" userId="ec0959e43dfafe9d" providerId="LiveId" clId="{7F038D80-7562-43B7-947B-E6FEF2E99652}" dt="2024-09-17T06:55:55.243" v="541" actId="1076"/>
          <ac:graphicFrameMkLst>
            <pc:docMk/>
            <pc:sldMk cId="2047140884" sldId="439"/>
            <ac:graphicFrameMk id="7" creationId="{00000000-0000-0000-0000-000000000000}"/>
          </ac:graphicFrameMkLst>
        </pc:graphicFrameChg>
      </pc:sldChg>
      <pc:sldChg chg="modSp mod">
        <pc:chgData name="Kosaki Onodera" userId="ec0959e43dfafe9d" providerId="LiveId" clId="{7F038D80-7562-43B7-947B-E6FEF2E99652}" dt="2024-09-17T06:57:32.715" v="584" actId="20577"/>
        <pc:sldMkLst>
          <pc:docMk/>
          <pc:sldMk cId="3625724834" sldId="440"/>
        </pc:sldMkLst>
        <pc:spChg chg="mod">
          <ac:chgData name="Kosaki Onodera" userId="ec0959e43dfafe9d" providerId="LiveId" clId="{7F038D80-7562-43B7-947B-E6FEF2E99652}" dt="2024-09-17T06:56:19.679" v="549"/>
          <ac:spMkLst>
            <pc:docMk/>
            <pc:sldMk cId="3625724834" sldId="440"/>
            <ac:spMk id="2" creationId="{00000000-0000-0000-0000-000000000000}"/>
          </ac:spMkLst>
        </pc:spChg>
        <pc:spChg chg="mod">
          <ac:chgData name="Kosaki Onodera" userId="ec0959e43dfafe9d" providerId="LiveId" clId="{7F038D80-7562-43B7-947B-E6FEF2E99652}" dt="2024-09-17T06:57:32.715" v="584" actId="20577"/>
          <ac:spMkLst>
            <pc:docMk/>
            <pc:sldMk cId="3625724834" sldId="440"/>
            <ac:spMk id="5" creationId="{00000000-0000-0000-0000-000000000000}"/>
          </ac:spMkLst>
        </pc:spChg>
        <pc:spChg chg="mod">
          <ac:chgData name="Kosaki Onodera" userId="ec0959e43dfafe9d" providerId="LiveId" clId="{7F038D80-7562-43B7-947B-E6FEF2E99652}" dt="2024-09-17T06:56:34.525" v="566"/>
          <ac:spMkLst>
            <pc:docMk/>
            <pc:sldMk cId="3625724834" sldId="440"/>
            <ac:spMk id="6" creationId="{00000000-0000-0000-0000-000000000000}"/>
          </ac:spMkLst>
        </pc:spChg>
      </pc:sldChg>
      <pc:sldChg chg="modSp mod">
        <pc:chgData name="Kosaki Onodera" userId="ec0959e43dfafe9d" providerId="LiveId" clId="{7F038D80-7562-43B7-947B-E6FEF2E99652}" dt="2024-09-17T06:58:25.129" v="613" actId="20577"/>
        <pc:sldMkLst>
          <pc:docMk/>
          <pc:sldMk cId="2236468241" sldId="441"/>
        </pc:sldMkLst>
        <pc:spChg chg="mod">
          <ac:chgData name="Kosaki Onodera" userId="ec0959e43dfafe9d" providerId="LiveId" clId="{7F038D80-7562-43B7-947B-E6FEF2E99652}" dt="2024-09-17T06:57:44.336" v="599"/>
          <ac:spMkLst>
            <pc:docMk/>
            <pc:sldMk cId="2236468241" sldId="441"/>
            <ac:spMk id="2" creationId="{00000000-0000-0000-0000-000000000000}"/>
          </ac:spMkLst>
        </pc:spChg>
        <pc:spChg chg="mod">
          <ac:chgData name="Kosaki Onodera" userId="ec0959e43dfafe9d" providerId="LiveId" clId="{7F038D80-7562-43B7-947B-E6FEF2E99652}" dt="2024-09-17T06:58:25.129" v="613" actId="20577"/>
          <ac:spMkLst>
            <pc:docMk/>
            <pc:sldMk cId="2236468241" sldId="441"/>
            <ac:spMk id="3" creationId="{00000000-0000-0000-0000-000000000000}"/>
          </ac:spMkLst>
        </pc:spChg>
      </pc:sldChg>
      <pc:sldChg chg="modSp mod">
        <pc:chgData name="Kosaki Onodera" userId="ec0959e43dfafe9d" providerId="LiveId" clId="{7F038D80-7562-43B7-947B-E6FEF2E99652}" dt="2024-09-17T07:05:34.689" v="685" actId="2711"/>
        <pc:sldMkLst>
          <pc:docMk/>
          <pc:sldMk cId="1122030879" sldId="442"/>
        </pc:sldMkLst>
        <pc:spChg chg="mod">
          <ac:chgData name="Kosaki Onodera" userId="ec0959e43dfafe9d" providerId="LiveId" clId="{7F038D80-7562-43B7-947B-E6FEF2E99652}" dt="2024-09-17T06:58:40.203" v="624"/>
          <ac:spMkLst>
            <pc:docMk/>
            <pc:sldMk cId="1122030879" sldId="442"/>
            <ac:spMk id="2" creationId="{00000000-0000-0000-0000-000000000000}"/>
          </ac:spMkLst>
        </pc:spChg>
        <pc:spChg chg="mod">
          <ac:chgData name="Kosaki Onodera" userId="ec0959e43dfafe9d" providerId="LiveId" clId="{7F038D80-7562-43B7-947B-E6FEF2E99652}" dt="2024-09-17T07:05:34.689" v="685" actId="2711"/>
          <ac:spMkLst>
            <pc:docMk/>
            <pc:sldMk cId="1122030879" sldId="442"/>
            <ac:spMk id="6" creationId="{00000000-0000-0000-0000-000000000000}"/>
          </ac:spMkLst>
        </pc:spChg>
        <pc:spChg chg="mod">
          <ac:chgData name="Kosaki Onodera" userId="ec0959e43dfafe9d" providerId="LiveId" clId="{7F038D80-7562-43B7-947B-E6FEF2E99652}" dt="2024-09-17T07:05:11.360" v="681"/>
          <ac:spMkLst>
            <pc:docMk/>
            <pc:sldMk cId="1122030879" sldId="442"/>
            <ac:spMk id="8" creationId="{00000000-0000-0000-0000-000000000000}"/>
          </ac:spMkLst>
        </pc:spChg>
        <pc:graphicFrameChg chg="mod">
          <ac:chgData name="Kosaki Onodera" userId="ec0959e43dfafe9d" providerId="LiveId" clId="{7F038D80-7562-43B7-947B-E6FEF2E99652}" dt="2024-09-17T07:05:12.896" v="682" actId="1076"/>
          <ac:graphicFrameMkLst>
            <pc:docMk/>
            <pc:sldMk cId="1122030879" sldId="442"/>
            <ac:graphicFrameMk id="9" creationId="{00000000-0000-0000-0000-000000000000}"/>
          </ac:graphicFrameMkLst>
        </pc:graphicFrameChg>
      </pc:sldChg>
      <pc:sldChg chg="modSp mod">
        <pc:chgData name="Kosaki Onodera" userId="ec0959e43dfafe9d" providerId="LiveId" clId="{7F038D80-7562-43B7-947B-E6FEF2E99652}" dt="2024-09-17T07:08:26" v="760" actId="20577"/>
        <pc:sldMkLst>
          <pc:docMk/>
          <pc:sldMk cId="2325324169" sldId="444"/>
        </pc:sldMkLst>
        <pc:spChg chg="mod">
          <ac:chgData name="Kosaki Onodera" userId="ec0959e43dfafe9d" providerId="LiveId" clId="{7F038D80-7562-43B7-947B-E6FEF2E99652}" dt="2024-09-17T07:07:34.398" v="739"/>
          <ac:spMkLst>
            <pc:docMk/>
            <pc:sldMk cId="2325324169" sldId="444"/>
            <ac:spMk id="2" creationId="{00000000-0000-0000-0000-000000000000}"/>
          </ac:spMkLst>
        </pc:spChg>
        <pc:spChg chg="mod">
          <ac:chgData name="Kosaki Onodera" userId="ec0959e43dfafe9d" providerId="LiveId" clId="{7F038D80-7562-43B7-947B-E6FEF2E99652}" dt="2024-09-17T07:08:26" v="760" actId="20577"/>
          <ac:spMkLst>
            <pc:docMk/>
            <pc:sldMk cId="2325324169" sldId="444"/>
            <ac:spMk id="3" creationId="{00000000-0000-0000-0000-000000000000}"/>
          </ac:spMkLst>
        </pc:spChg>
      </pc:sldChg>
      <pc:sldChg chg="modSp mod">
        <pc:chgData name="Kosaki Onodera" userId="ec0959e43dfafe9d" providerId="LiveId" clId="{7F038D80-7562-43B7-947B-E6FEF2E99652}" dt="2024-09-17T07:11:53.209" v="853"/>
        <pc:sldMkLst>
          <pc:docMk/>
          <pc:sldMk cId="1330247507" sldId="445"/>
        </pc:sldMkLst>
        <pc:spChg chg="mod">
          <ac:chgData name="Kosaki Onodera" userId="ec0959e43dfafe9d" providerId="LiveId" clId="{7F038D80-7562-43B7-947B-E6FEF2E99652}" dt="2024-09-17T07:09:02.070" v="761"/>
          <ac:spMkLst>
            <pc:docMk/>
            <pc:sldMk cId="1330247507" sldId="445"/>
            <ac:spMk id="2" creationId="{00000000-0000-0000-0000-000000000000}"/>
          </ac:spMkLst>
        </pc:spChg>
        <pc:spChg chg="mod">
          <ac:chgData name="Kosaki Onodera" userId="ec0959e43dfafe9d" providerId="LiveId" clId="{7F038D80-7562-43B7-947B-E6FEF2E99652}" dt="2024-09-17T07:11:53.209" v="853"/>
          <ac:spMkLst>
            <pc:docMk/>
            <pc:sldMk cId="1330247507" sldId="445"/>
            <ac:spMk id="7" creationId="{00000000-0000-0000-0000-000000000000}"/>
          </ac:spMkLst>
        </pc:spChg>
        <pc:spChg chg="mod">
          <ac:chgData name="Kosaki Onodera" userId="ec0959e43dfafe9d" providerId="LiveId" clId="{7F038D80-7562-43B7-947B-E6FEF2E99652}" dt="2024-09-17T07:09:38.978" v="771" actId="20577"/>
          <ac:spMkLst>
            <pc:docMk/>
            <pc:sldMk cId="1330247507" sldId="445"/>
            <ac:spMk id="9" creationId="{00000000-0000-0000-0000-000000000000}"/>
          </ac:spMkLst>
        </pc:spChg>
      </pc:sldChg>
      <pc:sldChg chg="modSp mod">
        <pc:chgData name="Kosaki Onodera" userId="ec0959e43dfafe9d" providerId="LiveId" clId="{7F038D80-7562-43B7-947B-E6FEF2E99652}" dt="2024-09-17T07:14:34.155" v="897" actId="20577"/>
        <pc:sldMkLst>
          <pc:docMk/>
          <pc:sldMk cId="4067671495" sldId="446"/>
        </pc:sldMkLst>
        <pc:spChg chg="mod">
          <ac:chgData name="Kosaki Onodera" userId="ec0959e43dfafe9d" providerId="LiveId" clId="{7F038D80-7562-43B7-947B-E6FEF2E99652}" dt="2024-09-17T07:12:38.929" v="858"/>
          <ac:spMkLst>
            <pc:docMk/>
            <pc:sldMk cId="4067671495" sldId="446"/>
            <ac:spMk id="2" creationId="{00000000-0000-0000-0000-000000000000}"/>
          </ac:spMkLst>
        </pc:spChg>
        <pc:spChg chg="mod">
          <ac:chgData name="Kosaki Onodera" userId="ec0959e43dfafe9d" providerId="LiveId" clId="{7F038D80-7562-43B7-947B-E6FEF2E99652}" dt="2024-09-17T07:14:34.155" v="897" actId="20577"/>
          <ac:spMkLst>
            <pc:docMk/>
            <pc:sldMk cId="4067671495" sldId="446"/>
            <ac:spMk id="3" creationId="{00000000-0000-0000-0000-000000000000}"/>
          </ac:spMkLst>
        </pc:spChg>
      </pc:sldChg>
      <pc:sldChg chg="modSp mod">
        <pc:chgData name="Kosaki Onodera" userId="ec0959e43dfafe9d" providerId="LiveId" clId="{7F038D80-7562-43B7-947B-E6FEF2E99652}" dt="2024-09-17T07:18:34.526" v="935"/>
        <pc:sldMkLst>
          <pc:docMk/>
          <pc:sldMk cId="358734877" sldId="465"/>
        </pc:sldMkLst>
        <pc:spChg chg="mod">
          <ac:chgData name="Kosaki Onodera" userId="ec0959e43dfafe9d" providerId="LiveId" clId="{7F038D80-7562-43B7-947B-E6FEF2E99652}" dt="2024-09-17T07:18:14.094" v="921"/>
          <ac:spMkLst>
            <pc:docMk/>
            <pc:sldMk cId="358734877" sldId="465"/>
            <ac:spMk id="2" creationId="{00000000-0000-0000-0000-000000000000}"/>
          </ac:spMkLst>
        </pc:spChg>
        <pc:spChg chg="mod">
          <ac:chgData name="Kosaki Onodera" userId="ec0959e43dfafe9d" providerId="LiveId" clId="{7F038D80-7562-43B7-947B-E6FEF2E99652}" dt="2024-09-17T07:18:34.526" v="935"/>
          <ac:spMkLst>
            <pc:docMk/>
            <pc:sldMk cId="358734877" sldId="465"/>
            <ac:spMk id="3" creationId="{00000000-0000-0000-0000-000000000000}"/>
          </ac:spMkLst>
        </pc:spChg>
      </pc:sldChg>
      <pc:sldChg chg="modSp mod">
        <pc:chgData name="Kosaki Onodera" userId="ec0959e43dfafe9d" providerId="LiveId" clId="{7F038D80-7562-43B7-947B-E6FEF2E99652}" dt="2024-09-17T07:19:22.442" v="940"/>
        <pc:sldMkLst>
          <pc:docMk/>
          <pc:sldMk cId="2262210155" sldId="466"/>
        </pc:sldMkLst>
        <pc:spChg chg="mod">
          <ac:chgData name="Kosaki Onodera" userId="ec0959e43dfafe9d" providerId="LiveId" clId="{7F038D80-7562-43B7-947B-E6FEF2E99652}" dt="2024-09-17T07:18:40.317" v="938"/>
          <ac:spMkLst>
            <pc:docMk/>
            <pc:sldMk cId="2262210155" sldId="466"/>
            <ac:spMk id="2" creationId="{00000000-0000-0000-0000-000000000000}"/>
          </ac:spMkLst>
        </pc:spChg>
        <pc:spChg chg="mod">
          <ac:chgData name="Kosaki Onodera" userId="ec0959e43dfafe9d" providerId="LiveId" clId="{7F038D80-7562-43B7-947B-E6FEF2E99652}" dt="2024-09-17T07:18:58.598" v="939"/>
          <ac:spMkLst>
            <pc:docMk/>
            <pc:sldMk cId="2262210155" sldId="466"/>
            <ac:spMk id="3" creationId="{00000000-0000-0000-0000-000000000000}"/>
          </ac:spMkLst>
        </pc:spChg>
        <pc:spChg chg="mod">
          <ac:chgData name="Kosaki Onodera" userId="ec0959e43dfafe9d" providerId="LiveId" clId="{7F038D80-7562-43B7-947B-E6FEF2E99652}" dt="2024-09-17T07:19:22.442" v="940"/>
          <ac:spMkLst>
            <pc:docMk/>
            <pc:sldMk cId="2262210155" sldId="466"/>
            <ac:spMk id="4" creationId="{00000000-0000-0000-0000-000000000000}"/>
          </ac:spMkLst>
        </pc:spChg>
      </pc:sldChg>
      <pc:sldChg chg="modSp mod">
        <pc:chgData name="Kosaki Onodera" userId="ec0959e43dfafe9d" providerId="LiveId" clId="{7F038D80-7562-43B7-947B-E6FEF2E99652}" dt="2024-09-17T07:21:38.498" v="961" actId="20577"/>
        <pc:sldMkLst>
          <pc:docMk/>
          <pc:sldMk cId="195883089" sldId="467"/>
        </pc:sldMkLst>
        <pc:spChg chg="mod">
          <ac:chgData name="Kosaki Onodera" userId="ec0959e43dfafe9d" providerId="LiveId" clId="{7F038D80-7562-43B7-947B-E6FEF2E99652}" dt="2024-09-17T07:21:38.498" v="961" actId="20577"/>
          <ac:spMkLst>
            <pc:docMk/>
            <pc:sldMk cId="195883089" sldId="467"/>
            <ac:spMk id="2" creationId="{00000000-0000-0000-0000-000000000000}"/>
          </ac:spMkLst>
        </pc:spChg>
      </pc:sldChg>
      <pc:sldChg chg="modSp mod">
        <pc:chgData name="Kosaki Onodera" userId="ec0959e43dfafe9d" providerId="LiveId" clId="{7F038D80-7562-43B7-947B-E6FEF2E99652}" dt="2024-09-17T07:23:38.465" v="1012" actId="20577"/>
        <pc:sldMkLst>
          <pc:docMk/>
          <pc:sldMk cId="1795123257" sldId="468"/>
        </pc:sldMkLst>
        <pc:spChg chg="mod">
          <ac:chgData name="Kosaki Onodera" userId="ec0959e43dfafe9d" providerId="LiveId" clId="{7F038D80-7562-43B7-947B-E6FEF2E99652}" dt="2024-09-17T07:21:46.448" v="962"/>
          <ac:spMkLst>
            <pc:docMk/>
            <pc:sldMk cId="1795123257" sldId="468"/>
            <ac:spMk id="7" creationId="{00000000-0000-0000-0000-000000000000}"/>
          </ac:spMkLst>
        </pc:spChg>
        <pc:spChg chg="mod">
          <ac:chgData name="Kosaki Onodera" userId="ec0959e43dfafe9d" providerId="LiveId" clId="{7F038D80-7562-43B7-947B-E6FEF2E99652}" dt="2024-09-17T07:23:38.465" v="1012" actId="20577"/>
          <ac:spMkLst>
            <pc:docMk/>
            <pc:sldMk cId="1795123257" sldId="468"/>
            <ac:spMk id="8" creationId="{00000000-0000-0000-0000-000000000000}"/>
          </ac:spMkLst>
        </pc:spChg>
      </pc:sldChg>
      <pc:sldChg chg="modSp mod">
        <pc:chgData name="Kosaki Onodera" userId="ec0959e43dfafe9d" providerId="LiveId" clId="{7F038D80-7562-43B7-947B-E6FEF2E99652}" dt="2024-09-17T07:29:50.790" v="1179"/>
        <pc:sldMkLst>
          <pc:docMk/>
          <pc:sldMk cId="1557109688" sldId="469"/>
        </pc:sldMkLst>
        <pc:spChg chg="mod">
          <ac:chgData name="Kosaki Onodera" userId="ec0959e43dfafe9d" providerId="LiveId" clId="{7F038D80-7562-43B7-947B-E6FEF2E99652}" dt="2024-09-17T07:27:44.586" v="1131"/>
          <ac:spMkLst>
            <pc:docMk/>
            <pc:sldMk cId="1557109688" sldId="469"/>
            <ac:spMk id="2" creationId="{00000000-0000-0000-0000-000000000000}"/>
          </ac:spMkLst>
        </pc:spChg>
        <pc:spChg chg="mod">
          <ac:chgData name="Kosaki Onodera" userId="ec0959e43dfafe9d" providerId="LiveId" clId="{7F038D80-7562-43B7-947B-E6FEF2E99652}" dt="2024-09-17T07:29:46.621" v="1172"/>
          <ac:spMkLst>
            <pc:docMk/>
            <pc:sldMk cId="1557109688" sldId="469"/>
            <ac:spMk id="4" creationId="{00000000-0000-0000-0000-000000000000}"/>
          </ac:spMkLst>
        </pc:spChg>
        <pc:spChg chg="mod">
          <ac:chgData name="Kosaki Onodera" userId="ec0959e43dfafe9d" providerId="LiveId" clId="{7F038D80-7562-43B7-947B-E6FEF2E99652}" dt="2024-09-17T07:29:50.790" v="1179"/>
          <ac:spMkLst>
            <pc:docMk/>
            <pc:sldMk cId="1557109688" sldId="469"/>
            <ac:spMk id="5" creationId="{00000000-0000-0000-0000-000000000000}"/>
          </ac:spMkLst>
        </pc:spChg>
        <pc:spChg chg="mod">
          <ac:chgData name="Kosaki Onodera" userId="ec0959e43dfafe9d" providerId="LiveId" clId="{7F038D80-7562-43B7-947B-E6FEF2E99652}" dt="2024-09-17T07:28:26.756" v="1145"/>
          <ac:spMkLst>
            <pc:docMk/>
            <pc:sldMk cId="1557109688" sldId="469"/>
            <ac:spMk id="8" creationId="{00000000-0000-0000-0000-000000000000}"/>
          </ac:spMkLst>
        </pc:spChg>
      </pc:sldChg>
      <pc:sldChg chg="modSp mod">
        <pc:chgData name="Kosaki Onodera" userId="ec0959e43dfafe9d" providerId="LiveId" clId="{7F038D80-7562-43B7-947B-E6FEF2E99652}" dt="2024-09-17T07:31:00.517" v="1210"/>
        <pc:sldMkLst>
          <pc:docMk/>
          <pc:sldMk cId="3641248188" sldId="471"/>
        </pc:sldMkLst>
        <pc:spChg chg="mod">
          <ac:chgData name="Kosaki Onodera" userId="ec0959e43dfafe9d" providerId="LiveId" clId="{7F038D80-7562-43B7-947B-E6FEF2E99652}" dt="2024-09-17T07:30:16.110" v="1206"/>
          <ac:spMkLst>
            <pc:docMk/>
            <pc:sldMk cId="3641248188" sldId="471"/>
            <ac:spMk id="2" creationId="{00000000-0000-0000-0000-000000000000}"/>
          </ac:spMkLst>
        </pc:spChg>
        <pc:spChg chg="mod">
          <ac:chgData name="Kosaki Onodera" userId="ec0959e43dfafe9d" providerId="LiveId" clId="{7F038D80-7562-43B7-947B-E6FEF2E99652}" dt="2024-09-17T07:31:00.517" v="1210"/>
          <ac:spMkLst>
            <pc:docMk/>
            <pc:sldMk cId="3641248188" sldId="471"/>
            <ac:spMk id="4" creationId="{00000000-0000-0000-0000-000000000000}"/>
          </ac:spMkLst>
        </pc:spChg>
      </pc:sldChg>
      <pc:sldChg chg="modSp mod">
        <pc:chgData name="Kosaki Onodera" userId="ec0959e43dfafe9d" providerId="LiveId" clId="{7F038D80-7562-43B7-947B-E6FEF2E99652}" dt="2024-09-17T07:35:10.765" v="1294" actId="20577"/>
        <pc:sldMkLst>
          <pc:docMk/>
          <pc:sldMk cId="418321854" sldId="472"/>
        </pc:sldMkLst>
        <pc:spChg chg="mod">
          <ac:chgData name="Kosaki Onodera" userId="ec0959e43dfafe9d" providerId="LiveId" clId="{7F038D80-7562-43B7-947B-E6FEF2E99652}" dt="2024-09-17T07:31:22.857" v="1211"/>
          <ac:spMkLst>
            <pc:docMk/>
            <pc:sldMk cId="418321854" sldId="472"/>
            <ac:spMk id="2" creationId="{00000000-0000-0000-0000-000000000000}"/>
          </ac:spMkLst>
        </pc:spChg>
        <pc:spChg chg="mod">
          <ac:chgData name="Kosaki Onodera" userId="ec0959e43dfafe9d" providerId="LiveId" clId="{7F038D80-7562-43B7-947B-E6FEF2E99652}" dt="2024-09-17T07:35:10.765" v="1294" actId="20577"/>
          <ac:spMkLst>
            <pc:docMk/>
            <pc:sldMk cId="418321854" sldId="472"/>
            <ac:spMk id="7" creationId="{00000000-0000-0000-0000-000000000000}"/>
          </ac:spMkLst>
        </pc:spChg>
      </pc:sldChg>
      <pc:sldChg chg="modSp mod">
        <pc:chgData name="Kosaki Onodera" userId="ec0959e43dfafe9d" providerId="LiveId" clId="{7F038D80-7562-43B7-947B-E6FEF2E99652}" dt="2024-09-17T07:37:16.746" v="1366" actId="113"/>
        <pc:sldMkLst>
          <pc:docMk/>
          <pc:sldMk cId="2176698987" sldId="473"/>
        </pc:sldMkLst>
        <pc:spChg chg="mod">
          <ac:chgData name="Kosaki Onodera" userId="ec0959e43dfafe9d" providerId="LiveId" clId="{7F038D80-7562-43B7-947B-E6FEF2E99652}" dt="2024-09-17T07:31:32.244" v="1219" actId="20577"/>
          <ac:spMkLst>
            <pc:docMk/>
            <pc:sldMk cId="2176698987" sldId="473"/>
            <ac:spMk id="2" creationId="{00000000-0000-0000-0000-000000000000}"/>
          </ac:spMkLst>
        </pc:spChg>
        <pc:spChg chg="mod">
          <ac:chgData name="Kosaki Onodera" userId="ec0959e43dfafe9d" providerId="LiveId" clId="{7F038D80-7562-43B7-947B-E6FEF2E99652}" dt="2024-09-17T07:37:16.746" v="1366" actId="113"/>
          <ac:spMkLst>
            <pc:docMk/>
            <pc:sldMk cId="2176698987" sldId="473"/>
            <ac:spMk id="3" creationId="{00000000-0000-0000-0000-000000000000}"/>
          </ac:spMkLst>
        </pc:spChg>
      </pc:sldChg>
      <pc:sldChg chg="modSp mod">
        <pc:chgData name="Kosaki Onodera" userId="ec0959e43dfafe9d" providerId="LiveId" clId="{7F038D80-7562-43B7-947B-E6FEF2E99652}" dt="2024-09-17T06:33:50.598" v="70"/>
        <pc:sldMkLst>
          <pc:docMk/>
          <pc:sldMk cId="431314294" sldId="481"/>
        </pc:sldMkLst>
        <pc:spChg chg="mod">
          <ac:chgData name="Kosaki Onodera" userId="ec0959e43dfafe9d" providerId="LiveId" clId="{7F038D80-7562-43B7-947B-E6FEF2E99652}" dt="2024-09-17T06:33:50.598" v="70"/>
          <ac:spMkLst>
            <pc:docMk/>
            <pc:sldMk cId="431314294" sldId="481"/>
            <ac:spMk id="6" creationId="{00000000-0000-0000-0000-000000000000}"/>
          </ac:spMkLst>
        </pc:spChg>
      </pc:sldChg>
      <pc:sldChg chg="modSp mod">
        <pc:chgData name="Kosaki Onodera" userId="ec0959e43dfafe9d" providerId="LiveId" clId="{7F038D80-7562-43B7-947B-E6FEF2E99652}" dt="2024-09-17T06:36:22.965" v="137" actId="1076"/>
        <pc:sldMkLst>
          <pc:docMk/>
          <pc:sldMk cId="1113222184" sldId="482"/>
        </pc:sldMkLst>
        <pc:spChg chg="mod">
          <ac:chgData name="Kosaki Onodera" userId="ec0959e43dfafe9d" providerId="LiveId" clId="{7F038D80-7562-43B7-947B-E6FEF2E99652}" dt="2024-09-17T06:34:12.311" v="71"/>
          <ac:spMkLst>
            <pc:docMk/>
            <pc:sldMk cId="1113222184" sldId="482"/>
            <ac:spMk id="2" creationId="{00000000-0000-0000-0000-000000000000}"/>
          </ac:spMkLst>
        </pc:spChg>
        <pc:spChg chg="mod">
          <ac:chgData name="Kosaki Onodera" userId="ec0959e43dfafe9d" providerId="LiveId" clId="{7F038D80-7562-43B7-947B-E6FEF2E99652}" dt="2024-09-17T06:36:22.965" v="137" actId="1076"/>
          <ac:spMkLst>
            <pc:docMk/>
            <pc:sldMk cId="1113222184" sldId="482"/>
            <ac:spMk id="3" creationId="{00000000-0000-0000-0000-000000000000}"/>
          </ac:spMkLst>
        </pc:spChg>
        <pc:spChg chg="mod">
          <ac:chgData name="Kosaki Onodera" userId="ec0959e43dfafe9d" providerId="LiveId" clId="{7F038D80-7562-43B7-947B-E6FEF2E99652}" dt="2024-09-17T06:36:15.613" v="135"/>
          <ac:spMkLst>
            <pc:docMk/>
            <pc:sldMk cId="1113222184" sldId="482"/>
            <ac:spMk id="6" creationId="{00000000-0000-0000-0000-000000000000}"/>
          </ac:spMkLst>
        </pc:spChg>
        <pc:graphicFrameChg chg="mod">
          <ac:chgData name="Kosaki Onodera" userId="ec0959e43dfafe9d" providerId="LiveId" clId="{7F038D80-7562-43B7-947B-E6FEF2E99652}" dt="2024-09-17T06:36:21.291" v="136" actId="1076"/>
          <ac:graphicFrameMkLst>
            <pc:docMk/>
            <pc:sldMk cId="1113222184" sldId="482"/>
            <ac:graphicFrameMk id="5" creationId="{00000000-0000-0000-0000-000000000000}"/>
          </ac:graphicFrameMkLst>
        </pc:graphicFrameChg>
      </pc:sldChg>
      <pc:sldChg chg="modSp mod">
        <pc:chgData name="Kosaki Onodera" userId="ec0959e43dfafe9d" providerId="LiveId" clId="{7F038D80-7562-43B7-947B-E6FEF2E99652}" dt="2024-09-17T06:44:57.127" v="277" actId="20577"/>
        <pc:sldMkLst>
          <pc:docMk/>
          <pc:sldMk cId="2303969368" sldId="486"/>
        </pc:sldMkLst>
        <pc:spChg chg="mod">
          <ac:chgData name="Kosaki Onodera" userId="ec0959e43dfafe9d" providerId="LiveId" clId="{7F038D80-7562-43B7-947B-E6FEF2E99652}" dt="2024-09-17T06:42:39.013" v="241"/>
          <ac:spMkLst>
            <pc:docMk/>
            <pc:sldMk cId="2303969368" sldId="486"/>
            <ac:spMk id="2" creationId="{00000000-0000-0000-0000-000000000000}"/>
          </ac:spMkLst>
        </pc:spChg>
        <pc:spChg chg="mod">
          <ac:chgData name="Kosaki Onodera" userId="ec0959e43dfafe9d" providerId="LiveId" clId="{7F038D80-7562-43B7-947B-E6FEF2E99652}" dt="2024-09-17T06:44:18.176" v="271" actId="113"/>
          <ac:spMkLst>
            <pc:docMk/>
            <pc:sldMk cId="2303969368" sldId="486"/>
            <ac:spMk id="4" creationId="{00000000-0000-0000-0000-000000000000}"/>
          </ac:spMkLst>
        </pc:spChg>
        <pc:spChg chg="mod">
          <ac:chgData name="Kosaki Onodera" userId="ec0959e43dfafe9d" providerId="LiveId" clId="{7F038D80-7562-43B7-947B-E6FEF2E99652}" dt="2024-09-17T06:44:57.127" v="277" actId="20577"/>
          <ac:spMkLst>
            <pc:docMk/>
            <pc:sldMk cId="2303969368" sldId="486"/>
            <ac:spMk id="6" creationId="{00000000-0000-0000-0000-000000000000}"/>
          </ac:spMkLst>
        </pc:spChg>
      </pc:sldChg>
      <pc:sldChg chg="modSp mod">
        <pc:chgData name="Kosaki Onodera" userId="ec0959e43dfafe9d" providerId="LiveId" clId="{7F038D80-7562-43B7-947B-E6FEF2E99652}" dt="2024-09-17T06:52:11.137" v="475" actId="114"/>
        <pc:sldMkLst>
          <pc:docMk/>
          <pc:sldMk cId="3415159978" sldId="487"/>
        </pc:sldMkLst>
        <pc:spChg chg="mod">
          <ac:chgData name="Kosaki Onodera" userId="ec0959e43dfafe9d" providerId="LiveId" clId="{7F038D80-7562-43B7-947B-E6FEF2E99652}" dt="2024-09-17T06:42:42.647" v="242"/>
          <ac:spMkLst>
            <pc:docMk/>
            <pc:sldMk cId="3415159978" sldId="487"/>
            <ac:spMk id="2" creationId="{00000000-0000-0000-0000-000000000000}"/>
          </ac:spMkLst>
        </pc:spChg>
        <pc:spChg chg="mod">
          <ac:chgData name="Kosaki Onodera" userId="ec0959e43dfafe9d" providerId="LiveId" clId="{7F038D80-7562-43B7-947B-E6FEF2E99652}" dt="2024-09-17T06:52:11.137" v="475" actId="114"/>
          <ac:spMkLst>
            <pc:docMk/>
            <pc:sldMk cId="3415159978" sldId="487"/>
            <ac:spMk id="5" creationId="{00000000-0000-0000-0000-000000000000}"/>
          </ac:spMkLst>
        </pc:spChg>
      </pc:sldChg>
      <pc:sldChg chg="modSp mod">
        <pc:chgData name="Kosaki Onodera" userId="ec0959e43dfafe9d" providerId="LiveId" clId="{7F038D80-7562-43B7-947B-E6FEF2E99652}" dt="2024-09-17T07:17:33.997" v="913" actId="20577"/>
        <pc:sldMkLst>
          <pc:docMk/>
          <pc:sldMk cId="2662912579" sldId="488"/>
        </pc:sldMkLst>
        <pc:spChg chg="mod">
          <ac:chgData name="Kosaki Onodera" userId="ec0959e43dfafe9d" providerId="LiveId" clId="{7F038D80-7562-43B7-947B-E6FEF2E99652}" dt="2024-09-17T07:14:53.311" v="898"/>
          <ac:spMkLst>
            <pc:docMk/>
            <pc:sldMk cId="2662912579" sldId="488"/>
            <ac:spMk id="2" creationId="{00000000-0000-0000-0000-000000000000}"/>
          </ac:spMkLst>
        </pc:spChg>
        <pc:spChg chg="mod">
          <ac:chgData name="Kosaki Onodera" userId="ec0959e43dfafe9d" providerId="LiveId" clId="{7F038D80-7562-43B7-947B-E6FEF2E99652}" dt="2024-09-17T07:17:33.997" v="913" actId="20577"/>
          <ac:spMkLst>
            <pc:docMk/>
            <pc:sldMk cId="2662912579" sldId="488"/>
            <ac:spMk id="3" creationId="{00000000-0000-0000-0000-000000000000}"/>
          </ac:spMkLst>
        </pc:spChg>
      </pc:sldChg>
      <pc:sldChg chg="modSp mod">
        <pc:chgData name="Kosaki Onodera" userId="ec0959e43dfafe9d" providerId="LiveId" clId="{7F038D80-7562-43B7-947B-E6FEF2E99652}" dt="2024-09-17T07:18:00.340" v="916"/>
        <pc:sldMkLst>
          <pc:docMk/>
          <pc:sldMk cId="558977007" sldId="491"/>
        </pc:sldMkLst>
        <pc:spChg chg="mod">
          <ac:chgData name="Kosaki Onodera" userId="ec0959e43dfafe9d" providerId="LiveId" clId="{7F038D80-7562-43B7-947B-E6FEF2E99652}" dt="2024-09-17T07:18:00.340" v="916"/>
          <ac:spMkLst>
            <pc:docMk/>
            <pc:sldMk cId="558977007" sldId="491"/>
            <ac:spMk id="2" creationId="{00000000-0000-0000-0000-000000000000}"/>
          </ac:spMkLst>
        </pc:spChg>
      </pc:sldChg>
      <pc:sldChg chg="modSp mod">
        <pc:chgData name="Kosaki Onodera" userId="ec0959e43dfafe9d" providerId="LiveId" clId="{7F038D80-7562-43B7-947B-E6FEF2E99652}" dt="2024-09-17T07:21:29.786" v="953"/>
        <pc:sldMkLst>
          <pc:docMk/>
          <pc:sldMk cId="3267190981" sldId="492"/>
        </pc:sldMkLst>
        <pc:spChg chg="mod">
          <ac:chgData name="Kosaki Onodera" userId="ec0959e43dfafe9d" providerId="LiveId" clId="{7F038D80-7562-43B7-947B-E6FEF2E99652}" dt="2024-09-17T07:19:38.975" v="941"/>
          <ac:spMkLst>
            <pc:docMk/>
            <pc:sldMk cId="3267190981" sldId="492"/>
            <ac:spMk id="2" creationId="{00000000-0000-0000-0000-000000000000}"/>
          </ac:spMkLst>
        </pc:spChg>
        <pc:spChg chg="mod">
          <ac:chgData name="Kosaki Onodera" userId="ec0959e43dfafe9d" providerId="LiveId" clId="{7F038D80-7562-43B7-947B-E6FEF2E99652}" dt="2024-09-17T07:21:25.519" v="943" actId="113"/>
          <ac:spMkLst>
            <pc:docMk/>
            <pc:sldMk cId="3267190981" sldId="492"/>
            <ac:spMk id="3" creationId="{00000000-0000-0000-0000-000000000000}"/>
          </ac:spMkLst>
        </pc:spChg>
        <pc:spChg chg="mod">
          <ac:chgData name="Kosaki Onodera" userId="ec0959e43dfafe9d" providerId="LiveId" clId="{7F038D80-7562-43B7-947B-E6FEF2E99652}" dt="2024-09-17T07:21:29.786" v="953"/>
          <ac:spMkLst>
            <pc:docMk/>
            <pc:sldMk cId="3267190981" sldId="492"/>
            <ac:spMk id="4" creationId="{00000000-0000-0000-0000-000000000000}"/>
          </ac:spMkLst>
        </pc:spChg>
      </pc:sldChg>
      <pc:sldChg chg="modSp mod">
        <pc:chgData name="Kosaki Onodera" userId="ec0959e43dfafe9d" providerId="LiveId" clId="{7F038D80-7562-43B7-947B-E6FEF2E99652}" dt="2024-09-17T07:24:00.324" v="1013"/>
        <pc:sldMkLst>
          <pc:docMk/>
          <pc:sldMk cId="263655230" sldId="493"/>
        </pc:sldMkLst>
        <pc:spChg chg="mod">
          <ac:chgData name="Kosaki Onodera" userId="ec0959e43dfafe9d" providerId="LiveId" clId="{7F038D80-7562-43B7-947B-E6FEF2E99652}" dt="2024-09-17T07:24:00.324" v="1013"/>
          <ac:spMkLst>
            <pc:docMk/>
            <pc:sldMk cId="263655230" sldId="493"/>
            <ac:spMk id="2" creationId="{00000000-0000-0000-0000-000000000000}"/>
          </ac:spMkLst>
        </pc:spChg>
      </pc:sldChg>
      <pc:sldChg chg="modSp mod">
        <pc:chgData name="Kosaki Onodera" userId="ec0959e43dfafe9d" providerId="LiveId" clId="{7F038D80-7562-43B7-947B-E6FEF2E99652}" dt="2024-09-17T07:24:48.552" v="1039" actId="114"/>
        <pc:sldMkLst>
          <pc:docMk/>
          <pc:sldMk cId="3775089030" sldId="494"/>
        </pc:sldMkLst>
        <pc:spChg chg="mod">
          <ac:chgData name="Kosaki Onodera" userId="ec0959e43dfafe9d" providerId="LiveId" clId="{7F038D80-7562-43B7-947B-E6FEF2E99652}" dt="2024-09-17T07:24:17.462" v="1016"/>
          <ac:spMkLst>
            <pc:docMk/>
            <pc:sldMk cId="3775089030" sldId="494"/>
            <ac:spMk id="2" creationId="{00000000-0000-0000-0000-000000000000}"/>
          </ac:spMkLst>
        </pc:spChg>
        <pc:spChg chg="mod">
          <ac:chgData name="Kosaki Onodera" userId="ec0959e43dfafe9d" providerId="LiveId" clId="{7F038D80-7562-43B7-947B-E6FEF2E99652}" dt="2024-09-17T07:24:48.552" v="1039" actId="114"/>
          <ac:spMkLst>
            <pc:docMk/>
            <pc:sldMk cId="3775089030" sldId="494"/>
            <ac:spMk id="3" creationId="{00000000-0000-0000-0000-000000000000}"/>
          </ac:spMkLst>
        </pc:spChg>
      </pc:sldChg>
      <pc:sldChg chg="modSp mod">
        <pc:chgData name="Kosaki Onodera" userId="ec0959e43dfafe9d" providerId="LiveId" clId="{7F038D80-7562-43B7-947B-E6FEF2E99652}" dt="2024-09-17T07:27:36.752" v="1128" actId="20577"/>
        <pc:sldMkLst>
          <pc:docMk/>
          <pc:sldMk cId="3686891371" sldId="495"/>
        </pc:sldMkLst>
        <pc:spChg chg="mod">
          <ac:chgData name="Kosaki Onodera" userId="ec0959e43dfafe9d" providerId="LiveId" clId="{7F038D80-7562-43B7-947B-E6FEF2E99652}" dt="2024-09-17T07:24:54.824" v="1042"/>
          <ac:spMkLst>
            <pc:docMk/>
            <pc:sldMk cId="3686891371" sldId="495"/>
            <ac:spMk id="2" creationId="{00000000-0000-0000-0000-000000000000}"/>
          </ac:spMkLst>
        </pc:spChg>
        <pc:spChg chg="mod">
          <ac:chgData name="Kosaki Onodera" userId="ec0959e43dfafe9d" providerId="LiveId" clId="{7F038D80-7562-43B7-947B-E6FEF2E99652}" dt="2024-09-17T07:25:53.207" v="1073" actId="20577"/>
          <ac:spMkLst>
            <pc:docMk/>
            <pc:sldMk cId="3686891371" sldId="495"/>
            <ac:spMk id="3" creationId="{00000000-0000-0000-0000-000000000000}"/>
          </ac:spMkLst>
        </pc:spChg>
        <pc:spChg chg="mod">
          <ac:chgData name="Kosaki Onodera" userId="ec0959e43dfafe9d" providerId="LiveId" clId="{7F038D80-7562-43B7-947B-E6FEF2E99652}" dt="2024-09-17T07:26:34.174" v="1108"/>
          <ac:spMkLst>
            <pc:docMk/>
            <pc:sldMk cId="3686891371" sldId="495"/>
            <ac:spMk id="5" creationId="{00000000-0000-0000-0000-000000000000}"/>
          </ac:spMkLst>
        </pc:spChg>
        <pc:spChg chg="mod">
          <ac:chgData name="Kosaki Onodera" userId="ec0959e43dfafe9d" providerId="LiveId" clId="{7F038D80-7562-43B7-947B-E6FEF2E99652}" dt="2024-09-17T07:26:40.034" v="1119"/>
          <ac:spMkLst>
            <pc:docMk/>
            <pc:sldMk cId="3686891371" sldId="495"/>
            <ac:spMk id="6" creationId="{00000000-0000-0000-0000-000000000000}"/>
          </ac:spMkLst>
        </pc:spChg>
        <pc:spChg chg="mod">
          <ac:chgData name="Kosaki Onodera" userId="ec0959e43dfafe9d" providerId="LiveId" clId="{7F038D80-7562-43B7-947B-E6FEF2E99652}" dt="2024-09-17T07:27:36.752" v="1128" actId="20577"/>
          <ac:spMkLst>
            <pc:docMk/>
            <pc:sldMk cId="3686891371" sldId="495"/>
            <ac:spMk id="7" creationId="{00000000-0000-0000-0000-000000000000}"/>
          </ac:spMkLst>
        </pc:spChg>
        <pc:graphicFrameChg chg="mod">
          <ac:chgData name="Kosaki Onodera" userId="ec0959e43dfafe9d" providerId="LiveId" clId="{7F038D80-7562-43B7-947B-E6FEF2E99652}" dt="2024-09-17T07:26:43.418" v="1121" actId="1076"/>
          <ac:graphicFrameMkLst>
            <pc:docMk/>
            <pc:sldMk cId="3686891371" sldId="495"/>
            <ac:graphicFrameMk id="10" creationId="{00000000-0000-0000-0000-000000000000}"/>
          </ac:graphicFrameMkLst>
        </pc:graphicFrameChg>
        <pc:graphicFrameChg chg="mod">
          <ac:chgData name="Kosaki Onodera" userId="ec0959e43dfafe9d" providerId="LiveId" clId="{7F038D80-7562-43B7-947B-E6FEF2E99652}" dt="2024-09-17T07:26:42.089" v="1120" actId="1076"/>
          <ac:graphicFrameMkLst>
            <pc:docMk/>
            <pc:sldMk cId="3686891371" sldId="495"/>
            <ac:graphicFrameMk id="11" creationId="{00000000-0000-0000-0000-000000000000}"/>
          </ac:graphicFrameMkLst>
        </pc:graphicFrameChg>
      </pc:sldChg>
      <pc:sldChg chg="modSp mod">
        <pc:chgData name="Kosaki Onodera" userId="ec0959e43dfafe9d" providerId="LiveId" clId="{7F038D80-7562-43B7-947B-E6FEF2E99652}" dt="2024-09-17T07:30:29.725" v="1207"/>
        <pc:sldMkLst>
          <pc:docMk/>
          <pc:sldMk cId="2792951648" sldId="496"/>
        </pc:sldMkLst>
        <pc:spChg chg="mod">
          <ac:chgData name="Kosaki Onodera" userId="ec0959e43dfafe9d" providerId="LiveId" clId="{7F038D80-7562-43B7-947B-E6FEF2E99652}" dt="2024-09-17T07:30:29.725" v="1207"/>
          <ac:spMkLst>
            <pc:docMk/>
            <pc:sldMk cId="2792951648" sldId="496"/>
            <ac:spMk id="2" creationId="{00000000-0000-0000-0000-000000000000}"/>
          </ac:spMkLst>
        </pc:spChg>
      </pc:sldChg>
      <pc:sldChg chg="modSp mod">
        <pc:chgData name="Kosaki Onodera" userId="ec0959e43dfafe9d" providerId="LiveId" clId="{7F038D80-7562-43B7-947B-E6FEF2E99652}" dt="2024-09-17T07:36:39.702" v="1362" actId="2711"/>
        <pc:sldMkLst>
          <pc:docMk/>
          <pc:sldMk cId="3351437970" sldId="497"/>
        </pc:sldMkLst>
        <pc:spChg chg="mod">
          <ac:chgData name="Kosaki Onodera" userId="ec0959e43dfafe9d" providerId="LiveId" clId="{7F038D80-7562-43B7-947B-E6FEF2E99652}" dt="2024-09-17T07:31:25.460" v="1212"/>
          <ac:spMkLst>
            <pc:docMk/>
            <pc:sldMk cId="3351437970" sldId="497"/>
            <ac:spMk id="2" creationId="{00000000-0000-0000-0000-000000000000}"/>
          </ac:spMkLst>
        </pc:spChg>
        <pc:spChg chg="mod">
          <ac:chgData name="Kosaki Onodera" userId="ec0959e43dfafe9d" providerId="LiveId" clId="{7F038D80-7562-43B7-947B-E6FEF2E99652}" dt="2024-09-17T07:36:39.702" v="1362" actId="2711"/>
          <ac:spMkLst>
            <pc:docMk/>
            <pc:sldMk cId="3351437970" sldId="497"/>
            <ac:spMk id="3" creationId="{00000000-0000-0000-0000-000000000000}"/>
          </ac:spMkLst>
        </pc:spChg>
        <pc:spChg chg="mod">
          <ac:chgData name="Kosaki Onodera" userId="ec0959e43dfafe9d" providerId="LiveId" clId="{7F038D80-7562-43B7-947B-E6FEF2E99652}" dt="2024-09-17T07:35:44.565" v="1323"/>
          <ac:spMkLst>
            <pc:docMk/>
            <pc:sldMk cId="3351437970" sldId="497"/>
            <ac:spMk id="6" creationId="{00000000-0000-0000-0000-000000000000}"/>
          </ac:spMkLst>
        </pc:spChg>
      </pc:sldChg>
      <pc:sldChg chg="modSp mod">
        <pc:chgData name="Kosaki Onodera" userId="ec0959e43dfafe9d" providerId="LiveId" clId="{7F038D80-7562-43B7-947B-E6FEF2E99652}" dt="2024-09-17T07:38:09.136" v="1371" actId="2711"/>
        <pc:sldMkLst>
          <pc:docMk/>
          <pc:sldMk cId="1014425405" sldId="498"/>
        </pc:sldMkLst>
        <pc:spChg chg="mod">
          <ac:chgData name="Kosaki Onodera" userId="ec0959e43dfafe9d" providerId="LiveId" clId="{7F038D80-7562-43B7-947B-E6FEF2E99652}" dt="2024-09-17T07:31:37.128" v="1220"/>
          <ac:spMkLst>
            <pc:docMk/>
            <pc:sldMk cId="1014425405" sldId="498"/>
            <ac:spMk id="2" creationId="{00000000-0000-0000-0000-000000000000}"/>
          </ac:spMkLst>
        </pc:spChg>
        <pc:spChg chg="mod">
          <ac:chgData name="Kosaki Onodera" userId="ec0959e43dfafe9d" providerId="LiveId" clId="{7F038D80-7562-43B7-947B-E6FEF2E99652}" dt="2024-09-17T07:37:45.222" v="1369" actId="20577"/>
          <ac:spMkLst>
            <pc:docMk/>
            <pc:sldMk cId="1014425405" sldId="498"/>
            <ac:spMk id="3" creationId="{00000000-0000-0000-0000-000000000000}"/>
          </ac:spMkLst>
        </pc:spChg>
        <pc:spChg chg="mod">
          <ac:chgData name="Kosaki Onodera" userId="ec0959e43dfafe9d" providerId="LiveId" clId="{7F038D80-7562-43B7-947B-E6FEF2E99652}" dt="2024-09-17T07:38:09.136" v="1371" actId="2711"/>
          <ac:spMkLst>
            <pc:docMk/>
            <pc:sldMk cId="1014425405" sldId="498"/>
            <ac:spMk id="4" creationId="{00000000-0000-0000-0000-000000000000}"/>
          </ac:spMkLst>
        </pc:spChg>
      </pc:sldChg>
      <pc:sldChg chg="modSp mod">
        <pc:chgData name="Kosaki Onodera" userId="ec0959e43dfafe9d" providerId="LiveId" clId="{7F038D80-7562-43B7-947B-E6FEF2E99652}" dt="2024-09-17T07:39:16.293" v="1378" actId="2711"/>
        <pc:sldMkLst>
          <pc:docMk/>
          <pc:sldMk cId="1199534905" sldId="499"/>
        </pc:sldMkLst>
        <pc:spChg chg="mod">
          <ac:chgData name="Kosaki Onodera" userId="ec0959e43dfafe9d" providerId="LiveId" clId="{7F038D80-7562-43B7-947B-E6FEF2E99652}" dt="2024-09-17T07:31:40.562" v="1221"/>
          <ac:spMkLst>
            <pc:docMk/>
            <pc:sldMk cId="1199534905" sldId="499"/>
            <ac:spMk id="2" creationId="{00000000-0000-0000-0000-000000000000}"/>
          </ac:spMkLst>
        </pc:spChg>
        <pc:spChg chg="mod">
          <ac:chgData name="Kosaki Onodera" userId="ec0959e43dfafe9d" providerId="LiveId" clId="{7F038D80-7562-43B7-947B-E6FEF2E99652}" dt="2024-09-17T07:38:53.072" v="1375" actId="113"/>
          <ac:spMkLst>
            <pc:docMk/>
            <pc:sldMk cId="1199534905" sldId="499"/>
            <ac:spMk id="3" creationId="{00000000-0000-0000-0000-000000000000}"/>
          </ac:spMkLst>
        </pc:spChg>
        <pc:spChg chg="mod">
          <ac:chgData name="Kosaki Onodera" userId="ec0959e43dfafe9d" providerId="LiveId" clId="{7F038D80-7562-43B7-947B-E6FEF2E99652}" dt="2024-09-17T07:39:16.293" v="1378" actId="2711"/>
          <ac:spMkLst>
            <pc:docMk/>
            <pc:sldMk cId="1199534905" sldId="499"/>
            <ac:spMk id="4" creationId="{00000000-0000-0000-0000-000000000000}"/>
          </ac:spMkLst>
        </pc:spChg>
      </pc:sldChg>
      <pc:sldChg chg="modSp mod">
        <pc:chgData name="Kosaki Onodera" userId="ec0959e43dfafe9d" providerId="LiveId" clId="{7F038D80-7562-43B7-947B-E6FEF2E99652}" dt="2024-09-17T07:40:37.039" v="1398"/>
        <pc:sldMkLst>
          <pc:docMk/>
          <pc:sldMk cId="1372632224" sldId="502"/>
        </pc:sldMkLst>
        <pc:spChg chg="mod">
          <ac:chgData name="Kosaki Onodera" userId="ec0959e43dfafe9d" providerId="LiveId" clId="{7F038D80-7562-43B7-947B-E6FEF2E99652}" dt="2024-09-17T07:40:37.039" v="1398"/>
          <ac:spMkLst>
            <pc:docMk/>
            <pc:sldMk cId="1372632224" sldId="502"/>
            <ac:spMk id="3" creationId="{00000000-0000-0000-0000-000000000000}"/>
          </ac:spMkLst>
        </pc:spChg>
        <pc:spChg chg="mod">
          <ac:chgData name="Kosaki Onodera" userId="ec0959e43dfafe9d" providerId="LiveId" clId="{7F038D80-7562-43B7-947B-E6FEF2E99652}" dt="2024-09-17T07:40:12.232" v="1397"/>
          <ac:spMkLst>
            <pc:docMk/>
            <pc:sldMk cId="1372632224" sldId="502"/>
            <ac:spMk id="6" creationId="{00000000-0000-0000-0000-000000000000}"/>
          </ac:spMkLst>
        </pc:spChg>
      </pc:sldChg>
      <pc:sldChg chg="modSp mod">
        <pc:chgData name="Kosaki Onodera" userId="ec0959e43dfafe9d" providerId="LiveId" clId="{7F038D80-7562-43B7-947B-E6FEF2E99652}" dt="2024-09-17T07:41:14.952" v="1414"/>
        <pc:sldMkLst>
          <pc:docMk/>
          <pc:sldMk cId="852233428" sldId="503"/>
        </pc:sldMkLst>
        <pc:spChg chg="mod">
          <ac:chgData name="Kosaki Onodera" userId="ec0959e43dfafe9d" providerId="LiveId" clId="{7F038D80-7562-43B7-947B-E6FEF2E99652}" dt="2024-09-17T07:41:14.952" v="1414"/>
          <ac:spMkLst>
            <pc:docMk/>
            <pc:sldMk cId="852233428" sldId="503"/>
            <ac:spMk id="3" creationId="{00000000-0000-0000-0000-000000000000}"/>
          </ac:spMkLst>
        </pc:spChg>
        <pc:spChg chg="mod">
          <ac:chgData name="Kosaki Onodera" userId="ec0959e43dfafe9d" providerId="LiveId" clId="{7F038D80-7562-43B7-947B-E6FEF2E99652}" dt="2024-09-17T07:40:50.644" v="1413"/>
          <ac:spMkLst>
            <pc:docMk/>
            <pc:sldMk cId="852233428" sldId="503"/>
            <ac:spMk id="6" creationId="{00000000-0000-0000-0000-000000000000}"/>
          </ac:spMkLst>
        </pc:spChg>
      </pc:sldChg>
      <pc:sldChg chg="modSp mod">
        <pc:chgData name="Kosaki Onodera" userId="ec0959e43dfafe9d" providerId="LiveId" clId="{7F038D80-7562-43B7-947B-E6FEF2E99652}" dt="2024-09-17T07:41:50.004" v="1424"/>
        <pc:sldMkLst>
          <pc:docMk/>
          <pc:sldMk cId="388225679" sldId="504"/>
        </pc:sldMkLst>
        <pc:spChg chg="mod">
          <ac:chgData name="Kosaki Onodera" userId="ec0959e43dfafe9d" providerId="LiveId" clId="{7F038D80-7562-43B7-947B-E6FEF2E99652}" dt="2024-09-17T07:41:50.004" v="1424"/>
          <ac:spMkLst>
            <pc:docMk/>
            <pc:sldMk cId="388225679" sldId="504"/>
            <ac:spMk id="3" creationId="{00000000-0000-0000-0000-000000000000}"/>
          </ac:spMkLst>
        </pc:spChg>
        <pc:spChg chg="mod">
          <ac:chgData name="Kosaki Onodera" userId="ec0959e43dfafe9d" providerId="LiveId" clId="{7F038D80-7562-43B7-947B-E6FEF2E99652}" dt="2024-09-17T07:41:28.867" v="1423"/>
          <ac:spMkLst>
            <pc:docMk/>
            <pc:sldMk cId="388225679" sldId="504"/>
            <ac:spMk id="6" creationId="{00000000-0000-0000-0000-000000000000}"/>
          </ac:spMkLst>
        </pc:spChg>
      </pc:sldChg>
      <pc:sldChg chg="modSp mod">
        <pc:chgData name="Kosaki Onodera" userId="ec0959e43dfafe9d" providerId="LiveId" clId="{7F038D80-7562-43B7-947B-E6FEF2E99652}" dt="2024-09-17T07:42:27.400" v="1434"/>
        <pc:sldMkLst>
          <pc:docMk/>
          <pc:sldMk cId="1399682568" sldId="505"/>
        </pc:sldMkLst>
        <pc:spChg chg="mod">
          <ac:chgData name="Kosaki Onodera" userId="ec0959e43dfafe9d" providerId="LiveId" clId="{7F038D80-7562-43B7-947B-E6FEF2E99652}" dt="2024-09-17T07:42:27.400" v="1434"/>
          <ac:spMkLst>
            <pc:docMk/>
            <pc:sldMk cId="1399682568" sldId="505"/>
            <ac:spMk id="3" creationId="{00000000-0000-0000-0000-000000000000}"/>
          </ac:spMkLst>
        </pc:spChg>
        <pc:spChg chg="mod">
          <ac:chgData name="Kosaki Onodera" userId="ec0959e43dfafe9d" providerId="LiveId" clId="{7F038D80-7562-43B7-947B-E6FEF2E99652}" dt="2024-09-17T07:41:59.762" v="1433"/>
          <ac:spMkLst>
            <pc:docMk/>
            <pc:sldMk cId="1399682568" sldId="505"/>
            <ac:spMk id="6" creationId="{00000000-0000-0000-0000-000000000000}"/>
          </ac:spMkLst>
        </pc:spChg>
      </pc:sldChg>
      <pc:sldChg chg="modSp mod">
        <pc:chgData name="Kosaki Onodera" userId="ec0959e43dfafe9d" providerId="LiveId" clId="{7F038D80-7562-43B7-947B-E6FEF2E99652}" dt="2024-09-17T06:40:44.505" v="234" actId="2711"/>
        <pc:sldMkLst>
          <pc:docMk/>
          <pc:sldMk cId="0" sldId="582"/>
        </pc:sldMkLst>
        <pc:spChg chg="mod">
          <ac:chgData name="Kosaki Onodera" userId="ec0959e43dfafe9d" providerId="LiveId" clId="{7F038D80-7562-43B7-947B-E6FEF2E99652}" dt="2024-09-17T06:39:35.136" v="215"/>
          <ac:spMkLst>
            <pc:docMk/>
            <pc:sldMk cId="0" sldId="582"/>
            <ac:spMk id="2" creationId="{00000000-0000-0000-0000-000000000000}"/>
          </ac:spMkLst>
        </pc:spChg>
        <pc:spChg chg="mod">
          <ac:chgData name="Kosaki Onodera" userId="ec0959e43dfafe9d" providerId="LiveId" clId="{7F038D80-7562-43B7-947B-E6FEF2E99652}" dt="2024-09-17T06:40:44.505" v="234" actId="2711"/>
          <ac:spMkLst>
            <pc:docMk/>
            <pc:sldMk cId="0" sldId="582"/>
            <ac:spMk id="3" creationId="{00000000-0000-0000-0000-000000000000}"/>
          </ac:spMkLst>
        </pc:spChg>
      </pc:sldChg>
      <pc:sldChg chg="modSp mod">
        <pc:chgData name="Kosaki Onodera" userId="ec0959e43dfafe9d" providerId="LiveId" clId="{7F038D80-7562-43B7-947B-E6FEF2E99652}" dt="2024-09-17T06:42:20.144" v="240" actId="20577"/>
        <pc:sldMkLst>
          <pc:docMk/>
          <pc:sldMk cId="0" sldId="583"/>
        </pc:sldMkLst>
        <pc:spChg chg="mod">
          <ac:chgData name="Kosaki Onodera" userId="ec0959e43dfafe9d" providerId="LiveId" clId="{7F038D80-7562-43B7-947B-E6FEF2E99652}" dt="2024-09-17T06:41:05.808" v="235"/>
          <ac:spMkLst>
            <pc:docMk/>
            <pc:sldMk cId="0" sldId="583"/>
            <ac:spMk id="2" creationId="{00000000-0000-0000-0000-000000000000}"/>
          </ac:spMkLst>
        </pc:spChg>
        <pc:spChg chg="mod">
          <ac:chgData name="Kosaki Onodera" userId="ec0959e43dfafe9d" providerId="LiveId" clId="{7F038D80-7562-43B7-947B-E6FEF2E99652}" dt="2024-09-17T06:42:20.144" v="240" actId="20577"/>
          <ac:spMkLst>
            <pc:docMk/>
            <pc:sldMk cId="0" sldId="583"/>
            <ac:spMk id="3" creationId="{00000000-0000-0000-0000-000000000000}"/>
          </ac:spMkLst>
        </pc:spChg>
      </pc:sldChg>
      <pc:sldChg chg="modSp mod">
        <pc:chgData name="Kosaki Onodera" userId="ec0959e43dfafe9d" providerId="LiveId" clId="{7F038D80-7562-43B7-947B-E6FEF2E99652}" dt="2024-09-17T06:39:16.689" v="214" actId="20577"/>
        <pc:sldMkLst>
          <pc:docMk/>
          <pc:sldMk cId="0" sldId="589"/>
        </pc:sldMkLst>
        <pc:spChg chg="mod">
          <ac:chgData name="Kosaki Onodera" userId="ec0959e43dfafe9d" providerId="LiveId" clId="{7F038D80-7562-43B7-947B-E6FEF2E99652}" dt="2024-09-17T06:36:37.007" v="138"/>
          <ac:spMkLst>
            <pc:docMk/>
            <pc:sldMk cId="0" sldId="589"/>
            <ac:spMk id="2" creationId="{00000000-0000-0000-0000-000000000000}"/>
          </ac:spMkLst>
        </pc:spChg>
        <pc:spChg chg="mod">
          <ac:chgData name="Kosaki Onodera" userId="ec0959e43dfafe9d" providerId="LiveId" clId="{7F038D80-7562-43B7-947B-E6FEF2E99652}" dt="2024-09-17T06:39:16.689" v="214" actId="20577"/>
          <ac:spMkLst>
            <pc:docMk/>
            <pc:sldMk cId="0" sldId="589"/>
            <ac:spMk id="3" creationId="{00000000-0000-0000-0000-000000000000}"/>
          </ac:spMkLst>
        </pc:spChg>
      </pc:sldChg>
      <pc:sldChg chg="modSp mod">
        <pc:chgData name="Kosaki Onodera" userId="ec0959e43dfafe9d" providerId="LiveId" clId="{7F038D80-7562-43B7-947B-E6FEF2E99652}" dt="2024-09-17T07:07:19.985" v="732" actId="1076"/>
        <pc:sldMkLst>
          <pc:docMk/>
          <pc:sldMk cId="0" sldId="595"/>
        </pc:sldMkLst>
        <pc:spChg chg="mod">
          <ac:chgData name="Kosaki Onodera" userId="ec0959e43dfafe9d" providerId="LiveId" clId="{7F038D80-7562-43B7-947B-E6FEF2E99652}" dt="2024-09-17T07:05:49.228" v="686"/>
          <ac:spMkLst>
            <pc:docMk/>
            <pc:sldMk cId="0" sldId="595"/>
            <ac:spMk id="2" creationId="{00000000-0000-0000-0000-000000000000}"/>
          </ac:spMkLst>
        </pc:spChg>
        <pc:spChg chg="mod">
          <ac:chgData name="Kosaki Onodera" userId="ec0959e43dfafe9d" providerId="LiveId" clId="{7F038D80-7562-43B7-947B-E6FEF2E99652}" dt="2024-09-17T07:07:14.185" v="731" actId="20577"/>
          <ac:spMkLst>
            <pc:docMk/>
            <pc:sldMk cId="0" sldId="595"/>
            <ac:spMk id="3" creationId="{00000000-0000-0000-0000-000000000000}"/>
          </ac:spMkLst>
        </pc:spChg>
        <pc:picChg chg="mod">
          <ac:chgData name="Kosaki Onodera" userId="ec0959e43dfafe9d" providerId="LiveId" clId="{7F038D80-7562-43B7-947B-E6FEF2E99652}" dt="2024-09-17T07:06:50.125" v="720" actId="1076"/>
          <ac:picMkLst>
            <pc:docMk/>
            <pc:sldMk cId="0" sldId="595"/>
            <ac:picMk id="9" creationId="{00000000-0000-0000-0000-000000000000}"/>
          </ac:picMkLst>
        </pc:picChg>
        <pc:picChg chg="mod">
          <ac:chgData name="Kosaki Onodera" userId="ec0959e43dfafe9d" providerId="LiveId" clId="{7F038D80-7562-43B7-947B-E6FEF2E99652}" dt="2024-09-17T07:07:19.985" v="732" actId="1076"/>
          <ac:picMkLst>
            <pc:docMk/>
            <pc:sldMk cId="0" sldId="595"/>
            <ac:picMk id="1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9/17/2024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9/17/2024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71618C-B90D-4B7C-B8D1-CCE9CD7E4D7B}"/>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2461175-403E-4EEA-9B72-62B71A60EB0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9666" name="Rectangle 2">
            <a:extLst>
              <a:ext uri="{FF2B5EF4-FFF2-40B4-BE49-F238E27FC236}">
                <a16:creationId xmlns:a16="http://schemas.microsoft.com/office/drawing/2014/main" id="{6906160A-1E85-4FDA-A0D9-ACE97CFD797D}"/>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200FFA85-FC0D-45BE-A5F0-78180EFFFA5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71618C-B90D-4B7C-B8D1-CCE9CD7E4D7B}"/>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2461175-403E-4EEA-9B72-62B71A60EB0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9666" name="Rectangle 2">
            <a:extLst>
              <a:ext uri="{FF2B5EF4-FFF2-40B4-BE49-F238E27FC236}">
                <a16:creationId xmlns:a16="http://schemas.microsoft.com/office/drawing/2014/main" id="{6906160A-1E85-4FDA-A0D9-ACE97CFD797D}"/>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200FFA85-FC0D-45BE-A5F0-78180EFFFA5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2254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C71618C-B90D-4B7C-B8D1-CCE9CD7E4D7B}"/>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2461175-403E-4EEA-9B72-62B71A60EB0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9666" name="Rectangle 2">
            <a:extLst>
              <a:ext uri="{FF2B5EF4-FFF2-40B4-BE49-F238E27FC236}">
                <a16:creationId xmlns:a16="http://schemas.microsoft.com/office/drawing/2014/main" id="{6906160A-1E85-4FDA-A0D9-ACE97CFD797D}"/>
              </a:ext>
            </a:extLst>
          </p:cNvPr>
          <p:cNvSpPr>
            <a:spLocks noGrp="1" noRot="1" noChangeAspect="1" noChangeArrowheads="1" noTextEdit="1"/>
          </p:cNvSpPr>
          <p:nvPr>
            <p:ph type="sldImg"/>
          </p:nvPr>
        </p:nvSpPr>
        <p:spPr>
          <a:ln/>
        </p:spPr>
      </p:sp>
      <p:sp>
        <p:nvSpPr>
          <p:cNvPr id="369667" name="Rectangle 3">
            <a:extLst>
              <a:ext uri="{FF2B5EF4-FFF2-40B4-BE49-F238E27FC236}">
                <a16:creationId xmlns:a16="http://schemas.microsoft.com/office/drawing/2014/main" id="{200FFA85-FC0D-45BE-A5F0-78180EFFFA5D}"/>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4934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3D15220D-0BB5-4C71-B862-812B075D02FE}" type="datetimeFigureOut">
              <a:rPr lang="en-US" smtClean="0"/>
              <a:pPr/>
              <a:t>9/17/2024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1045917328"/>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14602485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2229338973"/>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24267050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10186463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D15220D-0BB5-4C71-B862-812B075D02FE}" type="datetimeFigureOut">
              <a:rPr lang="en-US" smtClean="0"/>
              <a:pPr/>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40632014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357658473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6850466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extLst>
      <p:ext uri="{BB962C8B-B14F-4D97-AF65-F5344CB8AC3E}">
        <p14:creationId xmlns:p14="http://schemas.microsoft.com/office/powerpoint/2010/main" val="18528592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92378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extLst>
      <p:ext uri="{BB962C8B-B14F-4D97-AF65-F5344CB8AC3E}">
        <p14:creationId xmlns:p14="http://schemas.microsoft.com/office/powerpoint/2010/main" val="20411995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839AE-3650-4AF6-B157-9D2E6236046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132AD06-F1FE-4121-A641-B5CCC199D3A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F33C53-6C22-4D1E-B259-019824E1B5A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F88B077-7B14-458D-9C98-0BE35A92DDE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85129F0-7278-429C-8A50-0B03772CBE0C}"/>
              </a:ext>
            </a:extLst>
          </p:cNvPr>
          <p:cNvSpPr>
            <a:spLocks noGrp="1"/>
          </p:cNvSpPr>
          <p:nvPr>
            <p:ph type="sldNum" sz="quarter" idx="12"/>
          </p:nvPr>
        </p:nvSpPr>
        <p:spPr/>
        <p:txBody>
          <a:bodyPr/>
          <a:lstStyle>
            <a:lvl1pPr>
              <a:defRPr/>
            </a:lvl1pPr>
          </a:lstStyle>
          <a:p>
            <a:fld id="{8190D898-3F36-4B2E-A35A-78BDFB57AD88}" type="slidenum">
              <a:rPr lang="en-US" altLang="zh-CN"/>
              <a:pPr/>
              <a:t>‹#›</a:t>
            </a:fld>
            <a:endParaRPr lang="en-US" altLang="zh-CN"/>
          </a:p>
        </p:txBody>
      </p:sp>
    </p:spTree>
    <p:extLst>
      <p:ext uri="{BB962C8B-B14F-4D97-AF65-F5344CB8AC3E}">
        <p14:creationId xmlns:p14="http://schemas.microsoft.com/office/powerpoint/2010/main" val="1486801761"/>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BE18D-9E69-4393-AAC0-24903FB9C0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117BFA8-887C-41AD-A5B6-0EF0CE4252F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33A7BD-C034-47AE-9FE9-A1FE7253348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9085F1F-AD4D-4B47-AE9F-35F1D6F2811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9DFD4B-C34A-49F9-B7C2-5A1AF9BC14D5}"/>
              </a:ext>
            </a:extLst>
          </p:cNvPr>
          <p:cNvSpPr>
            <a:spLocks noGrp="1"/>
          </p:cNvSpPr>
          <p:nvPr>
            <p:ph type="sldNum" sz="quarter" idx="12"/>
          </p:nvPr>
        </p:nvSpPr>
        <p:spPr/>
        <p:txBody>
          <a:bodyPr/>
          <a:lstStyle>
            <a:lvl1pPr>
              <a:defRPr/>
            </a:lvl1pPr>
          </a:lstStyle>
          <a:p>
            <a:fld id="{7830B675-FE1E-4516-9813-75C6E770B81B}" type="slidenum">
              <a:rPr lang="en-US" altLang="zh-CN"/>
              <a:pPr/>
              <a:t>‹#›</a:t>
            </a:fld>
            <a:endParaRPr lang="en-US" altLang="zh-CN"/>
          </a:p>
        </p:txBody>
      </p:sp>
    </p:spTree>
    <p:extLst>
      <p:ext uri="{BB962C8B-B14F-4D97-AF65-F5344CB8AC3E}">
        <p14:creationId xmlns:p14="http://schemas.microsoft.com/office/powerpoint/2010/main" val="670110717"/>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07D2B-447E-4D8F-8ADD-63BEC082D3EE}"/>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DFC1C1-DC79-402C-8CE2-92B6FE8FD44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6A1C09-A008-41C4-B021-BEC355B7EC3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17B92E5-4D9D-4FB7-A4D1-9BBD4ED28892}"/>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1AA4D75-0C13-4048-9AB3-E0D12802A0B1}"/>
              </a:ext>
            </a:extLst>
          </p:cNvPr>
          <p:cNvSpPr>
            <a:spLocks noGrp="1"/>
          </p:cNvSpPr>
          <p:nvPr>
            <p:ph type="sldNum" sz="quarter" idx="12"/>
          </p:nvPr>
        </p:nvSpPr>
        <p:spPr/>
        <p:txBody>
          <a:bodyPr/>
          <a:lstStyle>
            <a:lvl1pPr>
              <a:defRPr/>
            </a:lvl1pPr>
          </a:lstStyle>
          <a:p>
            <a:fld id="{0CD65149-9888-4D2E-A811-267715192988}" type="slidenum">
              <a:rPr lang="en-US" altLang="zh-CN"/>
              <a:pPr/>
              <a:t>‹#›</a:t>
            </a:fld>
            <a:endParaRPr lang="en-US" altLang="zh-CN"/>
          </a:p>
        </p:txBody>
      </p:sp>
    </p:spTree>
    <p:extLst>
      <p:ext uri="{BB962C8B-B14F-4D97-AF65-F5344CB8AC3E}">
        <p14:creationId xmlns:p14="http://schemas.microsoft.com/office/powerpoint/2010/main" val="922452744"/>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50598-BDCA-426A-BE18-8BE7883FB6E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E86301C-459F-4C90-8EB7-6EE6B86C2DCD}"/>
              </a:ext>
            </a:extLst>
          </p:cNvPr>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9E610A-DFBE-4AB9-9993-0453086B82F9}"/>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7BCEF11-50AB-49E3-8114-C2F042B0AC8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5CBE7D5-F257-4EE4-A701-1B0CACB1520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CF42D9F-48A8-4BBF-8957-471250637678}"/>
              </a:ext>
            </a:extLst>
          </p:cNvPr>
          <p:cNvSpPr>
            <a:spLocks noGrp="1"/>
          </p:cNvSpPr>
          <p:nvPr>
            <p:ph type="sldNum" sz="quarter" idx="12"/>
          </p:nvPr>
        </p:nvSpPr>
        <p:spPr/>
        <p:txBody>
          <a:bodyPr/>
          <a:lstStyle>
            <a:lvl1pPr>
              <a:defRPr/>
            </a:lvl1pPr>
          </a:lstStyle>
          <a:p>
            <a:fld id="{8E7AF913-4420-4FFF-A04B-608BB74D383E}" type="slidenum">
              <a:rPr lang="en-US" altLang="zh-CN"/>
              <a:pPr/>
              <a:t>‹#›</a:t>
            </a:fld>
            <a:endParaRPr lang="en-US" altLang="zh-CN"/>
          </a:p>
        </p:txBody>
      </p:sp>
    </p:spTree>
    <p:extLst>
      <p:ext uri="{BB962C8B-B14F-4D97-AF65-F5344CB8AC3E}">
        <p14:creationId xmlns:p14="http://schemas.microsoft.com/office/powerpoint/2010/main" val="2502673863"/>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147BB7-5741-48AD-92C1-D87E45E413A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7E4F0B-8F6A-4477-98EE-31E75913F2B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90DDB37-DB8F-4B9D-8931-8F50FAF58DC7}"/>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6EF1F3-0161-4609-85FF-9C190E2679B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7CE99E-E8F4-4565-96B2-A81BCB6A1B1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E68D89-D689-4563-B92A-430BB426AB2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10CA5B6-CDB9-49B7-AC85-DCDC3F143991}"/>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9783CDC0-BFF0-49D7-BAD6-708C634841E7}"/>
              </a:ext>
            </a:extLst>
          </p:cNvPr>
          <p:cNvSpPr>
            <a:spLocks noGrp="1"/>
          </p:cNvSpPr>
          <p:nvPr>
            <p:ph type="sldNum" sz="quarter" idx="12"/>
          </p:nvPr>
        </p:nvSpPr>
        <p:spPr/>
        <p:txBody>
          <a:bodyPr/>
          <a:lstStyle>
            <a:lvl1pPr>
              <a:defRPr/>
            </a:lvl1pPr>
          </a:lstStyle>
          <a:p>
            <a:fld id="{61084890-86FA-4243-A252-64FEF610DA5F}" type="slidenum">
              <a:rPr lang="en-US" altLang="zh-CN"/>
              <a:pPr/>
              <a:t>‹#›</a:t>
            </a:fld>
            <a:endParaRPr lang="en-US" altLang="zh-CN"/>
          </a:p>
        </p:txBody>
      </p:sp>
    </p:spTree>
    <p:extLst>
      <p:ext uri="{BB962C8B-B14F-4D97-AF65-F5344CB8AC3E}">
        <p14:creationId xmlns:p14="http://schemas.microsoft.com/office/powerpoint/2010/main" val="2729559621"/>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0545DF-0862-4D8C-BF89-AB3023D298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D2FE6A0-8CFF-42F3-95F5-DE0BA45E9AC9}"/>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0384EE8-DEA3-4DE2-A881-E75EA9E34DA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4C054A1A-E3DA-46FA-B904-F0F2BF57DDD9}"/>
              </a:ext>
            </a:extLst>
          </p:cNvPr>
          <p:cNvSpPr>
            <a:spLocks noGrp="1"/>
          </p:cNvSpPr>
          <p:nvPr>
            <p:ph type="sldNum" sz="quarter" idx="12"/>
          </p:nvPr>
        </p:nvSpPr>
        <p:spPr/>
        <p:txBody>
          <a:bodyPr/>
          <a:lstStyle>
            <a:lvl1pPr>
              <a:defRPr/>
            </a:lvl1pPr>
          </a:lstStyle>
          <a:p>
            <a:fld id="{CE02F415-832E-4B74-A4CD-AFD6C7B1B99F}" type="slidenum">
              <a:rPr lang="en-US" altLang="zh-CN"/>
              <a:pPr/>
              <a:t>‹#›</a:t>
            </a:fld>
            <a:endParaRPr lang="en-US" altLang="zh-CN"/>
          </a:p>
        </p:txBody>
      </p:sp>
    </p:spTree>
    <p:extLst>
      <p:ext uri="{BB962C8B-B14F-4D97-AF65-F5344CB8AC3E}">
        <p14:creationId xmlns:p14="http://schemas.microsoft.com/office/powerpoint/2010/main" val="4105547520"/>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16D375-577E-42F1-97A2-CEB4FBAC5613}"/>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902E1CE-0854-4747-A8FF-DD2DF0BA46BB}"/>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6936647C-A709-4916-B79E-B2711A5509BC}"/>
              </a:ext>
            </a:extLst>
          </p:cNvPr>
          <p:cNvSpPr>
            <a:spLocks noGrp="1"/>
          </p:cNvSpPr>
          <p:nvPr>
            <p:ph type="sldNum" sz="quarter" idx="12"/>
          </p:nvPr>
        </p:nvSpPr>
        <p:spPr/>
        <p:txBody>
          <a:bodyPr/>
          <a:lstStyle>
            <a:lvl1pPr>
              <a:defRPr/>
            </a:lvl1pPr>
          </a:lstStyle>
          <a:p>
            <a:fld id="{D1C4765B-07EB-4F2C-86CA-1DFA2B98C636}" type="slidenum">
              <a:rPr lang="en-US" altLang="zh-CN"/>
              <a:pPr/>
              <a:t>‹#›</a:t>
            </a:fld>
            <a:endParaRPr lang="en-US" altLang="zh-CN"/>
          </a:p>
        </p:txBody>
      </p:sp>
    </p:spTree>
    <p:extLst>
      <p:ext uri="{BB962C8B-B14F-4D97-AF65-F5344CB8AC3E}">
        <p14:creationId xmlns:p14="http://schemas.microsoft.com/office/powerpoint/2010/main" val="39153648"/>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DC9E8-9884-4DD5-8C33-0C7E0BB0839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B3A5223-9BA9-47AA-8950-E15893C57FB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A7C56B5-3C78-45C7-8724-0ECC82FC597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A88D2D-9E1E-478F-85CB-82B79D648E6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991CE6E-017C-4124-A1DC-47547F00A237}"/>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9740692-01FB-4A5E-9039-E2461CE75CA1}"/>
              </a:ext>
            </a:extLst>
          </p:cNvPr>
          <p:cNvSpPr>
            <a:spLocks noGrp="1"/>
          </p:cNvSpPr>
          <p:nvPr>
            <p:ph type="sldNum" sz="quarter" idx="12"/>
          </p:nvPr>
        </p:nvSpPr>
        <p:spPr/>
        <p:txBody>
          <a:bodyPr/>
          <a:lstStyle>
            <a:lvl1pPr>
              <a:defRPr/>
            </a:lvl1pPr>
          </a:lstStyle>
          <a:p>
            <a:fld id="{A2222AAE-F781-4FE4-9F70-C4794E36AEC4}" type="slidenum">
              <a:rPr lang="en-US" altLang="zh-CN"/>
              <a:pPr/>
              <a:t>‹#›</a:t>
            </a:fld>
            <a:endParaRPr lang="en-US" altLang="zh-CN"/>
          </a:p>
        </p:txBody>
      </p:sp>
    </p:spTree>
    <p:extLst>
      <p:ext uri="{BB962C8B-B14F-4D97-AF65-F5344CB8AC3E}">
        <p14:creationId xmlns:p14="http://schemas.microsoft.com/office/powerpoint/2010/main" val="2911821932"/>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29D191-858E-4DE6-BE48-5B4D1EC2CF8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C4779C-38C0-4EDF-A443-84A13E59C23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6339598-9A9F-479B-AEA7-1DC0B8E009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DCD74E-493A-41B5-849E-B495AF670A7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FB000DC-9076-4A79-9BF4-ABBF144A357A}"/>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48DCA71-95A9-4F38-9084-1758EE9FF751}"/>
              </a:ext>
            </a:extLst>
          </p:cNvPr>
          <p:cNvSpPr>
            <a:spLocks noGrp="1"/>
          </p:cNvSpPr>
          <p:nvPr>
            <p:ph type="sldNum" sz="quarter" idx="12"/>
          </p:nvPr>
        </p:nvSpPr>
        <p:spPr/>
        <p:txBody>
          <a:bodyPr/>
          <a:lstStyle>
            <a:lvl1pPr>
              <a:defRPr/>
            </a:lvl1pPr>
          </a:lstStyle>
          <a:p>
            <a:fld id="{BFFFE7E2-D268-4EB3-97EB-556961752120}" type="slidenum">
              <a:rPr lang="en-US" altLang="zh-CN"/>
              <a:pPr/>
              <a:t>‹#›</a:t>
            </a:fld>
            <a:endParaRPr lang="en-US" altLang="zh-CN"/>
          </a:p>
        </p:txBody>
      </p:sp>
    </p:spTree>
    <p:extLst>
      <p:ext uri="{BB962C8B-B14F-4D97-AF65-F5344CB8AC3E}">
        <p14:creationId xmlns:p14="http://schemas.microsoft.com/office/powerpoint/2010/main" val="252028626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FBE3D0-DB95-4868-84D4-EAA76291D33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C14CAA-BC50-43BD-BE0C-33971B0822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2ABFF6-53C1-4BC7-A317-BFB06C5A6F7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A19B8CB6-E75D-45E5-8B80-45AAFBCCB7E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006E0D7-B79A-4771-9443-AA5387FBBF32}"/>
              </a:ext>
            </a:extLst>
          </p:cNvPr>
          <p:cNvSpPr>
            <a:spLocks noGrp="1"/>
          </p:cNvSpPr>
          <p:nvPr>
            <p:ph type="sldNum" sz="quarter" idx="12"/>
          </p:nvPr>
        </p:nvSpPr>
        <p:spPr/>
        <p:txBody>
          <a:bodyPr/>
          <a:lstStyle>
            <a:lvl1pPr>
              <a:defRPr/>
            </a:lvl1pPr>
          </a:lstStyle>
          <a:p>
            <a:fld id="{A8CE5BEE-E7D2-47F4-B154-55B03939497B}" type="slidenum">
              <a:rPr lang="en-US" altLang="zh-CN"/>
              <a:pPr/>
              <a:t>‹#›</a:t>
            </a:fld>
            <a:endParaRPr lang="en-US" altLang="zh-CN"/>
          </a:p>
        </p:txBody>
      </p:sp>
    </p:spTree>
    <p:extLst>
      <p:ext uri="{BB962C8B-B14F-4D97-AF65-F5344CB8AC3E}">
        <p14:creationId xmlns:p14="http://schemas.microsoft.com/office/powerpoint/2010/main" val="1744359222"/>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CC78B4-EE66-499A-BB44-0A7D4F336A97}"/>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FDC007-A3B6-4CED-904A-DE5BF1C4ECD4}"/>
              </a:ext>
            </a:extLst>
          </p:cNvPr>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8A1E8F-CD06-4F70-AE05-861C7011DAD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F4A39EF-FA22-4D65-B304-18EC4199D32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B8FC368-320C-4470-9720-B76A2444AD7B}"/>
              </a:ext>
            </a:extLst>
          </p:cNvPr>
          <p:cNvSpPr>
            <a:spLocks noGrp="1"/>
          </p:cNvSpPr>
          <p:nvPr>
            <p:ph type="sldNum" sz="quarter" idx="12"/>
          </p:nvPr>
        </p:nvSpPr>
        <p:spPr/>
        <p:txBody>
          <a:bodyPr/>
          <a:lstStyle>
            <a:lvl1pPr>
              <a:defRPr/>
            </a:lvl1pPr>
          </a:lstStyle>
          <a:p>
            <a:fld id="{26A166E7-323A-4BAD-AB25-7619397EE58B}" type="slidenum">
              <a:rPr lang="en-US" altLang="zh-CN"/>
              <a:pPr/>
              <a:t>‹#›</a:t>
            </a:fld>
            <a:endParaRPr lang="en-US" altLang="zh-CN"/>
          </a:p>
        </p:txBody>
      </p:sp>
    </p:spTree>
    <p:extLst>
      <p:ext uri="{BB962C8B-B14F-4D97-AF65-F5344CB8AC3E}">
        <p14:creationId xmlns:p14="http://schemas.microsoft.com/office/powerpoint/2010/main" val="2922555856"/>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EA09F-9170-4B66-866A-22552E5E625D}"/>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58C48CA-456F-4A80-ABE2-BCB43C12D819}"/>
              </a:ext>
            </a:extLst>
          </p:cNvPr>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5B9ABA-3251-4274-9FB3-8C56419A9EF2}"/>
              </a:ext>
            </a:extLst>
          </p:cNvPr>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B08923F-53D8-4008-A570-EC062679E61A}"/>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0929EE5-D314-4C63-9F67-29BE461D7FD1}"/>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9374ED6-A88F-421C-99D4-6EBBBF432376}"/>
              </a:ext>
            </a:extLst>
          </p:cNvPr>
          <p:cNvSpPr>
            <a:spLocks noGrp="1"/>
          </p:cNvSpPr>
          <p:nvPr>
            <p:ph type="sldNum" sz="quarter" idx="12"/>
          </p:nvPr>
        </p:nvSpPr>
        <p:spPr>
          <a:xfrm>
            <a:off x="6553200" y="6245225"/>
            <a:ext cx="2133600" cy="476250"/>
          </a:xfrm>
        </p:spPr>
        <p:txBody>
          <a:bodyPr/>
          <a:lstStyle>
            <a:lvl1pPr>
              <a:defRPr/>
            </a:lvl1pPr>
          </a:lstStyle>
          <a:p>
            <a:fld id="{2316B005-41D2-437E-82E5-A3CF0341B1AE}" type="slidenum">
              <a:rPr lang="en-US" altLang="zh-CN"/>
              <a:pPr/>
              <a:t>‹#›</a:t>
            </a:fld>
            <a:endParaRPr lang="en-US" altLang="zh-CN"/>
          </a:p>
        </p:txBody>
      </p:sp>
    </p:spTree>
    <p:extLst>
      <p:ext uri="{BB962C8B-B14F-4D97-AF65-F5344CB8AC3E}">
        <p14:creationId xmlns:p14="http://schemas.microsoft.com/office/powerpoint/2010/main" val="723931378"/>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2A37A-6403-4085-AB42-6BA007B2F23A}"/>
              </a:ext>
            </a:extLst>
          </p:cNvPr>
          <p:cNvSpPr>
            <a:spLocks noGrp="1"/>
          </p:cNvSpPr>
          <p:nvPr>
            <p:ph type="title" sz="quarter"/>
          </p:nvPr>
        </p:nvSpPr>
        <p:spPr>
          <a:xfrm>
            <a:off x="1979613" y="260350"/>
            <a:ext cx="6121400" cy="41751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97FC5F-B68F-4828-BF92-D56B1F1CE109}"/>
              </a:ext>
            </a:extLst>
          </p:cNvPr>
          <p:cNvSpPr>
            <a:spLocks noGrp="1"/>
          </p:cNvSpPr>
          <p:nvPr>
            <p:ph sz="quarter" idx="1"/>
          </p:nvPr>
        </p:nvSpPr>
        <p:spPr>
          <a:xfrm>
            <a:off x="457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453B57-BCAF-42C5-85C8-30F0F73A2520}"/>
              </a:ext>
            </a:extLst>
          </p:cNvPr>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a:extLst>
              <a:ext uri="{FF2B5EF4-FFF2-40B4-BE49-F238E27FC236}">
                <a16:creationId xmlns:a16="http://schemas.microsoft.com/office/drawing/2014/main" id="{FF5377C0-5C57-485E-9540-808B5C912B5B}"/>
              </a:ext>
            </a:extLst>
          </p:cNvPr>
          <p:cNvSpPr>
            <a:spLocks noGrp="1"/>
          </p:cNvSpPr>
          <p:nvPr>
            <p:ph sz="quarter" idx="3"/>
          </p:nvPr>
        </p:nvSpPr>
        <p:spPr>
          <a:xfrm>
            <a:off x="457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a:extLst>
              <a:ext uri="{FF2B5EF4-FFF2-40B4-BE49-F238E27FC236}">
                <a16:creationId xmlns:a16="http://schemas.microsoft.com/office/drawing/2014/main" id="{C086F42B-0FA2-4A01-8547-F83CF09A2FD1}"/>
              </a:ext>
            </a:extLst>
          </p:cNvPr>
          <p:cNvSpPr>
            <a:spLocks noGrp="1"/>
          </p:cNvSpPr>
          <p:nvPr>
            <p:ph sz="quarter" idx="4"/>
          </p:nvPr>
        </p:nvSpPr>
        <p:spPr>
          <a:xfrm>
            <a:off x="4648200" y="3938588"/>
            <a:ext cx="4038600" cy="21875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CFDC7-6E26-454F-8CD4-7C71D8F8364E}"/>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3B080FBE-75B0-4AA8-84B6-7AE6DA7524E2}"/>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B67FF9D-7E15-4E18-8A92-CB725996635A}"/>
              </a:ext>
            </a:extLst>
          </p:cNvPr>
          <p:cNvSpPr>
            <a:spLocks noGrp="1"/>
          </p:cNvSpPr>
          <p:nvPr>
            <p:ph type="sldNum" sz="quarter" idx="12"/>
          </p:nvPr>
        </p:nvSpPr>
        <p:spPr>
          <a:xfrm>
            <a:off x="6553200" y="6245225"/>
            <a:ext cx="2133600" cy="476250"/>
          </a:xfrm>
        </p:spPr>
        <p:txBody>
          <a:bodyPr/>
          <a:lstStyle>
            <a:lvl1pPr>
              <a:defRPr/>
            </a:lvl1pPr>
          </a:lstStyle>
          <a:p>
            <a:fld id="{164F2C6D-1BC0-4601-9D23-492BD9D48C5E}" type="slidenum">
              <a:rPr lang="en-US" altLang="zh-CN"/>
              <a:pPr/>
              <a:t>‹#›</a:t>
            </a:fld>
            <a:endParaRPr lang="en-US" altLang="zh-CN"/>
          </a:p>
        </p:txBody>
      </p:sp>
    </p:spTree>
    <p:extLst>
      <p:ext uri="{BB962C8B-B14F-4D97-AF65-F5344CB8AC3E}">
        <p14:creationId xmlns:p14="http://schemas.microsoft.com/office/powerpoint/2010/main" val="1944374480"/>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10.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image" Target="../media/image6.jpeg"/><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3.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9/17/2024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extLst>
      <p:ext uri="{BB962C8B-B14F-4D97-AF65-F5344CB8AC3E}">
        <p14:creationId xmlns:p14="http://schemas.microsoft.com/office/powerpoint/2010/main" val="2433058879"/>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CC88B3D-1DBD-44C5-B55B-CED7BC9043CB}"/>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1E47AAB5-C55F-426C-9A41-E204A61D951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A628861C-4DB7-4442-8118-DAEBC473706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en-US" altLang="zh-CN"/>
          </a:p>
        </p:txBody>
      </p:sp>
      <p:sp>
        <p:nvSpPr>
          <p:cNvPr id="1029" name="Rectangle 5">
            <a:extLst>
              <a:ext uri="{FF2B5EF4-FFF2-40B4-BE49-F238E27FC236}">
                <a16:creationId xmlns:a16="http://schemas.microsoft.com/office/drawing/2014/main" id="{BF975D36-84EE-4D7C-B00A-626064C9EF1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30" name="Rectangle 6">
            <a:extLst>
              <a:ext uri="{FF2B5EF4-FFF2-40B4-BE49-F238E27FC236}">
                <a16:creationId xmlns:a16="http://schemas.microsoft.com/office/drawing/2014/main" id="{7AE99BF0-C1A4-49F9-B73A-C4F2A94BC33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0B09E9E-F204-455B-B71D-A57D7CAC52FB}" type="slidenum">
              <a:rPr lang="en-US" altLang="zh-CN"/>
              <a:pPr/>
              <a:t>‹#›</a:t>
            </a:fld>
            <a:endParaRPr lang="en-US" altLang="zh-CN"/>
          </a:p>
        </p:txBody>
      </p:sp>
    </p:spTree>
    <p:extLst>
      <p:ext uri="{BB962C8B-B14F-4D97-AF65-F5344CB8AC3E}">
        <p14:creationId xmlns:p14="http://schemas.microsoft.com/office/powerpoint/2010/main" val="3724487581"/>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9.jpeg"/><Relationship Id="rId1" Type="http://schemas.openxmlformats.org/officeDocument/2006/relationships/slideLayout" Target="../slideLayouts/slideLayout29.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image" Target="../media/image11.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76.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9.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4.bin"/><Relationship Id="rId1" Type="http://schemas.openxmlformats.org/officeDocument/2006/relationships/slideLayout" Target="../slideLayouts/slideLayout27.xml"/><Relationship Id="rId5" Type="http://schemas.openxmlformats.org/officeDocument/2006/relationships/image" Target="../media/image23.wmf"/><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6.bin"/><Relationship Id="rId1" Type="http://schemas.openxmlformats.org/officeDocument/2006/relationships/slideLayout" Target="../slideLayouts/slideLayout25.xml"/><Relationship Id="rId5" Type="http://schemas.openxmlformats.org/officeDocument/2006/relationships/image" Target="../media/image25.wmf"/><Relationship Id="rId4"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8.bin"/><Relationship Id="rId1" Type="http://schemas.openxmlformats.org/officeDocument/2006/relationships/slideLayout" Target="../slideLayouts/slideLayout28.xml"/><Relationship Id="rId6" Type="http://schemas.openxmlformats.org/officeDocument/2006/relationships/oleObject" Target="../embeddings/oleObject10.bin"/><Relationship Id="rId5" Type="http://schemas.openxmlformats.org/officeDocument/2006/relationships/image" Target="../media/image27.wmf"/><Relationship Id="rId4" Type="http://schemas.openxmlformats.org/officeDocument/2006/relationships/oleObject" Target="../embeddings/oleObject9.bin"/><Relationship Id="rId9" Type="http://schemas.openxmlformats.org/officeDocument/2006/relationships/image" Target="../media/image29.wmf"/></Relationships>
</file>

<file path=ppt/slides/_rels/slide2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2.bin"/><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3.bin"/><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4.bin"/><Relationship Id="rId1" Type="http://schemas.openxmlformats.org/officeDocument/2006/relationships/slideLayout" Target="../slideLayouts/slideLayout26.xml"/><Relationship Id="rId5" Type="http://schemas.openxmlformats.org/officeDocument/2006/relationships/image" Target="../media/image36.w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6.bin"/><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7.bin"/><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18.bin"/><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19.bin"/><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42.png"/><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20.bin"/><Relationship Id="rId1" Type="http://schemas.openxmlformats.org/officeDocument/2006/relationships/slideLayout" Target="../slideLayouts/slideLayout26.xml"/><Relationship Id="rId5" Type="http://schemas.openxmlformats.org/officeDocument/2006/relationships/image" Target="../media/image44.wmf"/><Relationship Id="rId4" Type="http://schemas.openxmlformats.org/officeDocument/2006/relationships/oleObject" Target="../embeddings/oleObject2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22.bin"/><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23.bin"/><Relationship Id="rId1" Type="http://schemas.openxmlformats.org/officeDocument/2006/relationships/slideLayout" Target="../slideLayouts/slideLayout27.xml"/><Relationship Id="rId5" Type="http://schemas.openxmlformats.org/officeDocument/2006/relationships/slide" Target="slide68.xml"/><Relationship Id="rId4" Type="http://schemas.openxmlformats.org/officeDocument/2006/relationships/image" Target="../media/image47.jpg"/></Relationships>
</file>

<file path=ppt/slides/_rels/slide52.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24.bin"/><Relationship Id="rId1" Type="http://schemas.openxmlformats.org/officeDocument/2006/relationships/slideLayout" Target="../slideLayouts/slideLayout25.xml"/><Relationship Id="rId5" Type="http://schemas.openxmlformats.org/officeDocument/2006/relationships/slide" Target="slide69.xml"/><Relationship Id="rId4" Type="http://schemas.openxmlformats.org/officeDocument/2006/relationships/image" Target="../media/image49.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25.bin"/><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26.bin"/><Relationship Id="rId1" Type="http://schemas.openxmlformats.org/officeDocument/2006/relationships/slideLayout" Target="../slideLayouts/slideLayout28.xml"/><Relationship Id="rId5" Type="http://schemas.openxmlformats.org/officeDocument/2006/relationships/image" Target="../media/image53.wmf"/><Relationship Id="rId4" Type="http://schemas.openxmlformats.org/officeDocument/2006/relationships/oleObject" Target="../embeddings/oleObject27.bin"/></Relationships>
</file>

<file path=ppt/slides/_rels/slide57.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28.bin"/><Relationship Id="rId1" Type="http://schemas.openxmlformats.org/officeDocument/2006/relationships/slideLayout" Target="../slideLayouts/slideLayout27.xml"/><Relationship Id="rId6" Type="http://schemas.openxmlformats.org/officeDocument/2006/relationships/image" Target="../media/image56.png"/><Relationship Id="rId5" Type="http://schemas.openxmlformats.org/officeDocument/2006/relationships/image" Target="../media/image55.w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30.bin"/><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31.bin"/><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32.bin"/><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slide" Target="slide5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slide" Target="slide66.xml"/><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zh-CN" altLang="en-US" dirty="0"/>
              <a:t>高级计数</a:t>
            </a:r>
            <a:endParaRPr lang="en-US" dirty="0"/>
          </a:p>
        </p:txBody>
      </p:sp>
      <p:sp>
        <p:nvSpPr>
          <p:cNvPr id="6" name="Subtitle 2"/>
          <p:cNvSpPr>
            <a:spLocks noGrp="1"/>
          </p:cNvSpPr>
          <p:nvPr>
            <p:ph type="subTitle" idx="1"/>
          </p:nvPr>
        </p:nvSpPr>
        <p:spPr/>
        <p:txBody>
          <a:bodyPr/>
          <a:lstStyle/>
          <a:p>
            <a:r>
              <a:rPr lang="en-US" dirty="0"/>
              <a:t>Chapter</a:t>
            </a:r>
            <a:r>
              <a:rPr lang="fr-FR" dirty="0"/>
              <a:t> 8</a:t>
            </a:r>
          </a:p>
        </p:txBody>
      </p:sp>
      <p:sp>
        <p:nvSpPr>
          <p:cNvPr id="9" name="Content Placeholder 3"/>
          <p:cNvSpPr>
            <a:spLocks noGrp="1"/>
          </p:cNvSpPr>
          <p:nvPr>
            <p:ph sz="quarter" idx="12"/>
          </p:nvPr>
        </p:nvSpPr>
        <p:spPr/>
        <p:txBody>
          <a:bodyPr/>
          <a:lstStyle/>
          <a:p>
            <a:r>
              <a:rPr lang="en-US" dirty="0"/>
              <a:t>With Question/Answer Animations</a:t>
            </a:r>
          </a:p>
        </p:txBody>
      </p:sp>
      <p:sp>
        <p:nvSpPr>
          <p:cNvPr id="8" name="Content Placeholder 4"/>
          <p:cNvSpPr>
            <a:spLocks noGrp="1"/>
          </p:cNvSpPr>
          <p:nvPr>
            <p:ph sz="quarter" idx="13"/>
          </p:nvPr>
        </p:nvSpPr>
        <p:spPr/>
        <p:txBody>
          <a:bodyPr/>
          <a:lstStyle/>
          <a:p>
            <a:pPr lvl="0"/>
            <a:r>
              <a:rPr lang="en-US" dirty="0"/>
              <a:t>© 2019 McGraw-Hill Education. All rights reserved. Authorized only 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汉诺塔</a:t>
            </a:r>
            <a:r>
              <a:rPr lang="en-US" sz="1500" dirty="0"/>
              <a:t>2</a:t>
            </a:r>
          </a:p>
        </p:txBody>
      </p:sp>
      <p:pic>
        <p:nvPicPr>
          <p:cNvPr id="20482" name="Picture 2" descr="Three pegs. All disks are on the first peg in order of size, with the largest on the bott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668" y="1447800"/>
            <a:ext cx="5648665" cy="283464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4648200"/>
            <a:ext cx="8321040" cy="1219200"/>
          </a:xfrm>
        </p:spPr>
        <p:txBody>
          <a:bodyPr/>
          <a:lstStyle/>
          <a:p>
            <a:r>
              <a:rPr lang="zh-CN" altLang="en-US" b="1" dirty="0"/>
              <a:t>汉诺塔问题的最初放置</a:t>
            </a:r>
            <a:endParaRPr lang="en-US" b="1" dirty="0"/>
          </a:p>
        </p:txBody>
      </p:sp>
    </p:spTree>
    <p:extLst>
      <p:ext uri="{BB962C8B-B14F-4D97-AF65-F5344CB8AC3E}">
        <p14:creationId xmlns:p14="http://schemas.microsoft.com/office/powerpoint/2010/main" val="1967857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汉诺塔</a:t>
            </a:r>
            <a:r>
              <a:rPr lang="en-US" sz="1500" dirty="0"/>
              <a:t>3</a:t>
            </a:r>
          </a:p>
        </p:txBody>
      </p:sp>
      <p:sp>
        <p:nvSpPr>
          <p:cNvPr id="5" name="Content Placeholder 2"/>
          <p:cNvSpPr>
            <a:spLocks noGrp="1"/>
          </p:cNvSpPr>
          <p:nvPr>
            <p:ph idx="1"/>
          </p:nvPr>
        </p:nvSpPr>
        <p:spPr>
          <a:xfrm>
            <a:off x="457200" y="1295400"/>
            <a:ext cx="8305800" cy="1524000"/>
          </a:xfrm>
        </p:spPr>
        <p:txBody>
          <a:bodyPr/>
          <a:lstStyle/>
          <a:p>
            <a:r>
              <a:rPr lang="zh-CN" altLang="en-US" sz="2200" dirty="0"/>
              <a:t>解答：设 </a:t>
            </a:r>
            <a:r>
              <a:rPr lang="en-US" altLang="zh-CN" sz="2200" dirty="0"/>
              <a:t>{</a:t>
            </a:r>
            <a:r>
              <a:rPr lang="en-US" altLang="zh-CN" sz="2200" i="1" dirty="0" err="1"/>
              <a:t>H</a:t>
            </a:r>
            <a:r>
              <a:rPr lang="en-US" altLang="zh-CN" sz="2200" i="1" baseline="-25000" dirty="0" err="1"/>
              <a:t>n</a:t>
            </a:r>
            <a:r>
              <a:rPr lang="en-US" altLang="zh-CN" sz="2200" dirty="0"/>
              <a:t>} </a:t>
            </a:r>
            <a:r>
              <a:rPr lang="zh-CN" altLang="en-US" sz="2200" dirty="0"/>
              <a:t>表示解汉诺塔谜题所需的移动次数，其中有 </a:t>
            </a:r>
            <a:r>
              <a:rPr lang="en-US" altLang="zh-CN" sz="2200" dirty="0"/>
              <a:t>n </a:t>
            </a:r>
            <a:r>
              <a:rPr lang="zh-CN" altLang="en-US" sz="2200" dirty="0"/>
              <a:t>个圆盘。为序列 </a:t>
            </a:r>
            <a:r>
              <a:rPr lang="en-US" altLang="zh-CN" sz="2200" dirty="0"/>
              <a:t>{</a:t>
            </a:r>
            <a:r>
              <a:rPr lang="en-US" altLang="zh-CN" sz="2200" i="1" dirty="0" err="1"/>
              <a:t>H</a:t>
            </a:r>
            <a:r>
              <a:rPr lang="en-US" altLang="zh-CN" sz="2200" i="1" baseline="-25000" dirty="0" err="1"/>
              <a:t>n</a:t>
            </a:r>
            <a:r>
              <a:rPr lang="en-US" altLang="zh-CN" sz="2200" dirty="0"/>
              <a:t>} </a:t>
            </a:r>
            <a:r>
              <a:rPr lang="zh-CN" altLang="en-US" sz="2200" dirty="0"/>
              <a:t>设置递归关系。初始时，</a:t>
            </a:r>
            <a:r>
              <a:rPr lang="en-US" altLang="zh-CN" sz="2200" dirty="0"/>
              <a:t>n </a:t>
            </a:r>
            <a:r>
              <a:rPr lang="zh-CN" altLang="en-US" sz="2200" dirty="0"/>
              <a:t>个圆盘在柱子 </a:t>
            </a:r>
            <a:r>
              <a:rPr lang="en-US" altLang="zh-CN" sz="2200" dirty="0"/>
              <a:t>1 </a:t>
            </a:r>
            <a:r>
              <a:rPr lang="zh-CN" altLang="en-US" sz="2200" dirty="0"/>
              <a:t>上。我们可以将顶部的 </a:t>
            </a:r>
            <a:r>
              <a:rPr lang="en-US" altLang="zh-CN" sz="2200" dirty="0"/>
              <a:t>n−1 </a:t>
            </a:r>
            <a:r>
              <a:rPr lang="zh-CN" altLang="en-US" sz="2200" dirty="0"/>
              <a:t>个圆盘按照谜题规则移动到柱子 </a:t>
            </a:r>
            <a:r>
              <a:rPr lang="en-US" altLang="zh-CN" sz="2200" dirty="0"/>
              <a:t>3</a:t>
            </a:r>
            <a:r>
              <a:rPr lang="zh-CN" altLang="en-US" sz="2200" dirty="0"/>
              <a:t>，这需要 </a:t>
            </a:r>
            <a:r>
              <a:rPr lang="en-US" altLang="zh-CN" sz="2200" dirty="0"/>
              <a:t>H</a:t>
            </a:r>
            <a:r>
              <a:rPr lang="en-US" altLang="zh-CN" sz="2200" i="1" baseline="-25000" dirty="0"/>
              <a:t>n</a:t>
            </a:r>
            <a:r>
              <a:rPr lang="en-US" altLang="zh-CN" sz="2200" baseline="-25000" dirty="0">
                <a:ea typeface="Cambria Math"/>
              </a:rPr>
              <a:t>−</a:t>
            </a:r>
            <a:r>
              <a:rPr lang="en-US" altLang="zh-CN" sz="2200" baseline="-25000" dirty="0">
                <a:ea typeface="Cambria Math" pitchFamily="18" charset="0"/>
              </a:rPr>
              <a:t>1</a:t>
            </a:r>
            <a:r>
              <a:rPr lang="en-US" altLang="zh-CN" sz="2200" dirty="0"/>
              <a:t> </a:t>
            </a:r>
            <a:r>
              <a:rPr lang="zh-CN" altLang="en-US" sz="2200" dirty="0"/>
              <a:t>次移动</a:t>
            </a:r>
            <a:r>
              <a:rPr lang="en-US" sz="2200" dirty="0"/>
              <a:t>. </a:t>
            </a:r>
          </a:p>
        </p:txBody>
      </p:sp>
      <p:pic>
        <p:nvPicPr>
          <p:cNvPr id="21506" name="Picture 3" descr="Three pegs. The largest disk is on the first peg. The other disks are placed on the third peg in order of size, with the largest on the bottom.&#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176558" y="2818306"/>
            <a:ext cx="2908861" cy="1296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4114800"/>
            <a:ext cx="8229600" cy="1143000"/>
          </a:xfrm>
        </p:spPr>
        <p:txBody>
          <a:bodyPr/>
          <a:lstStyle/>
          <a:p>
            <a:pPr>
              <a:spcBef>
                <a:spcPts val="0"/>
              </a:spcBef>
            </a:pPr>
            <a:r>
              <a:rPr lang="zh-CN" altLang="en-US" sz="2200" dirty="0"/>
              <a:t>首先，我们使用 </a:t>
            </a:r>
            <a:r>
              <a:rPr lang="en-US" altLang="zh-CN" sz="2200" dirty="0"/>
              <a:t>1 </a:t>
            </a:r>
            <a:r>
              <a:rPr lang="zh-CN" altLang="en-US" sz="2200" dirty="0"/>
              <a:t>次移动将最大的圆盘转移到第二个柱子。然后，我们将 </a:t>
            </a:r>
            <a:r>
              <a:rPr lang="en-US" altLang="zh-CN" sz="2200" dirty="0"/>
              <a:t>n−1 </a:t>
            </a:r>
            <a:r>
              <a:rPr lang="zh-CN" altLang="en-US" sz="2200" dirty="0"/>
              <a:t>个圆盘从柱子 </a:t>
            </a:r>
            <a:r>
              <a:rPr lang="en-US" altLang="zh-CN" sz="2200" dirty="0"/>
              <a:t>3 </a:t>
            </a:r>
            <a:r>
              <a:rPr lang="zh-CN" altLang="en-US" sz="2200" dirty="0"/>
              <a:t>移到柱子 </a:t>
            </a:r>
            <a:r>
              <a:rPr lang="en-US" altLang="zh-CN" sz="2200" dirty="0"/>
              <a:t>2</a:t>
            </a:r>
            <a:r>
              <a:rPr lang="zh-CN" altLang="en-US" sz="2200" dirty="0"/>
              <a:t>，需要额外的 </a:t>
            </a:r>
            <a:r>
              <a:rPr lang="en-US" altLang="zh-CN" sz="2200" dirty="0"/>
              <a:t>H</a:t>
            </a:r>
            <a:r>
              <a:rPr lang="en-US" altLang="zh-CN" sz="2200" i="1" baseline="-25000" dirty="0"/>
              <a:t>n</a:t>
            </a:r>
            <a:r>
              <a:rPr lang="en-US" altLang="zh-CN" sz="2200" baseline="-25000" dirty="0">
                <a:ea typeface="Cambria Math"/>
              </a:rPr>
              <a:t>−</a:t>
            </a:r>
            <a:r>
              <a:rPr lang="en-US" altLang="zh-CN" sz="2200" baseline="-25000" dirty="0">
                <a:ea typeface="Cambria Math" pitchFamily="18" charset="0"/>
              </a:rPr>
              <a:t>1</a:t>
            </a:r>
            <a:r>
              <a:rPr lang="en-US" altLang="zh-CN" sz="2200" dirty="0"/>
              <a:t> </a:t>
            </a:r>
            <a:r>
              <a:rPr lang="zh-CN" altLang="en-US" sz="2200" dirty="0"/>
              <a:t>次移动。这个过程不能用更少的步骤完成。因此</a:t>
            </a:r>
            <a:r>
              <a:rPr lang="en-US" sz="2200" dirty="0"/>
              <a:t>,</a:t>
            </a:r>
          </a:p>
        </p:txBody>
      </p:sp>
      <p:graphicFrame>
        <p:nvGraphicFramePr>
          <p:cNvPr id="4" name="Object 5"/>
          <p:cNvGraphicFramePr>
            <a:graphicFrameLocks noChangeAspect="1"/>
          </p:cNvGraphicFramePr>
          <p:nvPr>
            <p:extLst>
              <p:ext uri="{D42A27DB-BD31-4B8C-83A1-F6EECF244321}">
                <p14:modId xmlns:p14="http://schemas.microsoft.com/office/powerpoint/2010/main" val="2368440895"/>
              </p:ext>
            </p:extLst>
          </p:nvPr>
        </p:nvGraphicFramePr>
        <p:xfrm>
          <a:off x="3711882" y="5302144"/>
          <a:ext cx="1720236" cy="412856"/>
        </p:xfrm>
        <a:graphic>
          <a:graphicData uri="http://schemas.openxmlformats.org/presentationml/2006/ole">
            <mc:AlternateContent xmlns:mc="http://schemas.openxmlformats.org/markup-compatibility/2006">
              <mc:Choice xmlns:v="urn:schemas-microsoft-com:vml" Requires="v">
                <p:oleObj name="Equation" r:id="rId3" imgW="952200" imgH="228600" progId="Equation.DSMT4">
                  <p:embed/>
                </p:oleObj>
              </mc:Choice>
              <mc:Fallback>
                <p:oleObj name="Equation" r:id="rId3" imgW="952200" imgH="228600" progId="Equation.DSMT4">
                  <p:embed/>
                  <p:pic>
                    <p:nvPicPr>
                      <p:cNvPr id="4" name="Object 5"/>
                      <p:cNvPicPr/>
                      <p:nvPr/>
                    </p:nvPicPr>
                    <p:blipFill>
                      <a:blip r:embed="rId4"/>
                      <a:stretch>
                        <a:fillRect/>
                      </a:stretch>
                    </p:blipFill>
                    <p:spPr>
                      <a:xfrm>
                        <a:off x="3711882" y="5302144"/>
                        <a:ext cx="1720236" cy="412856"/>
                      </a:xfrm>
                      <a:prstGeom prst="rect">
                        <a:avLst/>
                      </a:prstGeom>
                    </p:spPr>
                  </p:pic>
                </p:oleObj>
              </mc:Fallback>
            </mc:AlternateContent>
          </a:graphicData>
        </a:graphic>
      </p:graphicFrame>
      <p:sp>
        <p:nvSpPr>
          <p:cNvPr id="8" name="Content Placeholder 6"/>
          <p:cNvSpPr>
            <a:spLocks noGrp="1"/>
          </p:cNvSpPr>
          <p:nvPr>
            <p:ph idx="15"/>
          </p:nvPr>
        </p:nvSpPr>
        <p:spPr>
          <a:xfrm>
            <a:off x="457200" y="5672328"/>
            <a:ext cx="8229600" cy="804672"/>
          </a:xfrm>
        </p:spPr>
        <p:txBody>
          <a:bodyPr/>
          <a:lstStyle/>
          <a:p>
            <a:pPr>
              <a:spcBef>
                <a:spcPts val="0"/>
              </a:spcBef>
            </a:pPr>
            <a:r>
              <a:rPr lang="zh-CN" altLang="en-US" sz="2400" dirty="0">
                <a:latin typeface="+mn-ea"/>
              </a:rPr>
              <a:t>初始条件是 </a:t>
            </a:r>
            <a:r>
              <a:rPr lang="en-US" altLang="zh-CN" sz="2400" dirty="0">
                <a:latin typeface="+mn-ea"/>
              </a:rPr>
              <a:t>H</a:t>
            </a:r>
            <a:r>
              <a:rPr lang="en-US" altLang="zh-CN" sz="2400" baseline="-25000" dirty="0">
                <a:latin typeface="+mn-ea"/>
              </a:rPr>
              <a:t>1</a:t>
            </a:r>
            <a:r>
              <a:rPr lang="en-US" altLang="zh-CN" sz="2400" dirty="0">
                <a:latin typeface="+mn-ea"/>
              </a:rPr>
              <a:t>= 1 </a:t>
            </a:r>
            <a:r>
              <a:rPr lang="zh-CN" altLang="en-US" sz="2400" dirty="0">
                <a:latin typeface="+mn-ea"/>
              </a:rPr>
              <a:t>，因为一个圆盘可以在一次移动中从柱子 </a:t>
            </a:r>
            <a:r>
              <a:rPr lang="en-US" altLang="zh-CN" sz="2400" dirty="0">
                <a:latin typeface="+mn-ea"/>
              </a:rPr>
              <a:t>1 </a:t>
            </a:r>
            <a:r>
              <a:rPr lang="zh-CN" altLang="en-US" sz="2400" dirty="0">
                <a:latin typeface="+mn-ea"/>
              </a:rPr>
              <a:t>移到柱子 </a:t>
            </a:r>
            <a:r>
              <a:rPr lang="en-US" altLang="zh-CN" sz="2400" dirty="0">
                <a:latin typeface="+mn-ea"/>
              </a:rPr>
              <a:t>2</a:t>
            </a:r>
            <a:r>
              <a:rPr lang="en-US" sz="2400" dirty="0">
                <a:ea typeface="Cambria Math" pitchFamily="18" charset="0"/>
              </a:rPr>
              <a:t>.</a:t>
            </a:r>
            <a:endParaRPr lang="en-US" sz="2400" dirty="0"/>
          </a:p>
        </p:txBody>
      </p:sp>
    </p:spTree>
    <p:extLst>
      <p:ext uri="{BB962C8B-B14F-4D97-AF65-F5344CB8AC3E}">
        <p14:creationId xmlns:p14="http://schemas.microsoft.com/office/powerpoint/2010/main" val="224340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汉诺塔</a:t>
            </a:r>
            <a:r>
              <a:rPr lang="en-US" sz="1500" dirty="0"/>
              <a:t>4</a:t>
            </a:r>
          </a:p>
        </p:txBody>
      </p:sp>
      <p:sp>
        <p:nvSpPr>
          <p:cNvPr id="3" name="Content Placeholder 2"/>
          <p:cNvSpPr>
            <a:spLocks noGrp="1"/>
          </p:cNvSpPr>
          <p:nvPr>
            <p:ph idx="1"/>
          </p:nvPr>
        </p:nvSpPr>
        <p:spPr>
          <a:xfrm>
            <a:off x="457200" y="1295400"/>
            <a:ext cx="8229600" cy="733876"/>
          </a:xfrm>
        </p:spPr>
        <p:txBody>
          <a:bodyPr/>
          <a:lstStyle/>
          <a:p>
            <a:pPr>
              <a:spcBef>
                <a:spcPts val="300"/>
              </a:spcBef>
            </a:pPr>
            <a:r>
              <a:rPr lang="zh-CN" altLang="en-US" sz="2000" dirty="0"/>
              <a:t>我们可以使用迭代方法来求解这个递归关系，通过反复将 </a:t>
            </a:r>
            <a:r>
              <a:rPr lang="en-US" altLang="zh-CN" sz="2000" i="1" dirty="0" err="1"/>
              <a:t>H</a:t>
            </a:r>
            <a:r>
              <a:rPr lang="en-US" altLang="zh-CN" sz="2000" i="1" baseline="-25000" dirty="0" err="1"/>
              <a:t>n</a:t>
            </a:r>
            <a:r>
              <a:rPr lang="en-US" altLang="zh-CN" sz="2000" dirty="0"/>
              <a:t> </a:t>
            </a:r>
            <a:r>
              <a:rPr lang="zh-CN" altLang="en-US" sz="2000" dirty="0"/>
              <a:t>表示为序列之前项的函数</a:t>
            </a:r>
            <a:r>
              <a:rPr lang="en-US" sz="2000" dirty="0"/>
              <a:t>.</a:t>
            </a:r>
          </a:p>
        </p:txBody>
      </p:sp>
      <p:sp>
        <p:nvSpPr>
          <p:cNvPr id="4" name="Content Placeholder 4"/>
          <p:cNvSpPr>
            <a:spLocks noGrp="1"/>
          </p:cNvSpPr>
          <p:nvPr>
            <p:ph idx="13"/>
          </p:nvPr>
        </p:nvSpPr>
        <p:spPr>
          <a:xfrm>
            <a:off x="457200" y="4038600"/>
            <a:ext cx="8534400" cy="2514600"/>
          </a:xfrm>
        </p:spPr>
        <p:txBody>
          <a:bodyPr/>
          <a:lstStyle/>
          <a:p>
            <a:pPr lvl="1">
              <a:spcBef>
                <a:spcPts val="0"/>
              </a:spcBef>
              <a:spcAft>
                <a:spcPts val="0"/>
              </a:spcAft>
            </a:pPr>
            <a:r>
              <a:rPr lang="zh-CN" altLang="en-US" sz="1800" dirty="0"/>
              <a:t>这个谜题还有一个神话。传说在河内的一个塔楼中，僧侣们按照谜题的规则将 </a:t>
            </a:r>
            <a:r>
              <a:rPr lang="en-US" altLang="zh-CN" sz="1800" dirty="0"/>
              <a:t>64 </a:t>
            </a:r>
            <a:r>
              <a:rPr lang="zh-CN" altLang="en-US" sz="1800" dirty="0"/>
              <a:t>个金盘从一个柱子转移到另一个柱子。他们每天移动一个盘子。当谜题完成时，世界将会结束</a:t>
            </a:r>
            <a:r>
              <a:rPr lang="en-US" sz="1800" dirty="0"/>
              <a:t>. </a:t>
            </a:r>
          </a:p>
          <a:p>
            <a:pPr lvl="1">
              <a:spcBef>
                <a:spcPts val="0"/>
              </a:spcBef>
              <a:spcAft>
                <a:spcPts val="0"/>
              </a:spcAft>
            </a:pPr>
            <a:r>
              <a:rPr lang="zh-CN" altLang="en-US" sz="1800" dirty="0"/>
              <a:t>根据这个神话中的 </a:t>
            </a:r>
            <a:r>
              <a:rPr lang="en-US" altLang="zh-CN" sz="1800" dirty="0"/>
              <a:t>64 </a:t>
            </a:r>
            <a:r>
              <a:rPr lang="zh-CN" altLang="en-US" sz="1800" dirty="0"/>
              <a:t>个金盘公式</a:t>
            </a:r>
            <a:r>
              <a:rPr lang="en-US" sz="1800" dirty="0"/>
              <a:t>, </a:t>
            </a:r>
            <a:br>
              <a:rPr lang="en-US" sz="1800" dirty="0"/>
            </a:br>
            <a:r>
              <a:rPr lang="en-US" sz="1800" dirty="0"/>
              <a:t>	</a:t>
            </a:r>
            <a:r>
              <a:rPr lang="en-US" sz="1800" dirty="0">
                <a:ea typeface="Cambria Math" pitchFamily="18" charset="0"/>
              </a:rPr>
              <a:t>2</a:t>
            </a:r>
            <a:r>
              <a:rPr lang="en-US" sz="1800" baseline="30000" dirty="0">
                <a:ea typeface="Cambria Math" pitchFamily="18" charset="0"/>
              </a:rPr>
              <a:t>64</a:t>
            </a:r>
            <a:r>
              <a:rPr lang="en-US" sz="1800" dirty="0">
                <a:ea typeface="Cambria Math" pitchFamily="18" charset="0"/>
              </a:rPr>
              <a:t>  </a:t>
            </a:r>
            <a:r>
              <a:rPr lang="en-US" sz="1800" dirty="0">
                <a:ea typeface="Cambria Math"/>
              </a:rPr>
              <a:t>−</a:t>
            </a:r>
            <a:r>
              <a:rPr lang="en-US" sz="1800" dirty="0">
                <a:ea typeface="Cambria Math" pitchFamily="18" charset="0"/>
              </a:rPr>
              <a:t>1</a:t>
            </a:r>
            <a:r>
              <a:rPr lang="en-US" sz="1800" dirty="0"/>
              <a:t> = </a:t>
            </a:r>
            <a:r>
              <a:rPr lang="en-US" sz="1800" dirty="0">
                <a:ea typeface="Cambria Math" pitchFamily="18" charset="0"/>
              </a:rPr>
              <a:t>18,446, 744,073, 709,551,615</a:t>
            </a:r>
            <a:br>
              <a:rPr lang="en-US" sz="1800" dirty="0">
                <a:ea typeface="Cambria Math" pitchFamily="18" charset="0"/>
              </a:rPr>
            </a:br>
            <a:r>
              <a:rPr lang="zh-CN" altLang="en-US" sz="1800" dirty="0"/>
              <a:t>天需要来解决谜题，这比 </a:t>
            </a:r>
            <a:r>
              <a:rPr lang="en-US" altLang="zh-CN" sz="1800" dirty="0"/>
              <a:t>5000 </a:t>
            </a:r>
            <a:r>
              <a:rPr lang="zh-CN" altLang="en-US" sz="1800" dirty="0"/>
              <a:t>亿年还要长</a:t>
            </a:r>
            <a:r>
              <a:rPr lang="en-US" sz="1800" dirty="0"/>
              <a:t>.</a:t>
            </a:r>
          </a:p>
          <a:p>
            <a:pPr lvl="1">
              <a:spcBef>
                <a:spcPts val="0"/>
              </a:spcBef>
              <a:spcAft>
                <a:spcPts val="0"/>
              </a:spcAft>
            </a:pPr>
            <a:r>
              <a:rPr lang="zh-CN" altLang="en-US" sz="1800" dirty="0"/>
              <a:t>雷夫谜题（由亨利</a:t>
            </a:r>
            <a:r>
              <a:rPr lang="en-US" altLang="zh-CN" sz="1800" dirty="0"/>
              <a:t>·</a:t>
            </a:r>
            <a:r>
              <a:rPr lang="zh-CN" altLang="en-US" sz="1800" dirty="0"/>
              <a:t>杜德尼于 </a:t>
            </a:r>
            <a:r>
              <a:rPr lang="en-US" altLang="zh-CN" sz="1800" dirty="0"/>
              <a:t>1907 </a:t>
            </a:r>
            <a:r>
              <a:rPr lang="zh-CN" altLang="en-US" sz="1800" dirty="0"/>
              <a:t>年提出）类似，但有 </a:t>
            </a:r>
            <a:r>
              <a:rPr lang="en-US" altLang="zh-CN" sz="1800" dirty="0"/>
              <a:t>4 </a:t>
            </a:r>
            <a:r>
              <a:rPr lang="zh-CN" altLang="en-US" sz="1800" dirty="0"/>
              <a:t>个柱子。这个谜题的最小移动次数的著名猜想仍未解决</a:t>
            </a:r>
            <a:r>
              <a:rPr lang="en-US" sz="1800" dirty="0"/>
              <a:t>.</a:t>
            </a:r>
            <a:endParaRPr lang="en-US" sz="1800" dirty="0">
              <a:ea typeface="Cambria Math" pitchFamily="18" charset="0"/>
            </a:endParaRPr>
          </a:p>
        </p:txBody>
      </p:sp>
      <p:sp>
        <p:nvSpPr>
          <p:cNvPr id="8" name="文本框 7">
            <a:extLst>
              <a:ext uri="{FF2B5EF4-FFF2-40B4-BE49-F238E27FC236}">
                <a16:creationId xmlns:a16="http://schemas.microsoft.com/office/drawing/2014/main" id="{66A5C7AA-7D90-4991-BCFC-BC78BE4967E0}"/>
              </a:ext>
            </a:extLst>
          </p:cNvPr>
          <p:cNvSpPr txBox="1"/>
          <p:nvPr/>
        </p:nvSpPr>
        <p:spPr>
          <a:xfrm>
            <a:off x="685800" y="2057400"/>
            <a:ext cx="7467600" cy="1600438"/>
          </a:xfrm>
          <a:prstGeom prst="rect">
            <a:avLst/>
          </a:prstGeom>
          <a:noFill/>
        </p:spPr>
        <p:txBody>
          <a:bodyPr wrap="square">
            <a:spAutoFit/>
          </a:bodyPr>
          <a:lstStyle/>
          <a:p>
            <a:pPr>
              <a:buNone/>
            </a:pPr>
            <a:r>
              <a:rPr lang="en-US" altLang="zh-CN" sz="1400" i="1" dirty="0" err="1"/>
              <a:t>H</a:t>
            </a:r>
            <a:r>
              <a:rPr lang="en-US" altLang="zh-CN" sz="1400" i="1" baseline="-25000" dirty="0" err="1"/>
              <a:t>n</a:t>
            </a:r>
            <a:r>
              <a:rPr lang="en-US" altLang="zh-CN" sz="1400" i="1" dirty="0"/>
              <a:t> = </a:t>
            </a:r>
            <a:r>
              <a:rPr lang="en-US" altLang="zh-CN" sz="1400" dirty="0">
                <a:latin typeface="Cambria Math" pitchFamily="18" charset="0"/>
                <a:ea typeface="Cambria Math" pitchFamily="18" charset="0"/>
              </a:rPr>
              <a:t>2</a:t>
            </a:r>
            <a:r>
              <a:rPr lang="en-US" altLang="zh-CN" sz="1400" i="1" dirty="0"/>
              <a:t>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1</a:t>
            </a:r>
          </a:p>
          <a:p>
            <a:pPr lvl="2">
              <a:buNone/>
            </a:pPr>
            <a:r>
              <a:rPr lang="en-US" altLang="zh-CN" sz="1400" i="1" dirty="0"/>
              <a:t>     =  </a:t>
            </a:r>
            <a:r>
              <a:rPr lang="en-US" altLang="zh-CN" sz="1400" dirty="0">
                <a:latin typeface="Cambria Math" pitchFamily="18" charset="0"/>
                <a:ea typeface="Cambria Math" pitchFamily="18" charset="0"/>
              </a:rPr>
              <a:t>2</a:t>
            </a:r>
            <a:r>
              <a:rPr lang="en-US" altLang="zh-CN" sz="1400" dirty="0"/>
              <a:t>(</a:t>
            </a:r>
            <a:r>
              <a:rPr lang="en-US" altLang="zh-CN" sz="1400" dirty="0">
                <a:latin typeface="Cambria Math" pitchFamily="18" charset="0"/>
                <a:ea typeface="Cambria Math" pitchFamily="18" charset="0"/>
              </a:rPr>
              <a:t>2</a:t>
            </a:r>
            <a:r>
              <a:rPr lang="en-US" altLang="zh-CN" sz="1400" i="1" dirty="0"/>
              <a:t>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2</a:t>
            </a:r>
            <a:r>
              <a:rPr lang="en-US" altLang="zh-CN" sz="1400" baseline="30000" dirty="0">
                <a:latin typeface="Cambria Math" pitchFamily="18" charset="0"/>
                <a:ea typeface="Cambria Math" pitchFamily="18" charset="0"/>
              </a:rPr>
              <a:t>2</a:t>
            </a:r>
            <a:r>
              <a:rPr lang="en-US" altLang="zh-CN" sz="1400" i="1" dirty="0"/>
              <a:t> 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2</a:t>
            </a:r>
            <a:r>
              <a:rPr lang="en-US" altLang="zh-CN" sz="1400" i="1" dirty="0"/>
              <a:t>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p>
          <a:p>
            <a:pPr lvl="2">
              <a:buNone/>
            </a:pPr>
            <a:r>
              <a:rPr lang="en-US" altLang="zh-CN" sz="1400" i="1" dirty="0"/>
              <a:t>     =  </a:t>
            </a:r>
            <a:r>
              <a:rPr lang="en-US" altLang="zh-CN" sz="1400" dirty="0">
                <a:latin typeface="Cambria Math" pitchFamily="18" charset="0"/>
                <a:ea typeface="Cambria Math" pitchFamily="18" charset="0"/>
              </a:rPr>
              <a:t>2</a:t>
            </a:r>
            <a:r>
              <a:rPr lang="en-US" altLang="zh-CN" sz="1400" baseline="30000" dirty="0">
                <a:latin typeface="Cambria Math" pitchFamily="18" charset="0"/>
                <a:ea typeface="Cambria Math" pitchFamily="18" charset="0"/>
              </a:rPr>
              <a:t>2</a:t>
            </a:r>
            <a:r>
              <a:rPr lang="en-US" altLang="zh-CN" sz="1400" dirty="0"/>
              <a:t>(</a:t>
            </a:r>
            <a:r>
              <a:rPr lang="en-US" altLang="zh-CN" sz="1400" dirty="0">
                <a:latin typeface="Cambria Math" pitchFamily="18" charset="0"/>
                <a:ea typeface="Cambria Math" pitchFamily="18" charset="0"/>
              </a:rPr>
              <a:t>2</a:t>
            </a:r>
            <a:r>
              <a:rPr lang="en-US" altLang="zh-CN" sz="1400" i="1" dirty="0"/>
              <a:t>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3</a:t>
            </a:r>
            <a:r>
              <a:rPr lang="en-US" altLang="zh-CN" sz="1400" i="1" dirty="0"/>
              <a:t> + </a:t>
            </a:r>
            <a:r>
              <a:rPr lang="en-US" altLang="zh-CN" sz="1400" dirty="0">
                <a:latin typeface="Cambria Math" pitchFamily="18" charset="0"/>
                <a:ea typeface="Cambria Math" pitchFamily="18" charset="0"/>
              </a:rPr>
              <a:t>1</a:t>
            </a:r>
            <a:r>
              <a:rPr lang="en-US" altLang="zh-CN" sz="1400" dirty="0"/>
              <a:t>)</a:t>
            </a:r>
            <a:r>
              <a:rPr lang="en-US" altLang="zh-CN" sz="1400" i="1" dirty="0"/>
              <a:t> +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2</a:t>
            </a:r>
            <a:r>
              <a:rPr lang="en-US" altLang="zh-CN" sz="1400" baseline="30000" dirty="0">
                <a:latin typeface="Cambria Math" pitchFamily="18" charset="0"/>
                <a:ea typeface="Cambria Math" pitchFamily="18" charset="0"/>
              </a:rPr>
              <a:t>3</a:t>
            </a:r>
            <a:r>
              <a:rPr lang="en-US" altLang="zh-CN" sz="1400" i="1" dirty="0"/>
              <a:t> H</a:t>
            </a:r>
            <a:r>
              <a:rPr lang="en-US" altLang="zh-CN" sz="1400" i="1" baseline="-25000" dirty="0"/>
              <a:t>n</a:t>
            </a:r>
            <a:r>
              <a:rPr lang="en-US" altLang="zh-CN" sz="1400" baseline="-25000" dirty="0">
                <a:latin typeface="Cambria Math"/>
                <a:ea typeface="Cambria Math"/>
              </a:rPr>
              <a:t>−</a:t>
            </a:r>
            <a:r>
              <a:rPr lang="en-US" altLang="zh-CN" sz="1400" baseline="-25000" dirty="0">
                <a:latin typeface="Cambria Math" pitchFamily="18" charset="0"/>
                <a:ea typeface="Cambria Math" pitchFamily="18" charset="0"/>
              </a:rPr>
              <a:t>3</a:t>
            </a:r>
            <a:r>
              <a:rPr lang="en-US" altLang="zh-CN" sz="1400" i="1" dirty="0"/>
              <a:t> +</a:t>
            </a:r>
            <a:r>
              <a:rPr lang="en-US" altLang="zh-CN" sz="1400" dirty="0">
                <a:latin typeface="Cambria Math" pitchFamily="18" charset="0"/>
                <a:ea typeface="Cambria Math" pitchFamily="18" charset="0"/>
              </a:rPr>
              <a:t>2</a:t>
            </a:r>
            <a:r>
              <a:rPr lang="en-US" altLang="zh-CN" sz="1400" baseline="300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p>
          <a:p>
            <a:pPr lvl="2">
              <a:buNone/>
            </a:pPr>
            <a:r>
              <a:rPr lang="en-US" altLang="zh-CN" sz="1400" i="1" dirty="0"/>
              <a:t>     </a:t>
            </a:r>
            <a:r>
              <a:rPr lang="en-US" altLang="zh-CN" sz="1400" dirty="0">
                <a:latin typeface="Cambria Math"/>
                <a:ea typeface="Cambria Math"/>
              </a:rPr>
              <a:t>⋮</a:t>
            </a:r>
            <a:endParaRPr lang="en-US" altLang="zh-CN" sz="1400" i="1" dirty="0"/>
          </a:p>
          <a:p>
            <a:pPr lvl="2">
              <a:buNone/>
            </a:pP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baseline="30000" dirty="0"/>
              <a:t>1</a:t>
            </a:r>
            <a:r>
              <a:rPr lang="en-US" altLang="zh-CN" sz="1400" i="1" dirty="0"/>
              <a:t>H</a:t>
            </a:r>
            <a:r>
              <a:rPr lang="en-US" altLang="zh-CN" sz="1400" baseline="-250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3</a:t>
            </a:r>
            <a:r>
              <a:rPr lang="en-US" altLang="zh-CN" sz="1400" i="1" dirty="0"/>
              <a:t> + …. +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a:t>
            </a:r>
          </a:p>
          <a:p>
            <a:pPr lvl="2">
              <a:buNone/>
            </a:pP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1</a:t>
            </a: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baseline="30000" dirty="0">
                <a:latin typeface="Cambria Math"/>
                <a:ea typeface="Cambria Math"/>
              </a:rPr>
              <a:t>−</a:t>
            </a:r>
            <a:r>
              <a:rPr lang="en-US" altLang="zh-CN" sz="1400" baseline="30000" dirty="0">
                <a:latin typeface="Cambria Math" pitchFamily="18" charset="0"/>
                <a:ea typeface="Cambria Math" pitchFamily="18" charset="0"/>
              </a:rPr>
              <a:t>3</a:t>
            </a:r>
            <a:r>
              <a:rPr lang="en-US" altLang="zh-CN" sz="1400" i="1" dirty="0"/>
              <a:t> + …. + </a:t>
            </a:r>
            <a:r>
              <a:rPr lang="en-US" altLang="zh-CN" sz="1400" dirty="0">
                <a:latin typeface="Cambria Math" pitchFamily="18" charset="0"/>
                <a:ea typeface="Cambria Math" pitchFamily="18" charset="0"/>
              </a:rPr>
              <a:t>2</a:t>
            </a:r>
            <a:r>
              <a:rPr lang="en-US" altLang="zh-CN" sz="1400" i="1" dirty="0"/>
              <a:t> + </a:t>
            </a:r>
            <a:r>
              <a:rPr lang="en-US" altLang="zh-CN" sz="1400" dirty="0">
                <a:latin typeface="Cambria Math" pitchFamily="18" charset="0"/>
                <a:ea typeface="Cambria Math" pitchFamily="18" charset="0"/>
              </a:rPr>
              <a:t>1       </a:t>
            </a:r>
            <a:r>
              <a:rPr lang="en-US" altLang="zh-CN" sz="1400" i="1" dirty="0">
                <a:solidFill>
                  <a:srgbClr val="FF0000"/>
                </a:solidFill>
                <a:latin typeface="Cambria Math" pitchFamily="18" charset="0"/>
                <a:ea typeface="Cambria Math" pitchFamily="18" charset="0"/>
              </a:rPr>
              <a:t>because</a:t>
            </a:r>
            <a:r>
              <a:rPr lang="en-US" altLang="zh-CN" sz="1400" dirty="0">
                <a:solidFill>
                  <a:srgbClr val="FF0000"/>
                </a:solidFill>
                <a:latin typeface="Cambria Math" pitchFamily="18" charset="0"/>
                <a:ea typeface="Cambria Math" pitchFamily="18" charset="0"/>
              </a:rPr>
              <a:t> </a:t>
            </a:r>
            <a:r>
              <a:rPr lang="en-US" altLang="zh-CN" sz="1400" i="1" dirty="0">
                <a:solidFill>
                  <a:srgbClr val="FF0000"/>
                </a:solidFill>
              </a:rPr>
              <a:t>H</a:t>
            </a:r>
            <a:r>
              <a:rPr lang="en-US" altLang="zh-CN" sz="1400" baseline="-25000" dirty="0">
                <a:solidFill>
                  <a:srgbClr val="FF0000"/>
                </a:solidFill>
                <a:latin typeface="Cambria Math" pitchFamily="18" charset="0"/>
                <a:ea typeface="Cambria Math" pitchFamily="18" charset="0"/>
              </a:rPr>
              <a:t>1</a:t>
            </a:r>
            <a:r>
              <a:rPr lang="en-US" altLang="zh-CN" sz="1400" dirty="0">
                <a:solidFill>
                  <a:srgbClr val="FF0000"/>
                </a:solidFill>
              </a:rPr>
              <a:t>= </a:t>
            </a:r>
            <a:r>
              <a:rPr lang="en-US" altLang="zh-CN" sz="1400" dirty="0">
                <a:solidFill>
                  <a:srgbClr val="FF0000"/>
                </a:solidFill>
                <a:latin typeface="Cambria Math" pitchFamily="18" charset="0"/>
                <a:ea typeface="Cambria Math" pitchFamily="18" charset="0"/>
              </a:rPr>
              <a:t>1</a:t>
            </a:r>
            <a:r>
              <a:rPr lang="en-US" altLang="zh-CN" sz="1400" i="1" dirty="0">
                <a:solidFill>
                  <a:srgbClr val="FF0000"/>
                </a:solidFill>
                <a:latin typeface="Cambria Math" pitchFamily="18" charset="0"/>
                <a:ea typeface="Cambria Math" pitchFamily="18" charset="0"/>
              </a:rPr>
              <a:t> </a:t>
            </a:r>
            <a:endParaRPr lang="en-US" altLang="zh-CN" sz="1400" dirty="0">
              <a:solidFill>
                <a:srgbClr val="FF0000"/>
              </a:solidFill>
              <a:latin typeface="Cambria Math" pitchFamily="18" charset="0"/>
              <a:ea typeface="Cambria Math" pitchFamily="18" charset="0"/>
            </a:endParaRPr>
          </a:p>
          <a:p>
            <a:pPr lvl="2">
              <a:buNone/>
            </a:pPr>
            <a:r>
              <a:rPr lang="en-US" altLang="zh-CN" sz="1400" i="1" dirty="0"/>
              <a:t>     = </a:t>
            </a:r>
            <a:r>
              <a:rPr lang="en-US" altLang="zh-CN" sz="1400" dirty="0">
                <a:latin typeface="Cambria Math" pitchFamily="18" charset="0"/>
                <a:ea typeface="Cambria Math" pitchFamily="18" charset="0"/>
              </a:rPr>
              <a:t>2</a:t>
            </a:r>
            <a:r>
              <a:rPr lang="en-US" altLang="zh-CN" sz="1400" i="1" baseline="30000" dirty="0"/>
              <a:t>n</a:t>
            </a:r>
            <a:r>
              <a:rPr lang="en-US" altLang="zh-CN" sz="1400" i="1" dirty="0"/>
              <a:t> </a:t>
            </a:r>
            <a:r>
              <a:rPr lang="en-US" altLang="zh-CN" sz="1400" i="1" dirty="0">
                <a:latin typeface="Cambria Math"/>
                <a:ea typeface="Cambria Math"/>
              </a:rPr>
              <a:t>− </a:t>
            </a:r>
            <a:r>
              <a:rPr lang="en-US" altLang="zh-CN" sz="1400" dirty="0">
                <a:latin typeface="Cambria Math" pitchFamily="18" charset="0"/>
                <a:ea typeface="Cambria Math" pitchFamily="18" charset="0"/>
              </a:rPr>
              <a:t>1       </a:t>
            </a:r>
            <a:r>
              <a:rPr lang="en-US" altLang="zh-CN" sz="1400" i="1" dirty="0">
                <a:solidFill>
                  <a:srgbClr val="FF0000"/>
                </a:solidFill>
                <a:latin typeface="Cambria Math" pitchFamily="18" charset="0"/>
                <a:ea typeface="Cambria Math" pitchFamily="18" charset="0"/>
              </a:rPr>
              <a:t>using the formula for the sum of the terms of a  geometric series</a:t>
            </a:r>
            <a:endParaRPr lang="en-US" altLang="zh-CN" sz="1400" dirty="0">
              <a:latin typeface="Cambria Math" pitchFamily="18" charset="0"/>
              <a:ea typeface="Cambria Math" pitchFamily="18" charset="0"/>
            </a:endParaRPr>
          </a:p>
        </p:txBody>
      </p:sp>
    </p:spTree>
    <p:extLst>
      <p:ext uri="{BB962C8B-B14F-4D97-AF65-F5344CB8AC3E}">
        <p14:creationId xmlns:p14="http://schemas.microsoft.com/office/powerpoint/2010/main" val="105139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计数位串</a:t>
            </a:r>
            <a:r>
              <a:rPr lang="en-US" sz="1500" dirty="0"/>
              <a:t>1</a:t>
            </a:r>
          </a:p>
        </p:txBody>
      </p:sp>
      <p:sp>
        <p:nvSpPr>
          <p:cNvPr id="5" name="Content Placeholder 2"/>
          <p:cNvSpPr>
            <a:spLocks noGrp="1"/>
          </p:cNvSpPr>
          <p:nvPr>
            <p:ph idx="1"/>
          </p:nvPr>
        </p:nvSpPr>
        <p:spPr>
          <a:xfrm>
            <a:off x="457200" y="1295400"/>
            <a:ext cx="8458200" cy="5303520"/>
          </a:xfrm>
        </p:spPr>
        <p:txBody>
          <a:bodyPr/>
          <a:lstStyle/>
          <a:p>
            <a:pPr>
              <a:spcBef>
                <a:spcPts val="0"/>
              </a:spcBef>
              <a:spcAft>
                <a:spcPts val="400"/>
              </a:spcAft>
            </a:pPr>
            <a:r>
              <a:rPr lang="zh-CN" altLang="en-US" sz="2000" b="1" dirty="0"/>
              <a:t>例子 </a:t>
            </a:r>
            <a:r>
              <a:rPr lang="en-US" altLang="zh-CN" sz="2000" b="1" dirty="0"/>
              <a:t>3</a:t>
            </a:r>
            <a:r>
              <a:rPr lang="zh-CN" altLang="en-US" sz="2000" b="1" dirty="0"/>
              <a:t>：</a:t>
            </a:r>
            <a:r>
              <a:rPr lang="zh-CN" altLang="en-US" sz="2000" dirty="0"/>
              <a:t>找出长度为 </a:t>
            </a:r>
            <a:r>
              <a:rPr lang="en-US" altLang="zh-CN" sz="2000" dirty="0"/>
              <a:t>n </a:t>
            </a:r>
            <a:r>
              <a:rPr lang="zh-CN" altLang="en-US" sz="2000" dirty="0"/>
              <a:t>的不包含两个连续 </a:t>
            </a:r>
            <a:r>
              <a:rPr lang="en-US" altLang="zh-CN" sz="2000" dirty="0"/>
              <a:t>0 </a:t>
            </a:r>
            <a:r>
              <a:rPr lang="zh-CN" altLang="en-US" sz="2000" dirty="0"/>
              <a:t>的位串的递归关系，并给出初始条件。长度为五的位串有多少个</a:t>
            </a:r>
            <a:r>
              <a:rPr lang="en-US" sz="2000" dirty="0"/>
              <a:t>?</a:t>
            </a:r>
          </a:p>
          <a:p>
            <a:pPr>
              <a:spcBef>
                <a:spcPts val="0"/>
              </a:spcBef>
              <a:spcAft>
                <a:spcPts val="400"/>
              </a:spcAft>
            </a:pPr>
            <a:r>
              <a:rPr lang="zh-CN" altLang="en-US" sz="2000" b="1" dirty="0"/>
              <a:t>解答：</a:t>
            </a:r>
            <a:r>
              <a:rPr lang="zh-CN" altLang="en-US" sz="2000" dirty="0"/>
              <a:t>设 </a:t>
            </a:r>
            <a:r>
              <a:rPr lang="en-US" altLang="zh-CN" sz="2000" i="1" dirty="0"/>
              <a:t>a</a:t>
            </a:r>
            <a:r>
              <a:rPr lang="en-US" altLang="zh-CN" sz="2000" i="1" baseline="-25000" dirty="0"/>
              <a:t>n</a:t>
            </a:r>
            <a:r>
              <a:rPr lang="en-US" altLang="zh-CN" sz="2000" dirty="0"/>
              <a:t> </a:t>
            </a:r>
            <a:r>
              <a:rPr lang="zh-CN" altLang="en-US" sz="2000" dirty="0"/>
              <a:t>表示长度为 </a:t>
            </a:r>
            <a:r>
              <a:rPr lang="en-US" altLang="zh-CN" sz="2000" dirty="0"/>
              <a:t>n </a:t>
            </a:r>
            <a:r>
              <a:rPr lang="zh-CN" altLang="en-US" sz="2000" dirty="0"/>
              <a:t>的不包含两个连续 </a:t>
            </a:r>
            <a:r>
              <a:rPr lang="en-US" altLang="zh-CN" sz="2000" dirty="0"/>
              <a:t>0 </a:t>
            </a:r>
            <a:r>
              <a:rPr lang="zh-CN" altLang="en-US" sz="2000" dirty="0"/>
              <a:t>的位串的数量。为了得到 </a:t>
            </a:r>
            <a:r>
              <a:rPr lang="en-US" altLang="zh-CN" sz="2000" dirty="0"/>
              <a:t>{</a:t>
            </a:r>
            <a:r>
              <a:rPr lang="en-US" altLang="zh-CN" sz="2000" i="1" dirty="0"/>
              <a:t>a</a:t>
            </a:r>
            <a:r>
              <a:rPr lang="en-US" altLang="zh-CN" sz="2000" i="1" baseline="-25000" dirty="0"/>
              <a:t>n</a:t>
            </a:r>
            <a:r>
              <a:rPr lang="en-US" altLang="zh-CN" sz="2000" dirty="0"/>
              <a:t>} </a:t>
            </a:r>
            <a:r>
              <a:rPr lang="zh-CN" altLang="en-US" sz="2000" dirty="0"/>
              <a:t>的递归关系，需要注意长度为 </a:t>
            </a:r>
            <a:r>
              <a:rPr lang="en-US" altLang="zh-CN" sz="2000" dirty="0"/>
              <a:t>n </a:t>
            </a:r>
            <a:r>
              <a:rPr lang="zh-CN" altLang="en-US" sz="2000" dirty="0"/>
              <a:t>的不包含两个连续 </a:t>
            </a:r>
            <a:r>
              <a:rPr lang="en-US" altLang="zh-CN" sz="2000" dirty="0"/>
              <a:t>0 </a:t>
            </a:r>
            <a:r>
              <a:rPr lang="zh-CN" altLang="en-US" sz="2000" dirty="0"/>
              <a:t>的位串的数量等于以 </a:t>
            </a:r>
            <a:r>
              <a:rPr lang="en-US" altLang="zh-CN" sz="2000" dirty="0"/>
              <a:t>0 </a:t>
            </a:r>
            <a:r>
              <a:rPr lang="zh-CN" altLang="en-US" sz="2000" dirty="0"/>
              <a:t>结尾的位串的数量加上以 </a:t>
            </a:r>
            <a:r>
              <a:rPr lang="en-US" altLang="zh-CN" sz="2000" dirty="0"/>
              <a:t>1 </a:t>
            </a:r>
            <a:r>
              <a:rPr lang="zh-CN" altLang="en-US" sz="2000" dirty="0"/>
              <a:t>结尾的位串的数量</a:t>
            </a:r>
            <a:r>
              <a:rPr lang="en-US" sz="2000" dirty="0"/>
              <a:t>. </a:t>
            </a:r>
          </a:p>
          <a:p>
            <a:pPr>
              <a:spcBef>
                <a:spcPts val="0"/>
              </a:spcBef>
              <a:spcAft>
                <a:spcPts val="400"/>
              </a:spcAft>
            </a:pPr>
            <a:r>
              <a:rPr lang="zh-CN" altLang="en-US" sz="2000" dirty="0"/>
              <a:t>现在假设</a:t>
            </a:r>
            <a:r>
              <a:rPr lang="en-US" sz="2000" i="1" dirty="0"/>
              <a:t>n</a:t>
            </a:r>
            <a:r>
              <a:rPr lang="en-US" sz="2000" dirty="0"/>
              <a:t> </a:t>
            </a:r>
            <a:r>
              <a:rPr lang="en-US" sz="2000" dirty="0">
                <a:ea typeface="Cambria Math"/>
              </a:rPr>
              <a:t>≥ </a:t>
            </a:r>
            <a:r>
              <a:rPr lang="en-US" sz="2000" dirty="0">
                <a:ea typeface="Cambria Math" pitchFamily="18" charset="0"/>
              </a:rPr>
              <a:t>3. </a:t>
            </a:r>
          </a:p>
          <a:p>
            <a:pPr lvl="1">
              <a:spcBef>
                <a:spcPts val="0"/>
              </a:spcBef>
              <a:spcAft>
                <a:spcPts val="400"/>
              </a:spcAft>
            </a:pPr>
            <a:r>
              <a:rPr lang="zh-CN" altLang="en-US" sz="1800" dirty="0">
                <a:latin typeface="+mn-ea"/>
              </a:rPr>
              <a:t>长度为 </a:t>
            </a:r>
            <a:r>
              <a:rPr lang="en-US" altLang="zh-CN" sz="1800" dirty="0">
                <a:latin typeface="+mn-ea"/>
              </a:rPr>
              <a:t>n </a:t>
            </a:r>
            <a:r>
              <a:rPr lang="zh-CN" altLang="en-US" sz="1800" dirty="0">
                <a:latin typeface="+mn-ea"/>
              </a:rPr>
              <a:t>且以 </a:t>
            </a:r>
            <a:r>
              <a:rPr lang="en-US" altLang="zh-CN" sz="1800" dirty="0">
                <a:latin typeface="+mn-ea"/>
              </a:rPr>
              <a:t>1 </a:t>
            </a:r>
            <a:r>
              <a:rPr lang="zh-CN" altLang="en-US" sz="1800" dirty="0">
                <a:latin typeface="+mn-ea"/>
              </a:rPr>
              <a:t>结尾的不包含两个连续 </a:t>
            </a:r>
            <a:r>
              <a:rPr lang="en-US" altLang="zh-CN" sz="1800" dirty="0">
                <a:latin typeface="+mn-ea"/>
              </a:rPr>
              <a:t>0 </a:t>
            </a:r>
            <a:r>
              <a:rPr lang="zh-CN" altLang="en-US" sz="1800" dirty="0">
                <a:latin typeface="+mn-ea"/>
              </a:rPr>
              <a:t>的位串，就是长度为 </a:t>
            </a:r>
            <a:r>
              <a:rPr lang="en-US" altLang="zh-CN" sz="1800" dirty="0">
                <a:latin typeface="+mn-ea"/>
              </a:rPr>
              <a:t>n−1 </a:t>
            </a:r>
            <a:r>
              <a:rPr lang="zh-CN" altLang="en-US" sz="1800" dirty="0">
                <a:latin typeface="+mn-ea"/>
              </a:rPr>
              <a:t>的不包含两个连续 </a:t>
            </a:r>
            <a:r>
              <a:rPr lang="en-US" altLang="zh-CN" sz="1800" dirty="0">
                <a:latin typeface="+mn-ea"/>
              </a:rPr>
              <a:t>0 </a:t>
            </a:r>
            <a:r>
              <a:rPr lang="zh-CN" altLang="en-US" sz="1800" dirty="0">
                <a:latin typeface="+mn-ea"/>
              </a:rPr>
              <a:t>的位串加上一个 </a:t>
            </a:r>
            <a:r>
              <a:rPr lang="en-US" altLang="zh-CN" sz="1800" dirty="0">
                <a:latin typeface="+mn-ea"/>
              </a:rPr>
              <a:t>1</a:t>
            </a:r>
            <a:r>
              <a:rPr lang="zh-CN" altLang="en-US" sz="1800" dirty="0">
                <a:latin typeface="+mn-ea"/>
              </a:rPr>
              <a:t>。因此，这样的位串有 </a:t>
            </a:r>
            <a:r>
              <a:rPr lang="en-US" altLang="zh-CN" sz="1800" i="1" dirty="0"/>
              <a:t>a</a:t>
            </a:r>
            <a:r>
              <a:rPr lang="en-US" altLang="zh-CN" sz="1800" i="1" baseline="-25000" dirty="0"/>
              <a:t>n</a:t>
            </a:r>
            <a:r>
              <a:rPr lang="en-US" altLang="zh-CN" sz="1800" i="1" baseline="-25000" dirty="0">
                <a:ea typeface="Cambria Math"/>
              </a:rPr>
              <a:t>−</a:t>
            </a:r>
            <a:r>
              <a:rPr lang="en-US" altLang="zh-CN" sz="1800" baseline="-25000" dirty="0">
                <a:ea typeface="Cambria Math"/>
              </a:rPr>
              <a:t>1</a:t>
            </a:r>
            <a:r>
              <a:rPr lang="en-US" altLang="zh-CN" sz="1800" dirty="0">
                <a:latin typeface="+mn-ea"/>
              </a:rPr>
              <a:t> </a:t>
            </a:r>
            <a:r>
              <a:rPr lang="zh-CN" altLang="en-US" sz="1800" dirty="0">
                <a:latin typeface="+mn-ea"/>
              </a:rPr>
              <a:t>个</a:t>
            </a:r>
            <a:r>
              <a:rPr lang="en-US" sz="1800" dirty="0">
                <a:ea typeface="Cambria Math" pitchFamily="18" charset="0"/>
              </a:rPr>
              <a:t>.</a:t>
            </a:r>
          </a:p>
          <a:p>
            <a:pPr lvl="1">
              <a:spcBef>
                <a:spcPts val="0"/>
              </a:spcBef>
              <a:spcAft>
                <a:spcPts val="400"/>
              </a:spcAft>
            </a:pPr>
            <a:r>
              <a:rPr lang="zh-CN" altLang="en-US" sz="1800" dirty="0">
                <a:latin typeface="+mn-ea"/>
              </a:rPr>
              <a:t>长度为 </a:t>
            </a:r>
            <a:r>
              <a:rPr lang="en-US" altLang="zh-CN" sz="1800" dirty="0">
                <a:latin typeface="+mn-ea"/>
              </a:rPr>
              <a:t>n </a:t>
            </a:r>
            <a:r>
              <a:rPr lang="zh-CN" altLang="en-US" sz="1800" dirty="0">
                <a:latin typeface="+mn-ea"/>
              </a:rPr>
              <a:t>且以 </a:t>
            </a:r>
            <a:r>
              <a:rPr lang="en-US" altLang="zh-CN" sz="1800" dirty="0">
                <a:latin typeface="+mn-ea"/>
              </a:rPr>
              <a:t>0 </a:t>
            </a:r>
            <a:r>
              <a:rPr lang="zh-CN" altLang="en-US" sz="1800" dirty="0">
                <a:latin typeface="+mn-ea"/>
              </a:rPr>
              <a:t>结尾的不包含两个连续 </a:t>
            </a:r>
            <a:r>
              <a:rPr lang="en-US" altLang="zh-CN" sz="1800" dirty="0">
                <a:latin typeface="+mn-ea"/>
              </a:rPr>
              <a:t>0 </a:t>
            </a:r>
            <a:r>
              <a:rPr lang="zh-CN" altLang="en-US" sz="1800" dirty="0">
                <a:latin typeface="+mn-ea"/>
              </a:rPr>
              <a:t>的位串，就是长度为 </a:t>
            </a:r>
            <a:r>
              <a:rPr lang="en-US" altLang="zh-CN" sz="1800" dirty="0">
                <a:latin typeface="+mn-ea"/>
              </a:rPr>
              <a:t>n−2 </a:t>
            </a:r>
            <a:r>
              <a:rPr lang="zh-CN" altLang="en-US" sz="1800" dirty="0">
                <a:latin typeface="+mn-ea"/>
              </a:rPr>
              <a:t>的不包含两个连续 </a:t>
            </a:r>
            <a:r>
              <a:rPr lang="en-US" altLang="zh-CN" sz="1800" dirty="0">
                <a:latin typeface="+mn-ea"/>
              </a:rPr>
              <a:t>0 </a:t>
            </a:r>
            <a:r>
              <a:rPr lang="zh-CN" altLang="en-US" sz="1800" dirty="0">
                <a:latin typeface="+mn-ea"/>
              </a:rPr>
              <a:t>的位串加上 </a:t>
            </a:r>
            <a:r>
              <a:rPr lang="en-US" altLang="zh-CN" sz="1800" dirty="0">
                <a:latin typeface="+mn-ea"/>
              </a:rPr>
              <a:t>10</a:t>
            </a:r>
            <a:r>
              <a:rPr lang="zh-CN" altLang="en-US" sz="1800" dirty="0">
                <a:latin typeface="+mn-ea"/>
              </a:rPr>
              <a:t>。因此，这样的位串有 </a:t>
            </a:r>
            <a:r>
              <a:rPr lang="en-US" altLang="zh-CN" sz="1800" i="1" dirty="0"/>
              <a:t>a</a:t>
            </a:r>
            <a:r>
              <a:rPr lang="en-US" altLang="zh-CN" sz="1800" i="1" baseline="-25000" dirty="0"/>
              <a:t>n</a:t>
            </a:r>
            <a:r>
              <a:rPr lang="en-US" altLang="zh-CN" sz="1800" i="1" baseline="-25000" dirty="0">
                <a:ea typeface="Cambria Math"/>
              </a:rPr>
              <a:t>−</a:t>
            </a:r>
            <a:r>
              <a:rPr lang="en-US" altLang="zh-CN" sz="1800" baseline="-25000" dirty="0">
                <a:ea typeface="Cambria Math"/>
              </a:rPr>
              <a:t>2</a:t>
            </a:r>
            <a:r>
              <a:rPr lang="en-US" altLang="zh-CN" sz="1800" dirty="0">
                <a:latin typeface="+mn-ea"/>
              </a:rPr>
              <a:t> </a:t>
            </a:r>
            <a:r>
              <a:rPr lang="zh-CN" altLang="en-US" sz="1800" dirty="0">
                <a:latin typeface="+mn-ea"/>
              </a:rPr>
              <a:t>个</a:t>
            </a:r>
            <a:r>
              <a:rPr lang="en-US" sz="1800" dirty="0">
                <a:ea typeface="Cambria Math" pitchFamily="18" charset="0"/>
              </a:rPr>
              <a:t>.</a:t>
            </a:r>
          </a:p>
          <a:p>
            <a:pPr>
              <a:spcBef>
                <a:spcPts val="0"/>
              </a:spcBef>
              <a:spcAft>
                <a:spcPts val="400"/>
              </a:spcAft>
            </a:pPr>
            <a:r>
              <a:rPr lang="zh-CN" altLang="en-US" sz="2000" dirty="0">
                <a:latin typeface="+mn-ea"/>
              </a:rPr>
              <a:t>因此，我们得出 </a:t>
            </a:r>
            <a:r>
              <a:rPr lang="en-US" sz="2000" i="1" dirty="0"/>
              <a:t>a</a:t>
            </a:r>
            <a:r>
              <a:rPr lang="en-US" sz="2000" i="1" baseline="-25000" dirty="0"/>
              <a:t>n </a:t>
            </a:r>
            <a:r>
              <a:rPr lang="en-US" sz="2000" dirty="0"/>
              <a:t> = </a:t>
            </a:r>
            <a:r>
              <a:rPr lang="en-US" sz="2000" i="1" dirty="0"/>
              <a:t>a</a:t>
            </a:r>
            <a:r>
              <a:rPr lang="en-US" sz="2000" i="1" baseline="-25000" dirty="0"/>
              <a:t>n</a:t>
            </a:r>
            <a:r>
              <a:rPr lang="en-US" sz="2000" i="1" baseline="-25000" dirty="0">
                <a:ea typeface="Cambria Math"/>
              </a:rPr>
              <a:t>−</a:t>
            </a:r>
            <a:r>
              <a:rPr lang="en-US" sz="2000" baseline="-25000" dirty="0">
                <a:ea typeface="Cambria Math"/>
              </a:rPr>
              <a:t>1</a:t>
            </a:r>
            <a:r>
              <a:rPr lang="en-US" sz="2000" dirty="0"/>
              <a:t>  + </a:t>
            </a:r>
            <a:r>
              <a:rPr lang="en-US" sz="2000" i="1" dirty="0"/>
              <a:t>a</a:t>
            </a:r>
            <a:r>
              <a:rPr lang="en-US" sz="2000" i="1" baseline="-25000" dirty="0"/>
              <a:t>n</a:t>
            </a:r>
            <a:r>
              <a:rPr lang="en-US" sz="2000" i="1" baseline="-25000" dirty="0">
                <a:ea typeface="Cambria Math"/>
              </a:rPr>
              <a:t>−</a:t>
            </a:r>
            <a:r>
              <a:rPr lang="en-US" sz="2000" baseline="-25000" dirty="0">
                <a:ea typeface="Cambria Math"/>
              </a:rPr>
              <a:t>2</a:t>
            </a:r>
            <a:r>
              <a:rPr lang="en-US" sz="2000" dirty="0"/>
              <a:t>  </a:t>
            </a:r>
            <a:r>
              <a:rPr lang="zh-CN" altLang="en-US" sz="2000" dirty="0"/>
              <a:t>对于</a:t>
            </a:r>
            <a:r>
              <a:rPr lang="en-US" sz="2000" dirty="0"/>
              <a:t> </a:t>
            </a:r>
            <a:r>
              <a:rPr lang="en-US" sz="2000" i="1" dirty="0"/>
              <a:t>n</a:t>
            </a:r>
            <a:r>
              <a:rPr lang="en-US" sz="2000" dirty="0"/>
              <a:t> </a:t>
            </a:r>
            <a:r>
              <a:rPr lang="en-US" sz="2000" dirty="0">
                <a:ea typeface="Cambria Math"/>
              </a:rPr>
              <a:t>≥ </a:t>
            </a:r>
            <a:r>
              <a:rPr lang="en-US" sz="2000" dirty="0">
                <a:ea typeface="Cambria Math" pitchFamily="18" charset="0"/>
              </a:rPr>
              <a:t>3</a:t>
            </a:r>
            <a:r>
              <a:rPr lang="en-US" sz="2000" dirty="0"/>
              <a:t>.</a:t>
            </a:r>
          </a:p>
        </p:txBody>
      </p:sp>
      <p:pic>
        <p:nvPicPr>
          <p:cNvPr id="22530" name="Picture 3" descr="Two bit strings of length N with no two consecutive zeros.&#10;"/>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029200" y="4771954"/>
            <a:ext cx="4006566" cy="1476446"/>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4"/>
          </p:nvPr>
        </p:nvSpPr>
        <p:spPr>
          <a:xfrm>
            <a:off x="5330952"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18065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位串</a:t>
            </a:r>
            <a:r>
              <a:rPr lang="en-US" sz="1500" dirty="0"/>
              <a:t>2</a:t>
            </a:r>
            <a:endParaRPr lang="en-US" dirty="0"/>
          </a:p>
        </p:txBody>
      </p:sp>
      <p:sp>
        <p:nvSpPr>
          <p:cNvPr id="4" name="Content Placeholder 2"/>
          <p:cNvSpPr>
            <a:spLocks noGrp="1"/>
          </p:cNvSpPr>
          <p:nvPr>
            <p:ph idx="1"/>
          </p:nvPr>
        </p:nvSpPr>
        <p:spPr>
          <a:xfrm>
            <a:off x="457200" y="1295400"/>
            <a:ext cx="8458200" cy="4038600"/>
          </a:xfrm>
        </p:spPr>
        <p:txBody>
          <a:bodyPr/>
          <a:lstStyle/>
          <a:p>
            <a:pPr>
              <a:spcBef>
                <a:spcPts val="0"/>
              </a:spcBef>
            </a:pPr>
            <a:r>
              <a:rPr lang="zh-CN" altLang="en-US" sz="2600" dirty="0"/>
              <a:t>初始条件为</a:t>
            </a:r>
            <a:r>
              <a:rPr lang="en-US" sz="2600" dirty="0"/>
              <a:t>:</a:t>
            </a:r>
            <a:r>
              <a:rPr lang="en-US" sz="2600" dirty="0">
                <a:ea typeface="Cambria Math" pitchFamily="18" charset="0"/>
              </a:rPr>
              <a:t> </a:t>
            </a:r>
          </a:p>
          <a:p>
            <a:pPr lvl="1">
              <a:spcBef>
                <a:spcPts val="0"/>
              </a:spcBef>
            </a:pPr>
            <a:r>
              <a:rPr lang="en-US" sz="2200" i="1" dirty="0"/>
              <a:t>a</a:t>
            </a:r>
            <a:r>
              <a:rPr lang="en-US" sz="2200" baseline="-25000" dirty="0">
                <a:ea typeface="Cambria Math"/>
              </a:rPr>
              <a:t>1 </a:t>
            </a:r>
            <a:r>
              <a:rPr lang="en-US" sz="2200" dirty="0">
                <a:ea typeface="Cambria Math" pitchFamily="18" charset="0"/>
              </a:rPr>
              <a:t> = 2,</a:t>
            </a:r>
            <a:r>
              <a:rPr lang="zh-CN" altLang="en-US" sz="2200" dirty="0">
                <a:latin typeface="+mn-ea"/>
              </a:rPr>
              <a:t>因为位串 </a:t>
            </a:r>
            <a:r>
              <a:rPr lang="en-US" altLang="zh-CN" sz="2200" dirty="0">
                <a:latin typeface="+mn-ea"/>
              </a:rPr>
              <a:t>0 </a:t>
            </a:r>
            <a:r>
              <a:rPr lang="zh-CN" altLang="en-US" sz="2200" dirty="0">
                <a:latin typeface="+mn-ea"/>
              </a:rPr>
              <a:t>和 </a:t>
            </a:r>
            <a:r>
              <a:rPr lang="en-US" altLang="zh-CN" sz="2200" dirty="0">
                <a:latin typeface="+mn-ea"/>
              </a:rPr>
              <a:t>1 </a:t>
            </a:r>
            <a:r>
              <a:rPr lang="zh-CN" altLang="en-US" sz="2200" dirty="0">
                <a:latin typeface="+mn-ea"/>
              </a:rPr>
              <a:t>都没有连续的 </a:t>
            </a:r>
            <a:r>
              <a:rPr lang="en-US" altLang="zh-CN" sz="2200" dirty="0">
                <a:latin typeface="+mn-ea"/>
              </a:rPr>
              <a:t>0</a:t>
            </a:r>
            <a:r>
              <a:rPr lang="en-US" sz="2200" dirty="0">
                <a:ea typeface="Cambria Math" pitchFamily="18" charset="0"/>
              </a:rPr>
              <a:t>.</a:t>
            </a:r>
          </a:p>
          <a:p>
            <a:pPr lvl="1">
              <a:spcBef>
                <a:spcPts val="0"/>
              </a:spcBef>
            </a:pPr>
            <a:r>
              <a:rPr lang="en-US" sz="2200" i="1" dirty="0"/>
              <a:t>a</a:t>
            </a:r>
            <a:r>
              <a:rPr lang="en-US" sz="2200" baseline="-25000" dirty="0">
                <a:ea typeface="Cambria Math"/>
              </a:rPr>
              <a:t>2 </a:t>
            </a:r>
            <a:r>
              <a:rPr lang="en-US" sz="2200" dirty="0">
                <a:ea typeface="Cambria Math" pitchFamily="18" charset="0"/>
              </a:rPr>
              <a:t> = 3,</a:t>
            </a:r>
            <a:r>
              <a:rPr lang="zh-CN" altLang="en-US" sz="2200" dirty="0">
                <a:latin typeface="+mn-ea"/>
              </a:rPr>
              <a:t>因为位串 </a:t>
            </a:r>
            <a:r>
              <a:rPr lang="en-US" altLang="zh-CN" sz="2200" dirty="0">
                <a:latin typeface="+mn-ea"/>
              </a:rPr>
              <a:t>01</a:t>
            </a:r>
            <a:r>
              <a:rPr lang="zh-CN" altLang="en-US" sz="2200" dirty="0">
                <a:latin typeface="+mn-ea"/>
              </a:rPr>
              <a:t>、</a:t>
            </a:r>
            <a:r>
              <a:rPr lang="en-US" altLang="zh-CN" sz="2200" dirty="0">
                <a:latin typeface="+mn-ea"/>
              </a:rPr>
              <a:t>10 </a:t>
            </a:r>
            <a:r>
              <a:rPr lang="zh-CN" altLang="en-US" sz="2200" dirty="0">
                <a:latin typeface="+mn-ea"/>
              </a:rPr>
              <a:t>和 </a:t>
            </a:r>
            <a:r>
              <a:rPr lang="en-US" altLang="zh-CN" sz="2200" dirty="0">
                <a:latin typeface="+mn-ea"/>
              </a:rPr>
              <a:t>11 </a:t>
            </a:r>
            <a:r>
              <a:rPr lang="zh-CN" altLang="en-US" sz="2200" dirty="0">
                <a:latin typeface="+mn-ea"/>
              </a:rPr>
              <a:t>都没有连续的 </a:t>
            </a:r>
            <a:r>
              <a:rPr lang="en-US" altLang="zh-CN" sz="2200" dirty="0">
                <a:latin typeface="+mn-ea"/>
              </a:rPr>
              <a:t>0</a:t>
            </a:r>
            <a:r>
              <a:rPr lang="zh-CN" altLang="en-US" sz="2200" dirty="0">
                <a:latin typeface="+mn-ea"/>
              </a:rPr>
              <a:t>，而 </a:t>
            </a:r>
            <a:r>
              <a:rPr lang="en-US" altLang="zh-CN" sz="2200" dirty="0">
                <a:latin typeface="+mn-ea"/>
              </a:rPr>
              <a:t>00 </a:t>
            </a:r>
            <a:r>
              <a:rPr lang="zh-CN" altLang="en-US" sz="2200" dirty="0">
                <a:latin typeface="+mn-ea"/>
              </a:rPr>
              <a:t>有</a:t>
            </a:r>
            <a:r>
              <a:rPr lang="en-US" sz="2200" dirty="0">
                <a:ea typeface="Cambria Math" pitchFamily="18" charset="0"/>
              </a:rPr>
              <a:t>.</a:t>
            </a:r>
          </a:p>
          <a:p>
            <a:pPr>
              <a:spcBef>
                <a:spcPts val="0"/>
              </a:spcBef>
            </a:pPr>
            <a:r>
              <a:rPr lang="zh-CN" altLang="en-US" sz="2600" dirty="0">
                <a:latin typeface="+mn-ea"/>
              </a:rPr>
              <a:t>为了求得 </a:t>
            </a:r>
            <a:r>
              <a:rPr lang="en-US" altLang="zh-CN" sz="2600" i="1" dirty="0">
                <a:latin typeface="+mn-ea"/>
              </a:rPr>
              <a:t>a</a:t>
            </a:r>
            <a:r>
              <a:rPr lang="en-US" altLang="zh-CN" sz="2600" baseline="-25000" dirty="0">
                <a:latin typeface="+mn-ea"/>
              </a:rPr>
              <a:t>5 </a:t>
            </a:r>
            <a:r>
              <a:rPr lang="zh-CN" altLang="en-US" sz="2600" dirty="0">
                <a:latin typeface="+mn-ea"/>
              </a:rPr>
              <a:t>，我们使用递归关系三次来计算，得到</a:t>
            </a:r>
            <a:r>
              <a:rPr lang="en-US" sz="2600" dirty="0">
                <a:ea typeface="Cambria Math" pitchFamily="18" charset="0"/>
              </a:rPr>
              <a:t>:</a:t>
            </a:r>
          </a:p>
          <a:p>
            <a:pPr lvl="1">
              <a:spcBef>
                <a:spcPts val="0"/>
              </a:spcBef>
            </a:pPr>
            <a:r>
              <a:rPr lang="en-US" sz="2200" dirty="0">
                <a:ea typeface="Cambria Math" pitchFamily="18" charset="0"/>
              </a:rPr>
              <a:t> </a:t>
            </a:r>
            <a:r>
              <a:rPr lang="en-US" sz="2200" i="1" dirty="0"/>
              <a:t>a</a:t>
            </a:r>
            <a:r>
              <a:rPr lang="en-US" sz="2200" baseline="-25000" dirty="0">
                <a:ea typeface="Cambria Math"/>
              </a:rPr>
              <a:t>3</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2 </a:t>
            </a:r>
            <a:r>
              <a:rPr lang="en-US" sz="2200" dirty="0">
                <a:ea typeface="Cambria Math" pitchFamily="18" charset="0"/>
              </a:rPr>
              <a:t> + </a:t>
            </a:r>
            <a:r>
              <a:rPr lang="en-US" sz="2200" i="1" dirty="0"/>
              <a:t>a</a:t>
            </a:r>
            <a:r>
              <a:rPr lang="en-US" sz="2200" baseline="-25000" dirty="0">
                <a:ea typeface="Cambria Math"/>
              </a:rPr>
              <a:t>1 </a:t>
            </a:r>
            <a:r>
              <a:rPr lang="en-US" sz="2200" dirty="0">
                <a:ea typeface="Cambria Math" pitchFamily="18" charset="0"/>
              </a:rPr>
              <a:t> = 3 + 2 = 5</a:t>
            </a:r>
          </a:p>
          <a:p>
            <a:pPr lvl="1">
              <a:spcBef>
                <a:spcPts val="0"/>
              </a:spcBef>
            </a:pPr>
            <a:r>
              <a:rPr lang="en-US" sz="2200" i="1" dirty="0"/>
              <a:t> a</a:t>
            </a:r>
            <a:r>
              <a:rPr lang="en-US" sz="2200" baseline="-25000" dirty="0">
                <a:ea typeface="Cambria Math"/>
              </a:rPr>
              <a:t>4</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3 </a:t>
            </a:r>
            <a:r>
              <a:rPr lang="en-US" sz="2200" dirty="0">
                <a:ea typeface="Cambria Math" pitchFamily="18" charset="0"/>
              </a:rPr>
              <a:t> + </a:t>
            </a:r>
            <a:r>
              <a:rPr lang="en-US" sz="2200" i="1" dirty="0"/>
              <a:t>a</a:t>
            </a:r>
            <a:r>
              <a:rPr lang="en-US" sz="2200" baseline="-25000" dirty="0">
                <a:ea typeface="Cambria Math"/>
              </a:rPr>
              <a:t>2 </a:t>
            </a:r>
            <a:r>
              <a:rPr lang="en-US" sz="2200" dirty="0">
                <a:ea typeface="Cambria Math" pitchFamily="18" charset="0"/>
              </a:rPr>
              <a:t> = 5+ 3 = 8</a:t>
            </a:r>
          </a:p>
          <a:p>
            <a:pPr lvl="1">
              <a:spcBef>
                <a:spcPts val="0"/>
              </a:spcBef>
            </a:pPr>
            <a:r>
              <a:rPr lang="en-US" sz="2200" i="1" dirty="0"/>
              <a:t> a</a:t>
            </a:r>
            <a:r>
              <a:rPr lang="en-US" sz="2200" baseline="-25000" dirty="0">
                <a:ea typeface="Cambria Math"/>
              </a:rPr>
              <a:t>5</a:t>
            </a:r>
            <a:r>
              <a:rPr lang="en-US" sz="2200" dirty="0">
                <a:ea typeface="Cambria Math"/>
              </a:rPr>
              <a:t> </a:t>
            </a:r>
            <a:r>
              <a:rPr lang="en-US" sz="2200" dirty="0">
                <a:ea typeface="Cambria Math" pitchFamily="18" charset="0"/>
              </a:rPr>
              <a:t>= </a:t>
            </a:r>
            <a:r>
              <a:rPr lang="en-US" sz="2200" i="1" dirty="0"/>
              <a:t>a</a:t>
            </a:r>
            <a:r>
              <a:rPr lang="en-US" sz="2200" baseline="-25000" dirty="0">
                <a:ea typeface="Cambria Math"/>
              </a:rPr>
              <a:t>4 </a:t>
            </a:r>
            <a:r>
              <a:rPr lang="en-US" sz="2200" dirty="0">
                <a:ea typeface="Cambria Math" pitchFamily="18" charset="0"/>
              </a:rPr>
              <a:t> + </a:t>
            </a:r>
            <a:r>
              <a:rPr lang="en-US" sz="2200" i="1" dirty="0"/>
              <a:t>a</a:t>
            </a:r>
            <a:r>
              <a:rPr lang="en-US" sz="2200" baseline="-25000" dirty="0">
                <a:ea typeface="Cambria Math"/>
              </a:rPr>
              <a:t>3 </a:t>
            </a:r>
            <a:r>
              <a:rPr lang="en-US" sz="2200" dirty="0">
                <a:ea typeface="Cambria Math" pitchFamily="18" charset="0"/>
              </a:rPr>
              <a:t> = 8+ 5 = 13</a:t>
            </a:r>
            <a:endParaRPr lang="en-US" sz="2200" dirty="0"/>
          </a:p>
        </p:txBody>
      </p:sp>
      <p:sp>
        <p:nvSpPr>
          <p:cNvPr id="5" name="Content Placeholder 3"/>
          <p:cNvSpPr>
            <a:spLocks noGrp="1"/>
          </p:cNvSpPr>
          <p:nvPr>
            <p:ph idx="13"/>
          </p:nvPr>
        </p:nvSpPr>
        <p:spPr>
          <a:xfrm>
            <a:off x="457200" y="5486400"/>
            <a:ext cx="8458200" cy="838200"/>
          </a:xfrm>
          <a:ln>
            <a:solidFill>
              <a:srgbClr val="04617B"/>
            </a:solidFill>
          </a:ln>
        </p:spPr>
        <p:txBody>
          <a:bodyPr/>
          <a:lstStyle/>
          <a:p>
            <a:r>
              <a:rPr lang="zh-CN" altLang="en-US" sz="2200" dirty="0"/>
              <a:t>注意到 </a:t>
            </a:r>
            <a:r>
              <a:rPr lang="en-US" altLang="zh-CN" sz="2200" dirty="0"/>
              <a:t>{</a:t>
            </a:r>
            <a:r>
              <a:rPr lang="en-US" altLang="zh-CN" sz="2200" i="1" dirty="0"/>
              <a:t>a</a:t>
            </a:r>
            <a:r>
              <a:rPr lang="en-US" altLang="zh-CN" sz="2200" i="1" baseline="-25000" dirty="0"/>
              <a:t>n</a:t>
            </a:r>
            <a:r>
              <a:rPr lang="en-US" altLang="zh-CN" sz="2200" dirty="0"/>
              <a:t>} </a:t>
            </a:r>
            <a:r>
              <a:rPr lang="zh-CN" altLang="en-US" sz="2200" dirty="0"/>
              <a:t>满足与斐波那契数列相同的递归关系。由于</a:t>
            </a:r>
            <a:r>
              <a:rPr lang="en-US" sz="2200" i="1" dirty="0"/>
              <a:t>a</a:t>
            </a:r>
            <a:r>
              <a:rPr lang="en-US" sz="2200" baseline="-25000" dirty="0">
                <a:ea typeface="Cambria Math"/>
              </a:rPr>
              <a:t>1 </a:t>
            </a:r>
            <a:r>
              <a:rPr lang="en-US" sz="2200" dirty="0">
                <a:ea typeface="Cambria Math" pitchFamily="18" charset="0"/>
              </a:rPr>
              <a:t> =</a:t>
            </a:r>
            <a:r>
              <a:rPr lang="en-US" sz="2200" i="1" dirty="0"/>
              <a:t> f</a:t>
            </a:r>
            <a:r>
              <a:rPr lang="en-US" sz="2200" baseline="-25000" dirty="0">
                <a:ea typeface="Cambria Math" pitchFamily="18" charset="0"/>
              </a:rPr>
              <a:t>3 </a:t>
            </a:r>
            <a:r>
              <a:rPr lang="en-US" sz="2200" dirty="0"/>
              <a:t> </a:t>
            </a:r>
            <a:r>
              <a:rPr lang="zh-CN" altLang="en-US" sz="2200" dirty="0"/>
              <a:t>和</a:t>
            </a:r>
            <a:r>
              <a:rPr lang="en-US" sz="2200" dirty="0"/>
              <a:t>  </a:t>
            </a:r>
            <a:r>
              <a:rPr lang="en-US" sz="2200" i="1" dirty="0"/>
              <a:t>a</a:t>
            </a:r>
            <a:r>
              <a:rPr lang="en-US" sz="2200" baseline="-25000" dirty="0">
                <a:ea typeface="Cambria Math"/>
              </a:rPr>
              <a:t>2 </a:t>
            </a:r>
            <a:r>
              <a:rPr lang="en-US" sz="2200" dirty="0">
                <a:ea typeface="Cambria Math" pitchFamily="18" charset="0"/>
              </a:rPr>
              <a:t> =</a:t>
            </a:r>
            <a:r>
              <a:rPr lang="en-US" sz="2200" i="1" dirty="0"/>
              <a:t> f</a:t>
            </a:r>
            <a:r>
              <a:rPr lang="en-US" sz="2200" baseline="-25000" dirty="0">
                <a:ea typeface="Cambria Math" pitchFamily="18" charset="0"/>
              </a:rPr>
              <a:t>4 </a:t>
            </a:r>
            <a:r>
              <a:rPr lang="en-US" sz="2200" dirty="0"/>
              <a:t>,</a:t>
            </a:r>
            <a:r>
              <a:rPr lang="zh-CN" altLang="en-US" sz="2200" dirty="0"/>
              <a:t>我们得出</a:t>
            </a:r>
            <a:r>
              <a:rPr lang="en-US" sz="2200" i="1" dirty="0"/>
              <a:t>a</a:t>
            </a:r>
            <a:r>
              <a:rPr lang="en-US" sz="2200" i="1" baseline="-25000" dirty="0">
                <a:ea typeface="Cambria Math"/>
              </a:rPr>
              <a:t>n</a:t>
            </a:r>
            <a:r>
              <a:rPr lang="en-US" sz="2200" baseline="-25000" dirty="0">
                <a:ea typeface="Cambria Math"/>
              </a:rPr>
              <a:t> </a:t>
            </a:r>
            <a:r>
              <a:rPr lang="en-US" sz="2200" dirty="0">
                <a:ea typeface="Cambria Math" pitchFamily="18" charset="0"/>
              </a:rPr>
              <a:t> =</a:t>
            </a:r>
            <a:r>
              <a:rPr lang="en-US" sz="2200" i="1" dirty="0"/>
              <a:t> f</a:t>
            </a:r>
            <a:r>
              <a:rPr lang="en-US" sz="2200" i="1" baseline="-25000" dirty="0">
                <a:ea typeface="Cambria Math" pitchFamily="18" charset="0"/>
              </a:rPr>
              <a:t>n</a:t>
            </a:r>
            <a:r>
              <a:rPr lang="en-US" sz="2200" baseline="-25000" dirty="0">
                <a:ea typeface="Cambria Math" pitchFamily="18" charset="0"/>
              </a:rPr>
              <a:t>+2 </a:t>
            </a:r>
            <a:r>
              <a:rPr lang="en-US" sz="2200" dirty="0"/>
              <a:t>.</a:t>
            </a:r>
            <a:endParaRPr lang="en-US" sz="2200" baseline="-25000" dirty="0">
              <a:ea typeface="Cambria Math" pitchFamily="18" charset="0"/>
            </a:endParaRPr>
          </a:p>
        </p:txBody>
      </p:sp>
    </p:spTree>
    <p:extLst>
      <p:ext uri="{BB962C8B-B14F-4D97-AF65-F5344CB8AC3E}">
        <p14:creationId xmlns:p14="http://schemas.microsoft.com/office/powerpoint/2010/main" val="756526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zh-CN" altLang="en-US" dirty="0"/>
              <a:t>计算对一个乘积进行括号化的方法数</a:t>
            </a:r>
            <a:endParaRPr lang="en-US" dirty="0"/>
          </a:p>
        </p:txBody>
      </p:sp>
      <p:sp>
        <p:nvSpPr>
          <p:cNvPr id="4" name="Content Placeholder 2"/>
          <p:cNvSpPr>
            <a:spLocks noGrp="1"/>
          </p:cNvSpPr>
          <p:nvPr>
            <p:ph idx="1"/>
          </p:nvPr>
        </p:nvSpPr>
        <p:spPr>
          <a:xfrm>
            <a:off x="457200" y="1295400"/>
            <a:ext cx="8458200" cy="1219200"/>
          </a:xfrm>
        </p:spPr>
        <p:txBody>
          <a:bodyPr/>
          <a:lstStyle/>
          <a:p>
            <a:r>
              <a:rPr lang="zh-CN" altLang="en-US" sz="2000" b="1" dirty="0">
                <a:latin typeface="+mn-ea"/>
              </a:rPr>
              <a:t>例子：</a:t>
            </a:r>
            <a:r>
              <a:rPr lang="zh-CN" altLang="en-US" sz="2000" dirty="0">
                <a:latin typeface="+mn-ea"/>
              </a:rPr>
              <a:t>找出 </a:t>
            </a:r>
            <a:r>
              <a:rPr lang="en-US" altLang="zh-CN" sz="2000" i="1" dirty="0">
                <a:latin typeface="+mn-ea"/>
              </a:rPr>
              <a:t>C</a:t>
            </a:r>
            <a:r>
              <a:rPr lang="en-US" altLang="zh-CN" sz="2000" i="1" baseline="-25000" dirty="0">
                <a:latin typeface="+mn-ea"/>
              </a:rPr>
              <a:t>n</a:t>
            </a:r>
            <a:r>
              <a:rPr lang="en-US" altLang="zh-CN" sz="2000" dirty="0">
                <a:latin typeface="+mn-ea"/>
              </a:rPr>
              <a:t> </a:t>
            </a:r>
            <a:r>
              <a:rPr lang="zh-CN" altLang="en-US" sz="2000" dirty="0">
                <a:latin typeface="+mn-ea"/>
              </a:rPr>
              <a:t>的递归关系，其中 </a:t>
            </a:r>
            <a:r>
              <a:rPr lang="en-US" altLang="zh-CN" sz="2000" i="1" dirty="0">
                <a:latin typeface="+mn-ea"/>
              </a:rPr>
              <a:t>C</a:t>
            </a:r>
            <a:r>
              <a:rPr lang="en-US" altLang="zh-CN" sz="2000" i="1" baseline="-25000" dirty="0">
                <a:latin typeface="+mn-ea"/>
              </a:rPr>
              <a:t>n</a:t>
            </a:r>
            <a:r>
              <a:rPr lang="en-US" altLang="zh-CN" sz="2000" dirty="0">
                <a:latin typeface="+mn-ea"/>
              </a:rPr>
              <a:t> </a:t>
            </a:r>
            <a:r>
              <a:rPr lang="zh-CN" altLang="en-US" sz="2000" dirty="0">
                <a:latin typeface="+mn-ea"/>
              </a:rPr>
              <a:t>表示对 </a:t>
            </a:r>
            <a:r>
              <a:rPr lang="en-US" altLang="zh-CN" sz="2000" dirty="0">
                <a:latin typeface="+mn-ea"/>
              </a:rPr>
              <a:t>n + 1 </a:t>
            </a:r>
            <a:r>
              <a:rPr lang="zh-CN" altLang="en-US" sz="2000" dirty="0">
                <a:latin typeface="+mn-ea"/>
              </a:rPr>
              <a:t>个数 </a:t>
            </a:r>
            <a:r>
              <a:rPr lang="en-US" altLang="zh-CN" sz="2000" i="1" dirty="0">
                <a:latin typeface="+mn-ea"/>
              </a:rPr>
              <a:t>x</a:t>
            </a:r>
            <a:r>
              <a:rPr lang="en-US" altLang="zh-CN" sz="2000" baseline="-25000" dirty="0">
                <a:latin typeface="+mn-ea"/>
              </a:rPr>
              <a:t>0</a:t>
            </a:r>
            <a:r>
              <a:rPr lang="en-US" altLang="zh-CN" sz="2000" dirty="0">
                <a:latin typeface="+mn-ea"/>
              </a:rPr>
              <a:t> ∙</a:t>
            </a:r>
            <a:r>
              <a:rPr lang="en-US" altLang="zh-CN" sz="2000" i="1" dirty="0">
                <a:latin typeface="+mn-ea"/>
              </a:rPr>
              <a:t> x</a:t>
            </a:r>
            <a:r>
              <a:rPr lang="en-US" altLang="zh-CN" sz="2000" baseline="-25000" dirty="0">
                <a:latin typeface="+mn-ea"/>
              </a:rPr>
              <a:t>1</a:t>
            </a:r>
            <a:r>
              <a:rPr lang="en-US" altLang="zh-CN" sz="2000" dirty="0">
                <a:latin typeface="+mn-ea"/>
              </a:rPr>
              <a:t> ∙</a:t>
            </a:r>
            <a:r>
              <a:rPr lang="en-US" altLang="zh-CN" sz="2000" i="1" dirty="0">
                <a:latin typeface="+mn-ea"/>
              </a:rPr>
              <a:t> x</a:t>
            </a:r>
            <a:r>
              <a:rPr lang="en-US" altLang="zh-CN" sz="2000" baseline="-25000" dirty="0">
                <a:latin typeface="+mn-ea"/>
              </a:rPr>
              <a:t>2</a:t>
            </a:r>
            <a:r>
              <a:rPr lang="en-US" altLang="zh-CN" sz="2000" dirty="0">
                <a:latin typeface="+mn-ea"/>
              </a:rPr>
              <a:t> ∙ ⋯</a:t>
            </a:r>
            <a:r>
              <a:rPr lang="en-US" altLang="zh-CN" sz="2000" i="1" dirty="0">
                <a:latin typeface="+mn-ea"/>
              </a:rPr>
              <a:t> </a:t>
            </a:r>
            <a:r>
              <a:rPr lang="en-US" altLang="zh-CN" sz="2000" dirty="0">
                <a:latin typeface="+mn-ea"/>
              </a:rPr>
              <a:t>∙ </a:t>
            </a:r>
            <a:r>
              <a:rPr lang="en-US" altLang="zh-CN" sz="2000" i="1" dirty="0" err="1">
                <a:latin typeface="+mn-ea"/>
              </a:rPr>
              <a:t>x</a:t>
            </a:r>
            <a:r>
              <a:rPr lang="en-US" altLang="zh-CN" sz="2000" i="1" baseline="-25000" dirty="0" err="1">
                <a:latin typeface="+mn-ea"/>
              </a:rPr>
              <a:t>n</a:t>
            </a:r>
            <a:r>
              <a:rPr lang="en-US" altLang="zh-CN" sz="2000" i="1" baseline="-25000" dirty="0">
                <a:latin typeface="+mn-ea"/>
              </a:rPr>
              <a:t> </a:t>
            </a:r>
            <a:r>
              <a:rPr lang="en-US" altLang="zh-CN" sz="2000" dirty="0">
                <a:latin typeface="+mn-ea"/>
              </a:rPr>
              <a:t>​  </a:t>
            </a:r>
            <a:r>
              <a:rPr lang="zh-CN" altLang="en-US" sz="2000" dirty="0">
                <a:latin typeface="+mn-ea"/>
              </a:rPr>
              <a:t>进行括号化的方法数，以指定乘法的顺序。例如，</a:t>
            </a:r>
            <a:r>
              <a:rPr lang="en-US" altLang="zh-CN" sz="2000" i="1" dirty="0">
                <a:latin typeface="+mn-ea"/>
              </a:rPr>
              <a:t> C</a:t>
            </a:r>
            <a:r>
              <a:rPr lang="en-US" altLang="zh-CN" sz="2000" baseline="-25000" dirty="0">
                <a:latin typeface="+mn-ea"/>
              </a:rPr>
              <a:t>3</a:t>
            </a:r>
            <a:r>
              <a:rPr lang="en-US" altLang="zh-CN" sz="2000" dirty="0">
                <a:latin typeface="+mn-ea"/>
              </a:rPr>
              <a:t> = 5</a:t>
            </a:r>
            <a:r>
              <a:rPr lang="zh-CN" altLang="en-US" sz="2000" dirty="0">
                <a:latin typeface="+mn-ea"/>
              </a:rPr>
              <a:t>，因为所有可能的括号化 </a:t>
            </a:r>
            <a:r>
              <a:rPr lang="en-US" altLang="zh-CN" sz="2000" dirty="0">
                <a:latin typeface="+mn-ea"/>
              </a:rPr>
              <a:t>4 </a:t>
            </a:r>
            <a:r>
              <a:rPr lang="zh-CN" altLang="en-US" sz="2000" dirty="0">
                <a:latin typeface="+mn-ea"/>
              </a:rPr>
              <a:t>个数的方法如下</a:t>
            </a:r>
            <a:endParaRPr lang="en-US" sz="2000" dirty="0">
              <a:latin typeface="+mn-ea"/>
            </a:endParaRPr>
          </a:p>
        </p:txBody>
      </p:sp>
      <p:sp>
        <p:nvSpPr>
          <p:cNvPr id="5" name="Content Placeholder 4"/>
          <p:cNvSpPr>
            <a:spLocks noGrp="1"/>
          </p:cNvSpPr>
          <p:nvPr>
            <p:ph idx="13"/>
          </p:nvPr>
        </p:nvSpPr>
        <p:spPr>
          <a:xfrm>
            <a:off x="457200" y="2971800"/>
            <a:ext cx="8595360" cy="1600200"/>
          </a:xfrm>
        </p:spPr>
        <p:txBody>
          <a:bodyPr/>
          <a:lstStyle/>
          <a:p>
            <a:r>
              <a:rPr lang="zh-CN" altLang="en-US" sz="2000" b="1" dirty="0">
                <a:latin typeface="+mn-ea"/>
              </a:rPr>
              <a:t>解答：</a:t>
            </a:r>
            <a:r>
              <a:rPr lang="zh-CN" altLang="en-US" sz="2000" dirty="0">
                <a:latin typeface="+mn-ea"/>
              </a:rPr>
              <a:t>无论如何在 </a:t>
            </a:r>
            <a:r>
              <a:rPr lang="en-US" altLang="zh-CN" sz="2000" i="1" dirty="0">
                <a:latin typeface="+mn-ea"/>
              </a:rPr>
              <a:t>x</a:t>
            </a:r>
            <a:r>
              <a:rPr lang="en-US" altLang="zh-CN" sz="2000" baseline="-25000" dirty="0">
                <a:latin typeface="+mn-ea"/>
              </a:rPr>
              <a:t>0</a:t>
            </a:r>
            <a:r>
              <a:rPr lang="en-US" altLang="zh-CN" sz="2000" dirty="0">
                <a:latin typeface="+mn-ea"/>
              </a:rPr>
              <a:t> ∙</a:t>
            </a:r>
            <a:r>
              <a:rPr lang="en-US" altLang="zh-CN" sz="2000" i="1" dirty="0">
                <a:latin typeface="+mn-ea"/>
              </a:rPr>
              <a:t> x</a:t>
            </a:r>
            <a:r>
              <a:rPr lang="en-US" altLang="zh-CN" sz="2000" baseline="-25000" dirty="0">
                <a:latin typeface="+mn-ea"/>
              </a:rPr>
              <a:t>1</a:t>
            </a:r>
            <a:r>
              <a:rPr lang="en-US" altLang="zh-CN" sz="2000" dirty="0">
                <a:latin typeface="+mn-ea"/>
              </a:rPr>
              <a:t> ∙</a:t>
            </a:r>
            <a:r>
              <a:rPr lang="en-US" altLang="zh-CN" sz="2000" i="1" dirty="0">
                <a:latin typeface="+mn-ea"/>
              </a:rPr>
              <a:t> x</a:t>
            </a:r>
            <a:r>
              <a:rPr lang="en-US" altLang="zh-CN" sz="2000" baseline="-25000" dirty="0">
                <a:latin typeface="+mn-ea"/>
              </a:rPr>
              <a:t>2</a:t>
            </a:r>
            <a:r>
              <a:rPr lang="en-US" altLang="zh-CN" sz="2000" dirty="0">
                <a:latin typeface="+mn-ea"/>
              </a:rPr>
              <a:t> ∙ ⋯</a:t>
            </a:r>
            <a:r>
              <a:rPr lang="en-US" altLang="zh-CN" sz="2000" i="1" dirty="0">
                <a:latin typeface="+mn-ea"/>
              </a:rPr>
              <a:t> </a:t>
            </a:r>
            <a:r>
              <a:rPr lang="en-US" altLang="zh-CN" sz="2000" dirty="0">
                <a:latin typeface="+mn-ea"/>
              </a:rPr>
              <a:t>∙ </a:t>
            </a:r>
            <a:r>
              <a:rPr lang="en-US" altLang="zh-CN" sz="2000" i="1" dirty="0" err="1">
                <a:latin typeface="+mn-ea"/>
              </a:rPr>
              <a:t>x</a:t>
            </a:r>
            <a:r>
              <a:rPr lang="en-US" altLang="zh-CN" sz="2000" i="1" baseline="-25000" dirty="0" err="1">
                <a:latin typeface="+mn-ea"/>
              </a:rPr>
              <a:t>n</a:t>
            </a:r>
            <a:r>
              <a:rPr lang="en-US" altLang="zh-CN" sz="2000" i="1" baseline="-25000" dirty="0">
                <a:latin typeface="+mn-ea"/>
              </a:rPr>
              <a:t> </a:t>
            </a:r>
            <a:r>
              <a:rPr lang="en-US" altLang="zh-CN" sz="2000" dirty="0">
                <a:latin typeface="+mn-ea"/>
              </a:rPr>
              <a:t>​  </a:t>
            </a:r>
            <a:r>
              <a:rPr lang="zh-CN" altLang="en-US" sz="2000" dirty="0">
                <a:latin typeface="+mn-ea"/>
              </a:rPr>
              <a:t>中插入括号，总会有一个“∙”运算符位于所有括号之外。这个最后的运算符位于两个 </a:t>
            </a:r>
            <a:r>
              <a:rPr lang="en-US" altLang="zh-CN" sz="2000" dirty="0">
                <a:latin typeface="+mn-ea"/>
              </a:rPr>
              <a:t>n + 1 </a:t>
            </a:r>
            <a:r>
              <a:rPr lang="zh-CN" altLang="en-US" sz="2000" dirty="0">
                <a:latin typeface="+mn-ea"/>
              </a:rPr>
              <a:t>个数之间，比如 </a:t>
            </a:r>
            <a:r>
              <a:rPr lang="en-US" altLang="zh-CN" sz="2000" i="1" dirty="0" err="1"/>
              <a:t>x</a:t>
            </a:r>
            <a:r>
              <a:rPr lang="en-US" altLang="zh-CN" sz="2000" i="1" baseline="-25000" dirty="0" err="1">
                <a:ea typeface="Cambria Math" pitchFamily="18" charset="0"/>
              </a:rPr>
              <a:t>k</a:t>
            </a:r>
            <a:r>
              <a:rPr lang="en-US" altLang="zh-CN" sz="2000" i="1" baseline="-25000" dirty="0">
                <a:ea typeface="Cambria Math" pitchFamily="18" charset="0"/>
              </a:rPr>
              <a:t> </a:t>
            </a:r>
            <a:r>
              <a:rPr lang="en-US" altLang="zh-CN" sz="2000" dirty="0">
                <a:latin typeface="+mn-ea"/>
              </a:rPr>
              <a:t>​  </a:t>
            </a:r>
            <a:r>
              <a:rPr lang="zh-CN" altLang="en-US" sz="2000" dirty="0">
                <a:latin typeface="+mn-ea"/>
              </a:rPr>
              <a:t>和 </a:t>
            </a:r>
            <a:r>
              <a:rPr lang="en-US" altLang="zh-CN" sz="2000" i="1" dirty="0"/>
              <a:t>x</a:t>
            </a:r>
            <a:r>
              <a:rPr lang="en-US" altLang="zh-CN" sz="2000" i="1" baseline="-25000" dirty="0">
                <a:ea typeface="Cambria Math" pitchFamily="18" charset="0"/>
              </a:rPr>
              <a:t>k+</a:t>
            </a:r>
            <a:r>
              <a:rPr lang="en-US" altLang="zh-CN" sz="2000" baseline="-25000" dirty="0">
                <a:ea typeface="Cambria Math" pitchFamily="18" charset="0"/>
              </a:rPr>
              <a:t>1 </a:t>
            </a:r>
            <a:r>
              <a:rPr lang="en-US" altLang="zh-CN" sz="2000" dirty="0">
                <a:latin typeface="+mn-ea"/>
              </a:rPr>
              <a:t>​ </a:t>
            </a:r>
            <a:r>
              <a:rPr lang="zh-CN" altLang="en-US" sz="2000" dirty="0">
                <a:latin typeface="+mn-ea"/>
              </a:rPr>
              <a:t>。由于在乘积 </a:t>
            </a:r>
            <a:r>
              <a:rPr lang="en-US" altLang="zh-CN" sz="2000" i="1" dirty="0"/>
              <a:t>x</a:t>
            </a:r>
            <a:r>
              <a:rPr lang="en-US" altLang="zh-CN" sz="2000" baseline="-25000" dirty="0">
                <a:ea typeface="Cambria Math" pitchFamily="18" charset="0"/>
              </a:rPr>
              <a:t>0</a:t>
            </a:r>
            <a:r>
              <a:rPr lang="en-US" altLang="zh-CN" sz="2000" dirty="0"/>
              <a:t> </a:t>
            </a:r>
            <a:r>
              <a:rPr lang="en-US" altLang="zh-CN" sz="2000" dirty="0">
                <a:ea typeface="Cambria Math"/>
              </a:rPr>
              <a:t>∙</a:t>
            </a:r>
            <a:r>
              <a:rPr lang="en-US" altLang="zh-CN" sz="2000" i="1" dirty="0"/>
              <a:t> x</a:t>
            </a:r>
            <a:r>
              <a:rPr lang="en-US" altLang="zh-CN" sz="2000" baseline="-25000" dirty="0">
                <a:ea typeface="Cambria Math" pitchFamily="18" charset="0"/>
              </a:rPr>
              <a:t>1</a:t>
            </a:r>
            <a:r>
              <a:rPr lang="en-US" altLang="zh-CN" sz="2000" dirty="0">
                <a:ea typeface="Cambria Math"/>
              </a:rPr>
              <a:t> ∙</a:t>
            </a:r>
            <a:r>
              <a:rPr lang="en-US" altLang="zh-CN" sz="2000" i="1" dirty="0"/>
              <a:t> x</a:t>
            </a:r>
            <a:r>
              <a:rPr lang="en-US" altLang="zh-CN" sz="2000" baseline="-25000" dirty="0">
                <a:ea typeface="Cambria Math" pitchFamily="18" charset="0"/>
              </a:rPr>
              <a:t>2</a:t>
            </a:r>
            <a:r>
              <a:rPr lang="en-US" altLang="zh-CN" sz="2000" dirty="0">
                <a:ea typeface="Cambria Math"/>
              </a:rPr>
              <a:t> ∙ ⋯</a:t>
            </a:r>
            <a:r>
              <a:rPr lang="en-US" altLang="zh-CN" sz="2000" i="1" dirty="0"/>
              <a:t> </a:t>
            </a:r>
            <a:r>
              <a:rPr lang="en-US" altLang="zh-CN" sz="2000" dirty="0">
                <a:ea typeface="Cambria Math"/>
              </a:rPr>
              <a:t>∙ </a:t>
            </a:r>
            <a:r>
              <a:rPr lang="en-US" altLang="zh-CN" sz="2000" i="1" dirty="0" err="1"/>
              <a:t>x</a:t>
            </a:r>
            <a:r>
              <a:rPr lang="en-US" altLang="zh-CN" sz="2000" i="1" baseline="-25000" dirty="0" err="1">
                <a:ea typeface="Cambria Math" pitchFamily="18" charset="0"/>
              </a:rPr>
              <a:t>k</a:t>
            </a:r>
            <a:r>
              <a:rPr lang="en-US" altLang="zh-CN" sz="2000" dirty="0"/>
              <a:t> </a:t>
            </a:r>
            <a:r>
              <a:rPr lang="en-US" altLang="zh-CN" sz="2000" dirty="0">
                <a:latin typeface="+mn-ea"/>
              </a:rPr>
              <a:t>​  </a:t>
            </a:r>
            <a:r>
              <a:rPr lang="zh-CN" altLang="en-US" sz="2000" dirty="0">
                <a:latin typeface="+mn-ea"/>
              </a:rPr>
              <a:t>中插入括号的方法有 </a:t>
            </a:r>
            <a:r>
              <a:rPr lang="en-US" altLang="zh-CN" sz="2000" i="1" dirty="0"/>
              <a:t>C</a:t>
            </a:r>
            <a:r>
              <a:rPr lang="en-US" altLang="zh-CN" sz="2000" i="1" baseline="-25000" dirty="0"/>
              <a:t>k </a:t>
            </a:r>
            <a:r>
              <a:rPr lang="en-US" altLang="zh-CN" sz="2000" dirty="0">
                <a:latin typeface="+mn-ea"/>
              </a:rPr>
              <a:t>​  </a:t>
            </a:r>
            <a:r>
              <a:rPr lang="zh-CN" altLang="en-US" sz="2000" dirty="0">
                <a:latin typeface="+mn-ea"/>
              </a:rPr>
              <a:t>种，在乘积 </a:t>
            </a:r>
            <a:r>
              <a:rPr lang="en-US" altLang="zh-CN" sz="2000" i="1" dirty="0">
                <a:latin typeface="+mn-ea"/>
              </a:rPr>
              <a:t>x</a:t>
            </a:r>
            <a:r>
              <a:rPr lang="en-US" altLang="zh-CN" sz="2000" i="1" baseline="-25000" dirty="0">
                <a:latin typeface="+mn-ea"/>
              </a:rPr>
              <a:t>k</a:t>
            </a:r>
            <a:r>
              <a:rPr lang="en-US" altLang="zh-CN" sz="2000" baseline="-25000" dirty="0">
                <a:latin typeface="+mn-ea"/>
              </a:rPr>
              <a:t>+1</a:t>
            </a:r>
            <a:r>
              <a:rPr lang="en-US" altLang="zh-CN" sz="2000" dirty="0">
                <a:latin typeface="+mn-ea"/>
              </a:rPr>
              <a:t> ∙</a:t>
            </a:r>
            <a:r>
              <a:rPr lang="en-US" altLang="zh-CN" sz="2000" i="1" dirty="0">
                <a:latin typeface="+mn-ea"/>
              </a:rPr>
              <a:t> x</a:t>
            </a:r>
            <a:r>
              <a:rPr lang="en-US" altLang="zh-CN" sz="2000" i="1" baseline="-25000" dirty="0">
                <a:latin typeface="+mn-ea"/>
              </a:rPr>
              <a:t>k</a:t>
            </a:r>
            <a:r>
              <a:rPr lang="en-US" altLang="zh-CN" sz="2000" baseline="-25000" dirty="0">
                <a:latin typeface="+mn-ea"/>
              </a:rPr>
              <a:t>+2</a:t>
            </a:r>
            <a:r>
              <a:rPr lang="en-US" altLang="zh-CN" sz="2000" dirty="0">
                <a:latin typeface="+mn-ea"/>
              </a:rPr>
              <a:t> ∙ ⋯</a:t>
            </a:r>
            <a:r>
              <a:rPr lang="en-US" altLang="zh-CN" sz="2000" i="1" dirty="0">
                <a:latin typeface="+mn-ea"/>
              </a:rPr>
              <a:t> </a:t>
            </a:r>
            <a:r>
              <a:rPr lang="en-US" altLang="zh-CN" sz="2000" dirty="0">
                <a:latin typeface="+mn-ea"/>
              </a:rPr>
              <a:t>∙ </a:t>
            </a:r>
            <a:r>
              <a:rPr lang="en-US" altLang="zh-CN" sz="2000" i="1" dirty="0" err="1">
                <a:latin typeface="+mn-ea"/>
              </a:rPr>
              <a:t>x</a:t>
            </a:r>
            <a:r>
              <a:rPr lang="en-US" altLang="zh-CN" sz="2000" i="1" baseline="-25000" dirty="0" err="1">
                <a:latin typeface="+mn-ea"/>
              </a:rPr>
              <a:t>n</a:t>
            </a:r>
            <a:r>
              <a:rPr lang="zh-CN" altLang="en-US" sz="2000" dirty="0">
                <a:latin typeface="+mn-ea"/>
              </a:rPr>
              <a:t>中插入括号的方法有 </a:t>
            </a:r>
            <a:r>
              <a:rPr lang="en-US" altLang="zh-CN" sz="2000" i="1" dirty="0"/>
              <a:t>C</a:t>
            </a:r>
            <a:r>
              <a:rPr lang="en-US" altLang="zh-CN" sz="2000" i="1" baseline="-25000" dirty="0"/>
              <a:t>n</a:t>
            </a:r>
            <a:r>
              <a:rPr lang="en-US" altLang="zh-CN" sz="2000" i="1" baseline="-25000" dirty="0">
                <a:ea typeface="Cambria Math"/>
              </a:rPr>
              <a:t>−k−</a:t>
            </a:r>
            <a:r>
              <a:rPr lang="en-US" altLang="zh-CN" sz="2000" baseline="-25000" dirty="0">
                <a:ea typeface="Cambria Math" pitchFamily="18" charset="0"/>
              </a:rPr>
              <a:t>1 </a:t>
            </a:r>
            <a:r>
              <a:rPr lang="en-US" altLang="zh-CN" sz="2000" dirty="0">
                <a:latin typeface="+mn-ea"/>
              </a:rPr>
              <a:t>​  </a:t>
            </a:r>
            <a:r>
              <a:rPr lang="zh-CN" altLang="en-US" sz="2000" dirty="0">
                <a:latin typeface="+mn-ea"/>
              </a:rPr>
              <a:t>种，因此我们有</a:t>
            </a:r>
            <a:r>
              <a:rPr lang="en-US" sz="2000" dirty="0">
                <a:latin typeface="+mn-ea"/>
              </a:rPr>
              <a:t>, </a:t>
            </a:r>
          </a:p>
        </p:txBody>
      </p:sp>
      <p:graphicFrame>
        <p:nvGraphicFramePr>
          <p:cNvPr id="12" name="Object 5"/>
          <p:cNvGraphicFramePr>
            <a:graphicFrameLocks noChangeAspect="1"/>
          </p:cNvGraphicFramePr>
          <p:nvPr>
            <p:extLst>
              <p:ext uri="{D42A27DB-BD31-4B8C-83A1-F6EECF244321}">
                <p14:modId xmlns:p14="http://schemas.microsoft.com/office/powerpoint/2010/main" val="2195014104"/>
              </p:ext>
            </p:extLst>
          </p:nvPr>
        </p:nvGraphicFramePr>
        <p:xfrm>
          <a:off x="2501896" y="4572000"/>
          <a:ext cx="4140208" cy="1055346"/>
        </p:xfrm>
        <a:graphic>
          <a:graphicData uri="http://schemas.openxmlformats.org/presentationml/2006/ole">
            <mc:AlternateContent xmlns:mc="http://schemas.openxmlformats.org/markup-compatibility/2006">
              <mc:Choice xmlns:v="urn:schemas-microsoft-com:vml" Requires="v">
                <p:oleObj name="Equation" r:id="rId2" imgW="2590560" imgH="660240" progId="Equation.DSMT4">
                  <p:embed/>
                </p:oleObj>
              </mc:Choice>
              <mc:Fallback>
                <p:oleObj name="Equation" r:id="rId2" imgW="2590560" imgH="660240" progId="Equation.DSMT4">
                  <p:embed/>
                  <p:pic>
                    <p:nvPicPr>
                      <p:cNvPr id="12" name="Object 5"/>
                      <p:cNvPicPr/>
                      <p:nvPr/>
                    </p:nvPicPr>
                    <p:blipFill>
                      <a:blip r:embed="rId3"/>
                      <a:stretch>
                        <a:fillRect/>
                      </a:stretch>
                    </p:blipFill>
                    <p:spPr>
                      <a:xfrm>
                        <a:off x="2501896" y="4572000"/>
                        <a:ext cx="4140208" cy="1055346"/>
                      </a:xfrm>
                      <a:prstGeom prst="rect">
                        <a:avLst/>
                      </a:prstGeom>
                    </p:spPr>
                  </p:pic>
                </p:oleObj>
              </mc:Fallback>
            </mc:AlternateContent>
          </a:graphicData>
        </a:graphic>
      </p:graphicFrame>
      <p:sp>
        <p:nvSpPr>
          <p:cNvPr id="6" name="Content Placeholder 6"/>
          <p:cNvSpPr>
            <a:spLocks noGrp="1"/>
          </p:cNvSpPr>
          <p:nvPr>
            <p:ph idx="14"/>
          </p:nvPr>
        </p:nvSpPr>
        <p:spPr>
          <a:xfrm>
            <a:off x="457200" y="5562600"/>
            <a:ext cx="8229600" cy="381000"/>
          </a:xfrm>
        </p:spPr>
        <p:txBody>
          <a:bodyPr/>
          <a:lstStyle/>
          <a:p>
            <a:r>
              <a:rPr lang="zh-CN" altLang="en-US" sz="2000" dirty="0">
                <a:ea typeface="Cambria Math" pitchFamily="18" charset="0"/>
              </a:rPr>
              <a:t>初始条件是</a:t>
            </a:r>
            <a:r>
              <a:rPr lang="en-US" sz="2000" dirty="0">
                <a:ea typeface="Cambria Math" pitchFamily="18" charset="0"/>
              </a:rPr>
              <a:t> </a:t>
            </a:r>
            <a:r>
              <a:rPr lang="en-US" sz="2000" i="1" dirty="0"/>
              <a:t>C</a:t>
            </a:r>
            <a:r>
              <a:rPr lang="en-US" sz="2000" baseline="-25000" dirty="0">
                <a:ea typeface="Cambria Math" pitchFamily="18" charset="0"/>
              </a:rPr>
              <a:t>0</a:t>
            </a:r>
            <a:r>
              <a:rPr lang="en-US" sz="2000" dirty="0"/>
              <a:t> = </a:t>
            </a:r>
            <a:r>
              <a:rPr lang="en-US" sz="2000" dirty="0">
                <a:ea typeface="Cambria Math" pitchFamily="18" charset="0"/>
              </a:rPr>
              <a:t>1 </a:t>
            </a:r>
            <a:r>
              <a:rPr lang="zh-CN" altLang="en-US" sz="2000" dirty="0">
                <a:ea typeface="Cambria Math" pitchFamily="18" charset="0"/>
              </a:rPr>
              <a:t>和</a:t>
            </a:r>
            <a:r>
              <a:rPr lang="en-US" sz="2000" dirty="0">
                <a:ea typeface="Cambria Math" pitchFamily="18" charset="0"/>
              </a:rPr>
              <a:t> </a:t>
            </a:r>
            <a:r>
              <a:rPr lang="en-US" sz="2000" i="1" dirty="0"/>
              <a:t>C</a:t>
            </a:r>
            <a:r>
              <a:rPr lang="en-US" sz="2000" baseline="-25000" dirty="0">
                <a:ea typeface="Cambria Math" pitchFamily="18" charset="0"/>
              </a:rPr>
              <a:t>1</a:t>
            </a:r>
            <a:r>
              <a:rPr lang="en-US" sz="2000" dirty="0"/>
              <a:t> = </a:t>
            </a:r>
            <a:r>
              <a:rPr lang="en-US" sz="2000" dirty="0">
                <a:ea typeface="Cambria Math" pitchFamily="18" charset="0"/>
              </a:rPr>
              <a:t>1.</a:t>
            </a:r>
          </a:p>
        </p:txBody>
      </p:sp>
      <p:sp>
        <p:nvSpPr>
          <p:cNvPr id="7" name="Content Placeholder 7"/>
          <p:cNvSpPr>
            <a:spLocks noGrp="1"/>
          </p:cNvSpPr>
          <p:nvPr>
            <p:ph idx="15"/>
          </p:nvPr>
        </p:nvSpPr>
        <p:spPr>
          <a:xfrm>
            <a:off x="457200" y="6019800"/>
            <a:ext cx="8559808" cy="598146"/>
          </a:xfrm>
          <a:ln w="12700">
            <a:solidFill>
              <a:srgbClr val="04617B"/>
            </a:solidFill>
          </a:ln>
        </p:spPr>
        <p:txBody>
          <a:bodyPr/>
          <a:lstStyle/>
          <a:p>
            <a:r>
              <a:rPr lang="zh-CN" altLang="en-US" sz="1800" dirty="0"/>
              <a:t>序列 </a:t>
            </a:r>
            <a:r>
              <a:rPr lang="en-US" altLang="zh-CN" sz="1800" dirty="0"/>
              <a:t>{</a:t>
            </a:r>
            <a:r>
              <a:rPr lang="en-US" altLang="zh-CN" sz="1800" i="1" dirty="0"/>
              <a:t>C</a:t>
            </a:r>
            <a:r>
              <a:rPr lang="en-US" altLang="zh-CN" sz="1800" i="1" baseline="-25000" dirty="0"/>
              <a:t>n</a:t>
            </a:r>
            <a:r>
              <a:rPr lang="en-US" altLang="zh-CN" sz="1800" dirty="0"/>
              <a:t>} </a:t>
            </a:r>
            <a:r>
              <a:rPr lang="zh-CN" altLang="en-US" sz="1800" dirty="0"/>
              <a:t>是</a:t>
            </a:r>
            <a:r>
              <a:rPr lang="zh-CN" altLang="en-US" sz="1800" b="1" dirty="0"/>
              <a:t>卡塔兰数</a:t>
            </a:r>
            <a:r>
              <a:rPr lang="zh-CN" altLang="en-US" sz="1800" dirty="0"/>
              <a:t>序列。这个递归关系可以通过生成函数法来求解</a:t>
            </a:r>
            <a:r>
              <a:rPr lang="en-US" sz="1800" dirty="0"/>
              <a:t>.</a:t>
            </a:r>
          </a:p>
        </p:txBody>
      </p:sp>
      <p:sp>
        <p:nvSpPr>
          <p:cNvPr id="10" name="文本框 9">
            <a:extLst>
              <a:ext uri="{FF2B5EF4-FFF2-40B4-BE49-F238E27FC236}">
                <a16:creationId xmlns:a16="http://schemas.microsoft.com/office/drawing/2014/main" id="{56C48D2C-91BF-4AC8-A131-71AEBA8813B3}"/>
              </a:ext>
            </a:extLst>
          </p:cNvPr>
          <p:cNvSpPr txBox="1"/>
          <p:nvPr/>
        </p:nvSpPr>
        <p:spPr>
          <a:xfrm>
            <a:off x="443712" y="2623004"/>
            <a:ext cx="8547887" cy="338554"/>
          </a:xfrm>
          <a:prstGeom prst="rect">
            <a:avLst/>
          </a:prstGeom>
          <a:noFill/>
        </p:spPr>
        <p:txBody>
          <a:bodyPr wrap="square">
            <a:spAutoFit/>
          </a:bodyPr>
          <a:lstStyle/>
          <a:p>
            <a:r>
              <a:rPr lang="en-US" altLang="zh-CN" sz="1600" dirty="0"/>
              <a:t>((</a:t>
            </a:r>
            <a:r>
              <a:rPr lang="en-US" altLang="zh-CN" sz="1600" i="1" dirty="0"/>
              <a:t>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3  </a:t>
            </a:r>
            <a:r>
              <a:rPr lang="en-US" altLang="zh-CN" sz="1600" dirty="0"/>
              <a:t>,    (</a:t>
            </a:r>
            <a:r>
              <a:rPr lang="en-US" altLang="zh-CN" sz="1600" i="1" dirty="0"/>
              <a:t>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a:t>
            </a:r>
            <a:r>
              <a:rPr lang="en-US" altLang="zh-CN" sz="1600" dirty="0"/>
              <a:t>(</a:t>
            </a:r>
            <a:r>
              <a:rPr lang="en-US" altLang="zh-CN" sz="1600" i="1" dirty="0"/>
              <a:t>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3</a:t>
            </a:r>
            <a:r>
              <a:rPr lang="en-US" altLang="zh-CN" sz="1600" dirty="0">
                <a:latin typeface="Cambria Math" pitchFamily="18" charset="0"/>
                <a:ea typeface="Cambria Math" pitchFamily="18" charset="0"/>
              </a:rPr>
              <a:t> </a:t>
            </a:r>
            <a:r>
              <a:rPr lang="en-US" altLang="zh-CN" sz="1600" dirty="0"/>
              <a:t>,    (</a:t>
            </a:r>
            <a:r>
              <a:rPr lang="en-US" altLang="zh-CN" sz="1600" i="1" dirty="0"/>
              <a:t>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a:t>
            </a:r>
            <a:r>
              <a:rPr lang="en-US" altLang="zh-CN" sz="1600" dirty="0"/>
              <a:t>(</a:t>
            </a:r>
            <a:r>
              <a:rPr lang="en-US" altLang="zh-CN" sz="1600" i="1" dirty="0"/>
              <a:t>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3</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a:t>
            </a:r>
            <a:r>
              <a:rPr lang="en-US" altLang="zh-CN" sz="1600" dirty="0"/>
              <a:t>(( </a:t>
            </a:r>
            <a:r>
              <a:rPr lang="en-US" altLang="zh-CN" sz="1600" i="1" dirty="0"/>
              <a:t>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 </a:t>
            </a:r>
            <a:r>
              <a:rPr lang="en-US" altLang="zh-CN" sz="1600" i="1" dirty="0"/>
              <a:t>x</a:t>
            </a:r>
            <a:r>
              <a:rPr lang="en-US" altLang="zh-CN" sz="1600" baseline="-25000" dirty="0">
                <a:latin typeface="Cambria Math" pitchFamily="18" charset="0"/>
                <a:ea typeface="Cambria Math" pitchFamily="18" charset="0"/>
              </a:rPr>
              <a:t>3</a:t>
            </a:r>
            <a:r>
              <a:rPr lang="en-US" altLang="zh-CN" sz="1600" dirty="0">
                <a:latin typeface="Cambria Math"/>
                <a:ea typeface="Cambria Math"/>
              </a:rPr>
              <a:t> )</a:t>
            </a:r>
            <a:r>
              <a:rPr lang="en-US" altLang="zh-CN" sz="1600" i="1" dirty="0"/>
              <a:t>,     x</a:t>
            </a:r>
            <a:r>
              <a:rPr lang="en-US" altLang="zh-CN" sz="1600" baseline="-25000" dirty="0">
                <a:latin typeface="Cambria Math" pitchFamily="18" charset="0"/>
                <a:ea typeface="Cambria Math" pitchFamily="18" charset="0"/>
              </a:rPr>
              <a:t>0</a:t>
            </a:r>
            <a:r>
              <a:rPr lang="en-US" altLang="zh-CN" sz="1600" dirty="0"/>
              <a:t> </a:t>
            </a:r>
            <a:r>
              <a:rPr lang="en-US" altLang="zh-CN" sz="1600" dirty="0">
                <a:latin typeface="Cambria Math"/>
                <a:ea typeface="Cambria Math"/>
              </a:rPr>
              <a:t>∙</a:t>
            </a:r>
            <a:r>
              <a:rPr lang="en-US" altLang="zh-CN" sz="1600" i="1" dirty="0"/>
              <a:t> </a:t>
            </a:r>
            <a:r>
              <a:rPr lang="en-US" altLang="zh-CN" sz="1600" dirty="0"/>
              <a:t>( </a:t>
            </a:r>
            <a:r>
              <a:rPr lang="en-US" altLang="zh-CN" sz="1600" i="1" dirty="0"/>
              <a:t>x</a:t>
            </a:r>
            <a:r>
              <a:rPr lang="en-US" altLang="zh-CN" sz="1600" baseline="-25000" dirty="0">
                <a:latin typeface="Cambria Math" pitchFamily="18" charset="0"/>
                <a:ea typeface="Cambria Math" pitchFamily="18" charset="0"/>
              </a:rPr>
              <a:t>1</a:t>
            </a:r>
            <a:r>
              <a:rPr lang="en-US" altLang="zh-CN" sz="1600" dirty="0">
                <a:latin typeface="Cambria Math"/>
                <a:ea typeface="Cambria Math"/>
              </a:rPr>
              <a:t> ∙</a:t>
            </a:r>
            <a:r>
              <a:rPr lang="en-US" altLang="zh-CN" sz="1600" i="1" dirty="0"/>
              <a:t> </a:t>
            </a:r>
            <a:r>
              <a:rPr lang="en-US" altLang="zh-CN" sz="1600" dirty="0"/>
              <a:t>( </a:t>
            </a:r>
            <a:r>
              <a:rPr lang="en-US" altLang="zh-CN" sz="1600" i="1" dirty="0"/>
              <a:t>x</a:t>
            </a:r>
            <a:r>
              <a:rPr lang="en-US" altLang="zh-CN" sz="1600" baseline="-25000" dirty="0">
                <a:latin typeface="Cambria Math" pitchFamily="18" charset="0"/>
                <a:ea typeface="Cambria Math" pitchFamily="18" charset="0"/>
              </a:rPr>
              <a:t>2</a:t>
            </a:r>
            <a:r>
              <a:rPr lang="en-US" altLang="zh-CN" sz="1600" dirty="0">
                <a:latin typeface="Cambria Math"/>
                <a:ea typeface="Cambria Math"/>
              </a:rPr>
              <a:t> ∙ </a:t>
            </a:r>
            <a:r>
              <a:rPr lang="en-US" altLang="zh-CN" sz="1600" i="1" dirty="0"/>
              <a:t>x</a:t>
            </a:r>
            <a:r>
              <a:rPr lang="en-US" altLang="zh-CN" sz="1600" baseline="-25000" dirty="0">
                <a:latin typeface="Cambria Math" pitchFamily="18" charset="0"/>
                <a:ea typeface="Cambria Math" pitchFamily="18" charset="0"/>
              </a:rPr>
              <a:t>3</a:t>
            </a:r>
            <a:r>
              <a:rPr lang="en-US" altLang="zh-CN" sz="1600" dirty="0">
                <a:latin typeface="Cambria Math"/>
                <a:ea typeface="Cambria Math"/>
              </a:rPr>
              <a:t> ))</a:t>
            </a:r>
            <a:endParaRPr lang="zh-CN" altLang="en-US" sz="1600" dirty="0"/>
          </a:p>
        </p:txBody>
      </p:sp>
    </p:spTree>
    <p:extLst>
      <p:ext uri="{BB962C8B-B14F-4D97-AF65-F5344CB8AC3E}">
        <p14:creationId xmlns:p14="http://schemas.microsoft.com/office/powerpoint/2010/main" val="265554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2C4391EE-9C17-45A1-B6BC-08C4BC105F9B}"/>
              </a:ext>
            </a:extLst>
          </p:cNvPr>
          <p:cNvSpPr>
            <a:spLocks noGrp="1" noChangeArrowheads="1"/>
          </p:cNvSpPr>
          <p:nvPr>
            <p:ph type="title"/>
          </p:nvPr>
        </p:nvSpPr>
        <p:spPr/>
        <p:txBody>
          <a:bodyPr/>
          <a:lstStyle/>
          <a:p>
            <a:pPr algn="ctr"/>
            <a:r>
              <a:rPr lang="zh-CN" altLang="en-US" dirty="0">
                <a:solidFill>
                  <a:schemeClr val="tx1"/>
                </a:solidFill>
              </a:rPr>
              <a:t>用生成函数求解递推方程</a:t>
            </a:r>
            <a:r>
              <a:rPr lang="en-US" altLang="zh-CN" dirty="0">
                <a:solidFill>
                  <a:schemeClr val="tx1"/>
                </a:solidFill>
              </a:rPr>
              <a:t>(1)</a:t>
            </a:r>
            <a:endParaRPr lang="zh-CN" altLang="en-US" dirty="0">
              <a:solidFill>
                <a:schemeClr val="tx1"/>
              </a:solidFill>
            </a:endParaRPr>
          </a:p>
        </p:txBody>
      </p:sp>
      <p:pic>
        <p:nvPicPr>
          <p:cNvPr id="3" name="图片 2">
            <a:extLst>
              <a:ext uri="{FF2B5EF4-FFF2-40B4-BE49-F238E27FC236}">
                <a16:creationId xmlns:a16="http://schemas.microsoft.com/office/drawing/2014/main" id="{AFEF322C-6BDC-4972-A891-5794D51D8C74}"/>
              </a:ext>
            </a:extLst>
          </p:cNvPr>
          <p:cNvPicPr>
            <a:picLocks noChangeAspect="1"/>
          </p:cNvPicPr>
          <p:nvPr/>
        </p:nvPicPr>
        <p:blipFill>
          <a:blip r:embed="rId3"/>
          <a:stretch>
            <a:fillRect/>
          </a:stretch>
        </p:blipFill>
        <p:spPr>
          <a:xfrm>
            <a:off x="240065" y="957558"/>
            <a:ext cx="6934200" cy="1745577"/>
          </a:xfrm>
          <a:prstGeom prst="rect">
            <a:avLst/>
          </a:prstGeom>
        </p:spPr>
      </p:pic>
      <p:pic>
        <p:nvPicPr>
          <p:cNvPr id="5" name="图片 4">
            <a:extLst>
              <a:ext uri="{FF2B5EF4-FFF2-40B4-BE49-F238E27FC236}">
                <a16:creationId xmlns:a16="http://schemas.microsoft.com/office/drawing/2014/main" id="{8699D658-CB5D-456C-A3D2-31233C77400A}"/>
              </a:ext>
            </a:extLst>
          </p:cNvPr>
          <p:cNvPicPr>
            <a:picLocks noChangeAspect="1"/>
          </p:cNvPicPr>
          <p:nvPr/>
        </p:nvPicPr>
        <p:blipFill>
          <a:blip r:embed="rId4"/>
          <a:stretch>
            <a:fillRect/>
          </a:stretch>
        </p:blipFill>
        <p:spPr>
          <a:xfrm>
            <a:off x="324357" y="2678859"/>
            <a:ext cx="6737696" cy="4140413"/>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2C4391EE-9C17-45A1-B6BC-08C4BC105F9B}"/>
              </a:ext>
            </a:extLst>
          </p:cNvPr>
          <p:cNvSpPr>
            <a:spLocks noGrp="1" noChangeArrowheads="1"/>
          </p:cNvSpPr>
          <p:nvPr>
            <p:ph type="title"/>
          </p:nvPr>
        </p:nvSpPr>
        <p:spPr/>
        <p:txBody>
          <a:bodyPr/>
          <a:lstStyle/>
          <a:p>
            <a:pPr algn="ctr"/>
            <a:r>
              <a:rPr lang="zh-CN" altLang="en-US" dirty="0">
                <a:solidFill>
                  <a:schemeClr val="tx1"/>
                </a:solidFill>
              </a:rPr>
              <a:t>用生成函数求解递推方程</a:t>
            </a:r>
            <a:r>
              <a:rPr lang="en-US" altLang="zh-CN" dirty="0">
                <a:solidFill>
                  <a:schemeClr val="tx1"/>
                </a:solidFill>
              </a:rPr>
              <a:t>(2)</a:t>
            </a:r>
            <a:endParaRPr lang="zh-CN" altLang="en-US" dirty="0">
              <a:solidFill>
                <a:schemeClr val="tx1"/>
              </a:solidFill>
            </a:endParaRPr>
          </a:p>
        </p:txBody>
      </p:sp>
      <p:sp>
        <p:nvSpPr>
          <p:cNvPr id="303107" name="Rectangle 3">
            <a:extLst>
              <a:ext uri="{FF2B5EF4-FFF2-40B4-BE49-F238E27FC236}">
                <a16:creationId xmlns:a16="http://schemas.microsoft.com/office/drawing/2014/main" id="{CDF9A77A-28D1-4320-800D-89989EB553EF}"/>
              </a:ext>
            </a:extLst>
          </p:cNvPr>
          <p:cNvSpPr>
            <a:spLocks noChangeArrowheads="1"/>
          </p:cNvSpPr>
          <p:nvPr/>
        </p:nvSpPr>
        <p:spPr bwMode="auto">
          <a:xfrm>
            <a:off x="611188" y="1268413"/>
            <a:ext cx="7561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5</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+ 6</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1"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1" lang="en-US" altLang="zh-CN" sz="1800" b="1" i="0" u="none" strike="noStrike" kern="1200" cap="none" spc="0" normalizeH="0" baseline="-2500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0</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0</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1,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r>
              <a:rPr kumimoji="1" lang="en-US" altLang="zh-CN" sz="24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1800" b="1" i="0" u="none" strike="noStrike" kern="1200" cap="none" spc="0" normalizeH="0" baseline="0" noProof="0" dirty="0">
                <a:ln>
                  <a:noFill/>
                </a:ln>
                <a:solidFill>
                  <a:srgbClr val="333399"/>
                </a:solidFill>
                <a:effectLst/>
                <a:uLnTx/>
                <a:uFillTx/>
                <a:latin typeface="Arial" panose="020B0604020202020204" pitchFamily="34" charset="0"/>
                <a:ea typeface="华文行楷" panose="02010800040101010101" pitchFamily="2" charset="-122"/>
                <a:cs typeface="+mn-cs"/>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     </a:t>
            </a:r>
          </a:p>
        </p:txBody>
      </p:sp>
      <p:graphicFrame>
        <p:nvGraphicFramePr>
          <p:cNvPr id="303108" name="Object 4">
            <a:extLst>
              <a:ext uri="{FF2B5EF4-FFF2-40B4-BE49-F238E27FC236}">
                <a16:creationId xmlns:a16="http://schemas.microsoft.com/office/drawing/2014/main" id="{AAA6D494-C8EE-4B07-B1B4-1FDB741811C4}"/>
              </a:ext>
            </a:extLst>
          </p:cNvPr>
          <p:cNvGraphicFramePr>
            <a:graphicFrameLocks noChangeAspect="1"/>
          </p:cNvGraphicFramePr>
          <p:nvPr/>
        </p:nvGraphicFramePr>
        <p:xfrm>
          <a:off x="1187450" y="3933825"/>
          <a:ext cx="5184775" cy="2468563"/>
        </p:xfrm>
        <a:graphic>
          <a:graphicData uri="http://schemas.openxmlformats.org/presentationml/2006/ole">
            <mc:AlternateContent xmlns:mc="http://schemas.openxmlformats.org/markup-compatibility/2006">
              <mc:Choice xmlns:v="urn:schemas-microsoft-com:vml" Requires="v">
                <p:oleObj name="公式" r:id="rId3" imgW="2235200" imgH="1066800" progId="Equation.3">
                  <p:embed/>
                </p:oleObj>
              </mc:Choice>
              <mc:Fallback>
                <p:oleObj name="公式" r:id="rId3" imgW="2235200" imgH="1066800" progId="Equation.3">
                  <p:embed/>
                  <p:pic>
                    <p:nvPicPr>
                      <p:cNvPr id="303108" name="Object 4">
                        <a:extLst>
                          <a:ext uri="{FF2B5EF4-FFF2-40B4-BE49-F238E27FC236}">
                            <a16:creationId xmlns:a16="http://schemas.microsoft.com/office/drawing/2014/main" id="{AAA6D494-C8EE-4B07-B1B4-1FDB741811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933825"/>
                        <a:ext cx="5184775" cy="2468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03109" name="Group 5">
            <a:extLst>
              <a:ext uri="{FF2B5EF4-FFF2-40B4-BE49-F238E27FC236}">
                <a16:creationId xmlns:a16="http://schemas.microsoft.com/office/drawing/2014/main" id="{593D6857-690F-4033-A0BB-03C8F36E355B}"/>
              </a:ext>
            </a:extLst>
          </p:cNvPr>
          <p:cNvGrpSpPr>
            <a:grpSpLocks/>
          </p:cNvGrpSpPr>
          <p:nvPr/>
        </p:nvGrpSpPr>
        <p:grpSpPr bwMode="auto">
          <a:xfrm>
            <a:off x="900113" y="1844675"/>
            <a:ext cx="6551612" cy="2151063"/>
            <a:chOff x="567" y="1616"/>
            <a:chExt cx="4127" cy="1355"/>
          </a:xfrm>
        </p:grpSpPr>
        <p:sp>
          <p:nvSpPr>
            <p:cNvPr id="303110" name="Line 6">
              <a:extLst>
                <a:ext uri="{FF2B5EF4-FFF2-40B4-BE49-F238E27FC236}">
                  <a16:creationId xmlns:a16="http://schemas.microsoft.com/office/drawing/2014/main" id="{6A5C5938-E6D6-4597-9A2A-883BA993FB17}"/>
                </a:ext>
              </a:extLst>
            </p:cNvPr>
            <p:cNvSpPr>
              <a:spLocks noChangeShapeType="1"/>
            </p:cNvSpPr>
            <p:nvPr/>
          </p:nvSpPr>
          <p:spPr bwMode="auto">
            <a:xfrm>
              <a:off x="657" y="2523"/>
              <a:ext cx="40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3111" name="Rectangle 7">
              <a:extLst>
                <a:ext uri="{FF2B5EF4-FFF2-40B4-BE49-F238E27FC236}">
                  <a16:creationId xmlns:a16="http://schemas.microsoft.com/office/drawing/2014/main" id="{51E75813-1010-4793-8EBA-13848DFA8864}"/>
                </a:ext>
              </a:extLst>
            </p:cNvPr>
            <p:cNvSpPr>
              <a:spLocks noChangeArrowheads="1"/>
            </p:cNvSpPr>
            <p:nvPr/>
          </p:nvSpPr>
          <p:spPr bwMode="auto">
            <a:xfrm>
              <a:off x="930" y="1616"/>
              <a:ext cx="3473"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458788"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8788"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行楷" panose="02010800040101010101" pitchFamily="2" charset="-122"/>
                <a:cs typeface="+mn-cs"/>
              </a:endParaRPr>
            </a:p>
            <a:p>
              <a:pPr marL="0" marR="0" lvl="0" indent="458788" algn="l" defTabSz="914400" rtl="0" eaLnBrk="0" fontAlgn="base" latinLnBrk="0" hangingPunct="0">
                <a:lnSpc>
                  <a:spcPct val="120000"/>
                </a:lnSpc>
                <a:spcBef>
                  <a:spcPct val="0"/>
                </a:spcBef>
                <a:spcAft>
                  <a:spcPct val="0"/>
                </a:spcAft>
                <a:buClrTx/>
                <a:buSzTx/>
                <a:buFontTx/>
                <a:buNone/>
                <a:tabLst/>
                <a:defRPr/>
              </a:pP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 G</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1800" b="1" i="0" u="none" strike="noStrike" kern="1200" cap="none" spc="0" normalizeH="0" baseline="0" noProof="0" dirty="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  </a:t>
              </a:r>
              <a:endPar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行楷" panose="02010800040101010101" pitchFamily="2" charset="-122"/>
                <a:cs typeface="+mn-cs"/>
              </a:endParaRPr>
            </a:p>
            <a:p>
              <a:pPr marL="0" marR="0" lvl="0" indent="458788" algn="l" defTabSz="914400" rtl="0" eaLnBrk="0" fontAlgn="base" latinLnBrk="0" hangingPunct="0">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+6</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+6</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p>
          </p:txBody>
        </p:sp>
        <p:sp>
          <p:nvSpPr>
            <p:cNvPr id="303112" name="Rectangle 8">
              <a:extLst>
                <a:ext uri="{FF2B5EF4-FFF2-40B4-BE49-F238E27FC236}">
                  <a16:creationId xmlns:a16="http://schemas.microsoft.com/office/drawing/2014/main" id="{50B5B578-6324-4AC0-ADCC-DEA765A4E331}"/>
                </a:ext>
              </a:extLst>
            </p:cNvPr>
            <p:cNvSpPr>
              <a:spLocks noChangeArrowheads="1"/>
            </p:cNvSpPr>
            <p:nvPr/>
          </p:nvSpPr>
          <p:spPr bwMode="auto">
            <a:xfrm>
              <a:off x="567" y="2568"/>
              <a:ext cx="3719"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indent="306388"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06388"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18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sym typeface="Symbol" panose="05050102010706020507" pitchFamily="18" charset="2"/>
                </a:rPr>
                <a:t></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2400" b="1" i="0" u="none" strike="noStrike" kern="1200" cap="none" spc="0" normalizeH="0" baseline="-3000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100" b="1" i="0" u="none" strike="noStrike" kern="1200" cap="none" spc="0" normalizeH="0" baseline="0" noProof="0">
                <a:ln>
                  <a:noFill/>
                </a:ln>
                <a:solidFill>
                  <a:srgbClr val="000000"/>
                </a:solidFill>
                <a:effectLst/>
                <a:uLnTx/>
                <a:uFillTx/>
                <a:latin typeface="Arial" panose="020B0604020202020204" pitchFamily="34" charset="0"/>
                <a:ea typeface="华文行楷" panose="02010800040101010101" pitchFamily="2" charset="-122"/>
                <a:cs typeface="+mn-cs"/>
              </a:endParaRPr>
            </a:p>
            <a:p>
              <a:pPr marL="0" marR="0" lvl="0" indent="306388" algn="l" defTabSz="914400" rtl="0" eaLnBrk="0" fontAlgn="base" latinLnBrk="0" hangingPunct="0">
                <a:lnSpc>
                  <a:spcPct val="100000"/>
                </a:lnSpc>
                <a:spcBef>
                  <a:spcPct val="0"/>
                </a:spcBef>
                <a:spcAft>
                  <a:spcPct val="0"/>
                </a:spcAft>
                <a:buClrTx/>
                <a:buSzTx/>
                <a:buFontTx/>
                <a:buNone/>
                <a:tabLst/>
                <a:defRPr/>
              </a:pPr>
              <a:r>
                <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grpSp>
    </p:spTree>
    <p:extLst>
      <p:ext uri="{BB962C8B-B14F-4D97-AF65-F5344CB8AC3E}">
        <p14:creationId xmlns:p14="http://schemas.microsoft.com/office/powerpoint/2010/main" val="98695474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2C4391EE-9C17-45A1-B6BC-08C4BC105F9B}"/>
              </a:ext>
            </a:extLst>
          </p:cNvPr>
          <p:cNvSpPr>
            <a:spLocks noGrp="1" noChangeArrowheads="1"/>
          </p:cNvSpPr>
          <p:nvPr>
            <p:ph type="title"/>
          </p:nvPr>
        </p:nvSpPr>
        <p:spPr/>
        <p:txBody>
          <a:bodyPr/>
          <a:lstStyle/>
          <a:p>
            <a:pPr algn="ctr"/>
            <a:r>
              <a:rPr lang="zh-CN" altLang="en-US" dirty="0">
                <a:solidFill>
                  <a:schemeClr val="tx1"/>
                </a:solidFill>
              </a:rPr>
              <a:t>用生成函数求解递推方程</a:t>
            </a:r>
            <a:r>
              <a:rPr lang="en-US" altLang="zh-CN" dirty="0">
                <a:solidFill>
                  <a:schemeClr val="tx1"/>
                </a:solidFill>
              </a:rPr>
              <a:t>(3)</a:t>
            </a:r>
            <a:endParaRPr lang="zh-CN" altLang="en-US" dirty="0">
              <a:solidFill>
                <a:schemeClr val="tx1"/>
              </a:solidFill>
            </a:endParaRPr>
          </a:p>
        </p:txBody>
      </p:sp>
      <p:pic>
        <p:nvPicPr>
          <p:cNvPr id="4" name="图片 3">
            <a:extLst>
              <a:ext uri="{FF2B5EF4-FFF2-40B4-BE49-F238E27FC236}">
                <a16:creationId xmlns:a16="http://schemas.microsoft.com/office/drawing/2014/main" id="{D8C152F1-F2A8-43AE-8812-C1A5F47ED5A3}"/>
              </a:ext>
            </a:extLst>
          </p:cNvPr>
          <p:cNvPicPr>
            <a:picLocks noChangeAspect="1"/>
          </p:cNvPicPr>
          <p:nvPr/>
        </p:nvPicPr>
        <p:blipFill>
          <a:blip r:embed="rId3"/>
          <a:stretch>
            <a:fillRect/>
          </a:stretch>
        </p:blipFill>
        <p:spPr>
          <a:xfrm>
            <a:off x="228600" y="1066800"/>
            <a:ext cx="1435174" cy="254013"/>
          </a:xfrm>
          <a:prstGeom prst="rect">
            <a:avLst/>
          </a:prstGeom>
        </p:spPr>
      </p:pic>
      <p:sp>
        <p:nvSpPr>
          <p:cNvPr id="6" name="文本框 5">
            <a:extLst>
              <a:ext uri="{FF2B5EF4-FFF2-40B4-BE49-F238E27FC236}">
                <a16:creationId xmlns:a16="http://schemas.microsoft.com/office/drawing/2014/main" id="{D600F625-A1FD-4917-8BDC-CFFA40276CB1}"/>
              </a:ext>
            </a:extLst>
          </p:cNvPr>
          <p:cNvSpPr txBox="1"/>
          <p:nvPr/>
        </p:nvSpPr>
        <p:spPr>
          <a:xfrm>
            <a:off x="2133600" y="961604"/>
            <a:ext cx="3810000" cy="369332"/>
          </a:xfrm>
          <a:prstGeom prst="rect">
            <a:avLst/>
          </a:prstGeom>
          <a:noFill/>
        </p:spPr>
        <p:txBody>
          <a:bodyPr wrap="square" rtlCol="0">
            <a:spAutoFit/>
          </a:bodyPr>
          <a:lstStyle/>
          <a:p>
            <a:r>
              <a:rPr lang="zh-CN" altLang="en-US" dirty="0"/>
              <a:t>其中</a:t>
            </a:r>
            <a:r>
              <a:rPr lang="en-US" altLang="zh-CN" dirty="0"/>
              <a:t>a</a:t>
            </a:r>
            <a:r>
              <a:rPr lang="en-US" altLang="zh-CN" baseline="-25000" dirty="0"/>
              <a:t>0</a:t>
            </a:r>
            <a:r>
              <a:rPr lang="en-US" altLang="zh-CN" dirty="0"/>
              <a:t>=1,a</a:t>
            </a:r>
            <a:r>
              <a:rPr lang="en-US" altLang="zh-CN" baseline="-25000" dirty="0"/>
              <a:t>1</a:t>
            </a:r>
            <a:r>
              <a:rPr lang="en-US" altLang="zh-CN" dirty="0"/>
              <a:t>=9</a:t>
            </a:r>
            <a:endParaRPr lang="zh-CN" altLang="en-US" dirty="0"/>
          </a:p>
        </p:txBody>
      </p:sp>
      <p:pic>
        <p:nvPicPr>
          <p:cNvPr id="10" name="图片 9">
            <a:extLst>
              <a:ext uri="{FF2B5EF4-FFF2-40B4-BE49-F238E27FC236}">
                <a16:creationId xmlns:a16="http://schemas.microsoft.com/office/drawing/2014/main" id="{C12AED34-78F1-40C2-AB69-59A93A735FD2}"/>
              </a:ext>
            </a:extLst>
          </p:cNvPr>
          <p:cNvPicPr>
            <a:picLocks noChangeAspect="1"/>
          </p:cNvPicPr>
          <p:nvPr/>
        </p:nvPicPr>
        <p:blipFill>
          <a:blip r:embed="rId4"/>
          <a:stretch>
            <a:fillRect/>
          </a:stretch>
        </p:blipFill>
        <p:spPr>
          <a:xfrm>
            <a:off x="4041297" y="2130770"/>
            <a:ext cx="5080163" cy="3749161"/>
          </a:xfrm>
          <a:prstGeom prst="rect">
            <a:avLst/>
          </a:prstGeom>
        </p:spPr>
      </p:pic>
      <p:pic>
        <p:nvPicPr>
          <p:cNvPr id="12" name="图片 11">
            <a:extLst>
              <a:ext uri="{FF2B5EF4-FFF2-40B4-BE49-F238E27FC236}">
                <a16:creationId xmlns:a16="http://schemas.microsoft.com/office/drawing/2014/main" id="{D89463A9-A94E-4BE7-83C6-F6D3CB0631D9}"/>
              </a:ext>
            </a:extLst>
          </p:cNvPr>
          <p:cNvPicPr>
            <a:picLocks noChangeAspect="1"/>
          </p:cNvPicPr>
          <p:nvPr/>
        </p:nvPicPr>
        <p:blipFill>
          <a:blip r:embed="rId5"/>
          <a:stretch>
            <a:fillRect/>
          </a:stretch>
        </p:blipFill>
        <p:spPr>
          <a:xfrm>
            <a:off x="-3371" y="1524000"/>
            <a:ext cx="4041971" cy="511501"/>
          </a:xfrm>
          <a:prstGeom prst="rect">
            <a:avLst/>
          </a:prstGeom>
        </p:spPr>
      </p:pic>
      <p:pic>
        <p:nvPicPr>
          <p:cNvPr id="14" name="图片 13">
            <a:extLst>
              <a:ext uri="{FF2B5EF4-FFF2-40B4-BE49-F238E27FC236}">
                <a16:creationId xmlns:a16="http://schemas.microsoft.com/office/drawing/2014/main" id="{DF568E9E-88FF-4B59-86FA-2B6FB9209B58}"/>
              </a:ext>
            </a:extLst>
          </p:cNvPr>
          <p:cNvPicPr>
            <a:picLocks noChangeAspect="1"/>
          </p:cNvPicPr>
          <p:nvPr/>
        </p:nvPicPr>
        <p:blipFill>
          <a:blip r:embed="rId6"/>
          <a:stretch>
            <a:fillRect/>
          </a:stretch>
        </p:blipFill>
        <p:spPr>
          <a:xfrm>
            <a:off x="76201" y="2130770"/>
            <a:ext cx="3276600" cy="226606"/>
          </a:xfrm>
          <a:prstGeom prst="rect">
            <a:avLst/>
          </a:prstGeom>
        </p:spPr>
      </p:pic>
      <p:pic>
        <p:nvPicPr>
          <p:cNvPr id="16" name="图片 15">
            <a:extLst>
              <a:ext uri="{FF2B5EF4-FFF2-40B4-BE49-F238E27FC236}">
                <a16:creationId xmlns:a16="http://schemas.microsoft.com/office/drawing/2014/main" id="{FC9DBED9-8316-4086-B2F6-F5C41564E4F2}"/>
              </a:ext>
            </a:extLst>
          </p:cNvPr>
          <p:cNvPicPr>
            <a:picLocks noChangeAspect="1"/>
          </p:cNvPicPr>
          <p:nvPr/>
        </p:nvPicPr>
        <p:blipFill>
          <a:blip r:embed="rId7"/>
          <a:stretch>
            <a:fillRect/>
          </a:stretch>
        </p:blipFill>
        <p:spPr>
          <a:xfrm>
            <a:off x="225228" y="2743200"/>
            <a:ext cx="3372023" cy="2324219"/>
          </a:xfrm>
          <a:prstGeom prst="rect">
            <a:avLst/>
          </a:prstGeom>
        </p:spPr>
      </p:pic>
    </p:spTree>
    <p:extLst>
      <p:ext uri="{BB962C8B-B14F-4D97-AF65-F5344CB8AC3E}">
        <p14:creationId xmlns:p14="http://schemas.microsoft.com/office/powerpoint/2010/main" val="2270094397"/>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zh-CN" altLang="en-US" sz="6000" b="1" dirty="0"/>
              <a:t>求解线性递归关系</a:t>
            </a:r>
            <a:endParaRPr lang="en-US" sz="6000" b="1" dirty="0"/>
          </a:p>
        </p:txBody>
      </p:sp>
      <p:sp>
        <p:nvSpPr>
          <p:cNvPr id="3" name="Content Placeholder 2"/>
          <p:cNvSpPr>
            <a:spLocks noGrp="1"/>
          </p:cNvSpPr>
          <p:nvPr>
            <p:ph idx="1"/>
          </p:nvPr>
        </p:nvSpPr>
        <p:spPr>
          <a:xfrm>
            <a:off x="3200400" y="3855720"/>
            <a:ext cx="2743200" cy="640080"/>
          </a:xfrm>
        </p:spPr>
        <p:txBody>
          <a:bodyPr/>
          <a:lstStyle/>
          <a:p>
            <a:pPr algn="ctr"/>
            <a:r>
              <a:rPr lang="en-US" dirty="0"/>
              <a:t>Section 8.2</a:t>
            </a:r>
          </a:p>
        </p:txBody>
      </p:sp>
    </p:spTree>
    <p:extLst>
      <p:ext uri="{BB962C8B-B14F-4D97-AF65-F5344CB8AC3E}">
        <p14:creationId xmlns:p14="http://schemas.microsoft.com/office/powerpoint/2010/main" val="169094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endParaRPr lang="en-US" dirty="0"/>
          </a:p>
        </p:txBody>
      </p:sp>
      <p:sp>
        <p:nvSpPr>
          <p:cNvPr id="3" name="Content Placeholder 2"/>
          <p:cNvSpPr>
            <a:spLocks noGrp="1"/>
          </p:cNvSpPr>
          <p:nvPr>
            <p:ph idx="1"/>
          </p:nvPr>
        </p:nvSpPr>
        <p:spPr>
          <a:xfrm>
            <a:off x="457200" y="1295400"/>
            <a:ext cx="8534400" cy="5181600"/>
          </a:xfrm>
        </p:spPr>
        <p:txBody>
          <a:bodyPr/>
          <a:lstStyle/>
          <a:p>
            <a:pPr>
              <a:spcBef>
                <a:spcPts val="300"/>
              </a:spcBef>
            </a:pPr>
            <a:r>
              <a:rPr lang="zh-CN" altLang="en-US" dirty="0"/>
              <a:t>递归关系的应用</a:t>
            </a:r>
            <a:endParaRPr lang="en-US" altLang="zh-CN" dirty="0"/>
          </a:p>
          <a:p>
            <a:pPr>
              <a:spcBef>
                <a:spcPts val="300"/>
              </a:spcBef>
            </a:pPr>
            <a:r>
              <a:rPr lang="zh-CN" altLang="en-US" dirty="0"/>
              <a:t>线性递归关系的求解</a:t>
            </a:r>
            <a:endParaRPr lang="en-US" dirty="0"/>
          </a:p>
          <a:p>
            <a:pPr lvl="1">
              <a:spcBef>
                <a:spcPts val="300"/>
              </a:spcBef>
            </a:pPr>
            <a:r>
              <a:rPr lang="zh-CN" altLang="en-US" dirty="0"/>
              <a:t>齐次递归关系</a:t>
            </a:r>
            <a:endParaRPr lang="en-US" dirty="0"/>
          </a:p>
          <a:p>
            <a:pPr lvl="1">
              <a:spcBef>
                <a:spcPts val="300"/>
              </a:spcBef>
            </a:pPr>
            <a:r>
              <a:rPr lang="zh-CN" altLang="en-US" dirty="0"/>
              <a:t>非齐次递归关系</a:t>
            </a:r>
            <a:endParaRPr lang="en-US" dirty="0"/>
          </a:p>
          <a:p>
            <a:pPr>
              <a:spcBef>
                <a:spcPts val="300"/>
              </a:spcBef>
            </a:pPr>
            <a:r>
              <a:rPr lang="zh-CN" altLang="en-US" dirty="0"/>
              <a:t>分治算法与递归关系</a:t>
            </a:r>
            <a:endParaRPr lang="en-US" altLang="zh-CN" dirty="0"/>
          </a:p>
          <a:p>
            <a:pPr>
              <a:spcBef>
                <a:spcPts val="300"/>
              </a:spcBef>
            </a:pPr>
            <a:r>
              <a:rPr lang="zh-CN" altLang="en-US" dirty="0"/>
              <a:t>生成函数</a:t>
            </a:r>
            <a:endParaRPr lang="en-US" altLang="zh-CN" dirty="0"/>
          </a:p>
          <a:p>
            <a:pPr>
              <a:spcBef>
                <a:spcPts val="300"/>
              </a:spcBef>
            </a:pPr>
            <a:r>
              <a:rPr lang="zh-CN" altLang="en-US" dirty="0"/>
              <a:t>容斥原理</a:t>
            </a:r>
            <a:endParaRPr lang="en-US" dirty="0"/>
          </a:p>
          <a:p>
            <a:pPr>
              <a:spcBef>
                <a:spcPts val="300"/>
              </a:spcBef>
            </a:pPr>
            <a:r>
              <a:rPr lang="zh-CN" altLang="en-US" dirty="0"/>
              <a:t>容斥原理的应用</a:t>
            </a:r>
            <a:endParaRPr lang="en-US" dirty="0"/>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2</a:t>
            </a:r>
          </a:p>
        </p:txBody>
      </p:sp>
      <p:sp>
        <p:nvSpPr>
          <p:cNvPr id="3" name="Content Placeholder 2"/>
          <p:cNvSpPr>
            <a:spLocks noGrp="1"/>
          </p:cNvSpPr>
          <p:nvPr>
            <p:ph idx="1"/>
          </p:nvPr>
        </p:nvSpPr>
        <p:spPr/>
        <p:txBody>
          <a:bodyPr/>
          <a:lstStyle/>
          <a:p>
            <a:r>
              <a:rPr lang="zh-CN" altLang="en-US" dirty="0"/>
              <a:t>线性齐次递归关系</a:t>
            </a:r>
            <a:endParaRPr lang="en-US" altLang="zh-CN" dirty="0"/>
          </a:p>
          <a:p>
            <a:r>
              <a:rPr lang="zh-CN" altLang="en-US" dirty="0"/>
              <a:t>带有常系数的线性齐次递归关系的求解</a:t>
            </a:r>
            <a:r>
              <a:rPr lang="en-US" dirty="0"/>
              <a:t>. </a:t>
            </a:r>
          </a:p>
          <a:p>
            <a:r>
              <a:rPr lang="zh-CN" altLang="en-US" dirty="0"/>
              <a:t>带有常系数的线性非齐次递归关系的求解</a:t>
            </a:r>
            <a:r>
              <a:rPr lang="en-US" dirty="0"/>
              <a:t>.</a:t>
            </a:r>
          </a:p>
        </p:txBody>
      </p:sp>
    </p:spTree>
    <p:extLst>
      <p:ext uri="{BB962C8B-B14F-4D97-AF65-F5344CB8AC3E}">
        <p14:creationId xmlns:p14="http://schemas.microsoft.com/office/powerpoint/2010/main" val="93249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线性齐次递归关系</a:t>
            </a:r>
            <a:endParaRPr lang="en-US" dirty="0"/>
          </a:p>
        </p:txBody>
      </p:sp>
      <p:sp>
        <p:nvSpPr>
          <p:cNvPr id="4" name="Content Placeholder 2"/>
          <p:cNvSpPr>
            <a:spLocks noGrp="1"/>
          </p:cNvSpPr>
          <p:nvPr>
            <p:ph idx="1"/>
          </p:nvPr>
        </p:nvSpPr>
        <p:spPr>
          <a:xfrm>
            <a:off x="457200" y="1295399"/>
            <a:ext cx="8229600" cy="1524002"/>
          </a:xfrm>
        </p:spPr>
        <p:txBody>
          <a:bodyPr/>
          <a:lstStyle/>
          <a:p>
            <a:r>
              <a:rPr lang="zh-CN" altLang="en-US" sz="2400" b="1" dirty="0"/>
              <a:t>定义：</a:t>
            </a:r>
            <a:r>
              <a:rPr lang="zh-CN" altLang="en-US" sz="2400" dirty="0"/>
              <a:t>一个具有常系数的 </a:t>
            </a:r>
            <a:r>
              <a:rPr lang="en-US" sz="2400" dirty="0"/>
              <a:t>k </a:t>
            </a:r>
            <a:r>
              <a:rPr lang="zh-CN" altLang="en-US" sz="2400" dirty="0"/>
              <a:t>阶线性齐次递归关系的形式为</a:t>
            </a:r>
            <a:r>
              <a:rPr lang="en-US" altLang="zh-CN" sz="2400" i="1" dirty="0"/>
              <a:t>a</a:t>
            </a:r>
            <a:r>
              <a:rPr lang="en-US" altLang="zh-CN" sz="2400" i="1" baseline="-25000" dirty="0"/>
              <a:t>n</a:t>
            </a:r>
            <a:r>
              <a:rPr lang="en-US" altLang="zh-CN" sz="2400" i="1" dirty="0"/>
              <a:t> = c</a:t>
            </a:r>
            <a:r>
              <a:rPr lang="en-US" altLang="zh-CN" sz="2400" baseline="-25000" dirty="0">
                <a:ea typeface="Cambria Math" pitchFamily="18" charset="0"/>
              </a:rPr>
              <a:t>1</a:t>
            </a:r>
            <a:r>
              <a:rPr lang="en-US" altLang="zh-CN" sz="2400" i="1" dirty="0"/>
              <a:t>a</a:t>
            </a:r>
            <a:r>
              <a:rPr lang="en-US" altLang="zh-CN" sz="2400" i="1" baseline="-25000" dirty="0"/>
              <a:t>n</a:t>
            </a:r>
            <a:r>
              <a:rPr lang="en-US" altLang="zh-CN" sz="2400" i="1" baseline="-25000" dirty="0">
                <a:ea typeface="Cambria Math"/>
              </a:rPr>
              <a:t>−</a:t>
            </a:r>
            <a:r>
              <a:rPr lang="en-US" altLang="zh-CN" sz="2400" baseline="-25000" dirty="0">
                <a:ea typeface="Cambria Math" pitchFamily="18" charset="0"/>
              </a:rPr>
              <a:t>1</a:t>
            </a:r>
            <a:r>
              <a:rPr lang="en-US" altLang="zh-CN" sz="2400" i="1" baseline="-25000" dirty="0"/>
              <a:t> </a:t>
            </a:r>
            <a:r>
              <a:rPr lang="en-US" altLang="zh-CN" sz="2400" i="1" dirty="0"/>
              <a:t>+ c</a:t>
            </a:r>
            <a:r>
              <a:rPr lang="en-US" altLang="zh-CN" sz="2400" baseline="-25000" dirty="0">
                <a:ea typeface="Cambria Math" pitchFamily="18" charset="0"/>
              </a:rPr>
              <a:t>2</a:t>
            </a:r>
            <a:r>
              <a:rPr lang="en-US" altLang="zh-CN" sz="2400" i="1" dirty="0"/>
              <a:t>a</a:t>
            </a:r>
            <a:r>
              <a:rPr lang="en-US" altLang="zh-CN" sz="2400" i="1" baseline="-25000" dirty="0"/>
              <a:t>n</a:t>
            </a:r>
            <a:r>
              <a:rPr lang="en-US" altLang="zh-CN" sz="2400" i="1" baseline="-25000" dirty="0">
                <a:ea typeface="Cambria Math"/>
              </a:rPr>
              <a:t>−</a:t>
            </a:r>
            <a:r>
              <a:rPr lang="en-US" altLang="zh-CN" sz="2400" baseline="-25000" dirty="0">
                <a:ea typeface="Cambria Math" pitchFamily="18" charset="0"/>
              </a:rPr>
              <a:t>2</a:t>
            </a:r>
            <a:r>
              <a:rPr lang="en-US" altLang="zh-CN" sz="2400" i="1" dirty="0"/>
              <a:t> + ….. + c</a:t>
            </a:r>
            <a:r>
              <a:rPr lang="en-US" altLang="zh-CN" sz="2400" i="1" baseline="-25000" dirty="0"/>
              <a:t>k</a:t>
            </a:r>
            <a:r>
              <a:rPr lang="en-US" altLang="zh-CN" sz="2400" i="1" dirty="0"/>
              <a:t> a</a:t>
            </a:r>
            <a:r>
              <a:rPr lang="en-US" altLang="zh-CN" sz="2400" i="1" baseline="-25000" dirty="0"/>
              <a:t>n</a:t>
            </a:r>
            <a:r>
              <a:rPr lang="en-US" altLang="zh-CN" sz="2400" i="1" baseline="-25000" dirty="0">
                <a:ea typeface="Cambria Math"/>
              </a:rPr>
              <a:t>−</a:t>
            </a:r>
            <a:r>
              <a:rPr lang="en-US" altLang="zh-CN" sz="2400" i="1" baseline="-25000" dirty="0"/>
              <a:t>k ,</a:t>
            </a:r>
            <a:r>
              <a:rPr lang="zh-CN" altLang="en-US" sz="2400" dirty="0"/>
              <a:t>其中 </a:t>
            </a:r>
            <a:r>
              <a:rPr lang="en-US" altLang="zh-CN" sz="2400" i="1" dirty="0"/>
              <a:t>c</a:t>
            </a:r>
            <a:r>
              <a:rPr lang="en-US" altLang="zh-CN" sz="2400" baseline="-25000" dirty="0">
                <a:ea typeface="Cambria Math" pitchFamily="18" charset="0"/>
              </a:rPr>
              <a:t>1</a:t>
            </a:r>
            <a:r>
              <a:rPr lang="en-US" altLang="zh-CN" sz="2400" i="1" dirty="0"/>
              <a:t>, c</a:t>
            </a:r>
            <a:r>
              <a:rPr lang="en-US" altLang="zh-CN" sz="2400" baseline="-25000" dirty="0">
                <a:ea typeface="Cambria Math" pitchFamily="18" charset="0"/>
              </a:rPr>
              <a:t>2</a:t>
            </a:r>
            <a:r>
              <a:rPr lang="en-US" altLang="zh-CN" sz="2400" i="1" dirty="0"/>
              <a:t>, ….,c</a:t>
            </a:r>
            <a:r>
              <a:rPr lang="en-US" altLang="zh-CN" sz="2400" i="1" baseline="-25000" dirty="0"/>
              <a:t>k</a:t>
            </a:r>
            <a:r>
              <a:rPr lang="zh-CN" altLang="en-US" sz="2400" dirty="0"/>
              <a:t>为实数，且 </a:t>
            </a:r>
            <a:r>
              <a:rPr lang="en-US" altLang="zh-CN" sz="2400" i="1" dirty="0"/>
              <a:t>c</a:t>
            </a:r>
            <a:r>
              <a:rPr lang="en-US" altLang="zh-CN" sz="2400" i="1" baseline="-25000" dirty="0"/>
              <a:t>k</a:t>
            </a:r>
            <a:r>
              <a:rPr lang="en-US" altLang="zh-CN" sz="2400" dirty="0"/>
              <a:t> ≠ </a:t>
            </a:r>
            <a:r>
              <a:rPr lang="en-US" sz="2400" dirty="0"/>
              <a:t>0</a:t>
            </a:r>
          </a:p>
        </p:txBody>
      </p:sp>
      <p:sp>
        <p:nvSpPr>
          <p:cNvPr id="5" name="Content Placeholder 3"/>
          <p:cNvSpPr>
            <a:spLocks noGrp="1"/>
          </p:cNvSpPr>
          <p:nvPr>
            <p:ph idx="13"/>
          </p:nvPr>
        </p:nvSpPr>
        <p:spPr>
          <a:xfrm>
            <a:off x="457200" y="2991147"/>
            <a:ext cx="8229600" cy="2342853"/>
          </a:xfrm>
          <a:ln>
            <a:solidFill>
              <a:srgbClr val="04617B"/>
            </a:solidFill>
          </a:ln>
        </p:spPr>
        <p:txBody>
          <a:bodyPr/>
          <a:lstStyle/>
          <a:p>
            <a:pPr lvl="1"/>
            <a:r>
              <a:rPr lang="zh-CN" altLang="en-US" sz="2000" dirty="0"/>
              <a:t>它是线性的，因为右边是之前各项的和，每项都乘以一个 𝑛</a:t>
            </a:r>
            <a:r>
              <a:rPr lang="en-US" altLang="zh-CN" sz="2000" dirty="0"/>
              <a:t> </a:t>
            </a:r>
            <a:r>
              <a:rPr lang="zh-CN" altLang="en-US" sz="2000" dirty="0"/>
              <a:t>的函数</a:t>
            </a:r>
            <a:r>
              <a:rPr lang="en-US" sz="2000" dirty="0"/>
              <a:t>.</a:t>
            </a:r>
          </a:p>
          <a:p>
            <a:pPr lvl="1"/>
            <a:r>
              <a:rPr lang="zh-CN" altLang="en-US" sz="2000" dirty="0"/>
              <a:t>它是齐次的，因为没有出现不是 </a:t>
            </a:r>
            <a:r>
              <a:rPr lang="en-US" altLang="zh-CN" sz="2000" i="1" dirty="0" err="1"/>
              <a:t>a</a:t>
            </a:r>
            <a:r>
              <a:rPr lang="en-US" altLang="zh-CN" sz="2000" i="1" baseline="-25000" dirty="0" err="1"/>
              <a:t>j</a:t>
            </a:r>
            <a:r>
              <a:rPr lang="en-US" altLang="zh-CN" sz="2000" dirty="0"/>
              <a:t> </a:t>
            </a:r>
            <a:r>
              <a:rPr lang="zh-CN" altLang="en-US" sz="2000" dirty="0"/>
              <a:t>倍数的项。每个系数都是常数</a:t>
            </a:r>
            <a:r>
              <a:rPr lang="en-US" sz="2000" dirty="0"/>
              <a:t>.</a:t>
            </a:r>
          </a:p>
          <a:p>
            <a:pPr lvl="1"/>
            <a:r>
              <a:rPr lang="zh-CN" altLang="en-US" sz="2000" dirty="0"/>
              <a:t>其阶数为 𝑘，因为 </a:t>
            </a:r>
            <a:r>
              <a:rPr lang="en-US" altLang="zh-CN" sz="2000" i="1" dirty="0"/>
              <a:t>a</a:t>
            </a:r>
            <a:r>
              <a:rPr lang="en-US" altLang="zh-CN" sz="2000" i="1" baseline="-25000" dirty="0"/>
              <a:t>n </a:t>
            </a:r>
            <a:r>
              <a:rPr lang="en-US" altLang="zh-CN" sz="2000" dirty="0"/>
              <a:t>​  </a:t>
            </a:r>
            <a:r>
              <a:rPr lang="zh-CN" altLang="en-US" sz="2000" dirty="0"/>
              <a:t>是由该序列的前 𝑘</a:t>
            </a:r>
            <a:r>
              <a:rPr lang="en-US" altLang="zh-CN" sz="2000" dirty="0"/>
              <a:t> </a:t>
            </a:r>
            <a:r>
              <a:rPr lang="zh-CN" altLang="en-US" sz="2000" dirty="0"/>
              <a:t>项表达的</a:t>
            </a:r>
            <a:r>
              <a:rPr lang="en-US" sz="2000" dirty="0"/>
              <a:t>.</a:t>
            </a:r>
            <a:endParaRPr lang="en-US" sz="2000" i="1" dirty="0"/>
          </a:p>
        </p:txBody>
      </p:sp>
      <p:sp>
        <p:nvSpPr>
          <p:cNvPr id="6" name="Content Placeholder 4"/>
          <p:cNvSpPr>
            <a:spLocks noGrp="1"/>
          </p:cNvSpPr>
          <p:nvPr>
            <p:ph idx="14"/>
          </p:nvPr>
        </p:nvSpPr>
        <p:spPr>
          <a:xfrm>
            <a:off x="457200" y="5536442"/>
            <a:ext cx="8229600" cy="1092958"/>
          </a:xfrm>
          <a:ln>
            <a:solidFill>
              <a:srgbClr val="04617B"/>
            </a:solidFill>
          </a:ln>
        </p:spPr>
        <p:txBody>
          <a:bodyPr/>
          <a:lstStyle/>
          <a:p>
            <a:r>
              <a:rPr lang="zh-CN" altLang="en-US" sz="2000" dirty="0"/>
              <a:t>通过强归纳法，满足这种递归关系的序列由递归关系和 𝑘</a:t>
            </a:r>
            <a:r>
              <a:rPr lang="en-US" altLang="zh-CN" sz="2000" dirty="0"/>
              <a:t> </a:t>
            </a:r>
            <a:r>
              <a:rPr lang="zh-CN" altLang="en-US" sz="2000" dirty="0"/>
              <a:t>个初始条件</a:t>
            </a:r>
            <a:r>
              <a:rPr lang="en-US" sz="2000" i="1" dirty="0"/>
              <a:t>a</a:t>
            </a:r>
            <a:r>
              <a:rPr lang="en-US" sz="2000" baseline="-25000" dirty="0">
                <a:ea typeface="Cambria Math" pitchFamily="18" charset="0"/>
              </a:rPr>
              <a:t>0</a:t>
            </a:r>
            <a:r>
              <a:rPr lang="en-US" sz="2000" baseline="-25000" dirty="0"/>
              <a:t> </a:t>
            </a:r>
            <a:r>
              <a:rPr lang="en-US" sz="2000" dirty="0"/>
              <a:t> = </a:t>
            </a:r>
            <a:r>
              <a:rPr lang="en-US" sz="2000" i="1" dirty="0"/>
              <a:t>C</a:t>
            </a:r>
            <a:r>
              <a:rPr lang="en-US" sz="2000" baseline="-25000" dirty="0">
                <a:ea typeface="Cambria Math" pitchFamily="18" charset="0"/>
              </a:rPr>
              <a:t>0</a:t>
            </a:r>
            <a:r>
              <a:rPr lang="en-US" sz="2000" dirty="0"/>
              <a:t>, </a:t>
            </a:r>
            <a:r>
              <a:rPr lang="en-US" sz="2000" i="1" dirty="0"/>
              <a:t>a</a:t>
            </a:r>
            <a:r>
              <a:rPr lang="en-US" sz="2000" baseline="-25000" dirty="0"/>
              <a:t>1</a:t>
            </a:r>
            <a:r>
              <a:rPr lang="en-US" sz="2000" dirty="0"/>
              <a:t> = </a:t>
            </a:r>
            <a:r>
              <a:rPr lang="en-US" sz="2000" i="1" dirty="0"/>
              <a:t>C</a:t>
            </a:r>
            <a:r>
              <a:rPr lang="en-US" sz="2000" baseline="-25000" dirty="0">
                <a:ea typeface="Cambria Math" pitchFamily="18" charset="0"/>
              </a:rPr>
              <a:t>1</a:t>
            </a:r>
            <a:r>
              <a:rPr lang="en-US" sz="2000" dirty="0"/>
              <a:t> ,</a:t>
            </a:r>
            <a:r>
              <a:rPr lang="en-US" sz="2000" dirty="0">
                <a:ea typeface="Cambria Math"/>
              </a:rPr>
              <a:t>…</a:t>
            </a:r>
            <a:r>
              <a:rPr lang="en-US" sz="2000" dirty="0"/>
              <a:t> , </a:t>
            </a:r>
            <a:r>
              <a:rPr lang="en-US" sz="2000" i="1" dirty="0"/>
              <a:t>a</a:t>
            </a:r>
            <a:r>
              <a:rPr lang="en-US" sz="2000" i="1" baseline="-25000" dirty="0">
                <a:ea typeface="Cambria Math" pitchFamily="18" charset="0"/>
              </a:rPr>
              <a:t>k</a:t>
            </a:r>
            <a:r>
              <a:rPr lang="en-US" sz="2000" baseline="-25000" dirty="0">
                <a:ea typeface="Cambria Math"/>
              </a:rPr>
              <a:t>−1</a:t>
            </a:r>
            <a:r>
              <a:rPr lang="en-US" sz="2000" baseline="-25000" dirty="0"/>
              <a:t> </a:t>
            </a:r>
            <a:r>
              <a:rPr lang="en-US" sz="2000" dirty="0"/>
              <a:t> = </a:t>
            </a:r>
            <a:r>
              <a:rPr lang="en-US" sz="2000" i="1" dirty="0"/>
              <a:t>C</a:t>
            </a:r>
            <a:r>
              <a:rPr lang="en-US" sz="2000" i="1" baseline="-25000" dirty="0">
                <a:ea typeface="Cambria Math" pitchFamily="18" charset="0"/>
              </a:rPr>
              <a:t>k</a:t>
            </a:r>
            <a:r>
              <a:rPr lang="en-US" sz="2000" baseline="-25000" dirty="0">
                <a:ea typeface="Cambria Math"/>
              </a:rPr>
              <a:t>−1</a:t>
            </a:r>
            <a:r>
              <a:rPr lang="zh-CN" altLang="en-US" sz="2000" dirty="0"/>
              <a:t>唯一确定。</a:t>
            </a:r>
            <a:endParaRPr lang="en-US" sz="2000" dirty="0"/>
          </a:p>
        </p:txBody>
      </p:sp>
    </p:spTree>
    <p:extLst>
      <p:ext uri="{BB962C8B-B14F-4D97-AF65-F5344CB8AC3E}">
        <p14:creationId xmlns:p14="http://schemas.microsoft.com/office/powerpoint/2010/main" val="393614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线性齐次递归关系的例子</a:t>
            </a:r>
            <a:endParaRPr lang="en-US" dirty="0"/>
          </a:p>
        </p:txBody>
      </p:sp>
      <p:sp>
        <p:nvSpPr>
          <p:cNvPr id="23" name="Content Placeholder 2">
            <a:extLst>
              <a:ext uri="{FF2B5EF4-FFF2-40B4-BE49-F238E27FC236}">
                <a16:creationId xmlns:a16="http://schemas.microsoft.com/office/drawing/2014/main" id="{F2A6AD74-6CC5-44F4-84D4-D6EB68AB0E77}"/>
              </a:ext>
            </a:extLst>
          </p:cNvPr>
          <p:cNvSpPr>
            <a:spLocks noGrp="1"/>
          </p:cNvSpPr>
          <p:nvPr>
            <p:ph idx="1"/>
          </p:nvPr>
        </p:nvSpPr>
        <p:spPr>
          <a:xfrm>
            <a:off x="381000" y="1600200"/>
            <a:ext cx="8458200" cy="4389120"/>
          </a:xfrm>
        </p:spPr>
        <p:txBody>
          <a:bodyPr/>
          <a:lstStyle/>
          <a:p>
            <a:r>
              <a:rPr lang="en-US" i="1" dirty="0" err="1"/>
              <a:t>P</a:t>
            </a:r>
            <a:r>
              <a:rPr lang="en-US" i="1" baseline="-25000" dirty="0" err="1"/>
              <a:t>n</a:t>
            </a:r>
            <a:r>
              <a:rPr lang="en-US" i="1" dirty="0"/>
              <a:t> = </a:t>
            </a:r>
            <a:r>
              <a:rPr lang="en-US" dirty="0">
                <a:latin typeface="Cambria Math" pitchFamily="18" charset="0"/>
                <a:ea typeface="Cambria Math" pitchFamily="18" charset="0"/>
              </a:rPr>
              <a:t>(1.11)</a:t>
            </a:r>
            <a:r>
              <a:rPr lang="en-US" i="1" dirty="0"/>
              <a:t>P</a:t>
            </a:r>
            <a:r>
              <a:rPr lang="en-US" i="1" baseline="-25000" dirty="0"/>
              <a:t>n-1 </a:t>
            </a:r>
            <a:r>
              <a:rPr lang="en-US" i="1" dirty="0"/>
              <a:t>    </a:t>
            </a:r>
            <a:r>
              <a:rPr lang="zh-CN" altLang="en-US" dirty="0">
                <a:solidFill>
                  <a:srgbClr val="FF0000"/>
                </a:solidFill>
              </a:rPr>
              <a:t>一阶线性齐次递归关系的形式</a:t>
            </a:r>
            <a:endParaRPr lang="en-US" altLang="zh-CN" dirty="0">
              <a:solidFill>
                <a:srgbClr val="FF0000"/>
              </a:solidFill>
            </a:endParaRPr>
          </a:p>
          <a:p>
            <a:endParaRPr lang="en-US" dirty="0">
              <a:solidFill>
                <a:srgbClr val="FF0000"/>
              </a:solidFill>
            </a:endParaRPr>
          </a:p>
          <a:p>
            <a:r>
              <a:rPr lang="en-US" dirty="0"/>
              <a:t> </a:t>
            </a:r>
            <a:r>
              <a:rPr lang="en-US" i="1" dirty="0"/>
              <a:t>f</a:t>
            </a:r>
            <a:r>
              <a:rPr lang="en-US" i="1" baseline="-25000" dirty="0"/>
              <a:t>n</a:t>
            </a:r>
            <a:r>
              <a:rPr lang="en-US" i="1" dirty="0"/>
              <a:t> = f</a:t>
            </a:r>
            <a:r>
              <a:rPr lang="en-US" i="1" baseline="-25000" dirty="0"/>
              <a:t>n-1 </a:t>
            </a:r>
            <a:r>
              <a:rPr lang="en-US" i="1" dirty="0"/>
              <a:t> + f</a:t>
            </a:r>
            <a:r>
              <a:rPr lang="en-US" i="1" baseline="-25000" dirty="0"/>
              <a:t>n-2</a:t>
            </a:r>
            <a:r>
              <a:rPr lang="en-US" dirty="0"/>
              <a:t>   </a:t>
            </a:r>
            <a:r>
              <a:rPr lang="en-US" dirty="0">
                <a:solidFill>
                  <a:srgbClr val="FF0000"/>
                </a:solidFill>
              </a:rPr>
              <a:t>   </a:t>
            </a:r>
            <a:r>
              <a:rPr lang="zh-CN" altLang="en-US" dirty="0">
                <a:solidFill>
                  <a:srgbClr val="FF0000"/>
                </a:solidFill>
              </a:rPr>
              <a:t>二阶线性齐次递归关系的形式</a:t>
            </a:r>
            <a:endParaRPr lang="en-US" altLang="zh-CN" dirty="0">
              <a:solidFill>
                <a:srgbClr val="FF0000"/>
              </a:solidFill>
            </a:endParaRPr>
          </a:p>
          <a:p>
            <a:endParaRPr lang="en-US" i="1" baseline="-25000" dirty="0">
              <a:solidFill>
                <a:srgbClr val="FF0000"/>
              </a:solidFill>
            </a:endParaRPr>
          </a:p>
          <a:p>
            <a:r>
              <a:rPr lang="en-US" i="1" dirty="0"/>
              <a:t>                     </a:t>
            </a:r>
            <a:r>
              <a:rPr lang="en-US" i="1" baseline="-25000" dirty="0"/>
              <a:t>                    </a:t>
            </a:r>
            <a:r>
              <a:rPr lang="en-US" dirty="0">
                <a:solidFill>
                  <a:srgbClr val="FF0000"/>
                </a:solidFill>
              </a:rPr>
              <a:t> </a:t>
            </a:r>
            <a:r>
              <a:rPr lang="zh-CN" altLang="en-US" dirty="0">
                <a:solidFill>
                  <a:srgbClr val="FF0000"/>
                </a:solidFill>
              </a:rPr>
              <a:t>非线性</a:t>
            </a:r>
            <a:endParaRPr lang="en-US" i="1" baseline="-25000" dirty="0">
              <a:solidFill>
                <a:srgbClr val="FF0000"/>
              </a:solidFill>
            </a:endParaRPr>
          </a:p>
          <a:p>
            <a:r>
              <a:rPr lang="en-US" i="1" dirty="0" err="1"/>
              <a:t>H</a:t>
            </a:r>
            <a:r>
              <a:rPr lang="en-US" i="1" baseline="-25000" dirty="0" err="1"/>
              <a:t>n</a:t>
            </a:r>
            <a:r>
              <a:rPr lang="en-US" i="1" dirty="0"/>
              <a:t> = </a:t>
            </a:r>
            <a:r>
              <a:rPr lang="en-US" dirty="0">
                <a:latin typeface="Cambria Math" pitchFamily="18" charset="0"/>
                <a:ea typeface="Cambria Math" pitchFamily="18" charset="0"/>
              </a:rPr>
              <a:t>2</a:t>
            </a:r>
            <a:r>
              <a:rPr lang="en-US" i="1" dirty="0"/>
              <a:t>H</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r>
              <a:rPr lang="en-US" i="1" dirty="0"/>
              <a:t>   </a:t>
            </a:r>
            <a:r>
              <a:rPr lang="zh-CN" altLang="en-US" dirty="0">
                <a:solidFill>
                  <a:srgbClr val="FF0000"/>
                </a:solidFill>
              </a:rPr>
              <a:t>非齐次</a:t>
            </a:r>
            <a:endParaRPr lang="en-US" i="1" dirty="0">
              <a:solidFill>
                <a:srgbClr val="FF0000"/>
              </a:solidFill>
            </a:endParaRPr>
          </a:p>
          <a:p>
            <a:r>
              <a:rPr lang="en-US" i="1" dirty="0"/>
              <a:t>B</a:t>
            </a:r>
            <a:r>
              <a:rPr lang="en-US" i="1" baseline="-25000" dirty="0"/>
              <a:t>n</a:t>
            </a:r>
            <a:r>
              <a:rPr lang="en-US" i="1" dirty="0"/>
              <a:t> = nB</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 </a:t>
            </a:r>
            <a:r>
              <a:rPr lang="en-US" i="1" baseline="-25000" dirty="0"/>
              <a:t> </a:t>
            </a:r>
            <a:r>
              <a:rPr lang="zh-CN" altLang="en-US" dirty="0">
                <a:solidFill>
                  <a:srgbClr val="FF0000"/>
                </a:solidFill>
              </a:rPr>
              <a:t>系数不是常数</a:t>
            </a:r>
            <a:endParaRPr lang="en-US" i="1" baseline="-25000" dirty="0">
              <a:solidFill>
                <a:srgbClr val="FF0000"/>
              </a:solidFill>
            </a:endParaRPr>
          </a:p>
        </p:txBody>
      </p:sp>
      <p:pic>
        <p:nvPicPr>
          <p:cNvPr id="24" name="Picture 6" descr="addin_tmp.png">
            <a:extLst>
              <a:ext uri="{FF2B5EF4-FFF2-40B4-BE49-F238E27FC236}">
                <a16:creationId xmlns:a16="http://schemas.microsoft.com/office/drawing/2014/main" id="{0280CA70-29DA-4047-B939-D49ECA663678}"/>
              </a:ext>
            </a:extLst>
          </p:cNvPr>
          <p:cNvPicPr>
            <a:picLocks noChangeAspect="1"/>
          </p:cNvPicPr>
          <p:nvPr>
            <p:custDataLst>
              <p:tags r:id="rId1"/>
            </p:custDataLst>
          </p:nvPr>
        </p:nvPicPr>
        <p:blipFill>
          <a:blip r:embed="rId3" cstate="print"/>
          <a:stretch>
            <a:fillRect/>
          </a:stretch>
        </p:blipFill>
        <p:spPr>
          <a:xfrm>
            <a:off x="533400" y="4114800"/>
            <a:ext cx="2685396" cy="381000"/>
          </a:xfrm>
          <a:prstGeom prst="rect">
            <a:avLst/>
          </a:prstGeom>
        </p:spPr>
      </p:pic>
    </p:spTree>
    <p:extLst>
      <p:ext uri="{BB962C8B-B14F-4D97-AF65-F5344CB8AC3E}">
        <p14:creationId xmlns:p14="http://schemas.microsoft.com/office/powerpoint/2010/main" val="2767297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求解线性齐次递归关系</a:t>
            </a:r>
            <a:endParaRPr lang="en-US" dirty="0"/>
          </a:p>
        </p:txBody>
      </p:sp>
      <p:sp>
        <p:nvSpPr>
          <p:cNvPr id="3" name="Content Placeholder 2"/>
          <p:cNvSpPr>
            <a:spLocks noGrp="1"/>
          </p:cNvSpPr>
          <p:nvPr>
            <p:ph idx="1"/>
          </p:nvPr>
        </p:nvSpPr>
        <p:spPr/>
        <p:txBody>
          <a:bodyPr>
            <a:normAutofit lnSpcReduction="10000"/>
          </a:bodyPr>
          <a:lstStyle/>
          <a:p>
            <a:r>
              <a:rPr lang="zh-CN" altLang="en-US" dirty="0"/>
              <a:t>基本方法是寻找形式为 </a:t>
            </a:r>
            <a:r>
              <a:rPr lang="en-US" altLang="zh-CN" i="1" dirty="0"/>
              <a:t>a</a:t>
            </a:r>
            <a:r>
              <a:rPr lang="en-US" altLang="zh-CN" i="1" baseline="-25000" dirty="0"/>
              <a:t>n</a:t>
            </a:r>
            <a:r>
              <a:rPr lang="en-US" altLang="zh-CN" dirty="0"/>
              <a:t> = </a:t>
            </a:r>
            <a:r>
              <a:rPr lang="en-US" altLang="zh-CN" i="1" dirty="0" err="1"/>
              <a:t>r</a:t>
            </a:r>
            <a:r>
              <a:rPr lang="en-US" altLang="zh-CN" i="1" baseline="30000" dirty="0" err="1"/>
              <a:t>n</a:t>
            </a:r>
            <a:r>
              <a:rPr lang="zh-CN" altLang="en-US" dirty="0"/>
              <a:t>的解，其中 𝑟</a:t>
            </a:r>
            <a:r>
              <a:rPr lang="en-US" dirty="0"/>
              <a:t> </a:t>
            </a:r>
            <a:r>
              <a:rPr lang="zh-CN" altLang="en-US" dirty="0"/>
              <a:t>是常数</a:t>
            </a:r>
            <a:r>
              <a:rPr lang="en-US" dirty="0"/>
              <a:t>.  </a:t>
            </a:r>
          </a:p>
          <a:p>
            <a:r>
              <a:rPr lang="zh-CN" altLang="en-US" dirty="0"/>
              <a:t>注意，</a:t>
            </a:r>
            <a:r>
              <a:rPr lang="en-US" altLang="zh-CN" i="1" dirty="0"/>
              <a:t> a</a:t>
            </a:r>
            <a:r>
              <a:rPr lang="en-US" altLang="zh-CN" i="1" baseline="-25000" dirty="0"/>
              <a:t>n</a:t>
            </a:r>
            <a:r>
              <a:rPr lang="en-US" altLang="zh-CN" dirty="0"/>
              <a:t> = </a:t>
            </a:r>
            <a:r>
              <a:rPr lang="en-US" altLang="zh-CN" i="1" dirty="0" err="1"/>
              <a:t>r</a:t>
            </a:r>
            <a:r>
              <a:rPr lang="en-US" altLang="zh-CN" i="1" baseline="30000" dirty="0" err="1"/>
              <a:t>n</a:t>
            </a:r>
            <a:r>
              <a:rPr lang="zh-CN" altLang="en-US" dirty="0"/>
              <a:t>是递归关系</a:t>
            </a: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a:t>
            </a:r>
            <a:r>
              <a:rPr lang="en-US" sz="2800" dirty="0">
                <a:latin typeface="Cambria Math"/>
                <a:ea typeface="Cambria Math"/>
              </a:rPr>
              <a:t>⋯</a:t>
            </a:r>
            <a:r>
              <a:rPr lang="en-US" sz="2800" i="1" dirty="0"/>
              <a:t>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  </a:t>
            </a:r>
            <a:r>
              <a:rPr lang="en-US" sz="2800" dirty="0"/>
              <a:t> </a:t>
            </a:r>
            <a:r>
              <a:rPr lang="zh-CN" altLang="en-US" sz="2800" dirty="0"/>
              <a:t>的解，当且仅当</a:t>
            </a:r>
            <a:r>
              <a:rPr lang="en-US" i="1" dirty="0" err="1"/>
              <a:t>r</a:t>
            </a:r>
            <a:r>
              <a:rPr lang="en-US" i="1" baseline="30000" dirty="0" err="1"/>
              <a:t>n</a:t>
            </a:r>
            <a:r>
              <a:rPr lang="en-US" dirty="0"/>
              <a:t> </a:t>
            </a:r>
            <a:r>
              <a:rPr lang="en-US" sz="2400" i="1" dirty="0"/>
              <a:t>= c</a:t>
            </a:r>
            <a:r>
              <a:rPr lang="en-US" sz="2400" baseline="-25000" dirty="0">
                <a:latin typeface="Cambria Math" pitchFamily="18" charset="0"/>
                <a:ea typeface="Cambria Math" pitchFamily="18" charset="0"/>
              </a:rPr>
              <a:t>1</a:t>
            </a:r>
            <a:r>
              <a:rPr lang="en-US" sz="2400" i="1" dirty="0"/>
              <a:t>r</a:t>
            </a:r>
            <a:r>
              <a:rPr lang="en-US" sz="2400" i="1" baseline="30000" dirty="0"/>
              <a:t>n</a:t>
            </a:r>
            <a:r>
              <a:rPr lang="en-US" sz="2400" i="1" baseline="30000" dirty="0">
                <a:latin typeface="Cambria Math"/>
                <a:ea typeface="Cambria Math"/>
              </a:rPr>
              <a:t>−</a:t>
            </a:r>
            <a:r>
              <a:rPr lang="en-US" sz="2400" baseline="30000" dirty="0">
                <a:latin typeface="Cambria Math" pitchFamily="18" charset="0"/>
                <a:ea typeface="Cambria Math" pitchFamily="18" charset="0"/>
              </a:rPr>
              <a:t>1</a:t>
            </a:r>
            <a:r>
              <a:rPr lang="en-US" sz="2400" i="1" baseline="30000" dirty="0"/>
              <a:t> </a:t>
            </a:r>
            <a:r>
              <a:rPr lang="en-US" sz="2400" i="1" dirty="0"/>
              <a:t>+ c</a:t>
            </a:r>
            <a:r>
              <a:rPr lang="en-US" sz="2400" baseline="-25000" dirty="0">
                <a:latin typeface="Cambria Math" pitchFamily="18" charset="0"/>
                <a:ea typeface="Cambria Math" pitchFamily="18" charset="0"/>
              </a:rPr>
              <a:t>2</a:t>
            </a:r>
            <a:r>
              <a:rPr lang="en-US" sz="2400" i="1" dirty="0"/>
              <a:t>r</a:t>
            </a:r>
            <a:r>
              <a:rPr lang="en-US" sz="2400" i="1" baseline="30000" dirty="0"/>
              <a:t>n</a:t>
            </a:r>
            <a:r>
              <a:rPr lang="en-US" sz="2400" i="1" baseline="30000" dirty="0">
                <a:latin typeface="Cambria Math"/>
                <a:ea typeface="Cambria Math"/>
              </a:rPr>
              <a:t>−</a:t>
            </a:r>
            <a:r>
              <a:rPr lang="en-US" sz="2400" baseline="30000" dirty="0">
                <a:latin typeface="Cambria Math" pitchFamily="18" charset="0"/>
                <a:ea typeface="Cambria Math" pitchFamily="18" charset="0"/>
              </a:rPr>
              <a:t>2</a:t>
            </a:r>
            <a:r>
              <a:rPr lang="en-US" sz="2400" i="1" baseline="30000" dirty="0"/>
              <a:t> </a:t>
            </a:r>
            <a:r>
              <a:rPr lang="en-US" sz="2400" i="1" dirty="0"/>
              <a:t>+ </a:t>
            </a:r>
            <a:r>
              <a:rPr lang="en-US" sz="2400" dirty="0">
                <a:latin typeface="Cambria Math"/>
                <a:ea typeface="Cambria Math"/>
              </a:rPr>
              <a:t>⋯ </a:t>
            </a:r>
            <a:r>
              <a:rPr lang="en-US" sz="2400" i="1" dirty="0"/>
              <a:t>+ c</a:t>
            </a:r>
            <a:r>
              <a:rPr lang="en-US" sz="2400" i="1" baseline="-25000" dirty="0"/>
              <a:t>k</a:t>
            </a:r>
            <a:r>
              <a:rPr lang="en-US" sz="2400" i="1" dirty="0"/>
              <a:t> </a:t>
            </a:r>
            <a:r>
              <a:rPr lang="en-US" sz="2400" i="1" dirty="0" err="1"/>
              <a:t>r</a:t>
            </a:r>
            <a:r>
              <a:rPr lang="en-US" sz="2400" i="1" baseline="30000" dirty="0" err="1"/>
              <a:t>n</a:t>
            </a:r>
            <a:r>
              <a:rPr lang="en-US" sz="2400" baseline="30000" dirty="0">
                <a:latin typeface="Cambria Math"/>
                <a:ea typeface="Cambria Math"/>
              </a:rPr>
              <a:t>−</a:t>
            </a:r>
            <a:r>
              <a:rPr lang="en-US" sz="2400" i="1" baseline="30000" dirty="0"/>
              <a:t>k</a:t>
            </a:r>
            <a:r>
              <a:rPr lang="en-US" sz="2400" baseline="30000" dirty="0"/>
              <a:t> </a:t>
            </a:r>
            <a:r>
              <a:rPr lang="en-US" dirty="0"/>
              <a:t>.</a:t>
            </a:r>
          </a:p>
          <a:p>
            <a:r>
              <a:rPr lang="zh-CN" altLang="en-US" dirty="0"/>
              <a:t>代数操作得到特征方程</a:t>
            </a:r>
            <a:r>
              <a:rPr lang="en-US" dirty="0"/>
              <a:t>: </a:t>
            </a:r>
          </a:p>
          <a:p>
            <a:pPr>
              <a:buNone/>
            </a:pPr>
            <a:r>
              <a:rPr lang="en-US" dirty="0"/>
              <a:t>      </a:t>
            </a:r>
            <a:r>
              <a:rPr lang="en-US" i="1" dirty="0" err="1"/>
              <a:t>r</a:t>
            </a:r>
            <a:r>
              <a:rPr lang="en-US" i="1" baseline="30000" dirty="0" err="1"/>
              <a:t>k</a:t>
            </a:r>
            <a:r>
              <a:rPr lang="en-US" dirty="0"/>
              <a:t> </a:t>
            </a:r>
            <a:r>
              <a:rPr lang="en-US" sz="2800" dirty="0">
                <a:latin typeface="Cambria Math"/>
                <a:ea typeface="Cambria Math"/>
              </a:rPr>
              <a:t>−</a:t>
            </a:r>
            <a:r>
              <a:rPr lang="en-US" sz="2800" i="1" dirty="0"/>
              <a:t> c</a:t>
            </a:r>
            <a:r>
              <a:rPr lang="en-US" sz="2800" baseline="-25000" dirty="0">
                <a:latin typeface="Cambria Math" pitchFamily="18" charset="0"/>
                <a:ea typeface="Cambria Math" pitchFamily="18" charset="0"/>
              </a:rPr>
              <a:t>1</a:t>
            </a:r>
            <a:r>
              <a:rPr lang="en-US" sz="2800" i="1" dirty="0"/>
              <a:t>r</a:t>
            </a:r>
            <a:r>
              <a:rPr lang="en-US" sz="2800" i="1" baseline="30000" dirty="0"/>
              <a:t>k</a:t>
            </a:r>
            <a:r>
              <a:rPr lang="en-US" sz="2800" i="1" baseline="30000" dirty="0">
                <a:latin typeface="Cambria Math"/>
                <a:ea typeface="Cambria Math"/>
              </a:rPr>
              <a:t>−</a:t>
            </a:r>
            <a:r>
              <a:rPr lang="en-US" sz="2800" baseline="30000" dirty="0">
                <a:latin typeface="Cambria Math" pitchFamily="18" charset="0"/>
                <a:ea typeface="Cambria Math" pitchFamily="18" charset="0"/>
              </a:rPr>
              <a:t>1</a:t>
            </a:r>
            <a:r>
              <a:rPr lang="en-US" sz="2800" i="1" baseline="30000" dirty="0"/>
              <a:t> </a:t>
            </a:r>
            <a:r>
              <a:rPr lang="en-US" sz="2800" i="1" dirty="0"/>
              <a:t> </a:t>
            </a:r>
            <a:r>
              <a:rPr lang="en-US" sz="2800" i="1" dirty="0">
                <a:latin typeface="Cambria Math"/>
                <a:ea typeface="Cambria Math"/>
              </a:rPr>
              <a:t>−</a:t>
            </a:r>
            <a:r>
              <a:rPr lang="en-US" sz="2800" i="1" dirty="0"/>
              <a:t> c</a:t>
            </a:r>
            <a:r>
              <a:rPr lang="en-US" sz="2800" baseline="-25000" dirty="0">
                <a:latin typeface="Cambria Math" pitchFamily="18" charset="0"/>
                <a:ea typeface="Cambria Math" pitchFamily="18" charset="0"/>
              </a:rPr>
              <a:t>2</a:t>
            </a:r>
            <a:r>
              <a:rPr lang="en-US" sz="2800" i="1" dirty="0"/>
              <a:t>r</a:t>
            </a:r>
            <a:r>
              <a:rPr lang="en-US" sz="2800" i="1" baseline="30000" dirty="0"/>
              <a:t>k</a:t>
            </a:r>
            <a:r>
              <a:rPr lang="en-US" sz="2800" i="1" baseline="30000" dirty="0">
                <a:latin typeface="Cambria Math"/>
                <a:ea typeface="Cambria Math"/>
              </a:rPr>
              <a:t>−</a:t>
            </a:r>
            <a:r>
              <a:rPr lang="en-US" sz="2800" baseline="30000" dirty="0">
                <a:latin typeface="Cambria Math" pitchFamily="18" charset="0"/>
                <a:ea typeface="Cambria Math" pitchFamily="18" charset="0"/>
              </a:rPr>
              <a:t>2</a:t>
            </a:r>
            <a:r>
              <a:rPr lang="en-US" sz="2800" i="1" baseline="30000" dirty="0"/>
              <a:t> </a:t>
            </a:r>
            <a:r>
              <a:rPr lang="en-US" sz="2800" i="1" dirty="0">
                <a:latin typeface="Cambria Math"/>
                <a:ea typeface="Cambria Math"/>
              </a:rPr>
              <a:t>−</a:t>
            </a:r>
            <a:r>
              <a:rPr lang="en-US" sz="2800" i="1" dirty="0"/>
              <a:t> </a:t>
            </a:r>
            <a:r>
              <a:rPr lang="en-US" sz="2800" dirty="0">
                <a:latin typeface="Cambria Math"/>
                <a:ea typeface="Cambria Math"/>
              </a:rPr>
              <a:t>⋯</a:t>
            </a:r>
            <a:r>
              <a:rPr lang="en-US" sz="2800" i="1" dirty="0"/>
              <a:t> </a:t>
            </a:r>
            <a:r>
              <a:rPr lang="en-US" sz="2800" i="1" dirty="0">
                <a:latin typeface="Cambria Math"/>
                <a:ea typeface="Cambria Math"/>
              </a:rPr>
              <a:t>−</a:t>
            </a:r>
            <a:r>
              <a:rPr lang="en-US" sz="2800" i="1" dirty="0"/>
              <a:t> c</a:t>
            </a:r>
            <a:r>
              <a:rPr lang="en-US" sz="2800" i="1" baseline="-25000" dirty="0"/>
              <a:t>k</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dirty="0"/>
              <a:t>r</a:t>
            </a:r>
            <a:r>
              <a:rPr lang="en-US" sz="2800" baseline="30000" dirty="0"/>
              <a:t>  </a:t>
            </a:r>
            <a:r>
              <a:rPr lang="en-US" sz="2800" dirty="0">
                <a:latin typeface="Cambria Math"/>
                <a:ea typeface="Cambria Math"/>
              </a:rPr>
              <a:t>− </a:t>
            </a:r>
            <a:r>
              <a:rPr lang="en-US" sz="2800" i="1" dirty="0"/>
              <a:t>c</a:t>
            </a:r>
            <a:r>
              <a:rPr lang="en-US" sz="2400" i="1" baseline="-25000" dirty="0"/>
              <a:t>k   </a:t>
            </a:r>
            <a:r>
              <a:rPr lang="en-US" sz="2400" dirty="0"/>
              <a:t>= </a:t>
            </a:r>
            <a:r>
              <a:rPr lang="en-US" sz="2400" dirty="0">
                <a:latin typeface="Cambria Math" pitchFamily="18" charset="0"/>
                <a:ea typeface="Cambria Math" pitchFamily="18" charset="0"/>
              </a:rPr>
              <a:t>0</a:t>
            </a:r>
            <a:endParaRPr lang="en-US" dirty="0"/>
          </a:p>
          <a:p>
            <a:r>
              <a:rPr lang="zh-CN" altLang="en-US" dirty="0"/>
              <a:t>数列 </a:t>
            </a:r>
            <a:r>
              <a:rPr lang="en-US" altLang="zh-CN" dirty="0"/>
              <a:t>{</a:t>
            </a:r>
            <a:r>
              <a:rPr lang="en-US" altLang="zh-CN" i="1" dirty="0"/>
              <a:t>a</a:t>
            </a:r>
            <a:r>
              <a:rPr lang="en-US" altLang="zh-CN" i="1" baseline="-25000" dirty="0"/>
              <a:t>n</a:t>
            </a:r>
            <a:r>
              <a:rPr lang="en-US" altLang="zh-CN" dirty="0"/>
              <a:t>}</a:t>
            </a:r>
            <a:r>
              <a:rPr lang="zh-CN" altLang="en-US" dirty="0"/>
              <a:t>满足 </a:t>
            </a:r>
            <a:r>
              <a:rPr lang="en-US" altLang="zh-CN" i="1" dirty="0"/>
              <a:t>a</a:t>
            </a:r>
            <a:r>
              <a:rPr lang="en-US" altLang="zh-CN" i="1" baseline="-25000" dirty="0"/>
              <a:t>n</a:t>
            </a:r>
            <a:r>
              <a:rPr lang="en-US" altLang="zh-CN" dirty="0"/>
              <a:t> = </a:t>
            </a:r>
            <a:r>
              <a:rPr lang="en-US" altLang="zh-CN" i="1" dirty="0" err="1"/>
              <a:t>r</a:t>
            </a:r>
            <a:r>
              <a:rPr lang="en-US" altLang="zh-CN" i="1" baseline="30000" dirty="0" err="1"/>
              <a:t>n</a:t>
            </a:r>
            <a:r>
              <a:rPr lang="zh-CN" altLang="en-US" dirty="0"/>
              <a:t>当且仅当 𝑟是特征方程的解</a:t>
            </a:r>
            <a:r>
              <a:rPr lang="en-US" dirty="0"/>
              <a:t>. </a:t>
            </a:r>
          </a:p>
          <a:p>
            <a:r>
              <a:rPr lang="zh-CN" altLang="en-US" dirty="0"/>
              <a:t>特征方程的解称为递归关系的特征根。根用于给出递归关系所有解的显式公式</a:t>
            </a:r>
            <a:r>
              <a:rPr lang="en-US" dirty="0"/>
              <a:t>. </a:t>
            </a:r>
          </a:p>
          <a:p>
            <a:pPr>
              <a:buNone/>
            </a:pPr>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求解二阶线性齐次递归关系</a:t>
            </a:r>
            <a:endParaRPr lang="en-US" dirty="0"/>
          </a:p>
        </p:txBody>
      </p:sp>
      <p:sp>
        <p:nvSpPr>
          <p:cNvPr id="3" name="Content Placeholder 2"/>
          <p:cNvSpPr>
            <a:spLocks noGrp="1"/>
          </p:cNvSpPr>
          <p:nvPr>
            <p:ph idx="1"/>
          </p:nvPr>
        </p:nvSpPr>
        <p:spPr>
          <a:xfrm>
            <a:off x="457200" y="1295400"/>
            <a:ext cx="8534400" cy="1951298"/>
          </a:xfrm>
        </p:spPr>
        <p:txBody>
          <a:bodyPr/>
          <a:lstStyle/>
          <a:p>
            <a:r>
              <a:rPr lang="zh-CN" altLang="en-US" b="1" dirty="0"/>
              <a:t>定理 </a:t>
            </a:r>
            <a:r>
              <a:rPr lang="en-US" altLang="zh-CN" b="1" dirty="0"/>
              <a:t>1</a:t>
            </a:r>
            <a:r>
              <a:rPr lang="zh-CN" altLang="en-US" dirty="0"/>
              <a:t>：设 </a:t>
            </a:r>
            <a:r>
              <a:rPr lang="en-US" altLang="zh-CN" i="1" dirty="0"/>
              <a:t>c</a:t>
            </a:r>
            <a:r>
              <a:rPr lang="en-US" altLang="zh-CN" baseline="-25000" dirty="0">
                <a:ea typeface="Cambria Math" pitchFamily="18" charset="0"/>
              </a:rPr>
              <a:t>1 </a:t>
            </a:r>
            <a:r>
              <a:rPr lang="en-US" dirty="0"/>
              <a:t>​  </a:t>
            </a:r>
            <a:r>
              <a:rPr lang="zh-CN" altLang="en-US" dirty="0"/>
              <a:t>和 </a:t>
            </a:r>
            <a:r>
              <a:rPr lang="en-US" altLang="zh-CN" i="1" dirty="0"/>
              <a:t>c</a:t>
            </a:r>
            <a:r>
              <a:rPr lang="en-US" altLang="zh-CN" baseline="-25000" dirty="0">
                <a:ea typeface="Cambria Math" pitchFamily="18" charset="0"/>
              </a:rPr>
              <a:t>2</a:t>
            </a:r>
            <a:r>
              <a:rPr lang="zh-CN" altLang="en-US" dirty="0"/>
              <a:t>为实数。假设方程 </a:t>
            </a:r>
            <a:r>
              <a:rPr lang="en-US" altLang="zh-CN" i="1" dirty="0"/>
              <a:t>r</a:t>
            </a:r>
            <a:r>
              <a:rPr lang="en-US" altLang="zh-CN" baseline="30000" dirty="0">
                <a:ea typeface="Cambria Math" pitchFamily="18" charset="0"/>
              </a:rPr>
              <a:t>2</a:t>
            </a:r>
            <a:r>
              <a:rPr lang="en-US" altLang="zh-CN" i="1" dirty="0"/>
              <a:t> – c</a:t>
            </a:r>
            <a:r>
              <a:rPr lang="en-US" altLang="zh-CN" baseline="-25000" dirty="0">
                <a:ea typeface="Cambria Math" pitchFamily="18" charset="0"/>
              </a:rPr>
              <a:t>1</a:t>
            </a:r>
            <a:r>
              <a:rPr lang="en-US" altLang="zh-CN" i="1" dirty="0"/>
              <a:t>r – c</a:t>
            </a:r>
            <a:r>
              <a:rPr lang="en-US" altLang="zh-CN" baseline="-25000" dirty="0">
                <a:ea typeface="Cambria Math" pitchFamily="18" charset="0"/>
              </a:rPr>
              <a:t>2</a:t>
            </a:r>
            <a:r>
              <a:rPr lang="en-US" altLang="zh-CN" i="1" dirty="0"/>
              <a:t> = </a:t>
            </a:r>
            <a:r>
              <a:rPr lang="en-US" altLang="zh-CN" dirty="0">
                <a:ea typeface="Cambria Math" pitchFamily="18" charset="0"/>
              </a:rPr>
              <a:t>0</a:t>
            </a:r>
            <a:r>
              <a:rPr lang="zh-CN" altLang="en-US" dirty="0"/>
              <a:t>有两个不同的根 </a:t>
            </a:r>
            <a:r>
              <a:rPr lang="en-US" altLang="zh-CN" i="1" dirty="0"/>
              <a:t>r</a:t>
            </a:r>
            <a:r>
              <a:rPr lang="en-US" altLang="zh-CN" i="1" baseline="-25000" dirty="0"/>
              <a:t>1 </a:t>
            </a:r>
            <a:r>
              <a:rPr lang="en-US" dirty="0"/>
              <a:t>​  </a:t>
            </a:r>
            <a:r>
              <a:rPr lang="zh-CN" altLang="en-US" dirty="0"/>
              <a:t>和 </a:t>
            </a:r>
            <a:r>
              <a:rPr lang="en-US" altLang="zh-CN" i="1" dirty="0"/>
              <a:t>r</a:t>
            </a:r>
            <a:r>
              <a:rPr lang="en-US" altLang="zh-CN" i="1" baseline="-25000" dirty="0"/>
              <a:t>2 </a:t>
            </a:r>
            <a:r>
              <a:rPr lang="en-US" dirty="0"/>
              <a:t>2​ 。</a:t>
            </a:r>
            <a:r>
              <a:rPr lang="zh-CN" altLang="en-US" dirty="0"/>
              <a:t>那么数列 </a:t>
            </a:r>
            <a:r>
              <a:rPr lang="en-US" altLang="zh-CN" dirty="0"/>
              <a:t>{</a:t>
            </a:r>
            <a:r>
              <a:rPr lang="en-US" altLang="zh-CN" i="1" dirty="0"/>
              <a:t>a</a:t>
            </a:r>
            <a:r>
              <a:rPr lang="en-US" altLang="zh-CN" i="1" baseline="-25000" dirty="0"/>
              <a:t>n</a:t>
            </a:r>
            <a:r>
              <a:rPr lang="en-US" altLang="zh-CN" dirty="0"/>
              <a:t>}</a:t>
            </a:r>
            <a:r>
              <a:rPr lang="zh-CN" altLang="en-US" dirty="0"/>
              <a:t>是递归关系的解</a:t>
            </a:r>
            <a:endParaRPr lang="en-US" dirty="0"/>
          </a:p>
        </p:txBody>
      </p:sp>
      <p:graphicFrame>
        <p:nvGraphicFramePr>
          <p:cNvPr id="8" name="Object 3"/>
          <p:cNvGraphicFramePr>
            <a:graphicFrameLocks noChangeAspect="1"/>
          </p:cNvGraphicFramePr>
          <p:nvPr>
            <p:extLst>
              <p:ext uri="{D42A27DB-BD31-4B8C-83A1-F6EECF244321}">
                <p14:modId xmlns:p14="http://schemas.microsoft.com/office/powerpoint/2010/main" val="1829985028"/>
              </p:ext>
            </p:extLst>
          </p:nvPr>
        </p:nvGraphicFramePr>
        <p:xfrm>
          <a:off x="3877506" y="2290472"/>
          <a:ext cx="3222358" cy="623682"/>
        </p:xfrm>
        <a:graphic>
          <a:graphicData uri="http://schemas.openxmlformats.org/presentationml/2006/ole">
            <mc:AlternateContent xmlns:mc="http://schemas.openxmlformats.org/markup-compatibility/2006">
              <mc:Choice xmlns:v="urn:schemas-microsoft-com:vml" Requires="v">
                <p:oleObj name="Equation" r:id="rId2" imgW="1180800" imgH="228600" progId="Equation.DSMT4">
                  <p:embed/>
                </p:oleObj>
              </mc:Choice>
              <mc:Fallback>
                <p:oleObj name="Equation" r:id="rId2" imgW="1180800" imgH="228600" progId="Equation.DSMT4">
                  <p:embed/>
                  <p:pic>
                    <p:nvPicPr>
                      <p:cNvPr id="8" name="Object 3"/>
                      <p:cNvPicPr/>
                      <p:nvPr/>
                    </p:nvPicPr>
                    <p:blipFill>
                      <a:blip r:embed="rId3"/>
                      <a:stretch>
                        <a:fillRect/>
                      </a:stretch>
                    </p:blipFill>
                    <p:spPr>
                      <a:xfrm>
                        <a:off x="3877506" y="2290472"/>
                        <a:ext cx="3222358" cy="623682"/>
                      </a:xfrm>
                      <a:prstGeom prst="rect">
                        <a:avLst/>
                      </a:prstGeom>
                    </p:spPr>
                  </p:pic>
                </p:oleObj>
              </mc:Fallback>
            </mc:AlternateContent>
          </a:graphicData>
        </a:graphic>
      </p:graphicFrame>
      <p:sp>
        <p:nvSpPr>
          <p:cNvPr id="5" name="Content Placeholder 4"/>
          <p:cNvSpPr>
            <a:spLocks noGrp="1"/>
          </p:cNvSpPr>
          <p:nvPr>
            <p:ph idx="13"/>
          </p:nvPr>
        </p:nvSpPr>
        <p:spPr>
          <a:xfrm>
            <a:off x="457200" y="3262938"/>
            <a:ext cx="2286000" cy="533400"/>
          </a:xfrm>
        </p:spPr>
        <p:txBody>
          <a:bodyPr/>
          <a:lstStyle/>
          <a:p>
            <a:r>
              <a:rPr lang="zh-CN" altLang="en-US" dirty="0"/>
              <a:t>当且仅当</a:t>
            </a:r>
            <a:endParaRPr lang="en-US" dirty="0"/>
          </a:p>
        </p:txBody>
      </p:sp>
      <p:graphicFrame>
        <p:nvGraphicFramePr>
          <p:cNvPr id="9" name="Object 5"/>
          <p:cNvGraphicFramePr>
            <a:graphicFrameLocks noChangeAspect="1"/>
          </p:cNvGraphicFramePr>
          <p:nvPr>
            <p:extLst>
              <p:ext uri="{D42A27DB-BD31-4B8C-83A1-F6EECF244321}">
                <p14:modId xmlns:p14="http://schemas.microsoft.com/office/powerpoint/2010/main" val="3075626854"/>
              </p:ext>
            </p:extLst>
          </p:nvPr>
        </p:nvGraphicFramePr>
        <p:xfrm>
          <a:off x="2819400" y="4121631"/>
          <a:ext cx="2669285" cy="658476"/>
        </p:xfrm>
        <a:graphic>
          <a:graphicData uri="http://schemas.openxmlformats.org/presentationml/2006/ole">
            <mc:AlternateContent xmlns:mc="http://schemas.openxmlformats.org/markup-compatibility/2006">
              <mc:Choice xmlns:v="urn:schemas-microsoft-com:vml" Requires="v">
                <p:oleObj name="Equation" r:id="rId4" imgW="977760" imgH="241200" progId="Equation.DSMT4">
                  <p:embed/>
                </p:oleObj>
              </mc:Choice>
              <mc:Fallback>
                <p:oleObj name="Equation" r:id="rId4" imgW="977760" imgH="241200" progId="Equation.DSMT4">
                  <p:embed/>
                  <p:pic>
                    <p:nvPicPr>
                      <p:cNvPr id="9" name="Object 5"/>
                      <p:cNvPicPr/>
                      <p:nvPr/>
                    </p:nvPicPr>
                    <p:blipFill>
                      <a:blip r:embed="rId5"/>
                      <a:stretch>
                        <a:fillRect/>
                      </a:stretch>
                    </p:blipFill>
                    <p:spPr>
                      <a:xfrm>
                        <a:off x="2819400" y="4121631"/>
                        <a:ext cx="2669285" cy="658476"/>
                      </a:xfrm>
                      <a:prstGeom prst="rect">
                        <a:avLst/>
                      </a:prstGeom>
                    </p:spPr>
                  </p:pic>
                </p:oleObj>
              </mc:Fallback>
            </mc:AlternateContent>
          </a:graphicData>
        </a:graphic>
      </p:graphicFrame>
      <p:sp>
        <p:nvSpPr>
          <p:cNvPr id="4" name="Content Placeholder 6"/>
          <p:cNvSpPr>
            <a:spLocks noGrp="1"/>
          </p:cNvSpPr>
          <p:nvPr>
            <p:ph idx="14"/>
          </p:nvPr>
        </p:nvSpPr>
        <p:spPr>
          <a:xfrm>
            <a:off x="457200" y="5105400"/>
            <a:ext cx="8229600" cy="533400"/>
          </a:xfrm>
        </p:spPr>
        <p:txBody>
          <a:bodyPr/>
          <a:lstStyle/>
          <a:p>
            <a:r>
              <a:rPr lang="zh-CN" altLang="en-US" dirty="0"/>
              <a:t>对于</a:t>
            </a:r>
            <a:r>
              <a:rPr lang="en-US" dirty="0"/>
              <a:t> </a:t>
            </a:r>
            <a:r>
              <a:rPr lang="en-US" i="1" dirty="0"/>
              <a:t>n = </a:t>
            </a:r>
            <a:r>
              <a:rPr lang="en-US" dirty="0">
                <a:ea typeface="Cambria Math" pitchFamily="18" charset="0"/>
              </a:rPr>
              <a:t>0</a:t>
            </a:r>
            <a:r>
              <a:rPr lang="en-US" i="1" dirty="0"/>
              <a:t>,</a:t>
            </a:r>
            <a:r>
              <a:rPr lang="en-US" dirty="0">
                <a:ea typeface="Cambria Math" pitchFamily="18" charset="0"/>
              </a:rPr>
              <a:t>1</a:t>
            </a:r>
            <a:r>
              <a:rPr lang="en-US" i="1" dirty="0"/>
              <a:t>,</a:t>
            </a:r>
            <a:r>
              <a:rPr lang="en-US" dirty="0">
                <a:ea typeface="Cambria Math" pitchFamily="18" charset="0"/>
              </a:rPr>
              <a:t>2</a:t>
            </a:r>
            <a:r>
              <a:rPr lang="en-US" i="1" dirty="0"/>
              <a:t>,… </a:t>
            </a:r>
            <a:r>
              <a:rPr lang="en-US" dirty="0"/>
              <a:t>, </a:t>
            </a:r>
            <a:r>
              <a:rPr lang="zh-CN" altLang="en-US" dirty="0"/>
              <a:t>其中</a:t>
            </a:r>
            <a:r>
              <a:rPr lang="en-US" dirty="0"/>
              <a:t> </a:t>
            </a:r>
            <a:r>
              <a:rPr lang="el-GR" dirty="0"/>
              <a:t>α</a:t>
            </a:r>
            <a:r>
              <a:rPr lang="en-US" baseline="-25000" dirty="0">
                <a:ea typeface="Cambria Math" pitchFamily="18" charset="0"/>
              </a:rPr>
              <a:t>1</a:t>
            </a:r>
            <a:r>
              <a:rPr lang="en-US" baseline="-25000" dirty="0"/>
              <a:t> </a:t>
            </a:r>
            <a:r>
              <a:rPr lang="zh-CN" altLang="en-US" baseline="-25000" dirty="0"/>
              <a:t>和</a:t>
            </a:r>
            <a:r>
              <a:rPr lang="en-US" baseline="-25000" dirty="0"/>
              <a:t> </a:t>
            </a:r>
            <a:r>
              <a:rPr lang="el-GR" dirty="0"/>
              <a:t>α</a:t>
            </a:r>
            <a:r>
              <a:rPr lang="en-US" baseline="-25000" dirty="0">
                <a:ea typeface="Cambria Math" pitchFamily="18" charset="0"/>
              </a:rPr>
              <a:t>2</a:t>
            </a:r>
            <a:r>
              <a:rPr lang="en-US" dirty="0"/>
              <a:t> </a:t>
            </a:r>
            <a:r>
              <a:rPr lang="zh-CN" altLang="en-US" dirty="0"/>
              <a:t>是常数</a:t>
            </a:r>
            <a:r>
              <a:rPr lang="en-US" dirty="0"/>
              <a:t>.</a:t>
            </a:r>
          </a:p>
        </p:txBody>
      </p:sp>
    </p:spTree>
    <p:extLst>
      <p:ext uri="{BB962C8B-B14F-4D97-AF65-F5344CB8AC3E}">
        <p14:creationId xmlns:p14="http://schemas.microsoft.com/office/powerpoint/2010/main" val="982057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zh-CN" altLang="en-US" dirty="0"/>
              <a:t>使用定理</a:t>
            </a:r>
            <a:r>
              <a:rPr lang="en-US" altLang="zh-CN" dirty="0"/>
              <a:t>1</a:t>
            </a:r>
            <a:endParaRPr lang="en-US" dirty="0"/>
          </a:p>
        </p:txBody>
      </p:sp>
      <p:sp>
        <p:nvSpPr>
          <p:cNvPr id="8" name="Content Placeholder 2"/>
          <p:cNvSpPr>
            <a:spLocks noGrp="1"/>
          </p:cNvSpPr>
          <p:nvPr>
            <p:ph idx="1"/>
          </p:nvPr>
        </p:nvSpPr>
        <p:spPr>
          <a:xfrm>
            <a:off x="457200" y="1066800"/>
            <a:ext cx="8595360" cy="5257800"/>
          </a:xfrm>
        </p:spPr>
        <p:txBody>
          <a:bodyPr/>
          <a:lstStyle/>
          <a:p>
            <a:pPr>
              <a:spcBef>
                <a:spcPts val="600"/>
              </a:spcBef>
            </a:pPr>
            <a:r>
              <a:rPr lang="zh-CN" altLang="en-US" sz="2600" b="1" dirty="0"/>
              <a:t>例子：</a:t>
            </a:r>
            <a:r>
              <a:rPr lang="zh-CN" altLang="en-US" sz="2600" dirty="0"/>
              <a:t>递归关系 </a:t>
            </a:r>
            <a:r>
              <a:rPr lang="en-US" altLang="zh-CN" sz="2600" i="1" dirty="0"/>
              <a:t>a</a:t>
            </a:r>
            <a:r>
              <a:rPr lang="en-US" altLang="zh-CN" sz="2600" i="1" baseline="-25000" dirty="0"/>
              <a:t>n</a:t>
            </a:r>
            <a:r>
              <a:rPr lang="en-US" altLang="zh-CN" sz="2600" dirty="0"/>
              <a:t> = </a:t>
            </a:r>
            <a:r>
              <a:rPr lang="en-US" altLang="zh-CN" sz="2600" i="1" dirty="0"/>
              <a:t>a</a:t>
            </a:r>
            <a:r>
              <a:rPr lang="en-US" altLang="zh-CN" sz="2600" i="1" baseline="-25000" dirty="0"/>
              <a:t>n</a:t>
            </a:r>
            <a:r>
              <a:rPr lang="en-US" altLang="zh-CN" sz="2600" baseline="-25000" dirty="0">
                <a:ea typeface="Cambria Math"/>
              </a:rPr>
              <a:t>−</a:t>
            </a:r>
            <a:r>
              <a:rPr lang="en-US" altLang="zh-CN" sz="2600" baseline="-25000" dirty="0">
                <a:ea typeface="Cambria Math" pitchFamily="18" charset="0"/>
              </a:rPr>
              <a:t>1</a:t>
            </a:r>
            <a:r>
              <a:rPr lang="en-US" altLang="zh-CN" sz="2600" dirty="0"/>
              <a:t> + </a:t>
            </a:r>
            <a:r>
              <a:rPr lang="en-US" altLang="zh-CN" sz="2600" dirty="0">
                <a:ea typeface="Cambria Math" pitchFamily="18" charset="0"/>
              </a:rPr>
              <a:t>2</a:t>
            </a:r>
            <a:r>
              <a:rPr lang="en-US" altLang="zh-CN" sz="2600" i="1" dirty="0"/>
              <a:t>a</a:t>
            </a:r>
            <a:r>
              <a:rPr lang="en-US" altLang="zh-CN" sz="2600" i="1" baseline="-25000" dirty="0"/>
              <a:t>n</a:t>
            </a:r>
            <a:r>
              <a:rPr lang="en-US" altLang="zh-CN" sz="2600" baseline="-25000" dirty="0">
                <a:ea typeface="Cambria Math"/>
              </a:rPr>
              <a:t>−</a:t>
            </a:r>
            <a:r>
              <a:rPr lang="en-US" altLang="zh-CN" sz="2600" baseline="-25000" dirty="0">
                <a:ea typeface="Cambria Math" pitchFamily="18" charset="0"/>
              </a:rPr>
              <a:t>2</a:t>
            </a:r>
            <a:r>
              <a:rPr lang="zh-CN" altLang="en-US" sz="2600" dirty="0"/>
              <a:t>解是什么？初始条件为 </a:t>
            </a:r>
            <a:r>
              <a:rPr lang="en-US" altLang="zh-CN" sz="2600" i="1" dirty="0"/>
              <a:t>a</a:t>
            </a:r>
            <a:r>
              <a:rPr lang="en-US" altLang="zh-CN" sz="2600" baseline="-25000" dirty="0">
                <a:ea typeface="Cambria Math" pitchFamily="18" charset="0"/>
              </a:rPr>
              <a:t>0</a:t>
            </a:r>
            <a:r>
              <a:rPr lang="en-US" altLang="zh-CN" sz="2600" dirty="0"/>
              <a:t> = </a:t>
            </a:r>
            <a:r>
              <a:rPr lang="en-US" altLang="zh-CN" sz="2600" dirty="0">
                <a:ea typeface="Cambria Math" pitchFamily="18" charset="0"/>
              </a:rPr>
              <a:t>2</a:t>
            </a:r>
            <a:r>
              <a:rPr lang="en-US" altLang="zh-CN" sz="2600" dirty="0"/>
              <a:t> </a:t>
            </a:r>
            <a:r>
              <a:rPr lang="zh-CN" altLang="en-US" sz="2600" dirty="0"/>
              <a:t>和</a:t>
            </a:r>
            <a:r>
              <a:rPr lang="en-US" altLang="zh-CN" sz="2600" dirty="0"/>
              <a:t> </a:t>
            </a:r>
            <a:r>
              <a:rPr lang="en-US" altLang="zh-CN" sz="2600" i="1" dirty="0">
                <a:ea typeface="Cambria Math" pitchFamily="18" charset="0"/>
              </a:rPr>
              <a:t>a</a:t>
            </a:r>
            <a:r>
              <a:rPr lang="en-US" altLang="zh-CN" sz="2600" baseline="-25000" dirty="0">
                <a:ea typeface="Cambria Math" pitchFamily="18" charset="0"/>
              </a:rPr>
              <a:t>1</a:t>
            </a:r>
            <a:r>
              <a:rPr lang="en-US" altLang="zh-CN" sz="2600" dirty="0"/>
              <a:t> = </a:t>
            </a:r>
            <a:r>
              <a:rPr lang="en-US" altLang="zh-CN" sz="2600" dirty="0">
                <a:ea typeface="Cambria Math" pitchFamily="18" charset="0"/>
              </a:rPr>
              <a:t>7</a:t>
            </a:r>
            <a:r>
              <a:rPr lang="en-US" sz="2600" dirty="0"/>
              <a:t>  ? </a:t>
            </a:r>
          </a:p>
          <a:p>
            <a:pPr>
              <a:spcBef>
                <a:spcPts val="600"/>
              </a:spcBef>
            </a:pPr>
            <a:r>
              <a:rPr lang="zh-CN" altLang="en-US" sz="2600" b="1" dirty="0"/>
              <a:t>解答：</a:t>
            </a:r>
            <a:r>
              <a:rPr lang="zh-CN" altLang="en-US" sz="2600" dirty="0"/>
              <a:t>特征方程是</a:t>
            </a:r>
            <a:r>
              <a:rPr lang="en-US" sz="2600" i="1" dirty="0"/>
              <a:t>r</a:t>
            </a:r>
            <a:r>
              <a:rPr lang="en-US" sz="2600" baseline="30000" dirty="0">
                <a:ea typeface="Cambria Math" pitchFamily="18" charset="0"/>
              </a:rPr>
              <a:t>2</a:t>
            </a:r>
            <a:r>
              <a:rPr lang="en-US" sz="2600" i="1" dirty="0"/>
              <a:t> </a:t>
            </a:r>
            <a:r>
              <a:rPr lang="en-US" sz="2600" i="1" dirty="0">
                <a:ea typeface="Cambria Math"/>
              </a:rPr>
              <a:t>−</a:t>
            </a:r>
            <a:r>
              <a:rPr lang="en-US" sz="2600" i="1" dirty="0"/>
              <a:t>  r </a:t>
            </a:r>
            <a:r>
              <a:rPr lang="en-US" sz="2600" i="1" dirty="0">
                <a:ea typeface="Cambria Math"/>
              </a:rPr>
              <a:t>−</a:t>
            </a:r>
            <a:r>
              <a:rPr lang="en-US" sz="2600" i="1" dirty="0"/>
              <a:t> </a:t>
            </a:r>
            <a:r>
              <a:rPr lang="en-US" sz="2600" dirty="0">
                <a:ea typeface="Cambria Math" pitchFamily="18" charset="0"/>
              </a:rPr>
              <a:t>2</a:t>
            </a:r>
            <a:r>
              <a:rPr lang="en-US" sz="2600" i="1" dirty="0"/>
              <a:t> = </a:t>
            </a:r>
            <a:r>
              <a:rPr lang="en-US" sz="2600" dirty="0">
                <a:ea typeface="Cambria Math" pitchFamily="18" charset="0"/>
              </a:rPr>
              <a:t>0. </a:t>
            </a:r>
            <a:r>
              <a:rPr lang="en-US" sz="2600" i="1" dirty="0"/>
              <a:t>  </a:t>
            </a:r>
          </a:p>
          <a:p>
            <a:pPr>
              <a:spcBef>
                <a:spcPts val="600"/>
              </a:spcBef>
            </a:pPr>
            <a:r>
              <a:rPr lang="zh-CN" altLang="en-US" sz="2600" dirty="0"/>
              <a:t>它的根是 𝑟</a:t>
            </a:r>
            <a:r>
              <a:rPr lang="en-US" altLang="zh-CN" sz="2600" dirty="0"/>
              <a:t>=</a:t>
            </a:r>
            <a:r>
              <a:rPr lang="en-US" sz="2600" dirty="0"/>
              <a:t>2 </a:t>
            </a:r>
            <a:r>
              <a:rPr lang="zh-CN" altLang="en-US" sz="2600" dirty="0"/>
              <a:t>和 𝑟</a:t>
            </a:r>
            <a:r>
              <a:rPr lang="en-US" altLang="zh-CN" sz="2600" dirty="0"/>
              <a:t>=</a:t>
            </a:r>
            <a:r>
              <a:rPr lang="en-US" sz="2600" dirty="0"/>
              <a:t>−1。</a:t>
            </a:r>
            <a:r>
              <a:rPr lang="zh-CN" altLang="en-US" sz="2600" dirty="0"/>
              <a:t>因此，数列 </a:t>
            </a:r>
            <a:r>
              <a:rPr lang="en-US" altLang="zh-CN" sz="2600" dirty="0"/>
              <a:t>{</a:t>
            </a:r>
            <a:r>
              <a:rPr lang="en-US" altLang="zh-CN" sz="2600" i="1" dirty="0"/>
              <a:t>a</a:t>
            </a:r>
            <a:r>
              <a:rPr lang="en-US" altLang="zh-CN" sz="2600" i="1" baseline="-25000" dirty="0"/>
              <a:t>n</a:t>
            </a:r>
            <a:r>
              <a:rPr lang="en-US" altLang="zh-CN" sz="2600" dirty="0"/>
              <a:t>}</a:t>
            </a:r>
            <a:r>
              <a:rPr lang="zh-CN" altLang="en-US" sz="2600" dirty="0"/>
              <a:t>是递归关系的解，当且仅当</a:t>
            </a:r>
            <a:endParaRPr lang="en-US" altLang="zh-CN" sz="2600" dirty="0"/>
          </a:p>
          <a:p>
            <a:pPr>
              <a:spcBef>
                <a:spcPts val="600"/>
              </a:spcBef>
            </a:pPr>
            <a:r>
              <a:rPr lang="en-US" sz="2600" dirty="0"/>
              <a:t>  </a:t>
            </a:r>
            <a:r>
              <a:rPr lang="en-US" sz="2600" i="1" dirty="0"/>
              <a:t>a</a:t>
            </a:r>
            <a:r>
              <a:rPr lang="en-US" sz="2600" i="1" baseline="-25000" dirty="0"/>
              <a:t>n</a:t>
            </a:r>
            <a:r>
              <a:rPr lang="en-US" sz="2600" i="1" dirty="0"/>
              <a:t> = </a:t>
            </a:r>
            <a:r>
              <a:rPr lang="el-GR" sz="2600" i="1" dirty="0"/>
              <a:t>α</a:t>
            </a:r>
            <a:r>
              <a:rPr lang="en-US" sz="2600" baseline="-25000" dirty="0">
                <a:ea typeface="Cambria Math" pitchFamily="18" charset="0"/>
              </a:rPr>
              <a:t>1</a:t>
            </a:r>
            <a:r>
              <a:rPr lang="en-US" sz="2600" dirty="0">
                <a:ea typeface="Cambria Math" pitchFamily="18" charset="0"/>
              </a:rPr>
              <a:t>2</a:t>
            </a:r>
            <a:r>
              <a:rPr lang="en-US" sz="2600" i="1" baseline="30000" dirty="0"/>
              <a:t>n</a:t>
            </a:r>
            <a:r>
              <a:rPr lang="en-US" sz="2600" i="1" dirty="0"/>
              <a:t> + </a:t>
            </a:r>
            <a:r>
              <a:rPr lang="el-GR" sz="2600" i="1" dirty="0"/>
              <a:t>α</a:t>
            </a:r>
            <a:r>
              <a:rPr lang="en-US" sz="2600" baseline="-25000" dirty="0">
                <a:ea typeface="Cambria Math" pitchFamily="18" charset="0"/>
              </a:rPr>
              <a:t>2</a:t>
            </a:r>
            <a:r>
              <a:rPr lang="en-US" sz="2600" dirty="0"/>
              <a:t>(</a:t>
            </a:r>
            <a:r>
              <a:rPr lang="en-US" sz="2600" i="1" dirty="0">
                <a:ea typeface="Cambria Math"/>
              </a:rPr>
              <a:t>−</a:t>
            </a:r>
            <a:r>
              <a:rPr lang="en-US" sz="2600" dirty="0">
                <a:ea typeface="Cambria Math" pitchFamily="18" charset="0"/>
              </a:rPr>
              <a:t>1</a:t>
            </a:r>
            <a:r>
              <a:rPr lang="en-US" sz="2600" i="1" dirty="0"/>
              <a:t>)</a:t>
            </a:r>
            <a:r>
              <a:rPr lang="en-US" sz="2600" i="1" baseline="30000" dirty="0"/>
              <a:t>n</a:t>
            </a:r>
            <a:r>
              <a:rPr lang="en-US" sz="2600" dirty="0"/>
              <a:t>,</a:t>
            </a:r>
            <a:r>
              <a:rPr lang="zh-CN" altLang="en-US" sz="2600" dirty="0"/>
              <a:t>其中 </a:t>
            </a:r>
            <a:r>
              <a:rPr lang="el-GR" altLang="zh-CN" sz="2600" i="1" dirty="0"/>
              <a:t>α</a:t>
            </a:r>
            <a:r>
              <a:rPr lang="en-US" altLang="zh-CN" sz="2600" baseline="-25000" dirty="0">
                <a:ea typeface="Cambria Math" pitchFamily="18" charset="0"/>
              </a:rPr>
              <a:t>1 </a:t>
            </a:r>
            <a:r>
              <a:rPr lang="el-GR" sz="2600" dirty="0"/>
              <a:t>​  </a:t>
            </a:r>
            <a:r>
              <a:rPr lang="zh-CN" altLang="en-US" sz="2600" dirty="0"/>
              <a:t>和 </a:t>
            </a:r>
            <a:r>
              <a:rPr lang="el-GR" altLang="zh-CN" sz="2600" i="1" dirty="0"/>
              <a:t>α</a:t>
            </a:r>
            <a:r>
              <a:rPr lang="en-US" altLang="zh-CN" sz="2600" baseline="-25000" dirty="0">
                <a:ea typeface="Cambria Math" pitchFamily="18" charset="0"/>
              </a:rPr>
              <a:t>2 </a:t>
            </a:r>
            <a:r>
              <a:rPr lang="el-GR" sz="2600" dirty="0"/>
              <a:t>​  </a:t>
            </a:r>
            <a:r>
              <a:rPr lang="zh-CN" altLang="en-US" sz="2600" dirty="0"/>
              <a:t>是常数</a:t>
            </a:r>
            <a:r>
              <a:rPr lang="en-US" sz="2600" dirty="0"/>
              <a:t>.</a:t>
            </a:r>
          </a:p>
          <a:p>
            <a:pPr>
              <a:spcBef>
                <a:spcPts val="600"/>
              </a:spcBef>
            </a:pPr>
            <a:r>
              <a:rPr lang="zh-CN" altLang="en-US" sz="2600" dirty="0"/>
              <a:t>要找到常数 </a:t>
            </a:r>
            <a:r>
              <a:rPr lang="el-GR" altLang="zh-CN" sz="2600" i="1" dirty="0"/>
              <a:t>α</a:t>
            </a:r>
            <a:r>
              <a:rPr lang="en-US" altLang="zh-CN" sz="2600" baseline="-25000" dirty="0">
                <a:ea typeface="Cambria Math" pitchFamily="18" charset="0"/>
              </a:rPr>
              <a:t>1</a:t>
            </a:r>
            <a:r>
              <a:rPr lang="zh-CN" altLang="en-US" sz="2600" dirty="0"/>
              <a:t>和 </a:t>
            </a:r>
            <a:r>
              <a:rPr lang="el-GR" altLang="zh-CN" sz="2600" i="1" dirty="0"/>
              <a:t>α</a:t>
            </a:r>
            <a:r>
              <a:rPr lang="en-US" altLang="zh-CN" sz="2600" baseline="-25000" dirty="0">
                <a:ea typeface="Cambria Math" pitchFamily="18" charset="0"/>
              </a:rPr>
              <a:t>2 </a:t>
            </a:r>
            <a:r>
              <a:rPr lang="el-GR" altLang="zh-CN" sz="2600" dirty="0"/>
              <a:t>​ </a:t>
            </a:r>
            <a:r>
              <a:rPr lang="el-GR" sz="2600" dirty="0"/>
              <a:t>​ ，</a:t>
            </a:r>
            <a:r>
              <a:rPr lang="zh-CN" altLang="en-US" sz="2600" dirty="0"/>
              <a:t>注意到</a:t>
            </a:r>
            <a:endParaRPr lang="en-US" altLang="zh-CN" sz="2600" dirty="0"/>
          </a:p>
          <a:p>
            <a:pPr>
              <a:spcBef>
                <a:spcPts val="600"/>
              </a:spcBef>
            </a:pPr>
            <a:r>
              <a:rPr lang="en-US" sz="2600" i="1" dirty="0"/>
              <a:t>a</a:t>
            </a:r>
            <a:r>
              <a:rPr lang="en-US" sz="2600" baseline="-25000" dirty="0">
                <a:ea typeface="Cambria Math" pitchFamily="18" charset="0"/>
              </a:rPr>
              <a:t>0</a:t>
            </a:r>
            <a:r>
              <a:rPr lang="en-US" sz="2600" dirty="0"/>
              <a:t> = </a:t>
            </a:r>
            <a:r>
              <a:rPr lang="en-US" sz="2600" dirty="0">
                <a:ea typeface="Cambria Math" pitchFamily="18" charset="0"/>
              </a:rPr>
              <a:t>2</a:t>
            </a:r>
            <a:r>
              <a:rPr lang="en-US" sz="2600" dirty="0"/>
              <a:t> = </a:t>
            </a:r>
            <a:r>
              <a:rPr lang="el-GR" sz="2600" i="1" dirty="0"/>
              <a:t>α</a:t>
            </a:r>
            <a:r>
              <a:rPr lang="en-US" sz="2600" baseline="-25000" dirty="0">
                <a:ea typeface="Cambria Math" pitchFamily="18" charset="0"/>
              </a:rPr>
              <a:t>1</a:t>
            </a:r>
            <a:r>
              <a:rPr lang="en-US" sz="2600" i="1" dirty="0"/>
              <a:t> + </a:t>
            </a:r>
            <a:r>
              <a:rPr lang="el-GR" sz="2600" i="1" dirty="0"/>
              <a:t>α</a:t>
            </a:r>
            <a:r>
              <a:rPr lang="en-US" sz="2600" baseline="-25000" dirty="0">
                <a:ea typeface="Cambria Math" pitchFamily="18" charset="0"/>
              </a:rPr>
              <a:t>2</a:t>
            </a:r>
            <a:r>
              <a:rPr lang="en-US" sz="2600" dirty="0"/>
              <a:t>  </a:t>
            </a:r>
            <a:r>
              <a:rPr lang="zh-CN" altLang="en-US" sz="2600" dirty="0"/>
              <a:t>和</a:t>
            </a:r>
            <a:r>
              <a:rPr lang="en-US" sz="2600" dirty="0"/>
              <a:t>  </a:t>
            </a:r>
            <a:r>
              <a:rPr lang="en-US" sz="2600" i="1" dirty="0"/>
              <a:t>a</a:t>
            </a:r>
            <a:r>
              <a:rPr lang="en-US" sz="2600" baseline="-25000" dirty="0">
                <a:ea typeface="Cambria Math" pitchFamily="18" charset="0"/>
              </a:rPr>
              <a:t>1</a:t>
            </a:r>
            <a:r>
              <a:rPr lang="en-US" sz="2600" dirty="0"/>
              <a:t> = </a:t>
            </a:r>
            <a:r>
              <a:rPr lang="en-US" sz="2600" dirty="0">
                <a:ea typeface="Cambria Math" pitchFamily="18" charset="0"/>
              </a:rPr>
              <a:t>7</a:t>
            </a:r>
            <a:r>
              <a:rPr lang="en-US" sz="2600" dirty="0"/>
              <a:t> = </a:t>
            </a:r>
            <a:r>
              <a:rPr lang="el-GR" sz="2600" dirty="0"/>
              <a:t>α</a:t>
            </a:r>
            <a:r>
              <a:rPr lang="en-US" sz="2600" baseline="-25000" dirty="0">
                <a:ea typeface="Cambria Math" pitchFamily="18" charset="0"/>
              </a:rPr>
              <a:t>1</a:t>
            </a:r>
            <a:r>
              <a:rPr lang="en-US" sz="2600" dirty="0">
                <a:ea typeface="Cambria Math" pitchFamily="18" charset="0"/>
              </a:rPr>
              <a:t>2</a:t>
            </a:r>
            <a:r>
              <a:rPr lang="en-US" sz="2600" dirty="0"/>
              <a:t> + </a:t>
            </a:r>
            <a:r>
              <a:rPr lang="el-GR" sz="2600" dirty="0"/>
              <a:t>α</a:t>
            </a:r>
            <a:r>
              <a:rPr lang="en-US" sz="2600" baseline="-25000" dirty="0">
                <a:ea typeface="Cambria Math" pitchFamily="18" charset="0"/>
              </a:rPr>
              <a:t>2</a:t>
            </a:r>
            <a:r>
              <a:rPr lang="en-US" sz="2600" dirty="0"/>
              <a:t>(</a:t>
            </a:r>
            <a:r>
              <a:rPr lang="en-US" sz="2600" dirty="0">
                <a:ea typeface="Cambria Math"/>
              </a:rPr>
              <a:t>−</a:t>
            </a:r>
            <a:r>
              <a:rPr lang="en-US" sz="2600" dirty="0">
                <a:ea typeface="Cambria Math" pitchFamily="18" charset="0"/>
              </a:rPr>
              <a:t>1</a:t>
            </a:r>
            <a:r>
              <a:rPr lang="en-US" sz="2600" dirty="0"/>
              <a:t>).</a:t>
            </a:r>
          </a:p>
          <a:p>
            <a:pPr>
              <a:spcBef>
                <a:spcPts val="600"/>
              </a:spcBef>
            </a:pPr>
            <a:r>
              <a:rPr lang="zh-CN" altLang="en-US" sz="2600" dirty="0"/>
              <a:t>解这些方程，我们得到 </a:t>
            </a:r>
            <a:r>
              <a:rPr lang="el-GR" sz="2600" dirty="0"/>
              <a:t>α</a:t>
            </a:r>
            <a:r>
              <a:rPr lang="en-US" sz="2600" baseline="-25000" dirty="0">
                <a:ea typeface="Cambria Math" pitchFamily="18" charset="0"/>
              </a:rPr>
              <a:t>1</a:t>
            </a:r>
            <a:r>
              <a:rPr lang="en-US" sz="2600" baseline="-25000" dirty="0"/>
              <a:t> </a:t>
            </a:r>
            <a:r>
              <a:rPr lang="en-US" sz="2600" dirty="0"/>
              <a:t> = </a:t>
            </a:r>
            <a:r>
              <a:rPr lang="en-US" sz="2600" dirty="0">
                <a:ea typeface="Cambria Math" pitchFamily="18" charset="0"/>
              </a:rPr>
              <a:t>3</a:t>
            </a:r>
            <a:r>
              <a:rPr lang="en-US" sz="2600" dirty="0"/>
              <a:t> </a:t>
            </a:r>
            <a:r>
              <a:rPr lang="zh-CN" altLang="en-US" sz="2600" dirty="0"/>
              <a:t>和</a:t>
            </a:r>
            <a:r>
              <a:rPr lang="en-US" sz="2600" dirty="0"/>
              <a:t> </a:t>
            </a:r>
            <a:r>
              <a:rPr lang="el-GR" sz="2600" dirty="0"/>
              <a:t>α</a:t>
            </a:r>
            <a:r>
              <a:rPr lang="en-US" sz="2600" baseline="-25000" dirty="0">
                <a:ea typeface="Cambria Math" pitchFamily="18" charset="0"/>
              </a:rPr>
              <a:t>2</a:t>
            </a:r>
            <a:r>
              <a:rPr lang="en-US" sz="2600" baseline="-25000" dirty="0"/>
              <a:t> </a:t>
            </a:r>
            <a:r>
              <a:rPr lang="en-US" sz="2600" dirty="0"/>
              <a:t> = </a:t>
            </a:r>
            <a:r>
              <a:rPr lang="en-US" sz="2600" dirty="0">
                <a:ea typeface="Cambria Math"/>
              </a:rPr>
              <a:t>−</a:t>
            </a:r>
            <a:r>
              <a:rPr lang="en-US" sz="2600" dirty="0">
                <a:ea typeface="Cambria Math" pitchFamily="18" charset="0"/>
              </a:rPr>
              <a:t>1. </a:t>
            </a:r>
            <a:r>
              <a:rPr lang="en-US" sz="2600" dirty="0"/>
              <a:t> </a:t>
            </a:r>
            <a:endParaRPr lang="en-US" sz="2600" baseline="-25000" dirty="0"/>
          </a:p>
          <a:p>
            <a:pPr>
              <a:spcBef>
                <a:spcPts val="600"/>
              </a:spcBef>
            </a:pPr>
            <a:r>
              <a:rPr lang="zh-CN" altLang="en-US" sz="2600" dirty="0"/>
              <a:t>因此，解是数列 </a:t>
            </a:r>
            <a:r>
              <a:rPr lang="en-US" altLang="zh-CN" sz="2600" dirty="0"/>
              <a:t>{</a:t>
            </a:r>
            <a:r>
              <a:rPr lang="en-US" altLang="zh-CN" sz="2600" i="1" dirty="0"/>
              <a:t>a</a:t>
            </a:r>
            <a:r>
              <a:rPr lang="en-US" altLang="zh-CN" sz="2600" i="1" baseline="-25000" dirty="0"/>
              <a:t>n</a:t>
            </a:r>
            <a:r>
              <a:rPr lang="en-US" altLang="zh-CN" sz="2600" dirty="0"/>
              <a:t>}</a:t>
            </a:r>
            <a:r>
              <a:rPr lang="en-US" sz="2600" dirty="0"/>
              <a:t>，</a:t>
            </a:r>
            <a:r>
              <a:rPr lang="zh-CN" altLang="en-US" sz="2600" dirty="0"/>
              <a:t>其中</a:t>
            </a:r>
            <a:r>
              <a:rPr lang="en-US" sz="2600" i="1" dirty="0"/>
              <a:t>a</a:t>
            </a:r>
            <a:r>
              <a:rPr lang="en-US" sz="2600" i="1" baseline="-25000" dirty="0"/>
              <a:t>n</a:t>
            </a:r>
            <a:r>
              <a:rPr lang="en-US" sz="2600" dirty="0"/>
              <a:t> = </a:t>
            </a:r>
            <a:r>
              <a:rPr lang="en-US" sz="2600" dirty="0">
                <a:ea typeface="Cambria Math" pitchFamily="18" charset="0"/>
              </a:rPr>
              <a:t>3∙2</a:t>
            </a:r>
            <a:r>
              <a:rPr lang="en-US" sz="2600" i="1" baseline="30000" dirty="0"/>
              <a:t>n</a:t>
            </a:r>
            <a:r>
              <a:rPr lang="en-US" sz="2600" dirty="0"/>
              <a:t> </a:t>
            </a:r>
            <a:r>
              <a:rPr lang="en-US" sz="2600" dirty="0">
                <a:ea typeface="Cambria Math"/>
              </a:rPr>
              <a:t>−</a:t>
            </a:r>
            <a:r>
              <a:rPr lang="en-US" sz="2600" dirty="0"/>
              <a:t> (</a:t>
            </a:r>
            <a:r>
              <a:rPr lang="en-US" sz="2600" dirty="0">
                <a:ea typeface="Cambria Math"/>
              </a:rPr>
              <a:t>−</a:t>
            </a:r>
            <a:r>
              <a:rPr lang="en-US" sz="2600" dirty="0">
                <a:ea typeface="Cambria Math" pitchFamily="18" charset="0"/>
              </a:rPr>
              <a:t>1</a:t>
            </a:r>
            <a:r>
              <a:rPr lang="en-US" sz="2600" dirty="0"/>
              <a:t>)</a:t>
            </a:r>
            <a:r>
              <a:rPr lang="en-US" sz="2600" i="1" baseline="30000" dirty="0"/>
              <a:t>n</a:t>
            </a:r>
            <a:r>
              <a:rPr lang="en-US" sz="2600" dirty="0"/>
              <a:t>.</a:t>
            </a:r>
          </a:p>
        </p:txBody>
      </p:sp>
    </p:spTree>
    <p:extLst>
      <p:ext uri="{BB962C8B-B14F-4D97-AF65-F5344CB8AC3E}">
        <p14:creationId xmlns:p14="http://schemas.microsoft.com/office/powerpoint/2010/main" val="2649461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斐波那契数列的显式公式</a:t>
            </a:r>
            <a:r>
              <a:rPr lang="en-US" sz="1500" dirty="0"/>
              <a:t>1</a:t>
            </a:r>
          </a:p>
        </p:txBody>
      </p:sp>
      <p:sp>
        <p:nvSpPr>
          <p:cNvPr id="5" name="Content Placeholder 2"/>
          <p:cNvSpPr>
            <a:spLocks noGrp="1"/>
          </p:cNvSpPr>
          <p:nvPr>
            <p:ph idx="1"/>
          </p:nvPr>
        </p:nvSpPr>
        <p:spPr>
          <a:xfrm>
            <a:off x="457200" y="1295400"/>
            <a:ext cx="8229600" cy="2819400"/>
          </a:xfrm>
        </p:spPr>
        <p:txBody>
          <a:bodyPr/>
          <a:lstStyle/>
          <a:p>
            <a:r>
              <a:rPr lang="zh-CN" altLang="en-US" sz="2800" dirty="0"/>
              <a:t>我们可以使用定理 </a:t>
            </a:r>
            <a:r>
              <a:rPr lang="en-US" altLang="zh-CN" sz="2800" dirty="0"/>
              <a:t>1 </a:t>
            </a:r>
            <a:r>
              <a:rPr lang="zh-CN" altLang="en-US" sz="2800" dirty="0"/>
              <a:t>来找到斐波那契数列的显式公式。斐波那契数列满足递归关系</a:t>
            </a:r>
            <a:r>
              <a:rPr lang="en-US" sz="2800" i="1" dirty="0" err="1"/>
              <a:t>f</a:t>
            </a:r>
            <a:r>
              <a:rPr lang="en-US" sz="2800" i="1" baseline="-25000" dirty="0" err="1"/>
              <a:t>n</a:t>
            </a:r>
            <a:r>
              <a:rPr lang="en-US" sz="2800" i="1" dirty="0"/>
              <a:t> = f</a:t>
            </a:r>
            <a:r>
              <a:rPr lang="en-US" sz="2800" i="1" baseline="-25000" dirty="0"/>
              <a:t>n</a:t>
            </a:r>
            <a:r>
              <a:rPr lang="en-US" sz="2800" i="1" baseline="-25000" dirty="0">
                <a:ea typeface="Cambria Math"/>
              </a:rPr>
              <a:t>−</a:t>
            </a:r>
            <a:r>
              <a:rPr lang="en-US" sz="2800" baseline="-25000" dirty="0">
                <a:ea typeface="Cambria Math" pitchFamily="18" charset="0"/>
              </a:rPr>
              <a:t>1 </a:t>
            </a:r>
            <a:r>
              <a:rPr lang="en-US" sz="2800" dirty="0"/>
              <a:t>+</a:t>
            </a:r>
            <a:r>
              <a:rPr lang="en-US" sz="2800" i="1" dirty="0"/>
              <a:t> f</a:t>
            </a:r>
            <a:r>
              <a:rPr lang="en-US" sz="2800" i="1" baseline="-25000" dirty="0"/>
              <a:t>n</a:t>
            </a:r>
            <a:r>
              <a:rPr lang="en-US" sz="2800" i="1" baseline="-25000" dirty="0">
                <a:ea typeface="Cambria Math"/>
              </a:rPr>
              <a:t>−</a:t>
            </a:r>
            <a:r>
              <a:rPr lang="en-US" sz="2800" baseline="-25000" dirty="0">
                <a:ea typeface="Cambria Math" pitchFamily="18" charset="0"/>
              </a:rPr>
              <a:t>2</a:t>
            </a:r>
            <a:r>
              <a:rPr lang="zh-CN" altLang="en-US" sz="2800" dirty="0"/>
              <a:t>和初始条件</a:t>
            </a:r>
            <a:r>
              <a:rPr lang="en-US" sz="2800" dirty="0"/>
              <a:t>:</a:t>
            </a:r>
            <a:r>
              <a:rPr lang="en-US" sz="2800" i="1" baseline="-25000" dirty="0"/>
              <a:t> </a:t>
            </a:r>
            <a:r>
              <a:rPr lang="en-US" sz="2800" i="1" dirty="0"/>
              <a:t> f</a:t>
            </a:r>
            <a:r>
              <a:rPr lang="en-US" sz="2800" baseline="-25000" dirty="0">
                <a:ea typeface="Cambria Math" pitchFamily="18" charset="0"/>
              </a:rPr>
              <a:t>0</a:t>
            </a:r>
            <a:r>
              <a:rPr lang="en-US" sz="2800" i="1" dirty="0"/>
              <a:t> = </a:t>
            </a:r>
            <a:r>
              <a:rPr lang="en-US" sz="2800" dirty="0">
                <a:ea typeface="Cambria Math" pitchFamily="18" charset="0"/>
              </a:rPr>
              <a:t>0  </a:t>
            </a:r>
            <a:r>
              <a:rPr lang="zh-CN" altLang="en-US" sz="2800" dirty="0">
                <a:ea typeface="Cambria Math" pitchFamily="18" charset="0"/>
              </a:rPr>
              <a:t>和</a:t>
            </a:r>
            <a:r>
              <a:rPr lang="en-US" sz="2800" dirty="0"/>
              <a:t> </a:t>
            </a:r>
            <a:r>
              <a:rPr lang="en-US" sz="2800" i="1" dirty="0"/>
              <a:t>f</a:t>
            </a:r>
            <a:r>
              <a:rPr lang="en-US" sz="2800" baseline="-25000" dirty="0">
                <a:ea typeface="Cambria Math" pitchFamily="18" charset="0"/>
              </a:rPr>
              <a:t>1</a:t>
            </a:r>
            <a:r>
              <a:rPr lang="en-US" sz="2800" i="1" dirty="0"/>
              <a:t> = </a:t>
            </a:r>
            <a:r>
              <a:rPr lang="en-US" sz="2800" dirty="0">
                <a:ea typeface="Cambria Math" pitchFamily="18" charset="0"/>
              </a:rPr>
              <a:t>1</a:t>
            </a:r>
            <a:r>
              <a:rPr lang="en-US" sz="2800" dirty="0"/>
              <a:t>.</a:t>
            </a:r>
          </a:p>
          <a:p>
            <a:r>
              <a:rPr lang="zh-CN" altLang="en-US" sz="2800" b="1" dirty="0"/>
              <a:t>解答：</a:t>
            </a:r>
            <a:r>
              <a:rPr lang="zh-CN" altLang="en-US" sz="2800" dirty="0"/>
              <a:t>特征方程</a:t>
            </a:r>
            <a:br>
              <a:rPr lang="en-US" sz="2800" dirty="0"/>
            </a:br>
            <a:r>
              <a:rPr lang="en-US" sz="2800" i="1" dirty="0"/>
              <a:t>r</a:t>
            </a:r>
            <a:r>
              <a:rPr lang="en-US" sz="2800" baseline="30000" dirty="0">
                <a:ea typeface="Cambria Math" pitchFamily="18" charset="0"/>
              </a:rPr>
              <a:t>2</a:t>
            </a:r>
            <a:r>
              <a:rPr lang="en-US" sz="2800" dirty="0">
                <a:ea typeface="Cambria Math" pitchFamily="18" charset="0"/>
              </a:rPr>
              <a:t> </a:t>
            </a:r>
            <a:r>
              <a:rPr lang="en-US" sz="2800" i="1" dirty="0"/>
              <a:t>– r – </a:t>
            </a:r>
            <a:r>
              <a:rPr lang="en-US" sz="2800" dirty="0">
                <a:ea typeface="Cambria Math" pitchFamily="18" charset="0"/>
              </a:rPr>
              <a:t>1</a:t>
            </a:r>
            <a:r>
              <a:rPr lang="en-US" sz="2800" i="1" dirty="0"/>
              <a:t> = </a:t>
            </a:r>
            <a:r>
              <a:rPr lang="en-US" sz="2800" dirty="0">
                <a:ea typeface="Cambria Math" pitchFamily="18" charset="0"/>
              </a:rPr>
              <a:t>0</a:t>
            </a:r>
            <a:r>
              <a:rPr lang="zh-CN" altLang="en-US" sz="2800" dirty="0">
                <a:ea typeface="Cambria Math" pitchFamily="18" charset="0"/>
              </a:rPr>
              <a:t>的根是</a:t>
            </a:r>
            <a:endParaRPr lang="en-US" sz="2800" dirty="0"/>
          </a:p>
        </p:txBody>
      </p:sp>
      <p:graphicFrame>
        <p:nvGraphicFramePr>
          <p:cNvPr id="3" name="Object 3"/>
          <p:cNvGraphicFramePr>
            <a:graphicFrameLocks noChangeAspect="1"/>
          </p:cNvGraphicFramePr>
          <p:nvPr>
            <p:extLst>
              <p:ext uri="{D42A27DB-BD31-4B8C-83A1-F6EECF244321}">
                <p14:modId xmlns:p14="http://schemas.microsoft.com/office/powerpoint/2010/main" val="819125482"/>
              </p:ext>
            </p:extLst>
          </p:nvPr>
        </p:nvGraphicFramePr>
        <p:xfrm>
          <a:off x="3766185" y="4114800"/>
          <a:ext cx="1611630" cy="1014354"/>
        </p:xfrm>
        <a:graphic>
          <a:graphicData uri="http://schemas.openxmlformats.org/presentationml/2006/ole">
            <mc:AlternateContent xmlns:mc="http://schemas.openxmlformats.org/markup-compatibility/2006">
              <mc:Choice xmlns:v="urn:schemas-microsoft-com:vml" Requires="v">
                <p:oleObj name="Equation" r:id="rId2" imgW="685800" imgH="431640" progId="Equation.DSMT4">
                  <p:embed/>
                </p:oleObj>
              </mc:Choice>
              <mc:Fallback>
                <p:oleObj name="Equation" r:id="rId2" imgW="685800" imgH="431640" progId="Equation.DSMT4">
                  <p:embed/>
                  <p:pic>
                    <p:nvPicPr>
                      <p:cNvPr id="3" name="Object 3"/>
                      <p:cNvPicPr/>
                      <p:nvPr/>
                    </p:nvPicPr>
                    <p:blipFill>
                      <a:blip r:embed="rId3"/>
                      <a:stretch>
                        <a:fillRect/>
                      </a:stretch>
                    </p:blipFill>
                    <p:spPr>
                      <a:xfrm>
                        <a:off x="3766185" y="4114800"/>
                        <a:ext cx="1611630" cy="1014354"/>
                      </a:xfrm>
                      <a:prstGeom prst="rect">
                        <a:avLst/>
                      </a:prstGeom>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182491876"/>
              </p:ext>
            </p:extLst>
          </p:nvPr>
        </p:nvGraphicFramePr>
        <p:xfrm>
          <a:off x="3751380" y="5253763"/>
          <a:ext cx="1641240" cy="1014354"/>
        </p:xfrm>
        <a:graphic>
          <a:graphicData uri="http://schemas.openxmlformats.org/presentationml/2006/ole">
            <mc:AlternateContent xmlns:mc="http://schemas.openxmlformats.org/markup-compatibility/2006">
              <mc:Choice xmlns:v="urn:schemas-microsoft-com:vml" Requires="v">
                <p:oleObj name="Equation" r:id="rId4" imgW="698400" imgH="431640" progId="Equation.DSMT4">
                  <p:embed/>
                </p:oleObj>
              </mc:Choice>
              <mc:Fallback>
                <p:oleObj name="Equation" r:id="rId4" imgW="698400" imgH="431640" progId="Equation.DSMT4">
                  <p:embed/>
                  <p:pic>
                    <p:nvPicPr>
                      <p:cNvPr id="7" name="Object 4"/>
                      <p:cNvPicPr/>
                      <p:nvPr/>
                    </p:nvPicPr>
                    <p:blipFill>
                      <a:blip r:embed="rId5"/>
                      <a:stretch>
                        <a:fillRect/>
                      </a:stretch>
                    </p:blipFill>
                    <p:spPr>
                      <a:xfrm>
                        <a:off x="3751380" y="5253763"/>
                        <a:ext cx="1641240" cy="1014354"/>
                      </a:xfrm>
                      <a:prstGeom prst="rect">
                        <a:avLst/>
                      </a:prstGeom>
                    </p:spPr>
                  </p:pic>
                </p:oleObj>
              </mc:Fallback>
            </mc:AlternateContent>
          </a:graphicData>
        </a:graphic>
      </p:graphicFrame>
    </p:spTree>
    <p:extLst>
      <p:ext uri="{BB962C8B-B14F-4D97-AF65-F5344CB8AC3E}">
        <p14:creationId xmlns:p14="http://schemas.microsoft.com/office/powerpoint/2010/main" val="115344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斐波那契数列</a:t>
            </a:r>
            <a:r>
              <a:rPr lang="en-US" sz="1500" dirty="0"/>
              <a:t>2</a:t>
            </a:r>
          </a:p>
        </p:txBody>
      </p:sp>
      <p:sp>
        <p:nvSpPr>
          <p:cNvPr id="4" name="Content Placeholder 2"/>
          <p:cNvSpPr>
            <a:spLocks noGrp="1"/>
          </p:cNvSpPr>
          <p:nvPr>
            <p:ph idx="1"/>
          </p:nvPr>
        </p:nvSpPr>
        <p:spPr>
          <a:xfrm>
            <a:off x="457200" y="1219200"/>
            <a:ext cx="8229600" cy="547437"/>
          </a:xfrm>
        </p:spPr>
        <p:txBody>
          <a:bodyPr/>
          <a:lstStyle/>
          <a:p>
            <a:r>
              <a:rPr lang="zh-CN" altLang="en-US" sz="2400" dirty="0"/>
              <a:t>因此根据定理</a:t>
            </a:r>
            <a:r>
              <a:rPr lang="en-US" altLang="zh-CN" sz="2400" dirty="0"/>
              <a:t>1</a:t>
            </a:r>
            <a:endParaRPr lang="en-US" sz="2400" dirty="0"/>
          </a:p>
        </p:txBody>
      </p:sp>
      <p:graphicFrame>
        <p:nvGraphicFramePr>
          <p:cNvPr id="3" name="Object 3"/>
          <p:cNvGraphicFramePr>
            <a:graphicFrameLocks noChangeAspect="1"/>
          </p:cNvGraphicFramePr>
          <p:nvPr>
            <p:extLst>
              <p:ext uri="{D42A27DB-BD31-4B8C-83A1-F6EECF244321}">
                <p14:modId xmlns:p14="http://schemas.microsoft.com/office/powerpoint/2010/main" val="3389690024"/>
              </p:ext>
            </p:extLst>
          </p:nvPr>
        </p:nvGraphicFramePr>
        <p:xfrm>
          <a:off x="3144127" y="1755698"/>
          <a:ext cx="2855746" cy="758902"/>
        </p:xfrm>
        <a:graphic>
          <a:graphicData uri="http://schemas.openxmlformats.org/presentationml/2006/ole">
            <mc:AlternateContent xmlns:mc="http://schemas.openxmlformats.org/markup-compatibility/2006">
              <mc:Choice xmlns:v="urn:schemas-microsoft-com:vml" Requires="v">
                <p:oleObj name="Equation" r:id="rId2" imgW="2006280" imgH="533160" progId="Equation.DSMT4">
                  <p:embed/>
                </p:oleObj>
              </mc:Choice>
              <mc:Fallback>
                <p:oleObj name="Equation" r:id="rId2" imgW="2006280" imgH="533160" progId="Equation.DSMT4">
                  <p:embed/>
                  <p:pic>
                    <p:nvPicPr>
                      <p:cNvPr id="3" name="Object 3"/>
                      <p:cNvPicPr/>
                      <p:nvPr/>
                    </p:nvPicPr>
                    <p:blipFill>
                      <a:blip r:embed="rId3"/>
                      <a:stretch>
                        <a:fillRect/>
                      </a:stretch>
                    </p:blipFill>
                    <p:spPr>
                      <a:xfrm>
                        <a:off x="3144127" y="1755698"/>
                        <a:ext cx="2855746" cy="758902"/>
                      </a:xfrm>
                      <a:prstGeom prst="rect">
                        <a:avLst/>
                      </a:prstGeom>
                    </p:spPr>
                  </p:pic>
                </p:oleObj>
              </mc:Fallback>
            </mc:AlternateContent>
          </a:graphicData>
        </a:graphic>
      </p:graphicFrame>
      <p:sp>
        <p:nvSpPr>
          <p:cNvPr id="5" name="Content Placeholder 4"/>
          <p:cNvSpPr>
            <a:spLocks noGrp="1"/>
          </p:cNvSpPr>
          <p:nvPr>
            <p:ph idx="13"/>
          </p:nvPr>
        </p:nvSpPr>
        <p:spPr>
          <a:xfrm>
            <a:off x="457200" y="2590800"/>
            <a:ext cx="8229600" cy="1066800"/>
          </a:xfrm>
        </p:spPr>
        <p:txBody>
          <a:bodyPr/>
          <a:lstStyle/>
          <a:p>
            <a:r>
              <a:rPr lang="el-GR" sz="2400" i="1" dirty="0"/>
              <a:t>α</a:t>
            </a:r>
            <a:r>
              <a:rPr lang="en-US" sz="2400" baseline="-25000" dirty="0">
                <a:ea typeface="Cambria Math" pitchFamily="18" charset="0"/>
              </a:rPr>
              <a:t>1</a:t>
            </a:r>
            <a:r>
              <a:rPr lang="en-US" sz="2400" i="1" dirty="0"/>
              <a:t> </a:t>
            </a:r>
            <a:r>
              <a:rPr lang="zh-CN" altLang="en-US" sz="2400" dirty="0"/>
              <a:t>和</a:t>
            </a:r>
            <a:r>
              <a:rPr lang="en-US" sz="2400" i="1" dirty="0"/>
              <a:t> </a:t>
            </a:r>
            <a:r>
              <a:rPr lang="el-GR" sz="2400" i="1" dirty="0"/>
              <a:t>α</a:t>
            </a:r>
            <a:r>
              <a:rPr lang="en-US" sz="2400" baseline="-25000" dirty="0">
                <a:ea typeface="Cambria Math" pitchFamily="18" charset="0"/>
              </a:rPr>
              <a:t>2</a:t>
            </a:r>
            <a:r>
              <a:rPr lang="zh-CN" altLang="en-US" sz="2400" dirty="0"/>
              <a:t>是常数。</a:t>
            </a:r>
            <a:endParaRPr lang="en-US" sz="2400" dirty="0"/>
          </a:p>
          <a:p>
            <a:r>
              <a:rPr lang="zh-CN" altLang="en-US" sz="2400" dirty="0"/>
              <a:t>使用初始条件</a:t>
            </a:r>
            <a:r>
              <a:rPr lang="en-US" sz="2400" i="1" dirty="0"/>
              <a:t>f</a:t>
            </a:r>
            <a:r>
              <a:rPr lang="en-US" sz="2400" baseline="-25000" dirty="0">
                <a:ea typeface="Cambria Math" pitchFamily="18" charset="0"/>
              </a:rPr>
              <a:t>0</a:t>
            </a:r>
            <a:r>
              <a:rPr lang="en-US" sz="2400" i="1" dirty="0"/>
              <a:t> = </a:t>
            </a:r>
            <a:r>
              <a:rPr lang="en-US" sz="2400" dirty="0">
                <a:ea typeface="Cambria Math" pitchFamily="18" charset="0"/>
              </a:rPr>
              <a:t>0 </a:t>
            </a:r>
            <a:r>
              <a:rPr lang="zh-CN" altLang="en-US" sz="2400" dirty="0">
                <a:ea typeface="Cambria Math" pitchFamily="18" charset="0"/>
              </a:rPr>
              <a:t>和</a:t>
            </a:r>
            <a:r>
              <a:rPr lang="en-US" sz="2400" dirty="0"/>
              <a:t>  </a:t>
            </a:r>
            <a:r>
              <a:rPr lang="en-US" sz="2400" i="1" dirty="0"/>
              <a:t>f</a:t>
            </a:r>
            <a:r>
              <a:rPr lang="en-US" sz="2400" baseline="-25000" dirty="0">
                <a:ea typeface="Cambria Math" pitchFamily="18" charset="0"/>
              </a:rPr>
              <a:t>1</a:t>
            </a:r>
            <a:r>
              <a:rPr lang="en-US" sz="2400" i="1" dirty="0"/>
              <a:t> = </a:t>
            </a:r>
            <a:r>
              <a:rPr lang="en-US" sz="2400" dirty="0">
                <a:ea typeface="Cambria Math" pitchFamily="18" charset="0"/>
              </a:rPr>
              <a:t>1</a:t>
            </a:r>
            <a:r>
              <a:rPr lang="en-US" sz="2400" dirty="0"/>
              <a:t> , </a:t>
            </a:r>
            <a:r>
              <a:rPr lang="zh-CN" altLang="en-US" sz="2400" dirty="0"/>
              <a:t>我们有</a:t>
            </a:r>
            <a:endParaRPr lang="en-US" sz="2400" dirty="0"/>
          </a:p>
        </p:txBody>
      </p:sp>
      <p:graphicFrame>
        <p:nvGraphicFramePr>
          <p:cNvPr id="17" name="Object 5"/>
          <p:cNvGraphicFramePr>
            <a:graphicFrameLocks noChangeAspect="1"/>
          </p:cNvGraphicFramePr>
          <p:nvPr>
            <p:extLst>
              <p:ext uri="{D42A27DB-BD31-4B8C-83A1-F6EECF244321}">
                <p14:modId xmlns:p14="http://schemas.microsoft.com/office/powerpoint/2010/main" val="859278304"/>
              </p:ext>
            </p:extLst>
          </p:nvPr>
        </p:nvGraphicFramePr>
        <p:xfrm>
          <a:off x="3071619" y="3675978"/>
          <a:ext cx="3000762" cy="1048422"/>
        </p:xfrm>
        <a:graphic>
          <a:graphicData uri="http://schemas.openxmlformats.org/presentationml/2006/ole">
            <mc:AlternateContent xmlns:mc="http://schemas.openxmlformats.org/markup-compatibility/2006">
              <mc:Choice xmlns:v="urn:schemas-microsoft-com:vml" Requires="v">
                <p:oleObj name="Equation" r:id="rId4" imgW="2108160" imgH="736560" progId="Equation.DSMT4">
                  <p:embed/>
                </p:oleObj>
              </mc:Choice>
              <mc:Fallback>
                <p:oleObj name="Equation" r:id="rId4" imgW="2108160" imgH="736560" progId="Equation.DSMT4">
                  <p:embed/>
                  <p:pic>
                    <p:nvPicPr>
                      <p:cNvPr id="17" name="Object 5"/>
                      <p:cNvPicPr/>
                      <p:nvPr/>
                    </p:nvPicPr>
                    <p:blipFill>
                      <a:blip r:embed="rId5"/>
                      <a:stretch>
                        <a:fillRect/>
                      </a:stretch>
                    </p:blipFill>
                    <p:spPr>
                      <a:xfrm>
                        <a:off x="3071619" y="3675978"/>
                        <a:ext cx="3000762" cy="1048422"/>
                      </a:xfrm>
                      <a:prstGeom prst="rect">
                        <a:avLst/>
                      </a:prstGeom>
                    </p:spPr>
                  </p:pic>
                </p:oleObj>
              </mc:Fallback>
            </mc:AlternateContent>
          </a:graphicData>
        </a:graphic>
      </p:graphicFrame>
      <p:sp>
        <p:nvSpPr>
          <p:cNvPr id="6" name="Content Placeholder 6"/>
          <p:cNvSpPr>
            <a:spLocks noGrp="1"/>
          </p:cNvSpPr>
          <p:nvPr>
            <p:ph idx="14"/>
          </p:nvPr>
        </p:nvSpPr>
        <p:spPr>
          <a:xfrm>
            <a:off x="457200" y="4876958"/>
            <a:ext cx="2490042" cy="411297"/>
          </a:xfrm>
        </p:spPr>
        <p:txBody>
          <a:bodyPr/>
          <a:lstStyle/>
          <a:p>
            <a:r>
              <a:rPr lang="zh-CN" altLang="en-US" sz="2400" dirty="0"/>
              <a:t>求解，我们得到</a:t>
            </a:r>
            <a:endParaRPr lang="en-US" sz="2400" dirty="0"/>
          </a:p>
        </p:txBody>
      </p:sp>
      <p:graphicFrame>
        <p:nvGraphicFramePr>
          <p:cNvPr id="18" name="Object 7"/>
          <p:cNvGraphicFramePr>
            <a:graphicFrameLocks noChangeAspect="1"/>
          </p:cNvGraphicFramePr>
          <p:nvPr>
            <p:extLst>
              <p:ext uri="{D42A27DB-BD31-4B8C-83A1-F6EECF244321}">
                <p14:modId xmlns:p14="http://schemas.microsoft.com/office/powerpoint/2010/main" val="1648253154"/>
              </p:ext>
            </p:extLst>
          </p:nvPr>
        </p:nvGraphicFramePr>
        <p:xfrm>
          <a:off x="4086949" y="4876958"/>
          <a:ext cx="2151162" cy="596464"/>
        </p:xfrm>
        <a:graphic>
          <a:graphicData uri="http://schemas.openxmlformats.org/presentationml/2006/ole">
            <mc:AlternateContent xmlns:mc="http://schemas.openxmlformats.org/markup-compatibility/2006">
              <mc:Choice xmlns:v="urn:schemas-microsoft-com:vml" Requires="v">
                <p:oleObj name="Equation" r:id="rId6" imgW="1511280" imgH="419040" progId="Equation.DSMT4">
                  <p:embed/>
                </p:oleObj>
              </mc:Choice>
              <mc:Fallback>
                <p:oleObj name="Equation" r:id="rId6" imgW="1511280" imgH="419040" progId="Equation.DSMT4">
                  <p:embed/>
                  <p:pic>
                    <p:nvPicPr>
                      <p:cNvPr id="18" name="Object 7"/>
                      <p:cNvPicPr/>
                      <p:nvPr/>
                    </p:nvPicPr>
                    <p:blipFill>
                      <a:blip r:embed="rId7"/>
                      <a:stretch>
                        <a:fillRect/>
                      </a:stretch>
                    </p:blipFill>
                    <p:spPr>
                      <a:xfrm>
                        <a:off x="4086949" y="4876958"/>
                        <a:ext cx="2151162" cy="596464"/>
                      </a:xfrm>
                      <a:prstGeom prst="rect">
                        <a:avLst/>
                      </a:prstGeom>
                    </p:spPr>
                  </p:pic>
                </p:oleObj>
              </mc:Fallback>
            </mc:AlternateContent>
          </a:graphicData>
        </a:graphic>
      </p:graphicFrame>
      <p:sp>
        <p:nvSpPr>
          <p:cNvPr id="16" name="Content Placeholder 8"/>
          <p:cNvSpPr txBox="1">
            <a:spLocks/>
          </p:cNvSpPr>
          <p:nvPr/>
        </p:nvSpPr>
        <p:spPr>
          <a:xfrm>
            <a:off x="457200" y="5675034"/>
            <a:ext cx="1066800" cy="457109"/>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a:t>因此</a:t>
            </a:r>
            <a:r>
              <a:rPr lang="en-US" sz="2400" dirty="0"/>
              <a:t>,</a:t>
            </a:r>
          </a:p>
        </p:txBody>
      </p:sp>
      <p:graphicFrame>
        <p:nvGraphicFramePr>
          <p:cNvPr id="19" name="Object 9"/>
          <p:cNvGraphicFramePr>
            <a:graphicFrameLocks noChangeAspect="1"/>
          </p:cNvGraphicFramePr>
          <p:nvPr>
            <p:extLst>
              <p:ext uri="{D42A27DB-BD31-4B8C-83A1-F6EECF244321}">
                <p14:modId xmlns:p14="http://schemas.microsoft.com/office/powerpoint/2010/main" val="316848989"/>
              </p:ext>
            </p:extLst>
          </p:nvPr>
        </p:nvGraphicFramePr>
        <p:xfrm>
          <a:off x="3825316" y="5675034"/>
          <a:ext cx="3108884" cy="758902"/>
        </p:xfrm>
        <a:graphic>
          <a:graphicData uri="http://schemas.openxmlformats.org/presentationml/2006/ole">
            <mc:AlternateContent xmlns:mc="http://schemas.openxmlformats.org/markup-compatibility/2006">
              <mc:Choice xmlns:v="urn:schemas-microsoft-com:vml" Requires="v">
                <p:oleObj name="Equation" r:id="rId8" imgW="2184120" imgH="533160" progId="Equation.DSMT4">
                  <p:embed/>
                </p:oleObj>
              </mc:Choice>
              <mc:Fallback>
                <p:oleObj name="Equation" r:id="rId8" imgW="2184120" imgH="533160" progId="Equation.DSMT4">
                  <p:embed/>
                  <p:pic>
                    <p:nvPicPr>
                      <p:cNvPr id="19" name="Object 9"/>
                      <p:cNvPicPr/>
                      <p:nvPr/>
                    </p:nvPicPr>
                    <p:blipFill>
                      <a:blip r:embed="rId9"/>
                      <a:stretch>
                        <a:fillRect/>
                      </a:stretch>
                    </p:blipFill>
                    <p:spPr>
                      <a:xfrm>
                        <a:off x="3825316" y="5675034"/>
                        <a:ext cx="3108884" cy="758902"/>
                      </a:xfrm>
                      <a:prstGeom prst="rect">
                        <a:avLst/>
                      </a:prstGeom>
                    </p:spPr>
                  </p:pic>
                </p:oleObj>
              </mc:Fallback>
            </mc:AlternateContent>
          </a:graphicData>
        </a:graphic>
      </p:graphicFrame>
    </p:spTree>
    <p:extLst>
      <p:ext uri="{BB962C8B-B14F-4D97-AF65-F5344CB8AC3E}">
        <p14:creationId xmlns:p14="http://schemas.microsoft.com/office/powerpoint/2010/main" val="2534862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当存在重复根时的解法</a:t>
            </a:r>
            <a:endParaRPr lang="en-US" dirty="0"/>
          </a:p>
        </p:txBody>
      </p:sp>
      <p:sp>
        <p:nvSpPr>
          <p:cNvPr id="6" name="Content Placeholder 2"/>
          <p:cNvSpPr>
            <a:spLocks noGrp="1"/>
          </p:cNvSpPr>
          <p:nvPr>
            <p:ph idx="1"/>
          </p:nvPr>
        </p:nvSpPr>
        <p:spPr>
          <a:xfrm>
            <a:off x="457200" y="1295400"/>
            <a:ext cx="8229600" cy="2514600"/>
          </a:xfrm>
        </p:spPr>
        <p:txBody>
          <a:bodyPr/>
          <a:lstStyle/>
          <a:p>
            <a:r>
              <a:rPr lang="zh-CN" altLang="en-US" b="1" dirty="0"/>
              <a:t>定理 </a:t>
            </a:r>
            <a:r>
              <a:rPr lang="en-US" altLang="zh-CN" b="1" dirty="0"/>
              <a:t>2</a:t>
            </a:r>
            <a:r>
              <a:rPr lang="zh-CN" altLang="en-US" b="1" dirty="0"/>
              <a:t>：</a:t>
            </a:r>
            <a:r>
              <a:rPr lang="zh-CN" altLang="en-US" dirty="0"/>
              <a:t>设 </a:t>
            </a:r>
            <a:r>
              <a:rPr lang="en-US" altLang="zh-CN" i="1" dirty="0"/>
              <a:t>c</a:t>
            </a:r>
            <a:r>
              <a:rPr lang="en-US" altLang="zh-CN" baseline="-25000" dirty="0">
                <a:ea typeface="Cambria Math" pitchFamily="18" charset="0"/>
              </a:rPr>
              <a:t>1</a:t>
            </a:r>
            <a:r>
              <a:rPr lang="en-US" dirty="0"/>
              <a:t>  </a:t>
            </a:r>
            <a:r>
              <a:rPr lang="zh-CN" altLang="en-US" dirty="0"/>
              <a:t>和 </a:t>
            </a:r>
            <a:r>
              <a:rPr lang="en-US" altLang="zh-CN" i="1" dirty="0"/>
              <a:t>c</a:t>
            </a:r>
            <a:r>
              <a:rPr lang="en-US" altLang="zh-CN" baseline="-25000" dirty="0">
                <a:ea typeface="Cambria Math" pitchFamily="18" charset="0"/>
              </a:rPr>
              <a:t>2 </a:t>
            </a:r>
            <a:r>
              <a:rPr lang="en-US" dirty="0"/>
              <a:t>​  </a:t>
            </a:r>
            <a:r>
              <a:rPr lang="zh-CN" altLang="en-US" dirty="0"/>
              <a:t>为实数且 </a:t>
            </a:r>
            <a:r>
              <a:rPr lang="en-US" altLang="zh-CN" i="1" dirty="0"/>
              <a:t>c</a:t>
            </a:r>
            <a:r>
              <a:rPr lang="en-US" altLang="zh-CN" baseline="-25000" dirty="0">
                <a:ea typeface="Cambria Math" pitchFamily="18" charset="0"/>
              </a:rPr>
              <a:t>2</a:t>
            </a:r>
            <a:r>
              <a:rPr lang="en-US" altLang="zh-CN" i="1" baseline="-25000" dirty="0"/>
              <a:t> </a:t>
            </a:r>
            <a:r>
              <a:rPr lang="en-US" altLang="zh-CN" dirty="0">
                <a:ea typeface="Cambria Math"/>
              </a:rPr>
              <a:t>≠ 0 </a:t>
            </a:r>
            <a:r>
              <a:rPr lang="en-US" dirty="0"/>
              <a:t>。</a:t>
            </a:r>
            <a:r>
              <a:rPr lang="zh-CN" altLang="en-US" dirty="0"/>
              <a:t>假设方程 </a:t>
            </a:r>
            <a:r>
              <a:rPr lang="en-US" altLang="zh-CN" i="1" dirty="0"/>
              <a:t>r</a:t>
            </a:r>
            <a:r>
              <a:rPr lang="en-US" altLang="zh-CN" baseline="30000" dirty="0">
                <a:ea typeface="Cambria Math" pitchFamily="18" charset="0"/>
              </a:rPr>
              <a:t>2</a:t>
            </a:r>
            <a:r>
              <a:rPr lang="en-US" altLang="zh-CN" i="1" dirty="0"/>
              <a:t> – c</a:t>
            </a:r>
            <a:r>
              <a:rPr lang="en-US" altLang="zh-CN" baseline="-25000" dirty="0">
                <a:ea typeface="Cambria Math" pitchFamily="18" charset="0"/>
              </a:rPr>
              <a:t>1</a:t>
            </a:r>
            <a:r>
              <a:rPr lang="en-US" altLang="zh-CN" i="1" dirty="0"/>
              <a:t>r – c</a:t>
            </a:r>
            <a:r>
              <a:rPr lang="en-US" altLang="zh-CN" baseline="-25000" dirty="0">
                <a:ea typeface="Cambria Math" pitchFamily="18" charset="0"/>
              </a:rPr>
              <a:t>2</a:t>
            </a:r>
            <a:r>
              <a:rPr lang="en-US" altLang="zh-CN" i="1" dirty="0"/>
              <a:t> = </a:t>
            </a:r>
            <a:r>
              <a:rPr lang="en-US" altLang="zh-CN" dirty="0">
                <a:ea typeface="Cambria Math" pitchFamily="18" charset="0"/>
              </a:rPr>
              <a:t>0</a:t>
            </a:r>
            <a:r>
              <a:rPr lang="zh-CN" altLang="en-US" dirty="0"/>
              <a:t>有一个重复根 </a:t>
            </a:r>
            <a:r>
              <a:rPr lang="en-US" altLang="zh-CN" i="1" dirty="0"/>
              <a:t>r</a:t>
            </a:r>
            <a:r>
              <a:rPr lang="en-US" altLang="zh-CN" baseline="-25000" dirty="0">
                <a:ea typeface="Cambria Math" pitchFamily="18" charset="0"/>
              </a:rPr>
              <a:t>0 </a:t>
            </a:r>
            <a:r>
              <a:rPr lang="en-US" dirty="0"/>
              <a:t>​ 。</a:t>
            </a:r>
            <a:r>
              <a:rPr lang="zh-CN" altLang="en-US" dirty="0"/>
              <a:t>那么数列 </a:t>
            </a:r>
            <a:r>
              <a:rPr lang="en-US" altLang="zh-CN" dirty="0"/>
              <a:t>{</a:t>
            </a:r>
            <a:r>
              <a:rPr lang="en-US" altLang="zh-CN" i="1" dirty="0"/>
              <a:t>a</a:t>
            </a:r>
            <a:r>
              <a:rPr lang="en-US" altLang="zh-CN" i="1" baseline="-25000" dirty="0"/>
              <a:t>n</a:t>
            </a:r>
            <a:r>
              <a:rPr lang="en-US" altLang="zh-CN" dirty="0"/>
              <a:t>}</a:t>
            </a:r>
            <a:r>
              <a:rPr lang="zh-CN" altLang="en-US" dirty="0"/>
              <a:t>是递归关系 </a:t>
            </a:r>
            <a:r>
              <a:rPr lang="en-US" altLang="zh-CN" i="1" dirty="0"/>
              <a:t>a</a:t>
            </a:r>
            <a:r>
              <a:rPr lang="en-US" altLang="zh-CN" i="1" baseline="-25000" dirty="0"/>
              <a:t>n</a:t>
            </a:r>
            <a:r>
              <a:rPr lang="en-US" altLang="zh-CN" i="1" dirty="0"/>
              <a:t> = c</a:t>
            </a:r>
            <a:r>
              <a:rPr lang="en-US" altLang="zh-CN" baseline="-25000" dirty="0">
                <a:ea typeface="Cambria Math" pitchFamily="18" charset="0"/>
              </a:rPr>
              <a:t>1</a:t>
            </a:r>
            <a:r>
              <a:rPr lang="en-US" altLang="zh-CN" i="1" dirty="0"/>
              <a:t>a</a:t>
            </a:r>
            <a:r>
              <a:rPr lang="en-US" altLang="zh-CN" i="1" baseline="-25000" dirty="0"/>
              <a:t>n</a:t>
            </a:r>
            <a:r>
              <a:rPr lang="en-US" altLang="zh-CN" i="1" baseline="-25000" dirty="0">
                <a:ea typeface="Cambria Math"/>
              </a:rPr>
              <a:t>−</a:t>
            </a:r>
            <a:r>
              <a:rPr lang="en-US" altLang="zh-CN" baseline="-25000" dirty="0">
                <a:ea typeface="Cambria Math" pitchFamily="18" charset="0"/>
              </a:rPr>
              <a:t>1</a:t>
            </a:r>
            <a:r>
              <a:rPr lang="en-US" altLang="zh-CN" i="1" dirty="0"/>
              <a:t> + c</a:t>
            </a:r>
            <a:r>
              <a:rPr lang="en-US" altLang="zh-CN" baseline="-25000" dirty="0">
                <a:ea typeface="Cambria Math" pitchFamily="18" charset="0"/>
              </a:rPr>
              <a:t>2</a:t>
            </a:r>
            <a:r>
              <a:rPr lang="en-US" altLang="zh-CN" i="1" dirty="0"/>
              <a:t>a</a:t>
            </a:r>
            <a:r>
              <a:rPr lang="en-US" altLang="zh-CN" i="1" baseline="-25000" dirty="0"/>
              <a:t>n</a:t>
            </a:r>
            <a:r>
              <a:rPr lang="en-US" altLang="zh-CN" i="1" baseline="-25000" dirty="0">
                <a:ea typeface="Cambria Math"/>
              </a:rPr>
              <a:t>−</a:t>
            </a:r>
            <a:r>
              <a:rPr lang="en-US" altLang="zh-CN" baseline="-25000" dirty="0">
                <a:ea typeface="Cambria Math" pitchFamily="18" charset="0"/>
              </a:rPr>
              <a:t>2</a:t>
            </a:r>
            <a:r>
              <a:rPr lang="zh-CN" altLang="en-US" dirty="0"/>
              <a:t>的解，当且仅当</a:t>
            </a:r>
            <a:endParaRPr lang="en-US" dirty="0"/>
          </a:p>
        </p:txBody>
      </p:sp>
      <p:graphicFrame>
        <p:nvGraphicFramePr>
          <p:cNvPr id="3" name="Object 3"/>
          <p:cNvGraphicFramePr>
            <a:graphicFrameLocks noChangeAspect="1"/>
          </p:cNvGraphicFramePr>
          <p:nvPr>
            <p:extLst>
              <p:ext uri="{D42A27DB-BD31-4B8C-83A1-F6EECF244321}">
                <p14:modId xmlns:p14="http://schemas.microsoft.com/office/powerpoint/2010/main" val="3190743352"/>
              </p:ext>
            </p:extLst>
          </p:nvPr>
        </p:nvGraphicFramePr>
        <p:xfrm>
          <a:off x="3048000" y="3828491"/>
          <a:ext cx="3048000" cy="697734"/>
        </p:xfrm>
        <a:graphic>
          <a:graphicData uri="http://schemas.openxmlformats.org/presentationml/2006/ole">
            <mc:AlternateContent xmlns:mc="http://schemas.openxmlformats.org/markup-compatibility/2006">
              <mc:Choice xmlns:v="urn:schemas-microsoft-com:vml" Requires="v">
                <p:oleObj name="Equation" r:id="rId2" imgW="1054080" imgH="241200" progId="Equation.DSMT4">
                  <p:embed/>
                </p:oleObj>
              </mc:Choice>
              <mc:Fallback>
                <p:oleObj name="Equation" r:id="rId2" imgW="1054080" imgH="241200" progId="Equation.DSMT4">
                  <p:embed/>
                  <p:pic>
                    <p:nvPicPr>
                      <p:cNvPr id="3" name="Object 3"/>
                      <p:cNvPicPr/>
                      <p:nvPr/>
                    </p:nvPicPr>
                    <p:blipFill>
                      <a:blip r:embed="rId3"/>
                      <a:stretch>
                        <a:fillRect/>
                      </a:stretch>
                    </p:blipFill>
                    <p:spPr>
                      <a:xfrm>
                        <a:off x="3048000" y="3828491"/>
                        <a:ext cx="3048000" cy="697734"/>
                      </a:xfrm>
                      <a:prstGeom prst="rect">
                        <a:avLst/>
                      </a:prstGeom>
                    </p:spPr>
                  </p:pic>
                </p:oleObj>
              </mc:Fallback>
            </mc:AlternateContent>
          </a:graphicData>
        </a:graphic>
      </p:graphicFrame>
      <p:sp>
        <p:nvSpPr>
          <p:cNvPr id="8" name="Content Placeholder 4"/>
          <p:cNvSpPr>
            <a:spLocks noGrp="1"/>
          </p:cNvSpPr>
          <p:nvPr>
            <p:ph idx="14"/>
          </p:nvPr>
        </p:nvSpPr>
        <p:spPr>
          <a:xfrm>
            <a:off x="457200" y="4724400"/>
            <a:ext cx="8229600" cy="685800"/>
          </a:xfrm>
        </p:spPr>
        <p:txBody>
          <a:bodyPr/>
          <a:lstStyle/>
          <a:p>
            <a:r>
              <a:rPr lang="zh-CN" altLang="en-US" dirty="0"/>
              <a:t>对于</a:t>
            </a:r>
            <a:r>
              <a:rPr lang="en-US" dirty="0"/>
              <a:t> </a:t>
            </a:r>
            <a:r>
              <a:rPr lang="en-US" i="1" dirty="0"/>
              <a:t>n = </a:t>
            </a:r>
            <a:r>
              <a:rPr lang="en-US" dirty="0">
                <a:ea typeface="Cambria Math" pitchFamily="18" charset="0"/>
              </a:rPr>
              <a:t>0,1,2</a:t>
            </a:r>
            <a:r>
              <a:rPr lang="en-US" i="1" dirty="0"/>
              <a:t>,… </a:t>
            </a:r>
            <a:r>
              <a:rPr lang="en-US" dirty="0"/>
              <a:t>, </a:t>
            </a:r>
            <a:r>
              <a:rPr lang="zh-CN" altLang="en-US" dirty="0"/>
              <a:t>其中</a:t>
            </a:r>
            <a:r>
              <a:rPr lang="en-US" dirty="0"/>
              <a:t> </a:t>
            </a:r>
            <a:r>
              <a:rPr lang="el-GR" dirty="0"/>
              <a:t>α</a:t>
            </a:r>
            <a:r>
              <a:rPr lang="en-US" baseline="-25000" dirty="0">
                <a:ea typeface="Cambria Math" pitchFamily="18" charset="0"/>
              </a:rPr>
              <a:t>1</a:t>
            </a:r>
            <a:r>
              <a:rPr lang="en-US" baseline="-25000" dirty="0"/>
              <a:t> </a:t>
            </a:r>
            <a:r>
              <a:rPr lang="zh-CN" altLang="en-US" baseline="-25000" dirty="0"/>
              <a:t>和</a:t>
            </a:r>
            <a:r>
              <a:rPr lang="en-US" baseline="-25000" dirty="0"/>
              <a:t> </a:t>
            </a:r>
            <a:r>
              <a:rPr lang="el-GR" dirty="0"/>
              <a:t>α</a:t>
            </a:r>
            <a:r>
              <a:rPr lang="en-US" baseline="-25000" dirty="0">
                <a:ea typeface="Cambria Math" pitchFamily="18" charset="0"/>
              </a:rPr>
              <a:t>2</a:t>
            </a:r>
            <a:r>
              <a:rPr lang="en-US" dirty="0"/>
              <a:t> </a:t>
            </a:r>
            <a:r>
              <a:rPr lang="zh-CN" altLang="en-US" dirty="0"/>
              <a:t>是常数</a:t>
            </a:r>
            <a:r>
              <a:rPr lang="en-US" dirty="0"/>
              <a:t>.</a:t>
            </a:r>
            <a:endParaRPr lang="en-US" baseline="-25000" dirty="0"/>
          </a:p>
        </p:txBody>
      </p:sp>
    </p:spTree>
    <p:extLst>
      <p:ext uri="{BB962C8B-B14F-4D97-AF65-F5344CB8AC3E}">
        <p14:creationId xmlns:p14="http://schemas.microsoft.com/office/powerpoint/2010/main" val="1863755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使用定理二</a:t>
            </a:r>
            <a:endParaRPr lang="en-US" dirty="0"/>
          </a:p>
        </p:txBody>
      </p:sp>
      <p:sp>
        <p:nvSpPr>
          <p:cNvPr id="6" name="Content Placeholder 2"/>
          <p:cNvSpPr>
            <a:spLocks noGrp="1"/>
          </p:cNvSpPr>
          <p:nvPr>
            <p:ph idx="1"/>
          </p:nvPr>
        </p:nvSpPr>
        <p:spPr/>
        <p:txBody>
          <a:bodyPr/>
          <a:lstStyle/>
          <a:p>
            <a:pPr>
              <a:spcBef>
                <a:spcPts val="0"/>
              </a:spcBef>
            </a:pPr>
            <a:r>
              <a:rPr lang="zh-CN" altLang="en-US" sz="2400" b="1" dirty="0"/>
              <a:t>例子：</a:t>
            </a:r>
            <a:r>
              <a:rPr lang="zh-CN" altLang="en-US" sz="2400" dirty="0"/>
              <a:t>递归关系 </a:t>
            </a:r>
            <a:r>
              <a:rPr lang="en-US" altLang="zh-CN" sz="2400" i="1" dirty="0"/>
              <a:t>a</a:t>
            </a:r>
            <a:r>
              <a:rPr lang="en-US" altLang="zh-CN" sz="2400" i="1" baseline="-25000" dirty="0"/>
              <a:t>n</a:t>
            </a:r>
            <a:r>
              <a:rPr lang="en-US" altLang="zh-CN" sz="2400" dirty="0"/>
              <a:t> = 6</a:t>
            </a:r>
            <a:r>
              <a:rPr lang="en-US" altLang="zh-CN" sz="2400" i="1" dirty="0"/>
              <a:t>a</a:t>
            </a:r>
            <a:r>
              <a:rPr lang="en-US" altLang="zh-CN" sz="2400" i="1" baseline="-25000" dirty="0"/>
              <a:t>n</a:t>
            </a:r>
            <a:r>
              <a:rPr lang="en-US" altLang="zh-CN" sz="2400" baseline="-25000" dirty="0">
                <a:ea typeface="Cambria Math"/>
              </a:rPr>
              <a:t>−</a:t>
            </a:r>
            <a:r>
              <a:rPr lang="en-US" altLang="zh-CN" sz="2400" baseline="-25000" dirty="0">
                <a:ea typeface="Cambria Math" pitchFamily="18" charset="0"/>
              </a:rPr>
              <a:t>1</a:t>
            </a:r>
            <a:r>
              <a:rPr lang="en-US" altLang="zh-CN" sz="2400" dirty="0"/>
              <a:t> </a:t>
            </a:r>
            <a:r>
              <a:rPr lang="en-US" altLang="zh-CN" sz="2400" dirty="0">
                <a:ea typeface="Cambria Math"/>
              </a:rPr>
              <a:t>−</a:t>
            </a:r>
            <a:r>
              <a:rPr lang="en-US" altLang="zh-CN" sz="2400" dirty="0"/>
              <a:t> </a:t>
            </a:r>
            <a:r>
              <a:rPr lang="en-US" altLang="zh-CN" sz="2400" dirty="0">
                <a:ea typeface="Cambria Math" pitchFamily="18" charset="0"/>
              </a:rPr>
              <a:t>9</a:t>
            </a:r>
            <a:r>
              <a:rPr lang="en-US" altLang="zh-CN" sz="2400" i="1" dirty="0"/>
              <a:t>a</a:t>
            </a:r>
            <a:r>
              <a:rPr lang="en-US" altLang="zh-CN" sz="2400" i="1" baseline="-25000" dirty="0"/>
              <a:t>n</a:t>
            </a:r>
            <a:r>
              <a:rPr lang="en-US" altLang="zh-CN" sz="2400" baseline="-25000" dirty="0">
                <a:ea typeface="Cambria Math"/>
              </a:rPr>
              <a:t>−</a:t>
            </a:r>
            <a:r>
              <a:rPr lang="en-US" altLang="zh-CN" sz="2400" baseline="-25000" dirty="0">
                <a:ea typeface="Cambria Math" pitchFamily="18" charset="0"/>
              </a:rPr>
              <a:t>2</a:t>
            </a:r>
            <a:r>
              <a:rPr lang="zh-CN" altLang="en-US" sz="2400" dirty="0"/>
              <a:t>的解是什么？初始条件为</a:t>
            </a:r>
            <a:r>
              <a:rPr lang="en-US" sz="2400" dirty="0"/>
              <a:t> </a:t>
            </a:r>
            <a:r>
              <a:rPr lang="en-US" sz="2400" i="1" dirty="0"/>
              <a:t>a</a:t>
            </a:r>
            <a:r>
              <a:rPr lang="en-US" sz="2400" baseline="-25000" dirty="0">
                <a:ea typeface="Cambria Math" pitchFamily="18" charset="0"/>
              </a:rPr>
              <a:t>0</a:t>
            </a:r>
            <a:r>
              <a:rPr lang="en-US" sz="2400" dirty="0"/>
              <a:t> = </a:t>
            </a:r>
            <a:r>
              <a:rPr lang="en-US" sz="2400" dirty="0">
                <a:ea typeface="Cambria Math" pitchFamily="18" charset="0"/>
              </a:rPr>
              <a:t>1 </a:t>
            </a:r>
            <a:r>
              <a:rPr lang="zh-CN" altLang="en-US" sz="2400" dirty="0">
                <a:ea typeface="Cambria Math" pitchFamily="18" charset="0"/>
              </a:rPr>
              <a:t>和</a:t>
            </a:r>
            <a:r>
              <a:rPr lang="en-US" sz="2400" dirty="0"/>
              <a:t> </a:t>
            </a:r>
            <a:r>
              <a:rPr lang="en-US" sz="2400" i="1" dirty="0"/>
              <a:t>a</a:t>
            </a:r>
            <a:r>
              <a:rPr lang="en-US" sz="2400" baseline="-25000" dirty="0">
                <a:ea typeface="Cambria Math" pitchFamily="18" charset="0"/>
              </a:rPr>
              <a:t>1</a:t>
            </a:r>
            <a:r>
              <a:rPr lang="en-US" sz="2400" dirty="0"/>
              <a:t> = 6? </a:t>
            </a:r>
          </a:p>
          <a:p>
            <a:pPr>
              <a:spcBef>
                <a:spcPts val="0"/>
              </a:spcBef>
            </a:pPr>
            <a:r>
              <a:rPr lang="zh-CN" altLang="en-US" sz="2400" b="1" dirty="0"/>
              <a:t>解答：</a:t>
            </a:r>
            <a:r>
              <a:rPr lang="zh-CN" altLang="en-US" sz="2400" dirty="0"/>
              <a:t>特征方程是</a:t>
            </a:r>
            <a:r>
              <a:rPr lang="en-US" sz="2400" i="1" dirty="0"/>
              <a:t>r</a:t>
            </a:r>
            <a:r>
              <a:rPr lang="en-US" sz="2400" baseline="30000" dirty="0">
                <a:ea typeface="Cambria Math" pitchFamily="18" charset="0"/>
              </a:rPr>
              <a:t>2</a:t>
            </a:r>
            <a:r>
              <a:rPr lang="en-US" sz="2400" i="1" dirty="0"/>
              <a:t> </a:t>
            </a:r>
            <a:r>
              <a:rPr lang="en-US" sz="2400" i="1" dirty="0">
                <a:ea typeface="Cambria Math"/>
              </a:rPr>
              <a:t>− </a:t>
            </a:r>
            <a:r>
              <a:rPr lang="en-US" sz="2400" dirty="0">
                <a:ea typeface="Cambria Math" pitchFamily="18" charset="0"/>
              </a:rPr>
              <a:t>6</a:t>
            </a:r>
            <a:r>
              <a:rPr lang="en-US" sz="2400" i="1" dirty="0"/>
              <a:t>r + </a:t>
            </a:r>
            <a:r>
              <a:rPr lang="en-US" sz="2400" dirty="0">
                <a:ea typeface="Cambria Math" pitchFamily="18" charset="0"/>
              </a:rPr>
              <a:t>9</a:t>
            </a:r>
            <a:r>
              <a:rPr lang="en-US" sz="2400" i="1" dirty="0"/>
              <a:t> = </a:t>
            </a:r>
            <a:r>
              <a:rPr lang="en-US" sz="2400" dirty="0">
                <a:ea typeface="Cambria Math" pitchFamily="18" charset="0"/>
              </a:rPr>
              <a:t>0</a:t>
            </a:r>
            <a:r>
              <a:rPr lang="en-US" sz="2400" i="1" dirty="0"/>
              <a:t>. </a:t>
            </a:r>
          </a:p>
          <a:p>
            <a:pPr>
              <a:spcBef>
                <a:spcPts val="0"/>
              </a:spcBef>
            </a:pPr>
            <a:r>
              <a:rPr lang="zh-CN" altLang="en-US" sz="2400" dirty="0"/>
              <a:t>唯一的根是 </a:t>
            </a:r>
            <a:r>
              <a:rPr lang="en-US" sz="2400" i="1" dirty="0"/>
              <a:t>r = </a:t>
            </a:r>
            <a:r>
              <a:rPr lang="en-US" sz="2400" dirty="0">
                <a:ea typeface="Cambria Math" pitchFamily="18" charset="0"/>
              </a:rPr>
              <a:t>3</a:t>
            </a:r>
            <a:r>
              <a:rPr lang="en-US" sz="2400" i="1" dirty="0"/>
              <a:t>.</a:t>
            </a:r>
            <a:r>
              <a:rPr lang="zh-CN" altLang="en-US" sz="2400" dirty="0"/>
              <a:t>因此，数列</a:t>
            </a:r>
            <a:r>
              <a:rPr lang="en-US" sz="2400" dirty="0"/>
              <a:t>{</a:t>
            </a:r>
            <a:r>
              <a:rPr lang="en-US" sz="2400" i="1" dirty="0"/>
              <a:t>a</a:t>
            </a:r>
            <a:r>
              <a:rPr lang="en-US" sz="2400" i="1" baseline="-25000" dirty="0"/>
              <a:t>n</a:t>
            </a:r>
            <a:r>
              <a:rPr lang="en-US" sz="2400" dirty="0"/>
              <a:t>}</a:t>
            </a:r>
            <a:r>
              <a:rPr lang="zh-CN" altLang="en-US" sz="2400" dirty="0"/>
              <a:t>是递归关系的解，当且仅当</a:t>
            </a:r>
            <a:endParaRPr lang="en-US" sz="2400" dirty="0"/>
          </a:p>
          <a:p>
            <a:pPr algn="ctr">
              <a:spcBef>
                <a:spcPts val="0"/>
              </a:spcBef>
            </a:pPr>
            <a:r>
              <a:rPr lang="en-US" sz="2400" i="1" dirty="0"/>
              <a:t>a</a:t>
            </a:r>
            <a:r>
              <a:rPr lang="en-US" sz="2400" i="1" baseline="-25000" dirty="0"/>
              <a:t>n</a:t>
            </a:r>
            <a:r>
              <a:rPr lang="en-US" sz="2400" i="1" dirty="0"/>
              <a:t> = </a:t>
            </a:r>
            <a:r>
              <a:rPr lang="el-GR" sz="2400" i="1" dirty="0"/>
              <a:t>α</a:t>
            </a:r>
            <a:r>
              <a:rPr lang="en-US" sz="2400" baseline="-25000" dirty="0">
                <a:ea typeface="Cambria Math" pitchFamily="18" charset="0"/>
              </a:rPr>
              <a:t>1</a:t>
            </a:r>
            <a:r>
              <a:rPr lang="en-US" sz="2400" dirty="0">
                <a:ea typeface="Cambria Math" pitchFamily="18" charset="0"/>
              </a:rPr>
              <a:t>3</a:t>
            </a:r>
            <a:r>
              <a:rPr lang="en-US" sz="2400" i="1" baseline="30000" dirty="0"/>
              <a:t>n</a:t>
            </a:r>
            <a:r>
              <a:rPr lang="en-US" sz="2400" i="1" dirty="0"/>
              <a:t> + </a:t>
            </a:r>
            <a:r>
              <a:rPr lang="el-GR" sz="2400" i="1" dirty="0"/>
              <a:t>α</a:t>
            </a:r>
            <a:r>
              <a:rPr lang="en-US" sz="2400" baseline="-25000" dirty="0">
                <a:ea typeface="Cambria Math" pitchFamily="18" charset="0"/>
              </a:rPr>
              <a:t>2</a:t>
            </a:r>
            <a:r>
              <a:rPr lang="en-US" sz="2400" i="1" dirty="0"/>
              <a:t>n</a:t>
            </a:r>
            <a:r>
              <a:rPr lang="en-US" sz="2400" dirty="0"/>
              <a:t>(</a:t>
            </a:r>
            <a:r>
              <a:rPr lang="en-US" sz="2400" dirty="0">
                <a:ea typeface="Cambria Math" pitchFamily="18" charset="0"/>
              </a:rPr>
              <a:t>3</a:t>
            </a:r>
            <a:r>
              <a:rPr lang="en-US" sz="2400" dirty="0"/>
              <a:t>)</a:t>
            </a:r>
            <a:r>
              <a:rPr lang="en-US" sz="2400" i="1" baseline="30000" dirty="0"/>
              <a:t>n</a:t>
            </a:r>
            <a:r>
              <a:rPr lang="en-US" sz="2400" dirty="0"/>
              <a:t>                                                   </a:t>
            </a:r>
          </a:p>
          <a:p>
            <a:pPr>
              <a:spcBef>
                <a:spcPts val="0"/>
              </a:spcBef>
            </a:pPr>
            <a:r>
              <a:rPr lang="zh-CN" altLang="en-US" sz="2400" dirty="0"/>
              <a:t>其中</a:t>
            </a:r>
            <a:r>
              <a:rPr lang="en-US" sz="2400" dirty="0"/>
              <a:t> </a:t>
            </a:r>
            <a:r>
              <a:rPr lang="el-GR" sz="2400" dirty="0"/>
              <a:t>α</a:t>
            </a:r>
            <a:r>
              <a:rPr lang="en-US" sz="2400" baseline="-25000" dirty="0">
                <a:ea typeface="Cambria Math" pitchFamily="18" charset="0"/>
              </a:rPr>
              <a:t>1</a:t>
            </a:r>
            <a:r>
              <a:rPr lang="en-US" sz="2400" baseline="-25000" dirty="0"/>
              <a:t>  </a:t>
            </a:r>
            <a:r>
              <a:rPr lang="zh-CN" altLang="en-US" sz="2400" baseline="-25000" dirty="0"/>
              <a:t>和</a:t>
            </a:r>
            <a:r>
              <a:rPr lang="en-US" sz="2400" baseline="-25000" dirty="0"/>
              <a:t> </a:t>
            </a:r>
            <a:r>
              <a:rPr lang="el-GR" sz="2400" dirty="0"/>
              <a:t>α</a:t>
            </a:r>
            <a:r>
              <a:rPr lang="en-US" sz="2400" baseline="-25000" dirty="0">
                <a:ea typeface="Cambria Math" pitchFamily="18" charset="0"/>
              </a:rPr>
              <a:t>2</a:t>
            </a:r>
            <a:r>
              <a:rPr lang="zh-CN" altLang="en-US" sz="2400" dirty="0"/>
              <a:t>是常数</a:t>
            </a:r>
            <a:r>
              <a:rPr lang="en-US" sz="2400" dirty="0"/>
              <a:t>.</a:t>
            </a:r>
          </a:p>
          <a:p>
            <a:pPr>
              <a:spcBef>
                <a:spcPts val="0"/>
              </a:spcBef>
            </a:pPr>
            <a:r>
              <a:rPr lang="zh-CN" altLang="en-US" sz="2400" dirty="0"/>
              <a:t>要找到常数</a:t>
            </a:r>
            <a:r>
              <a:rPr lang="el-GR" sz="2400" dirty="0"/>
              <a:t>α</a:t>
            </a:r>
            <a:r>
              <a:rPr lang="en-US" sz="2400" baseline="-25000" dirty="0">
                <a:ea typeface="Cambria Math" pitchFamily="18" charset="0"/>
              </a:rPr>
              <a:t>1</a:t>
            </a:r>
            <a:r>
              <a:rPr lang="en-US" sz="2400" dirty="0"/>
              <a:t> </a:t>
            </a:r>
            <a:r>
              <a:rPr lang="zh-CN" altLang="en-US" sz="2400" dirty="0"/>
              <a:t>和</a:t>
            </a:r>
            <a:r>
              <a:rPr lang="en-US" sz="2400" dirty="0"/>
              <a:t> </a:t>
            </a:r>
            <a:r>
              <a:rPr lang="el-GR" sz="2400" dirty="0"/>
              <a:t>α</a:t>
            </a:r>
            <a:r>
              <a:rPr lang="en-US" sz="2400" baseline="-25000" dirty="0">
                <a:ea typeface="Cambria Math" pitchFamily="18" charset="0"/>
              </a:rPr>
              <a:t>2</a:t>
            </a:r>
            <a:r>
              <a:rPr lang="en-US" sz="2400" dirty="0"/>
              <a:t>, </a:t>
            </a:r>
            <a:r>
              <a:rPr lang="zh-CN" altLang="en-US" sz="2400" dirty="0"/>
              <a:t>注意到</a:t>
            </a:r>
            <a:endParaRPr lang="en-US" sz="2400" dirty="0"/>
          </a:p>
          <a:p>
            <a:pPr algn="ctr">
              <a:spcBef>
                <a:spcPts val="0"/>
              </a:spcBef>
            </a:pPr>
            <a:r>
              <a:rPr lang="en-US" sz="2400" i="1" dirty="0"/>
              <a:t>a</a:t>
            </a:r>
            <a:r>
              <a:rPr lang="en-US" sz="2400" baseline="-25000" dirty="0">
                <a:ea typeface="Cambria Math" pitchFamily="18" charset="0"/>
              </a:rPr>
              <a:t>0</a:t>
            </a:r>
            <a:r>
              <a:rPr lang="en-US" sz="2400" dirty="0"/>
              <a:t> = </a:t>
            </a:r>
            <a:r>
              <a:rPr lang="en-US" sz="2400" dirty="0">
                <a:ea typeface="Cambria Math" pitchFamily="18" charset="0"/>
              </a:rPr>
              <a:t>1</a:t>
            </a:r>
            <a:r>
              <a:rPr lang="en-US" sz="2400" dirty="0"/>
              <a:t> = </a:t>
            </a:r>
            <a:r>
              <a:rPr lang="el-GR" sz="2400" i="1" dirty="0"/>
              <a:t>α</a:t>
            </a:r>
            <a:r>
              <a:rPr lang="en-US" sz="2400" baseline="-25000" dirty="0">
                <a:ea typeface="Cambria Math" pitchFamily="18" charset="0"/>
              </a:rPr>
              <a:t>1</a:t>
            </a:r>
            <a:r>
              <a:rPr lang="en-US" sz="2400" i="1" dirty="0"/>
              <a:t> </a:t>
            </a:r>
            <a:r>
              <a:rPr lang="en-US" sz="2400" dirty="0"/>
              <a:t>   </a:t>
            </a:r>
            <a:r>
              <a:rPr lang="zh-CN" altLang="en-US" sz="2400" dirty="0"/>
              <a:t>和</a:t>
            </a:r>
            <a:r>
              <a:rPr lang="en-US" sz="2400" dirty="0"/>
              <a:t>       </a:t>
            </a:r>
            <a:r>
              <a:rPr lang="en-US" sz="2400" i="1" dirty="0"/>
              <a:t>a</a:t>
            </a:r>
            <a:r>
              <a:rPr lang="en-US" sz="2400" baseline="-25000" dirty="0">
                <a:ea typeface="Cambria Math" pitchFamily="18" charset="0"/>
              </a:rPr>
              <a:t>1</a:t>
            </a:r>
            <a:r>
              <a:rPr lang="en-US" sz="2400" dirty="0"/>
              <a:t> = </a:t>
            </a:r>
            <a:r>
              <a:rPr lang="en-US" sz="2400" dirty="0">
                <a:ea typeface="Cambria Math" pitchFamily="18" charset="0"/>
              </a:rPr>
              <a:t>6 </a:t>
            </a:r>
            <a:r>
              <a:rPr lang="en-US" sz="2400" dirty="0"/>
              <a:t>= </a:t>
            </a:r>
            <a:r>
              <a:rPr lang="el-GR" sz="2400" dirty="0"/>
              <a:t>α</a:t>
            </a:r>
            <a:r>
              <a:rPr lang="en-US" sz="2400" baseline="-25000" dirty="0">
                <a:ea typeface="Cambria Math" pitchFamily="18" charset="0"/>
              </a:rPr>
              <a:t>1</a:t>
            </a:r>
            <a:r>
              <a:rPr lang="en-US" sz="2400" dirty="0">
                <a:ea typeface="Cambria Math" pitchFamily="18" charset="0"/>
              </a:rPr>
              <a:t> ∙ 3 </a:t>
            </a:r>
            <a:r>
              <a:rPr lang="en-US" sz="2400" dirty="0"/>
              <a:t>+ </a:t>
            </a:r>
            <a:r>
              <a:rPr lang="el-GR" sz="2400" dirty="0"/>
              <a:t>α</a:t>
            </a:r>
            <a:r>
              <a:rPr lang="en-US" sz="2400" baseline="-25000" dirty="0">
                <a:ea typeface="Cambria Math" pitchFamily="18" charset="0"/>
              </a:rPr>
              <a:t>2</a:t>
            </a:r>
            <a:r>
              <a:rPr lang="en-US" sz="2400" dirty="0">
                <a:ea typeface="Cambria Math" pitchFamily="18" charset="0"/>
              </a:rPr>
              <a:t> ∙3.</a:t>
            </a:r>
          </a:p>
          <a:p>
            <a:pPr>
              <a:spcBef>
                <a:spcPts val="0"/>
              </a:spcBef>
            </a:pPr>
            <a:r>
              <a:rPr lang="zh-CN" altLang="en-US" sz="2400" dirty="0">
                <a:latin typeface="+mn-ea"/>
              </a:rPr>
              <a:t>解这些方程，我们得到 </a:t>
            </a:r>
            <a:r>
              <a:rPr lang="el-GR" sz="2400" dirty="0"/>
              <a:t>α</a:t>
            </a:r>
            <a:r>
              <a:rPr lang="en-US" sz="2400" baseline="-25000" dirty="0">
                <a:ea typeface="Cambria Math" pitchFamily="18" charset="0"/>
              </a:rPr>
              <a:t>1</a:t>
            </a:r>
            <a:r>
              <a:rPr lang="en-US" sz="2400" baseline="-25000" dirty="0"/>
              <a:t> </a:t>
            </a:r>
            <a:r>
              <a:rPr lang="en-US" sz="2400" dirty="0"/>
              <a:t> = </a:t>
            </a:r>
            <a:r>
              <a:rPr lang="en-US" sz="2400" dirty="0">
                <a:ea typeface="Cambria Math" pitchFamily="18" charset="0"/>
              </a:rPr>
              <a:t>1</a:t>
            </a:r>
            <a:r>
              <a:rPr lang="en-US" sz="2400" dirty="0"/>
              <a:t> </a:t>
            </a:r>
            <a:r>
              <a:rPr lang="zh-CN" altLang="en-US" sz="2400" dirty="0"/>
              <a:t>和</a:t>
            </a:r>
            <a:r>
              <a:rPr lang="en-US" sz="2400" dirty="0">
                <a:solidFill>
                  <a:srgbClr val="FF0000"/>
                </a:solidFill>
              </a:rPr>
              <a:t>   </a:t>
            </a:r>
            <a:r>
              <a:rPr lang="el-GR" sz="2400" dirty="0"/>
              <a:t>α</a:t>
            </a:r>
            <a:r>
              <a:rPr lang="en-US" sz="2400" baseline="-25000" dirty="0">
                <a:ea typeface="Cambria Math" pitchFamily="18" charset="0"/>
              </a:rPr>
              <a:t>2</a:t>
            </a:r>
            <a:r>
              <a:rPr lang="en-US" sz="2400" baseline="-25000" dirty="0"/>
              <a:t> </a:t>
            </a:r>
            <a:r>
              <a:rPr lang="en-US" sz="2400" dirty="0"/>
              <a:t> = </a:t>
            </a:r>
            <a:r>
              <a:rPr lang="en-US" sz="2400" dirty="0">
                <a:ea typeface="Cambria Math" pitchFamily="18" charset="0"/>
              </a:rPr>
              <a:t>1</a:t>
            </a:r>
            <a:r>
              <a:rPr lang="en-US" sz="2400" dirty="0"/>
              <a:t>  .</a:t>
            </a:r>
          </a:p>
          <a:p>
            <a:pPr>
              <a:spcBef>
                <a:spcPts val="0"/>
              </a:spcBef>
            </a:pPr>
            <a:r>
              <a:rPr lang="zh-CN" altLang="en-US" sz="2400" dirty="0"/>
              <a:t>因此</a:t>
            </a:r>
            <a:r>
              <a:rPr lang="en-US" sz="2400" dirty="0"/>
              <a:t>, </a:t>
            </a:r>
          </a:p>
          <a:p>
            <a:pPr>
              <a:spcBef>
                <a:spcPts val="0"/>
              </a:spcBef>
            </a:pPr>
            <a:r>
              <a:rPr lang="en-US" sz="2400" i="1" dirty="0"/>
              <a:t>		a</a:t>
            </a:r>
            <a:r>
              <a:rPr lang="en-US" sz="2400" i="1" baseline="-25000" dirty="0"/>
              <a:t>n</a:t>
            </a:r>
            <a:r>
              <a:rPr lang="en-US" sz="2400" dirty="0"/>
              <a:t> = </a:t>
            </a:r>
            <a:r>
              <a:rPr lang="en-US" sz="2400" dirty="0">
                <a:ea typeface="Cambria Math" pitchFamily="18" charset="0"/>
              </a:rPr>
              <a:t>3</a:t>
            </a:r>
            <a:r>
              <a:rPr lang="en-US" sz="2400" i="1" baseline="30000" dirty="0"/>
              <a:t>n</a:t>
            </a:r>
            <a:r>
              <a:rPr lang="en-US" sz="2400" dirty="0"/>
              <a:t> + </a:t>
            </a:r>
            <a:r>
              <a:rPr lang="en-US" sz="2400" i="1" dirty="0"/>
              <a:t>n</a:t>
            </a:r>
            <a:r>
              <a:rPr lang="en-US" sz="2400" dirty="0">
                <a:ea typeface="Cambria Math" pitchFamily="18" charset="0"/>
              </a:rPr>
              <a:t>3</a:t>
            </a:r>
            <a:r>
              <a:rPr lang="en-US" sz="2400" i="1" baseline="30000" dirty="0"/>
              <a:t>n</a:t>
            </a:r>
            <a:r>
              <a:rPr lang="en-US" sz="2400" dirty="0"/>
              <a:t> . </a:t>
            </a:r>
          </a:p>
        </p:txBody>
      </p:sp>
    </p:spTree>
    <p:extLst>
      <p:ext uri="{BB962C8B-B14F-4D97-AF65-F5344CB8AC3E}">
        <p14:creationId xmlns:p14="http://schemas.microsoft.com/office/powerpoint/2010/main" val="43131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737360"/>
          </a:xfrm>
        </p:spPr>
        <p:txBody>
          <a:bodyPr/>
          <a:lstStyle/>
          <a:p>
            <a:r>
              <a:rPr lang="zh-CN" altLang="en-US" sz="6000" b="1" dirty="0"/>
              <a:t>递归关系的应用</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8.1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000" dirty="0"/>
              <a:t>求解任意阶线性齐次递归关系</a:t>
            </a:r>
            <a:endParaRPr lang="en-US" sz="4000" dirty="0"/>
          </a:p>
        </p:txBody>
      </p:sp>
      <p:sp>
        <p:nvSpPr>
          <p:cNvPr id="6" name="Content Placeholder 2"/>
          <p:cNvSpPr>
            <a:spLocks noGrp="1"/>
          </p:cNvSpPr>
          <p:nvPr>
            <p:ph idx="1"/>
          </p:nvPr>
        </p:nvSpPr>
        <p:spPr>
          <a:xfrm>
            <a:off x="457200" y="1295400"/>
            <a:ext cx="8458200" cy="4495800"/>
          </a:xfrm>
        </p:spPr>
        <p:txBody>
          <a:bodyPr/>
          <a:lstStyle/>
          <a:p>
            <a:r>
              <a:rPr lang="zh-CN" altLang="en-US" sz="2600" dirty="0"/>
              <a:t>这个定理可以用于求解具有常系数的任意阶线性齐次递归关系，当特征方程具有不同的根时</a:t>
            </a:r>
            <a:r>
              <a:rPr lang="en-US" sz="2600" dirty="0"/>
              <a:t>.</a:t>
            </a:r>
          </a:p>
          <a:p>
            <a:r>
              <a:rPr lang="zh-CN" altLang="en-US" sz="2600" b="1" dirty="0"/>
              <a:t>定理 </a:t>
            </a:r>
            <a:r>
              <a:rPr lang="en-US" altLang="zh-CN" sz="2600" b="1" dirty="0"/>
              <a:t>3</a:t>
            </a:r>
            <a:r>
              <a:rPr lang="zh-CN" altLang="en-US" sz="2600" b="1" dirty="0"/>
              <a:t>：设 </a:t>
            </a:r>
            <a:r>
              <a:rPr lang="en-US" sz="2600" dirty="0"/>
              <a:t> </a:t>
            </a:r>
            <a:r>
              <a:rPr lang="en-US" sz="2600" i="1" dirty="0"/>
              <a:t>c</a:t>
            </a:r>
            <a:r>
              <a:rPr lang="en-US" sz="2600" baseline="-25000" dirty="0">
                <a:ea typeface="Cambria Math" pitchFamily="18" charset="0"/>
              </a:rPr>
              <a:t>1</a:t>
            </a:r>
            <a:r>
              <a:rPr lang="en-US" sz="2600" dirty="0"/>
              <a:t>, </a:t>
            </a:r>
            <a:r>
              <a:rPr lang="en-US" sz="2600" i="1" dirty="0"/>
              <a:t>c</a:t>
            </a:r>
            <a:r>
              <a:rPr lang="en-US" sz="2600" baseline="-25000" dirty="0">
                <a:ea typeface="Cambria Math" pitchFamily="18" charset="0"/>
              </a:rPr>
              <a:t>2</a:t>
            </a:r>
            <a:r>
              <a:rPr lang="en-US" sz="2600" i="1" dirty="0"/>
              <a:t> ,…, c</a:t>
            </a:r>
            <a:r>
              <a:rPr lang="en-US" sz="2600" i="1" baseline="-25000" dirty="0">
                <a:ea typeface="Cambria Math" pitchFamily="18" charset="0"/>
              </a:rPr>
              <a:t>k</a:t>
            </a:r>
            <a:r>
              <a:rPr lang="zh-CN" altLang="en-US" sz="2600" dirty="0"/>
              <a:t>为实数。假设特征方程</a:t>
            </a:r>
            <a:br>
              <a:rPr lang="en-US" sz="2600" dirty="0"/>
            </a:br>
            <a:r>
              <a:rPr lang="en-US" sz="2600" i="1" dirty="0" err="1"/>
              <a:t>r</a:t>
            </a:r>
            <a:r>
              <a:rPr lang="en-US" sz="2600" i="1" baseline="30000" dirty="0" err="1">
                <a:ea typeface="Cambria Math" pitchFamily="18" charset="0"/>
              </a:rPr>
              <a:t>k</a:t>
            </a:r>
            <a:r>
              <a:rPr lang="en-US" sz="2600" i="1" dirty="0"/>
              <a:t> – c</a:t>
            </a:r>
            <a:r>
              <a:rPr lang="en-US" sz="2600" baseline="-25000" dirty="0">
                <a:ea typeface="Cambria Math" pitchFamily="18" charset="0"/>
              </a:rPr>
              <a:t>1</a:t>
            </a:r>
            <a:r>
              <a:rPr lang="en-US" sz="2600" i="1" dirty="0"/>
              <a:t>r</a:t>
            </a:r>
            <a:r>
              <a:rPr lang="en-US" sz="2600" i="1" baseline="30000" dirty="0"/>
              <a:t>k</a:t>
            </a:r>
            <a:r>
              <a:rPr lang="en-US" sz="2600" baseline="30000" dirty="0">
                <a:ea typeface="Cambria Math"/>
              </a:rPr>
              <a:t>−1</a:t>
            </a:r>
            <a:r>
              <a:rPr lang="en-US" sz="2600" i="1" baseline="30000" dirty="0"/>
              <a:t> </a:t>
            </a:r>
            <a:r>
              <a:rPr lang="en-US" sz="2600" dirty="0">
                <a:ea typeface="Cambria Math" pitchFamily="18" charset="0"/>
              </a:rPr>
              <a:t>–</a:t>
            </a:r>
            <a:r>
              <a:rPr lang="en-US" sz="2600" dirty="0">
                <a:ea typeface="Cambria Math"/>
              </a:rPr>
              <a:t>⋯</a:t>
            </a:r>
            <a:r>
              <a:rPr lang="en-US" sz="2600" dirty="0">
                <a:ea typeface="Cambria Math" pitchFamily="18" charset="0"/>
              </a:rPr>
              <a:t> –</a:t>
            </a:r>
            <a:r>
              <a:rPr lang="en-US" sz="2600" i="1" dirty="0"/>
              <a:t> c</a:t>
            </a:r>
            <a:r>
              <a:rPr lang="en-US" sz="2600" i="1" baseline="-25000" dirty="0">
                <a:ea typeface="Cambria Math" pitchFamily="18" charset="0"/>
              </a:rPr>
              <a:t>k</a:t>
            </a:r>
            <a:r>
              <a:rPr lang="en-US" sz="2600" i="1" dirty="0"/>
              <a:t> = </a:t>
            </a:r>
            <a:r>
              <a:rPr lang="en-US" sz="2600" dirty="0">
                <a:ea typeface="Cambria Math" pitchFamily="18" charset="0"/>
              </a:rPr>
              <a:t>0</a:t>
            </a:r>
            <a:r>
              <a:rPr lang="en-US" sz="2600" i="1" dirty="0"/>
              <a:t> </a:t>
            </a:r>
            <a:br>
              <a:rPr lang="en-US" sz="2600" i="1" dirty="0"/>
            </a:br>
            <a:r>
              <a:rPr lang="zh-CN" altLang="en-US" sz="2600" dirty="0"/>
              <a:t>有 𝑘</a:t>
            </a:r>
            <a:r>
              <a:rPr lang="en-US" altLang="zh-CN" sz="2600" dirty="0"/>
              <a:t> </a:t>
            </a:r>
            <a:r>
              <a:rPr lang="zh-CN" altLang="en-US" sz="2600" dirty="0"/>
              <a:t>个不同的根 </a:t>
            </a:r>
            <a:r>
              <a:rPr lang="en-US" sz="2600" i="1" dirty="0"/>
              <a:t>r</a:t>
            </a:r>
            <a:r>
              <a:rPr lang="en-US" sz="2600" baseline="-25000" dirty="0">
                <a:ea typeface="Cambria Math" pitchFamily="18" charset="0"/>
              </a:rPr>
              <a:t>1</a:t>
            </a:r>
            <a:r>
              <a:rPr lang="en-US" sz="2600" dirty="0"/>
              <a:t>, </a:t>
            </a:r>
            <a:r>
              <a:rPr lang="en-US" sz="2600" i="1" dirty="0"/>
              <a:t>r</a:t>
            </a:r>
            <a:r>
              <a:rPr lang="en-US" sz="2600" baseline="-25000" dirty="0">
                <a:ea typeface="Cambria Math" pitchFamily="18" charset="0"/>
              </a:rPr>
              <a:t>2</a:t>
            </a:r>
            <a:r>
              <a:rPr lang="en-US" sz="2600" dirty="0"/>
              <a:t>, …, </a:t>
            </a:r>
            <a:r>
              <a:rPr lang="en-US" sz="2600" i="1" dirty="0" err="1"/>
              <a:t>r</a:t>
            </a:r>
            <a:r>
              <a:rPr lang="en-US" sz="2600" i="1" baseline="-25000" dirty="0" err="1"/>
              <a:t>k</a:t>
            </a:r>
            <a:r>
              <a:rPr lang="en-US" sz="2600" dirty="0"/>
              <a:t>.</a:t>
            </a:r>
            <a:r>
              <a:rPr lang="zh-CN" altLang="en-US" sz="2600" dirty="0"/>
              <a:t>那么数列</a:t>
            </a:r>
            <a:r>
              <a:rPr lang="en-US" sz="2600" dirty="0"/>
              <a:t>{</a:t>
            </a:r>
            <a:r>
              <a:rPr lang="en-US" sz="2600" i="1" dirty="0"/>
              <a:t>a</a:t>
            </a:r>
            <a:r>
              <a:rPr lang="en-US" sz="2600" i="1" baseline="-25000" dirty="0"/>
              <a:t>n</a:t>
            </a:r>
            <a:r>
              <a:rPr lang="en-US" sz="2600" dirty="0"/>
              <a:t>}</a:t>
            </a:r>
            <a:r>
              <a:rPr lang="zh-CN" altLang="en-US" sz="2600" dirty="0"/>
              <a:t>是递归关系的解</a:t>
            </a:r>
            <a:br>
              <a:rPr lang="en-US" sz="2600" dirty="0"/>
            </a:br>
            <a:r>
              <a:rPr lang="en-US" sz="2600" i="1" dirty="0"/>
              <a:t>a</a:t>
            </a:r>
            <a:r>
              <a:rPr lang="en-US" sz="2600" i="1" baseline="-25000" dirty="0"/>
              <a:t>n</a:t>
            </a:r>
            <a:r>
              <a:rPr lang="en-US" sz="2600" i="1" dirty="0"/>
              <a:t> = c</a:t>
            </a:r>
            <a:r>
              <a:rPr lang="en-US" sz="2600" baseline="-25000" dirty="0">
                <a:ea typeface="Cambria Math" pitchFamily="18" charset="0"/>
              </a:rPr>
              <a:t>1</a:t>
            </a:r>
            <a:r>
              <a:rPr lang="en-US" sz="2600" i="1" dirty="0"/>
              <a:t>a</a:t>
            </a:r>
            <a:r>
              <a:rPr lang="en-US" sz="2600" i="1" baseline="-25000" dirty="0"/>
              <a:t>n</a:t>
            </a:r>
            <a:r>
              <a:rPr lang="en-US" sz="2600" i="1" baseline="-25000" dirty="0">
                <a:ea typeface="Cambria Math"/>
              </a:rPr>
              <a:t>−</a:t>
            </a:r>
            <a:r>
              <a:rPr lang="en-US" sz="2600" baseline="-25000" dirty="0">
                <a:ea typeface="Cambria Math" pitchFamily="18" charset="0"/>
              </a:rPr>
              <a:t>1</a:t>
            </a:r>
            <a:r>
              <a:rPr lang="en-US" sz="2600" i="1" baseline="-25000" dirty="0"/>
              <a:t> </a:t>
            </a:r>
            <a:r>
              <a:rPr lang="en-US" sz="2600" i="1" dirty="0"/>
              <a:t>+ c</a:t>
            </a:r>
            <a:r>
              <a:rPr lang="en-US" sz="2600" baseline="-25000" dirty="0">
                <a:ea typeface="Cambria Math" pitchFamily="18" charset="0"/>
              </a:rPr>
              <a:t>2</a:t>
            </a:r>
            <a:r>
              <a:rPr lang="en-US" sz="2600" i="1" dirty="0"/>
              <a:t>a</a:t>
            </a:r>
            <a:r>
              <a:rPr lang="en-US" sz="2600" i="1" baseline="-25000" dirty="0"/>
              <a:t>n</a:t>
            </a:r>
            <a:r>
              <a:rPr lang="en-US" sz="2600" i="1" baseline="-25000" dirty="0">
                <a:ea typeface="Cambria Math"/>
              </a:rPr>
              <a:t>−</a:t>
            </a:r>
            <a:r>
              <a:rPr lang="en-US" sz="2600" baseline="-25000" dirty="0">
                <a:ea typeface="Cambria Math" pitchFamily="18" charset="0"/>
              </a:rPr>
              <a:t>2</a:t>
            </a:r>
            <a:r>
              <a:rPr lang="en-US" sz="2600" i="1" dirty="0"/>
              <a:t> + ….. + </a:t>
            </a:r>
            <a:r>
              <a:rPr lang="en-US" sz="2600" i="1" dirty="0" err="1"/>
              <a:t>c</a:t>
            </a:r>
            <a:r>
              <a:rPr lang="en-US" sz="2600" i="1" baseline="-25000" dirty="0" err="1"/>
              <a:t>k</a:t>
            </a:r>
            <a:r>
              <a:rPr lang="en-US" sz="2600" i="1" dirty="0"/>
              <a:t> a</a:t>
            </a:r>
            <a:r>
              <a:rPr lang="en-US" sz="2600" i="1" baseline="-25000" dirty="0"/>
              <a:t>n</a:t>
            </a:r>
            <a:r>
              <a:rPr lang="en-US" sz="2600" i="1" baseline="-25000" dirty="0">
                <a:ea typeface="Cambria Math"/>
              </a:rPr>
              <a:t>−</a:t>
            </a:r>
            <a:r>
              <a:rPr lang="en-US" sz="2600" i="1" baseline="-25000" dirty="0"/>
              <a:t>k</a:t>
            </a:r>
          </a:p>
          <a:p>
            <a:r>
              <a:rPr lang="zh-CN" altLang="en-US" sz="2600" dirty="0"/>
              <a:t>当且仅当</a:t>
            </a:r>
            <a:endParaRPr lang="en-US" sz="2600" dirty="0"/>
          </a:p>
        </p:txBody>
      </p:sp>
      <p:graphicFrame>
        <p:nvGraphicFramePr>
          <p:cNvPr id="5" name="Object 3"/>
          <p:cNvGraphicFramePr>
            <a:graphicFrameLocks noChangeAspect="1"/>
          </p:cNvGraphicFramePr>
          <p:nvPr>
            <p:extLst>
              <p:ext uri="{D42A27DB-BD31-4B8C-83A1-F6EECF244321}">
                <p14:modId xmlns:p14="http://schemas.microsoft.com/office/powerpoint/2010/main" val="2888368851"/>
              </p:ext>
            </p:extLst>
          </p:nvPr>
        </p:nvGraphicFramePr>
        <p:xfrm>
          <a:off x="2362200" y="4648200"/>
          <a:ext cx="3632026" cy="511174"/>
        </p:xfrm>
        <a:graphic>
          <a:graphicData uri="http://schemas.openxmlformats.org/presentationml/2006/ole">
            <mc:AlternateContent xmlns:mc="http://schemas.openxmlformats.org/markup-compatibility/2006">
              <mc:Choice xmlns:v="urn:schemas-microsoft-com:vml" Requires="v">
                <p:oleObj name="Equation" r:id="rId2" imgW="1714320" imgH="241200" progId="Equation.DSMT4">
                  <p:embed/>
                </p:oleObj>
              </mc:Choice>
              <mc:Fallback>
                <p:oleObj name="Equation" r:id="rId2" imgW="1714320" imgH="241200" progId="Equation.DSMT4">
                  <p:embed/>
                  <p:pic>
                    <p:nvPicPr>
                      <p:cNvPr id="5" name="Object 3"/>
                      <p:cNvPicPr/>
                      <p:nvPr/>
                    </p:nvPicPr>
                    <p:blipFill>
                      <a:blip r:embed="rId3"/>
                      <a:stretch>
                        <a:fillRect/>
                      </a:stretch>
                    </p:blipFill>
                    <p:spPr>
                      <a:xfrm>
                        <a:off x="2362200" y="4648200"/>
                        <a:ext cx="3632026" cy="511174"/>
                      </a:xfrm>
                      <a:prstGeom prst="rect">
                        <a:avLst/>
                      </a:prstGeom>
                    </p:spPr>
                  </p:pic>
                </p:oleObj>
              </mc:Fallback>
            </mc:AlternateContent>
          </a:graphicData>
        </a:graphic>
      </p:graphicFrame>
      <p:sp>
        <p:nvSpPr>
          <p:cNvPr id="3" name="Content Placeholder 4"/>
          <p:cNvSpPr>
            <a:spLocks noGrp="1"/>
          </p:cNvSpPr>
          <p:nvPr>
            <p:ph idx="13"/>
          </p:nvPr>
        </p:nvSpPr>
        <p:spPr>
          <a:xfrm>
            <a:off x="481445" y="5548745"/>
            <a:ext cx="8229600" cy="457200"/>
          </a:xfrm>
        </p:spPr>
        <p:txBody>
          <a:bodyPr/>
          <a:lstStyle/>
          <a:p>
            <a:r>
              <a:rPr lang="zh-CN" altLang="en-US" sz="2400" dirty="0"/>
              <a:t>对于</a:t>
            </a:r>
            <a:r>
              <a:rPr lang="en-US" sz="2400" dirty="0"/>
              <a:t> </a:t>
            </a:r>
            <a:r>
              <a:rPr lang="en-US" sz="2400" i="1" dirty="0"/>
              <a:t>n</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t>
            </a:r>
            <a:r>
              <a:rPr lang="en-US" sz="2400" dirty="0">
                <a:ea typeface="Cambria Math" pitchFamily="18" charset="0"/>
              </a:rPr>
              <a:t>2</a:t>
            </a:r>
            <a:r>
              <a:rPr lang="en-US" sz="2400" dirty="0"/>
              <a:t>, …, </a:t>
            </a:r>
            <a:r>
              <a:rPr lang="zh-CN" altLang="en-US" sz="2400" dirty="0"/>
              <a:t>其中</a:t>
            </a:r>
            <a:r>
              <a:rPr lang="en-US" sz="2400" dirty="0"/>
              <a:t> </a:t>
            </a:r>
            <a:r>
              <a:rPr lang="el-GR" sz="2400" dirty="0">
                <a:ea typeface="Cambria Math"/>
              </a:rPr>
              <a:t>α</a:t>
            </a:r>
            <a:r>
              <a:rPr lang="en-US" sz="2400" baseline="-25000" dirty="0">
                <a:ea typeface="Cambria Math"/>
              </a:rPr>
              <a:t>1</a:t>
            </a:r>
            <a:r>
              <a:rPr lang="en-US" sz="2400" dirty="0">
                <a:ea typeface="Cambria Math"/>
              </a:rPr>
              <a:t>,</a:t>
            </a:r>
            <a:r>
              <a:rPr lang="en-US" sz="2400" dirty="0"/>
              <a:t> </a:t>
            </a:r>
            <a:r>
              <a:rPr lang="el-GR" sz="2400" dirty="0">
                <a:ea typeface="Cambria Math"/>
              </a:rPr>
              <a:t>α</a:t>
            </a:r>
            <a:r>
              <a:rPr lang="en-US" sz="2400" baseline="-25000" dirty="0">
                <a:ea typeface="Cambria Math"/>
              </a:rPr>
              <a:t>2</a:t>
            </a:r>
            <a:r>
              <a:rPr lang="en-US" sz="2400" dirty="0">
                <a:ea typeface="Cambria Math"/>
              </a:rPr>
              <a:t>,…,</a:t>
            </a:r>
            <a:r>
              <a:rPr lang="el-GR" sz="2400" dirty="0">
                <a:ea typeface="Cambria Math"/>
              </a:rPr>
              <a:t> α</a:t>
            </a:r>
            <a:r>
              <a:rPr lang="en-US" sz="2400" i="1" baseline="-25000" dirty="0">
                <a:ea typeface="Cambria Math"/>
              </a:rPr>
              <a:t>k</a:t>
            </a:r>
            <a:r>
              <a:rPr lang="en-US" sz="2400" dirty="0">
                <a:ea typeface="Cambria Math"/>
              </a:rPr>
              <a:t> </a:t>
            </a:r>
            <a:r>
              <a:rPr lang="zh-CN" altLang="en-US" sz="2400" dirty="0">
                <a:ea typeface="Cambria Math"/>
              </a:rPr>
              <a:t>是常数</a:t>
            </a:r>
            <a:r>
              <a:rPr lang="en-US" sz="2400" dirty="0">
                <a:ea typeface="Cambria Math"/>
              </a:rPr>
              <a:t>. </a:t>
            </a:r>
            <a:endParaRPr lang="en-US" sz="2400" dirty="0"/>
          </a:p>
        </p:txBody>
      </p:sp>
    </p:spTree>
    <p:extLst>
      <p:ext uri="{BB962C8B-B14F-4D97-AF65-F5344CB8AC3E}">
        <p14:creationId xmlns:p14="http://schemas.microsoft.com/office/powerpoint/2010/main" val="1113222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3200" dirty="0"/>
              <a:t>允许重复根的一般情况</a:t>
            </a:r>
            <a:endParaRPr lang="en-US" sz="3200" dirty="0"/>
          </a:p>
        </p:txBody>
      </p:sp>
      <p:sp>
        <p:nvSpPr>
          <p:cNvPr id="3" name="Content Placeholder 2"/>
          <p:cNvSpPr>
            <a:spLocks noGrp="1"/>
          </p:cNvSpPr>
          <p:nvPr>
            <p:ph idx="1"/>
          </p:nvPr>
        </p:nvSpPr>
        <p:spPr/>
        <p:txBody>
          <a:bodyPr>
            <a:normAutofit fontScale="85000" lnSpcReduction="20000"/>
          </a:bodyPr>
          <a:lstStyle/>
          <a:p>
            <a:pPr>
              <a:buNone/>
            </a:pPr>
            <a:r>
              <a:rPr lang="zh-CN" altLang="en-US" b="1" dirty="0"/>
              <a:t>定理 </a:t>
            </a:r>
            <a:r>
              <a:rPr lang="en-US" altLang="zh-CN" b="1" dirty="0"/>
              <a:t>4</a:t>
            </a:r>
            <a:r>
              <a:rPr lang="zh-CN" altLang="en-US" b="1" dirty="0"/>
              <a:t>：设 </a:t>
            </a:r>
            <a:r>
              <a:rPr lang="en-US" i="1" dirty="0"/>
              <a:t>c</a:t>
            </a:r>
            <a:r>
              <a:rPr lang="en-US" baseline="-25000" dirty="0">
                <a:latin typeface="Cambria Math" pitchFamily="18" charset="0"/>
                <a:ea typeface="Cambria Math" pitchFamily="18" charset="0"/>
              </a:rPr>
              <a:t>1</a:t>
            </a:r>
            <a:r>
              <a:rPr lang="en-US" dirty="0"/>
              <a:t>, </a:t>
            </a:r>
            <a:r>
              <a:rPr lang="en-US" i="1" dirty="0"/>
              <a:t>c</a:t>
            </a:r>
            <a:r>
              <a:rPr lang="en-US" baseline="-25000" dirty="0">
                <a:latin typeface="Cambria Math" pitchFamily="18" charset="0"/>
                <a:ea typeface="Cambria Math" pitchFamily="18" charset="0"/>
              </a:rPr>
              <a:t>2</a:t>
            </a:r>
            <a:r>
              <a:rPr lang="en-US" i="1" dirty="0"/>
              <a:t> ,…,</a:t>
            </a:r>
            <a:r>
              <a:rPr lang="zh-CN" altLang="en-US" dirty="0"/>
              <a:t>为实数。假设特征方程</a:t>
            </a:r>
            <a:endParaRPr lang="en-US" dirty="0"/>
          </a:p>
          <a:p>
            <a:pPr>
              <a:buNone/>
            </a:pPr>
            <a:r>
              <a:rPr lang="en-US" i="1" dirty="0"/>
              <a:t>              </a:t>
            </a:r>
            <a:r>
              <a:rPr lang="en-US" i="1" dirty="0" err="1"/>
              <a:t>r</a:t>
            </a:r>
            <a:r>
              <a:rPr lang="en-US" i="1" baseline="30000" dirty="0" err="1">
                <a:ea typeface="Cambria Math" pitchFamily="18" charset="0"/>
              </a:rPr>
              <a:t>k</a:t>
            </a:r>
            <a:r>
              <a:rPr lang="en-US" i="1" dirty="0"/>
              <a:t> – c</a:t>
            </a:r>
            <a:r>
              <a:rPr lang="en-US" baseline="-25000" dirty="0">
                <a:latin typeface="Cambria Math" pitchFamily="18" charset="0"/>
                <a:ea typeface="Cambria Math" pitchFamily="18" charset="0"/>
              </a:rPr>
              <a:t>1</a:t>
            </a:r>
            <a:r>
              <a:rPr lang="en-US" i="1" dirty="0"/>
              <a:t>r</a:t>
            </a:r>
            <a:r>
              <a:rPr lang="en-US" i="1" baseline="30000" dirty="0"/>
              <a:t>k</a:t>
            </a:r>
            <a:r>
              <a:rPr lang="en-US" baseline="30000" dirty="0">
                <a:latin typeface="Cambria Math"/>
                <a:ea typeface="Cambria Math"/>
              </a:rPr>
              <a:t>−1</a:t>
            </a:r>
            <a:r>
              <a:rPr lang="en-US" i="1" baseline="30000" dirty="0"/>
              <a:t> </a:t>
            </a:r>
            <a:r>
              <a:rPr lang="en-US" dirty="0">
                <a:latin typeface="Cambria Math" pitchFamily="18" charset="0"/>
                <a:ea typeface="Cambria Math" pitchFamily="18" charset="0"/>
              </a:rPr>
              <a:t>–</a:t>
            </a:r>
            <a:r>
              <a:rPr lang="en-US" dirty="0">
                <a:latin typeface="Cambria Math"/>
                <a:ea typeface="Cambria Math"/>
              </a:rPr>
              <a:t>⋯</a:t>
            </a:r>
            <a:r>
              <a:rPr lang="en-US" dirty="0">
                <a:latin typeface="Cambria Math" pitchFamily="18" charset="0"/>
                <a:ea typeface="Cambria Math" pitchFamily="18" charset="0"/>
              </a:rPr>
              <a:t> –</a:t>
            </a:r>
            <a:r>
              <a:rPr lang="en-US" i="1" dirty="0"/>
              <a:t> c</a:t>
            </a:r>
            <a:r>
              <a:rPr lang="en-US" i="1" baseline="-25000" dirty="0">
                <a:ea typeface="Cambria Math" pitchFamily="18" charset="0"/>
              </a:rPr>
              <a:t>k</a:t>
            </a:r>
            <a:r>
              <a:rPr lang="en-US" i="1" dirty="0"/>
              <a:t> = </a:t>
            </a:r>
            <a:r>
              <a:rPr lang="en-US" dirty="0">
                <a:latin typeface="Cambria Math" pitchFamily="18" charset="0"/>
                <a:ea typeface="Cambria Math" pitchFamily="18" charset="0"/>
              </a:rPr>
              <a:t>0</a:t>
            </a:r>
            <a:r>
              <a:rPr lang="en-US" i="1" dirty="0"/>
              <a:t> </a:t>
            </a:r>
          </a:p>
          <a:p>
            <a:pPr>
              <a:buNone/>
            </a:pPr>
            <a:r>
              <a:rPr lang="zh-CN" altLang="en-US" dirty="0"/>
              <a:t>有 𝑡</a:t>
            </a:r>
            <a:r>
              <a:rPr lang="en-US" altLang="zh-CN" dirty="0"/>
              <a:t> </a:t>
            </a:r>
            <a:r>
              <a:rPr lang="zh-CN" altLang="en-US" dirty="0"/>
              <a:t>个不同的根</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 …, </a:t>
            </a:r>
            <a:r>
              <a:rPr lang="en-US" i="1" dirty="0"/>
              <a:t>r</a:t>
            </a:r>
            <a:r>
              <a:rPr lang="en-US" i="1" baseline="-25000" dirty="0"/>
              <a:t>t</a:t>
            </a:r>
            <a:r>
              <a:rPr lang="zh-CN" altLang="en-US" dirty="0"/>
              <a:t>它们的重数分别为</a:t>
            </a:r>
            <a:r>
              <a:rPr lang="en-US" i="1" dirty="0"/>
              <a:t>m</a:t>
            </a:r>
            <a:r>
              <a:rPr lang="en-US" baseline="-25000" dirty="0">
                <a:latin typeface="Cambria Math" pitchFamily="18" charset="0"/>
                <a:ea typeface="Cambria Math" pitchFamily="18" charset="0"/>
              </a:rPr>
              <a:t>1</a:t>
            </a:r>
            <a:r>
              <a:rPr lang="en-US" dirty="0"/>
              <a:t>, </a:t>
            </a:r>
            <a:r>
              <a:rPr lang="en-US" i="1" dirty="0"/>
              <a:t>m</a:t>
            </a:r>
            <a:r>
              <a:rPr lang="en-US" baseline="-25000" dirty="0">
                <a:latin typeface="Cambria Math" pitchFamily="18" charset="0"/>
                <a:ea typeface="Cambria Math" pitchFamily="18" charset="0"/>
              </a:rPr>
              <a:t>2</a:t>
            </a:r>
            <a:r>
              <a:rPr lang="en-US" dirty="0"/>
              <a:t>, …, </a:t>
            </a:r>
            <a:r>
              <a:rPr lang="en-US" i="1" dirty="0"/>
              <a:t>m</a:t>
            </a:r>
            <a:r>
              <a:rPr lang="en-US" i="1" baseline="-25000" dirty="0"/>
              <a:t>t</a:t>
            </a:r>
            <a:r>
              <a:rPr lang="en-US" dirty="0"/>
              <a:t>, </a:t>
            </a:r>
            <a:r>
              <a:rPr lang="zh-CN" altLang="en-US" dirty="0"/>
              <a:t>其中</a:t>
            </a:r>
            <a:r>
              <a:rPr lang="en-US" i="1" dirty="0"/>
              <a:t>m</a:t>
            </a:r>
            <a:r>
              <a:rPr lang="en-US" i="1" baseline="-25000" dirty="0"/>
              <a:t>i</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zh-CN" altLang="en-US" dirty="0"/>
              <a:t>对于</a:t>
            </a:r>
            <a:r>
              <a:rPr lang="en-US" dirty="0"/>
              <a:t> </a:t>
            </a:r>
            <a:r>
              <a:rPr lang="en-US" sz="2400" i="1" dirty="0"/>
              <a:t>i</a:t>
            </a:r>
            <a:r>
              <a:rPr lang="en-US" sz="2400" dirty="0"/>
              <a:t> = </a:t>
            </a:r>
            <a:r>
              <a:rPr lang="en-US" sz="2400" dirty="0">
                <a:latin typeface="Cambria Math" pitchFamily="18" charset="0"/>
                <a:ea typeface="Cambria Math" pitchFamily="18" charset="0"/>
              </a:rPr>
              <a:t>0</a:t>
            </a:r>
            <a:r>
              <a:rPr lang="en-US" sz="2400" dirty="0"/>
              <a:t>, </a:t>
            </a:r>
            <a:r>
              <a:rPr lang="en-US" sz="2400" dirty="0">
                <a:latin typeface="Cambria Math" pitchFamily="18" charset="0"/>
                <a:ea typeface="Cambria Math" pitchFamily="18" charset="0"/>
              </a:rPr>
              <a:t>1</a:t>
            </a:r>
            <a:r>
              <a:rPr lang="en-US" sz="2400" dirty="0"/>
              <a:t>, </a:t>
            </a:r>
            <a:r>
              <a:rPr lang="en-US" sz="2400" dirty="0">
                <a:latin typeface="Cambria Math" pitchFamily="18" charset="0"/>
                <a:ea typeface="Cambria Math" pitchFamily="18" charset="0"/>
              </a:rPr>
              <a:t>2</a:t>
            </a:r>
            <a:r>
              <a:rPr lang="en-US" sz="2400" dirty="0"/>
              <a:t>, …,</a:t>
            </a:r>
            <a:r>
              <a:rPr lang="en-US" sz="2400" i="1" dirty="0"/>
              <a:t>t</a:t>
            </a:r>
            <a:r>
              <a:rPr lang="en-US" sz="2400" dirty="0"/>
              <a:t> </a:t>
            </a:r>
            <a:r>
              <a:rPr lang="zh-CN" altLang="en-US" sz="2400" dirty="0"/>
              <a:t>且</a:t>
            </a:r>
            <a:r>
              <a:rPr lang="en-US" sz="2400" dirty="0"/>
              <a:t> </a:t>
            </a:r>
            <a:r>
              <a:rPr lang="en-US" i="1" dirty="0"/>
              <a:t>m</a:t>
            </a:r>
            <a:r>
              <a:rPr lang="en-US" baseline="-25000" dirty="0">
                <a:latin typeface="Cambria Math" pitchFamily="18" charset="0"/>
                <a:ea typeface="Cambria Math" pitchFamily="18" charset="0"/>
              </a:rPr>
              <a:t>1</a:t>
            </a:r>
            <a:r>
              <a:rPr lang="en-US" dirty="0"/>
              <a:t> +  </a:t>
            </a:r>
            <a:r>
              <a:rPr lang="en-US" i="1" dirty="0"/>
              <a:t>m</a:t>
            </a:r>
            <a:r>
              <a:rPr lang="en-US" baseline="-25000" dirty="0">
                <a:latin typeface="Cambria Math" pitchFamily="18" charset="0"/>
                <a:ea typeface="Cambria Math" pitchFamily="18" charset="0"/>
              </a:rPr>
              <a:t>2</a:t>
            </a:r>
            <a:r>
              <a:rPr lang="en-US" dirty="0"/>
              <a:t> +  … + </a:t>
            </a:r>
            <a:r>
              <a:rPr lang="en-US" i="1" dirty="0"/>
              <a:t>m</a:t>
            </a:r>
            <a:r>
              <a:rPr lang="en-US" i="1" baseline="-25000" dirty="0"/>
              <a:t>t </a:t>
            </a:r>
            <a:r>
              <a:rPr lang="en-US" dirty="0"/>
              <a:t>= </a:t>
            </a:r>
            <a:r>
              <a:rPr lang="en-US" i="1" dirty="0"/>
              <a:t>k</a:t>
            </a:r>
            <a:r>
              <a:rPr lang="en-US" dirty="0"/>
              <a:t>.</a:t>
            </a:r>
            <a:r>
              <a:rPr lang="zh-CN" altLang="en-US" dirty="0"/>
              <a:t>那么数列</a:t>
            </a:r>
            <a:r>
              <a:rPr lang="en-US" dirty="0"/>
              <a:t>{</a:t>
            </a:r>
            <a:r>
              <a:rPr lang="en-US" i="1" dirty="0"/>
              <a:t>a</a:t>
            </a:r>
            <a:r>
              <a:rPr lang="en-US" i="1" baseline="-25000" dirty="0"/>
              <a:t>n</a:t>
            </a:r>
            <a:r>
              <a:rPr lang="en-US" dirty="0"/>
              <a:t>}   </a:t>
            </a:r>
            <a:r>
              <a:rPr lang="zh-CN" altLang="en-US" dirty="0"/>
              <a:t>是递归关系的解</a:t>
            </a:r>
            <a:r>
              <a:rPr lang="en-US" dirty="0"/>
              <a:t>           </a:t>
            </a:r>
            <a:r>
              <a:rPr lang="en-US" sz="2800" i="1" dirty="0"/>
              <a:t>a</a:t>
            </a:r>
            <a:r>
              <a:rPr lang="en-US" sz="2800" i="1" baseline="-25000" dirty="0"/>
              <a:t>n</a:t>
            </a:r>
            <a:r>
              <a:rPr lang="en-US" sz="2800" i="1" dirty="0"/>
              <a:t> = c</a:t>
            </a:r>
            <a:r>
              <a:rPr lang="en-US" sz="2800" baseline="-25000" dirty="0">
                <a:latin typeface="Cambria Math" pitchFamily="18" charset="0"/>
                <a:ea typeface="Cambria Math" pitchFamily="18" charset="0"/>
              </a:rPr>
              <a:t>1</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1</a:t>
            </a:r>
            <a:r>
              <a:rPr lang="en-US" sz="2800" i="1" baseline="-25000" dirty="0"/>
              <a:t> </a:t>
            </a:r>
            <a:r>
              <a:rPr lang="en-US" sz="2800" i="1" dirty="0"/>
              <a:t>+ c</a:t>
            </a:r>
            <a:r>
              <a:rPr lang="en-US" sz="2800" baseline="-25000" dirty="0">
                <a:latin typeface="Cambria Math" pitchFamily="18" charset="0"/>
                <a:ea typeface="Cambria Math" pitchFamily="18" charset="0"/>
              </a:rPr>
              <a:t>2</a:t>
            </a:r>
            <a:r>
              <a:rPr lang="en-US" sz="2800" i="1" dirty="0"/>
              <a:t>a</a:t>
            </a:r>
            <a:r>
              <a:rPr lang="en-US" sz="2800" i="1" baseline="-25000" dirty="0"/>
              <a:t>n</a:t>
            </a:r>
            <a:r>
              <a:rPr lang="en-US" sz="2800" i="1" baseline="-25000" dirty="0">
                <a:latin typeface="Cambria Math"/>
                <a:ea typeface="Cambria Math"/>
              </a:rPr>
              <a:t>−</a:t>
            </a:r>
            <a:r>
              <a:rPr lang="en-US" sz="2800" baseline="-25000" dirty="0">
                <a:latin typeface="Cambria Math" pitchFamily="18" charset="0"/>
                <a:ea typeface="Cambria Math" pitchFamily="18" charset="0"/>
              </a:rPr>
              <a:t>2</a:t>
            </a:r>
            <a:r>
              <a:rPr lang="en-US" sz="2800" i="1" dirty="0"/>
              <a:t> + ….. + c</a:t>
            </a:r>
            <a:r>
              <a:rPr lang="en-US" sz="2800" i="1" baseline="-25000" dirty="0"/>
              <a:t>k</a:t>
            </a:r>
            <a:r>
              <a:rPr lang="en-US" sz="2800" i="1" dirty="0"/>
              <a:t> a</a:t>
            </a:r>
            <a:r>
              <a:rPr lang="en-US" sz="2800" i="1" baseline="-25000" dirty="0"/>
              <a:t>n</a:t>
            </a:r>
            <a:r>
              <a:rPr lang="en-US" sz="2800" i="1" baseline="-25000" dirty="0">
                <a:latin typeface="Cambria Math"/>
                <a:ea typeface="Cambria Math"/>
              </a:rPr>
              <a:t>−</a:t>
            </a:r>
            <a:r>
              <a:rPr lang="en-US" sz="2800" i="1" baseline="-25000" dirty="0"/>
              <a:t>k</a:t>
            </a:r>
          </a:p>
          <a:p>
            <a:pPr>
              <a:buNone/>
            </a:pPr>
            <a:r>
              <a:rPr lang="en-US" sz="2800" i="1" baseline="-25000" dirty="0"/>
              <a:t>       </a:t>
            </a:r>
            <a:r>
              <a:rPr lang="zh-CN" altLang="en-US" sz="2800" dirty="0"/>
              <a:t>当且仅当</a:t>
            </a:r>
            <a:endParaRPr lang="en-US" sz="2800" dirty="0"/>
          </a:p>
          <a:p>
            <a:pPr>
              <a:buNone/>
            </a:pPr>
            <a:endParaRPr lang="en-US" sz="2800" dirty="0"/>
          </a:p>
          <a:p>
            <a:pPr>
              <a:buNone/>
            </a:pPr>
            <a:endParaRPr lang="en-US" sz="2800" dirty="0"/>
          </a:p>
          <a:p>
            <a:pPr>
              <a:buNone/>
            </a:pPr>
            <a:endParaRPr lang="en-US" sz="2800" dirty="0"/>
          </a:p>
          <a:p>
            <a:pPr>
              <a:buNone/>
            </a:pPr>
            <a:endParaRPr lang="en-US" sz="2800" dirty="0"/>
          </a:p>
          <a:p>
            <a:pPr>
              <a:buNone/>
            </a:pPr>
            <a:r>
              <a:rPr lang="en-US" sz="2800" dirty="0"/>
              <a:t>     </a:t>
            </a:r>
            <a:r>
              <a:rPr lang="zh-CN" altLang="en-US" sz="2800" dirty="0"/>
              <a:t>对于</a:t>
            </a:r>
            <a:r>
              <a:rPr lang="en-US" sz="2800" dirty="0"/>
              <a:t> </a:t>
            </a:r>
            <a:r>
              <a:rPr lang="en-US" sz="2800" i="1" dirty="0"/>
              <a:t>n</a:t>
            </a:r>
            <a:r>
              <a:rPr lang="en-US" sz="2800" dirty="0"/>
              <a:t> = </a:t>
            </a:r>
            <a:r>
              <a:rPr lang="en-US" sz="2800" dirty="0">
                <a:latin typeface="Cambria Math" pitchFamily="18" charset="0"/>
                <a:ea typeface="Cambria Math" pitchFamily="18" charset="0"/>
              </a:rPr>
              <a:t>0</a:t>
            </a:r>
            <a:r>
              <a:rPr lang="en-US" sz="2800" dirty="0"/>
              <a:t>, </a:t>
            </a:r>
            <a:r>
              <a:rPr lang="en-US" sz="2800" dirty="0">
                <a:latin typeface="Cambria Math" pitchFamily="18" charset="0"/>
                <a:ea typeface="Cambria Math" pitchFamily="18" charset="0"/>
              </a:rPr>
              <a:t>1</a:t>
            </a:r>
            <a:r>
              <a:rPr lang="en-US" sz="2800" dirty="0"/>
              <a:t>, </a:t>
            </a:r>
            <a:r>
              <a:rPr lang="en-US" sz="2800" dirty="0">
                <a:latin typeface="Cambria Math" pitchFamily="18" charset="0"/>
                <a:ea typeface="Cambria Math" pitchFamily="18" charset="0"/>
              </a:rPr>
              <a:t>2</a:t>
            </a:r>
            <a:r>
              <a:rPr lang="en-US" sz="2800" dirty="0"/>
              <a:t>, …, </a:t>
            </a:r>
            <a:r>
              <a:rPr lang="zh-CN" altLang="en-US" sz="2800" dirty="0"/>
              <a:t>其中</a:t>
            </a:r>
            <a:r>
              <a:rPr lang="en-US" sz="2800" dirty="0"/>
              <a:t> </a:t>
            </a:r>
            <a:r>
              <a:rPr lang="el-GR" sz="2800" dirty="0">
                <a:latin typeface="Cambria Math"/>
                <a:ea typeface="Cambria Math"/>
              </a:rPr>
              <a:t>α</a:t>
            </a:r>
            <a:r>
              <a:rPr lang="en-US" sz="2800" i="1" baseline="-25000" dirty="0" err="1">
                <a:ea typeface="Cambria Math"/>
              </a:rPr>
              <a:t>i,j</a:t>
            </a:r>
            <a:r>
              <a:rPr lang="en-US" sz="2800" dirty="0">
                <a:latin typeface="Cambria Math"/>
                <a:ea typeface="Cambria Math"/>
              </a:rPr>
              <a:t> </a:t>
            </a:r>
            <a:r>
              <a:rPr lang="zh-CN" altLang="en-US" sz="2900" dirty="0">
                <a:latin typeface="Cambria Math"/>
                <a:ea typeface="Cambria Math"/>
              </a:rPr>
              <a:t>是</a:t>
            </a:r>
            <a:r>
              <a:rPr lang="zh-CN" altLang="en-US" sz="2900" dirty="0">
                <a:latin typeface="+mn-ea"/>
              </a:rPr>
              <a:t>常数</a:t>
            </a:r>
            <a:r>
              <a:rPr lang="en-US" sz="2900" dirty="0">
                <a:latin typeface="+mn-ea"/>
              </a:rPr>
              <a:t>  </a:t>
            </a:r>
            <a:r>
              <a:rPr lang="en-US" sz="2900" dirty="0">
                <a:latin typeface="Cambria Math"/>
                <a:ea typeface="Cambria Math"/>
              </a:rPr>
              <a:t>1≤ </a:t>
            </a:r>
            <a:r>
              <a:rPr lang="en-US" sz="2900" i="1" dirty="0" err="1">
                <a:ea typeface="Cambria Math"/>
              </a:rPr>
              <a:t>i</a:t>
            </a:r>
            <a:r>
              <a:rPr lang="en-US" sz="2900" i="1" dirty="0">
                <a:ea typeface="Cambria Math"/>
              </a:rPr>
              <a:t> </a:t>
            </a:r>
            <a:r>
              <a:rPr lang="en-US" sz="2900" dirty="0">
                <a:latin typeface="Cambria Math"/>
                <a:ea typeface="Cambria Math"/>
              </a:rPr>
              <a:t>≤ </a:t>
            </a:r>
            <a:r>
              <a:rPr lang="en-US" sz="2900" i="1" dirty="0">
                <a:ea typeface="Cambria Math"/>
              </a:rPr>
              <a:t>t</a:t>
            </a:r>
            <a:r>
              <a:rPr lang="en-US" sz="2900" dirty="0">
                <a:latin typeface="Cambria Math"/>
                <a:ea typeface="Cambria Math"/>
              </a:rPr>
              <a:t>  </a:t>
            </a:r>
            <a:r>
              <a:rPr lang="zh-CN" altLang="en-US" sz="2900" dirty="0">
                <a:latin typeface="Cambria Math"/>
                <a:ea typeface="Cambria Math"/>
              </a:rPr>
              <a:t>且</a:t>
            </a:r>
            <a:r>
              <a:rPr lang="en-US" sz="2900" dirty="0">
                <a:latin typeface="Cambria Math"/>
                <a:ea typeface="Cambria Math"/>
              </a:rPr>
              <a:t> 0≤ </a:t>
            </a:r>
            <a:r>
              <a:rPr lang="en-US" sz="2900" i="1" dirty="0">
                <a:latin typeface="Cambria Math"/>
                <a:ea typeface="Cambria Math"/>
              </a:rPr>
              <a:t>j </a:t>
            </a:r>
            <a:r>
              <a:rPr lang="en-US" sz="2900" dirty="0">
                <a:latin typeface="Cambria Math"/>
                <a:ea typeface="Cambria Math"/>
              </a:rPr>
              <a:t>≤ </a:t>
            </a:r>
            <a:r>
              <a:rPr lang="en-US" sz="2900" i="1" dirty="0">
                <a:ea typeface="Cambria Math"/>
              </a:rPr>
              <a:t>m</a:t>
            </a:r>
            <a:r>
              <a:rPr lang="en-US" sz="2900" i="1" baseline="-25000" dirty="0">
                <a:ea typeface="Cambria Math"/>
              </a:rPr>
              <a:t>i</a:t>
            </a:r>
            <a:r>
              <a:rPr lang="en-US" sz="2900" i="1" baseline="-25000" dirty="0">
                <a:latin typeface="Cambria Math"/>
                <a:ea typeface="Cambria Math"/>
              </a:rPr>
              <a:t>−</a:t>
            </a:r>
            <a:r>
              <a:rPr lang="en-US" sz="2900" baseline="-25000" dirty="0">
                <a:latin typeface="Cambria Math" pitchFamily="18" charset="0"/>
                <a:ea typeface="Cambria Math" pitchFamily="18" charset="0"/>
              </a:rPr>
              <a:t>1</a:t>
            </a:r>
            <a:r>
              <a:rPr lang="en-US" sz="2800" dirty="0">
                <a:latin typeface="Cambria Math" pitchFamily="18" charset="0"/>
                <a:ea typeface="Cambria Math" pitchFamily="18" charset="0"/>
              </a:rPr>
              <a:t>.</a:t>
            </a:r>
            <a:r>
              <a:rPr lang="en-US" sz="2800" dirty="0">
                <a:latin typeface="Cambria Math"/>
                <a:ea typeface="Cambria Math"/>
              </a:rPr>
              <a:t>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143000" y="4114800"/>
            <a:ext cx="5102638" cy="298037"/>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1828801" y="4572001"/>
            <a:ext cx="4666583" cy="298037"/>
          </a:xfrm>
          <a:prstGeom prst="rect">
            <a:avLst/>
          </a:prstGeom>
        </p:spPr>
      </p:pic>
      <p:pic>
        <p:nvPicPr>
          <p:cNvPr id="15" name="Picture 14" descr="addin_tmp.png"/>
          <p:cNvPicPr>
            <a:picLocks noChangeAspect="1"/>
          </p:cNvPicPr>
          <p:nvPr>
            <p:custDataLst>
              <p:tags r:id="rId3"/>
            </p:custDataLst>
          </p:nvPr>
        </p:nvPicPr>
        <p:blipFill>
          <a:blip r:embed="rId7" cstate="print"/>
          <a:stretch>
            <a:fillRect/>
          </a:stretch>
        </p:blipFill>
        <p:spPr>
          <a:xfrm>
            <a:off x="1905000" y="5105400"/>
            <a:ext cx="5236654" cy="29803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4000" dirty="0"/>
              <a:t>带有常系数的线性非齐次递归关系</a:t>
            </a:r>
            <a:endParaRPr lang="en-US" sz="4000" dirty="0"/>
          </a:p>
        </p:txBody>
      </p:sp>
      <p:sp>
        <p:nvSpPr>
          <p:cNvPr id="3" name="Content Placeholder 2"/>
          <p:cNvSpPr>
            <a:spLocks noGrp="1"/>
          </p:cNvSpPr>
          <p:nvPr>
            <p:ph idx="1"/>
          </p:nvPr>
        </p:nvSpPr>
        <p:spPr/>
        <p:txBody>
          <a:bodyPr/>
          <a:lstStyle/>
          <a:p>
            <a:pPr>
              <a:buNone/>
            </a:pPr>
            <a:r>
              <a:rPr lang="zh-CN" altLang="en-US" b="1" dirty="0"/>
              <a:t>定义：</a:t>
            </a:r>
            <a:r>
              <a:rPr lang="zh-CN" altLang="en-US" dirty="0"/>
              <a:t>带有常系数的线性非齐次递归关系的形式为</a:t>
            </a:r>
            <a:r>
              <a:rPr lang="en-US" sz="2400" dirty="0"/>
              <a:t>:</a:t>
            </a:r>
          </a:p>
          <a:p>
            <a:pPr>
              <a:buNone/>
            </a:pPr>
            <a:r>
              <a:rPr lang="en-US" sz="2400" i="1" dirty="0"/>
              <a:t>          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r>
              <a:rPr lang="en-US" sz="2400" i="1" dirty="0"/>
              <a:t>+ F</a:t>
            </a:r>
            <a:r>
              <a:rPr lang="en-US" sz="2400" dirty="0"/>
              <a:t>(</a:t>
            </a:r>
            <a:r>
              <a:rPr lang="en-US" sz="2400" i="1" dirty="0"/>
              <a:t>n</a:t>
            </a:r>
            <a:r>
              <a:rPr lang="en-US" sz="2400" dirty="0"/>
              <a:t>)</a:t>
            </a:r>
            <a:r>
              <a:rPr lang="en-US" sz="2400" i="1" baseline="-25000" dirty="0"/>
              <a:t> ,</a:t>
            </a:r>
            <a:endParaRPr lang="en-US" sz="2400" b="1" dirty="0"/>
          </a:p>
          <a:p>
            <a:pPr>
              <a:buNone/>
            </a:pPr>
            <a:r>
              <a:rPr lang="en-US" sz="2400" dirty="0"/>
              <a:t>   </a:t>
            </a:r>
            <a:r>
              <a:rPr lang="zh-CN" altLang="en-US" sz="2400" dirty="0"/>
              <a:t>其中</a:t>
            </a:r>
            <a:r>
              <a:rPr lang="en-US" sz="2400" dirty="0"/>
              <a:t> </a:t>
            </a:r>
            <a:r>
              <a:rPr lang="en-US" sz="2400" i="1" dirty="0"/>
              <a:t>c</a:t>
            </a:r>
            <a:r>
              <a:rPr lang="en-US" sz="2400" baseline="-25000" dirty="0">
                <a:latin typeface="Cambria Math" pitchFamily="18" charset="0"/>
                <a:ea typeface="Cambria Math" pitchFamily="18" charset="0"/>
              </a:rPr>
              <a:t>1</a:t>
            </a:r>
            <a:r>
              <a:rPr lang="en-US" sz="2400" i="1" dirty="0"/>
              <a:t>, c</a:t>
            </a:r>
            <a:r>
              <a:rPr lang="en-US" sz="2400" baseline="-25000" dirty="0">
                <a:latin typeface="Cambria Math" pitchFamily="18" charset="0"/>
                <a:ea typeface="Cambria Math" pitchFamily="18" charset="0"/>
              </a:rPr>
              <a:t>2</a:t>
            </a:r>
            <a:r>
              <a:rPr lang="en-US" sz="2400" i="1" dirty="0"/>
              <a:t>, ….,c</a:t>
            </a:r>
            <a:r>
              <a:rPr lang="en-US" sz="2400" i="1" baseline="-25000" dirty="0"/>
              <a:t>k</a:t>
            </a:r>
            <a:r>
              <a:rPr lang="en-US" sz="2400" i="1" dirty="0"/>
              <a:t> </a:t>
            </a:r>
            <a:r>
              <a:rPr lang="zh-CN" altLang="en-US" sz="2400" dirty="0"/>
              <a:t>是实数</a:t>
            </a:r>
            <a:r>
              <a:rPr lang="en-US" sz="2400" dirty="0"/>
              <a:t>, </a:t>
            </a:r>
            <a:r>
              <a:rPr lang="en-US" altLang="zh-CN" sz="2400" dirty="0"/>
              <a:t>F(n) </a:t>
            </a:r>
            <a:r>
              <a:rPr lang="zh-CN" altLang="en-US" sz="2400" dirty="0"/>
              <a:t>是一个不全为零的函数，仅依赖于 𝑛</a:t>
            </a:r>
            <a:r>
              <a:rPr lang="en-US" sz="2400" dirty="0">
                <a:latin typeface="Cambria Math" pitchFamily="18" charset="0"/>
                <a:ea typeface="Cambria Math" pitchFamily="18" charset="0"/>
              </a:rPr>
              <a:t>.</a:t>
            </a:r>
          </a:p>
          <a:p>
            <a:pPr>
              <a:buNone/>
            </a:pPr>
            <a:r>
              <a:rPr lang="zh-CN" altLang="en-US" sz="2400" dirty="0">
                <a:latin typeface="+mn-ea"/>
              </a:rPr>
              <a:t>递归关系</a:t>
            </a:r>
            <a:endParaRPr lang="en-US" sz="2400" dirty="0">
              <a:latin typeface="+mn-ea"/>
            </a:endParaRPr>
          </a:p>
          <a:p>
            <a:pPr>
              <a:buNone/>
            </a:pPr>
            <a:r>
              <a:rPr lang="en-US" sz="2400" i="1" dirty="0">
                <a:latin typeface="Cambria Math" pitchFamily="18" charset="0"/>
                <a:ea typeface="Cambria Math" pitchFamily="18" charset="0"/>
              </a:rPr>
              <a:t>          </a:t>
            </a:r>
            <a:r>
              <a:rPr lang="en-US" sz="2400" i="1" dirty="0"/>
              <a:t>a</a:t>
            </a:r>
            <a:r>
              <a:rPr lang="en-US" sz="2400" i="1" baseline="-25000" dirty="0"/>
              <a:t>n</a:t>
            </a:r>
            <a:r>
              <a:rPr lang="en-US" sz="2400" i="1" dirty="0"/>
              <a:t> = c</a:t>
            </a:r>
            <a:r>
              <a:rPr lang="en-US" sz="2400" baseline="-25000" dirty="0">
                <a:latin typeface="Cambria Math" pitchFamily="18" charset="0"/>
                <a:ea typeface="Cambria Math" pitchFamily="18" charset="0"/>
              </a:rPr>
              <a:t>1</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c</a:t>
            </a:r>
            <a:r>
              <a:rPr lang="en-US" sz="2400" baseline="-25000" dirty="0">
                <a:latin typeface="Cambria Math" pitchFamily="18" charset="0"/>
                <a:ea typeface="Cambria Math" pitchFamily="18" charset="0"/>
              </a:rPr>
              <a:t>2</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 + c</a:t>
            </a:r>
            <a:r>
              <a:rPr lang="en-US" sz="2400" i="1" baseline="-25000" dirty="0"/>
              <a:t>k</a:t>
            </a:r>
            <a:r>
              <a:rPr lang="en-US" sz="2400" i="1" dirty="0"/>
              <a:t> a</a:t>
            </a:r>
            <a:r>
              <a:rPr lang="en-US" sz="2400" i="1" baseline="-25000" dirty="0"/>
              <a:t>n</a:t>
            </a:r>
            <a:r>
              <a:rPr lang="en-US" sz="2400" i="1" baseline="-25000" dirty="0">
                <a:latin typeface="Cambria Math"/>
                <a:ea typeface="Cambria Math"/>
              </a:rPr>
              <a:t>−</a:t>
            </a:r>
            <a:r>
              <a:rPr lang="en-US" sz="2400" i="1" baseline="-25000" dirty="0"/>
              <a:t>k ,</a:t>
            </a:r>
            <a:endParaRPr lang="en-US" sz="2400" dirty="0">
              <a:latin typeface="Cambria Math" pitchFamily="18" charset="0"/>
              <a:ea typeface="Cambria Math" pitchFamily="18" charset="0"/>
            </a:endParaRPr>
          </a:p>
          <a:p>
            <a:pPr>
              <a:buNone/>
            </a:pPr>
            <a:r>
              <a:rPr lang="zh-CN" altLang="en-US" sz="2400" dirty="0">
                <a:latin typeface="+mn-ea"/>
              </a:rPr>
              <a:t>称为关联的齐次递归关系</a:t>
            </a:r>
            <a:r>
              <a:rPr lang="en-US" sz="2400" dirty="0">
                <a:latin typeface="Cambria Math" pitchFamily="18" charset="0"/>
                <a:ea typeface="Cambria Math" pitchFamily="18"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CN" altLang="en-US" sz="3600" dirty="0"/>
              <a:t>带有常系数的线性非齐次递归关系（续）</a:t>
            </a:r>
            <a:endParaRPr lang="en-US" sz="3600" dirty="0"/>
          </a:p>
        </p:txBody>
      </p:sp>
      <p:sp>
        <p:nvSpPr>
          <p:cNvPr id="3" name="Content Placeholder 2"/>
          <p:cNvSpPr>
            <a:spLocks noGrp="1"/>
          </p:cNvSpPr>
          <p:nvPr>
            <p:ph idx="1"/>
          </p:nvPr>
        </p:nvSpPr>
        <p:spPr/>
        <p:txBody>
          <a:bodyPr>
            <a:normAutofit lnSpcReduction="10000"/>
          </a:bodyPr>
          <a:lstStyle/>
          <a:p>
            <a:pPr>
              <a:buNone/>
            </a:pPr>
            <a:r>
              <a:rPr lang="zh-CN" altLang="en-US" sz="2400" dirty="0"/>
              <a:t>以下是带有常系数的线性非齐次递归关系</a:t>
            </a:r>
            <a:r>
              <a:rPr lang="en-US" sz="2400" dirty="0"/>
              <a:t>:</a:t>
            </a:r>
          </a:p>
          <a:p>
            <a:pPr>
              <a:buNone/>
            </a:pPr>
            <a:r>
              <a:rPr lang="en-US" sz="2400" b="1" i="1" dirty="0"/>
              <a:t>    </a:t>
            </a:r>
            <a:r>
              <a:rPr lang="en-US" sz="2400" i="1" dirty="0"/>
              <a:t>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t>
            </a:r>
            <a:r>
              <a:rPr lang="en-US" sz="2400" dirty="0">
                <a:latin typeface="Cambria Math" pitchFamily="18" charset="0"/>
                <a:ea typeface="Cambria Math" pitchFamily="18" charset="0"/>
              </a:rPr>
              <a:t>2</a:t>
            </a:r>
            <a:r>
              <a:rPr lang="en-US" sz="2400" i="1" baseline="30000" dirty="0"/>
              <a:t>n</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n</a:t>
            </a:r>
            <a:r>
              <a:rPr lang="en-US" sz="2400" baseline="30000" dirty="0">
                <a:latin typeface="Cambria Math" pitchFamily="18" charset="0"/>
                <a:ea typeface="Cambria Math" pitchFamily="18" charset="0"/>
              </a:rPr>
              <a:t>2</a:t>
            </a:r>
            <a:r>
              <a:rPr lang="en-US" sz="2400" i="1" dirty="0"/>
              <a:t> + n + </a:t>
            </a:r>
            <a:r>
              <a:rPr lang="en-US" sz="2400" dirty="0">
                <a:latin typeface="Cambria Math" pitchFamily="18" charset="0"/>
                <a:ea typeface="Cambria Math" pitchFamily="18" charset="0"/>
              </a:rPr>
              <a:t>1</a:t>
            </a:r>
            <a:r>
              <a:rPr lang="en-US" sz="2400" i="1" dirty="0"/>
              <a:t>, </a:t>
            </a:r>
          </a:p>
          <a:p>
            <a:pPr>
              <a:buNone/>
            </a:pPr>
            <a:r>
              <a:rPr lang="en-US" sz="2400" i="1" dirty="0"/>
              <a:t>    a</a:t>
            </a:r>
            <a:r>
              <a:rPr lang="en-US" sz="2400" i="1" baseline="-25000" dirty="0"/>
              <a:t>n</a:t>
            </a:r>
            <a:r>
              <a:rPr lang="en-US" sz="2400" i="1" dirty="0"/>
              <a:t> = </a:t>
            </a:r>
            <a:r>
              <a:rPr lang="en-US" sz="2400" dirty="0">
                <a:latin typeface="Cambria Math" pitchFamily="18" charset="0"/>
                <a:ea typeface="Cambria Math" pitchFamily="18" charset="0"/>
              </a:rPr>
              <a:t>3</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n</a:t>
            </a:r>
            <a:r>
              <a:rPr lang="en-US" sz="2400" dirty="0">
                <a:latin typeface="Cambria Math" pitchFamily="18" charset="0"/>
                <a:ea typeface="Cambria Math" pitchFamily="18" charset="0"/>
              </a:rPr>
              <a:t>3</a:t>
            </a:r>
            <a:r>
              <a:rPr lang="en-US" sz="2400" i="1" baseline="30000" dirty="0">
                <a:latin typeface="Cambria Math" pitchFamily="18" charset="0"/>
                <a:ea typeface="Cambria Math" pitchFamily="18" charset="0"/>
              </a:rPr>
              <a:t>n</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3 </a:t>
            </a:r>
            <a:r>
              <a:rPr lang="en-US" sz="2400" i="1" dirty="0"/>
              <a:t>+ n</a:t>
            </a:r>
            <a:r>
              <a:rPr lang="en-US" sz="2400" dirty="0"/>
              <a:t>! </a:t>
            </a:r>
            <a:endParaRPr lang="en-US" sz="2400" b="1" dirty="0"/>
          </a:p>
          <a:p>
            <a:pPr>
              <a:buNone/>
            </a:pPr>
            <a:r>
              <a:rPr lang="zh-CN" altLang="en-US" sz="2400" dirty="0"/>
              <a:t>以下是各线性非齐次递归关系对应的关联线性齐次递归关系</a:t>
            </a:r>
            <a:r>
              <a:rPr lang="en-US" sz="2400" dirty="0"/>
              <a:t>:</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a:t>
            </a:r>
          </a:p>
          <a:p>
            <a:pPr>
              <a:buNone/>
            </a:pPr>
            <a:r>
              <a:rPr lang="en-US" sz="2400" i="1" dirty="0"/>
              <a:t>    a</a:t>
            </a:r>
            <a:r>
              <a:rPr lang="en-US" sz="2400" i="1" baseline="-25000" dirty="0"/>
              <a:t>n</a:t>
            </a:r>
            <a:r>
              <a:rPr lang="en-US" sz="2400" i="1" dirty="0"/>
              <a:t> = </a:t>
            </a:r>
            <a:r>
              <a:rPr lang="en-US" sz="2400" dirty="0">
                <a:latin typeface="Cambria Math" pitchFamily="18" charset="0"/>
                <a:ea typeface="Cambria Math" pitchFamily="18" charset="0"/>
              </a:rPr>
              <a:t>3</a:t>
            </a:r>
            <a:r>
              <a:rPr lang="en-US" sz="2400" i="1" dirty="0"/>
              <a:t>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dirty="0"/>
              <a:t> ,</a:t>
            </a:r>
          </a:p>
          <a:p>
            <a:pPr>
              <a:buNone/>
            </a:pPr>
            <a:r>
              <a:rPr lang="en-US" sz="2400" i="1" dirty="0"/>
              <a:t>    a</a:t>
            </a:r>
            <a:r>
              <a:rPr lang="en-US" sz="2400" i="1" baseline="-25000" dirty="0"/>
              <a:t>n</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1</a:t>
            </a:r>
            <a:r>
              <a:rPr lang="en-US" sz="2400" i="1" baseline="-25000" dirty="0"/>
              <a:t> </a:t>
            </a:r>
            <a:r>
              <a:rPr lang="en-US" sz="2400" i="1" dirty="0"/>
              <a:t>+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2</a:t>
            </a:r>
            <a:r>
              <a:rPr lang="en-US" sz="2400" i="1" dirty="0"/>
              <a:t> + a</a:t>
            </a:r>
            <a:r>
              <a:rPr lang="en-US" sz="2400" i="1" baseline="-25000" dirty="0"/>
              <a:t>n</a:t>
            </a:r>
            <a:r>
              <a:rPr lang="en-US" sz="2400" i="1" baseline="-25000" dirty="0">
                <a:latin typeface="Cambria Math"/>
                <a:ea typeface="Cambria Math"/>
              </a:rPr>
              <a:t>−</a:t>
            </a:r>
            <a:r>
              <a:rPr lang="en-US" sz="2400" baseline="-25000" dirty="0">
                <a:latin typeface="Cambria Math" pitchFamily="18" charset="0"/>
                <a:ea typeface="Cambria Math" pitchFamily="18" charset="0"/>
              </a:rPr>
              <a:t>3</a:t>
            </a:r>
            <a:endParaRPr lang="en-US" sz="2400" dirty="0">
              <a:latin typeface="Cambria Math" pitchFamily="18" charset="0"/>
              <a:ea typeface="Cambria Math"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800" dirty="0"/>
              <a:t>求解带有常系数的线性非齐次递归关系</a:t>
            </a:r>
            <a:r>
              <a:rPr lang="en-US" sz="1500" dirty="0"/>
              <a:t>1</a:t>
            </a:r>
            <a:r>
              <a:rPr lang="en-US" sz="3800" dirty="0"/>
              <a:t> </a:t>
            </a:r>
          </a:p>
        </p:txBody>
      </p:sp>
      <p:sp>
        <p:nvSpPr>
          <p:cNvPr id="4" name="Content Placeholder 2"/>
          <p:cNvSpPr>
            <a:spLocks noGrp="1"/>
          </p:cNvSpPr>
          <p:nvPr>
            <p:ph idx="1"/>
          </p:nvPr>
        </p:nvSpPr>
        <p:spPr>
          <a:xfrm>
            <a:off x="457200" y="1295400"/>
            <a:ext cx="8229600" cy="1600200"/>
          </a:xfrm>
        </p:spPr>
        <p:txBody>
          <a:bodyPr/>
          <a:lstStyle/>
          <a:p>
            <a:r>
              <a:rPr lang="zh-CN" altLang="en-US" b="1" dirty="0"/>
              <a:t>定理 </a:t>
            </a:r>
            <a:r>
              <a:rPr lang="en-US" altLang="zh-CN" b="1" dirty="0"/>
              <a:t>5</a:t>
            </a:r>
            <a:r>
              <a:rPr lang="zh-CN" altLang="en-US" dirty="0"/>
              <a:t>：如果 </a:t>
            </a:r>
            <a:r>
              <a:rPr lang="en-US" altLang="zh-CN" dirty="0"/>
              <a:t>{</a:t>
            </a:r>
            <a:r>
              <a:rPr lang="en-US" altLang="zh-CN" i="1" dirty="0"/>
              <a:t>a</a:t>
            </a:r>
            <a:r>
              <a:rPr lang="en-US" altLang="zh-CN" i="1" baseline="-25000" dirty="0"/>
              <a:t>n</a:t>
            </a:r>
            <a:r>
              <a:rPr lang="en-US" altLang="zh-CN" baseline="30000" dirty="0"/>
              <a:t>(</a:t>
            </a:r>
            <a:r>
              <a:rPr lang="en-US" altLang="zh-CN" i="1" baseline="30000" dirty="0"/>
              <a:t>p</a:t>
            </a:r>
            <a:r>
              <a:rPr lang="en-US" altLang="zh-CN" baseline="30000" dirty="0"/>
              <a:t>)</a:t>
            </a:r>
            <a:r>
              <a:rPr lang="en-US" altLang="zh-CN" dirty="0"/>
              <a:t>}</a:t>
            </a:r>
            <a:r>
              <a:rPr lang="zh-CN" altLang="en-US" dirty="0"/>
              <a:t>是具有常系数的非齐次线性递归关系的一个特解</a:t>
            </a:r>
            <a:endParaRPr lang="en-US" dirty="0"/>
          </a:p>
        </p:txBody>
      </p:sp>
      <p:graphicFrame>
        <p:nvGraphicFramePr>
          <p:cNvPr id="3" name="Object 3"/>
          <p:cNvGraphicFramePr>
            <a:graphicFrameLocks noChangeAspect="1"/>
          </p:cNvGraphicFramePr>
          <p:nvPr>
            <p:extLst>
              <p:ext uri="{D42A27DB-BD31-4B8C-83A1-F6EECF244321}">
                <p14:modId xmlns:p14="http://schemas.microsoft.com/office/powerpoint/2010/main" val="2119564398"/>
              </p:ext>
            </p:extLst>
          </p:nvPr>
        </p:nvGraphicFramePr>
        <p:xfrm>
          <a:off x="1295400" y="2871911"/>
          <a:ext cx="6553200" cy="679088"/>
        </p:xfrm>
        <a:graphic>
          <a:graphicData uri="http://schemas.openxmlformats.org/presentationml/2006/ole">
            <mc:AlternateContent xmlns:mc="http://schemas.openxmlformats.org/markup-compatibility/2006">
              <mc:Choice xmlns:v="urn:schemas-microsoft-com:vml" Requires="v">
                <p:oleObj name="Equation" r:id="rId2" imgW="2450880" imgH="253800" progId="Equation.DSMT4">
                  <p:embed/>
                </p:oleObj>
              </mc:Choice>
              <mc:Fallback>
                <p:oleObj name="Equation" r:id="rId2" imgW="2450880" imgH="253800" progId="Equation.DSMT4">
                  <p:embed/>
                  <p:pic>
                    <p:nvPicPr>
                      <p:cNvPr id="3" name="Object 3"/>
                      <p:cNvPicPr/>
                      <p:nvPr/>
                    </p:nvPicPr>
                    <p:blipFill>
                      <a:blip r:embed="rId3"/>
                      <a:stretch>
                        <a:fillRect/>
                      </a:stretch>
                    </p:blipFill>
                    <p:spPr>
                      <a:xfrm>
                        <a:off x="1295400" y="2871911"/>
                        <a:ext cx="6553200" cy="679088"/>
                      </a:xfrm>
                      <a:prstGeom prst="rect">
                        <a:avLst/>
                      </a:prstGeom>
                    </p:spPr>
                  </p:pic>
                </p:oleObj>
              </mc:Fallback>
            </mc:AlternateContent>
          </a:graphicData>
        </a:graphic>
      </p:graphicFrame>
      <p:sp>
        <p:nvSpPr>
          <p:cNvPr id="6" name="Content Placeholder 4"/>
          <p:cNvSpPr>
            <a:spLocks noGrp="1"/>
          </p:cNvSpPr>
          <p:nvPr>
            <p:ph idx="13"/>
          </p:nvPr>
        </p:nvSpPr>
        <p:spPr>
          <a:xfrm>
            <a:off x="457200" y="3657600"/>
            <a:ext cx="8229600" cy="1600200"/>
          </a:xfrm>
        </p:spPr>
        <p:txBody>
          <a:bodyPr/>
          <a:lstStyle/>
          <a:p>
            <a:r>
              <a:rPr lang="zh-CN" altLang="en-US" dirty="0"/>
              <a:t>那么每个解的形式为 </a:t>
            </a:r>
            <a:r>
              <a:rPr lang="en-US" altLang="zh-CN" dirty="0"/>
              <a:t>{</a:t>
            </a:r>
            <a:r>
              <a:rPr lang="en-US" altLang="zh-CN" i="1" dirty="0"/>
              <a:t>a</a:t>
            </a:r>
            <a:r>
              <a:rPr lang="en-US" altLang="zh-CN" i="1" baseline="-25000" dirty="0"/>
              <a:t>n</a:t>
            </a:r>
            <a:r>
              <a:rPr lang="en-US" altLang="zh-CN" baseline="30000" dirty="0"/>
              <a:t>(</a:t>
            </a:r>
            <a:r>
              <a:rPr lang="en-US" altLang="zh-CN" i="1" baseline="30000" dirty="0"/>
              <a:t>p</a:t>
            </a:r>
            <a:r>
              <a:rPr lang="en-US" altLang="zh-CN" baseline="30000" dirty="0"/>
              <a:t>)</a:t>
            </a:r>
            <a:r>
              <a:rPr lang="en-US" altLang="zh-CN" dirty="0"/>
              <a:t> + </a:t>
            </a:r>
            <a:r>
              <a:rPr lang="en-US" altLang="zh-CN" i="1" dirty="0"/>
              <a:t>a</a:t>
            </a:r>
            <a:r>
              <a:rPr lang="en-US" altLang="zh-CN" i="1" baseline="-25000" dirty="0"/>
              <a:t>n</a:t>
            </a:r>
            <a:r>
              <a:rPr lang="en-US" altLang="zh-CN" baseline="30000" dirty="0"/>
              <a:t>(</a:t>
            </a:r>
            <a:r>
              <a:rPr lang="en-US" altLang="zh-CN" i="1" baseline="30000" dirty="0"/>
              <a:t>h</a:t>
            </a:r>
            <a:r>
              <a:rPr lang="en-US" altLang="zh-CN" baseline="30000" dirty="0"/>
              <a:t>)</a:t>
            </a:r>
            <a:r>
              <a:rPr lang="en-US" altLang="zh-CN" dirty="0"/>
              <a:t>}</a:t>
            </a:r>
            <a:r>
              <a:rPr lang="en-US" dirty="0"/>
              <a:t>，</a:t>
            </a:r>
            <a:r>
              <a:rPr lang="zh-CN" altLang="en-US" dirty="0"/>
              <a:t>其中 </a:t>
            </a:r>
            <a:r>
              <a:rPr lang="en-US" altLang="zh-CN" dirty="0"/>
              <a:t>{</a:t>
            </a:r>
            <a:r>
              <a:rPr lang="en-US" altLang="zh-CN" i="1" dirty="0"/>
              <a:t>a</a:t>
            </a:r>
            <a:r>
              <a:rPr lang="en-US" altLang="zh-CN" i="1" baseline="-25000" dirty="0"/>
              <a:t>n</a:t>
            </a:r>
            <a:r>
              <a:rPr lang="en-US" altLang="zh-CN" baseline="30000" dirty="0"/>
              <a:t>(</a:t>
            </a:r>
            <a:r>
              <a:rPr lang="en-US" altLang="zh-CN" i="1" baseline="30000" dirty="0"/>
              <a:t>h</a:t>
            </a:r>
            <a:r>
              <a:rPr lang="en-US" altLang="zh-CN" baseline="30000" dirty="0"/>
              <a:t>)</a:t>
            </a:r>
            <a:r>
              <a:rPr lang="en-US" altLang="zh-CN" dirty="0"/>
              <a:t>}</a:t>
            </a:r>
            <a:r>
              <a:rPr lang="zh-CN" altLang="en-US" dirty="0"/>
              <a:t>是关联的齐次递归关系的解</a:t>
            </a:r>
            <a:endParaRPr lang="en-US" dirty="0"/>
          </a:p>
        </p:txBody>
      </p:sp>
      <p:graphicFrame>
        <p:nvGraphicFramePr>
          <p:cNvPr id="8" name="Object 5"/>
          <p:cNvGraphicFramePr>
            <a:graphicFrameLocks noChangeAspect="1"/>
          </p:cNvGraphicFramePr>
          <p:nvPr>
            <p:extLst>
              <p:ext uri="{D42A27DB-BD31-4B8C-83A1-F6EECF244321}">
                <p14:modId xmlns:p14="http://schemas.microsoft.com/office/powerpoint/2010/main" val="1449322704"/>
              </p:ext>
            </p:extLst>
          </p:nvPr>
        </p:nvGraphicFramePr>
        <p:xfrm>
          <a:off x="1990725" y="5367338"/>
          <a:ext cx="5160963" cy="611187"/>
        </p:xfrm>
        <a:graphic>
          <a:graphicData uri="http://schemas.openxmlformats.org/presentationml/2006/ole">
            <mc:AlternateContent xmlns:mc="http://schemas.openxmlformats.org/markup-compatibility/2006">
              <mc:Choice xmlns:v="urn:schemas-microsoft-com:vml" Requires="v">
                <p:oleObj name="Equation" r:id="rId4" imgW="1930320" imgH="228600" progId="Equation.DSMT4">
                  <p:embed/>
                </p:oleObj>
              </mc:Choice>
              <mc:Fallback>
                <p:oleObj name="Equation" r:id="rId4" imgW="1930320" imgH="228600" progId="Equation.DSMT4">
                  <p:embed/>
                  <p:pic>
                    <p:nvPicPr>
                      <p:cNvPr id="8" name="Object 5"/>
                      <p:cNvPicPr/>
                      <p:nvPr/>
                    </p:nvPicPr>
                    <p:blipFill>
                      <a:blip r:embed="rId5"/>
                      <a:stretch>
                        <a:fillRect/>
                      </a:stretch>
                    </p:blipFill>
                    <p:spPr>
                      <a:xfrm>
                        <a:off x="1990725" y="5367338"/>
                        <a:ext cx="5160963" cy="611187"/>
                      </a:xfrm>
                      <a:prstGeom prst="rect">
                        <a:avLst/>
                      </a:prstGeom>
                    </p:spPr>
                  </p:pic>
                </p:oleObj>
              </mc:Fallback>
            </mc:AlternateContent>
          </a:graphicData>
        </a:graphic>
      </p:graphicFrame>
    </p:spTree>
    <p:extLst>
      <p:ext uri="{BB962C8B-B14F-4D97-AF65-F5344CB8AC3E}">
        <p14:creationId xmlns:p14="http://schemas.microsoft.com/office/powerpoint/2010/main" val="2303969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800" dirty="0"/>
              <a:t>求解带有常系数的线性非齐次递归关系</a:t>
            </a:r>
            <a:r>
              <a:rPr lang="en-US" sz="1500" dirty="0"/>
              <a:t>2</a:t>
            </a:r>
            <a:r>
              <a:rPr lang="en-US" sz="3600" dirty="0"/>
              <a:t> </a:t>
            </a:r>
          </a:p>
        </p:txBody>
      </p:sp>
      <p:sp>
        <p:nvSpPr>
          <p:cNvPr id="5" name="Content Placeholder 2"/>
          <p:cNvSpPr>
            <a:spLocks noGrp="1"/>
          </p:cNvSpPr>
          <p:nvPr>
            <p:ph idx="1"/>
          </p:nvPr>
        </p:nvSpPr>
        <p:spPr>
          <a:xfrm>
            <a:off x="457200" y="1295400"/>
            <a:ext cx="8610600" cy="5334000"/>
          </a:xfrm>
        </p:spPr>
        <p:txBody>
          <a:bodyPr/>
          <a:lstStyle/>
          <a:p>
            <a:pPr>
              <a:spcBef>
                <a:spcPts val="0"/>
              </a:spcBef>
              <a:spcAft>
                <a:spcPts val="200"/>
              </a:spcAft>
            </a:pPr>
            <a:r>
              <a:rPr lang="zh-CN" altLang="en-US" sz="1900" dirty="0">
                <a:latin typeface="+mn-ea"/>
              </a:rPr>
              <a:t>例子：求解递归关系 </a:t>
            </a:r>
            <a:r>
              <a:rPr lang="en-US" altLang="zh-CN" sz="1900" i="1" dirty="0"/>
              <a:t>a</a:t>
            </a:r>
            <a:r>
              <a:rPr lang="en-US" altLang="zh-CN" sz="1900" i="1" baseline="-25000" dirty="0"/>
              <a:t>n</a:t>
            </a:r>
            <a:r>
              <a:rPr lang="en-US" altLang="zh-CN" sz="1900" i="1" dirty="0"/>
              <a:t> = </a:t>
            </a:r>
            <a:r>
              <a:rPr lang="en-US" altLang="zh-CN" sz="1900" dirty="0">
                <a:ea typeface="Cambria Math" pitchFamily="18" charset="0"/>
              </a:rPr>
              <a:t>3</a:t>
            </a:r>
            <a:r>
              <a:rPr lang="en-US" altLang="zh-CN" sz="1900" i="1" dirty="0"/>
              <a:t>a</a:t>
            </a:r>
            <a:r>
              <a:rPr lang="en-US" altLang="zh-CN" sz="1900" i="1" baseline="-25000" dirty="0"/>
              <a:t>n</a:t>
            </a:r>
            <a:r>
              <a:rPr lang="en-US" altLang="zh-CN" sz="1900" i="1" baseline="-25000" dirty="0">
                <a:ea typeface="Cambria Math"/>
              </a:rPr>
              <a:t>−</a:t>
            </a:r>
            <a:r>
              <a:rPr lang="en-US" altLang="zh-CN" sz="1900" baseline="-25000" dirty="0">
                <a:ea typeface="Cambria Math" pitchFamily="18" charset="0"/>
              </a:rPr>
              <a:t>1</a:t>
            </a:r>
            <a:r>
              <a:rPr lang="en-US" altLang="zh-CN" sz="1900" i="1" baseline="-25000" dirty="0"/>
              <a:t> </a:t>
            </a:r>
            <a:r>
              <a:rPr lang="en-US" altLang="zh-CN" sz="1900" dirty="0"/>
              <a:t>+</a:t>
            </a:r>
            <a:r>
              <a:rPr lang="en-US" altLang="zh-CN" sz="1900" i="1" dirty="0"/>
              <a:t> </a:t>
            </a:r>
            <a:r>
              <a:rPr lang="en-US" altLang="zh-CN" sz="1900" dirty="0">
                <a:ea typeface="Cambria Math" pitchFamily="18" charset="0"/>
              </a:rPr>
              <a:t>2</a:t>
            </a:r>
            <a:r>
              <a:rPr lang="en-US" altLang="zh-CN" sz="1900" i="1" dirty="0"/>
              <a:t>n </a:t>
            </a:r>
            <a:r>
              <a:rPr lang="en-US" sz="1900" dirty="0">
                <a:latin typeface="+mn-ea"/>
              </a:rPr>
              <a:t>。</a:t>
            </a:r>
            <a:r>
              <a:rPr lang="zh-CN" altLang="en-US" sz="1900" dirty="0">
                <a:latin typeface="+mn-ea"/>
              </a:rPr>
              <a:t>找到满足初始条件 </a:t>
            </a:r>
            <a:r>
              <a:rPr lang="en-US" altLang="zh-CN" sz="1900" i="1" dirty="0"/>
              <a:t>a</a:t>
            </a:r>
            <a:r>
              <a:rPr lang="en-US" altLang="zh-CN" sz="1900" baseline="-25000" dirty="0">
                <a:ea typeface="Cambria Math" pitchFamily="18" charset="0"/>
              </a:rPr>
              <a:t>1</a:t>
            </a:r>
            <a:r>
              <a:rPr lang="en-US" altLang="zh-CN" sz="1900" i="1" baseline="-25000" dirty="0"/>
              <a:t> </a:t>
            </a:r>
            <a:r>
              <a:rPr lang="en-US" altLang="zh-CN" sz="1900" i="1" dirty="0"/>
              <a:t>= </a:t>
            </a:r>
            <a:r>
              <a:rPr lang="en-US" altLang="zh-CN" sz="1900" dirty="0">
                <a:ea typeface="Cambria Math" pitchFamily="18" charset="0"/>
              </a:rPr>
              <a:t>3</a:t>
            </a:r>
            <a:r>
              <a:rPr lang="zh-CN" altLang="en-US" sz="1900" dirty="0">
                <a:latin typeface="+mn-ea"/>
              </a:rPr>
              <a:t>的解</a:t>
            </a:r>
            <a:r>
              <a:rPr lang="en-US" sz="1900" i="1" dirty="0"/>
              <a:t>.  </a:t>
            </a:r>
          </a:p>
          <a:p>
            <a:pPr>
              <a:spcBef>
                <a:spcPts val="0"/>
              </a:spcBef>
              <a:spcAft>
                <a:spcPts val="200"/>
              </a:spcAft>
            </a:pPr>
            <a:r>
              <a:rPr lang="zh-CN" altLang="en-US" sz="1900" b="1" dirty="0"/>
              <a:t>解法：</a:t>
            </a:r>
            <a:r>
              <a:rPr lang="zh-CN" altLang="en-US" sz="1900" dirty="0"/>
              <a:t>关联的线性齐次递归关系是 </a:t>
            </a:r>
            <a:r>
              <a:rPr lang="en-US" altLang="zh-CN" sz="1900" i="1" dirty="0"/>
              <a:t>a</a:t>
            </a:r>
            <a:r>
              <a:rPr lang="en-US" altLang="zh-CN" sz="1900" i="1" baseline="-25000" dirty="0"/>
              <a:t>n</a:t>
            </a:r>
            <a:r>
              <a:rPr lang="en-US" altLang="zh-CN" sz="1900" i="1" dirty="0"/>
              <a:t> = </a:t>
            </a:r>
            <a:r>
              <a:rPr lang="en-US" altLang="zh-CN" sz="1900" dirty="0">
                <a:ea typeface="Cambria Math" pitchFamily="18" charset="0"/>
              </a:rPr>
              <a:t>3</a:t>
            </a:r>
            <a:r>
              <a:rPr lang="en-US" altLang="zh-CN" sz="1900" i="1" dirty="0"/>
              <a:t>a</a:t>
            </a:r>
            <a:r>
              <a:rPr lang="en-US" altLang="zh-CN" sz="1900" i="1" baseline="-25000" dirty="0"/>
              <a:t>n</a:t>
            </a:r>
            <a:r>
              <a:rPr lang="en-US" altLang="zh-CN" sz="1900" i="1" baseline="-25000" dirty="0">
                <a:ea typeface="Cambria Math"/>
              </a:rPr>
              <a:t>−</a:t>
            </a:r>
            <a:r>
              <a:rPr lang="en-US" altLang="zh-CN" sz="1900" baseline="-25000" dirty="0">
                <a:ea typeface="Cambria Math" pitchFamily="18" charset="0"/>
              </a:rPr>
              <a:t>1 </a:t>
            </a:r>
            <a:r>
              <a:rPr lang="en-US" sz="1900" dirty="0"/>
              <a:t>​ 。</a:t>
            </a:r>
            <a:r>
              <a:rPr lang="zh-CN" altLang="en-US" sz="1900" dirty="0"/>
              <a:t>它的解为 </a:t>
            </a:r>
            <a:r>
              <a:rPr lang="en-US" altLang="zh-CN" sz="1900" i="1" dirty="0"/>
              <a:t>a</a:t>
            </a:r>
            <a:r>
              <a:rPr lang="en-US" altLang="zh-CN" sz="1900" i="1" baseline="-25000" dirty="0"/>
              <a:t>n</a:t>
            </a:r>
            <a:r>
              <a:rPr lang="en-US" altLang="zh-CN" sz="1900" baseline="30000" dirty="0"/>
              <a:t>(</a:t>
            </a:r>
            <a:r>
              <a:rPr lang="en-US" altLang="zh-CN" sz="1900" i="1" baseline="30000" dirty="0"/>
              <a:t>h</a:t>
            </a:r>
            <a:r>
              <a:rPr lang="en-US" altLang="zh-CN" sz="1900" baseline="30000" dirty="0"/>
              <a:t>)</a:t>
            </a:r>
            <a:r>
              <a:rPr lang="en-US" altLang="zh-CN" sz="1900" i="1" dirty="0"/>
              <a:t> = </a:t>
            </a:r>
            <a:r>
              <a:rPr lang="el-GR" altLang="zh-CN" sz="1900" dirty="0">
                <a:ea typeface="Cambria Math"/>
              </a:rPr>
              <a:t>α</a:t>
            </a:r>
            <a:r>
              <a:rPr lang="en-US" altLang="zh-CN" sz="1900" dirty="0">
                <a:ea typeface="Cambria Math" pitchFamily="18" charset="0"/>
              </a:rPr>
              <a:t>3</a:t>
            </a:r>
            <a:r>
              <a:rPr lang="en-US" altLang="zh-CN" sz="1900" i="1" baseline="30000" dirty="0">
                <a:ea typeface="Cambria Math" pitchFamily="18" charset="0"/>
              </a:rPr>
              <a:t>n </a:t>
            </a:r>
            <a:r>
              <a:rPr lang="en-US" sz="1900" dirty="0"/>
              <a:t>，</a:t>
            </a:r>
            <a:r>
              <a:rPr lang="zh-CN" altLang="en-US" sz="1900" dirty="0"/>
              <a:t>其中 𝛼</a:t>
            </a:r>
            <a:r>
              <a:rPr lang="el-GR" sz="1900" dirty="0"/>
              <a:t> </a:t>
            </a:r>
            <a:r>
              <a:rPr lang="zh-CN" altLang="en-US" sz="1900" dirty="0"/>
              <a:t>是常数</a:t>
            </a:r>
            <a:r>
              <a:rPr lang="en-US" sz="1900" dirty="0"/>
              <a:t>.</a:t>
            </a:r>
          </a:p>
          <a:p>
            <a:pPr>
              <a:spcBef>
                <a:spcPts val="0"/>
              </a:spcBef>
              <a:spcAft>
                <a:spcPts val="200"/>
              </a:spcAft>
            </a:pPr>
            <a:r>
              <a:rPr lang="en-US" sz="1900" dirty="0"/>
              <a:t>Because </a:t>
            </a:r>
            <a:r>
              <a:rPr lang="en-US" sz="1900" i="1" dirty="0"/>
              <a:t>F</a:t>
            </a:r>
            <a:r>
              <a:rPr lang="en-US" sz="1900" dirty="0"/>
              <a:t>(</a:t>
            </a:r>
            <a:r>
              <a:rPr lang="en-US" sz="1900" i="1" dirty="0"/>
              <a:t>n</a:t>
            </a:r>
            <a:r>
              <a:rPr lang="en-US" sz="1900" dirty="0"/>
              <a:t>)= </a:t>
            </a:r>
            <a:r>
              <a:rPr lang="en-US" sz="1900" dirty="0">
                <a:ea typeface="Cambria Math" pitchFamily="18" charset="0"/>
              </a:rPr>
              <a:t>2</a:t>
            </a:r>
            <a:r>
              <a:rPr lang="en-US" sz="1900" i="1" dirty="0"/>
              <a:t>n</a:t>
            </a:r>
            <a:r>
              <a:rPr lang="zh-CN" altLang="en-US" sz="1900" dirty="0"/>
              <a:t>由于 𝐹</a:t>
            </a:r>
            <a:r>
              <a:rPr lang="en-US" altLang="zh-CN" sz="1900" dirty="0"/>
              <a:t>(</a:t>
            </a:r>
            <a:r>
              <a:rPr lang="zh-CN" altLang="en-US" sz="1900" dirty="0"/>
              <a:t>𝑛</a:t>
            </a:r>
            <a:r>
              <a:rPr lang="en-US" altLang="zh-CN" sz="1900" dirty="0"/>
              <a:t>)=2</a:t>
            </a:r>
            <a:r>
              <a:rPr lang="zh-CN" altLang="en-US" sz="1900" dirty="0"/>
              <a:t>𝑛是一个一次多项式，我们可以尝试线性函数 </a:t>
            </a:r>
            <a:r>
              <a:rPr lang="en-US" altLang="zh-CN" sz="1900" i="1" dirty="0" err="1"/>
              <a:t>p</a:t>
            </a:r>
            <a:r>
              <a:rPr lang="en-US" altLang="zh-CN" sz="1900" i="1" baseline="-25000" dirty="0" err="1"/>
              <a:t>n</a:t>
            </a:r>
            <a:r>
              <a:rPr lang="en-US" altLang="zh-CN" sz="1900" dirty="0"/>
              <a:t> = </a:t>
            </a:r>
            <a:r>
              <a:rPr lang="en-US" altLang="zh-CN" sz="1900" i="1" dirty="0" err="1"/>
              <a:t>cn</a:t>
            </a:r>
            <a:r>
              <a:rPr lang="en-US" altLang="zh-CN" sz="1900" dirty="0"/>
              <a:t> + </a:t>
            </a:r>
            <a:r>
              <a:rPr lang="en-US" altLang="zh-CN" sz="1900" i="1" dirty="0"/>
              <a:t>d</a:t>
            </a:r>
            <a:r>
              <a:rPr lang="zh-CN" altLang="en-US" sz="1900" dirty="0"/>
              <a:t>作为特解。假设 </a:t>
            </a:r>
            <a:r>
              <a:rPr lang="en-US" altLang="zh-CN" sz="1900" i="1" dirty="0" err="1"/>
              <a:t>p</a:t>
            </a:r>
            <a:r>
              <a:rPr lang="en-US" altLang="zh-CN" sz="1900" i="1" baseline="-25000" dirty="0" err="1"/>
              <a:t>n</a:t>
            </a:r>
            <a:r>
              <a:rPr lang="en-US" altLang="zh-CN" sz="1900" dirty="0"/>
              <a:t> = </a:t>
            </a:r>
            <a:r>
              <a:rPr lang="en-US" altLang="zh-CN" sz="1900" i="1" dirty="0" err="1"/>
              <a:t>cn</a:t>
            </a:r>
            <a:r>
              <a:rPr lang="en-US" altLang="zh-CN" sz="1900" dirty="0"/>
              <a:t> + </a:t>
            </a:r>
            <a:r>
              <a:rPr lang="en-US" altLang="zh-CN" sz="1900" i="1" dirty="0"/>
              <a:t>d</a:t>
            </a:r>
            <a:r>
              <a:rPr lang="en-US" sz="1900" dirty="0"/>
              <a:t> </a:t>
            </a:r>
            <a:r>
              <a:rPr lang="zh-CN" altLang="en-US" sz="1900" dirty="0"/>
              <a:t>是特解</a:t>
            </a:r>
            <a:r>
              <a:rPr lang="en-US" altLang="zh-CN" sz="1900" dirty="0"/>
              <a:t>,</a:t>
            </a:r>
            <a:r>
              <a:rPr lang="zh-CN" altLang="en-US" sz="1900" dirty="0"/>
              <a:t>其中</a:t>
            </a:r>
            <a:r>
              <a:rPr lang="en-US" altLang="zh-CN" sz="1900" dirty="0"/>
              <a:t>c</a:t>
            </a:r>
            <a:r>
              <a:rPr lang="zh-CN" altLang="en-US" sz="1900" dirty="0"/>
              <a:t>，</a:t>
            </a:r>
            <a:r>
              <a:rPr lang="en-US" altLang="zh-CN" sz="1900" dirty="0"/>
              <a:t>d</a:t>
            </a:r>
            <a:r>
              <a:rPr lang="zh-CN" altLang="en-US" sz="1900" dirty="0"/>
              <a:t>是常数</a:t>
            </a:r>
            <a:r>
              <a:rPr lang="en-US" sz="1900" dirty="0"/>
              <a:t>. </a:t>
            </a:r>
          </a:p>
          <a:p>
            <a:pPr>
              <a:spcBef>
                <a:spcPts val="0"/>
              </a:spcBef>
              <a:spcAft>
                <a:spcPts val="200"/>
              </a:spcAft>
            </a:pPr>
            <a:r>
              <a:rPr lang="zh-CN" altLang="en-US" sz="1900" dirty="0"/>
              <a:t>代入后</a:t>
            </a:r>
            <a:r>
              <a:rPr lang="en-US" sz="1900" dirty="0"/>
              <a:t> </a:t>
            </a:r>
            <a:r>
              <a:rPr lang="en-US" sz="1900" i="1" dirty="0"/>
              <a:t>a</a:t>
            </a:r>
            <a:r>
              <a:rPr lang="en-US" sz="1900" i="1" baseline="-25000" dirty="0"/>
              <a:t>n</a:t>
            </a:r>
            <a:r>
              <a:rPr lang="en-US" sz="1900" i="1" dirty="0"/>
              <a:t> = </a:t>
            </a:r>
            <a:r>
              <a:rPr lang="en-US" sz="1900" dirty="0">
                <a:ea typeface="Cambria Math" pitchFamily="18" charset="0"/>
              </a:rPr>
              <a:t>3</a:t>
            </a:r>
            <a:r>
              <a:rPr lang="en-US" sz="1900" i="1" dirty="0"/>
              <a:t>a</a:t>
            </a:r>
            <a:r>
              <a:rPr lang="en-US" sz="1900" i="1" baseline="-25000" dirty="0"/>
              <a:t>n</a:t>
            </a:r>
            <a:r>
              <a:rPr lang="en-US" sz="1900" i="1" baseline="-25000" dirty="0">
                <a:ea typeface="Cambria Math"/>
              </a:rPr>
              <a:t>−</a:t>
            </a:r>
            <a:r>
              <a:rPr lang="en-US" sz="1900" baseline="-25000" dirty="0">
                <a:ea typeface="Cambria Math" pitchFamily="18" charset="0"/>
              </a:rPr>
              <a:t>1</a:t>
            </a:r>
            <a:r>
              <a:rPr lang="en-US" sz="1900" i="1" baseline="-25000" dirty="0"/>
              <a:t> </a:t>
            </a:r>
            <a:r>
              <a:rPr lang="en-US" sz="1900" i="1" dirty="0"/>
              <a:t>+ </a:t>
            </a:r>
            <a:r>
              <a:rPr lang="en-US" sz="1900" dirty="0">
                <a:ea typeface="Cambria Math" pitchFamily="18" charset="0"/>
              </a:rPr>
              <a:t>2</a:t>
            </a:r>
            <a:r>
              <a:rPr lang="en-US" sz="1900" i="1" dirty="0"/>
              <a:t>n</a:t>
            </a:r>
            <a:r>
              <a:rPr lang="en-US" sz="1900" dirty="0"/>
              <a:t>   </a:t>
            </a:r>
            <a:r>
              <a:rPr lang="zh-CN" altLang="en-US" sz="1900" dirty="0"/>
              <a:t>得到</a:t>
            </a:r>
            <a:r>
              <a:rPr lang="en-US" sz="1900" dirty="0"/>
              <a:t>   </a:t>
            </a:r>
            <a:r>
              <a:rPr lang="en-US" sz="1900" i="1" dirty="0" err="1"/>
              <a:t>cn</a:t>
            </a:r>
            <a:r>
              <a:rPr lang="en-US" sz="1900" dirty="0"/>
              <a:t> + </a:t>
            </a:r>
            <a:r>
              <a:rPr lang="en-US" sz="1900" i="1" dirty="0"/>
              <a:t>d = </a:t>
            </a:r>
            <a:r>
              <a:rPr lang="en-US" sz="1900" dirty="0">
                <a:ea typeface="Cambria Math" pitchFamily="18" charset="0"/>
              </a:rPr>
              <a:t>3(</a:t>
            </a:r>
            <a:r>
              <a:rPr lang="en-US" sz="1900" i="1" dirty="0"/>
              <a:t>c</a:t>
            </a:r>
            <a:r>
              <a:rPr lang="en-US" sz="1900" dirty="0"/>
              <a:t>(</a:t>
            </a:r>
            <a:r>
              <a:rPr lang="en-US" sz="1900" i="1" dirty="0"/>
              <a:t>n</a:t>
            </a:r>
            <a:r>
              <a:rPr lang="en-US" sz="1900" i="1" dirty="0">
                <a:ea typeface="Cambria Math"/>
              </a:rPr>
              <a:t>−</a:t>
            </a:r>
            <a:r>
              <a:rPr lang="en-US" sz="1900" dirty="0">
                <a:ea typeface="Cambria Math"/>
              </a:rPr>
              <a:t>1)</a:t>
            </a:r>
            <a:r>
              <a:rPr lang="en-US" sz="1900" dirty="0"/>
              <a:t> + </a:t>
            </a:r>
            <a:r>
              <a:rPr lang="en-US" sz="1900" i="1" dirty="0"/>
              <a:t>d</a:t>
            </a:r>
            <a:r>
              <a:rPr lang="en-US" sz="1900" dirty="0">
                <a:ea typeface="Cambria Math" pitchFamily="18" charset="0"/>
              </a:rPr>
              <a:t>)</a:t>
            </a:r>
            <a:r>
              <a:rPr lang="en-US" sz="1900" i="1" dirty="0"/>
              <a:t>+ </a:t>
            </a:r>
            <a:r>
              <a:rPr lang="en-US" sz="1900" dirty="0">
                <a:ea typeface="Cambria Math" pitchFamily="18" charset="0"/>
              </a:rPr>
              <a:t>2</a:t>
            </a:r>
            <a:r>
              <a:rPr lang="en-US" sz="1900" i="1" dirty="0"/>
              <a:t>n.</a:t>
            </a:r>
            <a:r>
              <a:rPr lang="en-US" sz="1900" dirty="0"/>
              <a:t> </a:t>
            </a:r>
          </a:p>
          <a:p>
            <a:pPr>
              <a:spcBef>
                <a:spcPts val="0"/>
              </a:spcBef>
              <a:spcAft>
                <a:spcPts val="200"/>
              </a:spcAft>
            </a:pPr>
            <a:r>
              <a:rPr lang="zh-CN" altLang="en-US" sz="1900" dirty="0"/>
              <a:t>化简得到</a:t>
            </a:r>
            <a:r>
              <a:rPr lang="en-US" sz="1900" dirty="0"/>
              <a:t> (</a:t>
            </a:r>
            <a:r>
              <a:rPr lang="en-US" sz="1900" dirty="0">
                <a:ea typeface="Cambria Math" pitchFamily="18" charset="0"/>
              </a:rPr>
              <a:t>2</a:t>
            </a:r>
            <a:r>
              <a:rPr lang="en-US" sz="1900" dirty="0"/>
              <a:t> + </a:t>
            </a:r>
            <a:r>
              <a:rPr lang="en-US" sz="1900" dirty="0">
                <a:ea typeface="Cambria Math" pitchFamily="18" charset="0"/>
              </a:rPr>
              <a:t>2</a:t>
            </a:r>
            <a:r>
              <a:rPr lang="en-US" sz="1900" i="1" dirty="0">
                <a:ea typeface="Cambria Math" pitchFamily="18" charset="0"/>
              </a:rPr>
              <a:t>c</a:t>
            </a:r>
            <a:r>
              <a:rPr lang="en-US" sz="1900" dirty="0"/>
              <a:t>)</a:t>
            </a:r>
            <a:r>
              <a:rPr lang="en-US" sz="1900" i="1" dirty="0"/>
              <a:t>n + </a:t>
            </a:r>
            <a:r>
              <a:rPr lang="en-US" sz="1900" dirty="0"/>
              <a:t>(</a:t>
            </a:r>
            <a:r>
              <a:rPr lang="en-US" sz="1900" dirty="0">
                <a:ea typeface="Cambria Math" pitchFamily="18" charset="0"/>
              </a:rPr>
              <a:t>2</a:t>
            </a:r>
            <a:r>
              <a:rPr lang="en-US" sz="1900" i="1" dirty="0"/>
              <a:t>d </a:t>
            </a:r>
            <a:r>
              <a:rPr lang="en-US" sz="1900" i="1" dirty="0">
                <a:ea typeface="Cambria Math"/>
              </a:rPr>
              <a:t>− </a:t>
            </a:r>
            <a:r>
              <a:rPr lang="en-US" sz="1900" dirty="0">
                <a:ea typeface="Cambria Math"/>
              </a:rPr>
              <a:t>3</a:t>
            </a:r>
            <a:r>
              <a:rPr lang="en-US" sz="1900" i="1" dirty="0">
                <a:ea typeface="Cambria Math" pitchFamily="18" charset="0"/>
              </a:rPr>
              <a:t>c</a:t>
            </a:r>
            <a:r>
              <a:rPr lang="en-US" sz="1900" dirty="0">
                <a:ea typeface="Cambria Math"/>
              </a:rPr>
              <a:t>)</a:t>
            </a:r>
            <a:r>
              <a:rPr lang="en-US" sz="1900" dirty="0"/>
              <a:t>  = </a:t>
            </a:r>
            <a:r>
              <a:rPr lang="en-US" sz="1900" dirty="0">
                <a:ea typeface="Cambria Math" pitchFamily="18" charset="0"/>
              </a:rPr>
              <a:t>0.</a:t>
            </a:r>
            <a:r>
              <a:rPr lang="zh-CN" altLang="en-US" sz="1900" dirty="0">
                <a:ea typeface="Cambria Math" pitchFamily="18" charset="0"/>
              </a:rPr>
              <a:t>因此，𝑐𝑛</a:t>
            </a:r>
            <a:r>
              <a:rPr lang="en-US" altLang="zh-CN" sz="1900" dirty="0">
                <a:ea typeface="Cambria Math" pitchFamily="18" charset="0"/>
              </a:rPr>
              <a:t>+</a:t>
            </a:r>
            <a:r>
              <a:rPr lang="zh-CN" altLang="en-US" sz="1900" dirty="0">
                <a:ea typeface="Cambria Math" pitchFamily="18" charset="0"/>
              </a:rPr>
              <a:t>𝑑</a:t>
            </a:r>
            <a:r>
              <a:rPr lang="zh-CN" altLang="en-US" sz="1900" dirty="0">
                <a:latin typeface="+mn-ea"/>
              </a:rPr>
              <a:t>是特解当且仅当且仅当</a:t>
            </a:r>
            <a:r>
              <a:rPr lang="en-US" sz="1900" dirty="0">
                <a:latin typeface="+mn-ea"/>
              </a:rPr>
              <a:t> </a:t>
            </a:r>
            <a:r>
              <a:rPr lang="en-US" sz="1900" dirty="0"/>
              <a:t>c = </a:t>
            </a:r>
            <a:r>
              <a:rPr lang="en-US" sz="1900" i="1" dirty="0">
                <a:ea typeface="Cambria Math"/>
              </a:rPr>
              <a:t>− </a:t>
            </a:r>
            <a:r>
              <a:rPr lang="en-US" sz="1900" dirty="0">
                <a:ea typeface="Cambria Math"/>
              </a:rPr>
              <a:t>1 </a:t>
            </a:r>
            <a:r>
              <a:rPr lang="zh-CN" altLang="en-US" sz="1900" dirty="0">
                <a:ea typeface="Cambria Math"/>
              </a:rPr>
              <a:t>和</a:t>
            </a:r>
            <a:r>
              <a:rPr lang="en-US" sz="1900" dirty="0">
                <a:ea typeface="Cambria Math"/>
              </a:rPr>
              <a:t> </a:t>
            </a:r>
            <a:r>
              <a:rPr lang="en-US" sz="1900" dirty="0">
                <a:ea typeface="Cambria Math" pitchFamily="18" charset="0"/>
              </a:rPr>
              <a:t>d = </a:t>
            </a:r>
            <a:r>
              <a:rPr lang="en-US" sz="1900" i="1" dirty="0">
                <a:ea typeface="Cambria Math"/>
              </a:rPr>
              <a:t>− </a:t>
            </a:r>
            <a:r>
              <a:rPr lang="en-US" sz="1900" dirty="0">
                <a:ea typeface="Cambria Math"/>
              </a:rPr>
              <a:t>3/2. </a:t>
            </a:r>
          </a:p>
          <a:p>
            <a:pPr>
              <a:spcBef>
                <a:spcPts val="0"/>
              </a:spcBef>
              <a:spcAft>
                <a:spcPts val="200"/>
              </a:spcAft>
            </a:pPr>
            <a:r>
              <a:rPr lang="zh-CN" altLang="en-US" sz="1900" dirty="0">
                <a:latin typeface="+mn-ea"/>
              </a:rPr>
              <a:t>所以，特解为 </a:t>
            </a:r>
            <a:r>
              <a:rPr lang="en-US" sz="1900" i="1" dirty="0"/>
              <a:t>a</a:t>
            </a:r>
            <a:r>
              <a:rPr lang="en-US" sz="1900" i="1" baseline="-25000" dirty="0"/>
              <a:t>n</a:t>
            </a:r>
            <a:r>
              <a:rPr lang="en-US" sz="1900" baseline="30000" dirty="0"/>
              <a:t>(</a:t>
            </a:r>
            <a:r>
              <a:rPr lang="en-US" sz="1900" i="1" baseline="30000" dirty="0"/>
              <a:t>p</a:t>
            </a:r>
            <a:r>
              <a:rPr lang="en-US" sz="1900" baseline="30000" dirty="0"/>
              <a:t>)</a:t>
            </a:r>
            <a:r>
              <a:rPr lang="en-US" sz="1900" dirty="0"/>
              <a:t> </a:t>
            </a:r>
            <a:r>
              <a:rPr lang="en-US" sz="1900" i="1" dirty="0"/>
              <a:t>= </a:t>
            </a:r>
            <a:r>
              <a:rPr lang="en-US" sz="1900" i="1" dirty="0">
                <a:ea typeface="Cambria Math"/>
              </a:rPr>
              <a:t>−n − </a:t>
            </a:r>
            <a:r>
              <a:rPr lang="en-US" sz="1900" dirty="0">
                <a:ea typeface="Cambria Math"/>
              </a:rPr>
              <a:t>3/2  </a:t>
            </a:r>
          </a:p>
          <a:p>
            <a:pPr>
              <a:spcBef>
                <a:spcPts val="0"/>
              </a:spcBef>
              <a:spcAft>
                <a:spcPts val="200"/>
              </a:spcAft>
            </a:pPr>
            <a:r>
              <a:rPr lang="zh-CN" altLang="en-US" sz="1900" dirty="0"/>
              <a:t>根据定理 </a:t>
            </a:r>
            <a:r>
              <a:rPr lang="en-US" altLang="zh-CN" sz="1900" dirty="0"/>
              <a:t>5</a:t>
            </a:r>
            <a:r>
              <a:rPr lang="zh-CN" altLang="en-US" sz="1900" dirty="0"/>
              <a:t>，所有解的形式为</a:t>
            </a:r>
            <a:r>
              <a:rPr lang="en-US" sz="1900" i="1" dirty="0"/>
              <a:t>a</a:t>
            </a:r>
            <a:r>
              <a:rPr lang="en-US" sz="1900" i="1" baseline="-25000" dirty="0"/>
              <a:t>n</a:t>
            </a:r>
            <a:r>
              <a:rPr lang="en-US" sz="1900" i="1" dirty="0"/>
              <a:t> = a</a:t>
            </a:r>
            <a:r>
              <a:rPr lang="en-US" sz="1900" i="1" baseline="-25000" dirty="0"/>
              <a:t>n</a:t>
            </a:r>
            <a:r>
              <a:rPr lang="en-US" sz="1900" baseline="30000" dirty="0"/>
              <a:t>(</a:t>
            </a:r>
            <a:r>
              <a:rPr lang="en-US" sz="1900" i="1" baseline="30000" dirty="0"/>
              <a:t>p</a:t>
            </a:r>
            <a:r>
              <a:rPr lang="en-US" sz="1900" baseline="30000" dirty="0"/>
              <a:t>)</a:t>
            </a:r>
            <a:r>
              <a:rPr lang="en-US" sz="1900" dirty="0"/>
              <a:t> + </a:t>
            </a:r>
            <a:r>
              <a:rPr lang="en-US" sz="1900" i="1" dirty="0"/>
              <a:t>a</a:t>
            </a:r>
            <a:r>
              <a:rPr lang="en-US" sz="1900" i="1" baseline="-25000" dirty="0"/>
              <a:t>n</a:t>
            </a:r>
            <a:r>
              <a:rPr lang="en-US" sz="1900" baseline="30000" dirty="0"/>
              <a:t>(</a:t>
            </a:r>
            <a:r>
              <a:rPr lang="en-US" sz="1900" i="1" baseline="30000" dirty="0"/>
              <a:t>h</a:t>
            </a:r>
            <a:r>
              <a:rPr lang="en-US" sz="1900" baseline="30000" dirty="0"/>
              <a:t>)</a:t>
            </a:r>
            <a:r>
              <a:rPr lang="en-US" sz="1900" dirty="0"/>
              <a:t> </a:t>
            </a:r>
            <a:r>
              <a:rPr lang="en-US" sz="1900" i="1" dirty="0"/>
              <a:t>= </a:t>
            </a:r>
            <a:r>
              <a:rPr lang="en-US" sz="1900" i="1" dirty="0">
                <a:ea typeface="Cambria Math"/>
              </a:rPr>
              <a:t>−n − </a:t>
            </a:r>
            <a:r>
              <a:rPr lang="en-US" sz="1900" dirty="0">
                <a:ea typeface="Cambria Math"/>
              </a:rPr>
              <a:t>3/2 + </a:t>
            </a:r>
            <a:r>
              <a:rPr lang="el-GR" sz="1900" dirty="0">
                <a:ea typeface="Cambria Math"/>
              </a:rPr>
              <a:t>α</a:t>
            </a:r>
            <a:r>
              <a:rPr lang="en-US" sz="1900" dirty="0">
                <a:ea typeface="Cambria Math" pitchFamily="18" charset="0"/>
              </a:rPr>
              <a:t>3</a:t>
            </a:r>
            <a:r>
              <a:rPr lang="en-US" sz="1900" i="1" baseline="30000" dirty="0">
                <a:ea typeface="Cambria Math" pitchFamily="18" charset="0"/>
              </a:rPr>
              <a:t>n</a:t>
            </a:r>
            <a:r>
              <a:rPr lang="en-US" sz="1900" i="1" dirty="0"/>
              <a:t>, </a:t>
            </a:r>
            <a:r>
              <a:rPr lang="zh-CN" altLang="en-US" sz="1900" i="1" dirty="0"/>
              <a:t>其中</a:t>
            </a:r>
            <a:r>
              <a:rPr lang="en-US" sz="1900" dirty="0"/>
              <a:t> </a:t>
            </a:r>
            <a:r>
              <a:rPr lang="el-GR" sz="1900" dirty="0">
                <a:ea typeface="Cambria Math"/>
              </a:rPr>
              <a:t>α</a:t>
            </a:r>
            <a:r>
              <a:rPr lang="en-US" sz="1900" dirty="0"/>
              <a:t>  </a:t>
            </a:r>
            <a:r>
              <a:rPr lang="zh-CN" altLang="en-US" sz="1900" dirty="0"/>
              <a:t>是常数</a:t>
            </a:r>
            <a:r>
              <a:rPr lang="en-US" sz="1900" dirty="0"/>
              <a:t>.</a:t>
            </a:r>
          </a:p>
          <a:p>
            <a:pPr>
              <a:spcBef>
                <a:spcPts val="0"/>
              </a:spcBef>
              <a:spcAft>
                <a:spcPts val="200"/>
              </a:spcAft>
            </a:pPr>
            <a:r>
              <a:rPr lang="zh-CN" altLang="en-US" sz="1900" dirty="0"/>
              <a:t>要找到满足</a:t>
            </a:r>
            <a:r>
              <a:rPr lang="en-US" sz="1900" i="1" dirty="0"/>
              <a:t>a</a:t>
            </a:r>
            <a:r>
              <a:rPr lang="en-US" sz="1900" baseline="-25000" dirty="0">
                <a:ea typeface="Cambria Math" pitchFamily="18" charset="0"/>
              </a:rPr>
              <a:t>1</a:t>
            </a:r>
            <a:r>
              <a:rPr lang="en-US" sz="1900" i="1" baseline="-25000" dirty="0"/>
              <a:t> </a:t>
            </a:r>
            <a:r>
              <a:rPr lang="en-US" sz="1900" i="1" dirty="0"/>
              <a:t>= </a:t>
            </a:r>
            <a:r>
              <a:rPr lang="en-US" sz="1900" dirty="0">
                <a:ea typeface="Cambria Math" pitchFamily="18" charset="0"/>
              </a:rPr>
              <a:t>3</a:t>
            </a:r>
            <a:r>
              <a:rPr lang="zh-CN" altLang="en-US" sz="1900" dirty="0">
                <a:ea typeface="Cambria Math" pitchFamily="18" charset="0"/>
              </a:rPr>
              <a:t>的通解</a:t>
            </a:r>
            <a:r>
              <a:rPr lang="en-US" sz="1900" dirty="0">
                <a:ea typeface="Cambria Math" pitchFamily="18" charset="0"/>
              </a:rPr>
              <a:t>, </a:t>
            </a:r>
            <a:r>
              <a:rPr lang="zh-CN" altLang="en-US" sz="1900" dirty="0">
                <a:ea typeface="Cambria Math" pitchFamily="18" charset="0"/>
              </a:rPr>
              <a:t>将</a:t>
            </a:r>
            <a:r>
              <a:rPr lang="en-US" sz="1900" dirty="0">
                <a:ea typeface="Cambria Math" pitchFamily="18" charset="0"/>
              </a:rPr>
              <a:t> </a:t>
            </a:r>
            <a:r>
              <a:rPr lang="en-US" sz="1900" i="1" dirty="0">
                <a:ea typeface="Cambria Math" pitchFamily="18" charset="0"/>
              </a:rPr>
              <a:t>n</a:t>
            </a:r>
            <a:r>
              <a:rPr lang="en-US" sz="1900" dirty="0">
                <a:ea typeface="Cambria Math" pitchFamily="18" charset="0"/>
              </a:rPr>
              <a:t> = 1</a:t>
            </a:r>
            <a:r>
              <a:rPr lang="zh-CN" altLang="en-US" sz="1900" dirty="0">
                <a:ea typeface="Cambria Math" pitchFamily="18" charset="0"/>
              </a:rPr>
              <a:t>代入通解</a:t>
            </a:r>
            <a:r>
              <a:rPr lang="en-US" sz="1900" dirty="0">
                <a:ea typeface="Cambria Math" pitchFamily="18" charset="0"/>
              </a:rPr>
              <a:t>. </a:t>
            </a:r>
          </a:p>
          <a:p>
            <a:pPr>
              <a:spcBef>
                <a:spcPts val="0"/>
              </a:spcBef>
              <a:spcAft>
                <a:spcPts val="200"/>
              </a:spcAft>
            </a:pPr>
            <a:r>
              <a:rPr lang="zh-CN" altLang="en-US" sz="1900" dirty="0">
                <a:ea typeface="Cambria Math" pitchFamily="18" charset="0"/>
              </a:rPr>
              <a:t>有</a:t>
            </a:r>
            <a:r>
              <a:rPr lang="en-US" sz="1900" dirty="0">
                <a:ea typeface="Cambria Math" pitchFamily="18" charset="0"/>
              </a:rPr>
              <a:t> 3 </a:t>
            </a:r>
            <a:r>
              <a:rPr lang="en-US" sz="1900" i="1" dirty="0"/>
              <a:t>= </a:t>
            </a:r>
            <a:r>
              <a:rPr lang="en-US" sz="1900" i="1" dirty="0">
                <a:ea typeface="Cambria Math"/>
              </a:rPr>
              <a:t>−</a:t>
            </a:r>
            <a:r>
              <a:rPr lang="en-US" sz="1900" dirty="0">
                <a:ea typeface="Cambria Math" pitchFamily="18" charset="0"/>
              </a:rPr>
              <a:t>1</a:t>
            </a:r>
            <a:r>
              <a:rPr lang="en-US" sz="1900" i="1" dirty="0">
                <a:ea typeface="Cambria Math"/>
              </a:rPr>
              <a:t> − </a:t>
            </a:r>
            <a:r>
              <a:rPr lang="en-US" sz="1900" dirty="0">
                <a:ea typeface="Cambria Math"/>
              </a:rPr>
              <a:t>3/2 + </a:t>
            </a:r>
            <a:r>
              <a:rPr lang="en-US" sz="1900" dirty="0">
                <a:ea typeface="Cambria Math" pitchFamily="18" charset="0"/>
              </a:rPr>
              <a:t>3 </a:t>
            </a:r>
            <a:r>
              <a:rPr lang="el-GR" sz="1900" dirty="0">
                <a:ea typeface="Cambria Math"/>
              </a:rPr>
              <a:t>α</a:t>
            </a:r>
            <a:r>
              <a:rPr lang="en-US" sz="1900" i="1" dirty="0"/>
              <a:t>,  </a:t>
            </a:r>
            <a:r>
              <a:rPr lang="zh-CN" altLang="en-US" sz="1900" dirty="0"/>
              <a:t>解得</a:t>
            </a:r>
            <a:r>
              <a:rPr lang="en-US" sz="1900" dirty="0"/>
              <a:t> </a:t>
            </a:r>
            <a:r>
              <a:rPr lang="el-GR" sz="1900" dirty="0">
                <a:ea typeface="Cambria Math"/>
              </a:rPr>
              <a:t>α</a:t>
            </a:r>
            <a:r>
              <a:rPr lang="en-US" sz="1900" i="1" dirty="0"/>
              <a:t> = </a:t>
            </a:r>
            <a:r>
              <a:rPr lang="en-US" sz="1900" dirty="0">
                <a:ea typeface="Cambria Math" pitchFamily="18" charset="0"/>
              </a:rPr>
              <a:t>11</a:t>
            </a:r>
            <a:r>
              <a:rPr lang="en-US" sz="1900" i="1" dirty="0"/>
              <a:t>/</a:t>
            </a:r>
            <a:r>
              <a:rPr lang="en-US" sz="1900" dirty="0">
                <a:ea typeface="Cambria Math" pitchFamily="18" charset="0"/>
              </a:rPr>
              <a:t>6</a:t>
            </a:r>
            <a:r>
              <a:rPr lang="en-US" sz="1900" dirty="0"/>
              <a:t>.</a:t>
            </a:r>
            <a:r>
              <a:rPr lang="zh-CN" altLang="en-US" sz="1900" dirty="0"/>
              <a:t>因此，解为</a:t>
            </a:r>
            <a:r>
              <a:rPr lang="en-US" sz="1900" dirty="0"/>
              <a:t> is </a:t>
            </a:r>
            <a:r>
              <a:rPr lang="en-US" sz="1900" i="1" dirty="0"/>
              <a:t>a</a:t>
            </a:r>
            <a:r>
              <a:rPr lang="en-US" sz="1900" i="1" baseline="-25000" dirty="0"/>
              <a:t>n</a:t>
            </a:r>
            <a:r>
              <a:rPr lang="en-US" sz="1900" i="1" dirty="0"/>
              <a:t> = </a:t>
            </a:r>
            <a:r>
              <a:rPr lang="en-US" sz="1900" i="1" dirty="0">
                <a:ea typeface="Cambria Math"/>
              </a:rPr>
              <a:t>−n − </a:t>
            </a:r>
            <a:r>
              <a:rPr lang="en-US" sz="1900" dirty="0">
                <a:ea typeface="Cambria Math"/>
              </a:rPr>
              <a:t>3/2 + (</a:t>
            </a:r>
            <a:r>
              <a:rPr lang="en-US" sz="1900" dirty="0">
                <a:ea typeface="Cambria Math" pitchFamily="18" charset="0"/>
              </a:rPr>
              <a:t>11</a:t>
            </a:r>
            <a:r>
              <a:rPr lang="en-US" sz="1900" i="1" dirty="0"/>
              <a:t>/</a:t>
            </a:r>
            <a:r>
              <a:rPr lang="en-US" sz="1900" dirty="0">
                <a:ea typeface="Cambria Math" pitchFamily="18" charset="0"/>
              </a:rPr>
              <a:t>6</a:t>
            </a:r>
            <a:r>
              <a:rPr lang="en-US" sz="1900" dirty="0">
                <a:ea typeface="Cambria Math"/>
              </a:rPr>
              <a:t>)</a:t>
            </a:r>
            <a:r>
              <a:rPr lang="en-US" sz="1900" dirty="0">
                <a:ea typeface="Cambria Math" pitchFamily="18" charset="0"/>
              </a:rPr>
              <a:t>3</a:t>
            </a:r>
            <a:r>
              <a:rPr lang="en-US" sz="1900" i="1" baseline="30000" dirty="0">
                <a:ea typeface="Cambria Math" pitchFamily="18" charset="0"/>
              </a:rPr>
              <a:t>n</a:t>
            </a:r>
            <a:r>
              <a:rPr lang="en-US" sz="1900" i="1" dirty="0"/>
              <a:t>.</a:t>
            </a:r>
            <a:endParaRPr lang="en-US" sz="1900" dirty="0"/>
          </a:p>
        </p:txBody>
      </p:sp>
    </p:spTree>
    <p:extLst>
      <p:ext uri="{BB962C8B-B14F-4D97-AF65-F5344CB8AC3E}">
        <p14:creationId xmlns:p14="http://schemas.microsoft.com/office/powerpoint/2010/main" val="3415159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zh-CN" altLang="en-US" sz="5200" b="1" dirty="0"/>
              <a:t>分治算法与递归关系</a:t>
            </a:r>
            <a:endParaRPr lang="en-US" sz="52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8.3</a:t>
            </a:r>
          </a:p>
        </p:txBody>
      </p:sp>
    </p:spTree>
    <p:extLst>
      <p:ext uri="{BB962C8B-B14F-4D97-AF65-F5344CB8AC3E}">
        <p14:creationId xmlns:p14="http://schemas.microsoft.com/office/powerpoint/2010/main" val="3524313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3</a:t>
            </a:r>
          </a:p>
        </p:txBody>
      </p:sp>
      <p:sp>
        <p:nvSpPr>
          <p:cNvPr id="3" name="Content Placeholder 2"/>
          <p:cNvSpPr>
            <a:spLocks noGrp="1"/>
          </p:cNvSpPr>
          <p:nvPr>
            <p:ph idx="1"/>
          </p:nvPr>
        </p:nvSpPr>
        <p:spPr>
          <a:xfrm>
            <a:off x="457200" y="1295400"/>
            <a:ext cx="8321040" cy="5257800"/>
          </a:xfrm>
        </p:spPr>
        <p:txBody>
          <a:bodyPr/>
          <a:lstStyle/>
          <a:p>
            <a:r>
              <a:rPr lang="zh-CN" altLang="en-US" sz="2800" dirty="0"/>
              <a:t>分治算法与递归关系</a:t>
            </a:r>
            <a:endParaRPr lang="en-US" altLang="zh-CN" sz="2800" dirty="0"/>
          </a:p>
          <a:p>
            <a:r>
              <a:rPr lang="zh-CN" altLang="en-US" sz="2800" dirty="0"/>
              <a:t>例子</a:t>
            </a:r>
            <a:endParaRPr lang="en-US" sz="2800" dirty="0"/>
          </a:p>
          <a:p>
            <a:pPr lvl="1"/>
            <a:r>
              <a:rPr lang="zh-CN" altLang="en-US" sz="2400" dirty="0"/>
              <a:t>二分查找</a:t>
            </a:r>
            <a:endParaRPr lang="en-US" sz="2400" dirty="0"/>
          </a:p>
          <a:p>
            <a:pPr lvl="1"/>
            <a:r>
              <a:rPr lang="zh-CN" altLang="en-US" sz="2400" dirty="0"/>
              <a:t>归并排序</a:t>
            </a:r>
            <a:endParaRPr lang="en-US" sz="2400" dirty="0"/>
          </a:p>
          <a:p>
            <a:pPr lvl="1"/>
            <a:r>
              <a:rPr lang="zh-CN" altLang="en-US" sz="2400" dirty="0"/>
              <a:t>整数快速乘法</a:t>
            </a:r>
            <a:endParaRPr lang="en-US" sz="2400" dirty="0"/>
          </a:p>
          <a:p>
            <a:r>
              <a:rPr lang="zh-CN" altLang="en-US" sz="2800" dirty="0"/>
              <a:t>主定理</a:t>
            </a:r>
            <a:endParaRPr lang="en-US" altLang="zh-CN" sz="2800" dirty="0"/>
          </a:p>
          <a:p>
            <a:r>
              <a:rPr lang="zh-CN" altLang="en-US" sz="2800" dirty="0"/>
              <a:t>最近点对（这些幻灯片尚未覆盖）</a:t>
            </a:r>
            <a:endParaRPr lang="en-US" sz="2800" dirty="0"/>
          </a:p>
        </p:txBody>
      </p:sp>
    </p:spTree>
    <p:extLst>
      <p:ext uri="{BB962C8B-B14F-4D97-AF65-F5344CB8AC3E}">
        <p14:creationId xmlns:p14="http://schemas.microsoft.com/office/powerpoint/2010/main" val="1068069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分治算法范式</a:t>
            </a:r>
            <a:endParaRPr lang="en-US" dirty="0"/>
          </a:p>
        </p:txBody>
      </p:sp>
      <p:sp>
        <p:nvSpPr>
          <p:cNvPr id="8" name="Content Placeholder 2"/>
          <p:cNvSpPr>
            <a:spLocks noGrp="1"/>
          </p:cNvSpPr>
          <p:nvPr>
            <p:ph idx="1"/>
          </p:nvPr>
        </p:nvSpPr>
        <p:spPr>
          <a:xfrm>
            <a:off x="457200" y="1295400"/>
            <a:ext cx="8534400" cy="5257800"/>
          </a:xfrm>
        </p:spPr>
        <p:txBody>
          <a:bodyPr/>
          <a:lstStyle/>
          <a:p>
            <a:pPr>
              <a:spcBef>
                <a:spcPts val="600"/>
              </a:spcBef>
            </a:pPr>
            <a:r>
              <a:rPr lang="zh-CN" altLang="en-US" sz="2600" b="1" dirty="0"/>
              <a:t>定义：</a:t>
            </a:r>
            <a:r>
              <a:rPr lang="zh-CN" altLang="en-US" sz="2600" dirty="0"/>
              <a:t>分治算法通过首先将一个问题划分为一个或多个相同问题的小规模实例，然后利用这些较小问题的解来解决原始问题</a:t>
            </a:r>
            <a:r>
              <a:rPr lang="en-US" sz="2600" dirty="0"/>
              <a:t>.</a:t>
            </a:r>
          </a:p>
          <a:p>
            <a:pPr>
              <a:spcBef>
                <a:spcPts val="600"/>
              </a:spcBef>
            </a:pPr>
            <a:r>
              <a:rPr lang="zh-CN" altLang="en-US" sz="2600" b="1" dirty="0"/>
              <a:t>例子</a:t>
            </a:r>
            <a:r>
              <a:rPr lang="en-US" sz="2600" dirty="0"/>
              <a:t>:</a:t>
            </a:r>
          </a:p>
          <a:p>
            <a:pPr marL="457200" lvl="2" indent="-457200">
              <a:spcBef>
                <a:spcPts val="600"/>
              </a:spcBef>
              <a:buClr>
                <a:srgbClr val="1A587B"/>
              </a:buClr>
            </a:pPr>
            <a:r>
              <a:rPr lang="zh-CN" altLang="en-US" sz="2200" dirty="0"/>
              <a:t>二分查找：通过将要查找的元素与中间元素进行比较来工作。原始列表被划分为两个子列表，搜索在适当的子列表中递归进行</a:t>
            </a:r>
            <a:r>
              <a:rPr lang="en-US" sz="2200" dirty="0">
                <a:ea typeface="Cambria Math" pitchFamily="18" charset="0"/>
              </a:rPr>
              <a:t>.</a:t>
            </a:r>
          </a:p>
          <a:p>
            <a:pPr marL="457200" lvl="2" indent="-457200">
              <a:spcBef>
                <a:spcPts val="600"/>
              </a:spcBef>
              <a:buClr>
                <a:srgbClr val="1A587B"/>
              </a:buClr>
            </a:pPr>
            <a:r>
              <a:rPr lang="zh-CN" altLang="en-US" sz="2200" dirty="0"/>
              <a:t>归并排序：将一个列表划分为两个大致相等大小的子列表，每个子列表通过归并排序递归排序。排序通过逐步合并列表对来完成</a:t>
            </a:r>
            <a:r>
              <a:rPr lang="en-US" sz="2200" dirty="0">
                <a:ea typeface="Cambria Math" pitchFamily="18" charset="0"/>
              </a:rPr>
              <a:t>. </a:t>
            </a:r>
            <a:endParaRPr lang="en-US" sz="2200" dirty="0"/>
          </a:p>
        </p:txBody>
      </p:sp>
    </p:spTree>
    <p:extLst>
      <p:ext uri="{BB962C8B-B14F-4D97-AF65-F5344CB8AC3E}">
        <p14:creationId xmlns:p14="http://schemas.microsoft.com/office/powerpoint/2010/main" val="4028672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分治递归关系</a:t>
            </a:r>
            <a:endParaRPr lang="en-US" dirty="0"/>
          </a:p>
        </p:txBody>
      </p:sp>
      <p:sp>
        <p:nvSpPr>
          <p:cNvPr id="5" name="Content Placeholder 2"/>
          <p:cNvSpPr>
            <a:spLocks noGrp="1"/>
          </p:cNvSpPr>
          <p:nvPr>
            <p:ph idx="1"/>
          </p:nvPr>
        </p:nvSpPr>
        <p:spPr>
          <a:xfrm>
            <a:off x="457200" y="1295400"/>
            <a:ext cx="8458200" cy="4114800"/>
          </a:xfrm>
        </p:spPr>
        <p:txBody>
          <a:bodyPr/>
          <a:lstStyle/>
          <a:p>
            <a:pPr>
              <a:spcBef>
                <a:spcPts val="600"/>
              </a:spcBef>
            </a:pPr>
            <a:r>
              <a:rPr lang="zh-CN" altLang="en-US" sz="3000" dirty="0"/>
              <a:t>假设一个递归算法将一个规模为 𝑛</a:t>
            </a:r>
            <a:r>
              <a:rPr lang="en-US" altLang="zh-CN" sz="3000" dirty="0"/>
              <a:t> </a:t>
            </a:r>
            <a:r>
              <a:rPr lang="zh-CN" altLang="en-US" sz="3000" dirty="0"/>
              <a:t>的问题划分为 𝑎</a:t>
            </a:r>
            <a:r>
              <a:rPr lang="en-US" altLang="zh-CN" sz="3000" dirty="0"/>
              <a:t> </a:t>
            </a:r>
            <a:r>
              <a:rPr lang="zh-CN" altLang="en-US" sz="3000" dirty="0"/>
              <a:t>个子问题</a:t>
            </a:r>
            <a:r>
              <a:rPr lang="en-US" sz="3000" dirty="0"/>
              <a:t>.</a:t>
            </a:r>
          </a:p>
          <a:p>
            <a:pPr>
              <a:spcBef>
                <a:spcPts val="600"/>
              </a:spcBef>
            </a:pPr>
            <a:r>
              <a:rPr lang="zh-CN" altLang="en-US" sz="3000" dirty="0"/>
              <a:t>每个子问题的规模为</a:t>
            </a:r>
            <a:r>
              <a:rPr lang="en-US" sz="3000" i="1" dirty="0"/>
              <a:t>n</a:t>
            </a:r>
            <a:r>
              <a:rPr lang="en-US" sz="3000" dirty="0"/>
              <a:t>/</a:t>
            </a:r>
            <a:r>
              <a:rPr lang="en-US" sz="3000" i="1" dirty="0"/>
              <a:t>b</a:t>
            </a:r>
            <a:r>
              <a:rPr lang="en-US" sz="3000" dirty="0"/>
              <a:t>.</a:t>
            </a:r>
          </a:p>
          <a:p>
            <a:pPr>
              <a:spcBef>
                <a:spcPts val="600"/>
              </a:spcBef>
            </a:pPr>
            <a:r>
              <a:rPr lang="zh-CN" altLang="en-US" sz="3000" dirty="0"/>
              <a:t>假设在合并步骤中需要 𝑔</a:t>
            </a:r>
            <a:r>
              <a:rPr lang="en-US" altLang="zh-CN" sz="3000" dirty="0"/>
              <a:t>(</a:t>
            </a:r>
            <a:r>
              <a:rPr lang="zh-CN" altLang="en-US" sz="3000" dirty="0"/>
              <a:t>𝑛</a:t>
            </a:r>
            <a:r>
              <a:rPr lang="en-US" altLang="zh-CN" sz="3000" dirty="0"/>
              <a:t>)</a:t>
            </a:r>
            <a:r>
              <a:rPr lang="en-US" sz="3000" dirty="0"/>
              <a:t> </a:t>
            </a:r>
            <a:r>
              <a:rPr lang="zh-CN" altLang="en-US" sz="3000" dirty="0"/>
              <a:t>次额外操作</a:t>
            </a:r>
            <a:r>
              <a:rPr lang="en-US" sz="3000" dirty="0"/>
              <a:t>.</a:t>
            </a:r>
          </a:p>
          <a:p>
            <a:pPr>
              <a:spcBef>
                <a:spcPts val="600"/>
              </a:spcBef>
            </a:pPr>
            <a:r>
              <a:rPr lang="zh-CN" altLang="en-US" sz="3000" dirty="0"/>
              <a:t>则解决规模为 𝑛</a:t>
            </a:r>
            <a:r>
              <a:rPr lang="en-US" altLang="zh-CN" sz="3000" dirty="0"/>
              <a:t> </a:t>
            </a:r>
            <a:r>
              <a:rPr lang="zh-CN" altLang="en-US" sz="3000" dirty="0"/>
              <a:t>的问题所需的操作数 𝑓</a:t>
            </a:r>
            <a:r>
              <a:rPr lang="en-US" altLang="zh-CN" sz="3000" dirty="0"/>
              <a:t>(</a:t>
            </a:r>
            <a:r>
              <a:rPr lang="zh-CN" altLang="en-US" sz="3000" dirty="0"/>
              <a:t>𝑛</a:t>
            </a:r>
            <a:r>
              <a:rPr lang="en-US" altLang="zh-CN" sz="3000" dirty="0"/>
              <a:t>)</a:t>
            </a:r>
            <a:r>
              <a:rPr lang="zh-CN" altLang="en-US" sz="3000" dirty="0"/>
              <a:t>满足以下递归关系</a:t>
            </a:r>
            <a:r>
              <a:rPr lang="en-US" sz="3000" dirty="0"/>
              <a:t>:</a:t>
            </a:r>
          </a:p>
        </p:txBody>
      </p:sp>
      <p:graphicFrame>
        <p:nvGraphicFramePr>
          <p:cNvPr id="7" name="Object 3"/>
          <p:cNvGraphicFramePr>
            <a:graphicFrameLocks noChangeAspect="1"/>
          </p:cNvGraphicFramePr>
          <p:nvPr>
            <p:extLst>
              <p:ext uri="{D42A27DB-BD31-4B8C-83A1-F6EECF244321}">
                <p14:modId xmlns:p14="http://schemas.microsoft.com/office/powerpoint/2010/main" val="82331996"/>
              </p:ext>
            </p:extLst>
          </p:nvPr>
        </p:nvGraphicFramePr>
        <p:xfrm>
          <a:off x="2743200" y="4648200"/>
          <a:ext cx="3352800" cy="563496"/>
        </p:xfrm>
        <a:graphic>
          <a:graphicData uri="http://schemas.openxmlformats.org/presentationml/2006/ole">
            <mc:AlternateContent xmlns:mc="http://schemas.openxmlformats.org/markup-compatibility/2006">
              <mc:Choice xmlns:v="urn:schemas-microsoft-com:vml" Requires="v">
                <p:oleObj name="Equation" r:id="rId2" imgW="1511280" imgH="253800" progId="Equation.DSMT4">
                  <p:embed/>
                </p:oleObj>
              </mc:Choice>
              <mc:Fallback>
                <p:oleObj name="Equation" r:id="rId2" imgW="1511280" imgH="253800" progId="Equation.DSMT4">
                  <p:embed/>
                  <p:pic>
                    <p:nvPicPr>
                      <p:cNvPr id="7" name="Object 3"/>
                      <p:cNvPicPr/>
                      <p:nvPr/>
                    </p:nvPicPr>
                    <p:blipFill>
                      <a:blip r:embed="rId3"/>
                      <a:stretch>
                        <a:fillRect/>
                      </a:stretch>
                    </p:blipFill>
                    <p:spPr>
                      <a:xfrm>
                        <a:off x="2743200" y="4648200"/>
                        <a:ext cx="3352800" cy="563496"/>
                      </a:xfrm>
                      <a:prstGeom prst="rect">
                        <a:avLst/>
                      </a:prstGeom>
                    </p:spPr>
                  </p:pic>
                </p:oleObj>
              </mc:Fallback>
            </mc:AlternateContent>
          </a:graphicData>
        </a:graphic>
      </p:graphicFrame>
      <p:sp>
        <p:nvSpPr>
          <p:cNvPr id="3" name="Content Placeholder 4"/>
          <p:cNvSpPr>
            <a:spLocks noGrp="1"/>
          </p:cNvSpPr>
          <p:nvPr>
            <p:ph idx="13"/>
          </p:nvPr>
        </p:nvSpPr>
        <p:spPr>
          <a:xfrm>
            <a:off x="457200" y="5250180"/>
            <a:ext cx="8595360" cy="533400"/>
          </a:xfrm>
        </p:spPr>
        <p:txBody>
          <a:bodyPr/>
          <a:lstStyle/>
          <a:p>
            <a:pPr>
              <a:spcBef>
                <a:spcPts val="600"/>
              </a:spcBef>
            </a:pPr>
            <a:r>
              <a:rPr lang="zh-CN" altLang="en-US" sz="3000" dirty="0"/>
              <a:t>这被称为分治递归关系</a:t>
            </a:r>
            <a:r>
              <a:rPr lang="en-US" sz="3000" i="1" dirty="0"/>
              <a:t>.</a:t>
            </a:r>
            <a:endParaRPr lang="en-US" sz="3000" dirty="0"/>
          </a:p>
        </p:txBody>
      </p:sp>
    </p:spTree>
    <p:extLst>
      <p:ext uri="{BB962C8B-B14F-4D97-AF65-F5344CB8AC3E}">
        <p14:creationId xmlns:p14="http://schemas.microsoft.com/office/powerpoint/2010/main" val="204714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1</a:t>
            </a:r>
          </a:p>
        </p:txBody>
      </p:sp>
      <p:sp>
        <p:nvSpPr>
          <p:cNvPr id="3" name="Content Placeholder 2"/>
          <p:cNvSpPr>
            <a:spLocks noGrp="1"/>
          </p:cNvSpPr>
          <p:nvPr>
            <p:ph idx="1"/>
          </p:nvPr>
        </p:nvSpPr>
        <p:spPr>
          <a:xfrm>
            <a:off x="457200" y="1295400"/>
            <a:ext cx="8321040" cy="5257800"/>
          </a:xfrm>
        </p:spPr>
        <p:txBody>
          <a:bodyPr/>
          <a:lstStyle/>
          <a:p>
            <a:r>
              <a:rPr lang="zh-CN" altLang="en-US" dirty="0"/>
              <a:t>递归关系的应用</a:t>
            </a:r>
            <a:endParaRPr lang="en-US" dirty="0"/>
          </a:p>
          <a:p>
            <a:pPr lvl="1"/>
            <a:r>
              <a:rPr lang="zh-CN" altLang="en-US" dirty="0"/>
              <a:t>斐波那契数列</a:t>
            </a:r>
            <a:endParaRPr lang="en-US" dirty="0"/>
          </a:p>
          <a:p>
            <a:pPr lvl="1"/>
            <a:r>
              <a:rPr lang="zh-CN" altLang="en-US" dirty="0"/>
              <a:t>汉诺塔</a:t>
            </a:r>
            <a:endParaRPr lang="en-US" dirty="0"/>
          </a:p>
          <a:p>
            <a:pPr lvl="1"/>
            <a:r>
              <a:rPr lang="zh-CN" altLang="en-US" dirty="0"/>
              <a:t>计数问题</a:t>
            </a:r>
            <a:endParaRPr lang="en-US" dirty="0"/>
          </a:p>
          <a:p>
            <a:r>
              <a:rPr lang="zh-CN" altLang="en-US" dirty="0"/>
              <a:t>算法与递归关系（目前未包含在幻灯片中）</a:t>
            </a:r>
            <a:endParaRPr lang="en-US" dirty="0"/>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例子</a:t>
            </a:r>
            <a:r>
              <a:rPr lang="en-US" dirty="0"/>
              <a:t>: </a:t>
            </a:r>
            <a:r>
              <a:rPr lang="zh-CN" altLang="en-US" dirty="0"/>
              <a:t>二分查找</a:t>
            </a:r>
            <a:endParaRPr lang="en-US" dirty="0"/>
          </a:p>
        </p:txBody>
      </p:sp>
      <p:sp>
        <p:nvSpPr>
          <p:cNvPr id="5" name="Content Placeholder 2"/>
          <p:cNvSpPr>
            <a:spLocks noGrp="1"/>
          </p:cNvSpPr>
          <p:nvPr>
            <p:ph idx="1"/>
          </p:nvPr>
        </p:nvSpPr>
        <p:spPr>
          <a:xfrm>
            <a:off x="457200" y="1295400"/>
            <a:ext cx="8229600" cy="4191000"/>
          </a:xfrm>
        </p:spPr>
        <p:txBody>
          <a:bodyPr/>
          <a:lstStyle/>
          <a:p>
            <a:pPr>
              <a:spcBef>
                <a:spcPts val="600"/>
              </a:spcBef>
            </a:pPr>
            <a:r>
              <a:rPr lang="zh-CN" altLang="en-US" sz="2800" dirty="0"/>
              <a:t>二分查找将对大小为 𝑛</a:t>
            </a:r>
            <a:r>
              <a:rPr lang="en-US" altLang="zh-CN" sz="2800" dirty="0"/>
              <a:t> </a:t>
            </a:r>
            <a:r>
              <a:rPr lang="zh-CN" altLang="en-US" sz="2800" dirty="0"/>
              <a:t>的序列中的元素的搜索问题减少到对大小为 𝑛</a:t>
            </a:r>
            <a:r>
              <a:rPr lang="en-US" altLang="zh-CN" sz="2800" dirty="0"/>
              <a:t>/2 </a:t>
            </a:r>
            <a:r>
              <a:rPr lang="zh-CN" altLang="en-US" sz="2800" dirty="0"/>
              <a:t>的序列中的搜索。实现这种减少需要两个比较</a:t>
            </a:r>
            <a:r>
              <a:rPr lang="en-US" sz="2800" dirty="0"/>
              <a:t>;</a:t>
            </a:r>
          </a:p>
          <a:p>
            <a:pPr lvl="1">
              <a:spcBef>
                <a:spcPts val="600"/>
              </a:spcBef>
            </a:pPr>
            <a:r>
              <a:rPr lang="zh-CN" altLang="en-US" sz="2400" dirty="0"/>
              <a:t>一个比较用于决定是搜索序列的上半部分还是下半部分</a:t>
            </a:r>
            <a:r>
              <a:rPr lang="en-US" sz="2400" dirty="0"/>
              <a:t> </a:t>
            </a:r>
          </a:p>
          <a:p>
            <a:pPr lvl="1">
              <a:spcBef>
                <a:spcPts val="600"/>
              </a:spcBef>
            </a:pPr>
            <a:r>
              <a:rPr lang="zh-CN" altLang="en-US" sz="2400" dirty="0"/>
              <a:t>另一个比较用于确定序列是否包含元素</a:t>
            </a:r>
            <a:r>
              <a:rPr lang="en-US" sz="2400" dirty="0"/>
              <a:t>.</a:t>
            </a:r>
          </a:p>
          <a:p>
            <a:pPr>
              <a:spcBef>
                <a:spcPts val="600"/>
              </a:spcBef>
            </a:pPr>
            <a:r>
              <a:rPr lang="zh-CN" altLang="en-US" sz="2800" dirty="0"/>
              <a:t>因此，如果 𝑓</a:t>
            </a:r>
            <a:r>
              <a:rPr lang="en-US" altLang="zh-CN" sz="2800" dirty="0"/>
              <a:t>(</a:t>
            </a:r>
            <a:r>
              <a:rPr lang="zh-CN" altLang="en-US" sz="2800" dirty="0"/>
              <a:t>𝑛</a:t>
            </a:r>
            <a:r>
              <a:rPr lang="en-US" altLang="zh-CN" sz="2800" dirty="0"/>
              <a:t>) </a:t>
            </a:r>
            <a:r>
              <a:rPr lang="zh-CN" altLang="en-US" sz="2800" dirty="0"/>
              <a:t>是在大小为 𝑛</a:t>
            </a:r>
            <a:r>
              <a:rPr lang="en-US" altLang="zh-CN" sz="2800" dirty="0"/>
              <a:t> </a:t>
            </a:r>
            <a:r>
              <a:rPr lang="zh-CN" altLang="en-US" sz="2800" dirty="0"/>
              <a:t>的序列中查找一个元素所需的比较次数，那么满足的递归关系是</a:t>
            </a:r>
            <a:endParaRPr lang="en-US" sz="2800" dirty="0"/>
          </a:p>
        </p:txBody>
      </p:sp>
      <p:graphicFrame>
        <p:nvGraphicFramePr>
          <p:cNvPr id="7" name="Object 3"/>
          <p:cNvGraphicFramePr>
            <a:graphicFrameLocks noChangeAspect="1"/>
          </p:cNvGraphicFramePr>
          <p:nvPr>
            <p:extLst>
              <p:ext uri="{D42A27DB-BD31-4B8C-83A1-F6EECF244321}">
                <p14:modId xmlns:p14="http://schemas.microsoft.com/office/powerpoint/2010/main" val="3550028323"/>
              </p:ext>
            </p:extLst>
          </p:nvPr>
        </p:nvGraphicFramePr>
        <p:xfrm>
          <a:off x="3205163" y="5610225"/>
          <a:ext cx="2732087" cy="561975"/>
        </p:xfrm>
        <a:graphic>
          <a:graphicData uri="http://schemas.openxmlformats.org/presentationml/2006/ole">
            <mc:AlternateContent xmlns:mc="http://schemas.openxmlformats.org/markup-compatibility/2006">
              <mc:Choice xmlns:v="urn:schemas-microsoft-com:vml" Requires="v">
                <p:oleObj name="Equation" r:id="rId2" imgW="1231560" imgH="253800" progId="Equation.DSMT4">
                  <p:embed/>
                </p:oleObj>
              </mc:Choice>
              <mc:Fallback>
                <p:oleObj name="Equation" r:id="rId2" imgW="1231560" imgH="253800" progId="Equation.DSMT4">
                  <p:embed/>
                  <p:pic>
                    <p:nvPicPr>
                      <p:cNvPr id="7" name="Object 3"/>
                      <p:cNvPicPr/>
                      <p:nvPr/>
                    </p:nvPicPr>
                    <p:blipFill>
                      <a:blip r:embed="rId3"/>
                      <a:stretch>
                        <a:fillRect/>
                      </a:stretch>
                    </p:blipFill>
                    <p:spPr>
                      <a:xfrm>
                        <a:off x="3205163" y="5610225"/>
                        <a:ext cx="2732087" cy="561975"/>
                      </a:xfrm>
                      <a:prstGeom prst="rect">
                        <a:avLst/>
                      </a:prstGeom>
                    </p:spPr>
                  </p:pic>
                </p:oleObj>
              </mc:Fallback>
            </mc:AlternateContent>
          </a:graphicData>
        </a:graphic>
      </p:graphicFrame>
      <p:sp>
        <p:nvSpPr>
          <p:cNvPr id="6" name="Content Placeholder 4"/>
          <p:cNvSpPr>
            <a:spLocks noGrp="1"/>
          </p:cNvSpPr>
          <p:nvPr>
            <p:ph idx="13"/>
          </p:nvPr>
        </p:nvSpPr>
        <p:spPr>
          <a:xfrm>
            <a:off x="457200" y="6128336"/>
            <a:ext cx="2438400" cy="424864"/>
          </a:xfrm>
        </p:spPr>
        <p:txBody>
          <a:bodyPr/>
          <a:lstStyle/>
          <a:p>
            <a:r>
              <a:rPr lang="zh-CN" altLang="en-US" sz="2800" dirty="0"/>
              <a:t>当</a:t>
            </a:r>
            <a:r>
              <a:rPr lang="en-US" sz="2800" dirty="0"/>
              <a:t> </a:t>
            </a:r>
            <a:r>
              <a:rPr lang="en-US" sz="2800" i="1" dirty="0"/>
              <a:t>n</a:t>
            </a:r>
            <a:r>
              <a:rPr lang="en-US" sz="2800" dirty="0"/>
              <a:t> </a:t>
            </a:r>
            <a:r>
              <a:rPr lang="zh-CN" altLang="en-US" sz="2800" dirty="0"/>
              <a:t>是偶数</a:t>
            </a:r>
            <a:r>
              <a:rPr lang="en-US" sz="2800" dirty="0"/>
              <a:t>.</a:t>
            </a:r>
          </a:p>
        </p:txBody>
      </p:sp>
    </p:spTree>
    <p:extLst>
      <p:ext uri="{BB962C8B-B14F-4D97-AF65-F5344CB8AC3E}">
        <p14:creationId xmlns:p14="http://schemas.microsoft.com/office/powerpoint/2010/main" val="3625724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例子</a:t>
            </a:r>
            <a:r>
              <a:rPr lang="en-US" dirty="0"/>
              <a:t>: </a:t>
            </a:r>
            <a:r>
              <a:rPr lang="zh-CN" altLang="en-US" dirty="0"/>
              <a:t>归并排序</a:t>
            </a:r>
            <a:endParaRPr lang="en-US" dirty="0"/>
          </a:p>
        </p:txBody>
      </p:sp>
      <p:sp>
        <p:nvSpPr>
          <p:cNvPr id="3" name="Content Placeholder 2"/>
          <p:cNvSpPr>
            <a:spLocks noGrp="1"/>
          </p:cNvSpPr>
          <p:nvPr>
            <p:ph idx="1"/>
          </p:nvPr>
        </p:nvSpPr>
        <p:spPr>
          <a:xfrm>
            <a:off x="457200" y="1295400"/>
            <a:ext cx="8458200" cy="3733800"/>
          </a:xfrm>
        </p:spPr>
        <p:txBody>
          <a:bodyPr/>
          <a:lstStyle/>
          <a:p>
            <a:r>
              <a:rPr lang="zh-CN" altLang="en-US" dirty="0"/>
              <a:t>归并排序算法将一个规模为 𝑛（假设 𝑛</a:t>
            </a:r>
            <a:r>
              <a:rPr lang="en-US" altLang="zh-CN" dirty="0"/>
              <a:t> </a:t>
            </a:r>
            <a:r>
              <a:rPr lang="zh-CN" altLang="en-US" dirty="0"/>
              <a:t>是偶数）的列表分成两个规模为 𝑛</a:t>
            </a:r>
            <a:r>
              <a:rPr lang="en-US" altLang="zh-CN" dirty="0"/>
              <a:t>/2</a:t>
            </a:r>
            <a:r>
              <a:rPr lang="zh-CN" altLang="en-US" dirty="0"/>
              <a:t>的子列表。它使用少于 𝑛</a:t>
            </a:r>
            <a:r>
              <a:rPr lang="en-US" altLang="zh-CN" dirty="0"/>
              <a:t> </a:t>
            </a:r>
            <a:r>
              <a:rPr lang="zh-CN" altLang="en-US" dirty="0"/>
              <a:t>次比较来合并这两个已排序的列表</a:t>
            </a:r>
            <a:r>
              <a:rPr lang="en-US" dirty="0"/>
              <a:t>.</a:t>
            </a:r>
          </a:p>
          <a:p>
            <a:r>
              <a:rPr lang="zh-CN" altLang="en-US" dirty="0"/>
              <a:t>因此，排序一个规模为 𝑛</a:t>
            </a:r>
            <a:r>
              <a:rPr lang="en-US" altLang="zh-CN" dirty="0"/>
              <a:t> </a:t>
            </a:r>
            <a:r>
              <a:rPr lang="zh-CN" altLang="en-US" dirty="0"/>
              <a:t>的序列所需的比较次数 𝑀</a:t>
            </a:r>
            <a:r>
              <a:rPr lang="en-US" altLang="zh-CN" dirty="0"/>
              <a:t>(</a:t>
            </a:r>
            <a:r>
              <a:rPr lang="zh-CN" altLang="en-US" dirty="0"/>
              <a:t>𝑛</a:t>
            </a:r>
            <a:r>
              <a:rPr lang="en-US" altLang="zh-CN" dirty="0"/>
              <a:t>) </a:t>
            </a:r>
            <a:r>
              <a:rPr lang="zh-CN" altLang="en-US" dirty="0"/>
              <a:t>满足以下递归关系</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706828026"/>
              </p:ext>
            </p:extLst>
          </p:nvPr>
        </p:nvGraphicFramePr>
        <p:xfrm>
          <a:off x="2743200" y="5289719"/>
          <a:ext cx="3657600" cy="647362"/>
        </p:xfrm>
        <a:graphic>
          <a:graphicData uri="http://schemas.openxmlformats.org/presentationml/2006/ole">
            <mc:AlternateContent xmlns:mc="http://schemas.openxmlformats.org/markup-compatibility/2006">
              <mc:Choice xmlns:v="urn:schemas-microsoft-com:vml" Requires="v">
                <p:oleObj name="Equation" r:id="rId2" imgW="1434960" imgH="253800" progId="Equation.DSMT4">
                  <p:embed/>
                </p:oleObj>
              </mc:Choice>
              <mc:Fallback>
                <p:oleObj name="Equation" r:id="rId2" imgW="1434960" imgH="253800" progId="Equation.DSMT4">
                  <p:embed/>
                  <p:pic>
                    <p:nvPicPr>
                      <p:cNvPr id="4" name="Object 3"/>
                      <p:cNvPicPr/>
                      <p:nvPr/>
                    </p:nvPicPr>
                    <p:blipFill>
                      <a:blip r:embed="rId3"/>
                      <a:stretch>
                        <a:fillRect/>
                      </a:stretch>
                    </p:blipFill>
                    <p:spPr>
                      <a:xfrm>
                        <a:off x="2743200" y="5289719"/>
                        <a:ext cx="3657600" cy="647362"/>
                      </a:xfrm>
                      <a:prstGeom prst="rect">
                        <a:avLst/>
                      </a:prstGeom>
                    </p:spPr>
                  </p:pic>
                </p:oleObj>
              </mc:Fallback>
            </mc:AlternateContent>
          </a:graphicData>
        </a:graphic>
      </p:graphicFrame>
    </p:spTree>
    <p:extLst>
      <p:ext uri="{BB962C8B-B14F-4D97-AF65-F5344CB8AC3E}">
        <p14:creationId xmlns:p14="http://schemas.microsoft.com/office/powerpoint/2010/main" val="2236468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zh-CN" altLang="en-US" dirty="0"/>
              <a:t>例子</a:t>
            </a:r>
            <a:r>
              <a:rPr lang="en-US" dirty="0"/>
              <a:t>:</a:t>
            </a:r>
            <a:r>
              <a:rPr lang="zh-CN" altLang="en-US" sz="4400" dirty="0"/>
              <a:t>整数快速乘法</a:t>
            </a:r>
            <a:endParaRPr lang="en-US" dirty="0"/>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zh-CN" altLang="en-US" sz="1800" dirty="0"/>
              <a:t>一个快速乘法算法将两个 </a:t>
            </a:r>
            <a:r>
              <a:rPr lang="en-US" altLang="zh-CN" sz="1800" dirty="0"/>
              <a:t>2n </a:t>
            </a:r>
            <a:r>
              <a:rPr lang="zh-CN" altLang="en-US" sz="1800" dirty="0"/>
              <a:t>位整数的乘法问题</a:t>
            </a:r>
            <a:r>
              <a:rPr lang="en-US" sz="1800" dirty="0"/>
              <a:t>(</a:t>
            </a:r>
            <a:r>
              <a:rPr lang="zh-CN" altLang="en-US" sz="1800" dirty="0"/>
              <a:t>假设</a:t>
            </a:r>
            <a:r>
              <a:rPr lang="en-US" altLang="zh-CN" sz="1800" dirty="0"/>
              <a:t>n</a:t>
            </a:r>
            <a:r>
              <a:rPr lang="zh-CN" altLang="en-US" sz="1800" dirty="0"/>
              <a:t>为偶数</a:t>
            </a:r>
            <a:r>
              <a:rPr lang="en-US" sz="1800" dirty="0"/>
              <a:t>) </a:t>
            </a:r>
            <a:r>
              <a:rPr lang="zh-CN" altLang="en-US" sz="1800" dirty="0"/>
              <a:t>将每个</a:t>
            </a:r>
            <a:r>
              <a:rPr lang="en-US" altLang="zh-CN" sz="1800" dirty="0"/>
              <a:t>2n</a:t>
            </a:r>
            <a:r>
              <a:rPr lang="zh-CN" altLang="en-US" sz="1800" dirty="0"/>
              <a:t>位整数分解为两块，每一块有</a:t>
            </a:r>
            <a:r>
              <a:rPr lang="en-US" altLang="zh-CN" sz="1800" dirty="0"/>
              <a:t>n</a:t>
            </a:r>
            <a:r>
              <a:rPr lang="zh-CN" altLang="en-US" sz="1800" dirty="0"/>
              <a:t>位</a:t>
            </a:r>
            <a:r>
              <a:rPr lang="en-US" sz="1800" dirty="0"/>
              <a:t>.</a:t>
            </a:r>
          </a:p>
          <a:p>
            <a:pPr>
              <a:spcBef>
                <a:spcPts val="300"/>
              </a:spcBef>
            </a:pPr>
            <a:r>
              <a:rPr lang="zh-CN" altLang="en-US" sz="1800" dirty="0"/>
              <a:t>假设 </a:t>
            </a:r>
            <a:r>
              <a:rPr lang="en-US" altLang="zh-CN" sz="1800" dirty="0"/>
              <a:t>a </a:t>
            </a:r>
            <a:r>
              <a:rPr lang="zh-CN" altLang="en-US" sz="1800" dirty="0"/>
              <a:t>和 </a:t>
            </a:r>
            <a:r>
              <a:rPr lang="en-US" altLang="zh-CN" sz="1800" dirty="0"/>
              <a:t>b </a:t>
            </a:r>
            <a:r>
              <a:rPr lang="zh-CN" altLang="en-US" sz="1800" dirty="0"/>
              <a:t>是二进制扩展长度为 </a:t>
            </a:r>
            <a:r>
              <a:rPr lang="en-US" altLang="zh-CN" sz="1800" dirty="0"/>
              <a:t>2n </a:t>
            </a:r>
            <a:r>
              <a:rPr lang="zh-CN" altLang="en-US" sz="1800" dirty="0"/>
              <a:t>的整数。设</a:t>
            </a:r>
            <a:endParaRPr lang="en-US" altLang="zh-CN" sz="1800" dirty="0"/>
          </a:p>
          <a:p>
            <a:pPr>
              <a:spcBef>
                <a:spcPts val="300"/>
              </a:spcBef>
            </a:pPr>
            <a:r>
              <a:rPr lang="en-US" sz="1800" i="1" dirty="0"/>
              <a:t>a</a:t>
            </a:r>
            <a:r>
              <a:rPr lang="en-US" sz="1800" dirty="0"/>
              <a:t> = (</a:t>
            </a:r>
            <a:r>
              <a:rPr lang="en-US" sz="1800" i="1" dirty="0"/>
              <a:t>a</a:t>
            </a:r>
            <a:r>
              <a:rPr lang="en-US" sz="1800" baseline="-25000" dirty="0">
                <a:ea typeface="Cambria Math" pitchFamily="18" charset="0"/>
              </a:rPr>
              <a:t>2</a:t>
            </a:r>
            <a:r>
              <a:rPr lang="en-US" sz="1800" i="1" baseline="-25000" dirty="0"/>
              <a:t>n</a:t>
            </a:r>
            <a:r>
              <a:rPr lang="en-US" sz="1800" baseline="-25000" dirty="0">
                <a:ea typeface="Cambria Math"/>
              </a:rPr>
              <a:t>−1</a:t>
            </a:r>
            <a:r>
              <a:rPr lang="en-US" sz="1800" i="1" dirty="0">
                <a:ea typeface="Cambria Math"/>
              </a:rPr>
              <a:t>a</a:t>
            </a:r>
            <a:r>
              <a:rPr lang="en-US" sz="1800" baseline="-25000" dirty="0">
                <a:ea typeface="Cambria Math"/>
              </a:rPr>
              <a:t>2</a:t>
            </a:r>
            <a:r>
              <a:rPr lang="en-US" sz="1800" i="1" baseline="-25000" dirty="0">
                <a:ea typeface="Cambria Math"/>
              </a:rPr>
              <a:t>n</a:t>
            </a:r>
            <a:r>
              <a:rPr lang="en-US" sz="1800" baseline="-25000" dirty="0">
                <a:ea typeface="Cambria Math"/>
              </a:rPr>
              <a:t>−2 </a:t>
            </a:r>
            <a:r>
              <a:rPr lang="en-US" sz="1800" dirty="0">
                <a:ea typeface="Cambria Math"/>
              </a:rPr>
              <a:t>… </a:t>
            </a:r>
            <a:r>
              <a:rPr lang="en-US" sz="1800" i="1" dirty="0">
                <a:ea typeface="Cambria Math"/>
              </a:rPr>
              <a:t>a</a:t>
            </a:r>
            <a:r>
              <a:rPr lang="en-US" sz="1800" baseline="-25000" dirty="0">
                <a:ea typeface="Cambria Math"/>
              </a:rPr>
              <a:t>1</a:t>
            </a:r>
            <a:r>
              <a:rPr lang="en-US" sz="1800" i="1" dirty="0">
                <a:ea typeface="Cambria Math"/>
              </a:rPr>
              <a:t>a</a:t>
            </a:r>
            <a:r>
              <a:rPr lang="en-US" sz="1800" baseline="-25000" dirty="0">
                <a:ea typeface="Cambria Math"/>
              </a:rPr>
              <a:t>0</a:t>
            </a:r>
            <a:r>
              <a:rPr lang="en-US" sz="1800" dirty="0">
                <a:ea typeface="Cambria Math"/>
              </a:rPr>
              <a:t>)</a:t>
            </a:r>
            <a:r>
              <a:rPr lang="en-US" sz="1800" baseline="-25000" dirty="0">
                <a:ea typeface="Cambria Math"/>
              </a:rPr>
              <a:t>2   </a:t>
            </a:r>
            <a:r>
              <a:rPr lang="zh-CN" altLang="en-US" sz="1800" baseline="-25000" dirty="0">
                <a:ea typeface="Cambria Math"/>
              </a:rPr>
              <a:t>和</a:t>
            </a:r>
            <a:r>
              <a:rPr lang="en-US" sz="1800" i="1" dirty="0"/>
              <a:t> b</a:t>
            </a:r>
            <a:r>
              <a:rPr lang="en-US" sz="1800" dirty="0"/>
              <a:t> = (</a:t>
            </a:r>
            <a:r>
              <a:rPr lang="en-US" sz="1800" i="1" dirty="0"/>
              <a:t>b</a:t>
            </a:r>
            <a:r>
              <a:rPr lang="en-US" sz="1800" baseline="-25000" dirty="0">
                <a:ea typeface="Cambria Math" pitchFamily="18" charset="0"/>
              </a:rPr>
              <a:t>2</a:t>
            </a:r>
            <a:r>
              <a:rPr lang="en-US" sz="1800" i="1" baseline="-25000" dirty="0"/>
              <a:t>n</a:t>
            </a:r>
            <a:r>
              <a:rPr lang="en-US" sz="1800" baseline="-25000" dirty="0">
                <a:ea typeface="Cambria Math"/>
              </a:rPr>
              <a:t>−1</a:t>
            </a:r>
            <a:r>
              <a:rPr lang="en-US" sz="1800" i="1" dirty="0">
                <a:ea typeface="Cambria Math"/>
              </a:rPr>
              <a:t>b</a:t>
            </a:r>
            <a:r>
              <a:rPr lang="en-US" sz="1800" baseline="-25000" dirty="0">
                <a:ea typeface="Cambria Math"/>
              </a:rPr>
              <a:t>2</a:t>
            </a:r>
            <a:r>
              <a:rPr lang="en-US" sz="1800" i="1" baseline="-25000" dirty="0">
                <a:ea typeface="Cambria Math"/>
              </a:rPr>
              <a:t>n</a:t>
            </a:r>
            <a:r>
              <a:rPr lang="en-US" sz="1800" baseline="-25000" dirty="0">
                <a:ea typeface="Cambria Math"/>
              </a:rPr>
              <a:t>−2 </a:t>
            </a:r>
            <a:r>
              <a:rPr lang="en-US" sz="1800" dirty="0">
                <a:ea typeface="Cambria Math"/>
              </a:rPr>
              <a:t>… </a:t>
            </a:r>
            <a:r>
              <a:rPr lang="en-US" sz="1800" i="1" dirty="0">
                <a:ea typeface="Cambria Math"/>
              </a:rPr>
              <a:t>b</a:t>
            </a:r>
            <a:r>
              <a:rPr lang="en-US" sz="1800" baseline="-25000" dirty="0">
                <a:ea typeface="Cambria Math"/>
              </a:rPr>
              <a:t>1</a:t>
            </a:r>
            <a:r>
              <a:rPr lang="en-US" sz="1800" i="1" dirty="0">
                <a:ea typeface="Cambria Math"/>
              </a:rPr>
              <a:t>b</a:t>
            </a:r>
            <a:r>
              <a:rPr lang="en-US" sz="1800" baseline="-25000" dirty="0">
                <a:ea typeface="Cambria Math"/>
              </a:rPr>
              <a:t>0</a:t>
            </a:r>
            <a:r>
              <a:rPr lang="en-US" sz="1800" dirty="0">
                <a:ea typeface="Cambria Math"/>
              </a:rPr>
              <a:t>)</a:t>
            </a:r>
            <a:r>
              <a:rPr lang="en-US" sz="1800" baseline="-25000" dirty="0">
                <a:ea typeface="Cambria Math"/>
              </a:rPr>
              <a:t>2</a:t>
            </a:r>
            <a:r>
              <a:rPr lang="en-US" sz="1800" dirty="0"/>
              <a:t> .</a:t>
            </a:r>
            <a:r>
              <a:rPr lang="en-US" sz="1800" baseline="-25000" dirty="0">
                <a:ea typeface="Cambria Math"/>
              </a:rPr>
              <a:t> </a:t>
            </a:r>
            <a:endParaRPr lang="en-US" sz="1800" dirty="0"/>
          </a:p>
          <a:p>
            <a:pPr>
              <a:spcBef>
                <a:spcPts val="300"/>
              </a:spcBef>
            </a:pPr>
            <a:r>
              <a:rPr lang="zh-CN" altLang="en-US" sz="1800" dirty="0"/>
              <a:t>令</a:t>
            </a:r>
            <a:r>
              <a:rPr lang="en-US" sz="1800" dirty="0"/>
              <a:t> </a:t>
            </a:r>
            <a:r>
              <a:rPr lang="en-US" sz="1800" i="1" dirty="0"/>
              <a:t>a</a:t>
            </a:r>
            <a:r>
              <a:rPr lang="en-US" sz="1800" dirty="0"/>
              <a:t> = </a:t>
            </a:r>
            <a:r>
              <a:rPr lang="en-US" sz="1800" dirty="0">
                <a:ea typeface="Cambria Math" pitchFamily="18" charset="0"/>
              </a:rPr>
              <a:t>2</a:t>
            </a:r>
            <a:r>
              <a:rPr lang="en-US" sz="1800" i="1" baseline="30000" dirty="0"/>
              <a:t>n</a:t>
            </a:r>
            <a:r>
              <a:rPr lang="en-US" sz="1800" i="1" dirty="0"/>
              <a:t>A</a:t>
            </a:r>
            <a:r>
              <a:rPr lang="en-US" sz="1800" baseline="-25000" dirty="0">
                <a:ea typeface="Cambria Math" pitchFamily="18" charset="0"/>
              </a:rPr>
              <a:t>1</a:t>
            </a:r>
            <a:r>
              <a:rPr lang="en-US" sz="1800" dirty="0"/>
              <a:t> + </a:t>
            </a:r>
            <a:r>
              <a:rPr lang="en-US" sz="1800" i="1" dirty="0"/>
              <a:t>A</a:t>
            </a:r>
            <a:r>
              <a:rPr lang="en-US" sz="1800" baseline="-25000" dirty="0">
                <a:ea typeface="Cambria Math" pitchFamily="18" charset="0"/>
              </a:rPr>
              <a:t>0</a:t>
            </a:r>
            <a:r>
              <a:rPr lang="en-US" sz="1800" dirty="0"/>
              <a:t>,  </a:t>
            </a:r>
            <a:r>
              <a:rPr lang="en-US" sz="1800" i="1" dirty="0"/>
              <a:t>b</a:t>
            </a:r>
            <a:r>
              <a:rPr lang="en-US" sz="1800" dirty="0"/>
              <a:t> = </a:t>
            </a:r>
            <a:r>
              <a:rPr lang="en-US" sz="1800" dirty="0">
                <a:ea typeface="Cambria Math" pitchFamily="18" charset="0"/>
              </a:rPr>
              <a:t>2</a:t>
            </a:r>
            <a:r>
              <a:rPr lang="en-US" sz="1800" i="1" baseline="30000" dirty="0"/>
              <a:t>n</a:t>
            </a:r>
            <a:r>
              <a:rPr lang="en-US" sz="1800" i="1" dirty="0"/>
              <a:t>B</a:t>
            </a:r>
            <a:r>
              <a:rPr lang="en-US" sz="1800" baseline="-25000" dirty="0">
                <a:ea typeface="Cambria Math" pitchFamily="18" charset="0"/>
              </a:rPr>
              <a:t>1</a:t>
            </a:r>
            <a:r>
              <a:rPr lang="en-US" sz="1800" dirty="0"/>
              <a:t> + </a:t>
            </a:r>
            <a:r>
              <a:rPr lang="en-US" sz="1800" i="1" dirty="0"/>
              <a:t>B</a:t>
            </a:r>
            <a:r>
              <a:rPr lang="en-US" sz="1800" baseline="-25000" dirty="0">
                <a:ea typeface="Cambria Math" pitchFamily="18" charset="0"/>
              </a:rPr>
              <a:t>0</a:t>
            </a:r>
            <a:r>
              <a:rPr lang="en-US" sz="1800" dirty="0"/>
              <a:t> , </a:t>
            </a:r>
            <a:r>
              <a:rPr lang="zh-CN" altLang="en-US" sz="1800" dirty="0"/>
              <a:t>其中</a:t>
            </a:r>
            <a:endParaRPr lang="en-US" sz="1800" dirty="0">
              <a:ea typeface="Cambria Math" pitchFamily="18" charset="0"/>
            </a:endParaRPr>
          </a:p>
          <a:p>
            <a:pPr>
              <a:spcBef>
                <a:spcPts val="300"/>
              </a:spcBef>
            </a:pPr>
            <a:r>
              <a:rPr lang="en-US" sz="1800" i="1" dirty="0"/>
              <a:t>A</a:t>
            </a:r>
            <a:r>
              <a:rPr lang="en-US" sz="1800" baseline="-25000" dirty="0">
                <a:ea typeface="Cambria Math" pitchFamily="18" charset="0"/>
              </a:rPr>
              <a:t>1</a:t>
            </a:r>
            <a:r>
              <a:rPr lang="en-US" sz="1800" dirty="0"/>
              <a:t> = (</a:t>
            </a:r>
            <a:r>
              <a:rPr lang="en-US" sz="1800" i="1" dirty="0"/>
              <a:t>a</a:t>
            </a:r>
            <a:r>
              <a:rPr lang="en-US" sz="1800" baseline="-25000" dirty="0">
                <a:ea typeface="Cambria Math" pitchFamily="18" charset="0"/>
              </a:rPr>
              <a:t>2</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a</a:t>
            </a:r>
            <a:r>
              <a:rPr lang="en-US" sz="1800" i="1" baseline="-25000" dirty="0">
                <a:ea typeface="Cambria Math"/>
              </a:rPr>
              <a:t>n</a:t>
            </a:r>
            <a:r>
              <a:rPr lang="en-US" sz="1800" baseline="-25000" dirty="0">
                <a:ea typeface="Cambria Math"/>
              </a:rPr>
              <a:t>+1</a:t>
            </a:r>
            <a:r>
              <a:rPr lang="en-US" sz="1800" i="1" dirty="0">
                <a:ea typeface="Cambria Math"/>
              </a:rPr>
              <a:t>a</a:t>
            </a:r>
            <a:r>
              <a:rPr lang="en-US" sz="1800" i="1" baseline="-25000" dirty="0">
                <a:ea typeface="Cambria Math"/>
              </a:rPr>
              <a:t>n</a:t>
            </a:r>
            <a:r>
              <a:rPr lang="en-US" sz="1800" dirty="0">
                <a:ea typeface="Cambria Math"/>
              </a:rPr>
              <a:t>)</a:t>
            </a:r>
            <a:r>
              <a:rPr lang="en-US" sz="1800" baseline="-25000" dirty="0">
                <a:ea typeface="Cambria Math"/>
              </a:rPr>
              <a:t>2</a:t>
            </a:r>
            <a:r>
              <a:rPr lang="en-US" sz="1800" i="1" dirty="0">
                <a:ea typeface="Cambria Math"/>
              </a:rPr>
              <a:t> </a:t>
            </a:r>
            <a:r>
              <a:rPr lang="en-US" sz="1800" dirty="0"/>
              <a:t>, </a:t>
            </a:r>
            <a:r>
              <a:rPr lang="en-US" sz="1800" i="1" dirty="0"/>
              <a:t>A</a:t>
            </a:r>
            <a:r>
              <a:rPr lang="en-US" sz="1800" baseline="-25000" dirty="0">
                <a:ea typeface="Cambria Math" pitchFamily="18" charset="0"/>
              </a:rPr>
              <a:t>0</a:t>
            </a:r>
            <a:r>
              <a:rPr lang="en-US" sz="1800" dirty="0">
                <a:ea typeface="Cambria Math" pitchFamily="18" charset="0"/>
              </a:rPr>
              <a:t> </a:t>
            </a:r>
            <a:r>
              <a:rPr lang="en-US" sz="1800" dirty="0"/>
              <a:t>= (</a:t>
            </a:r>
            <a:r>
              <a:rPr lang="en-US" sz="1800" i="1" dirty="0"/>
              <a:t>a</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a</a:t>
            </a:r>
            <a:r>
              <a:rPr lang="en-US" sz="1800" baseline="-25000" dirty="0">
                <a:ea typeface="Cambria Math"/>
              </a:rPr>
              <a:t>1</a:t>
            </a:r>
            <a:r>
              <a:rPr lang="en-US" sz="1800" i="1" dirty="0">
                <a:ea typeface="Cambria Math"/>
              </a:rPr>
              <a:t>a</a:t>
            </a:r>
            <a:r>
              <a:rPr lang="en-US" sz="1800" baseline="-25000" dirty="0">
                <a:ea typeface="Cambria Math"/>
              </a:rPr>
              <a:t>0</a:t>
            </a:r>
            <a:r>
              <a:rPr lang="en-US" sz="1800" dirty="0">
                <a:ea typeface="Cambria Math"/>
              </a:rPr>
              <a:t>)</a:t>
            </a:r>
            <a:r>
              <a:rPr lang="en-US" sz="1800" baseline="-25000" dirty="0">
                <a:ea typeface="Cambria Math"/>
              </a:rPr>
              <a:t>2</a:t>
            </a:r>
            <a:r>
              <a:rPr lang="en-US" sz="1800" i="1" dirty="0">
                <a:ea typeface="Cambria Math"/>
              </a:rPr>
              <a:t> ,</a:t>
            </a:r>
          </a:p>
          <a:p>
            <a:pPr>
              <a:spcBef>
                <a:spcPts val="300"/>
              </a:spcBef>
            </a:pPr>
            <a:r>
              <a:rPr lang="en-US" sz="1800" i="1" dirty="0"/>
              <a:t>B</a:t>
            </a:r>
            <a:r>
              <a:rPr lang="en-US" sz="1800" baseline="-25000" dirty="0">
                <a:ea typeface="Cambria Math" pitchFamily="18" charset="0"/>
              </a:rPr>
              <a:t>1</a:t>
            </a:r>
            <a:r>
              <a:rPr lang="en-US" sz="1800" dirty="0"/>
              <a:t> = (</a:t>
            </a:r>
            <a:r>
              <a:rPr lang="en-US" sz="1800" i="1" dirty="0"/>
              <a:t>b</a:t>
            </a:r>
            <a:r>
              <a:rPr lang="en-US" sz="1800" baseline="-25000" dirty="0">
                <a:ea typeface="Cambria Math" pitchFamily="18" charset="0"/>
              </a:rPr>
              <a:t>2</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b</a:t>
            </a:r>
            <a:r>
              <a:rPr lang="en-US" sz="1800" i="1" baseline="-25000" dirty="0">
                <a:ea typeface="Cambria Math"/>
              </a:rPr>
              <a:t>n</a:t>
            </a:r>
            <a:r>
              <a:rPr lang="en-US" sz="1800" baseline="-25000" dirty="0">
                <a:ea typeface="Cambria Math"/>
              </a:rPr>
              <a:t>+1</a:t>
            </a:r>
            <a:r>
              <a:rPr lang="en-US" sz="1800" i="1" dirty="0">
                <a:ea typeface="Cambria Math"/>
              </a:rPr>
              <a:t>b</a:t>
            </a:r>
            <a:r>
              <a:rPr lang="en-US" sz="1800" i="1" baseline="-25000" dirty="0">
                <a:ea typeface="Cambria Math"/>
              </a:rPr>
              <a:t>n</a:t>
            </a:r>
            <a:r>
              <a:rPr lang="en-US" sz="1800" dirty="0">
                <a:ea typeface="Cambria Math"/>
              </a:rPr>
              <a:t>)</a:t>
            </a:r>
            <a:r>
              <a:rPr lang="en-US" sz="1800" baseline="-25000" dirty="0">
                <a:ea typeface="Cambria Math"/>
              </a:rPr>
              <a:t>2</a:t>
            </a:r>
            <a:r>
              <a:rPr lang="en-US" sz="1800" i="1" dirty="0">
                <a:ea typeface="Cambria Math"/>
              </a:rPr>
              <a:t> </a:t>
            </a:r>
            <a:r>
              <a:rPr lang="en-US" sz="1800" dirty="0"/>
              <a:t>, </a:t>
            </a:r>
            <a:r>
              <a:rPr lang="en-US" sz="1800" i="1" dirty="0"/>
              <a:t>B</a:t>
            </a:r>
            <a:r>
              <a:rPr lang="en-US" sz="1800" baseline="-25000" dirty="0">
                <a:ea typeface="Cambria Math" pitchFamily="18" charset="0"/>
              </a:rPr>
              <a:t>0</a:t>
            </a:r>
            <a:r>
              <a:rPr lang="en-US" sz="1800" dirty="0">
                <a:ea typeface="Cambria Math" pitchFamily="18" charset="0"/>
              </a:rPr>
              <a:t> </a:t>
            </a:r>
            <a:r>
              <a:rPr lang="en-US" sz="1800" dirty="0"/>
              <a:t>= (</a:t>
            </a:r>
            <a:r>
              <a:rPr lang="en-US" sz="1800" i="1" dirty="0"/>
              <a:t>b</a:t>
            </a:r>
            <a:r>
              <a:rPr lang="en-US" sz="1800" i="1" baseline="-25000" dirty="0"/>
              <a:t>n</a:t>
            </a:r>
            <a:r>
              <a:rPr lang="en-US" sz="1800" baseline="-25000" dirty="0">
                <a:ea typeface="Cambria Math"/>
              </a:rPr>
              <a:t>−1 </a:t>
            </a:r>
            <a:r>
              <a:rPr lang="en-US" sz="1800" dirty="0">
                <a:ea typeface="Cambria Math"/>
              </a:rPr>
              <a:t>… </a:t>
            </a:r>
            <a:r>
              <a:rPr lang="en-US" sz="1800" i="1" dirty="0">
                <a:ea typeface="Cambria Math"/>
              </a:rPr>
              <a:t>b</a:t>
            </a:r>
            <a:r>
              <a:rPr lang="en-US" sz="1800" baseline="-25000" dirty="0">
                <a:ea typeface="Cambria Math"/>
              </a:rPr>
              <a:t>1</a:t>
            </a:r>
            <a:r>
              <a:rPr lang="en-US" sz="1800" i="1" dirty="0">
                <a:ea typeface="Cambria Math"/>
              </a:rPr>
              <a:t>b</a:t>
            </a:r>
            <a:r>
              <a:rPr lang="en-US" sz="1800" baseline="-25000" dirty="0">
                <a:ea typeface="Cambria Math"/>
              </a:rPr>
              <a:t>0</a:t>
            </a:r>
            <a:r>
              <a:rPr lang="en-US" sz="1800" dirty="0">
                <a:ea typeface="Cambria Math"/>
              </a:rPr>
              <a:t>)</a:t>
            </a:r>
            <a:r>
              <a:rPr lang="en-US" sz="1800" baseline="-25000" dirty="0">
                <a:ea typeface="Cambria Math"/>
              </a:rPr>
              <a:t>2</a:t>
            </a:r>
            <a:r>
              <a:rPr lang="en-US" sz="1800" dirty="0">
                <a:ea typeface="Cambria Math"/>
              </a:rPr>
              <a:t>.</a:t>
            </a:r>
            <a:endParaRPr lang="en-US" sz="1800" dirty="0">
              <a:ea typeface="Cambria Math" pitchFamily="18" charset="0"/>
            </a:endParaRPr>
          </a:p>
          <a:p>
            <a:pPr>
              <a:spcBef>
                <a:spcPts val="300"/>
              </a:spcBef>
            </a:pPr>
            <a:r>
              <a:rPr lang="zh-CN" altLang="en-US" sz="1800" dirty="0"/>
              <a:t>该算法基于以下事实：</a:t>
            </a:r>
            <a:r>
              <a:rPr lang="en-US" altLang="zh-CN" sz="1800" dirty="0"/>
              <a:t>ab </a:t>
            </a:r>
            <a:r>
              <a:rPr lang="zh-CN" altLang="en-US" sz="1800" dirty="0"/>
              <a:t>可以被重新表示为</a:t>
            </a:r>
            <a:r>
              <a:rPr lang="en-US" sz="1800" dirty="0"/>
              <a:t>:</a:t>
            </a:r>
          </a:p>
          <a:p>
            <a:pPr>
              <a:spcBef>
                <a:spcPts val="300"/>
              </a:spcBef>
            </a:pPr>
            <a:r>
              <a:rPr lang="en-US" sz="1800" i="1" dirty="0"/>
              <a:t>ab </a:t>
            </a:r>
            <a:r>
              <a:rPr lang="en-US" sz="1800" dirty="0"/>
              <a:t>= (</a:t>
            </a:r>
            <a:r>
              <a:rPr lang="en-US" sz="1800" dirty="0">
                <a:ea typeface="Cambria Math" pitchFamily="18" charset="0"/>
              </a:rPr>
              <a:t>2</a:t>
            </a:r>
            <a:r>
              <a:rPr lang="en-US" sz="1800" baseline="30000" dirty="0">
                <a:ea typeface="Cambria Math" pitchFamily="18" charset="0"/>
              </a:rPr>
              <a:t>2</a:t>
            </a:r>
            <a:r>
              <a:rPr lang="en-US" sz="1800" i="1" baseline="30000" dirty="0"/>
              <a:t>n</a:t>
            </a:r>
            <a:r>
              <a:rPr lang="en-US" sz="1800" dirty="0"/>
              <a:t> + </a:t>
            </a:r>
            <a:r>
              <a:rPr lang="en-US" sz="1800" dirty="0">
                <a:ea typeface="Cambria Math" pitchFamily="18" charset="0"/>
              </a:rPr>
              <a:t>2</a:t>
            </a:r>
            <a:r>
              <a:rPr lang="en-US" sz="1800" i="1" baseline="30000" dirty="0"/>
              <a:t>n</a:t>
            </a:r>
            <a:r>
              <a:rPr lang="en-US" sz="1800" dirty="0"/>
              <a:t>)</a:t>
            </a:r>
            <a:r>
              <a:rPr lang="en-US" sz="1800" i="1" dirty="0"/>
              <a:t>A</a:t>
            </a:r>
            <a:r>
              <a:rPr lang="en-US" sz="1800" baseline="-25000" dirty="0">
                <a:ea typeface="Cambria Math" pitchFamily="18" charset="0"/>
              </a:rPr>
              <a:t>1</a:t>
            </a:r>
            <a:r>
              <a:rPr lang="en-US" sz="1800" i="1" dirty="0"/>
              <a:t>B</a:t>
            </a:r>
            <a:r>
              <a:rPr lang="en-US" sz="1800" baseline="-25000" dirty="0">
                <a:ea typeface="Cambria Math" pitchFamily="18" charset="0"/>
              </a:rPr>
              <a:t>1</a:t>
            </a:r>
            <a:r>
              <a:rPr lang="en-US" sz="1800" dirty="0"/>
              <a:t> +</a:t>
            </a:r>
            <a:r>
              <a:rPr lang="en-US" sz="1800" dirty="0">
                <a:ea typeface="Cambria Math" pitchFamily="18" charset="0"/>
              </a:rPr>
              <a:t>2</a:t>
            </a:r>
            <a:r>
              <a:rPr lang="en-US" sz="1800" i="1" baseline="30000" dirty="0"/>
              <a:t>n </a:t>
            </a:r>
            <a:r>
              <a:rPr lang="en-US" sz="1800" dirty="0"/>
              <a:t>(</a:t>
            </a:r>
            <a:r>
              <a:rPr lang="en-US" sz="1800" i="1" dirty="0"/>
              <a:t>A</a:t>
            </a:r>
            <a:r>
              <a:rPr lang="en-US" sz="1800" baseline="-25000" dirty="0">
                <a:ea typeface="Cambria Math" pitchFamily="18" charset="0"/>
              </a:rPr>
              <a:t>1</a:t>
            </a:r>
            <a:r>
              <a:rPr lang="en-US" sz="1800" dirty="0">
                <a:ea typeface="Cambria Math"/>
              </a:rPr>
              <a:t>−</a:t>
            </a:r>
            <a:r>
              <a:rPr lang="en-US" sz="1800" i="1" dirty="0"/>
              <a:t>A</a:t>
            </a:r>
            <a:r>
              <a:rPr lang="en-US" sz="1800" baseline="-25000" dirty="0">
                <a:ea typeface="Cambria Math" pitchFamily="18" charset="0"/>
              </a:rPr>
              <a:t>0</a:t>
            </a:r>
            <a:r>
              <a:rPr lang="en-US" sz="1800" dirty="0"/>
              <a:t>)(</a:t>
            </a:r>
            <a:r>
              <a:rPr lang="en-US" sz="1800" i="1" dirty="0"/>
              <a:t>B</a:t>
            </a:r>
            <a:r>
              <a:rPr lang="en-US" sz="1800" baseline="-25000" dirty="0">
                <a:ea typeface="Cambria Math" pitchFamily="18" charset="0"/>
              </a:rPr>
              <a:t>0</a:t>
            </a:r>
            <a:r>
              <a:rPr lang="en-US" sz="1800" dirty="0">
                <a:ea typeface="Cambria Math"/>
              </a:rPr>
              <a:t> − </a:t>
            </a:r>
            <a:r>
              <a:rPr lang="en-US" sz="1800" i="1" dirty="0"/>
              <a:t>B</a:t>
            </a:r>
            <a:r>
              <a:rPr lang="en-US" sz="1800" baseline="-25000" dirty="0">
                <a:ea typeface="Cambria Math" pitchFamily="18" charset="0"/>
              </a:rPr>
              <a:t>1</a:t>
            </a:r>
            <a:r>
              <a:rPr lang="en-US" sz="1800" dirty="0"/>
              <a:t>) +(</a:t>
            </a:r>
            <a:r>
              <a:rPr lang="en-US" sz="1800" dirty="0">
                <a:ea typeface="Cambria Math" pitchFamily="18" charset="0"/>
              </a:rPr>
              <a:t>2</a:t>
            </a:r>
            <a:r>
              <a:rPr lang="en-US" sz="1800" i="1" baseline="30000" dirty="0"/>
              <a:t>n</a:t>
            </a:r>
            <a:r>
              <a:rPr lang="en-US" sz="1800" dirty="0"/>
              <a:t> + </a:t>
            </a:r>
            <a:r>
              <a:rPr lang="en-US" sz="1800" dirty="0">
                <a:ea typeface="Cambria Math" pitchFamily="18" charset="0"/>
              </a:rPr>
              <a:t>1</a:t>
            </a:r>
            <a:r>
              <a:rPr lang="en-US" sz="1800" dirty="0"/>
              <a:t>)</a:t>
            </a:r>
            <a:r>
              <a:rPr lang="en-US" sz="1800" i="1" dirty="0"/>
              <a:t>A</a:t>
            </a:r>
            <a:r>
              <a:rPr lang="en-US" sz="1800" baseline="-25000" dirty="0">
                <a:ea typeface="Cambria Math" pitchFamily="18" charset="0"/>
              </a:rPr>
              <a:t>0</a:t>
            </a:r>
            <a:r>
              <a:rPr lang="en-US" sz="1800" i="1" dirty="0"/>
              <a:t>B</a:t>
            </a:r>
            <a:r>
              <a:rPr lang="en-US" sz="1800" baseline="-25000" dirty="0">
                <a:ea typeface="Cambria Math" pitchFamily="18" charset="0"/>
              </a:rPr>
              <a:t>0</a:t>
            </a:r>
            <a:r>
              <a:rPr lang="en-US" sz="1800" dirty="0"/>
              <a:t>.</a:t>
            </a:r>
          </a:p>
          <a:p>
            <a:pPr>
              <a:spcBef>
                <a:spcPts val="300"/>
              </a:spcBef>
            </a:pPr>
            <a:r>
              <a:rPr lang="zh-CN" altLang="en-US" sz="1800" dirty="0"/>
              <a:t>这个公式表明，两个 </a:t>
            </a:r>
            <a:r>
              <a:rPr lang="en-US" altLang="zh-CN" sz="1800" dirty="0"/>
              <a:t>2n </a:t>
            </a:r>
            <a:r>
              <a:rPr lang="zh-CN" altLang="en-US" sz="1800" dirty="0"/>
              <a:t>位整数的乘法可以通过三个 </a:t>
            </a:r>
            <a:r>
              <a:rPr lang="en-US" altLang="zh-CN" sz="1800" dirty="0"/>
              <a:t>n </a:t>
            </a:r>
            <a:r>
              <a:rPr lang="zh-CN" altLang="en-US" sz="1800" dirty="0"/>
              <a:t>位整数的乘法以及加法、减法和移位来完成。因此，如果 </a:t>
            </a:r>
            <a:r>
              <a:rPr lang="en-US" altLang="zh-CN" sz="1800" dirty="0"/>
              <a:t>f(n) </a:t>
            </a:r>
            <a:r>
              <a:rPr lang="zh-CN" altLang="en-US" sz="1800" dirty="0"/>
              <a:t>是乘两个 </a:t>
            </a:r>
            <a:r>
              <a:rPr lang="en-US" altLang="zh-CN" sz="1800" dirty="0"/>
              <a:t>n </a:t>
            </a:r>
            <a:r>
              <a:rPr lang="zh-CN" altLang="en-US" sz="1800" dirty="0"/>
              <a:t>位整数所需的总操作数，则</a:t>
            </a:r>
            <a:endParaRPr lang="en-US" sz="1800" dirty="0"/>
          </a:p>
        </p:txBody>
      </p:sp>
      <p:graphicFrame>
        <p:nvGraphicFramePr>
          <p:cNvPr id="9" name="Object 3"/>
          <p:cNvGraphicFramePr>
            <a:graphicFrameLocks noChangeAspect="1"/>
          </p:cNvGraphicFramePr>
          <p:nvPr>
            <p:extLst>
              <p:ext uri="{D42A27DB-BD31-4B8C-83A1-F6EECF244321}">
                <p14:modId xmlns:p14="http://schemas.microsoft.com/office/powerpoint/2010/main" val="3790167845"/>
              </p:ext>
            </p:extLst>
          </p:nvPr>
        </p:nvGraphicFramePr>
        <p:xfrm>
          <a:off x="1371600" y="5370250"/>
          <a:ext cx="1981200" cy="384700"/>
        </p:xfrm>
        <a:graphic>
          <a:graphicData uri="http://schemas.openxmlformats.org/presentationml/2006/ole">
            <mc:AlternateContent xmlns:mc="http://schemas.openxmlformats.org/markup-compatibility/2006">
              <mc:Choice xmlns:v="urn:schemas-microsoft-com:vml" Requires="v">
                <p:oleObj name="Equation" r:id="rId2" imgW="1307880" imgH="253800" progId="Equation.DSMT4">
                  <p:embed/>
                </p:oleObj>
              </mc:Choice>
              <mc:Fallback>
                <p:oleObj name="Equation" r:id="rId2" imgW="1307880" imgH="253800" progId="Equation.DSMT4">
                  <p:embed/>
                  <p:pic>
                    <p:nvPicPr>
                      <p:cNvPr id="9" name="Object 3"/>
                      <p:cNvPicPr/>
                      <p:nvPr/>
                    </p:nvPicPr>
                    <p:blipFill>
                      <a:blip r:embed="rId3"/>
                      <a:stretch>
                        <a:fillRect/>
                      </a:stretch>
                    </p:blipFill>
                    <p:spPr>
                      <a:xfrm>
                        <a:off x="1371600" y="5370250"/>
                        <a:ext cx="1981200" cy="384700"/>
                      </a:xfrm>
                      <a:prstGeom prst="rect">
                        <a:avLst/>
                      </a:prstGeom>
                    </p:spPr>
                  </p:pic>
                </p:oleObj>
              </mc:Fallback>
            </mc:AlternateContent>
          </a:graphicData>
        </a:graphic>
      </p:graphicFrame>
      <p:sp>
        <p:nvSpPr>
          <p:cNvPr id="6" name="Content Placeholder 4"/>
          <p:cNvSpPr>
            <a:spLocks noGrp="1"/>
          </p:cNvSpPr>
          <p:nvPr>
            <p:ph idx="13"/>
          </p:nvPr>
        </p:nvSpPr>
        <p:spPr>
          <a:xfrm>
            <a:off x="457200" y="5817980"/>
            <a:ext cx="8229600" cy="609600"/>
          </a:xfrm>
        </p:spPr>
        <p:txBody>
          <a:bodyPr/>
          <a:lstStyle/>
          <a:p>
            <a:r>
              <a:rPr lang="zh-CN" altLang="en-US" sz="1800" dirty="0">
                <a:latin typeface="+mn-ea"/>
              </a:rPr>
              <a:t>其中 </a:t>
            </a:r>
            <a:r>
              <a:rPr lang="en-US" altLang="zh-CN" sz="1800" dirty="0">
                <a:latin typeface="+mn-ea"/>
              </a:rPr>
              <a:t>Cn </a:t>
            </a:r>
            <a:r>
              <a:rPr lang="zh-CN" altLang="en-US" sz="1800" dirty="0">
                <a:latin typeface="+mn-ea"/>
              </a:rPr>
              <a:t>表示总的位操作数；这些加法、减法和移位是 </a:t>
            </a:r>
            <a:r>
              <a:rPr lang="en-US" altLang="zh-CN" sz="1800" dirty="0">
                <a:latin typeface="+mn-ea"/>
              </a:rPr>
              <a:t>n </a:t>
            </a:r>
            <a:r>
              <a:rPr lang="zh-CN" altLang="en-US" sz="1800" dirty="0">
                <a:latin typeface="+mn-ea"/>
              </a:rPr>
              <a:t>位操作的常数倍</a:t>
            </a:r>
            <a:r>
              <a:rPr lang="en-US" sz="1800" dirty="0">
                <a:ea typeface="Cambria Math" pitchFamily="18" charset="0"/>
              </a:rPr>
              <a:t>.</a:t>
            </a:r>
          </a:p>
        </p:txBody>
      </p:sp>
    </p:spTree>
    <p:extLst>
      <p:ext uri="{BB962C8B-B14F-4D97-AF65-F5344CB8AC3E}">
        <p14:creationId xmlns:p14="http://schemas.microsoft.com/office/powerpoint/2010/main" val="1122030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zh-CN" altLang="en-US" sz="3200" dirty="0"/>
              <a:t>估算分治算法函数的大小</a:t>
            </a:r>
            <a:endParaRPr lang="en-US" sz="3200" dirty="0"/>
          </a:p>
        </p:txBody>
      </p:sp>
      <p:sp>
        <p:nvSpPr>
          <p:cNvPr id="3" name="Content Placeholder 2"/>
          <p:cNvSpPr>
            <a:spLocks noGrp="1"/>
          </p:cNvSpPr>
          <p:nvPr>
            <p:ph idx="1"/>
          </p:nvPr>
        </p:nvSpPr>
        <p:spPr>
          <a:xfrm>
            <a:off x="533400" y="1676400"/>
            <a:ext cx="8229600" cy="4648200"/>
          </a:xfrm>
        </p:spPr>
        <p:txBody>
          <a:bodyPr>
            <a:normAutofit/>
          </a:bodyPr>
          <a:lstStyle/>
          <a:p>
            <a:pPr>
              <a:buNone/>
            </a:pPr>
            <a:r>
              <a:rPr lang="zh-CN" altLang="en-US" b="1" dirty="0"/>
              <a:t>定理 </a:t>
            </a:r>
            <a:r>
              <a:rPr lang="en-US" altLang="zh-CN" b="1" dirty="0"/>
              <a:t>1</a:t>
            </a:r>
            <a:r>
              <a:rPr lang="zh-CN" altLang="en-US" b="1" dirty="0"/>
              <a:t>：</a:t>
            </a:r>
            <a:r>
              <a:rPr lang="zh-CN" altLang="en-US" dirty="0"/>
              <a:t>设 𝑓（</a:t>
            </a:r>
            <a:r>
              <a:rPr lang="en-US" altLang="zh-CN" dirty="0"/>
              <a:t>n</a:t>
            </a:r>
            <a:r>
              <a:rPr lang="zh-CN" altLang="en-US" dirty="0"/>
              <a:t>）</a:t>
            </a:r>
            <a:r>
              <a:rPr lang="en-US" altLang="zh-CN" dirty="0"/>
              <a:t> </a:t>
            </a:r>
            <a:r>
              <a:rPr lang="zh-CN" altLang="en-US" dirty="0"/>
              <a:t>是一个递增函数，满足递归关系</a:t>
            </a:r>
            <a:endParaRPr lang="en-US" dirty="0"/>
          </a:p>
          <a:p>
            <a:pPr>
              <a:buNone/>
            </a:pPr>
            <a:r>
              <a:rPr lang="en-US" dirty="0"/>
              <a:t>              </a:t>
            </a:r>
            <a:r>
              <a:rPr lang="en-US" i="1" dirty="0"/>
              <a:t>f</a:t>
            </a:r>
            <a:r>
              <a:rPr lang="en-US" dirty="0"/>
              <a:t>(</a:t>
            </a:r>
            <a:r>
              <a:rPr lang="en-US" i="1" dirty="0"/>
              <a:t>n</a:t>
            </a:r>
            <a:r>
              <a:rPr lang="en-US" dirty="0"/>
              <a:t>) = </a:t>
            </a:r>
            <a:r>
              <a:rPr lang="en-US" i="1" dirty="0" err="1"/>
              <a:t>af</a:t>
            </a:r>
            <a:r>
              <a:rPr lang="en-US" dirty="0"/>
              <a:t>(</a:t>
            </a:r>
            <a:r>
              <a:rPr lang="en-US" i="1" dirty="0"/>
              <a:t>n</a:t>
            </a:r>
            <a:r>
              <a:rPr lang="en-US" dirty="0"/>
              <a:t>/</a:t>
            </a:r>
            <a:r>
              <a:rPr lang="en-US" i="1" dirty="0"/>
              <a:t>b</a:t>
            </a:r>
            <a:r>
              <a:rPr lang="en-US" dirty="0"/>
              <a:t>) + </a:t>
            </a:r>
            <a:r>
              <a:rPr lang="en-US" i="1" dirty="0"/>
              <a:t>c</a:t>
            </a:r>
            <a:endParaRPr lang="en-US" i="1" baseline="30000" dirty="0"/>
          </a:p>
          <a:p>
            <a:pPr>
              <a:buNone/>
            </a:pPr>
            <a:r>
              <a:rPr lang="zh-CN" altLang="en-US" dirty="0"/>
              <a:t>其中 𝑛</a:t>
            </a:r>
            <a:r>
              <a:rPr lang="en-US" altLang="zh-CN" dirty="0"/>
              <a:t> </a:t>
            </a:r>
            <a:r>
              <a:rPr lang="zh-CN" altLang="en-US" dirty="0"/>
              <a:t>是 𝑏</a:t>
            </a:r>
            <a:r>
              <a:rPr lang="en-US" altLang="zh-CN" dirty="0"/>
              <a:t> </a:t>
            </a:r>
            <a:r>
              <a:rPr lang="zh-CN" altLang="en-US" dirty="0"/>
              <a:t>的倍数，𝑎≥</a:t>
            </a:r>
            <a:r>
              <a:rPr lang="en-US" altLang="zh-CN" dirty="0"/>
              <a:t>1</a:t>
            </a:r>
            <a:r>
              <a:rPr lang="zh-CN" altLang="en-US" dirty="0"/>
              <a:t>，𝑏</a:t>
            </a:r>
            <a:r>
              <a:rPr lang="en-US" altLang="zh-CN" dirty="0"/>
              <a:t> </a:t>
            </a:r>
            <a:r>
              <a:rPr lang="zh-CN" altLang="en-US" dirty="0"/>
              <a:t>是大于 </a:t>
            </a:r>
            <a:r>
              <a:rPr lang="en-US" altLang="zh-CN" dirty="0"/>
              <a:t>1 </a:t>
            </a:r>
            <a:r>
              <a:rPr lang="zh-CN" altLang="en-US" dirty="0"/>
              <a:t>的整数，𝑐</a:t>
            </a:r>
            <a:r>
              <a:rPr lang="en-US" altLang="zh-CN" dirty="0"/>
              <a:t> </a:t>
            </a:r>
            <a:r>
              <a:rPr lang="zh-CN" altLang="en-US" dirty="0"/>
              <a:t>是一个正实数</a:t>
            </a:r>
            <a:r>
              <a:rPr lang="en-US" dirty="0"/>
              <a:t>. </a:t>
            </a:r>
            <a:r>
              <a:rPr lang="zh-CN" altLang="en-US" dirty="0"/>
              <a:t>那么</a:t>
            </a:r>
            <a:endParaRPr lang="en-US" dirty="0"/>
          </a:p>
          <a:p>
            <a:pPr>
              <a:buNone/>
            </a:pPr>
            <a:endParaRPr lang="en-US" dirty="0"/>
          </a:p>
          <a:p>
            <a:pPr>
              <a:buNone/>
            </a:pPr>
            <a:r>
              <a:rPr lang="zh-CN" altLang="en-US" dirty="0"/>
              <a:t>此外，当 </a:t>
            </a:r>
            <a:r>
              <a:rPr lang="en-US" altLang="zh-CN" i="1" dirty="0"/>
              <a:t>n</a:t>
            </a:r>
            <a:r>
              <a:rPr lang="en-US" altLang="zh-CN" dirty="0"/>
              <a:t> = </a:t>
            </a:r>
            <a:r>
              <a:rPr lang="en-US" altLang="zh-CN" i="1" dirty="0"/>
              <a:t>b</a:t>
            </a:r>
            <a:r>
              <a:rPr lang="en-US" altLang="zh-CN" i="1" baseline="30000" dirty="0"/>
              <a:t>k</a:t>
            </a:r>
            <a:r>
              <a:rPr lang="en-US" altLang="zh-CN" dirty="0"/>
              <a:t> </a:t>
            </a:r>
            <a:r>
              <a:rPr lang="zh-CN" altLang="en-US" dirty="0"/>
              <a:t>和</a:t>
            </a:r>
            <a:r>
              <a:rPr lang="en-US" altLang="zh-CN" dirty="0"/>
              <a:t> </a:t>
            </a:r>
            <a:r>
              <a:rPr lang="en-US" altLang="zh-CN" i="1" dirty="0"/>
              <a:t>a</a:t>
            </a:r>
            <a:r>
              <a:rPr lang="en-US" altLang="zh-CN" dirty="0"/>
              <a:t> </a:t>
            </a:r>
            <a:r>
              <a:rPr lang="en-US" altLang="zh-CN" dirty="0">
                <a:latin typeface="Cambria Math"/>
                <a:ea typeface="Cambria Math"/>
              </a:rPr>
              <a:t>≠</a:t>
            </a:r>
            <a:r>
              <a:rPr lang="en-US" altLang="zh-CN" dirty="0">
                <a:latin typeface="Cambria Math" pitchFamily="18" charset="0"/>
                <a:ea typeface="Cambria Math" pitchFamily="18" charset="0"/>
              </a:rPr>
              <a:t>1</a:t>
            </a:r>
            <a:r>
              <a:rPr lang="zh-CN" altLang="en-US" dirty="0"/>
              <a:t>时，其中 𝑘</a:t>
            </a:r>
            <a:r>
              <a:rPr lang="en-US" altLang="zh-CN" dirty="0"/>
              <a:t> </a:t>
            </a:r>
            <a:r>
              <a:rPr lang="zh-CN" altLang="en-US" dirty="0"/>
              <a:t>是一个正整数</a:t>
            </a:r>
            <a:r>
              <a:rPr lang="en-US" dirty="0"/>
              <a:t>,</a:t>
            </a:r>
          </a:p>
          <a:p>
            <a:pPr>
              <a:buNone/>
            </a:pPr>
            <a:endParaRPr lang="en-US" dirty="0"/>
          </a:p>
          <a:p>
            <a:pPr>
              <a:buNone/>
            </a:pPr>
            <a:r>
              <a:rPr lang="en-US" dirty="0"/>
              <a:t>    </a:t>
            </a:r>
            <a:r>
              <a:rPr lang="zh-CN" altLang="en-US" dirty="0"/>
              <a:t>其中</a:t>
            </a:r>
            <a:r>
              <a:rPr lang="en-US" dirty="0"/>
              <a:t> </a:t>
            </a:r>
            <a:r>
              <a:rPr lang="en-US" i="1" dirty="0"/>
              <a:t>C</a:t>
            </a:r>
            <a:r>
              <a:rPr lang="en-US" baseline="-25000" dirty="0">
                <a:latin typeface="Cambria Math" pitchFamily="18" charset="0"/>
                <a:ea typeface="Cambria Math" pitchFamily="18" charset="0"/>
              </a:rPr>
              <a:t>1</a:t>
            </a:r>
            <a:r>
              <a:rPr lang="en-US" dirty="0"/>
              <a:t> = </a:t>
            </a:r>
            <a:r>
              <a:rPr lang="en-US" i="1" dirty="0"/>
              <a:t>f</a:t>
            </a:r>
            <a:r>
              <a:rPr lang="en-US" dirty="0"/>
              <a:t>(</a:t>
            </a:r>
            <a:r>
              <a:rPr lang="en-US" dirty="0">
                <a:latin typeface="Cambria Math" pitchFamily="18" charset="0"/>
                <a:ea typeface="Cambria Math" pitchFamily="18" charset="0"/>
              </a:rPr>
              <a:t>1</a:t>
            </a:r>
            <a:r>
              <a:rPr lang="en-US" dirty="0"/>
              <a:t>) + c/(</a:t>
            </a:r>
            <a:r>
              <a:rPr lang="en-US" i="1" dirty="0"/>
              <a:t>a</a:t>
            </a:r>
            <a:r>
              <a:rPr lang="en-US" i="1" dirty="0">
                <a:latin typeface="Cambria Math"/>
                <a:ea typeface="Cambria Math"/>
              </a:rPr>
              <a:t>−</a:t>
            </a:r>
            <a:r>
              <a:rPr lang="en-US" dirty="0">
                <a:latin typeface="Cambria Math"/>
                <a:ea typeface="Cambria Math"/>
              </a:rPr>
              <a:t>1</a:t>
            </a:r>
            <a:r>
              <a:rPr lang="en-US" dirty="0">
                <a:ea typeface="Cambria Math"/>
              </a:rPr>
              <a:t>) and </a:t>
            </a:r>
            <a:r>
              <a:rPr lang="en-US" i="1" dirty="0"/>
              <a:t>C</a:t>
            </a:r>
            <a:r>
              <a:rPr lang="en-US" baseline="-25000" dirty="0">
                <a:latin typeface="Cambria Math" pitchFamily="18" charset="0"/>
                <a:ea typeface="Cambria Math" pitchFamily="18" charset="0"/>
              </a:rPr>
              <a:t>1</a:t>
            </a:r>
            <a:r>
              <a:rPr lang="en-US" dirty="0"/>
              <a:t> =  </a:t>
            </a:r>
            <a:r>
              <a:rPr lang="en-US" dirty="0">
                <a:latin typeface="Cambria Math"/>
                <a:ea typeface="Cambria Math"/>
              </a:rPr>
              <a:t>−</a:t>
            </a:r>
            <a:r>
              <a:rPr lang="en-US" dirty="0"/>
              <a:t>c/(</a:t>
            </a:r>
            <a:r>
              <a:rPr lang="en-US" i="1" dirty="0"/>
              <a:t>a</a:t>
            </a:r>
            <a:r>
              <a:rPr lang="en-US" i="1" dirty="0">
                <a:latin typeface="Cambria Math"/>
                <a:ea typeface="Cambria Math"/>
              </a:rPr>
              <a:t>−</a:t>
            </a:r>
            <a:r>
              <a:rPr lang="en-US" dirty="0">
                <a:latin typeface="Cambria Math"/>
                <a:ea typeface="Cambria Math"/>
              </a:rPr>
              <a:t>1</a:t>
            </a:r>
            <a:r>
              <a:rPr lang="en-US" dirty="0">
                <a:ea typeface="Cambria Math"/>
              </a:rPr>
              <a:t>).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835592" y="3276600"/>
            <a:ext cx="3472815" cy="63627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453765" y="4531474"/>
            <a:ext cx="2388870" cy="34480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二分查找的复杂度</a:t>
            </a:r>
            <a:endParaRPr lang="en-US" dirty="0"/>
          </a:p>
        </p:txBody>
      </p:sp>
      <p:sp>
        <p:nvSpPr>
          <p:cNvPr id="3" name="Content Placeholder 2"/>
          <p:cNvSpPr>
            <a:spLocks noGrp="1"/>
          </p:cNvSpPr>
          <p:nvPr>
            <p:ph idx="1"/>
          </p:nvPr>
        </p:nvSpPr>
        <p:spPr>
          <a:xfrm>
            <a:off x="457200" y="1295400"/>
            <a:ext cx="8458200" cy="4495800"/>
          </a:xfrm>
        </p:spPr>
        <p:txBody>
          <a:bodyPr/>
          <a:lstStyle/>
          <a:p>
            <a:r>
              <a:rPr lang="zh-CN" altLang="en-US" b="1" dirty="0"/>
              <a:t>二分查找示例：</a:t>
            </a:r>
            <a:r>
              <a:rPr lang="zh-CN" altLang="en-US" dirty="0"/>
              <a:t>给出二分查找使用的比较次数的大</a:t>
            </a:r>
            <a:r>
              <a:rPr lang="en-US" altLang="zh-CN" dirty="0"/>
              <a:t>-O </a:t>
            </a:r>
            <a:r>
              <a:rPr lang="zh-CN" altLang="en-US" dirty="0"/>
              <a:t>估计</a:t>
            </a:r>
            <a:r>
              <a:rPr lang="en-US" dirty="0"/>
              <a:t>.</a:t>
            </a:r>
          </a:p>
          <a:p>
            <a:r>
              <a:rPr lang="zh-CN" altLang="en-US" b="1" dirty="0"/>
              <a:t>解答：</a:t>
            </a:r>
            <a:r>
              <a:rPr lang="zh-CN" altLang="en-US" dirty="0"/>
              <a:t>由于二分查找使用的比较次数是 𝑓</a:t>
            </a:r>
            <a:r>
              <a:rPr lang="en-US" altLang="zh-CN" dirty="0"/>
              <a:t>(</a:t>
            </a:r>
            <a:r>
              <a:rPr lang="zh-CN" altLang="en-US" dirty="0"/>
              <a:t>𝑛</a:t>
            </a:r>
            <a:r>
              <a:rPr lang="en-US" altLang="zh-CN" dirty="0"/>
              <a:t>)=</a:t>
            </a:r>
            <a:r>
              <a:rPr lang="zh-CN" altLang="en-US" dirty="0"/>
              <a:t>𝑓</a:t>
            </a:r>
            <a:r>
              <a:rPr lang="en-US" altLang="zh-CN" dirty="0"/>
              <a:t>(</a:t>
            </a:r>
            <a:r>
              <a:rPr lang="zh-CN" altLang="en-US" dirty="0"/>
              <a:t>𝑛</a:t>
            </a:r>
            <a:r>
              <a:rPr lang="en-US" altLang="zh-CN" dirty="0"/>
              <a:t>/2)+2</a:t>
            </a:r>
            <a:r>
              <a:rPr lang="en-US" dirty="0"/>
              <a:t>，</a:t>
            </a:r>
            <a:r>
              <a:rPr lang="zh-CN" altLang="en-US" dirty="0"/>
              <a:t>其中 𝑛</a:t>
            </a:r>
            <a:r>
              <a:rPr lang="en-US" dirty="0"/>
              <a:t> </a:t>
            </a:r>
            <a:r>
              <a:rPr lang="zh-CN" altLang="en-US" dirty="0"/>
              <a:t>是偶数，根据定理 </a:t>
            </a:r>
            <a:r>
              <a:rPr lang="en-US" altLang="zh-CN" dirty="0"/>
              <a:t>1</a:t>
            </a:r>
            <a:r>
              <a:rPr lang="zh-CN" altLang="en-US" dirty="0"/>
              <a:t>，得出 𝑓</a:t>
            </a:r>
            <a:r>
              <a:rPr lang="en-US" altLang="zh-CN" dirty="0"/>
              <a:t>(</a:t>
            </a:r>
            <a:r>
              <a:rPr lang="zh-CN" altLang="en-US" dirty="0"/>
              <a:t>𝑛</a:t>
            </a:r>
            <a:r>
              <a:rPr lang="en-US" altLang="zh-CN" dirty="0"/>
              <a:t>)</a:t>
            </a:r>
            <a:r>
              <a:rPr lang="zh-CN" altLang="en-US" dirty="0"/>
              <a:t>的时间复杂度是 𝑂</a:t>
            </a:r>
            <a:r>
              <a:rPr lang="en-US" altLang="zh-CN" dirty="0"/>
              <a:t>(</a:t>
            </a:r>
            <a:r>
              <a:rPr lang="en-US" dirty="0"/>
              <a:t>log⁡𝑛). </a:t>
            </a:r>
            <a:endParaRPr lang="en-US" dirty="0">
              <a:ea typeface="Cambria Math" pitchFamily="18" charset="0"/>
            </a:endParaRPr>
          </a:p>
        </p:txBody>
      </p:sp>
    </p:spTree>
    <p:extLst>
      <p:ext uri="{BB962C8B-B14F-4D97-AF65-F5344CB8AC3E}">
        <p14:creationId xmlns:p14="http://schemas.microsoft.com/office/powerpoint/2010/main" val="2325324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估计分治算法函数的大小</a:t>
            </a:r>
            <a:r>
              <a:rPr lang="en-US" sz="1500" dirty="0"/>
              <a:t>2</a:t>
            </a:r>
          </a:p>
        </p:txBody>
      </p:sp>
      <p:sp>
        <p:nvSpPr>
          <p:cNvPr id="9" name="Content Placeholder 2"/>
          <p:cNvSpPr>
            <a:spLocks noGrp="1"/>
          </p:cNvSpPr>
          <p:nvPr>
            <p:ph idx="1"/>
          </p:nvPr>
        </p:nvSpPr>
        <p:spPr>
          <a:xfrm>
            <a:off x="457200" y="1295400"/>
            <a:ext cx="8458200" cy="990600"/>
          </a:xfrm>
        </p:spPr>
        <p:txBody>
          <a:bodyPr/>
          <a:lstStyle/>
          <a:p>
            <a:r>
              <a:rPr lang="zh-CN" altLang="en-US" sz="3000" b="1" dirty="0"/>
              <a:t>定理 </a:t>
            </a:r>
            <a:r>
              <a:rPr lang="en-US" altLang="zh-CN" sz="3000" b="1" dirty="0"/>
              <a:t>2</a:t>
            </a:r>
            <a:r>
              <a:rPr lang="zh-CN" altLang="en-US" sz="3000" b="1" dirty="0"/>
              <a:t>：</a:t>
            </a:r>
            <a:r>
              <a:rPr lang="en-US" altLang="zh-CN" sz="3000" b="1" dirty="0"/>
              <a:t> </a:t>
            </a:r>
            <a:r>
              <a:rPr lang="zh-CN" altLang="en-US" sz="3000" dirty="0"/>
              <a:t>主定理（</a:t>
            </a:r>
            <a:r>
              <a:rPr lang="en-US" altLang="zh-CN" sz="3000" dirty="0"/>
              <a:t>Master Theorem</a:t>
            </a:r>
            <a:r>
              <a:rPr lang="zh-CN" altLang="en-US" sz="3000" dirty="0"/>
              <a:t>）：设 𝑓</a:t>
            </a:r>
            <a:r>
              <a:rPr lang="en-US" altLang="zh-CN" sz="3000" dirty="0"/>
              <a:t>(n)</a:t>
            </a:r>
            <a:r>
              <a:rPr lang="zh-CN" altLang="en-US" sz="3000" dirty="0"/>
              <a:t>是一个递增函数，满足递归关系</a:t>
            </a:r>
            <a:endParaRPr lang="en-US" sz="3000" dirty="0"/>
          </a:p>
        </p:txBody>
      </p:sp>
      <p:graphicFrame>
        <p:nvGraphicFramePr>
          <p:cNvPr id="10" name="Object 3"/>
          <p:cNvGraphicFramePr>
            <a:graphicFrameLocks noChangeAspect="1"/>
          </p:cNvGraphicFramePr>
          <p:nvPr>
            <p:extLst>
              <p:ext uri="{D42A27DB-BD31-4B8C-83A1-F6EECF244321}">
                <p14:modId xmlns:p14="http://schemas.microsoft.com/office/powerpoint/2010/main" val="1725816864"/>
              </p:ext>
            </p:extLst>
          </p:nvPr>
        </p:nvGraphicFramePr>
        <p:xfrm>
          <a:off x="3200400" y="2356821"/>
          <a:ext cx="2743200" cy="498764"/>
        </p:xfrm>
        <a:graphic>
          <a:graphicData uri="http://schemas.openxmlformats.org/presentationml/2006/ole">
            <mc:AlternateContent xmlns:mc="http://schemas.openxmlformats.org/markup-compatibility/2006">
              <mc:Choice xmlns:v="urn:schemas-microsoft-com:vml" Requires="v">
                <p:oleObj name="Equation" r:id="rId2" imgW="1396800" imgH="253800" progId="Equation.DSMT4">
                  <p:embed/>
                </p:oleObj>
              </mc:Choice>
              <mc:Fallback>
                <p:oleObj name="Equation" r:id="rId2" imgW="1396800" imgH="253800" progId="Equation.DSMT4">
                  <p:embed/>
                  <p:pic>
                    <p:nvPicPr>
                      <p:cNvPr id="10" name="Object 3"/>
                      <p:cNvPicPr/>
                      <p:nvPr/>
                    </p:nvPicPr>
                    <p:blipFill>
                      <a:blip r:embed="rId3"/>
                      <a:stretch>
                        <a:fillRect/>
                      </a:stretch>
                    </p:blipFill>
                    <p:spPr>
                      <a:xfrm>
                        <a:off x="3200400" y="2356821"/>
                        <a:ext cx="2743200" cy="498764"/>
                      </a:xfrm>
                      <a:prstGeom prst="rect">
                        <a:avLst/>
                      </a:prstGeom>
                    </p:spPr>
                  </p:pic>
                </p:oleObj>
              </mc:Fallback>
            </mc:AlternateContent>
          </a:graphicData>
        </a:graphic>
      </p:graphicFrame>
      <p:sp>
        <p:nvSpPr>
          <p:cNvPr id="7" name="Content Placeholder 4"/>
          <p:cNvSpPr>
            <a:spLocks noGrp="1"/>
          </p:cNvSpPr>
          <p:nvPr>
            <p:ph idx="13"/>
          </p:nvPr>
        </p:nvSpPr>
        <p:spPr>
          <a:xfrm>
            <a:off x="457200" y="2895600"/>
            <a:ext cx="8229600" cy="1447800"/>
          </a:xfrm>
        </p:spPr>
        <p:txBody>
          <a:bodyPr/>
          <a:lstStyle/>
          <a:p>
            <a:r>
              <a:rPr lang="zh-CN" altLang="en-US" sz="3000" dirty="0"/>
              <a:t>当</a:t>
            </a:r>
            <a:r>
              <a:rPr lang="en-US" sz="3000" dirty="0"/>
              <a:t> </a:t>
            </a:r>
            <a:r>
              <a:rPr lang="en-US" sz="3000" i="1" dirty="0"/>
              <a:t>n = b</a:t>
            </a:r>
            <a:r>
              <a:rPr lang="en-US" sz="3000" i="1" baseline="30000" dirty="0"/>
              <a:t>k</a:t>
            </a:r>
            <a:r>
              <a:rPr lang="en-US" sz="3000" dirty="0"/>
              <a:t>, k</a:t>
            </a:r>
            <a:r>
              <a:rPr lang="zh-CN" altLang="en-US" sz="3000" dirty="0"/>
              <a:t>为大于</a:t>
            </a:r>
            <a:r>
              <a:rPr lang="en-US" altLang="zh-CN" sz="3000" dirty="0"/>
              <a:t>1</a:t>
            </a:r>
            <a:r>
              <a:rPr lang="zh-CN" altLang="en-US" sz="3000" dirty="0"/>
              <a:t>的正整数</a:t>
            </a:r>
            <a:r>
              <a:rPr lang="en-US" sz="3000" dirty="0"/>
              <a:t>, </a:t>
            </a:r>
            <a:r>
              <a:rPr lang="en-US" altLang="zh-CN" sz="3000" dirty="0"/>
              <a:t>c</a:t>
            </a:r>
            <a:r>
              <a:rPr lang="zh-CN" altLang="en-US" sz="3000" dirty="0"/>
              <a:t>为正实数，</a:t>
            </a:r>
            <a:r>
              <a:rPr lang="en-US" altLang="zh-CN" sz="3000" dirty="0"/>
              <a:t>d</a:t>
            </a:r>
            <a:r>
              <a:rPr lang="zh-CN" altLang="en-US" sz="3000" dirty="0"/>
              <a:t>为非负实数</a:t>
            </a:r>
            <a:r>
              <a:rPr lang="en-US" sz="3000" dirty="0"/>
              <a:t>. </a:t>
            </a:r>
            <a:r>
              <a:rPr lang="zh-CN" altLang="en-US" sz="3000" dirty="0"/>
              <a:t>可具体化为</a:t>
            </a:r>
            <a:endParaRPr lang="en-US" sz="3000" dirty="0"/>
          </a:p>
        </p:txBody>
      </p:sp>
      <p:graphicFrame>
        <p:nvGraphicFramePr>
          <p:cNvPr id="11" name="Object 5"/>
          <p:cNvGraphicFramePr>
            <a:graphicFrameLocks noChangeAspect="1"/>
          </p:cNvGraphicFramePr>
          <p:nvPr>
            <p:extLst>
              <p:ext uri="{D42A27DB-BD31-4B8C-83A1-F6EECF244321}">
                <p14:modId xmlns:p14="http://schemas.microsoft.com/office/powerpoint/2010/main" val="2238929800"/>
              </p:ext>
            </p:extLst>
          </p:nvPr>
        </p:nvGraphicFramePr>
        <p:xfrm>
          <a:off x="2689225" y="4375150"/>
          <a:ext cx="3765550" cy="1795463"/>
        </p:xfrm>
        <a:graphic>
          <a:graphicData uri="http://schemas.openxmlformats.org/presentationml/2006/ole">
            <mc:AlternateContent xmlns:mc="http://schemas.openxmlformats.org/markup-compatibility/2006">
              <mc:Choice xmlns:v="urn:schemas-microsoft-com:vml" Requires="v">
                <p:oleObj name="Equation" r:id="rId4" imgW="1917360" imgH="914400" progId="Equation.DSMT4">
                  <p:embed/>
                </p:oleObj>
              </mc:Choice>
              <mc:Fallback>
                <p:oleObj name="Equation" r:id="rId4" imgW="1917360" imgH="914400" progId="Equation.DSMT4">
                  <p:embed/>
                  <p:pic>
                    <p:nvPicPr>
                      <p:cNvPr id="11" name="Object 5"/>
                      <p:cNvPicPr/>
                      <p:nvPr/>
                    </p:nvPicPr>
                    <p:blipFill>
                      <a:blip r:embed="rId5"/>
                      <a:stretch>
                        <a:fillRect/>
                      </a:stretch>
                    </p:blipFill>
                    <p:spPr>
                      <a:xfrm>
                        <a:off x="2689225" y="4375150"/>
                        <a:ext cx="3765550" cy="1795463"/>
                      </a:xfrm>
                      <a:prstGeom prst="rect">
                        <a:avLst/>
                      </a:prstGeom>
                    </p:spPr>
                  </p:pic>
                </p:oleObj>
              </mc:Fallback>
            </mc:AlternateContent>
          </a:graphicData>
        </a:graphic>
      </p:graphicFrame>
    </p:spTree>
    <p:extLst>
      <p:ext uri="{BB962C8B-B14F-4D97-AF65-F5344CB8AC3E}">
        <p14:creationId xmlns:p14="http://schemas.microsoft.com/office/powerpoint/2010/main" val="13302475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二分排序复杂度</a:t>
            </a:r>
            <a:endParaRPr lang="en-US" dirty="0"/>
          </a:p>
        </p:txBody>
      </p:sp>
      <p:sp>
        <p:nvSpPr>
          <p:cNvPr id="3" name="Content Placeholder 2"/>
          <p:cNvSpPr>
            <a:spLocks noGrp="1"/>
          </p:cNvSpPr>
          <p:nvPr>
            <p:ph idx="1"/>
          </p:nvPr>
        </p:nvSpPr>
        <p:spPr>
          <a:xfrm>
            <a:off x="457200" y="1295400"/>
            <a:ext cx="8229600" cy="4572000"/>
          </a:xfrm>
        </p:spPr>
        <p:txBody>
          <a:bodyPr/>
          <a:lstStyle/>
          <a:p>
            <a:r>
              <a:rPr lang="zh-CN" altLang="en-US" b="1" dirty="0"/>
              <a:t>归并排序示例：</a:t>
            </a:r>
            <a:r>
              <a:rPr lang="zh-CN" altLang="en-US" dirty="0"/>
              <a:t>给出归并排序所使用的比较次数的大</a:t>
            </a:r>
            <a:r>
              <a:rPr lang="en-US" altLang="zh-CN" dirty="0"/>
              <a:t>O</a:t>
            </a:r>
            <a:r>
              <a:rPr lang="zh-CN" altLang="en-US" dirty="0"/>
              <a:t>估计</a:t>
            </a:r>
            <a:r>
              <a:rPr lang="en-US" dirty="0"/>
              <a:t>.</a:t>
            </a:r>
          </a:p>
          <a:p>
            <a:r>
              <a:rPr lang="zh-CN" altLang="en-US" b="1" dirty="0"/>
              <a:t>解决方案：</a:t>
            </a:r>
            <a:r>
              <a:rPr lang="zh-CN" altLang="en-US" dirty="0"/>
              <a:t>由于归并排序对大小为 𝑛</a:t>
            </a:r>
            <a:r>
              <a:rPr lang="en-US" dirty="0"/>
              <a:t> </a:t>
            </a:r>
            <a:r>
              <a:rPr lang="zh-CN" altLang="en-US" dirty="0"/>
              <a:t>的列表进行排序所使用的比较次数小于 𝑀</a:t>
            </a:r>
            <a:r>
              <a:rPr lang="en-US" altLang="zh-CN" dirty="0"/>
              <a:t>(</a:t>
            </a:r>
            <a:r>
              <a:rPr lang="zh-CN" altLang="en-US" dirty="0"/>
              <a:t>𝑛</a:t>
            </a:r>
            <a:r>
              <a:rPr lang="en-US" altLang="zh-CN" dirty="0"/>
              <a:t>)</a:t>
            </a:r>
            <a:r>
              <a:rPr lang="en-US" dirty="0"/>
              <a:t>，</a:t>
            </a:r>
            <a:r>
              <a:rPr lang="zh-CN" altLang="en-US" dirty="0"/>
              <a:t>其中 𝑀</a:t>
            </a:r>
            <a:r>
              <a:rPr lang="en-US" altLang="zh-CN" dirty="0"/>
              <a:t>(</a:t>
            </a:r>
            <a:r>
              <a:rPr lang="zh-CN" altLang="en-US" dirty="0"/>
              <a:t>𝑛</a:t>
            </a:r>
            <a:r>
              <a:rPr lang="en-US" altLang="zh-CN" dirty="0"/>
              <a:t>)=2</a:t>
            </a:r>
            <a:r>
              <a:rPr lang="zh-CN" altLang="en-US" dirty="0"/>
              <a:t>𝑀</a:t>
            </a:r>
            <a:r>
              <a:rPr lang="en-US" altLang="zh-CN" dirty="0"/>
              <a:t>(</a:t>
            </a:r>
            <a:r>
              <a:rPr lang="zh-CN" altLang="en-US" dirty="0"/>
              <a:t>𝑛</a:t>
            </a:r>
            <a:r>
              <a:rPr lang="en-US" altLang="zh-CN" dirty="0"/>
              <a:t>/2)+n</a:t>
            </a:r>
            <a:r>
              <a:rPr lang="en-US" dirty="0"/>
              <a:t>。</a:t>
            </a:r>
            <a:r>
              <a:rPr lang="zh-CN" altLang="en-US" dirty="0"/>
              <a:t>根据主定理，𝑀</a:t>
            </a:r>
            <a:r>
              <a:rPr lang="en-US" altLang="zh-CN" dirty="0"/>
              <a:t>(</a:t>
            </a:r>
            <a:r>
              <a:rPr lang="zh-CN" altLang="en-US" dirty="0"/>
              <a:t>𝑛</a:t>
            </a:r>
            <a:r>
              <a:rPr lang="en-US" altLang="zh-CN" dirty="0"/>
              <a:t>)</a:t>
            </a:r>
            <a:r>
              <a:rPr lang="en-US" dirty="0"/>
              <a:t> </a:t>
            </a:r>
            <a:r>
              <a:rPr lang="zh-CN" altLang="en-US" dirty="0"/>
              <a:t>是 𝑂</a:t>
            </a:r>
            <a:r>
              <a:rPr lang="en-US" altLang="zh-CN" dirty="0"/>
              <a:t>(</a:t>
            </a:r>
            <a:r>
              <a:rPr lang="zh-CN" altLang="en-US" dirty="0"/>
              <a:t>𝑛</a:t>
            </a:r>
            <a:r>
              <a:rPr lang="en-US" dirty="0"/>
              <a:t>log⁡𝑛).</a:t>
            </a:r>
          </a:p>
        </p:txBody>
      </p:sp>
    </p:spTree>
    <p:extLst>
      <p:ext uri="{BB962C8B-B14F-4D97-AF65-F5344CB8AC3E}">
        <p14:creationId xmlns:p14="http://schemas.microsoft.com/office/powerpoint/2010/main" val="4067671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快速整数乘法算法的复杂度</a:t>
            </a:r>
            <a:endParaRPr lang="en-US" dirty="0"/>
          </a:p>
        </p:txBody>
      </p:sp>
      <p:sp>
        <p:nvSpPr>
          <p:cNvPr id="3" name="Content Placeholder 2"/>
          <p:cNvSpPr>
            <a:spLocks noGrp="1"/>
          </p:cNvSpPr>
          <p:nvPr>
            <p:ph idx="1"/>
          </p:nvPr>
        </p:nvSpPr>
        <p:spPr>
          <a:xfrm>
            <a:off x="457200" y="1295400"/>
            <a:ext cx="8595360" cy="5257800"/>
          </a:xfrm>
        </p:spPr>
        <p:txBody>
          <a:bodyPr/>
          <a:lstStyle/>
          <a:p>
            <a:r>
              <a:rPr lang="zh-CN" altLang="en-US" sz="2800" b="1" dirty="0"/>
              <a:t>整数乘法示例：</a:t>
            </a:r>
            <a:r>
              <a:rPr lang="zh-CN" altLang="en-US" sz="2800" dirty="0"/>
              <a:t>给出使用快速乘法算法乘以两个 </a:t>
            </a:r>
            <a:r>
              <a:rPr lang="en-US" altLang="zh-CN" sz="2800" dirty="0"/>
              <a:t>n </a:t>
            </a:r>
            <a:r>
              <a:rPr lang="zh-CN" altLang="en-US" sz="2800" dirty="0"/>
              <a:t>位整数所需的比特操作的渐近复杂度估计</a:t>
            </a:r>
            <a:r>
              <a:rPr lang="en-US" sz="2800" dirty="0"/>
              <a:t>. </a:t>
            </a:r>
          </a:p>
          <a:p>
            <a:r>
              <a:rPr lang="zh-CN" altLang="en-US" sz="2800" b="1" dirty="0"/>
              <a:t>解决方案：</a:t>
            </a:r>
            <a:r>
              <a:rPr lang="zh-CN" altLang="en-US" sz="2800" dirty="0"/>
              <a:t>我们已经证明，当 </a:t>
            </a:r>
            <a:r>
              <a:rPr lang="en-US" sz="2800" dirty="0"/>
              <a:t>n </a:t>
            </a:r>
            <a:r>
              <a:rPr lang="zh-CN" altLang="en-US" sz="2800" dirty="0"/>
              <a:t>为偶数时，</a:t>
            </a:r>
            <a:r>
              <a:rPr lang="en-US" sz="2800" dirty="0"/>
              <a:t>f(n) = 3f(n/2) + Cn，</a:t>
            </a:r>
            <a:r>
              <a:rPr lang="zh-CN" altLang="en-US" sz="2800" dirty="0"/>
              <a:t>其中 </a:t>
            </a:r>
            <a:r>
              <a:rPr lang="en-US" sz="2800" dirty="0"/>
              <a:t>f(n) </a:t>
            </a:r>
            <a:r>
              <a:rPr lang="zh-CN" altLang="en-US" sz="2800" dirty="0"/>
              <a:t>是乘以两个 </a:t>
            </a:r>
            <a:r>
              <a:rPr lang="en-US" sz="2800" dirty="0"/>
              <a:t>n </a:t>
            </a:r>
            <a:r>
              <a:rPr lang="zh-CN" altLang="en-US" sz="2800" dirty="0"/>
              <a:t>位整数所需的比特操作数量。因此，根据主定理，</a:t>
            </a:r>
            <a:r>
              <a:rPr lang="en-US" sz="2800" dirty="0"/>
              <a:t>a = 3，b = 2，c = </a:t>
            </a:r>
            <a:r>
              <a:rPr lang="en-US" sz="2800" dirty="0" err="1"/>
              <a:t>C，d</a:t>
            </a:r>
            <a:r>
              <a:rPr lang="en-US" sz="2800" dirty="0"/>
              <a:t> = 0（</a:t>
            </a:r>
            <a:r>
              <a:rPr lang="zh-CN" altLang="en-US" sz="2800" dirty="0"/>
              <a:t>因此我们有 </a:t>
            </a:r>
            <a:r>
              <a:rPr lang="en-US" altLang="zh-CN" sz="2800" i="1" dirty="0">
                <a:ea typeface="Cambria Math" pitchFamily="18" charset="0"/>
              </a:rPr>
              <a:t>a</a:t>
            </a:r>
            <a:r>
              <a:rPr lang="en-US" altLang="zh-CN" sz="2800" dirty="0">
                <a:ea typeface="Cambria Math" pitchFamily="18" charset="0"/>
              </a:rPr>
              <a:t> &gt; </a:t>
            </a:r>
            <a:r>
              <a:rPr lang="en-US" altLang="zh-CN" sz="2800" i="1" dirty="0">
                <a:ea typeface="Cambria Math" pitchFamily="18" charset="0"/>
              </a:rPr>
              <a:t>b</a:t>
            </a:r>
            <a:r>
              <a:rPr lang="en-US" altLang="zh-CN" sz="2800" i="1" baseline="30000" dirty="0">
                <a:ea typeface="Cambria Math" pitchFamily="18" charset="0"/>
              </a:rPr>
              <a:t>d</a:t>
            </a:r>
            <a:r>
              <a:rPr lang="zh-CN" altLang="en-US" sz="2800" dirty="0"/>
              <a:t>的情况），可以得出 </a:t>
            </a:r>
            <a:r>
              <a:rPr lang="en-US" sz="2800" dirty="0"/>
              <a:t>f(n) </a:t>
            </a:r>
            <a:r>
              <a:rPr lang="zh-CN" altLang="en-US" sz="2800" dirty="0"/>
              <a:t>是 </a:t>
            </a:r>
            <a:r>
              <a:rPr lang="en-US" sz="2800" dirty="0"/>
              <a:t>O(</a:t>
            </a:r>
            <a:r>
              <a:rPr lang="en-US" altLang="zh-CN" sz="2800" i="1" dirty="0" err="1"/>
              <a:t>n</a:t>
            </a:r>
            <a:r>
              <a:rPr lang="en-US" altLang="zh-CN" sz="2800" baseline="30000" dirty="0" err="1"/>
              <a:t>log</a:t>
            </a:r>
            <a:r>
              <a:rPr lang="en-US" altLang="zh-CN" sz="2800" baseline="30000" dirty="0"/>
              <a:t> </a:t>
            </a:r>
            <a:r>
              <a:rPr lang="en-US" altLang="zh-CN" sz="2800" baseline="30000" dirty="0">
                <a:ea typeface="Cambria Math" pitchFamily="18" charset="0"/>
              </a:rPr>
              <a:t>3</a:t>
            </a:r>
            <a:r>
              <a:rPr lang="en-US" sz="2800" dirty="0"/>
              <a:t>)</a:t>
            </a:r>
            <a:r>
              <a:rPr lang="en-US" sz="2800" dirty="0">
                <a:ea typeface="Cambria Math" pitchFamily="18" charset="0"/>
              </a:rPr>
              <a:t>),</a:t>
            </a:r>
            <a:endParaRPr lang="en-US" sz="2800" dirty="0"/>
          </a:p>
          <a:p>
            <a:r>
              <a:rPr lang="zh-CN" altLang="en-US" sz="2800" dirty="0"/>
              <a:t>注意 </a:t>
            </a:r>
            <a:r>
              <a:rPr lang="en-US" sz="2800" dirty="0"/>
              <a:t>log 3 ≈ 1.6。</a:t>
            </a:r>
            <a:r>
              <a:rPr lang="zh-CN" altLang="en-US" sz="2800" dirty="0"/>
              <a:t>因此，快速乘法算法相比于使用 </a:t>
            </a:r>
            <a:r>
              <a:rPr lang="en-US" sz="2800" dirty="0"/>
              <a:t>O(</a:t>
            </a:r>
            <a:r>
              <a:rPr lang="en-US" altLang="zh-CN" sz="2800" i="1" dirty="0">
                <a:ea typeface="Cambria Math"/>
              </a:rPr>
              <a:t>n</a:t>
            </a:r>
            <a:r>
              <a:rPr lang="en-US" altLang="zh-CN" sz="2800" baseline="30000" dirty="0">
                <a:ea typeface="Cambria Math"/>
              </a:rPr>
              <a:t>2</a:t>
            </a:r>
            <a:r>
              <a:rPr lang="en-US" sz="2800" dirty="0"/>
              <a:t>) </a:t>
            </a:r>
            <a:r>
              <a:rPr lang="zh-CN" altLang="en-US" sz="2800" dirty="0"/>
              <a:t>比特操作的传统算法有显著的改进</a:t>
            </a:r>
            <a:r>
              <a:rPr lang="en-US" sz="2800" dirty="0">
                <a:ea typeface="Cambria Math"/>
              </a:rPr>
              <a:t>.</a:t>
            </a:r>
            <a:endParaRPr lang="en-US" sz="2800" dirty="0">
              <a:ea typeface="Cambria Math" pitchFamily="18" charset="0"/>
            </a:endParaRPr>
          </a:p>
        </p:txBody>
      </p:sp>
    </p:spTree>
    <p:extLst>
      <p:ext uri="{BB962C8B-B14F-4D97-AF65-F5344CB8AC3E}">
        <p14:creationId xmlns:p14="http://schemas.microsoft.com/office/powerpoint/2010/main" val="2662912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zh-CN" altLang="en-US" sz="6000" b="1" dirty="0"/>
              <a:t>容斥原理</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8.5</a:t>
            </a:r>
          </a:p>
        </p:txBody>
      </p:sp>
    </p:spTree>
    <p:extLst>
      <p:ext uri="{BB962C8B-B14F-4D97-AF65-F5344CB8AC3E}">
        <p14:creationId xmlns:p14="http://schemas.microsoft.com/office/powerpoint/2010/main" val="558977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5</a:t>
            </a:r>
          </a:p>
        </p:txBody>
      </p:sp>
      <p:sp>
        <p:nvSpPr>
          <p:cNvPr id="3" name="Content Placeholder 2"/>
          <p:cNvSpPr>
            <a:spLocks noGrp="1"/>
          </p:cNvSpPr>
          <p:nvPr>
            <p:ph idx="1"/>
          </p:nvPr>
        </p:nvSpPr>
        <p:spPr/>
        <p:txBody>
          <a:bodyPr/>
          <a:lstStyle/>
          <a:p>
            <a:r>
              <a:rPr lang="zh-CN" altLang="en-US" dirty="0"/>
              <a:t>容斥原理</a:t>
            </a:r>
            <a:endParaRPr lang="en-US" altLang="zh-CN" dirty="0"/>
          </a:p>
          <a:p>
            <a:r>
              <a:rPr lang="zh-CN" altLang="en-US" dirty="0"/>
              <a:t>示例</a:t>
            </a:r>
            <a:endParaRPr lang="en-US" dirty="0"/>
          </a:p>
        </p:txBody>
      </p:sp>
    </p:spTree>
    <p:extLst>
      <p:ext uri="{BB962C8B-B14F-4D97-AF65-F5344CB8AC3E}">
        <p14:creationId xmlns:p14="http://schemas.microsoft.com/office/powerpoint/2010/main" val="358734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递归关系</a:t>
            </a:r>
            <a:endParaRPr lang="en-US" sz="3200" dirty="0"/>
          </a:p>
        </p:txBody>
      </p:sp>
      <p:sp>
        <p:nvSpPr>
          <p:cNvPr id="3" name="Content Placeholder 2"/>
          <p:cNvSpPr>
            <a:spLocks noGrp="1"/>
          </p:cNvSpPr>
          <p:nvPr>
            <p:ph idx="1"/>
          </p:nvPr>
        </p:nvSpPr>
        <p:spPr>
          <a:xfrm>
            <a:off x="457200" y="1295400"/>
            <a:ext cx="8321040" cy="5105400"/>
          </a:xfrm>
        </p:spPr>
        <p:txBody>
          <a:bodyPr/>
          <a:lstStyle/>
          <a:p>
            <a:r>
              <a:rPr lang="zh-CN" altLang="en-US" sz="2800" b="1" dirty="0"/>
              <a:t>定义：</a:t>
            </a:r>
            <a:r>
              <a:rPr lang="zh-CN" altLang="en-US" sz="2800" dirty="0"/>
              <a:t>数列 </a:t>
            </a:r>
            <a:r>
              <a:rPr lang="en-US" altLang="zh-CN" sz="2800" b="1" dirty="0"/>
              <a:t>{</a:t>
            </a:r>
            <a:r>
              <a:rPr lang="en-US" altLang="zh-CN" sz="2800" i="1" dirty="0"/>
              <a:t>a</a:t>
            </a:r>
            <a:r>
              <a:rPr lang="en-US" altLang="zh-CN" sz="2800" i="1" baseline="-25000" dirty="0"/>
              <a:t>n</a:t>
            </a:r>
            <a:r>
              <a:rPr lang="en-US" altLang="zh-CN" sz="2800" b="1" dirty="0"/>
              <a:t>} </a:t>
            </a:r>
            <a:r>
              <a:rPr lang="zh-CN" altLang="en-US" sz="2800" dirty="0"/>
              <a:t>的递归关系是一个方程，它将</a:t>
            </a:r>
            <a:r>
              <a:rPr lang="zh-CN" altLang="en-US" sz="2800" b="1" dirty="0"/>
              <a:t> </a:t>
            </a:r>
            <a:r>
              <a:rPr lang="en-US" altLang="zh-CN" sz="2800" i="1" dirty="0"/>
              <a:t>a</a:t>
            </a:r>
            <a:r>
              <a:rPr lang="en-US" altLang="zh-CN" sz="2800" i="1" baseline="-25000" dirty="0"/>
              <a:t>n</a:t>
            </a:r>
            <a:r>
              <a:rPr lang="en-US" altLang="zh-CN" sz="2800" b="1" dirty="0"/>
              <a:t> </a:t>
            </a:r>
            <a:r>
              <a:rPr lang="zh-CN" altLang="en-US" sz="2800" dirty="0"/>
              <a:t>表示为该数列之前的一个或多个项的函数，即 </a:t>
            </a:r>
            <a:r>
              <a:rPr lang="en-US" altLang="zh-CN" sz="2800" dirty="0"/>
              <a:t>, </a:t>
            </a:r>
            <a:r>
              <a:rPr lang="en-US" altLang="zh-CN" sz="2800" i="1" dirty="0"/>
              <a:t>a</a:t>
            </a:r>
            <a:r>
              <a:rPr lang="en-US" altLang="zh-CN" sz="2800" baseline="-25000" dirty="0">
                <a:ea typeface="Cambria Math" pitchFamily="18" charset="0"/>
              </a:rPr>
              <a:t>0</a:t>
            </a:r>
            <a:r>
              <a:rPr lang="en-US" altLang="zh-CN" sz="2800" i="1" dirty="0"/>
              <a:t>, a</a:t>
            </a:r>
            <a:r>
              <a:rPr lang="en-US" altLang="zh-CN" sz="2800" i="1" baseline="-25000" dirty="0"/>
              <a:t>1</a:t>
            </a:r>
            <a:r>
              <a:rPr lang="en-US" altLang="zh-CN" sz="2800" i="1" dirty="0"/>
              <a:t>, …, a</a:t>
            </a:r>
            <a:r>
              <a:rPr lang="en-US" altLang="zh-CN" sz="2800" i="1" baseline="-25000" dirty="0"/>
              <a:t>n-1</a:t>
            </a:r>
            <a:r>
              <a:rPr lang="en-US" altLang="zh-CN" sz="2800" dirty="0"/>
              <a:t>, </a:t>
            </a:r>
            <a:r>
              <a:rPr lang="zh-CN" altLang="en-US" sz="2800" dirty="0"/>
              <a:t>其中 </a:t>
            </a:r>
            <a:r>
              <a:rPr lang="en-US" altLang="zh-CN" sz="2800" dirty="0"/>
              <a:t>n </a:t>
            </a:r>
            <a:r>
              <a:rPr lang="zh-CN" altLang="en-US" sz="2800" dirty="0"/>
              <a:t>为所有满足</a:t>
            </a:r>
            <a:r>
              <a:rPr lang="zh-CN" altLang="en-US" sz="2800" b="1" dirty="0"/>
              <a:t> </a:t>
            </a:r>
            <a:r>
              <a:rPr lang="en-US" altLang="zh-CN" sz="2800" i="1" dirty="0"/>
              <a:t>n </a:t>
            </a:r>
            <a:r>
              <a:rPr lang="en-US" altLang="zh-CN" sz="2800" dirty="0"/>
              <a:t>≥</a:t>
            </a:r>
            <a:r>
              <a:rPr lang="en-US" altLang="zh-CN" sz="2800" i="1" dirty="0"/>
              <a:t> n</a:t>
            </a:r>
            <a:r>
              <a:rPr lang="en-US" altLang="zh-CN" sz="2800" baseline="-25000" dirty="0">
                <a:ea typeface="Cambria Math" pitchFamily="18" charset="0"/>
              </a:rPr>
              <a:t>0</a:t>
            </a:r>
            <a:r>
              <a:rPr lang="zh-CN" altLang="en-US" sz="2800" dirty="0"/>
              <a:t>的整数</a:t>
            </a:r>
            <a:r>
              <a:rPr lang="zh-CN" altLang="en-US" sz="2800" b="1" dirty="0"/>
              <a:t>，</a:t>
            </a:r>
            <a:r>
              <a:rPr lang="en-US" altLang="zh-CN" sz="2800" i="1" dirty="0"/>
              <a:t> n</a:t>
            </a:r>
            <a:r>
              <a:rPr lang="en-US" altLang="zh-CN" sz="2800" baseline="-25000" dirty="0">
                <a:ea typeface="Cambria Math" pitchFamily="18" charset="0"/>
              </a:rPr>
              <a:t>0</a:t>
            </a:r>
            <a:r>
              <a:rPr lang="en-US" altLang="zh-CN" sz="2800" b="1" dirty="0"/>
              <a:t> </a:t>
            </a:r>
            <a:r>
              <a:rPr lang="zh-CN" altLang="en-US" sz="2800" dirty="0"/>
              <a:t>是一个非负整数</a:t>
            </a:r>
            <a:r>
              <a:rPr lang="en-US" sz="2800" dirty="0"/>
              <a:t>. </a:t>
            </a:r>
          </a:p>
          <a:p>
            <a:pPr lvl="1"/>
            <a:r>
              <a:rPr lang="zh-CN" altLang="en-US" sz="2400" dirty="0"/>
              <a:t>如果一个数列的各项满足递归关系，则称该数列为递归关系的解</a:t>
            </a:r>
            <a:r>
              <a:rPr lang="en-US" sz="2400" dirty="0"/>
              <a:t>.</a:t>
            </a:r>
          </a:p>
          <a:p>
            <a:pPr lvl="1"/>
            <a:r>
              <a:rPr lang="zh-CN" altLang="en-US" sz="2400" dirty="0"/>
              <a:t>数列的初始条件指定了递归关系生效前的各项</a:t>
            </a:r>
            <a:r>
              <a:rPr lang="en-US" sz="2400" dirty="0"/>
              <a:t>.</a:t>
            </a:r>
          </a:p>
        </p:txBody>
      </p:sp>
    </p:spTree>
    <p:extLst>
      <p:ext uri="{BB962C8B-B14F-4D97-AF65-F5344CB8AC3E}">
        <p14:creationId xmlns:p14="http://schemas.microsoft.com/office/powerpoint/2010/main" val="1191807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容斥原理</a:t>
            </a:r>
            <a:endParaRPr lang="en-US" dirty="0"/>
          </a:p>
        </p:txBody>
      </p:sp>
      <p:sp>
        <p:nvSpPr>
          <p:cNvPr id="3" name="Content Placeholder 2"/>
          <p:cNvSpPr>
            <a:spLocks noGrp="1"/>
          </p:cNvSpPr>
          <p:nvPr>
            <p:ph idx="1"/>
          </p:nvPr>
        </p:nvSpPr>
        <p:spPr>
          <a:xfrm>
            <a:off x="457200" y="1295400"/>
            <a:ext cx="8229600" cy="1455720"/>
          </a:xfrm>
        </p:spPr>
        <p:txBody>
          <a:bodyPr/>
          <a:lstStyle/>
          <a:p>
            <a:r>
              <a:rPr lang="zh-CN" altLang="en-US" dirty="0"/>
              <a:t>我们知道两个有限集合的并集的元素数量的公式是</a:t>
            </a:r>
            <a:r>
              <a:rPr lang="en-US" dirty="0"/>
              <a:t>:</a:t>
            </a:r>
          </a:p>
        </p:txBody>
      </p:sp>
      <p:graphicFrame>
        <p:nvGraphicFramePr>
          <p:cNvPr id="7" name="Object 3"/>
          <p:cNvGraphicFramePr>
            <a:graphicFrameLocks noChangeAspect="1"/>
          </p:cNvGraphicFramePr>
          <p:nvPr>
            <p:extLst>
              <p:ext uri="{D42A27DB-BD31-4B8C-83A1-F6EECF244321}">
                <p14:modId xmlns:p14="http://schemas.microsoft.com/office/powerpoint/2010/main" val="4261459731"/>
              </p:ext>
            </p:extLst>
          </p:nvPr>
        </p:nvGraphicFramePr>
        <p:xfrm>
          <a:off x="2571750" y="3113088"/>
          <a:ext cx="4000500" cy="634500"/>
        </p:xfrm>
        <a:graphic>
          <a:graphicData uri="http://schemas.openxmlformats.org/presentationml/2006/ole">
            <mc:AlternateContent xmlns:mc="http://schemas.openxmlformats.org/markup-compatibility/2006">
              <mc:Choice xmlns:v="urn:schemas-microsoft-com:vml" Requires="v">
                <p:oleObj name="Equation" r:id="rId2" imgW="1600200" imgH="253800" progId="Equation.DSMT4">
                  <p:embed/>
                </p:oleObj>
              </mc:Choice>
              <mc:Fallback>
                <p:oleObj name="Equation" r:id="rId2" imgW="1600200" imgH="253800" progId="Equation.DSMT4">
                  <p:embed/>
                  <p:pic>
                    <p:nvPicPr>
                      <p:cNvPr id="7" name="Object 3"/>
                      <p:cNvPicPr/>
                      <p:nvPr/>
                    </p:nvPicPr>
                    <p:blipFill>
                      <a:blip r:embed="rId3"/>
                      <a:stretch>
                        <a:fillRect/>
                      </a:stretch>
                    </p:blipFill>
                    <p:spPr>
                      <a:xfrm>
                        <a:off x="2571750" y="3113088"/>
                        <a:ext cx="4000500" cy="63450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1097280"/>
          </a:xfrm>
        </p:spPr>
        <p:txBody>
          <a:bodyPr/>
          <a:lstStyle/>
          <a:p>
            <a:r>
              <a:rPr lang="zh-CN" altLang="en-US" dirty="0"/>
              <a:t>我们将这个公式推广到任意大小的有限集合</a:t>
            </a:r>
            <a:r>
              <a:rPr lang="en-US" dirty="0"/>
              <a:t>.</a:t>
            </a:r>
          </a:p>
        </p:txBody>
      </p:sp>
    </p:spTree>
    <p:extLst>
      <p:ext uri="{BB962C8B-B14F-4D97-AF65-F5344CB8AC3E}">
        <p14:creationId xmlns:p14="http://schemas.microsoft.com/office/powerpoint/2010/main" val="22622101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两个有限集</a:t>
            </a:r>
            <a:endParaRPr lang="en-US" dirty="0"/>
          </a:p>
        </p:txBody>
      </p:sp>
      <p:sp>
        <p:nvSpPr>
          <p:cNvPr id="3" name="Content Placeholder 2"/>
          <p:cNvSpPr>
            <a:spLocks noGrp="1"/>
          </p:cNvSpPr>
          <p:nvPr>
            <p:ph idx="1"/>
          </p:nvPr>
        </p:nvSpPr>
        <p:spPr>
          <a:xfrm>
            <a:off x="457200" y="1295400"/>
            <a:ext cx="8229600" cy="3276600"/>
          </a:xfrm>
        </p:spPr>
        <p:txBody>
          <a:bodyPr/>
          <a:lstStyle/>
          <a:p>
            <a:r>
              <a:rPr lang="zh-CN" altLang="en-US" sz="2600" b="1" dirty="0"/>
              <a:t>示例：</a:t>
            </a:r>
            <a:r>
              <a:rPr lang="zh-CN" altLang="en-US" sz="2600" dirty="0"/>
              <a:t>在一门离散数学课上，每位学生都是计算机科学或数学专业，或两者兼修。主修计算机科学（可能同时主修数学）的学生人数是 </a:t>
            </a:r>
            <a:r>
              <a:rPr lang="en-US" altLang="zh-CN" sz="2600" dirty="0"/>
              <a:t>25</a:t>
            </a:r>
            <a:r>
              <a:rPr lang="zh-CN" altLang="en-US" sz="2600" dirty="0"/>
              <a:t>；主修数学（可能同时主修计算机科学）的学生人数是 </a:t>
            </a:r>
            <a:r>
              <a:rPr lang="en-US" altLang="zh-CN" sz="2600" dirty="0"/>
              <a:t>13</a:t>
            </a:r>
            <a:r>
              <a:rPr lang="zh-CN" altLang="en-US" sz="2600" dirty="0"/>
              <a:t>；同时主修计算机科学和数学的学生人数是 </a:t>
            </a:r>
            <a:r>
              <a:rPr lang="en-US" altLang="zh-CN" sz="2600" dirty="0"/>
              <a:t>8</a:t>
            </a:r>
            <a:r>
              <a:rPr lang="zh-CN" altLang="en-US" sz="2600" dirty="0"/>
              <a:t>。这个班级总共有多少学生</a:t>
            </a:r>
            <a:r>
              <a:rPr lang="en-US" sz="2600" dirty="0"/>
              <a:t>?</a:t>
            </a:r>
          </a:p>
        </p:txBody>
      </p:sp>
      <p:sp>
        <p:nvSpPr>
          <p:cNvPr id="4" name="Content Placeholder 3"/>
          <p:cNvSpPr>
            <a:spLocks noGrp="1"/>
          </p:cNvSpPr>
          <p:nvPr>
            <p:ph idx="13"/>
          </p:nvPr>
        </p:nvSpPr>
        <p:spPr>
          <a:xfrm>
            <a:off x="457200" y="4800600"/>
            <a:ext cx="1447800" cy="478020"/>
          </a:xfrm>
        </p:spPr>
        <p:txBody>
          <a:bodyPr/>
          <a:lstStyle/>
          <a:p>
            <a:r>
              <a:rPr lang="zh-CN" altLang="en-US" sz="2600" b="1" dirty="0"/>
              <a:t>解答</a:t>
            </a:r>
            <a:r>
              <a:rPr lang="en-US" sz="2600" dirty="0"/>
              <a:t>:</a:t>
            </a:r>
          </a:p>
        </p:txBody>
      </p:sp>
      <p:graphicFrame>
        <p:nvGraphicFramePr>
          <p:cNvPr id="7" name="Object 4"/>
          <p:cNvGraphicFramePr>
            <a:graphicFrameLocks noChangeAspect="1"/>
          </p:cNvGraphicFramePr>
          <p:nvPr>
            <p:extLst>
              <p:ext uri="{D42A27DB-BD31-4B8C-83A1-F6EECF244321}">
                <p14:modId xmlns:p14="http://schemas.microsoft.com/office/powerpoint/2010/main" val="167757529"/>
              </p:ext>
            </p:extLst>
          </p:nvPr>
        </p:nvGraphicFramePr>
        <p:xfrm>
          <a:off x="2095500" y="4846980"/>
          <a:ext cx="3200400" cy="863280"/>
        </p:xfrm>
        <a:graphic>
          <a:graphicData uri="http://schemas.openxmlformats.org/presentationml/2006/ole">
            <mc:AlternateContent xmlns:mc="http://schemas.openxmlformats.org/markup-compatibility/2006">
              <mc:Choice xmlns:v="urn:schemas-microsoft-com:vml" Requires="v">
                <p:oleObj name="Equation" r:id="rId2" imgW="1600200" imgH="431640" progId="Equation.DSMT4">
                  <p:embed/>
                </p:oleObj>
              </mc:Choice>
              <mc:Fallback>
                <p:oleObj name="Equation" r:id="rId2" imgW="1600200" imgH="431640" progId="Equation.DSMT4">
                  <p:embed/>
                  <p:pic>
                    <p:nvPicPr>
                      <p:cNvPr id="7" name="Object 4"/>
                      <p:cNvPicPr/>
                      <p:nvPr/>
                    </p:nvPicPr>
                    <p:blipFill>
                      <a:blip r:embed="rId3"/>
                      <a:stretch>
                        <a:fillRect/>
                      </a:stretch>
                    </p:blipFill>
                    <p:spPr>
                      <a:xfrm>
                        <a:off x="2095500" y="4846980"/>
                        <a:ext cx="3200400" cy="863280"/>
                      </a:xfrm>
                      <a:prstGeom prst="rect">
                        <a:avLst/>
                      </a:prstGeom>
                    </p:spPr>
                  </p:pic>
                </p:oleObj>
              </mc:Fallback>
            </mc:AlternateContent>
          </a:graphicData>
        </a:graphic>
      </p:graphicFrame>
      <p:pic>
        <p:nvPicPr>
          <p:cNvPr id="9" name="Picture 5" descr="Venn diagram with sets A and B.&#10;"/>
          <p:cNvPicPr>
            <a:picLocks noGrp="1" noChangeAspect="1" noChangeArrowheads="1"/>
          </p:cNvPicPr>
          <p:nvPr>
            <p:ph idx="14"/>
          </p:nvPr>
        </p:nvPicPr>
        <p:blipFill>
          <a:blip r:embed="rId4">
            <a:extLst>
              <a:ext uri="{28A0092B-C50C-407E-A947-70E740481C1C}">
                <a14:useLocalDpi xmlns:a14="http://schemas.microsoft.com/office/drawing/2010/main" val="0"/>
              </a:ext>
            </a:extLst>
          </a:blip>
          <a:stretch>
            <a:fillRect/>
          </a:stretch>
        </p:blipFill>
        <p:spPr bwMode="auto">
          <a:xfrm>
            <a:off x="5867400" y="4572000"/>
            <a:ext cx="2560320" cy="1892410"/>
          </a:xfrm>
          <a:prstGeom prst="rect">
            <a:avLst/>
          </a:prstGeom>
          <a:extLst>
            <a:ext uri="{909E8E84-426E-40DD-AFC4-6F175D3DCCD1}">
              <a14:hiddenFill xmlns:a14="http://schemas.microsoft.com/office/drawing/2010/main">
                <a:solidFill>
                  <a:srgbClr val="FFFFFF"/>
                </a:solidFill>
              </a14:hiddenFill>
            </a:ext>
          </a:extLst>
        </p:spPr>
      </p:pic>
      <p:sp>
        <p:nvSpPr>
          <p:cNvPr id="11" name="Text Placeholder 6"/>
          <p:cNvSpPr>
            <a:spLocks noGrp="1"/>
          </p:cNvSpPr>
          <p:nvPr>
            <p:ph type="body" sz="quarter" idx="15"/>
          </p:nvPr>
        </p:nvSpPr>
        <p:spPr>
          <a:xfrm>
            <a:off x="3465576" y="6446520"/>
            <a:ext cx="2212848" cy="182880"/>
          </a:xfrm>
        </p:spPr>
        <p:txBody>
          <a:bodyPr anchor="ctr"/>
          <a:lstStyle/>
          <a:p>
            <a:r>
              <a:rPr lang="en-US" sz="1200" dirty="0">
                <a:latin typeface="+mj-lt"/>
                <a:hlinkClick r:id="rId5" action="ppaction://hlinksldjump"/>
              </a:rPr>
              <a:t>Jump to long description</a:t>
            </a:r>
            <a:endParaRPr lang="en-US" sz="1200" dirty="0">
              <a:latin typeface="+mj-lt"/>
            </a:endParaRPr>
          </a:p>
        </p:txBody>
      </p:sp>
    </p:spTree>
    <p:extLst>
      <p:ext uri="{BB962C8B-B14F-4D97-AF65-F5344CB8AC3E}">
        <p14:creationId xmlns:p14="http://schemas.microsoft.com/office/powerpoint/2010/main" val="3267190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三个有限集</a:t>
            </a:r>
            <a:r>
              <a:rPr lang="en-US" sz="1500" dirty="0"/>
              <a:t>1</a:t>
            </a:r>
          </a:p>
        </p:txBody>
      </p:sp>
      <p:graphicFrame>
        <p:nvGraphicFramePr>
          <p:cNvPr id="6" name="Object 2"/>
          <p:cNvGraphicFramePr>
            <a:graphicFrameLocks noChangeAspect="1"/>
          </p:cNvGraphicFramePr>
          <p:nvPr>
            <p:extLst>
              <p:ext uri="{D42A27DB-BD31-4B8C-83A1-F6EECF244321}">
                <p14:modId xmlns:p14="http://schemas.microsoft.com/office/powerpoint/2010/main" val="899917052"/>
              </p:ext>
            </p:extLst>
          </p:nvPr>
        </p:nvGraphicFramePr>
        <p:xfrm>
          <a:off x="1361440" y="1511300"/>
          <a:ext cx="6421120" cy="1003300"/>
        </p:xfrm>
        <a:graphic>
          <a:graphicData uri="http://schemas.openxmlformats.org/presentationml/2006/ole">
            <mc:AlternateContent xmlns:mc="http://schemas.openxmlformats.org/markup-compatibility/2006">
              <mc:Choice xmlns:v="urn:schemas-microsoft-com:vml" Requires="v">
                <p:oleObj name="Equation" r:id="rId2" imgW="3251160" imgH="507960" progId="Equation.DSMT4">
                  <p:embed/>
                </p:oleObj>
              </mc:Choice>
              <mc:Fallback>
                <p:oleObj name="Equation" r:id="rId2" imgW="3251160" imgH="507960" progId="Equation.DSMT4">
                  <p:embed/>
                  <p:pic>
                    <p:nvPicPr>
                      <p:cNvPr id="6" name="Object 2"/>
                      <p:cNvPicPr/>
                      <p:nvPr/>
                    </p:nvPicPr>
                    <p:blipFill>
                      <a:blip r:embed="rId3"/>
                      <a:stretch>
                        <a:fillRect/>
                      </a:stretch>
                    </p:blipFill>
                    <p:spPr>
                      <a:xfrm>
                        <a:off x="1361440" y="1511300"/>
                        <a:ext cx="6421120" cy="1003300"/>
                      </a:xfrm>
                      <a:prstGeom prst="rect">
                        <a:avLst/>
                      </a:prstGeom>
                    </p:spPr>
                  </p:pic>
                </p:oleObj>
              </mc:Fallback>
            </mc:AlternateContent>
          </a:graphicData>
        </a:graphic>
      </p:graphicFrame>
      <p:pic>
        <p:nvPicPr>
          <p:cNvPr id="5" name="Picture 3" descr="Three Venn diagrams of sets A, B, and C showing count of elements for three different formulas.&#10;"/>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965960" y="3261360"/>
            <a:ext cx="5212080" cy="2072640"/>
          </a:xfrm>
          <a:prstGeom prst="rect">
            <a:avLst/>
          </a:prstGeom>
          <a:extLst>
            <a:ext uri="{909E8E84-426E-40DD-AFC4-6F175D3DCCD1}">
              <a14:hiddenFill xmlns:a14="http://schemas.microsoft.com/office/drawing/2010/main">
                <a:solidFill>
                  <a:srgbClr val="FFFFFF"/>
                </a:solidFill>
              </a14:hiddenFill>
            </a:ext>
          </a:extLst>
        </p:spPr>
      </p:pic>
      <p:sp>
        <p:nvSpPr>
          <p:cNvPr id="7" name="Text Placeholder 4"/>
          <p:cNvSpPr>
            <a:spLocks noGrp="1"/>
          </p:cNvSpPr>
          <p:nvPr>
            <p:ph type="body" sz="quarter" idx="12"/>
          </p:nvPr>
        </p:nvSpPr>
        <p:spPr>
          <a:xfrm>
            <a:off x="3467512" y="6446520"/>
            <a:ext cx="2208976" cy="182880"/>
          </a:xfrm>
        </p:spPr>
        <p:txBody>
          <a:bodyPr anchor="ctr"/>
          <a:lstStyle/>
          <a:p>
            <a:r>
              <a:rPr lang="en-US" sz="1200" dirty="0">
                <a:latin typeface="+mj-lt"/>
                <a:hlinkClick r:id="rId5" action="ppaction://hlinksldjump"/>
              </a:rPr>
              <a:t>Jump to long description</a:t>
            </a:r>
            <a:endParaRPr lang="en-US" sz="1200" dirty="0">
              <a:latin typeface="+mj-lt"/>
            </a:endParaRPr>
          </a:p>
        </p:txBody>
      </p:sp>
    </p:spTree>
    <p:extLst>
      <p:ext uri="{BB962C8B-B14F-4D97-AF65-F5344CB8AC3E}">
        <p14:creationId xmlns:p14="http://schemas.microsoft.com/office/powerpoint/2010/main" val="195883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zh-CN" altLang="en-US" dirty="0"/>
              <a:t>三个有限集</a:t>
            </a:r>
            <a:r>
              <a:rPr lang="en-US" sz="1500" dirty="0"/>
              <a:t>2</a:t>
            </a:r>
          </a:p>
        </p:txBody>
      </p:sp>
      <p:sp>
        <p:nvSpPr>
          <p:cNvPr id="8" name="Content Placeholder 2"/>
          <p:cNvSpPr>
            <a:spLocks noGrp="1"/>
          </p:cNvSpPr>
          <p:nvPr>
            <p:ph idx="1"/>
          </p:nvPr>
        </p:nvSpPr>
        <p:spPr>
          <a:xfrm>
            <a:off x="457200" y="1295400"/>
            <a:ext cx="8595360" cy="5257800"/>
          </a:xfrm>
        </p:spPr>
        <p:txBody>
          <a:bodyPr/>
          <a:lstStyle/>
          <a:p>
            <a:pPr>
              <a:spcBef>
                <a:spcPts val="0"/>
              </a:spcBef>
            </a:pPr>
            <a:r>
              <a:rPr lang="zh-CN" altLang="en-US" sz="2000" b="1" dirty="0"/>
              <a:t>示例：</a:t>
            </a:r>
            <a:r>
              <a:rPr lang="zh-CN" altLang="en-US" sz="2000" dirty="0"/>
              <a:t>总共有 </a:t>
            </a:r>
            <a:r>
              <a:rPr lang="en-US" altLang="zh-CN" sz="2000" dirty="0"/>
              <a:t>1232 </a:t>
            </a:r>
            <a:r>
              <a:rPr lang="zh-CN" altLang="en-US" sz="2000" dirty="0"/>
              <a:t>名学生修过西班牙语课程，</a:t>
            </a:r>
            <a:r>
              <a:rPr lang="en-US" altLang="zh-CN" sz="2000" dirty="0"/>
              <a:t>879 </a:t>
            </a:r>
            <a:r>
              <a:rPr lang="zh-CN" altLang="en-US" sz="2000" dirty="0"/>
              <a:t>名学生修过法语课程，</a:t>
            </a:r>
            <a:r>
              <a:rPr lang="en-US" altLang="zh-CN" sz="2000" dirty="0"/>
              <a:t>114 </a:t>
            </a:r>
            <a:r>
              <a:rPr lang="zh-CN" altLang="en-US" sz="2000" dirty="0"/>
              <a:t>名学生修过俄语课程。此外，</a:t>
            </a:r>
            <a:r>
              <a:rPr lang="en-US" altLang="zh-CN" sz="2000" dirty="0"/>
              <a:t>103 </a:t>
            </a:r>
            <a:r>
              <a:rPr lang="zh-CN" altLang="en-US" sz="2000" dirty="0"/>
              <a:t>名学生修过西班牙语和法语课程，</a:t>
            </a:r>
            <a:r>
              <a:rPr lang="en-US" altLang="zh-CN" sz="2000" dirty="0"/>
              <a:t>23 </a:t>
            </a:r>
            <a:r>
              <a:rPr lang="zh-CN" altLang="en-US" sz="2000" dirty="0"/>
              <a:t>名学生修过西班牙语和俄语课程，</a:t>
            </a:r>
            <a:r>
              <a:rPr lang="en-US" altLang="zh-CN" sz="2000" dirty="0"/>
              <a:t>14 </a:t>
            </a:r>
            <a:r>
              <a:rPr lang="zh-CN" altLang="en-US" sz="2000" dirty="0"/>
              <a:t>名学生修过法语和俄语课程。如果</a:t>
            </a:r>
            <a:r>
              <a:rPr lang="en-US" altLang="zh-CN" sz="2000" dirty="0"/>
              <a:t>2092</a:t>
            </a:r>
            <a:r>
              <a:rPr lang="zh-CN" altLang="en-US" sz="2000" dirty="0"/>
              <a:t>名学生修过至少一种西班牙语、法语和俄语课程，那么有多少学生修过这三种语言的课程</a:t>
            </a:r>
            <a:r>
              <a:rPr lang="en-US" sz="2000" dirty="0"/>
              <a:t>. </a:t>
            </a:r>
          </a:p>
          <a:p>
            <a:pPr>
              <a:spcBef>
                <a:spcPts val="0"/>
              </a:spcBef>
            </a:pPr>
            <a:r>
              <a:rPr lang="zh-CN" altLang="en-US" sz="2000" b="1" dirty="0"/>
              <a:t>解答：设 𝑆</a:t>
            </a:r>
            <a:r>
              <a:rPr lang="en-US" altLang="zh-CN" sz="2000" b="1" dirty="0"/>
              <a:t> </a:t>
            </a:r>
            <a:r>
              <a:rPr lang="zh-CN" altLang="en-US" sz="2000" b="1" dirty="0"/>
              <a:t>为修过西班牙语课程的学生集合，𝐹</a:t>
            </a:r>
            <a:r>
              <a:rPr lang="en-US" altLang="zh-CN" sz="2000" b="1" dirty="0"/>
              <a:t> </a:t>
            </a:r>
            <a:r>
              <a:rPr lang="zh-CN" altLang="en-US" sz="2000" b="1" dirty="0"/>
              <a:t>为修过法语课程的学生集合，𝑅</a:t>
            </a:r>
            <a:r>
              <a:rPr lang="en-US" altLang="zh-CN" sz="2000" b="1" dirty="0"/>
              <a:t> </a:t>
            </a:r>
            <a:r>
              <a:rPr lang="zh-CN" altLang="en-US" sz="2000" b="1" dirty="0"/>
              <a:t>为修过俄语课程的学生集合。那么，我们有</a:t>
            </a:r>
            <a:endParaRPr lang="en-US" sz="2000" dirty="0"/>
          </a:p>
          <a:p>
            <a:pPr>
              <a:spcBef>
                <a:spcPts val="0"/>
              </a:spcBef>
            </a:pPr>
            <a:r>
              <a:rPr lang="en-US" sz="2000" dirty="0"/>
              <a:t>|</a:t>
            </a:r>
            <a:r>
              <a:rPr lang="en-US" sz="2000" i="1" dirty="0"/>
              <a:t>S</a:t>
            </a:r>
            <a:r>
              <a:rPr lang="en-US" sz="2000" dirty="0"/>
              <a:t>| = </a:t>
            </a:r>
            <a:r>
              <a:rPr lang="en-US" sz="2000" dirty="0">
                <a:ea typeface="Cambria Math" pitchFamily="18" charset="0"/>
              </a:rPr>
              <a:t>1232</a:t>
            </a:r>
            <a:r>
              <a:rPr lang="en-US" sz="2000" dirty="0"/>
              <a:t>, |</a:t>
            </a:r>
            <a:r>
              <a:rPr lang="en-US" sz="2000" i="1" dirty="0"/>
              <a:t>F</a:t>
            </a:r>
            <a:r>
              <a:rPr lang="en-US" sz="2000" dirty="0"/>
              <a:t>| = </a:t>
            </a:r>
            <a:r>
              <a:rPr lang="en-US" sz="2000" dirty="0">
                <a:ea typeface="Cambria Math" pitchFamily="18" charset="0"/>
              </a:rPr>
              <a:t>879</a:t>
            </a:r>
            <a:r>
              <a:rPr lang="en-US" sz="2000" dirty="0"/>
              <a:t>, |</a:t>
            </a:r>
            <a:r>
              <a:rPr lang="en-US" sz="2000" i="1" dirty="0"/>
              <a:t>R</a:t>
            </a:r>
            <a:r>
              <a:rPr lang="en-US" sz="2000" dirty="0"/>
              <a:t>| = </a:t>
            </a:r>
            <a:r>
              <a:rPr lang="en-US" sz="2000" dirty="0">
                <a:ea typeface="Cambria Math" pitchFamily="18" charset="0"/>
              </a:rPr>
              <a:t>114</a:t>
            </a:r>
            <a:r>
              <a:rPr lang="en-US" sz="2000" dirty="0"/>
              <a:t>, |</a:t>
            </a:r>
            <a:r>
              <a:rPr lang="en-US" sz="2000" i="1" dirty="0"/>
              <a:t>S</a:t>
            </a:r>
            <a:r>
              <a:rPr lang="en-US" sz="2000" dirty="0">
                <a:ea typeface="Cambria Math"/>
              </a:rPr>
              <a:t>∩</a:t>
            </a:r>
            <a:r>
              <a:rPr lang="en-US" sz="2000" i="1" dirty="0">
                <a:ea typeface="Cambria Math"/>
              </a:rPr>
              <a:t>F</a:t>
            </a:r>
            <a:r>
              <a:rPr lang="en-US" sz="2000" dirty="0">
                <a:ea typeface="Cambria Math"/>
              </a:rPr>
              <a:t>| = 103, </a:t>
            </a:r>
            <a:r>
              <a:rPr lang="en-US" sz="2000" dirty="0"/>
              <a:t>|</a:t>
            </a:r>
            <a:r>
              <a:rPr lang="en-US" sz="2000" i="1" dirty="0"/>
              <a:t>S</a:t>
            </a:r>
            <a:r>
              <a:rPr lang="en-US" sz="2000" dirty="0">
                <a:ea typeface="Cambria Math"/>
              </a:rPr>
              <a:t>∩</a:t>
            </a:r>
            <a:r>
              <a:rPr lang="en-US" sz="2000" i="1" dirty="0">
                <a:ea typeface="Cambria Math"/>
              </a:rPr>
              <a:t>R</a:t>
            </a:r>
            <a:r>
              <a:rPr lang="en-US" sz="2000" dirty="0">
                <a:ea typeface="Cambria Math"/>
              </a:rPr>
              <a:t>| = 23, </a:t>
            </a:r>
            <a:r>
              <a:rPr lang="en-US" sz="2000" dirty="0"/>
              <a:t>|</a:t>
            </a:r>
            <a:r>
              <a:rPr lang="en-US" sz="2000" i="1" dirty="0"/>
              <a:t>F</a:t>
            </a:r>
            <a:r>
              <a:rPr lang="en-US" sz="2000" dirty="0">
                <a:ea typeface="Cambria Math"/>
              </a:rPr>
              <a:t>∩</a:t>
            </a:r>
            <a:r>
              <a:rPr lang="en-US" sz="2000" i="1" dirty="0">
                <a:ea typeface="Cambria Math"/>
              </a:rPr>
              <a:t>R</a:t>
            </a:r>
            <a:r>
              <a:rPr lang="en-US" sz="2000" dirty="0">
                <a:ea typeface="Cambria Math"/>
              </a:rPr>
              <a:t>| = 14, </a:t>
            </a:r>
            <a:r>
              <a:rPr lang="zh-CN" altLang="en-US" sz="2000" dirty="0">
                <a:ea typeface="Cambria Math"/>
              </a:rPr>
              <a:t>和</a:t>
            </a:r>
            <a:r>
              <a:rPr lang="en-US" sz="2000" dirty="0">
                <a:ea typeface="Cambria Math"/>
              </a:rPr>
              <a:t> </a:t>
            </a:r>
            <a:r>
              <a:rPr lang="en-US" sz="2000" dirty="0"/>
              <a:t>|</a:t>
            </a:r>
            <a:r>
              <a:rPr lang="en-US" sz="2000" i="1" dirty="0"/>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 23.</a:t>
            </a:r>
          </a:p>
          <a:p>
            <a:pPr>
              <a:spcBef>
                <a:spcPts val="0"/>
              </a:spcBef>
            </a:pPr>
            <a:r>
              <a:rPr lang="zh-CN" altLang="en-US" sz="2000" dirty="0">
                <a:ea typeface="Cambria Math"/>
              </a:rPr>
              <a:t>使用等式</a:t>
            </a:r>
            <a:endParaRPr lang="en-US" altLang="zh-CN" sz="2000" dirty="0">
              <a:ea typeface="Cambria Math"/>
            </a:endParaRPr>
          </a:p>
          <a:p>
            <a:pPr>
              <a:spcBef>
                <a:spcPts val="0"/>
              </a:spcBef>
            </a:pPr>
            <a:r>
              <a:rPr lang="en-US" sz="2000" dirty="0"/>
              <a:t>|</a:t>
            </a:r>
            <a:r>
              <a:rPr lang="en-US" sz="2000" i="1" dirty="0"/>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 </a:t>
            </a:r>
            <a:r>
              <a:rPr lang="en-US" sz="2000" dirty="0"/>
              <a:t>|</a:t>
            </a:r>
            <a:r>
              <a:rPr lang="en-US" sz="2000" i="1" dirty="0"/>
              <a:t>S</a:t>
            </a:r>
            <a:r>
              <a:rPr lang="en-US" sz="2000" dirty="0"/>
              <a:t>|+ |</a:t>
            </a:r>
            <a:r>
              <a:rPr lang="en-US" sz="2000" i="1" dirty="0"/>
              <a:t>F</a:t>
            </a:r>
            <a:r>
              <a:rPr lang="en-US" sz="2000" dirty="0"/>
              <a:t>|+ |</a:t>
            </a:r>
            <a:r>
              <a:rPr lang="en-US" sz="2000" i="1" dirty="0"/>
              <a:t>R</a:t>
            </a:r>
            <a:r>
              <a:rPr lang="en-US" sz="2000" dirty="0"/>
              <a:t>| </a:t>
            </a:r>
            <a:r>
              <a:rPr lang="en-US" sz="2000" dirty="0">
                <a:ea typeface="Cambria Math"/>
              </a:rPr>
              <a:t>−</a:t>
            </a:r>
            <a:r>
              <a:rPr lang="en-US" sz="2000" dirty="0"/>
              <a:t> |</a:t>
            </a:r>
            <a:r>
              <a:rPr lang="en-US" sz="2000" i="1" dirty="0"/>
              <a:t>S</a:t>
            </a:r>
            <a:r>
              <a:rPr lang="en-US" sz="2000" dirty="0">
                <a:ea typeface="Cambria Math"/>
              </a:rPr>
              <a:t>∩</a:t>
            </a:r>
            <a:r>
              <a:rPr lang="en-US" sz="2000" i="1" dirty="0">
                <a:ea typeface="Cambria Math"/>
              </a:rPr>
              <a:t>F</a:t>
            </a:r>
            <a:r>
              <a:rPr lang="en-US" sz="2000" dirty="0">
                <a:ea typeface="Cambria Math"/>
              </a:rPr>
              <a:t>| −</a:t>
            </a:r>
            <a:r>
              <a:rPr lang="en-US" sz="2000" dirty="0"/>
              <a:t> |</a:t>
            </a:r>
            <a:r>
              <a:rPr lang="en-US" sz="2000" i="1" dirty="0"/>
              <a:t>S</a:t>
            </a:r>
            <a:r>
              <a:rPr lang="en-US" sz="2000" dirty="0">
                <a:ea typeface="Cambria Math"/>
              </a:rPr>
              <a:t>∩</a:t>
            </a:r>
            <a:r>
              <a:rPr lang="en-US" sz="2000" i="1" dirty="0">
                <a:ea typeface="Cambria Math"/>
              </a:rPr>
              <a:t>R</a:t>
            </a:r>
            <a:r>
              <a:rPr lang="en-US" sz="2000" dirty="0">
                <a:ea typeface="Cambria Math"/>
              </a:rPr>
              <a:t>| −</a:t>
            </a:r>
            <a:r>
              <a:rPr lang="en-US" sz="2000" dirty="0"/>
              <a:t> |</a:t>
            </a:r>
            <a:r>
              <a:rPr lang="en-US" sz="2000" i="1" dirty="0"/>
              <a:t>F</a:t>
            </a:r>
            <a:r>
              <a:rPr lang="en-US" sz="2000" dirty="0">
                <a:ea typeface="Cambria Math"/>
              </a:rPr>
              <a:t>∩</a:t>
            </a:r>
            <a:r>
              <a:rPr lang="en-US" sz="2000" i="1" dirty="0">
                <a:ea typeface="Cambria Math"/>
              </a:rPr>
              <a:t>R</a:t>
            </a:r>
            <a:r>
              <a:rPr lang="en-US" sz="2000" dirty="0">
                <a:ea typeface="Cambria Math"/>
              </a:rPr>
              <a:t>| +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a:t>
            </a:r>
          </a:p>
          <a:p>
            <a:pPr>
              <a:spcBef>
                <a:spcPts val="0"/>
              </a:spcBef>
            </a:pPr>
            <a:r>
              <a:rPr lang="zh-CN" altLang="en-US" sz="2000" dirty="0">
                <a:latin typeface="+mn-ea"/>
              </a:rPr>
              <a:t>我们得到</a:t>
            </a:r>
            <a:r>
              <a:rPr lang="en-US" sz="2000" dirty="0">
                <a:latin typeface="+mn-ea"/>
              </a:rPr>
              <a:t> </a:t>
            </a:r>
            <a:r>
              <a:rPr lang="en-US" sz="2000" dirty="0">
                <a:ea typeface="Cambria Math"/>
              </a:rPr>
              <a:t>2092 = 1232 + 879 + 114 −103 −23 −14 +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a:t>
            </a:r>
          </a:p>
          <a:p>
            <a:pPr>
              <a:spcBef>
                <a:spcPts val="0"/>
              </a:spcBef>
            </a:pPr>
            <a:r>
              <a:rPr lang="zh-CN" altLang="en-US" sz="2000" dirty="0">
                <a:ea typeface="Cambria Math"/>
              </a:rPr>
              <a:t>解得</a:t>
            </a:r>
            <a:r>
              <a:rPr lang="en-US" sz="2000" dirty="0">
                <a:ea typeface="Cambria Math"/>
              </a:rPr>
              <a:t> |</a:t>
            </a:r>
            <a:r>
              <a:rPr lang="en-US" sz="2000" i="1" dirty="0">
                <a:ea typeface="Cambria Math"/>
              </a:rPr>
              <a:t>S</a:t>
            </a:r>
            <a:r>
              <a:rPr lang="en-US" sz="2000" dirty="0">
                <a:ea typeface="Cambria Math"/>
              </a:rPr>
              <a:t>∩</a:t>
            </a:r>
            <a:r>
              <a:rPr lang="en-US" sz="2000" i="1" dirty="0">
                <a:ea typeface="Cambria Math"/>
              </a:rPr>
              <a:t>F</a:t>
            </a:r>
            <a:r>
              <a:rPr lang="en-US" sz="2000" dirty="0">
                <a:ea typeface="Cambria Math"/>
              </a:rPr>
              <a:t>∩</a:t>
            </a:r>
            <a:r>
              <a:rPr lang="en-US" sz="2000" i="1" dirty="0">
                <a:ea typeface="Cambria Math"/>
              </a:rPr>
              <a:t>R</a:t>
            </a:r>
            <a:r>
              <a:rPr lang="en-US" sz="2000" dirty="0">
                <a:ea typeface="Cambria Math"/>
              </a:rPr>
              <a:t>| = 7.</a:t>
            </a:r>
            <a:endParaRPr lang="en-US" sz="2000" dirty="0"/>
          </a:p>
        </p:txBody>
      </p:sp>
    </p:spTree>
    <p:extLst>
      <p:ext uri="{BB962C8B-B14F-4D97-AF65-F5344CB8AC3E}">
        <p14:creationId xmlns:p14="http://schemas.microsoft.com/office/powerpoint/2010/main" val="1795123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三个有限集合的示例图解</a:t>
            </a:r>
            <a:endParaRPr lang="en-US" dirty="0"/>
          </a:p>
        </p:txBody>
      </p:sp>
      <p:pic>
        <p:nvPicPr>
          <p:cNvPr id="5" name="Picture 2" descr="Venn diagram with sets S, F, and R. The number of elements in the intersection of S, F, and R is unknown.&#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599" y="1828800"/>
            <a:ext cx="4876802" cy="445230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55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容斥原理</a:t>
            </a:r>
            <a:r>
              <a:rPr lang="en-US" sz="1500" dirty="0"/>
              <a:t>1</a:t>
            </a:r>
          </a:p>
        </p:txBody>
      </p:sp>
      <p:sp>
        <p:nvSpPr>
          <p:cNvPr id="3" name="Content Placeholder 2"/>
          <p:cNvSpPr>
            <a:spLocks noGrp="1"/>
          </p:cNvSpPr>
          <p:nvPr>
            <p:ph idx="1"/>
          </p:nvPr>
        </p:nvSpPr>
        <p:spPr>
          <a:xfrm>
            <a:off x="457200" y="1295400"/>
            <a:ext cx="8229600" cy="1066800"/>
          </a:xfrm>
        </p:spPr>
        <p:txBody>
          <a:bodyPr/>
          <a:lstStyle/>
          <a:p>
            <a:r>
              <a:rPr lang="zh-CN" altLang="en-US" b="1" dirty="0"/>
              <a:t>定理</a:t>
            </a:r>
            <a:r>
              <a:rPr lang="en-US" b="1" dirty="0"/>
              <a:t> </a:t>
            </a:r>
            <a:r>
              <a:rPr lang="en-US" b="1" dirty="0">
                <a:ea typeface="Cambria Math" pitchFamily="18" charset="0"/>
              </a:rPr>
              <a:t>1. </a:t>
            </a:r>
            <a:r>
              <a:rPr lang="zh-CN" altLang="en-US" b="1" dirty="0"/>
              <a:t>容斥原理</a:t>
            </a:r>
            <a:r>
              <a:rPr lang="en-US" dirty="0"/>
              <a:t>:</a:t>
            </a:r>
            <a:r>
              <a:rPr lang="en-US" b="1" dirty="0"/>
              <a:t> </a:t>
            </a:r>
            <a:r>
              <a:rPr lang="zh-CN" altLang="en-US" dirty="0"/>
              <a:t>令</a:t>
            </a:r>
            <a:r>
              <a:rPr lang="en-US" dirty="0"/>
              <a:t> </a:t>
            </a:r>
            <a:r>
              <a:rPr lang="en-US" i="1" dirty="0"/>
              <a:t>A</a:t>
            </a:r>
            <a:r>
              <a:rPr lang="en-US" baseline="-25000" dirty="0">
                <a:ea typeface="Cambria Math" pitchFamily="18" charset="0"/>
              </a:rPr>
              <a:t>1</a:t>
            </a:r>
            <a:r>
              <a:rPr lang="en-US" dirty="0"/>
              <a:t>, </a:t>
            </a:r>
            <a:r>
              <a:rPr lang="en-US" i="1" dirty="0"/>
              <a:t>A</a:t>
            </a:r>
            <a:r>
              <a:rPr lang="en-US" baseline="-25000" dirty="0">
                <a:ea typeface="Cambria Math" pitchFamily="18" charset="0"/>
              </a:rPr>
              <a:t>2</a:t>
            </a:r>
            <a:r>
              <a:rPr lang="en-US" dirty="0"/>
              <a:t>, …, </a:t>
            </a:r>
            <a:r>
              <a:rPr lang="en-US" i="1" dirty="0"/>
              <a:t>A</a:t>
            </a:r>
            <a:r>
              <a:rPr lang="en-US" i="1" baseline="-25000" dirty="0"/>
              <a:t>n</a:t>
            </a:r>
            <a:r>
              <a:rPr lang="en-US" i="1" dirty="0"/>
              <a:t> </a:t>
            </a:r>
            <a:r>
              <a:rPr lang="zh-CN" altLang="en-US" dirty="0"/>
              <a:t>为有限集</a:t>
            </a:r>
            <a:r>
              <a:rPr lang="en-US" dirty="0"/>
              <a:t>. </a:t>
            </a:r>
            <a:r>
              <a:rPr lang="zh-CN" altLang="en-US" dirty="0"/>
              <a:t>那么</a:t>
            </a:r>
            <a:r>
              <a:rPr lang="en-US" dirty="0"/>
              <a:t>:</a:t>
            </a:r>
          </a:p>
        </p:txBody>
      </p:sp>
      <p:graphicFrame>
        <p:nvGraphicFramePr>
          <p:cNvPr id="4" name="Object 3"/>
          <p:cNvGraphicFramePr>
            <a:graphicFrameLocks noChangeAspect="1"/>
          </p:cNvGraphicFramePr>
          <p:nvPr>
            <p:extLst>
              <p:ext uri="{D42A27DB-BD31-4B8C-83A1-F6EECF244321}">
                <p14:modId xmlns:p14="http://schemas.microsoft.com/office/powerpoint/2010/main" val="3072870667"/>
              </p:ext>
            </p:extLst>
          </p:nvPr>
        </p:nvGraphicFramePr>
        <p:xfrm>
          <a:off x="914401" y="2882083"/>
          <a:ext cx="7315200" cy="1712960"/>
        </p:xfrm>
        <a:graphic>
          <a:graphicData uri="http://schemas.openxmlformats.org/presentationml/2006/ole">
            <mc:AlternateContent xmlns:mc="http://schemas.openxmlformats.org/markup-compatibility/2006">
              <mc:Choice xmlns:v="urn:schemas-microsoft-com:vml" Requires="v">
                <p:oleObj name="Equation" r:id="rId2" imgW="3251160" imgH="761760" progId="Equation.DSMT4">
                  <p:embed/>
                </p:oleObj>
              </mc:Choice>
              <mc:Fallback>
                <p:oleObj name="Equation" r:id="rId2" imgW="3251160" imgH="761760" progId="Equation.DSMT4">
                  <p:embed/>
                  <p:pic>
                    <p:nvPicPr>
                      <p:cNvPr id="4" name="Object 3"/>
                      <p:cNvPicPr/>
                      <p:nvPr/>
                    </p:nvPicPr>
                    <p:blipFill>
                      <a:blip r:embed="rId3"/>
                      <a:stretch>
                        <a:fillRect/>
                      </a:stretch>
                    </p:blipFill>
                    <p:spPr>
                      <a:xfrm>
                        <a:off x="914401" y="2882083"/>
                        <a:ext cx="7315200" cy="1712960"/>
                      </a:xfrm>
                      <a:prstGeom prst="rect">
                        <a:avLst/>
                      </a:prstGeom>
                    </p:spPr>
                  </p:pic>
                </p:oleObj>
              </mc:Fallback>
            </mc:AlternateContent>
          </a:graphicData>
        </a:graphic>
      </p:graphicFrame>
    </p:spTree>
    <p:extLst>
      <p:ext uri="{BB962C8B-B14F-4D97-AF65-F5344CB8AC3E}">
        <p14:creationId xmlns:p14="http://schemas.microsoft.com/office/powerpoint/2010/main" val="3775089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容斥原理</a:t>
            </a:r>
            <a:r>
              <a:rPr lang="en-US" sz="1500" dirty="0"/>
              <a:t>2</a:t>
            </a:r>
          </a:p>
        </p:txBody>
      </p:sp>
      <p:sp>
        <p:nvSpPr>
          <p:cNvPr id="3" name="Content Placeholder 2"/>
          <p:cNvSpPr>
            <a:spLocks noGrp="1"/>
          </p:cNvSpPr>
          <p:nvPr>
            <p:ph idx="1"/>
          </p:nvPr>
        </p:nvSpPr>
        <p:spPr>
          <a:xfrm>
            <a:off x="457200" y="1295400"/>
            <a:ext cx="8458200" cy="2057400"/>
          </a:xfrm>
        </p:spPr>
        <p:txBody>
          <a:bodyPr/>
          <a:lstStyle/>
          <a:p>
            <a:r>
              <a:rPr lang="zh-CN" altLang="en-US" b="1" dirty="0"/>
              <a:t>证明：</a:t>
            </a:r>
            <a:r>
              <a:rPr lang="zh-CN" altLang="en-US" dirty="0"/>
              <a:t>一个元素在并集的右边表达式中恰好被计数一次。考虑一个元素 𝑎</a:t>
            </a:r>
            <a:r>
              <a:rPr lang="en-US" dirty="0"/>
              <a:t> </a:t>
            </a:r>
            <a:r>
              <a:rPr lang="zh-CN" altLang="en-US" dirty="0"/>
              <a:t>属于 𝐴</a:t>
            </a:r>
            <a:r>
              <a:rPr lang="en-US" altLang="zh-CN" dirty="0"/>
              <a:t>1,</a:t>
            </a:r>
            <a:r>
              <a:rPr lang="zh-CN" altLang="en-US" dirty="0"/>
              <a:t>𝐴</a:t>
            </a:r>
            <a:r>
              <a:rPr lang="en-US" altLang="zh-CN" dirty="0"/>
              <a:t>2,…,</a:t>
            </a:r>
            <a:r>
              <a:rPr lang="zh-CN" altLang="en-US" dirty="0"/>
              <a:t>𝐴𝑛</a:t>
            </a:r>
            <a:r>
              <a:rPr lang="en-US" dirty="0"/>
              <a:t>  </a:t>
            </a:r>
            <a:r>
              <a:rPr lang="zh-CN" altLang="en-US" dirty="0"/>
              <a:t>中的 𝑟</a:t>
            </a:r>
            <a:r>
              <a:rPr lang="en-US" dirty="0"/>
              <a:t> </a:t>
            </a:r>
            <a:r>
              <a:rPr lang="zh-CN" altLang="en-US" dirty="0"/>
              <a:t>个集合，其中 </a:t>
            </a:r>
            <a:r>
              <a:rPr lang="en-US" altLang="zh-CN" dirty="0"/>
              <a:t>1≤</a:t>
            </a:r>
            <a:r>
              <a:rPr lang="zh-CN" altLang="en-US" dirty="0"/>
              <a:t>𝑟≤𝑛</a:t>
            </a:r>
            <a:r>
              <a:rPr lang="en-US" dirty="0"/>
              <a:t>.</a:t>
            </a:r>
          </a:p>
        </p:txBody>
      </p:sp>
      <p:sp>
        <p:nvSpPr>
          <p:cNvPr id="5" name="Content Placeholder 3"/>
          <p:cNvSpPr>
            <a:spLocks noGrp="1"/>
          </p:cNvSpPr>
          <p:nvPr>
            <p:ph idx="13"/>
          </p:nvPr>
        </p:nvSpPr>
        <p:spPr>
          <a:xfrm>
            <a:off x="457200" y="3581400"/>
            <a:ext cx="4648200" cy="533400"/>
          </a:xfrm>
        </p:spPr>
        <p:txBody>
          <a:bodyPr/>
          <a:lstStyle/>
          <a:p>
            <a:pPr marL="457200" indent="-347472">
              <a:buClr>
                <a:srgbClr val="04617B"/>
              </a:buClr>
              <a:buFont typeface="Arial" panose="020B0604020202020204" pitchFamily="34" charset="0"/>
              <a:buChar char="•"/>
            </a:pPr>
            <a:r>
              <a:rPr lang="zh-CN" altLang="en-US" sz="2800" dirty="0"/>
              <a:t>计算了</a:t>
            </a:r>
            <a:r>
              <a:rPr lang="en-US" sz="2800" i="1" dirty="0"/>
              <a:t>C</a:t>
            </a:r>
            <a:r>
              <a:rPr lang="en-US" sz="2800" dirty="0"/>
              <a:t>(</a:t>
            </a:r>
            <a:r>
              <a:rPr lang="en-US" sz="2800" i="1" dirty="0"/>
              <a:t>r</a:t>
            </a:r>
            <a:r>
              <a:rPr lang="en-US" sz="2800" dirty="0"/>
              <a:t>,</a:t>
            </a:r>
            <a:r>
              <a:rPr lang="en-US" sz="2800" dirty="0">
                <a:ea typeface="Cambria Math" pitchFamily="18" charset="0"/>
              </a:rPr>
              <a:t>1</a:t>
            </a:r>
            <a:r>
              <a:rPr lang="en-US" sz="2800" dirty="0"/>
              <a:t>) </a:t>
            </a:r>
            <a:r>
              <a:rPr lang="zh-CN" altLang="en-US" sz="2800" dirty="0"/>
              <a:t>次</a:t>
            </a:r>
            <a:r>
              <a:rPr lang="en-US" sz="2800" dirty="0"/>
              <a:t> </a:t>
            </a:r>
            <a:r>
              <a:rPr lang="zh-CN" altLang="en-US" sz="2800" dirty="0"/>
              <a:t>被</a:t>
            </a:r>
            <a:endParaRPr lang="en-US" sz="2800" dirty="0"/>
          </a:p>
        </p:txBody>
      </p:sp>
      <p:graphicFrame>
        <p:nvGraphicFramePr>
          <p:cNvPr id="10" name="Object 4"/>
          <p:cNvGraphicFramePr>
            <a:graphicFrameLocks noChangeAspect="1"/>
          </p:cNvGraphicFramePr>
          <p:nvPr>
            <p:extLst>
              <p:ext uri="{D42A27DB-BD31-4B8C-83A1-F6EECF244321}">
                <p14:modId xmlns:p14="http://schemas.microsoft.com/office/powerpoint/2010/main" val="436375645"/>
              </p:ext>
            </p:extLst>
          </p:nvPr>
        </p:nvGraphicFramePr>
        <p:xfrm>
          <a:off x="3857625" y="3562350"/>
          <a:ext cx="942975" cy="571500"/>
        </p:xfrm>
        <a:graphic>
          <a:graphicData uri="http://schemas.openxmlformats.org/presentationml/2006/ole">
            <mc:AlternateContent xmlns:mc="http://schemas.openxmlformats.org/markup-compatibility/2006">
              <mc:Choice xmlns:v="urn:schemas-microsoft-com:vml" Requires="v">
                <p:oleObj name="Equation" r:id="rId2" imgW="419040" imgH="253800" progId="Equation.DSMT4">
                  <p:embed/>
                </p:oleObj>
              </mc:Choice>
              <mc:Fallback>
                <p:oleObj name="Equation" r:id="rId2" imgW="419040" imgH="253800" progId="Equation.DSMT4">
                  <p:embed/>
                  <p:pic>
                    <p:nvPicPr>
                      <p:cNvPr id="10" name="Object 4"/>
                      <p:cNvPicPr/>
                      <p:nvPr/>
                    </p:nvPicPr>
                    <p:blipFill>
                      <a:blip r:embed="rId3"/>
                      <a:stretch>
                        <a:fillRect/>
                      </a:stretch>
                    </p:blipFill>
                    <p:spPr>
                      <a:xfrm>
                        <a:off x="3857625" y="3562350"/>
                        <a:ext cx="942975" cy="571500"/>
                      </a:xfrm>
                      <a:prstGeom prst="rect">
                        <a:avLst/>
                      </a:prstGeom>
                    </p:spPr>
                  </p:pic>
                </p:oleObj>
              </mc:Fallback>
            </mc:AlternateContent>
          </a:graphicData>
        </a:graphic>
      </p:graphicFrame>
      <p:sp>
        <p:nvSpPr>
          <p:cNvPr id="6" name="Content Placeholder 5"/>
          <p:cNvSpPr>
            <a:spLocks noGrp="1"/>
          </p:cNvSpPr>
          <p:nvPr>
            <p:ph idx="14"/>
          </p:nvPr>
        </p:nvSpPr>
        <p:spPr>
          <a:xfrm>
            <a:off x="457200" y="4524375"/>
            <a:ext cx="4648200" cy="533400"/>
          </a:xfrm>
        </p:spPr>
        <p:txBody>
          <a:bodyPr/>
          <a:lstStyle/>
          <a:p>
            <a:pPr marL="457200" indent="-347472">
              <a:buClr>
                <a:srgbClr val="04617B"/>
              </a:buClr>
              <a:buFont typeface="Arial" panose="020B0604020202020204" pitchFamily="34" charset="0"/>
              <a:buChar char="•"/>
            </a:pPr>
            <a:r>
              <a:rPr lang="zh-CN" altLang="en-US" sz="2800" dirty="0"/>
              <a:t>计算了</a:t>
            </a:r>
            <a:r>
              <a:rPr lang="en-US" sz="2800" i="1" dirty="0"/>
              <a:t>C</a:t>
            </a:r>
            <a:r>
              <a:rPr lang="en-US" sz="2800" dirty="0"/>
              <a:t>(</a:t>
            </a:r>
            <a:r>
              <a:rPr lang="en-US" sz="2800" i="1" dirty="0"/>
              <a:t>r</a:t>
            </a:r>
            <a:r>
              <a:rPr lang="en-US" sz="2800" dirty="0"/>
              <a:t>,2) </a:t>
            </a:r>
            <a:r>
              <a:rPr lang="zh-CN" altLang="en-US" sz="2800" dirty="0"/>
              <a:t>次</a:t>
            </a:r>
            <a:r>
              <a:rPr lang="en-US" sz="2800" dirty="0"/>
              <a:t> </a:t>
            </a:r>
            <a:r>
              <a:rPr lang="zh-CN" altLang="en-US" sz="2800" dirty="0"/>
              <a:t>被</a:t>
            </a:r>
            <a:endParaRPr lang="en-US" sz="2800" dirty="0"/>
          </a:p>
        </p:txBody>
      </p:sp>
      <p:graphicFrame>
        <p:nvGraphicFramePr>
          <p:cNvPr id="11" name="Object 6"/>
          <p:cNvGraphicFramePr>
            <a:graphicFrameLocks noChangeAspect="1"/>
          </p:cNvGraphicFramePr>
          <p:nvPr>
            <p:extLst>
              <p:ext uri="{D42A27DB-BD31-4B8C-83A1-F6EECF244321}">
                <p14:modId xmlns:p14="http://schemas.microsoft.com/office/powerpoint/2010/main" val="34414946"/>
              </p:ext>
            </p:extLst>
          </p:nvPr>
        </p:nvGraphicFramePr>
        <p:xfrm>
          <a:off x="3857625" y="4470256"/>
          <a:ext cx="1657350" cy="628650"/>
        </p:xfrm>
        <a:graphic>
          <a:graphicData uri="http://schemas.openxmlformats.org/presentationml/2006/ole">
            <mc:AlternateContent xmlns:mc="http://schemas.openxmlformats.org/markup-compatibility/2006">
              <mc:Choice xmlns:v="urn:schemas-microsoft-com:vml" Requires="v">
                <p:oleObj name="Equation" r:id="rId4" imgW="736560" imgH="279360" progId="Equation.DSMT4">
                  <p:embed/>
                </p:oleObj>
              </mc:Choice>
              <mc:Fallback>
                <p:oleObj name="Equation" r:id="rId4" imgW="736560" imgH="279360" progId="Equation.DSMT4">
                  <p:embed/>
                  <p:pic>
                    <p:nvPicPr>
                      <p:cNvPr id="11" name="Object 6"/>
                      <p:cNvPicPr/>
                      <p:nvPr/>
                    </p:nvPicPr>
                    <p:blipFill>
                      <a:blip r:embed="rId5"/>
                      <a:stretch>
                        <a:fillRect/>
                      </a:stretch>
                    </p:blipFill>
                    <p:spPr>
                      <a:xfrm>
                        <a:off x="3857625" y="4470256"/>
                        <a:ext cx="1657350" cy="628650"/>
                      </a:xfrm>
                      <a:prstGeom prst="rect">
                        <a:avLst/>
                      </a:prstGeom>
                    </p:spPr>
                  </p:pic>
                </p:oleObj>
              </mc:Fallback>
            </mc:AlternateContent>
          </a:graphicData>
        </a:graphic>
      </p:graphicFrame>
      <p:sp>
        <p:nvSpPr>
          <p:cNvPr id="7" name="Content Placeholder 7"/>
          <p:cNvSpPr>
            <a:spLocks noGrp="1"/>
          </p:cNvSpPr>
          <p:nvPr>
            <p:ph idx="15"/>
          </p:nvPr>
        </p:nvSpPr>
        <p:spPr>
          <a:xfrm>
            <a:off x="457200" y="5334000"/>
            <a:ext cx="8229600" cy="914400"/>
          </a:xfrm>
        </p:spPr>
        <p:txBody>
          <a:bodyPr/>
          <a:lstStyle/>
          <a:p>
            <a:pPr lvl="1" indent="-347472"/>
            <a:r>
              <a:rPr lang="zh-CN" altLang="en-US" dirty="0"/>
              <a:t>一般来说，它被计算了 </a:t>
            </a:r>
            <a:r>
              <a:rPr lang="en-US" altLang="zh-CN" i="1" dirty="0"/>
              <a:t>C</a:t>
            </a:r>
            <a:r>
              <a:rPr lang="en-US" altLang="zh-CN" dirty="0"/>
              <a:t>(</a:t>
            </a:r>
            <a:r>
              <a:rPr lang="en-US" altLang="zh-CN" i="1" dirty="0" err="1"/>
              <a:t>r</a:t>
            </a:r>
            <a:r>
              <a:rPr lang="en-US" altLang="zh-CN" dirty="0" err="1"/>
              <a:t>,</a:t>
            </a:r>
            <a:r>
              <a:rPr lang="en-US" altLang="zh-CN" i="1" dirty="0" err="1"/>
              <a:t>m</a:t>
            </a:r>
            <a:r>
              <a:rPr lang="en-US" altLang="zh-CN" dirty="0"/>
              <a:t>)</a:t>
            </a:r>
            <a:r>
              <a:rPr lang="zh-CN" altLang="en-US" dirty="0"/>
              <a:t>次，通过对 𝑚</a:t>
            </a:r>
            <a:r>
              <a:rPr lang="en-US" altLang="zh-CN" dirty="0"/>
              <a:t> </a:t>
            </a:r>
            <a:r>
              <a:rPr lang="zh-CN" altLang="en-US" dirty="0"/>
              <a:t>个集合 </a:t>
            </a:r>
            <a:r>
              <a:rPr lang="en-US" altLang="zh-CN" i="1" dirty="0"/>
              <a:t>A</a:t>
            </a:r>
            <a:r>
              <a:rPr lang="en-US" altLang="zh-CN" i="1" baseline="-25000" dirty="0"/>
              <a:t>i </a:t>
            </a:r>
            <a:r>
              <a:rPr lang="en-US" altLang="zh-CN" dirty="0"/>
              <a:t>​  </a:t>
            </a:r>
            <a:r>
              <a:rPr lang="zh-CN" altLang="en-US" dirty="0"/>
              <a:t>的求和</a:t>
            </a:r>
            <a:r>
              <a:rPr lang="en-US" dirty="0"/>
              <a:t>.</a:t>
            </a:r>
            <a:endParaRPr lang="en-US" baseline="-25000" dirty="0"/>
          </a:p>
        </p:txBody>
      </p:sp>
    </p:spTree>
    <p:extLst>
      <p:ext uri="{BB962C8B-B14F-4D97-AF65-F5344CB8AC3E}">
        <p14:creationId xmlns:p14="http://schemas.microsoft.com/office/powerpoint/2010/main" val="3686891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容斥原理</a:t>
            </a:r>
            <a:r>
              <a:rPr lang="en-US" sz="1500" dirty="0"/>
              <a:t>3</a:t>
            </a:r>
            <a:endParaRPr lang="en-US" dirty="0"/>
          </a:p>
        </p:txBody>
      </p:sp>
      <p:sp>
        <p:nvSpPr>
          <p:cNvPr id="8" name="Content Placeholder 2"/>
          <p:cNvSpPr>
            <a:spLocks noGrp="1"/>
          </p:cNvSpPr>
          <p:nvPr>
            <p:ph idx="1"/>
          </p:nvPr>
        </p:nvSpPr>
        <p:spPr>
          <a:xfrm>
            <a:off x="457200" y="1295400"/>
            <a:ext cx="8229600" cy="533400"/>
          </a:xfrm>
        </p:spPr>
        <p:txBody>
          <a:bodyPr/>
          <a:lstStyle/>
          <a:p>
            <a:pPr marL="0" lvl="1" indent="0">
              <a:buClrTx/>
              <a:buNone/>
            </a:pPr>
            <a:r>
              <a:rPr lang="zh-CN" altLang="en-US" sz="3200" dirty="0"/>
              <a:t>因此这个元素实际上被计算了</a:t>
            </a:r>
            <a:endParaRPr lang="en-US" sz="3200" dirty="0"/>
          </a:p>
        </p:txBody>
      </p:sp>
      <p:sp>
        <p:nvSpPr>
          <p:cNvPr id="4" name="Content Placeholder 4"/>
          <p:cNvSpPr>
            <a:spLocks noGrp="1"/>
          </p:cNvSpPr>
          <p:nvPr>
            <p:ph idx="13"/>
          </p:nvPr>
        </p:nvSpPr>
        <p:spPr>
          <a:xfrm>
            <a:off x="381000" y="2300309"/>
            <a:ext cx="8229600" cy="1295400"/>
          </a:xfrm>
        </p:spPr>
        <p:txBody>
          <a:bodyPr/>
          <a:lstStyle/>
          <a:p>
            <a:pPr marL="0" lvl="1" indent="0">
              <a:buNone/>
            </a:pPr>
            <a:r>
              <a:rPr lang="zh-CN" altLang="en-US" sz="3200" dirty="0"/>
              <a:t>次，被等式的右边</a:t>
            </a:r>
            <a:r>
              <a:rPr lang="en-US" sz="3200" dirty="0"/>
              <a:t>,</a:t>
            </a:r>
            <a:r>
              <a:rPr lang="zh-CN" altLang="en-US" sz="3200" dirty="0"/>
              <a:t>（等于</a:t>
            </a:r>
            <a:r>
              <a:rPr lang="en-US" sz="3200" dirty="0"/>
              <a:t>“1”</a:t>
            </a:r>
            <a:r>
              <a:rPr lang="zh-CN" altLang="en-US" sz="3200" dirty="0"/>
              <a:t>）</a:t>
            </a:r>
            <a:r>
              <a:rPr lang="en-US" sz="3200" dirty="0"/>
              <a:t>.</a:t>
            </a:r>
          </a:p>
          <a:p>
            <a:pPr marL="0" lvl="1" indent="0">
              <a:buNone/>
            </a:pPr>
            <a:r>
              <a:rPr lang="zh-CN" altLang="en-US" sz="3200" dirty="0"/>
              <a:t>根据二项式展开，我们有</a:t>
            </a:r>
            <a:endParaRPr lang="en-US" sz="3200" dirty="0"/>
          </a:p>
        </p:txBody>
      </p:sp>
      <p:graphicFrame>
        <p:nvGraphicFramePr>
          <p:cNvPr id="10" name="Object 5"/>
          <p:cNvGraphicFramePr>
            <a:graphicFrameLocks noChangeAspect="1"/>
          </p:cNvGraphicFramePr>
          <p:nvPr>
            <p:extLst>
              <p:ext uri="{D42A27DB-BD31-4B8C-83A1-F6EECF244321}">
                <p14:modId xmlns:p14="http://schemas.microsoft.com/office/powerpoint/2010/main" val="4157850490"/>
              </p:ext>
            </p:extLst>
          </p:nvPr>
        </p:nvGraphicFramePr>
        <p:xfrm>
          <a:off x="711200" y="4114800"/>
          <a:ext cx="6915150" cy="633413"/>
        </p:xfrm>
        <a:graphic>
          <a:graphicData uri="http://schemas.openxmlformats.org/presentationml/2006/ole">
            <mc:AlternateContent xmlns:mc="http://schemas.openxmlformats.org/markup-compatibility/2006">
              <mc:Choice xmlns:v="urn:schemas-microsoft-com:vml" Requires="v">
                <p:oleObj name="Equation" r:id="rId2" imgW="3047760" imgH="279360" progId="Equation.DSMT4">
                  <p:embed/>
                </p:oleObj>
              </mc:Choice>
              <mc:Fallback>
                <p:oleObj name="Equation" r:id="rId2" imgW="3047760" imgH="279360" progId="Equation.DSMT4">
                  <p:embed/>
                  <p:pic>
                    <p:nvPicPr>
                      <p:cNvPr id="10" name="Object 5"/>
                      <p:cNvPicPr/>
                      <p:nvPr/>
                    </p:nvPicPr>
                    <p:blipFill>
                      <a:blip r:embed="rId3"/>
                      <a:stretch>
                        <a:fillRect/>
                      </a:stretch>
                    </p:blipFill>
                    <p:spPr>
                      <a:xfrm>
                        <a:off x="711200" y="4114800"/>
                        <a:ext cx="6915150" cy="633413"/>
                      </a:xfrm>
                      <a:prstGeom prst="rect">
                        <a:avLst/>
                      </a:prstGeom>
                    </p:spPr>
                  </p:pic>
                </p:oleObj>
              </mc:Fallback>
            </mc:AlternateContent>
          </a:graphicData>
        </a:graphic>
      </p:graphicFrame>
      <p:sp>
        <p:nvSpPr>
          <p:cNvPr id="5" name="Content Placeholder 6"/>
          <p:cNvSpPr>
            <a:spLocks noGrp="1"/>
          </p:cNvSpPr>
          <p:nvPr>
            <p:ph idx="14"/>
          </p:nvPr>
        </p:nvSpPr>
        <p:spPr>
          <a:xfrm>
            <a:off x="457200" y="4800600"/>
            <a:ext cx="8229600" cy="533400"/>
          </a:xfrm>
        </p:spPr>
        <p:txBody>
          <a:bodyPr/>
          <a:lstStyle/>
          <a:p>
            <a:pPr marL="0" lvl="1" indent="0">
              <a:buClrTx/>
              <a:buNone/>
            </a:pPr>
            <a:r>
              <a:rPr lang="zh-CN" altLang="en-US" sz="3200" dirty="0"/>
              <a:t>因此</a:t>
            </a:r>
            <a:r>
              <a:rPr lang="en-US" sz="3200" dirty="0"/>
              <a:t>,</a:t>
            </a:r>
          </a:p>
        </p:txBody>
      </p:sp>
      <p:graphicFrame>
        <p:nvGraphicFramePr>
          <p:cNvPr id="11" name="Object 7"/>
          <p:cNvGraphicFramePr>
            <a:graphicFrameLocks noChangeAspect="1"/>
          </p:cNvGraphicFramePr>
          <p:nvPr>
            <p:extLst>
              <p:ext uri="{D42A27DB-BD31-4B8C-83A1-F6EECF244321}">
                <p14:modId xmlns:p14="http://schemas.microsoft.com/office/powerpoint/2010/main" val="2186419226"/>
              </p:ext>
            </p:extLst>
          </p:nvPr>
        </p:nvGraphicFramePr>
        <p:xfrm>
          <a:off x="611188" y="5399088"/>
          <a:ext cx="7116762" cy="633412"/>
        </p:xfrm>
        <a:graphic>
          <a:graphicData uri="http://schemas.openxmlformats.org/presentationml/2006/ole">
            <mc:AlternateContent xmlns:mc="http://schemas.openxmlformats.org/markup-compatibility/2006">
              <mc:Choice xmlns:v="urn:schemas-microsoft-com:vml" Requires="v">
                <p:oleObj name="Equation" r:id="rId4" imgW="3136680" imgH="279360" progId="Equation.DSMT4">
                  <p:embed/>
                </p:oleObj>
              </mc:Choice>
              <mc:Fallback>
                <p:oleObj name="Equation" r:id="rId4" imgW="3136680" imgH="279360" progId="Equation.DSMT4">
                  <p:embed/>
                  <p:pic>
                    <p:nvPicPr>
                      <p:cNvPr id="11" name="Object 7"/>
                      <p:cNvPicPr/>
                      <p:nvPr/>
                    </p:nvPicPr>
                    <p:blipFill>
                      <a:blip r:embed="rId5"/>
                      <a:stretch>
                        <a:fillRect/>
                      </a:stretch>
                    </p:blipFill>
                    <p:spPr>
                      <a:xfrm>
                        <a:off x="611188" y="5399088"/>
                        <a:ext cx="7116762" cy="633412"/>
                      </a:xfrm>
                      <a:prstGeom prst="rect">
                        <a:avLst/>
                      </a:prstGeom>
                    </p:spPr>
                  </p:pic>
                </p:oleObj>
              </mc:Fallback>
            </mc:AlternateContent>
          </a:graphicData>
        </a:graphic>
      </p:graphicFrame>
      <p:pic>
        <p:nvPicPr>
          <p:cNvPr id="14" name="图片 13">
            <a:extLst>
              <a:ext uri="{FF2B5EF4-FFF2-40B4-BE49-F238E27FC236}">
                <a16:creationId xmlns:a16="http://schemas.microsoft.com/office/drawing/2014/main" id="{91FB1EAF-E652-456A-9304-9C7244F3C5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800" y="1828800"/>
            <a:ext cx="4356324" cy="419122"/>
          </a:xfrm>
          <a:prstGeom prst="rect">
            <a:avLst/>
          </a:prstGeom>
        </p:spPr>
      </p:pic>
    </p:spTree>
    <p:extLst>
      <p:ext uri="{BB962C8B-B14F-4D97-AF65-F5344CB8AC3E}">
        <p14:creationId xmlns:p14="http://schemas.microsoft.com/office/powerpoint/2010/main" val="15571096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zh-CN" altLang="en-US" sz="6000" b="1" dirty="0"/>
              <a:t>应用排除原理的场景</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8.6</a:t>
            </a:r>
          </a:p>
        </p:txBody>
      </p:sp>
    </p:spTree>
    <p:extLst>
      <p:ext uri="{BB962C8B-B14F-4D97-AF65-F5344CB8AC3E}">
        <p14:creationId xmlns:p14="http://schemas.microsoft.com/office/powerpoint/2010/main" val="2792951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章节总结</a:t>
            </a:r>
            <a:r>
              <a:rPr lang="en-US" sz="1500" dirty="0"/>
              <a:t>6</a:t>
            </a:r>
          </a:p>
        </p:txBody>
      </p:sp>
      <p:sp>
        <p:nvSpPr>
          <p:cNvPr id="4" name="Content Placeholder 2"/>
          <p:cNvSpPr>
            <a:spLocks noGrp="1"/>
          </p:cNvSpPr>
          <p:nvPr>
            <p:ph idx="1"/>
          </p:nvPr>
        </p:nvSpPr>
        <p:spPr/>
        <p:txBody>
          <a:bodyPr/>
          <a:lstStyle/>
          <a:p>
            <a:r>
              <a:rPr lang="zh-CN" altLang="en-US" dirty="0"/>
              <a:t>计数 </a:t>
            </a:r>
            <a:r>
              <a:rPr lang="en-US" dirty="0"/>
              <a:t>Onto </a:t>
            </a:r>
            <a:r>
              <a:rPr lang="zh-CN" altLang="en-US" dirty="0"/>
              <a:t>函数</a:t>
            </a:r>
            <a:endParaRPr lang="en-US" altLang="zh-CN" dirty="0"/>
          </a:p>
          <a:p>
            <a:r>
              <a:rPr lang="zh-CN" altLang="en-US" dirty="0"/>
              <a:t>错排</a:t>
            </a:r>
            <a:endParaRPr lang="en-US" dirty="0"/>
          </a:p>
        </p:txBody>
      </p:sp>
    </p:spTree>
    <p:extLst>
      <p:ext uri="{BB962C8B-B14F-4D97-AF65-F5344CB8AC3E}">
        <p14:creationId xmlns:p14="http://schemas.microsoft.com/office/powerpoint/2010/main" val="364124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兔子与斐波那契数列</a:t>
            </a:r>
            <a:r>
              <a:rPr lang="en-US" sz="1500" dirty="0"/>
              <a:t>1</a:t>
            </a:r>
          </a:p>
        </p:txBody>
      </p:sp>
      <p:sp>
        <p:nvSpPr>
          <p:cNvPr id="3" name="Content Placeholder 2"/>
          <p:cNvSpPr>
            <a:spLocks noGrp="1"/>
          </p:cNvSpPr>
          <p:nvPr>
            <p:ph idx="1"/>
          </p:nvPr>
        </p:nvSpPr>
        <p:spPr>
          <a:xfrm>
            <a:off x="457200" y="1295400"/>
            <a:ext cx="8321040" cy="5257800"/>
          </a:xfrm>
        </p:spPr>
        <p:txBody>
          <a:bodyPr/>
          <a:lstStyle/>
          <a:p>
            <a:r>
              <a:rPr lang="zh-CN" altLang="en-US" sz="2800" b="1" dirty="0"/>
              <a:t>例子：</a:t>
            </a:r>
            <a:r>
              <a:rPr lang="zh-CN" altLang="en-US" sz="2800" dirty="0"/>
              <a:t>一对年轻的兔子（一公一母）被放置在一个岛上。兔子在满两个月前不会繁殖。两个月大后，每对兔子每个月都会产下一对兔子。假设兔子永远不会死亡，求在经过 </a:t>
            </a:r>
            <a:r>
              <a:rPr lang="en-US" altLang="zh-CN" sz="2800" dirty="0"/>
              <a:t>n </a:t>
            </a:r>
            <a:r>
              <a:rPr lang="zh-CN" altLang="en-US" sz="2800" dirty="0"/>
              <a:t>个月后岛上兔子的对数的递归关系</a:t>
            </a:r>
            <a:r>
              <a:rPr lang="en-US" sz="2800" dirty="0"/>
              <a:t>.</a:t>
            </a:r>
          </a:p>
          <a:p>
            <a:r>
              <a:rPr lang="zh-CN" altLang="en-US" sz="2800" dirty="0"/>
              <a:t>这是十三世纪时莱昂纳多</a:t>
            </a:r>
            <a:r>
              <a:rPr lang="en-US" altLang="zh-CN" sz="2800" dirty="0"/>
              <a:t>·</a:t>
            </a:r>
            <a:r>
              <a:rPr lang="zh-CN" altLang="en-US" sz="2800" dirty="0"/>
              <a:t>皮萨诺（斐波那契）考虑的原始问题</a:t>
            </a:r>
            <a:r>
              <a:rPr lang="en-US" sz="2800" dirty="0"/>
              <a:t>.</a:t>
            </a:r>
            <a:endParaRPr lang="en-US" sz="2200" dirty="0">
              <a:ea typeface="Cambria Math" panose="020405030504060302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Onto </a:t>
            </a:r>
            <a:r>
              <a:rPr lang="zh-CN" altLang="en-US" dirty="0"/>
              <a:t>函数的数量</a:t>
            </a:r>
            <a:r>
              <a:rPr lang="en-US" sz="1500" dirty="0"/>
              <a:t>1</a:t>
            </a:r>
          </a:p>
        </p:txBody>
      </p:sp>
      <p:sp>
        <p:nvSpPr>
          <p:cNvPr id="7" name="Content Placeholder 2"/>
          <p:cNvSpPr>
            <a:spLocks noGrp="1"/>
          </p:cNvSpPr>
          <p:nvPr>
            <p:ph idx="1"/>
          </p:nvPr>
        </p:nvSpPr>
        <p:spPr>
          <a:xfrm>
            <a:off x="457200" y="1295400"/>
            <a:ext cx="8534400" cy="5257800"/>
          </a:xfrm>
        </p:spPr>
        <p:txBody>
          <a:bodyPr/>
          <a:lstStyle/>
          <a:p>
            <a:pPr>
              <a:spcBef>
                <a:spcPts val="0"/>
              </a:spcBef>
              <a:spcAft>
                <a:spcPts val="0"/>
              </a:spcAft>
            </a:pPr>
            <a:r>
              <a:rPr lang="zh-CN" altLang="en-US" sz="2000" b="1" dirty="0"/>
              <a:t>例子：</a:t>
            </a:r>
            <a:r>
              <a:rPr lang="zh-CN" altLang="en-US" sz="2000" dirty="0"/>
              <a:t>有多少个从一个有六个元素的集合到一个有三个元素的集合的 </a:t>
            </a:r>
            <a:r>
              <a:rPr lang="en-US" altLang="zh-CN" sz="2000" dirty="0"/>
              <a:t>onto </a:t>
            </a:r>
            <a:r>
              <a:rPr lang="zh-CN" altLang="en-US" sz="2000" dirty="0"/>
              <a:t>函数</a:t>
            </a:r>
            <a:r>
              <a:rPr lang="en-US" sz="2000" dirty="0"/>
              <a:t>?</a:t>
            </a:r>
          </a:p>
          <a:p>
            <a:pPr>
              <a:spcBef>
                <a:spcPts val="0"/>
              </a:spcBef>
              <a:spcAft>
                <a:spcPts val="0"/>
              </a:spcAft>
            </a:pPr>
            <a:r>
              <a:rPr lang="zh-CN" altLang="en-US" sz="2000" b="1" dirty="0"/>
              <a:t>解答：</a:t>
            </a:r>
            <a:r>
              <a:rPr lang="zh-CN" altLang="en-US" sz="2000" dirty="0"/>
              <a:t>假设余像集合中的元素为 </a:t>
            </a:r>
            <a:r>
              <a:rPr lang="en-US" altLang="zh-CN" sz="2000" dirty="0"/>
              <a:t>: </a:t>
            </a:r>
            <a:r>
              <a:rPr lang="en-US" altLang="zh-CN" sz="2000" i="1" dirty="0"/>
              <a:t>b</a:t>
            </a:r>
            <a:r>
              <a:rPr lang="en-US" altLang="zh-CN" sz="2000" baseline="-25000" dirty="0"/>
              <a:t>1</a:t>
            </a:r>
            <a:r>
              <a:rPr lang="en-US" altLang="zh-CN" sz="2000" dirty="0"/>
              <a:t>, </a:t>
            </a:r>
            <a:r>
              <a:rPr lang="en-US" altLang="zh-CN" sz="2000" i="1" dirty="0"/>
              <a:t>b</a:t>
            </a:r>
            <a:r>
              <a:rPr lang="en-US" altLang="zh-CN" sz="2000" baseline="-25000" dirty="0"/>
              <a:t>2</a:t>
            </a:r>
            <a:r>
              <a:rPr lang="en-US" altLang="zh-CN" sz="2000" dirty="0"/>
              <a:t>,  </a:t>
            </a:r>
            <a:r>
              <a:rPr lang="en-US" altLang="zh-CN" sz="2000" i="1" dirty="0"/>
              <a:t>b</a:t>
            </a:r>
            <a:r>
              <a:rPr lang="en-US" altLang="zh-CN" sz="2000" baseline="-25000" dirty="0"/>
              <a:t>3 </a:t>
            </a:r>
            <a:r>
              <a:rPr lang="zh-CN" altLang="en-US" sz="2000" dirty="0"/>
              <a:t>。设 </a:t>
            </a:r>
            <a:r>
              <a:rPr lang="en-US" altLang="zh-CN" sz="2000" i="1" dirty="0"/>
              <a:t>P</a:t>
            </a:r>
            <a:r>
              <a:rPr lang="en-US" altLang="zh-CN" sz="2000" baseline="-25000" dirty="0"/>
              <a:t>1</a:t>
            </a:r>
            <a:r>
              <a:rPr lang="en-US" altLang="zh-CN" sz="2000" dirty="0"/>
              <a:t>, </a:t>
            </a:r>
            <a:r>
              <a:rPr lang="en-US" altLang="zh-CN" sz="2000" i="1" dirty="0"/>
              <a:t>P</a:t>
            </a:r>
            <a:r>
              <a:rPr lang="en-US" altLang="zh-CN" sz="2000" baseline="-25000" dirty="0"/>
              <a:t>2</a:t>
            </a:r>
            <a:r>
              <a:rPr lang="en-US" altLang="zh-CN" sz="2000" dirty="0"/>
              <a:t>,  </a:t>
            </a:r>
            <a:r>
              <a:rPr lang="en-US" altLang="zh-CN" sz="2000" i="1" dirty="0"/>
              <a:t>P</a:t>
            </a:r>
            <a:r>
              <a:rPr lang="en-US" altLang="zh-CN" sz="2000" baseline="-25000" dirty="0"/>
              <a:t>3 </a:t>
            </a:r>
            <a:r>
              <a:rPr lang="en-US" altLang="zh-CN" sz="2000" dirty="0"/>
              <a:t>​  </a:t>
            </a:r>
            <a:r>
              <a:rPr lang="zh-CN" altLang="en-US" sz="2000" dirty="0"/>
              <a:t>分别表示 </a:t>
            </a:r>
            <a:r>
              <a:rPr lang="en-US" altLang="zh-CN" sz="2000" i="1" dirty="0"/>
              <a:t>b</a:t>
            </a:r>
            <a:r>
              <a:rPr lang="en-US" altLang="zh-CN" sz="2000" baseline="-25000" dirty="0"/>
              <a:t>1</a:t>
            </a:r>
            <a:r>
              <a:rPr lang="en-US" altLang="zh-CN" sz="2000" dirty="0"/>
              <a:t>, </a:t>
            </a:r>
            <a:r>
              <a:rPr lang="en-US" altLang="zh-CN" sz="2000" i="1" dirty="0"/>
              <a:t>b</a:t>
            </a:r>
            <a:r>
              <a:rPr lang="en-US" altLang="zh-CN" sz="2000" baseline="-25000" dirty="0"/>
              <a:t>2</a:t>
            </a:r>
            <a:r>
              <a:rPr lang="en-US" altLang="zh-CN" sz="2000" dirty="0"/>
              <a:t>,  </a:t>
            </a:r>
            <a:r>
              <a:rPr lang="en-US" altLang="zh-CN" sz="2000" i="1" dirty="0"/>
              <a:t>b</a:t>
            </a:r>
            <a:r>
              <a:rPr lang="en-US" altLang="zh-CN" sz="2000" baseline="-25000" dirty="0"/>
              <a:t>3 </a:t>
            </a:r>
            <a:r>
              <a:rPr lang="en-US" altLang="zh-CN" sz="2000" dirty="0"/>
              <a:t>​  </a:t>
            </a:r>
            <a:r>
              <a:rPr lang="zh-CN" altLang="en-US" sz="2000" dirty="0"/>
              <a:t>不在函数的值域中。函数是 </a:t>
            </a:r>
            <a:r>
              <a:rPr lang="en-US" altLang="zh-CN" sz="2000" dirty="0"/>
              <a:t>onto </a:t>
            </a:r>
            <a:r>
              <a:rPr lang="zh-CN" altLang="en-US" sz="2000" dirty="0"/>
              <a:t>函数的条件是没有一个属性 </a:t>
            </a:r>
            <a:r>
              <a:rPr lang="en-US" altLang="zh-CN" sz="2000" i="1" dirty="0"/>
              <a:t>P</a:t>
            </a:r>
            <a:r>
              <a:rPr lang="en-US" altLang="zh-CN" sz="2000" baseline="-25000" dirty="0"/>
              <a:t>1</a:t>
            </a:r>
            <a:r>
              <a:rPr lang="en-US" altLang="zh-CN" sz="2000" dirty="0"/>
              <a:t>, </a:t>
            </a:r>
            <a:r>
              <a:rPr lang="en-US" altLang="zh-CN" sz="2000" i="1" dirty="0"/>
              <a:t>P</a:t>
            </a:r>
            <a:r>
              <a:rPr lang="en-US" altLang="zh-CN" sz="2000" baseline="-25000" dirty="0"/>
              <a:t>2</a:t>
            </a:r>
            <a:r>
              <a:rPr lang="en-US" altLang="zh-CN" sz="2000" dirty="0"/>
              <a:t>,  </a:t>
            </a:r>
            <a:r>
              <a:rPr lang="en-US" altLang="zh-CN" sz="2000" i="1" dirty="0"/>
              <a:t>P</a:t>
            </a:r>
            <a:r>
              <a:rPr lang="en-US" altLang="zh-CN" sz="2000" baseline="-25000" dirty="0"/>
              <a:t>3 </a:t>
            </a:r>
            <a:r>
              <a:rPr lang="en-US" altLang="zh-CN" sz="2000" dirty="0"/>
              <a:t>​  </a:t>
            </a:r>
            <a:r>
              <a:rPr lang="zh-CN" altLang="en-US" sz="2000" dirty="0"/>
              <a:t>成立</a:t>
            </a:r>
            <a:r>
              <a:rPr lang="en-US" sz="2000" dirty="0"/>
              <a:t>.</a:t>
            </a:r>
          </a:p>
          <a:p>
            <a:pPr>
              <a:spcBef>
                <a:spcPts val="0"/>
              </a:spcBef>
              <a:spcAft>
                <a:spcPts val="0"/>
              </a:spcAft>
            </a:pPr>
            <a:r>
              <a:rPr lang="zh-CN" altLang="en-US" sz="2000" dirty="0"/>
              <a:t>根据容斥原理，从一个有六个元素的集合到一个有三个元素的集合的 </a:t>
            </a:r>
            <a:r>
              <a:rPr lang="en-US" altLang="zh-CN" sz="2000" dirty="0"/>
              <a:t>onto </a:t>
            </a:r>
            <a:r>
              <a:rPr lang="zh-CN" altLang="en-US" sz="2000" dirty="0"/>
              <a:t>函数的数量为</a:t>
            </a:r>
            <a:endParaRPr lang="en-US" altLang="zh-CN" sz="2000" dirty="0"/>
          </a:p>
          <a:p>
            <a:pPr>
              <a:spcBef>
                <a:spcPts val="0"/>
              </a:spcBef>
              <a:spcAft>
                <a:spcPts val="0"/>
              </a:spcAft>
            </a:pPr>
            <a:r>
              <a:rPr lang="en-US" sz="2000" dirty="0"/>
              <a:t>N </a:t>
            </a:r>
            <a:r>
              <a:rPr lang="en-US" sz="2000" dirty="0">
                <a:ea typeface="Cambria Math"/>
              </a:rPr>
              <a:t>− [N(</a:t>
            </a:r>
            <a:r>
              <a:rPr lang="en-US" sz="2000" i="1" dirty="0"/>
              <a:t>P</a:t>
            </a:r>
            <a:r>
              <a:rPr lang="en-US" sz="2000" baseline="-25000" dirty="0"/>
              <a:t>1</a:t>
            </a:r>
            <a:r>
              <a:rPr lang="en-US" sz="2000" dirty="0">
                <a:ea typeface="Cambria Math"/>
              </a:rPr>
              <a:t>) + N(</a:t>
            </a:r>
            <a:r>
              <a:rPr lang="en-US" sz="2000" i="1" dirty="0"/>
              <a:t>P</a:t>
            </a:r>
            <a:r>
              <a:rPr lang="en-US" sz="2000" baseline="-25000" dirty="0"/>
              <a:t>2</a:t>
            </a:r>
            <a:r>
              <a:rPr lang="en-US" sz="2000" dirty="0">
                <a:ea typeface="Cambria Math"/>
              </a:rPr>
              <a:t>) + N(</a:t>
            </a:r>
            <a:r>
              <a:rPr lang="en-US" sz="2000" i="1" dirty="0"/>
              <a:t>P</a:t>
            </a:r>
            <a:r>
              <a:rPr lang="en-US" sz="2000" baseline="-25000" dirty="0"/>
              <a:t>3</a:t>
            </a:r>
            <a:r>
              <a:rPr lang="en-US" sz="2000" dirty="0">
                <a:ea typeface="Cambria Math"/>
              </a:rPr>
              <a:t>)] + [N(</a:t>
            </a:r>
            <a:r>
              <a:rPr lang="en-US" sz="2000" i="1" dirty="0"/>
              <a:t>P</a:t>
            </a:r>
            <a:r>
              <a:rPr lang="en-US" sz="2000" baseline="-25000" dirty="0"/>
              <a:t>1</a:t>
            </a:r>
            <a:r>
              <a:rPr lang="en-US" sz="2000" i="1" dirty="0"/>
              <a:t>P</a:t>
            </a:r>
            <a:r>
              <a:rPr lang="en-US" sz="2000" baseline="-25000" dirty="0"/>
              <a:t>2</a:t>
            </a:r>
            <a:r>
              <a:rPr lang="en-US" sz="2000" dirty="0">
                <a:ea typeface="Cambria Math"/>
              </a:rPr>
              <a:t>) + N(</a:t>
            </a:r>
            <a:r>
              <a:rPr lang="en-US" sz="2000" i="1" dirty="0"/>
              <a:t>P</a:t>
            </a:r>
            <a:r>
              <a:rPr lang="en-US" sz="2000" baseline="-25000" dirty="0"/>
              <a:t>1</a:t>
            </a:r>
            <a:r>
              <a:rPr lang="en-US" sz="2000" i="1" dirty="0"/>
              <a:t>P</a:t>
            </a:r>
            <a:r>
              <a:rPr lang="en-US" sz="2000" baseline="-25000" dirty="0"/>
              <a:t>3</a:t>
            </a:r>
            <a:r>
              <a:rPr lang="en-US" sz="2000" dirty="0">
                <a:ea typeface="Cambria Math"/>
              </a:rPr>
              <a:t>) + N(</a:t>
            </a:r>
            <a:r>
              <a:rPr lang="en-US" sz="2000" i="1" dirty="0"/>
              <a:t>P</a:t>
            </a:r>
            <a:r>
              <a:rPr lang="en-US" sz="2000" baseline="-25000" dirty="0"/>
              <a:t>2</a:t>
            </a:r>
            <a:r>
              <a:rPr lang="en-US" sz="2000" i="1" dirty="0"/>
              <a:t>P</a:t>
            </a:r>
            <a:r>
              <a:rPr lang="en-US" sz="2000" baseline="-25000" dirty="0"/>
              <a:t>3</a:t>
            </a:r>
            <a:r>
              <a:rPr lang="en-US" sz="2000" dirty="0">
                <a:ea typeface="Cambria Math"/>
              </a:rPr>
              <a:t>)] − N(</a:t>
            </a:r>
            <a:r>
              <a:rPr lang="en-US" sz="2000" i="1" dirty="0"/>
              <a:t>P</a:t>
            </a:r>
            <a:r>
              <a:rPr lang="en-US" sz="2000" baseline="-25000" dirty="0"/>
              <a:t>1</a:t>
            </a:r>
            <a:r>
              <a:rPr lang="en-US" sz="2000" i="1" dirty="0"/>
              <a:t>P</a:t>
            </a:r>
            <a:r>
              <a:rPr lang="en-US" sz="2000" baseline="-25000" dirty="0"/>
              <a:t>2</a:t>
            </a:r>
            <a:r>
              <a:rPr lang="en-US" sz="2000" i="1" dirty="0"/>
              <a:t>P</a:t>
            </a:r>
            <a:r>
              <a:rPr lang="en-US" sz="2000" baseline="-25000" dirty="0"/>
              <a:t>3</a:t>
            </a:r>
            <a:r>
              <a:rPr lang="en-US" sz="2000" dirty="0">
                <a:ea typeface="Cambria Math"/>
              </a:rPr>
              <a:t>)</a:t>
            </a:r>
          </a:p>
          <a:p>
            <a:pPr lvl="1">
              <a:spcBef>
                <a:spcPts val="0"/>
              </a:spcBef>
              <a:spcAft>
                <a:spcPts val="0"/>
              </a:spcAft>
            </a:pPr>
            <a:r>
              <a:rPr lang="zh-CN" altLang="en-US" sz="1800" dirty="0">
                <a:latin typeface="+mn-ea"/>
              </a:rPr>
              <a:t>这里从一个有六个元素的集合到一个有三个元素的集合的总函数数为 </a:t>
            </a:r>
            <a:r>
              <a:rPr lang="en-US" sz="1800" dirty="0">
                <a:ea typeface="Cambria Math"/>
              </a:rPr>
              <a:t>N = 3</a:t>
            </a:r>
            <a:r>
              <a:rPr lang="en-US" sz="1800" baseline="30000" dirty="0">
                <a:ea typeface="Cambria Math"/>
              </a:rPr>
              <a:t>6</a:t>
            </a:r>
            <a:r>
              <a:rPr lang="en-US" sz="1800" dirty="0">
                <a:ea typeface="Cambria Math"/>
              </a:rPr>
              <a:t>.</a:t>
            </a:r>
          </a:p>
          <a:p>
            <a:pPr lvl="1">
              <a:spcBef>
                <a:spcPts val="0"/>
              </a:spcBef>
              <a:spcAft>
                <a:spcPts val="0"/>
              </a:spcAft>
            </a:pPr>
            <a:r>
              <a:rPr lang="zh-CN" altLang="en-US" sz="1800" dirty="0">
                <a:latin typeface="+mn-ea"/>
              </a:rPr>
              <a:t>不包含 𝑏</a:t>
            </a:r>
            <a:r>
              <a:rPr lang="en-US" altLang="zh-CN" sz="1800" dirty="0">
                <a:latin typeface="+mn-ea"/>
              </a:rPr>
              <a:t>1  </a:t>
            </a:r>
            <a:r>
              <a:rPr lang="zh-CN" altLang="en-US" sz="1800" dirty="0">
                <a:latin typeface="+mn-ea"/>
              </a:rPr>
              <a:t>在值域中的函数数量为</a:t>
            </a:r>
            <a:r>
              <a:rPr lang="zh-CN" altLang="en-US" sz="1800" dirty="0">
                <a:ea typeface="Cambria Math"/>
              </a:rPr>
              <a:t> </a:t>
            </a:r>
            <a:r>
              <a:rPr lang="en-US" sz="1800" dirty="0">
                <a:ea typeface="Cambria Math"/>
              </a:rPr>
              <a:t> N(</a:t>
            </a:r>
            <a:r>
              <a:rPr lang="en-US" sz="1800" i="1" dirty="0"/>
              <a:t>P</a:t>
            </a:r>
            <a:r>
              <a:rPr lang="en-US" sz="1800" baseline="-25000" dirty="0"/>
              <a:t>1</a:t>
            </a:r>
            <a:r>
              <a:rPr lang="en-US" sz="1800" dirty="0">
                <a:ea typeface="Cambria Math"/>
              </a:rPr>
              <a:t>) = 2</a:t>
            </a:r>
            <a:r>
              <a:rPr lang="en-US" sz="1800" baseline="30000" dirty="0">
                <a:ea typeface="Cambria Math"/>
              </a:rPr>
              <a:t>6</a:t>
            </a:r>
            <a:r>
              <a:rPr lang="en-US" sz="1800" dirty="0">
                <a:ea typeface="Cambria Math"/>
              </a:rPr>
              <a:t>. </a:t>
            </a:r>
            <a:r>
              <a:rPr lang="zh-CN" altLang="en-US" sz="1800" dirty="0">
                <a:ea typeface="Cambria Math"/>
              </a:rPr>
              <a:t>类似的，</a:t>
            </a:r>
            <a:r>
              <a:rPr lang="en-US" sz="1800" dirty="0">
                <a:ea typeface="Cambria Math"/>
              </a:rPr>
              <a:t> N(</a:t>
            </a:r>
            <a:r>
              <a:rPr lang="en-US" sz="1800" i="1" dirty="0"/>
              <a:t>P</a:t>
            </a:r>
            <a:r>
              <a:rPr lang="en-US" sz="1800" baseline="-25000" dirty="0"/>
              <a:t>2</a:t>
            </a:r>
            <a:r>
              <a:rPr lang="en-US" sz="1800" dirty="0">
                <a:ea typeface="Cambria Math"/>
              </a:rPr>
              <a:t>) =  N(</a:t>
            </a:r>
            <a:r>
              <a:rPr lang="en-US" altLang="zh-CN" sz="1800" i="1" dirty="0"/>
              <a:t>P</a:t>
            </a:r>
            <a:r>
              <a:rPr lang="en-US" altLang="zh-CN" sz="1800" baseline="-25000" dirty="0"/>
              <a:t>3</a:t>
            </a:r>
            <a:r>
              <a:rPr lang="en-US" sz="1800" dirty="0">
                <a:ea typeface="Cambria Math"/>
              </a:rPr>
              <a:t>) = 2</a:t>
            </a:r>
            <a:r>
              <a:rPr lang="en-US" sz="1800" baseline="30000" dirty="0">
                <a:ea typeface="Cambria Math"/>
              </a:rPr>
              <a:t>6</a:t>
            </a:r>
            <a:r>
              <a:rPr lang="en-US" sz="1800" dirty="0">
                <a:ea typeface="Cambria Math"/>
              </a:rPr>
              <a:t> .</a:t>
            </a:r>
          </a:p>
          <a:p>
            <a:pPr lvl="1">
              <a:spcBef>
                <a:spcPts val="0"/>
              </a:spcBef>
              <a:spcAft>
                <a:spcPts val="0"/>
              </a:spcAft>
            </a:pPr>
            <a:r>
              <a:rPr lang="en-US" sz="1800" dirty="0">
                <a:ea typeface="Cambria Math"/>
              </a:rPr>
              <a:t> </a:t>
            </a:r>
            <a:r>
              <a:rPr lang="zh-CN" altLang="en-US" sz="1800" dirty="0">
                <a:ea typeface="Cambria Math"/>
              </a:rPr>
              <a:t>注意到</a:t>
            </a:r>
            <a:r>
              <a:rPr lang="en-US" sz="1800" dirty="0">
                <a:ea typeface="Cambria Math"/>
              </a:rPr>
              <a:t> N(</a:t>
            </a:r>
            <a:r>
              <a:rPr lang="en-US" sz="1800" i="1" dirty="0"/>
              <a:t>P</a:t>
            </a:r>
            <a:r>
              <a:rPr lang="en-US" sz="1800" baseline="-25000" dirty="0"/>
              <a:t>1</a:t>
            </a:r>
            <a:r>
              <a:rPr lang="en-US" sz="1800" i="1" dirty="0"/>
              <a:t>P</a:t>
            </a:r>
            <a:r>
              <a:rPr lang="en-US" sz="1800" baseline="-25000" dirty="0"/>
              <a:t>2</a:t>
            </a:r>
            <a:r>
              <a:rPr lang="en-US" sz="1800" dirty="0">
                <a:ea typeface="Cambria Math"/>
              </a:rPr>
              <a:t>) = N(</a:t>
            </a:r>
            <a:r>
              <a:rPr lang="en-US" sz="1800" i="1" dirty="0"/>
              <a:t>P</a:t>
            </a:r>
            <a:r>
              <a:rPr lang="en-US" sz="1800" baseline="-25000" dirty="0"/>
              <a:t>1</a:t>
            </a:r>
            <a:r>
              <a:rPr lang="en-US" sz="1800" i="1" dirty="0"/>
              <a:t>P</a:t>
            </a:r>
            <a:r>
              <a:rPr lang="en-US" sz="1800" baseline="-25000" dirty="0"/>
              <a:t>3</a:t>
            </a:r>
            <a:r>
              <a:rPr lang="en-US" sz="1800" dirty="0">
                <a:ea typeface="Cambria Math"/>
              </a:rPr>
              <a:t>) = N(</a:t>
            </a:r>
            <a:r>
              <a:rPr lang="en-US" sz="1800" i="1" dirty="0"/>
              <a:t>P</a:t>
            </a:r>
            <a:r>
              <a:rPr lang="en-US" sz="1800" baseline="-25000" dirty="0"/>
              <a:t>2</a:t>
            </a:r>
            <a:r>
              <a:rPr lang="en-US" sz="1800" i="1" dirty="0"/>
              <a:t>P</a:t>
            </a:r>
            <a:r>
              <a:rPr lang="en-US" sz="1800" baseline="-25000" dirty="0"/>
              <a:t>3</a:t>
            </a:r>
            <a:r>
              <a:rPr lang="en-US" sz="1800" dirty="0">
                <a:ea typeface="Cambria Math"/>
              </a:rPr>
              <a:t>) = 1 </a:t>
            </a:r>
            <a:r>
              <a:rPr lang="zh-CN" altLang="en-US" sz="1800" dirty="0">
                <a:ea typeface="Cambria Math"/>
              </a:rPr>
              <a:t>和</a:t>
            </a:r>
            <a:r>
              <a:rPr lang="en-US" sz="1800" dirty="0">
                <a:ea typeface="Cambria Math"/>
              </a:rPr>
              <a:t> N(</a:t>
            </a:r>
            <a:r>
              <a:rPr lang="en-US" sz="1800" i="1" dirty="0"/>
              <a:t>P</a:t>
            </a:r>
            <a:r>
              <a:rPr lang="en-US" sz="1800" baseline="-25000" dirty="0"/>
              <a:t>1</a:t>
            </a:r>
            <a:r>
              <a:rPr lang="en-US" sz="1800" i="1" dirty="0"/>
              <a:t>P</a:t>
            </a:r>
            <a:r>
              <a:rPr lang="en-US" sz="1800" baseline="-25000" dirty="0"/>
              <a:t>2</a:t>
            </a:r>
            <a:r>
              <a:rPr lang="en-US" sz="1800" i="1" dirty="0"/>
              <a:t>P</a:t>
            </a:r>
            <a:r>
              <a:rPr lang="en-US" sz="1800" baseline="-25000" dirty="0"/>
              <a:t>3</a:t>
            </a:r>
            <a:r>
              <a:rPr lang="en-US" sz="1800" dirty="0">
                <a:ea typeface="Cambria Math"/>
              </a:rPr>
              <a:t>)= 0. </a:t>
            </a:r>
          </a:p>
          <a:p>
            <a:pPr>
              <a:spcBef>
                <a:spcPts val="0"/>
              </a:spcBef>
              <a:spcAft>
                <a:spcPts val="0"/>
              </a:spcAft>
            </a:pPr>
            <a:r>
              <a:rPr lang="zh-CN" altLang="en-US" sz="2000" dirty="0">
                <a:latin typeface="+mn-ea"/>
              </a:rPr>
              <a:t>因此，从一个有六个元素的集合到一个有三个元素的集合的 </a:t>
            </a:r>
            <a:r>
              <a:rPr lang="en-US" altLang="zh-CN" sz="2000" dirty="0">
                <a:latin typeface="+mn-ea"/>
              </a:rPr>
              <a:t>onto </a:t>
            </a:r>
            <a:r>
              <a:rPr lang="zh-CN" altLang="en-US" sz="2000" dirty="0">
                <a:latin typeface="+mn-ea"/>
              </a:rPr>
              <a:t>函数数量为</a:t>
            </a:r>
            <a:r>
              <a:rPr lang="en-US" sz="2000" dirty="0">
                <a:ea typeface="Cambria Math"/>
              </a:rPr>
              <a:t>:</a:t>
            </a:r>
          </a:p>
          <a:p>
            <a:pPr>
              <a:spcBef>
                <a:spcPts val="0"/>
              </a:spcBef>
              <a:spcAft>
                <a:spcPts val="0"/>
              </a:spcAft>
            </a:pPr>
            <a:r>
              <a:rPr lang="en-US" sz="2000" dirty="0">
                <a:ea typeface="Cambria Math"/>
              </a:rPr>
              <a:t>3</a:t>
            </a:r>
            <a:r>
              <a:rPr lang="en-US" sz="2000" baseline="30000" dirty="0">
                <a:ea typeface="Cambria Math"/>
              </a:rPr>
              <a:t>6</a:t>
            </a:r>
            <a:r>
              <a:rPr lang="en-US" sz="2000" dirty="0">
                <a:ea typeface="Cambria Math"/>
              </a:rPr>
              <a:t> − 3∙ 2</a:t>
            </a:r>
            <a:r>
              <a:rPr lang="en-US" sz="2000" baseline="30000" dirty="0">
                <a:ea typeface="Cambria Math"/>
              </a:rPr>
              <a:t>6  </a:t>
            </a:r>
            <a:r>
              <a:rPr lang="en-US" sz="2000" dirty="0">
                <a:ea typeface="Cambria Math"/>
              </a:rPr>
              <a:t>+ 3  = 729 − 192 </a:t>
            </a:r>
            <a:r>
              <a:rPr lang="en-US" sz="2000" baseline="30000" dirty="0">
                <a:ea typeface="Cambria Math"/>
              </a:rPr>
              <a:t>  </a:t>
            </a:r>
            <a:r>
              <a:rPr lang="en-US" sz="2000" dirty="0">
                <a:ea typeface="Cambria Math"/>
              </a:rPr>
              <a:t>+ 3  = 540</a:t>
            </a:r>
            <a:endParaRPr lang="en-US" sz="2000" dirty="0"/>
          </a:p>
        </p:txBody>
      </p:sp>
    </p:spTree>
    <p:extLst>
      <p:ext uri="{BB962C8B-B14F-4D97-AF65-F5344CB8AC3E}">
        <p14:creationId xmlns:p14="http://schemas.microsoft.com/office/powerpoint/2010/main" val="418321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Onto </a:t>
            </a:r>
            <a:r>
              <a:rPr lang="zh-CN" altLang="en-US" dirty="0"/>
              <a:t>函数的数量</a:t>
            </a:r>
            <a:r>
              <a:rPr lang="en-US" sz="1500" dirty="0"/>
              <a:t>2</a:t>
            </a:r>
          </a:p>
        </p:txBody>
      </p:sp>
      <p:sp>
        <p:nvSpPr>
          <p:cNvPr id="6" name="Content Placeholder 2"/>
          <p:cNvSpPr>
            <a:spLocks noGrp="1"/>
          </p:cNvSpPr>
          <p:nvPr>
            <p:ph idx="1"/>
          </p:nvPr>
        </p:nvSpPr>
        <p:spPr>
          <a:xfrm>
            <a:off x="457200" y="1295400"/>
            <a:ext cx="8229600" cy="1066800"/>
          </a:xfrm>
        </p:spPr>
        <p:txBody>
          <a:bodyPr/>
          <a:lstStyle/>
          <a:p>
            <a:r>
              <a:rPr lang="zh-CN" altLang="en-US" b="1" dirty="0"/>
              <a:t>定理</a:t>
            </a:r>
            <a:r>
              <a:rPr lang="en-US" b="1" dirty="0"/>
              <a:t> </a:t>
            </a:r>
            <a:r>
              <a:rPr lang="en-US" b="1" dirty="0">
                <a:ea typeface="Cambria Math" pitchFamily="18" charset="0"/>
              </a:rPr>
              <a:t>1</a:t>
            </a:r>
            <a:r>
              <a:rPr lang="en-US" dirty="0"/>
              <a:t>: </a:t>
            </a:r>
            <a:r>
              <a:rPr lang="en-US" altLang="zh-CN" dirty="0"/>
              <a:t>m</a:t>
            </a:r>
            <a:r>
              <a:rPr lang="zh-CN" altLang="en-US" dirty="0"/>
              <a:t>，</a:t>
            </a:r>
            <a:r>
              <a:rPr lang="en-US" altLang="zh-CN" dirty="0"/>
              <a:t>n</a:t>
            </a:r>
            <a:r>
              <a:rPr lang="zh-CN" altLang="en-US" dirty="0"/>
              <a:t>为正整数且</a:t>
            </a:r>
            <a:r>
              <a:rPr lang="en-US" i="1" dirty="0"/>
              <a:t>m</a:t>
            </a:r>
            <a:r>
              <a:rPr lang="en-US" dirty="0"/>
              <a:t> </a:t>
            </a:r>
            <a:r>
              <a:rPr lang="en-US" dirty="0">
                <a:ea typeface="Cambria Math"/>
              </a:rPr>
              <a:t>≥ </a:t>
            </a:r>
            <a:r>
              <a:rPr lang="en-US" i="1" dirty="0">
                <a:ea typeface="Cambria Math"/>
              </a:rPr>
              <a:t>n</a:t>
            </a:r>
            <a:r>
              <a:rPr lang="en-US" dirty="0">
                <a:ea typeface="Cambria Math"/>
              </a:rPr>
              <a:t>. </a:t>
            </a:r>
            <a:r>
              <a:rPr lang="zh-CN" altLang="en-US" dirty="0">
                <a:ea typeface="Cambria Math"/>
              </a:rPr>
              <a:t>那么有</a:t>
            </a:r>
            <a:endParaRPr lang="en-US" dirty="0"/>
          </a:p>
        </p:txBody>
      </p:sp>
      <p:graphicFrame>
        <p:nvGraphicFramePr>
          <p:cNvPr id="8" name="Object 3"/>
          <p:cNvGraphicFramePr>
            <a:graphicFrameLocks noChangeAspect="1"/>
          </p:cNvGraphicFramePr>
          <p:nvPr>
            <p:extLst>
              <p:ext uri="{D42A27DB-BD31-4B8C-83A1-F6EECF244321}">
                <p14:modId xmlns:p14="http://schemas.microsoft.com/office/powerpoint/2010/main" val="3093955407"/>
              </p:ext>
            </p:extLst>
          </p:nvPr>
        </p:nvGraphicFramePr>
        <p:xfrm>
          <a:off x="579144" y="2667000"/>
          <a:ext cx="7985711" cy="555926"/>
        </p:xfrm>
        <a:graphic>
          <a:graphicData uri="http://schemas.openxmlformats.org/presentationml/2006/ole">
            <mc:AlternateContent xmlns:mc="http://schemas.openxmlformats.org/markup-compatibility/2006">
              <mc:Choice xmlns:v="urn:schemas-microsoft-com:vml" Requires="v">
                <p:oleObj name="Equation" r:id="rId2" imgW="4012920" imgH="279360" progId="Equation.DSMT4">
                  <p:embed/>
                </p:oleObj>
              </mc:Choice>
              <mc:Fallback>
                <p:oleObj name="Equation" r:id="rId2" imgW="4012920" imgH="279360" progId="Equation.DSMT4">
                  <p:embed/>
                  <p:pic>
                    <p:nvPicPr>
                      <p:cNvPr id="8" name="Object 3"/>
                      <p:cNvPicPr/>
                      <p:nvPr/>
                    </p:nvPicPr>
                    <p:blipFill>
                      <a:blip r:embed="rId3"/>
                      <a:stretch>
                        <a:fillRect/>
                      </a:stretch>
                    </p:blipFill>
                    <p:spPr>
                      <a:xfrm>
                        <a:off x="579144" y="2667000"/>
                        <a:ext cx="7985711" cy="555926"/>
                      </a:xfrm>
                      <a:prstGeom prst="rect">
                        <a:avLst/>
                      </a:prstGeom>
                    </p:spPr>
                  </p:pic>
                </p:oleObj>
              </mc:Fallback>
            </mc:AlternateContent>
          </a:graphicData>
        </a:graphic>
      </p:graphicFrame>
      <p:sp>
        <p:nvSpPr>
          <p:cNvPr id="3" name="Content Placeholder 4"/>
          <p:cNvSpPr>
            <a:spLocks noGrp="1"/>
          </p:cNvSpPr>
          <p:nvPr>
            <p:ph idx="13"/>
          </p:nvPr>
        </p:nvSpPr>
        <p:spPr>
          <a:xfrm>
            <a:off x="457200" y="3505200"/>
            <a:ext cx="8305800" cy="2362200"/>
          </a:xfrm>
        </p:spPr>
        <p:txBody>
          <a:bodyPr/>
          <a:lstStyle/>
          <a:p>
            <a:r>
              <a:rPr lang="zh-CN" altLang="en-US" dirty="0">
                <a:ea typeface="Cambria Math"/>
              </a:rPr>
              <a:t>个</a:t>
            </a:r>
            <a:r>
              <a:rPr lang="en-US" dirty="0">
                <a:ea typeface="Cambria Math"/>
              </a:rPr>
              <a:t>onto </a:t>
            </a:r>
            <a:r>
              <a:rPr lang="zh-CN" altLang="en-US" dirty="0">
                <a:ea typeface="Cambria Math"/>
              </a:rPr>
              <a:t>函数</a:t>
            </a:r>
            <a:r>
              <a:rPr lang="en-US" dirty="0">
                <a:ea typeface="Cambria Math"/>
              </a:rPr>
              <a:t> </a:t>
            </a:r>
            <a:r>
              <a:rPr lang="zh-CN" altLang="en-US" dirty="0">
                <a:ea typeface="Cambria Math"/>
              </a:rPr>
              <a:t>从一个有</a:t>
            </a:r>
            <a:r>
              <a:rPr lang="en-US" altLang="zh-CN" dirty="0">
                <a:ea typeface="Cambria Math"/>
              </a:rPr>
              <a:t>m</a:t>
            </a:r>
            <a:r>
              <a:rPr lang="zh-CN" altLang="en-US" dirty="0">
                <a:ea typeface="Cambria Math"/>
              </a:rPr>
              <a:t>个元素的集合到有</a:t>
            </a:r>
            <a:r>
              <a:rPr lang="en-US" altLang="zh-CN" dirty="0">
                <a:ea typeface="Cambria Math"/>
              </a:rPr>
              <a:t>n</a:t>
            </a:r>
            <a:r>
              <a:rPr lang="zh-CN" altLang="en-US" dirty="0">
                <a:ea typeface="Cambria Math"/>
              </a:rPr>
              <a:t>个元素的集合</a:t>
            </a:r>
            <a:r>
              <a:rPr lang="en-US" dirty="0">
                <a:ea typeface="Cambria Math"/>
              </a:rPr>
              <a:t>. </a:t>
            </a:r>
          </a:p>
          <a:p>
            <a:r>
              <a:rPr lang="zh-CN" altLang="en-US" dirty="0">
                <a:latin typeface="+mn-ea"/>
              </a:rPr>
              <a:t>证明来自于容斥原理</a:t>
            </a:r>
            <a:r>
              <a:rPr lang="en-US" dirty="0">
                <a:ea typeface="Cambria Math"/>
              </a:rPr>
              <a:t>.</a:t>
            </a:r>
            <a:endParaRPr lang="en-US" dirty="0"/>
          </a:p>
        </p:txBody>
      </p:sp>
    </p:spTree>
    <p:extLst>
      <p:ext uri="{BB962C8B-B14F-4D97-AF65-F5344CB8AC3E}">
        <p14:creationId xmlns:p14="http://schemas.microsoft.com/office/powerpoint/2010/main" val="33514379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错排</a:t>
            </a:r>
            <a:r>
              <a:rPr lang="en-US" sz="1500" dirty="0"/>
              <a:t> 1</a:t>
            </a:r>
          </a:p>
        </p:txBody>
      </p:sp>
      <p:sp>
        <p:nvSpPr>
          <p:cNvPr id="3" name="Content Placeholder 2"/>
          <p:cNvSpPr>
            <a:spLocks noGrp="1"/>
          </p:cNvSpPr>
          <p:nvPr>
            <p:ph idx="1"/>
          </p:nvPr>
        </p:nvSpPr>
        <p:spPr/>
        <p:txBody>
          <a:bodyPr/>
          <a:lstStyle/>
          <a:p>
            <a:r>
              <a:rPr lang="zh-CN" altLang="en-US" b="1" dirty="0"/>
              <a:t>定义：</a:t>
            </a:r>
            <a:r>
              <a:rPr lang="zh-CN" altLang="en-US" dirty="0"/>
              <a:t>错排是指一个排列中，所有的元素都没有出现在它们的原始位置上</a:t>
            </a:r>
            <a:r>
              <a:rPr lang="en-US" dirty="0"/>
              <a:t>.</a:t>
            </a:r>
          </a:p>
          <a:p>
            <a:r>
              <a:rPr lang="zh-CN" altLang="en-US" b="1" dirty="0"/>
              <a:t>例子：</a:t>
            </a:r>
            <a:r>
              <a:rPr lang="zh-CN" altLang="en-US" dirty="0"/>
              <a:t>排列 </a:t>
            </a:r>
            <a:r>
              <a:rPr lang="en-US" altLang="zh-CN" dirty="0"/>
              <a:t>21453 </a:t>
            </a:r>
            <a:r>
              <a:rPr lang="zh-CN" altLang="en-US" dirty="0"/>
              <a:t>是 </a:t>
            </a:r>
            <a:r>
              <a:rPr lang="en-US" altLang="zh-CN" dirty="0"/>
              <a:t>12345 </a:t>
            </a:r>
            <a:r>
              <a:rPr lang="zh-CN" altLang="en-US" dirty="0"/>
              <a:t>的一个错排，因为没有一个数字留在它的原始位置上。但是排列 </a:t>
            </a:r>
            <a:r>
              <a:rPr lang="en-US" altLang="zh-CN" dirty="0"/>
              <a:t>21543 </a:t>
            </a:r>
            <a:r>
              <a:rPr lang="zh-CN" altLang="en-US" dirty="0"/>
              <a:t>不是 </a:t>
            </a:r>
            <a:r>
              <a:rPr lang="en-US" altLang="zh-CN" dirty="0"/>
              <a:t>12345 </a:t>
            </a:r>
            <a:r>
              <a:rPr lang="zh-CN" altLang="en-US" dirty="0"/>
              <a:t>的错排，因为数字 </a:t>
            </a:r>
            <a:r>
              <a:rPr lang="en-US" altLang="zh-CN" dirty="0"/>
              <a:t>4 </a:t>
            </a:r>
            <a:r>
              <a:rPr lang="zh-CN" altLang="en-US" dirty="0"/>
              <a:t>仍在它的原始位置上</a:t>
            </a:r>
            <a:r>
              <a:rPr lang="en-US" dirty="0"/>
              <a:t>.</a:t>
            </a:r>
            <a:endParaRPr lang="en-US" dirty="0">
              <a:ea typeface="Cambria Math" pitchFamily="18" charset="0"/>
            </a:endParaRPr>
          </a:p>
        </p:txBody>
      </p:sp>
    </p:spTree>
    <p:extLst>
      <p:ext uri="{BB962C8B-B14F-4D97-AF65-F5344CB8AC3E}">
        <p14:creationId xmlns:p14="http://schemas.microsoft.com/office/powerpoint/2010/main" val="2176698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错排</a:t>
            </a:r>
            <a:r>
              <a:rPr lang="en-US" sz="1500" dirty="0"/>
              <a:t>2</a:t>
            </a:r>
          </a:p>
        </p:txBody>
      </p:sp>
      <p:sp>
        <p:nvSpPr>
          <p:cNvPr id="3" name="Content Placeholder 2"/>
          <p:cNvSpPr>
            <a:spLocks noGrp="1"/>
          </p:cNvSpPr>
          <p:nvPr>
            <p:ph idx="1"/>
          </p:nvPr>
        </p:nvSpPr>
        <p:spPr>
          <a:xfrm>
            <a:off x="457200" y="1295400"/>
            <a:ext cx="8229600" cy="1066800"/>
          </a:xfrm>
        </p:spPr>
        <p:txBody>
          <a:bodyPr/>
          <a:lstStyle/>
          <a:p>
            <a:r>
              <a:rPr lang="zh-CN" altLang="en-US" b="1" dirty="0"/>
              <a:t>定理 </a:t>
            </a:r>
            <a:r>
              <a:rPr lang="en-US" altLang="zh-CN" b="1" dirty="0"/>
              <a:t>2</a:t>
            </a:r>
            <a:r>
              <a:rPr lang="zh-CN" altLang="en-US" b="1" dirty="0"/>
              <a:t>：</a:t>
            </a:r>
            <a:r>
              <a:rPr lang="zh-CN" altLang="en-US" dirty="0"/>
              <a:t>一个包含 </a:t>
            </a:r>
            <a:r>
              <a:rPr lang="en-US" altLang="zh-CN" dirty="0"/>
              <a:t>n </a:t>
            </a:r>
            <a:r>
              <a:rPr lang="zh-CN" altLang="en-US" dirty="0"/>
              <a:t>个元素的集合的错排数为</a:t>
            </a:r>
            <a:endParaRPr lang="en-US" dirty="0">
              <a:ea typeface="Cambria Math"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171924568"/>
              </p:ext>
            </p:extLst>
          </p:nvPr>
        </p:nvGraphicFramePr>
        <p:xfrm>
          <a:off x="2057400" y="2929657"/>
          <a:ext cx="5029200" cy="944712"/>
        </p:xfrm>
        <a:graphic>
          <a:graphicData uri="http://schemas.openxmlformats.org/presentationml/2006/ole">
            <mc:AlternateContent xmlns:mc="http://schemas.openxmlformats.org/markup-compatibility/2006">
              <mc:Choice xmlns:v="urn:schemas-microsoft-com:vml" Requires="v">
                <p:oleObj name="Equation" r:id="rId2" imgW="2298600" imgH="431640" progId="Equation.DSMT4">
                  <p:embed/>
                </p:oleObj>
              </mc:Choice>
              <mc:Fallback>
                <p:oleObj name="Equation" r:id="rId2" imgW="2298600" imgH="431640" progId="Equation.DSMT4">
                  <p:embed/>
                  <p:pic>
                    <p:nvPicPr>
                      <p:cNvPr id="7" name="Object 3"/>
                      <p:cNvPicPr/>
                      <p:nvPr/>
                    </p:nvPicPr>
                    <p:blipFill>
                      <a:blip r:embed="rId3"/>
                      <a:stretch>
                        <a:fillRect/>
                      </a:stretch>
                    </p:blipFill>
                    <p:spPr>
                      <a:xfrm>
                        <a:off x="2057400" y="2929657"/>
                        <a:ext cx="5029200" cy="944712"/>
                      </a:xfrm>
                      <a:prstGeom prst="rect">
                        <a:avLst/>
                      </a:prstGeom>
                    </p:spPr>
                  </p:pic>
                </p:oleObj>
              </mc:Fallback>
            </mc:AlternateContent>
          </a:graphicData>
        </a:graphic>
      </p:graphicFrame>
      <p:sp>
        <p:nvSpPr>
          <p:cNvPr id="4" name="Content Placeholder 4"/>
          <p:cNvSpPr>
            <a:spLocks noGrp="1"/>
          </p:cNvSpPr>
          <p:nvPr>
            <p:ph idx="13"/>
          </p:nvPr>
        </p:nvSpPr>
        <p:spPr>
          <a:xfrm>
            <a:off x="457200" y="5029200"/>
            <a:ext cx="8458200" cy="457200"/>
          </a:xfrm>
        </p:spPr>
        <p:txBody>
          <a:bodyPr/>
          <a:lstStyle/>
          <a:p>
            <a:r>
              <a:rPr lang="zh-CN" altLang="en-US" sz="2500" dirty="0">
                <a:latin typeface="+mn-ea"/>
              </a:rPr>
              <a:t>证明遵循容斥原理（见正文）</a:t>
            </a:r>
            <a:r>
              <a:rPr lang="en-US" sz="2500" dirty="0">
                <a:ea typeface="Cambria Math"/>
              </a:rPr>
              <a:t>.</a:t>
            </a:r>
            <a:endParaRPr lang="en-US" sz="2500" dirty="0"/>
          </a:p>
        </p:txBody>
      </p:sp>
    </p:spTree>
    <p:extLst>
      <p:ext uri="{BB962C8B-B14F-4D97-AF65-F5344CB8AC3E}">
        <p14:creationId xmlns:p14="http://schemas.microsoft.com/office/powerpoint/2010/main" val="10144254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错排</a:t>
            </a:r>
            <a:r>
              <a:rPr lang="en-US" sz="1500" dirty="0"/>
              <a:t>3</a:t>
            </a:r>
          </a:p>
        </p:txBody>
      </p:sp>
      <p:sp>
        <p:nvSpPr>
          <p:cNvPr id="3" name="Content Placeholder 2"/>
          <p:cNvSpPr>
            <a:spLocks noGrp="1"/>
          </p:cNvSpPr>
          <p:nvPr>
            <p:ph idx="1"/>
          </p:nvPr>
        </p:nvSpPr>
        <p:spPr>
          <a:xfrm>
            <a:off x="457200" y="1295399"/>
            <a:ext cx="8229600" cy="3048001"/>
          </a:xfrm>
        </p:spPr>
        <p:txBody>
          <a:bodyPr/>
          <a:lstStyle/>
          <a:p>
            <a:pPr>
              <a:spcBef>
                <a:spcPts val="0"/>
              </a:spcBef>
            </a:pPr>
            <a:r>
              <a:rPr lang="zh-CN" altLang="en-US" sz="2400" b="1" dirty="0"/>
              <a:t>帽子寄存问题：</a:t>
            </a:r>
            <a:r>
              <a:rPr lang="zh-CN" altLang="en-US" sz="2400" dirty="0"/>
              <a:t>一位新员工在餐厅为 </a:t>
            </a:r>
            <a:r>
              <a:rPr lang="en-US" altLang="zh-CN" sz="2400" dirty="0"/>
              <a:t>n </a:t>
            </a:r>
            <a:r>
              <a:rPr lang="zh-CN" altLang="en-US" sz="2400" dirty="0"/>
              <a:t>个人寄存帽子，但忘记在帽子上放置领取单号。当顾客回来取帽子时，寄存员从剩下的帽子中随机给他们分发帽子。问：没有一个人拿到自己帽子的概率是多少</a:t>
            </a:r>
            <a:r>
              <a:rPr lang="en-US" sz="2400" dirty="0"/>
              <a:t>.</a:t>
            </a:r>
          </a:p>
          <a:p>
            <a:pPr>
              <a:spcBef>
                <a:spcPts val="0"/>
              </a:spcBef>
            </a:pPr>
            <a:r>
              <a:rPr lang="zh-CN" altLang="en-US" sz="2400" b="1" dirty="0"/>
              <a:t>解答：</a:t>
            </a:r>
            <a:r>
              <a:rPr lang="zh-CN" altLang="en-US" sz="2400" dirty="0"/>
              <a:t>答案是帽子排列的方式中没有一个帽子在其原位置的排列数量，除以 </a:t>
            </a:r>
            <a:r>
              <a:rPr lang="en-US" sz="2400" dirty="0"/>
              <a:t>n!，</a:t>
            </a:r>
            <a:r>
              <a:rPr lang="zh-CN" altLang="en-US" sz="2400" dirty="0"/>
              <a:t>即 </a:t>
            </a:r>
            <a:r>
              <a:rPr lang="en-US" sz="2400" dirty="0"/>
              <a:t>n </a:t>
            </a:r>
            <a:r>
              <a:rPr lang="zh-CN" altLang="en-US" sz="2400" dirty="0"/>
              <a:t>个帽子的全排列数量</a:t>
            </a:r>
            <a:r>
              <a:rPr lang="en-US" sz="2400" dirty="0"/>
              <a:t>.</a:t>
            </a:r>
            <a:endParaRPr lang="en-US" sz="2400" dirty="0">
              <a:ea typeface="Cambria Math"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1523704101"/>
              </p:ext>
            </p:extLst>
          </p:nvPr>
        </p:nvGraphicFramePr>
        <p:xfrm>
          <a:off x="4419600" y="4472045"/>
          <a:ext cx="4232274" cy="809510"/>
        </p:xfrm>
        <a:graphic>
          <a:graphicData uri="http://schemas.openxmlformats.org/presentationml/2006/ole">
            <mc:AlternateContent xmlns:mc="http://schemas.openxmlformats.org/markup-compatibility/2006">
              <mc:Choice xmlns:v="urn:schemas-microsoft-com:vml" Requires="v">
                <p:oleObj name="Equation" r:id="rId2" imgW="2260440" imgH="431640" progId="Equation.DSMT4">
                  <p:embed/>
                </p:oleObj>
              </mc:Choice>
              <mc:Fallback>
                <p:oleObj name="Equation" r:id="rId2" imgW="2260440" imgH="431640" progId="Equation.DSMT4">
                  <p:embed/>
                  <p:pic>
                    <p:nvPicPr>
                      <p:cNvPr id="7" name="Object 3"/>
                      <p:cNvPicPr/>
                      <p:nvPr/>
                    </p:nvPicPr>
                    <p:blipFill>
                      <a:blip r:embed="rId3"/>
                      <a:stretch>
                        <a:fillRect/>
                      </a:stretch>
                    </p:blipFill>
                    <p:spPr>
                      <a:xfrm>
                        <a:off x="4419600" y="4472045"/>
                        <a:ext cx="4232274" cy="809510"/>
                      </a:xfrm>
                      <a:prstGeom prst="rect">
                        <a:avLst/>
                      </a:prstGeom>
                    </p:spPr>
                  </p:pic>
                </p:oleObj>
              </mc:Fallback>
            </mc:AlternateContent>
          </a:graphicData>
        </a:graphic>
      </p:graphicFrame>
      <p:sp>
        <p:nvSpPr>
          <p:cNvPr id="4" name="Content Placeholder 4"/>
          <p:cNvSpPr>
            <a:spLocks noGrp="1"/>
          </p:cNvSpPr>
          <p:nvPr>
            <p:ph idx="13"/>
          </p:nvPr>
        </p:nvSpPr>
        <p:spPr>
          <a:xfrm>
            <a:off x="487680" y="4343400"/>
            <a:ext cx="3398520" cy="1905000"/>
          </a:xfrm>
        </p:spPr>
        <p:txBody>
          <a:bodyPr/>
          <a:lstStyle/>
          <a:p>
            <a:r>
              <a:rPr lang="zh-CN" altLang="en-US" sz="2400" dirty="0">
                <a:latin typeface="+mn-ea"/>
              </a:rPr>
              <a:t>备注：可以证明，当 </a:t>
            </a:r>
            <a:r>
              <a:rPr lang="en-US" altLang="zh-CN" sz="2400" dirty="0">
                <a:latin typeface="+mn-ea"/>
              </a:rPr>
              <a:t>n </a:t>
            </a:r>
            <a:r>
              <a:rPr lang="zh-CN" altLang="en-US" sz="2400" dirty="0">
                <a:latin typeface="+mn-ea"/>
              </a:rPr>
              <a:t>无限增大时，错位排列的概率趋近于 </a:t>
            </a:r>
            <a:r>
              <a:rPr lang="en-US" altLang="zh-CN" sz="2400" dirty="0">
                <a:latin typeface="+mn-ea"/>
              </a:rPr>
              <a:t>1/e</a:t>
            </a:r>
            <a:r>
              <a:rPr lang="en-US" sz="2400" dirty="0">
                <a:ea typeface="Cambria Math"/>
              </a:rPr>
              <a:t>. </a:t>
            </a:r>
          </a:p>
        </p:txBody>
      </p:sp>
      <p:sp>
        <p:nvSpPr>
          <p:cNvPr id="5" name="Content Placeholder 5"/>
          <p:cNvSpPr>
            <a:spLocks noGrp="1"/>
          </p:cNvSpPr>
          <p:nvPr>
            <p:ph idx="14"/>
          </p:nvPr>
        </p:nvSpPr>
        <p:spPr>
          <a:xfrm>
            <a:off x="3276602" y="5562600"/>
            <a:ext cx="5760718" cy="330236"/>
          </a:xfrm>
          <a:solidFill>
            <a:srgbClr val="E1F3FF"/>
          </a:solidFill>
          <a:ln w="28575">
            <a:solidFill>
              <a:srgbClr val="00B0F0"/>
            </a:solidFill>
          </a:ln>
        </p:spPr>
        <p:txBody>
          <a:bodyPr/>
          <a:lstStyle/>
          <a:p>
            <a:r>
              <a:rPr lang="en-US" sz="1600" b="1" dirty="0"/>
              <a:t>TABLE 1</a:t>
            </a:r>
            <a:r>
              <a:rPr lang="en-US" sz="1600" dirty="0"/>
              <a:t> The Probability of a Derangement.</a:t>
            </a:r>
          </a:p>
        </p:txBody>
      </p:sp>
      <p:graphicFrame>
        <p:nvGraphicFramePr>
          <p:cNvPr id="9" name="Table 6"/>
          <p:cNvGraphicFramePr>
            <a:graphicFrameLocks noGrp="1"/>
          </p:cNvGraphicFramePr>
          <p:nvPr>
            <p:extLst>
              <p:ext uri="{D42A27DB-BD31-4B8C-83A1-F6EECF244321}">
                <p14:modId xmlns:p14="http://schemas.microsoft.com/office/powerpoint/2010/main" val="3507986353"/>
              </p:ext>
            </p:extLst>
          </p:nvPr>
        </p:nvGraphicFramePr>
        <p:xfrm>
          <a:off x="3276600" y="5916482"/>
          <a:ext cx="5760720" cy="712918"/>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046082740"/>
                    </a:ext>
                  </a:extLst>
                </a:gridCol>
                <a:gridCol w="822960">
                  <a:extLst>
                    <a:ext uri="{9D8B030D-6E8A-4147-A177-3AD203B41FA5}">
                      <a16:colId xmlns:a16="http://schemas.microsoft.com/office/drawing/2014/main" val="1628147883"/>
                    </a:ext>
                  </a:extLst>
                </a:gridCol>
                <a:gridCol w="822960">
                  <a:extLst>
                    <a:ext uri="{9D8B030D-6E8A-4147-A177-3AD203B41FA5}">
                      <a16:colId xmlns:a16="http://schemas.microsoft.com/office/drawing/2014/main" val="47951292"/>
                    </a:ext>
                  </a:extLst>
                </a:gridCol>
                <a:gridCol w="822960">
                  <a:extLst>
                    <a:ext uri="{9D8B030D-6E8A-4147-A177-3AD203B41FA5}">
                      <a16:colId xmlns:a16="http://schemas.microsoft.com/office/drawing/2014/main" val="4240026372"/>
                    </a:ext>
                  </a:extLst>
                </a:gridCol>
                <a:gridCol w="822960">
                  <a:extLst>
                    <a:ext uri="{9D8B030D-6E8A-4147-A177-3AD203B41FA5}">
                      <a16:colId xmlns:a16="http://schemas.microsoft.com/office/drawing/2014/main" val="2245601713"/>
                    </a:ext>
                  </a:extLst>
                </a:gridCol>
                <a:gridCol w="822960">
                  <a:extLst>
                    <a:ext uri="{9D8B030D-6E8A-4147-A177-3AD203B41FA5}">
                      <a16:colId xmlns:a16="http://schemas.microsoft.com/office/drawing/2014/main" val="3032840623"/>
                    </a:ext>
                  </a:extLst>
                </a:gridCol>
                <a:gridCol w="822960">
                  <a:extLst>
                    <a:ext uri="{9D8B030D-6E8A-4147-A177-3AD203B41FA5}">
                      <a16:colId xmlns:a16="http://schemas.microsoft.com/office/drawing/2014/main" val="4044940242"/>
                    </a:ext>
                  </a:extLst>
                </a:gridCol>
              </a:tblGrid>
              <a:tr h="356459">
                <a:tc>
                  <a:txBody>
                    <a:bodyPr/>
                    <a:lstStyle/>
                    <a:p>
                      <a:pPr algn="ctr"/>
                      <a:r>
                        <a:rPr lang="en-US" sz="1400" i="1" dirty="0">
                          <a:solidFill>
                            <a:schemeClr val="tx1"/>
                          </a:solidFill>
                        </a:rPr>
                        <a:t>n</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2</a:t>
                      </a: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3</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4</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5</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6</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7</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18294615"/>
                  </a:ext>
                </a:extLst>
              </a:tr>
              <a:tr h="356459">
                <a:tc>
                  <a:txBody>
                    <a:bodyPr/>
                    <a:lstStyle/>
                    <a:p>
                      <a:pPr algn="ctr"/>
                      <a:r>
                        <a:rPr lang="en-US" sz="1400" i="1" baseline="0" dirty="0" err="1"/>
                        <a:t>D</a:t>
                      </a:r>
                      <a:r>
                        <a:rPr lang="en-US" sz="1400" i="1" baseline="-25000" dirty="0" err="1"/>
                        <a:t>n</a:t>
                      </a:r>
                      <a:r>
                        <a:rPr lang="en-US" sz="1400" i="1" baseline="-25000" dirty="0"/>
                        <a:t> </a:t>
                      </a:r>
                      <a:r>
                        <a:rPr lang="en-US" sz="1400" i="1" baseline="0" dirty="0"/>
                        <a:t>/ n</a:t>
                      </a:r>
                      <a:r>
                        <a:rPr lang="en-US" sz="1400" b="0" i="0" u="none" strike="noStrike" kern="1200" baseline="0" dirty="0">
                          <a:solidFill>
                            <a:schemeClr val="dk1"/>
                          </a:solidFill>
                          <a:latin typeface="+mn-lt"/>
                          <a:ea typeface="+mn-ea"/>
                          <a:cs typeface="+mn-cs"/>
                        </a:rPr>
                        <a:t>!</a:t>
                      </a:r>
                      <a:endParaRPr lang="en-US" sz="1400" i="1" baseline="-250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0.50000</a:t>
                      </a:r>
                      <a:endParaRPr lang="en-US" sz="1400" dirty="0"/>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0.33333</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0.37500</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0.36667</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0.36806</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0.36786</a:t>
                      </a:r>
                      <a:endParaRPr lang="en-US" sz="1400" dirty="0"/>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33226731"/>
                  </a:ext>
                </a:extLst>
              </a:tr>
            </a:tbl>
          </a:graphicData>
        </a:graphic>
      </p:graphicFrame>
    </p:spTree>
    <p:extLst>
      <p:ext uri="{BB962C8B-B14F-4D97-AF65-F5344CB8AC3E}">
        <p14:creationId xmlns:p14="http://schemas.microsoft.com/office/powerpoint/2010/main" val="11995349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42520433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兔子和斐波那契数列</a:t>
            </a:r>
            <a:r>
              <a:rPr lang="en-US" sz="1500" dirty="0"/>
              <a:t>2</a:t>
            </a:r>
            <a:r>
              <a:rPr lang="en-US" sz="3200" dirty="0"/>
              <a:t> –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第一个月有</a:t>
            </a:r>
            <a:r>
              <a:rPr lang="en-US" altLang="zh-CN" sz="2400" dirty="0"/>
              <a:t>0</a:t>
            </a:r>
            <a:r>
              <a:rPr lang="zh-CN" altLang="en-US" sz="2400" dirty="0"/>
              <a:t>对繁殖对和</a:t>
            </a:r>
            <a:r>
              <a:rPr lang="en-US" altLang="zh-CN" sz="2400" dirty="0"/>
              <a:t>1</a:t>
            </a:r>
            <a:r>
              <a:rPr lang="zh-CN" altLang="en-US" sz="2400" dirty="0"/>
              <a:t>对年轻对，总对数为</a:t>
            </a:r>
            <a:r>
              <a:rPr lang="en-US" altLang="zh-CN" sz="2400" dirty="0"/>
              <a:t>1</a:t>
            </a:r>
            <a:r>
              <a:rPr lang="zh-CN" altLang="en-US" sz="2400" dirty="0"/>
              <a:t>。第二个月有</a:t>
            </a:r>
            <a:r>
              <a:rPr lang="en-US" altLang="zh-CN" sz="2400" dirty="0"/>
              <a:t>0</a:t>
            </a:r>
            <a:r>
              <a:rPr lang="zh-CN" altLang="en-US" sz="2400" dirty="0"/>
              <a:t>对繁殖对和</a:t>
            </a:r>
            <a:r>
              <a:rPr lang="en-US" altLang="zh-CN" sz="2400" dirty="0"/>
              <a:t>1</a:t>
            </a:r>
            <a:r>
              <a:rPr lang="zh-CN" altLang="en-US" sz="2400" dirty="0"/>
              <a:t>对年轻对，总对数为</a:t>
            </a:r>
            <a:r>
              <a:rPr lang="en-US" altLang="zh-CN" sz="2400" dirty="0"/>
              <a:t>1</a:t>
            </a:r>
            <a:r>
              <a:rPr lang="zh-CN" altLang="en-US" sz="2400" dirty="0"/>
              <a:t>。第三个月有</a:t>
            </a:r>
            <a:r>
              <a:rPr lang="en-US" altLang="zh-CN" sz="2400" dirty="0"/>
              <a:t>1</a:t>
            </a:r>
            <a:r>
              <a:rPr lang="zh-CN" altLang="en-US" sz="2400" dirty="0"/>
              <a:t>对繁殖对和</a:t>
            </a:r>
            <a:r>
              <a:rPr lang="en-US" altLang="zh-CN" sz="2400" dirty="0"/>
              <a:t>1</a:t>
            </a:r>
            <a:r>
              <a:rPr lang="zh-CN" altLang="en-US" sz="2400" dirty="0"/>
              <a:t>对年轻对，总对数为</a:t>
            </a:r>
            <a:r>
              <a:rPr lang="en-US" altLang="zh-CN" sz="2400" dirty="0"/>
              <a:t>2</a:t>
            </a:r>
            <a:r>
              <a:rPr lang="zh-CN" altLang="en-US" sz="2400" dirty="0"/>
              <a:t>。第四个月有</a:t>
            </a:r>
            <a:r>
              <a:rPr lang="en-US" altLang="zh-CN" sz="2400" dirty="0"/>
              <a:t>1</a:t>
            </a:r>
            <a:r>
              <a:rPr lang="zh-CN" altLang="en-US" sz="2400" dirty="0"/>
              <a:t>对繁殖对和</a:t>
            </a:r>
            <a:r>
              <a:rPr lang="en-US" altLang="zh-CN" sz="2400" dirty="0"/>
              <a:t>2</a:t>
            </a:r>
            <a:r>
              <a:rPr lang="zh-CN" altLang="en-US" sz="2400" dirty="0"/>
              <a:t>对年轻对，总对数为</a:t>
            </a:r>
            <a:r>
              <a:rPr lang="en-US" altLang="zh-CN" sz="2400" dirty="0"/>
              <a:t>3</a:t>
            </a:r>
            <a:r>
              <a:rPr lang="zh-CN" altLang="en-US" sz="2400" dirty="0"/>
              <a:t>。第五个月有</a:t>
            </a:r>
            <a:r>
              <a:rPr lang="en-US" altLang="zh-CN" sz="2400" dirty="0"/>
              <a:t>2</a:t>
            </a:r>
            <a:r>
              <a:rPr lang="zh-CN" altLang="en-US" sz="2400" dirty="0"/>
              <a:t>对繁殖对和</a:t>
            </a:r>
            <a:r>
              <a:rPr lang="en-US" altLang="zh-CN" sz="2400" dirty="0"/>
              <a:t>3</a:t>
            </a:r>
            <a:r>
              <a:rPr lang="zh-CN" altLang="en-US" sz="2400" dirty="0"/>
              <a:t>对年轻对，总对数为</a:t>
            </a:r>
            <a:r>
              <a:rPr lang="en-US" altLang="zh-CN" sz="2400" dirty="0"/>
              <a:t>5</a:t>
            </a:r>
            <a:r>
              <a:rPr lang="zh-CN" altLang="en-US" sz="2400" dirty="0"/>
              <a:t>。第六个月有</a:t>
            </a:r>
            <a:r>
              <a:rPr lang="en-US" altLang="zh-CN" sz="2400" dirty="0"/>
              <a:t>3</a:t>
            </a:r>
            <a:r>
              <a:rPr lang="zh-CN" altLang="en-US" sz="2400" dirty="0"/>
              <a:t>对繁殖对和</a:t>
            </a:r>
            <a:r>
              <a:rPr lang="en-US" altLang="zh-CN" sz="2400" dirty="0"/>
              <a:t>5</a:t>
            </a:r>
            <a:r>
              <a:rPr lang="zh-CN" altLang="en-US" sz="2400" dirty="0"/>
              <a:t>对年轻对，总对数为</a:t>
            </a:r>
            <a:r>
              <a:rPr lang="en-US" altLang="zh-CN" sz="2400" dirty="0"/>
              <a:t>8</a:t>
            </a:r>
            <a:r>
              <a:rPr lang="en-US" sz="24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3726322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计数位串</a:t>
            </a:r>
            <a:r>
              <a:rPr lang="en-US" sz="1500" dirty="0"/>
              <a:t>1</a:t>
            </a:r>
            <a:r>
              <a:rPr lang="en-US" sz="3200" dirty="0"/>
              <a:t> –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第一个位串以长度为</a:t>
            </a:r>
            <a:r>
              <a:rPr lang="en-US" altLang="zh-CN" sz="2400" dirty="0"/>
              <a:t>N-1</a:t>
            </a:r>
            <a:r>
              <a:rPr lang="zh-CN" altLang="en-US" sz="2400" dirty="0"/>
              <a:t>的任意位串开头，并且没有连续两个零，最后以</a:t>
            </a:r>
            <a:r>
              <a:rPr lang="en-US" altLang="zh-CN" sz="2400" dirty="0"/>
              <a:t>1</a:t>
            </a:r>
            <a:r>
              <a:rPr lang="zh-CN" altLang="en-US" sz="2400" dirty="0"/>
              <a:t>结尾。这种类型的位串数量是</a:t>
            </a:r>
            <a:r>
              <a:rPr lang="en-US" altLang="zh-CN" sz="2400" dirty="0"/>
              <a:t>A</a:t>
            </a:r>
            <a:r>
              <a:rPr lang="zh-CN" altLang="en-US" sz="2400" dirty="0"/>
              <a:t>下标</a:t>
            </a:r>
            <a:r>
              <a:rPr lang="en-US" altLang="zh-CN" sz="2400" dirty="0"/>
              <a:t>N-1</a:t>
            </a:r>
            <a:r>
              <a:rPr lang="zh-CN" altLang="en-US" sz="2400" dirty="0"/>
              <a:t>。第二个位串以长度为</a:t>
            </a:r>
            <a:r>
              <a:rPr lang="en-US" altLang="zh-CN" sz="2400" dirty="0"/>
              <a:t>N-2</a:t>
            </a:r>
            <a:r>
              <a:rPr lang="zh-CN" altLang="en-US" sz="2400" dirty="0"/>
              <a:t>的任意位串开头，并且没有连续两个零，最后以</a:t>
            </a:r>
            <a:r>
              <a:rPr lang="en-US" altLang="zh-CN" sz="2400" dirty="0"/>
              <a:t>10</a:t>
            </a:r>
            <a:r>
              <a:rPr lang="zh-CN" altLang="en-US" sz="2400" dirty="0"/>
              <a:t>结尾。这种类型的位串数量是</a:t>
            </a:r>
            <a:r>
              <a:rPr lang="en-US" altLang="zh-CN" sz="2400" dirty="0"/>
              <a:t>A</a:t>
            </a:r>
            <a:r>
              <a:rPr lang="zh-CN" altLang="en-US" sz="2400" dirty="0"/>
              <a:t>下标</a:t>
            </a:r>
            <a:r>
              <a:rPr lang="en-US" altLang="zh-CN" sz="2400" dirty="0"/>
              <a:t>N-2</a:t>
            </a:r>
            <a:r>
              <a:rPr lang="zh-CN" altLang="en-US" sz="2400" dirty="0"/>
              <a:t>。长度为</a:t>
            </a:r>
            <a:r>
              <a:rPr lang="en-US" altLang="zh-CN" sz="2400" dirty="0"/>
              <a:t>N</a:t>
            </a:r>
            <a:r>
              <a:rPr lang="zh-CN" altLang="en-US" sz="2400" dirty="0"/>
              <a:t>且没有连续两个零的位串总数是</a:t>
            </a:r>
            <a:r>
              <a:rPr lang="en-US" altLang="zh-CN" sz="2400" dirty="0"/>
              <a:t>A</a:t>
            </a:r>
            <a:r>
              <a:rPr lang="zh-CN" altLang="en-US" sz="2400" dirty="0"/>
              <a:t>下标</a:t>
            </a:r>
            <a:r>
              <a:rPr lang="en-US" altLang="zh-CN" sz="2400" dirty="0"/>
              <a:t>N-1</a:t>
            </a:r>
            <a:r>
              <a:rPr lang="zh-CN" altLang="en-US" sz="2400" dirty="0"/>
              <a:t>加上</a:t>
            </a:r>
            <a:r>
              <a:rPr lang="en-US" altLang="zh-CN" sz="2400" dirty="0"/>
              <a:t>A</a:t>
            </a:r>
            <a:r>
              <a:rPr lang="zh-CN" altLang="en-US" sz="2400" dirty="0"/>
              <a:t>下标</a:t>
            </a:r>
            <a:r>
              <a:rPr lang="en-US" altLang="zh-CN" sz="2400" dirty="0"/>
              <a:t>N-2</a:t>
            </a:r>
            <a:r>
              <a:rPr lang="en-US" sz="24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8522334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两个有限集</a:t>
            </a:r>
            <a:r>
              <a:rPr lang="en-US" sz="3200" dirty="0"/>
              <a:t>– </a:t>
            </a:r>
            <a:r>
              <a:rPr lang="zh-CN" altLang="en-US" sz="3200" dirty="0"/>
              <a:t>附录</a:t>
            </a:r>
            <a:endParaRPr lang="en-US" sz="3200" dirty="0"/>
          </a:p>
        </p:txBody>
      </p:sp>
      <p:sp>
        <p:nvSpPr>
          <p:cNvPr id="3" name="Content Placeholder 2"/>
          <p:cNvSpPr>
            <a:spLocks noGrp="1"/>
          </p:cNvSpPr>
          <p:nvPr>
            <p:ph idx="1"/>
          </p:nvPr>
        </p:nvSpPr>
        <p:spPr>
          <a:xfrm>
            <a:off x="457200" y="1295400"/>
            <a:ext cx="8229600" cy="4953000"/>
          </a:xfrm>
        </p:spPr>
        <p:txBody>
          <a:bodyPr/>
          <a:lstStyle/>
          <a:p>
            <a:r>
              <a:rPr lang="zh-CN" altLang="en-US" sz="2400" dirty="0"/>
              <a:t>集合</a:t>
            </a:r>
            <a:r>
              <a:rPr lang="en-US" altLang="zh-CN" sz="2400" dirty="0"/>
              <a:t>A</a:t>
            </a:r>
            <a:r>
              <a:rPr lang="zh-CN" altLang="en-US" sz="2400" dirty="0"/>
              <a:t>中的元素个数是</a:t>
            </a:r>
            <a:r>
              <a:rPr lang="en-US" altLang="zh-CN" sz="2400" dirty="0"/>
              <a:t>25</a:t>
            </a:r>
            <a:r>
              <a:rPr lang="zh-CN" altLang="en-US" sz="2400" dirty="0"/>
              <a:t>，集合</a:t>
            </a:r>
            <a:r>
              <a:rPr lang="en-US" altLang="zh-CN" sz="2400" dirty="0"/>
              <a:t>B</a:t>
            </a:r>
            <a:r>
              <a:rPr lang="zh-CN" altLang="en-US" sz="2400" dirty="0"/>
              <a:t>中的元素个数是</a:t>
            </a:r>
            <a:r>
              <a:rPr lang="en-US" altLang="zh-CN" sz="2400" dirty="0"/>
              <a:t>13</a:t>
            </a:r>
            <a:r>
              <a:rPr lang="zh-CN" altLang="en-US" sz="2400" dirty="0"/>
              <a:t>。集合</a:t>
            </a:r>
            <a:r>
              <a:rPr lang="en-US" altLang="zh-CN" sz="2400" dirty="0"/>
              <a:t>A</a:t>
            </a:r>
            <a:r>
              <a:rPr lang="zh-CN" altLang="en-US" sz="2400" dirty="0"/>
              <a:t>和</a:t>
            </a:r>
            <a:r>
              <a:rPr lang="en-US" altLang="zh-CN" sz="2400" dirty="0"/>
              <a:t>B</a:t>
            </a:r>
            <a:r>
              <a:rPr lang="zh-CN" altLang="en-US" sz="2400" dirty="0"/>
              <a:t>的交集中的元素个数是</a:t>
            </a:r>
            <a:r>
              <a:rPr lang="en-US" altLang="zh-CN" sz="2400" dirty="0"/>
              <a:t>8</a:t>
            </a:r>
            <a:r>
              <a:rPr lang="en-US" sz="24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882256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3200" dirty="0"/>
              <a:t>三个有限集</a:t>
            </a:r>
            <a:r>
              <a:rPr lang="en-US" sz="1500" dirty="0"/>
              <a:t>1</a:t>
            </a:r>
            <a:r>
              <a:rPr lang="en-US" sz="3200" dirty="0"/>
              <a:t> – </a:t>
            </a:r>
            <a:r>
              <a:rPr lang="zh-CN" altLang="en-US" sz="3200" dirty="0"/>
              <a:t>附录</a:t>
            </a:r>
            <a:endParaRPr lang="en-US" sz="3200" dirty="0"/>
          </a:p>
        </p:txBody>
      </p:sp>
      <p:sp>
        <p:nvSpPr>
          <p:cNvPr id="3" name="Content Placeholder 2"/>
          <p:cNvSpPr>
            <a:spLocks noGrp="1"/>
          </p:cNvSpPr>
          <p:nvPr>
            <p:ph idx="1"/>
          </p:nvPr>
        </p:nvSpPr>
        <p:spPr>
          <a:xfrm>
            <a:off x="457200" y="1295400"/>
            <a:ext cx="8458200" cy="4953000"/>
          </a:xfrm>
        </p:spPr>
        <p:txBody>
          <a:bodyPr/>
          <a:lstStyle/>
          <a:p>
            <a:r>
              <a:rPr lang="zh-CN" altLang="en-US" sz="2000" dirty="0"/>
              <a:t>第一个图示展示了通过公式计算元素个数的方法，即集合</a:t>
            </a:r>
            <a:r>
              <a:rPr lang="en-US" altLang="zh-CN" sz="2000" dirty="0"/>
              <a:t>A</a:t>
            </a:r>
            <a:r>
              <a:rPr lang="zh-CN" altLang="en-US" sz="2000" dirty="0"/>
              <a:t>中的元素个数加上集合</a:t>
            </a:r>
            <a:r>
              <a:rPr lang="en-US" altLang="zh-CN" sz="2000" dirty="0"/>
              <a:t>B</a:t>
            </a:r>
            <a:r>
              <a:rPr lang="zh-CN" altLang="en-US" sz="2000" dirty="0"/>
              <a:t>中的元素个数加上集合</a:t>
            </a:r>
            <a:r>
              <a:rPr lang="en-US" altLang="zh-CN" sz="2000" dirty="0"/>
              <a:t>C</a:t>
            </a:r>
            <a:r>
              <a:rPr lang="zh-CN" altLang="en-US" sz="2000" dirty="0"/>
              <a:t>中的元素个数。数字</a:t>
            </a:r>
            <a:r>
              <a:rPr lang="en-US" altLang="zh-CN" sz="2000" dirty="0"/>
              <a:t>1</a:t>
            </a:r>
            <a:r>
              <a:rPr lang="zh-CN" altLang="en-US" sz="2000" dirty="0"/>
              <a:t>出现在三个集合中的一个集合中，数字</a:t>
            </a:r>
            <a:r>
              <a:rPr lang="en-US" altLang="zh-CN" sz="2000" dirty="0"/>
              <a:t>2</a:t>
            </a:r>
            <a:r>
              <a:rPr lang="zh-CN" altLang="en-US" sz="2000" dirty="0"/>
              <a:t>出现在任意两个集合的交集中，数字</a:t>
            </a:r>
            <a:r>
              <a:rPr lang="en-US" altLang="zh-CN" sz="2000" dirty="0"/>
              <a:t>3</a:t>
            </a:r>
            <a:r>
              <a:rPr lang="zh-CN" altLang="en-US" sz="2000" dirty="0"/>
              <a:t>出现在三个集合的交集中。第二个图示展示了通过公式计算元素个数的方法，即集合</a:t>
            </a:r>
            <a:r>
              <a:rPr lang="en-US" altLang="zh-CN" sz="2000" dirty="0"/>
              <a:t>A</a:t>
            </a:r>
            <a:r>
              <a:rPr lang="zh-CN" altLang="en-US" sz="2000" dirty="0"/>
              <a:t>中的元素个数加上集合</a:t>
            </a:r>
            <a:r>
              <a:rPr lang="en-US" altLang="zh-CN" sz="2000" dirty="0"/>
              <a:t>B</a:t>
            </a:r>
            <a:r>
              <a:rPr lang="zh-CN" altLang="en-US" sz="2000" dirty="0"/>
              <a:t>中的元素个数加上集合</a:t>
            </a:r>
            <a:r>
              <a:rPr lang="en-US" altLang="zh-CN" sz="2000" dirty="0"/>
              <a:t>C</a:t>
            </a:r>
            <a:r>
              <a:rPr lang="zh-CN" altLang="en-US" sz="2000" dirty="0"/>
              <a:t>中的元素个数，减去集合</a:t>
            </a:r>
            <a:r>
              <a:rPr lang="en-US" altLang="zh-CN" sz="2000" dirty="0"/>
              <a:t>A</a:t>
            </a:r>
            <a:r>
              <a:rPr lang="zh-CN" altLang="en-US" sz="2000" dirty="0"/>
              <a:t>和</a:t>
            </a:r>
            <a:r>
              <a:rPr lang="en-US" altLang="zh-CN" sz="2000" dirty="0"/>
              <a:t>B</a:t>
            </a:r>
            <a:r>
              <a:rPr lang="zh-CN" altLang="en-US" sz="2000" dirty="0"/>
              <a:t>的交集中的元素个数，减去集合</a:t>
            </a:r>
            <a:r>
              <a:rPr lang="en-US" altLang="zh-CN" sz="2000" dirty="0"/>
              <a:t>A</a:t>
            </a:r>
            <a:r>
              <a:rPr lang="zh-CN" altLang="en-US" sz="2000" dirty="0"/>
              <a:t>和</a:t>
            </a:r>
            <a:r>
              <a:rPr lang="en-US" altLang="zh-CN" sz="2000" dirty="0"/>
              <a:t>C</a:t>
            </a:r>
            <a:r>
              <a:rPr lang="zh-CN" altLang="en-US" sz="2000" dirty="0"/>
              <a:t>的交集中的元素个数，减去集合</a:t>
            </a:r>
            <a:r>
              <a:rPr lang="en-US" altLang="zh-CN" sz="2000" dirty="0"/>
              <a:t>B</a:t>
            </a:r>
            <a:r>
              <a:rPr lang="zh-CN" altLang="en-US" sz="2000" dirty="0"/>
              <a:t>和</a:t>
            </a:r>
            <a:r>
              <a:rPr lang="en-US" altLang="zh-CN" sz="2000" dirty="0"/>
              <a:t>C</a:t>
            </a:r>
            <a:r>
              <a:rPr lang="zh-CN" altLang="en-US" sz="2000" dirty="0"/>
              <a:t>的交集中的元素个数。数字</a:t>
            </a:r>
            <a:r>
              <a:rPr lang="en-US" altLang="zh-CN" sz="2000" dirty="0"/>
              <a:t>1</a:t>
            </a:r>
            <a:r>
              <a:rPr lang="zh-CN" altLang="en-US" sz="2000" dirty="0"/>
              <a:t>出现在三个集合中的一个集合中，以及任意两个集合的交集中，数字</a:t>
            </a:r>
            <a:r>
              <a:rPr lang="en-US" altLang="zh-CN" sz="2000" dirty="0"/>
              <a:t>0</a:t>
            </a:r>
            <a:r>
              <a:rPr lang="zh-CN" altLang="en-US" sz="2000" dirty="0"/>
              <a:t>出现在三个集合的交集中。第三个图示展示了通过公式计算元素个数的方法，即集合</a:t>
            </a:r>
            <a:r>
              <a:rPr lang="en-US" altLang="zh-CN" sz="2000" dirty="0"/>
              <a:t>A</a:t>
            </a:r>
            <a:r>
              <a:rPr lang="zh-CN" altLang="en-US" sz="2000" dirty="0"/>
              <a:t>中的元素个数加上集合</a:t>
            </a:r>
            <a:r>
              <a:rPr lang="en-US" altLang="zh-CN" sz="2000" dirty="0"/>
              <a:t>B</a:t>
            </a:r>
            <a:r>
              <a:rPr lang="zh-CN" altLang="en-US" sz="2000" dirty="0"/>
              <a:t>中的元素个数加上集合</a:t>
            </a:r>
            <a:r>
              <a:rPr lang="en-US" altLang="zh-CN" sz="2000" dirty="0"/>
              <a:t>C</a:t>
            </a:r>
            <a:r>
              <a:rPr lang="zh-CN" altLang="en-US" sz="2000" dirty="0"/>
              <a:t>中的元素个数，减去集合</a:t>
            </a:r>
            <a:r>
              <a:rPr lang="en-US" altLang="zh-CN" sz="2000" dirty="0"/>
              <a:t>A</a:t>
            </a:r>
            <a:r>
              <a:rPr lang="zh-CN" altLang="en-US" sz="2000" dirty="0"/>
              <a:t>和</a:t>
            </a:r>
            <a:r>
              <a:rPr lang="en-US" altLang="zh-CN" sz="2000" dirty="0"/>
              <a:t>B</a:t>
            </a:r>
            <a:r>
              <a:rPr lang="zh-CN" altLang="en-US" sz="2000" dirty="0"/>
              <a:t>的交集中的元素个数，减去集合</a:t>
            </a:r>
            <a:r>
              <a:rPr lang="en-US" altLang="zh-CN" sz="2000" dirty="0"/>
              <a:t>A</a:t>
            </a:r>
            <a:r>
              <a:rPr lang="zh-CN" altLang="en-US" sz="2000" dirty="0"/>
              <a:t>和</a:t>
            </a:r>
            <a:r>
              <a:rPr lang="en-US" altLang="zh-CN" sz="2000" dirty="0"/>
              <a:t>C</a:t>
            </a:r>
            <a:r>
              <a:rPr lang="zh-CN" altLang="en-US" sz="2000" dirty="0"/>
              <a:t>的交集中的元素个数，减去集合</a:t>
            </a:r>
            <a:r>
              <a:rPr lang="en-US" altLang="zh-CN" sz="2000" dirty="0"/>
              <a:t>B</a:t>
            </a:r>
            <a:r>
              <a:rPr lang="zh-CN" altLang="en-US" sz="2000" dirty="0"/>
              <a:t>和</a:t>
            </a:r>
            <a:r>
              <a:rPr lang="en-US" altLang="zh-CN" sz="2000" dirty="0"/>
              <a:t>C</a:t>
            </a:r>
            <a:r>
              <a:rPr lang="zh-CN" altLang="en-US" sz="2000" dirty="0"/>
              <a:t>的交集中的元素个数，加上集合</a:t>
            </a:r>
            <a:r>
              <a:rPr lang="en-US" altLang="zh-CN" sz="2000" dirty="0"/>
              <a:t>A</a:t>
            </a:r>
            <a:r>
              <a:rPr lang="zh-CN" altLang="en-US" sz="2000" dirty="0"/>
              <a:t>、</a:t>
            </a:r>
            <a:r>
              <a:rPr lang="en-US" altLang="zh-CN" sz="2000" dirty="0"/>
              <a:t>B</a:t>
            </a:r>
            <a:r>
              <a:rPr lang="zh-CN" altLang="en-US" sz="2000" dirty="0"/>
              <a:t>和</a:t>
            </a:r>
            <a:r>
              <a:rPr lang="en-US" altLang="zh-CN" sz="2000" dirty="0"/>
              <a:t>C</a:t>
            </a:r>
            <a:r>
              <a:rPr lang="zh-CN" altLang="en-US" sz="2000" dirty="0"/>
              <a:t>的交集中的元素个数。数字</a:t>
            </a:r>
            <a:r>
              <a:rPr lang="en-US" altLang="zh-CN" sz="2000" dirty="0"/>
              <a:t>1</a:t>
            </a:r>
            <a:r>
              <a:rPr lang="zh-CN" altLang="en-US" sz="2000" dirty="0"/>
              <a:t>出现在三个集合中的一个集合中，以及所有的交集中</a:t>
            </a:r>
            <a:r>
              <a:rPr lang="en-US" sz="2000" dirty="0"/>
              <a:t>.</a:t>
            </a:r>
          </a:p>
        </p:txBody>
      </p:sp>
      <p:sp>
        <p:nvSpPr>
          <p:cNvPr id="8" name="Text Placeholder 3"/>
          <p:cNvSpPr>
            <a:spLocks noGrp="1"/>
          </p:cNvSpPr>
          <p:nvPr>
            <p:ph type="body" sz="quarter" idx="12"/>
          </p:nvPr>
        </p:nvSpPr>
        <p:spPr>
          <a:xfrm>
            <a:off x="3467512" y="6477000"/>
            <a:ext cx="2208976" cy="182880"/>
          </a:xfrm>
        </p:spPr>
        <p:txBody>
          <a:bodyPr anchor="ctr"/>
          <a:lstStyle/>
          <a:p>
            <a:r>
              <a:rPr lang="en-US" sz="1200" dirty="0">
                <a:latin typeface="+mj-lt"/>
                <a:hlinkClick r:id="rId2" action="ppaction://hlinksldjump"/>
              </a:rPr>
              <a:t>Jump to the image</a:t>
            </a:r>
          </a:p>
        </p:txBody>
      </p:sp>
    </p:spTree>
    <p:extLst>
      <p:ext uri="{BB962C8B-B14F-4D97-AF65-F5344CB8AC3E}">
        <p14:creationId xmlns:p14="http://schemas.microsoft.com/office/powerpoint/2010/main" val="139968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兔子与斐波那契数列</a:t>
            </a:r>
            <a:r>
              <a:rPr lang="en-US" sz="1500" dirty="0"/>
              <a:t>2</a:t>
            </a:r>
          </a:p>
        </p:txBody>
      </p:sp>
      <p:pic>
        <p:nvPicPr>
          <p:cNvPr id="19458" name="Picture 2" descr="A table with the number of reproducing and young pairs of rabbits for 6 month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3343" y="1600200"/>
            <a:ext cx="7377314"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5410200"/>
            <a:ext cx="8321040" cy="1219200"/>
          </a:xfrm>
        </p:spPr>
        <p:txBody>
          <a:bodyPr/>
          <a:lstStyle/>
          <a:p>
            <a:r>
              <a:rPr lang="zh-CN" altLang="en-US" b="1" dirty="0"/>
              <a:t>模拟岛上兔子种群的增长</a:t>
            </a:r>
            <a:endParaRPr lang="en-US" b="1" dirty="0"/>
          </a:p>
        </p:txBody>
      </p:sp>
      <p:sp>
        <p:nvSpPr>
          <p:cNvPr id="7" name="Text Placeholder 4"/>
          <p:cNvSpPr>
            <a:spLocks noGrp="1"/>
          </p:cNvSpPr>
          <p:nvPr>
            <p:ph type="body" sz="quarter" idx="14"/>
          </p:nvPr>
        </p:nvSpPr>
        <p:spPr>
          <a:xfrm>
            <a:off x="3465576" y="644652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Tree>
    <p:extLst>
      <p:ext uri="{BB962C8B-B14F-4D97-AF65-F5344CB8AC3E}">
        <p14:creationId xmlns:p14="http://schemas.microsoft.com/office/powerpoint/2010/main" val="32095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兔子与斐波那契数列</a:t>
            </a:r>
            <a:r>
              <a:rPr lang="en-US" sz="1500" dirty="0"/>
              <a:t>3</a:t>
            </a:r>
          </a:p>
        </p:txBody>
      </p:sp>
      <p:sp>
        <p:nvSpPr>
          <p:cNvPr id="5" name="Content Placeholder 2"/>
          <p:cNvSpPr>
            <a:spLocks noGrp="1"/>
          </p:cNvSpPr>
          <p:nvPr>
            <p:ph idx="1"/>
          </p:nvPr>
        </p:nvSpPr>
        <p:spPr>
          <a:xfrm>
            <a:off x="457200" y="1295400"/>
            <a:ext cx="8595360" cy="5257800"/>
          </a:xfrm>
        </p:spPr>
        <p:txBody>
          <a:bodyPr/>
          <a:lstStyle/>
          <a:p>
            <a:pPr>
              <a:spcBef>
                <a:spcPts val="300"/>
              </a:spcBef>
            </a:pPr>
            <a:r>
              <a:rPr lang="zh-CN" altLang="en-US" b="1" baseline="-25000" dirty="0"/>
              <a:t>解答</a:t>
            </a:r>
            <a:r>
              <a:rPr lang="zh-CN" altLang="en-US" baseline="-25000" dirty="0"/>
              <a:t>：设 </a:t>
            </a:r>
            <a:r>
              <a:rPr lang="en-US" altLang="zh-CN" dirty="0" err="1"/>
              <a:t>f</a:t>
            </a:r>
            <a:r>
              <a:rPr lang="en-US" altLang="zh-CN" baseline="-25000" dirty="0" err="1"/>
              <a:t>n</a:t>
            </a:r>
            <a:r>
              <a:rPr lang="en-US" altLang="zh-CN" baseline="-25000" dirty="0"/>
              <a:t> </a:t>
            </a:r>
            <a:r>
              <a:rPr lang="zh-CN" altLang="en-US" baseline="-25000" dirty="0"/>
              <a:t>为 </a:t>
            </a:r>
            <a:r>
              <a:rPr lang="en-US" altLang="zh-CN" baseline="-25000" dirty="0"/>
              <a:t>n </a:t>
            </a:r>
            <a:r>
              <a:rPr lang="zh-CN" altLang="en-US" baseline="-25000" dirty="0"/>
              <a:t>个月后岛上兔子的对数</a:t>
            </a:r>
            <a:r>
              <a:rPr lang="en-US" sz="2400" dirty="0"/>
              <a:t>.</a:t>
            </a:r>
          </a:p>
          <a:p>
            <a:pPr lvl="1">
              <a:spcBef>
                <a:spcPts val="300"/>
              </a:spcBef>
            </a:pPr>
            <a:r>
              <a:rPr lang="zh-CN" altLang="en-US" sz="2000" dirty="0"/>
              <a:t>在第一个月末，岛上有 </a:t>
            </a:r>
            <a:r>
              <a:rPr lang="en-US" altLang="zh-CN" sz="2000" i="1" dirty="0"/>
              <a:t>f</a:t>
            </a:r>
            <a:r>
              <a:rPr lang="en-US" altLang="zh-CN" sz="2000" baseline="-25000" dirty="0">
                <a:ea typeface="Cambria Math" pitchFamily="18" charset="0"/>
              </a:rPr>
              <a:t>1</a:t>
            </a:r>
            <a:r>
              <a:rPr lang="en-US" altLang="zh-CN" sz="2000" dirty="0"/>
              <a:t> = 1 </a:t>
            </a:r>
            <a:r>
              <a:rPr lang="zh-CN" altLang="en-US" sz="2000" dirty="0"/>
              <a:t>对兔子</a:t>
            </a:r>
            <a:r>
              <a:rPr lang="en-US" sz="2000" dirty="0">
                <a:ea typeface="Cambria Math" pitchFamily="18" charset="0"/>
              </a:rPr>
              <a:t>. </a:t>
            </a:r>
            <a:endParaRPr lang="en-US" sz="2000" i="1" dirty="0"/>
          </a:p>
          <a:p>
            <a:pPr lvl="1">
              <a:spcBef>
                <a:spcPts val="300"/>
              </a:spcBef>
            </a:pPr>
            <a:r>
              <a:rPr lang="zh-CN" altLang="en-US" sz="2000" dirty="0">
                <a:latin typeface="+mn-ea"/>
              </a:rPr>
              <a:t>同样，</a:t>
            </a:r>
            <a:r>
              <a:rPr lang="en-US" altLang="zh-CN" sz="2000" i="1" dirty="0">
                <a:latin typeface="+mn-ea"/>
              </a:rPr>
              <a:t> f</a:t>
            </a:r>
            <a:r>
              <a:rPr lang="en-US" altLang="zh-CN" sz="2000" baseline="-25000" dirty="0">
                <a:latin typeface="+mn-ea"/>
              </a:rPr>
              <a:t>2</a:t>
            </a:r>
            <a:r>
              <a:rPr lang="en-US" altLang="zh-CN" sz="2000" dirty="0">
                <a:latin typeface="+mn-ea"/>
              </a:rPr>
              <a:t> = 1</a:t>
            </a:r>
            <a:r>
              <a:rPr lang="zh-CN" altLang="en-US" sz="2000" dirty="0">
                <a:latin typeface="+mn-ea"/>
              </a:rPr>
              <a:t>，因为这对兔子在第一个月内不会繁殖</a:t>
            </a:r>
            <a:r>
              <a:rPr lang="en-US" sz="2000" i="1" dirty="0"/>
              <a:t>.</a:t>
            </a:r>
          </a:p>
          <a:p>
            <a:pPr lvl="1">
              <a:spcBef>
                <a:spcPts val="300"/>
              </a:spcBef>
            </a:pPr>
            <a:r>
              <a:rPr lang="zh-CN" altLang="en-US" sz="2000" dirty="0"/>
              <a:t>要找到 </a:t>
            </a:r>
            <a:r>
              <a:rPr lang="en-US" altLang="zh-CN" sz="2000" dirty="0"/>
              <a:t>n </a:t>
            </a:r>
            <a:r>
              <a:rPr lang="zh-CN" altLang="en-US" sz="2000" dirty="0"/>
              <a:t>个月后岛上的兔子对数，将前一个月岛上的兔子对数 </a:t>
            </a:r>
            <a:r>
              <a:rPr lang="en-US" altLang="zh-CN" sz="2000" i="1" dirty="0"/>
              <a:t>f</a:t>
            </a:r>
            <a:r>
              <a:rPr lang="en-US" altLang="zh-CN" sz="2000" i="1" baseline="-25000" dirty="0"/>
              <a:t>n-1</a:t>
            </a:r>
            <a:r>
              <a:rPr lang="en-US" altLang="zh-CN" sz="2000" dirty="0"/>
              <a:t> </a:t>
            </a:r>
            <a:r>
              <a:rPr lang="zh-CN" altLang="en-US" sz="2000" dirty="0"/>
              <a:t>与新生兔子对数相加，新生兔子对数等于 </a:t>
            </a:r>
            <a:r>
              <a:rPr lang="en-US" altLang="zh-CN" sz="2000" i="1" dirty="0"/>
              <a:t>f</a:t>
            </a:r>
            <a:r>
              <a:rPr lang="en-US" altLang="zh-CN" sz="2000" i="1" baseline="-25000" dirty="0"/>
              <a:t>n-2 </a:t>
            </a:r>
            <a:r>
              <a:rPr lang="zh-CN" altLang="en-US" sz="2000" dirty="0"/>
              <a:t>，因为每对新生兔子都来自至少两个月大的兔子对</a:t>
            </a:r>
            <a:r>
              <a:rPr lang="en-US" sz="2000" dirty="0"/>
              <a:t>.</a:t>
            </a:r>
            <a:endParaRPr lang="en-US" sz="2000" i="1" dirty="0"/>
          </a:p>
          <a:p>
            <a:pPr marL="0" lvl="2" indent="0">
              <a:spcBef>
                <a:spcPts val="300"/>
              </a:spcBef>
              <a:buNone/>
            </a:pPr>
            <a:r>
              <a:rPr lang="zh-CN" altLang="en-US" dirty="0"/>
              <a:t>因此，数列 </a:t>
            </a:r>
            <a:r>
              <a:rPr lang="en-US" altLang="zh-CN" dirty="0"/>
              <a:t>{</a:t>
            </a:r>
            <a:r>
              <a:rPr lang="en-US" altLang="zh-CN" i="1" dirty="0" err="1"/>
              <a:t>f</a:t>
            </a:r>
            <a:r>
              <a:rPr lang="en-US" altLang="zh-CN" i="1" baseline="-25000" dirty="0" err="1"/>
              <a:t>n</a:t>
            </a:r>
            <a:r>
              <a:rPr lang="en-US" altLang="zh-CN" i="1" dirty="0"/>
              <a:t> </a:t>
            </a:r>
            <a:r>
              <a:rPr lang="en-US" altLang="zh-CN" dirty="0"/>
              <a:t>} </a:t>
            </a:r>
            <a:r>
              <a:rPr lang="zh-CN" altLang="en-US" dirty="0"/>
              <a:t>满足递归关系 </a:t>
            </a:r>
            <a:r>
              <a:rPr lang="en-US" altLang="zh-CN" i="1" dirty="0" err="1"/>
              <a:t>f</a:t>
            </a:r>
            <a:r>
              <a:rPr lang="en-US" altLang="zh-CN" i="1" baseline="-25000" dirty="0" err="1"/>
              <a:t>n</a:t>
            </a:r>
            <a:r>
              <a:rPr lang="en-US" altLang="zh-CN" i="1" dirty="0"/>
              <a:t> = f</a:t>
            </a:r>
            <a:r>
              <a:rPr lang="en-US" altLang="zh-CN" i="1" baseline="-25000" dirty="0"/>
              <a:t>n-1</a:t>
            </a:r>
            <a:r>
              <a:rPr lang="en-US" altLang="zh-CN" i="1" dirty="0"/>
              <a:t>  +  f</a:t>
            </a:r>
            <a:r>
              <a:rPr lang="en-US" altLang="zh-CN" i="1" baseline="-25000" dirty="0"/>
              <a:t>n-2 </a:t>
            </a:r>
            <a:r>
              <a:rPr lang="zh-CN" altLang="en-US" dirty="0"/>
              <a:t>，适用于 </a:t>
            </a:r>
            <a:r>
              <a:rPr lang="en-US" altLang="zh-CN" dirty="0"/>
              <a:t>n ≥ 3</a:t>
            </a:r>
            <a:r>
              <a:rPr lang="zh-CN" altLang="en-US" dirty="0"/>
              <a:t>，初始条件为 </a:t>
            </a:r>
            <a:r>
              <a:rPr lang="en-US" altLang="zh-CN" i="1" dirty="0"/>
              <a:t>f</a:t>
            </a:r>
            <a:r>
              <a:rPr lang="en-US" altLang="zh-CN" baseline="-25000" dirty="0">
                <a:ea typeface="Cambria Math" pitchFamily="18" charset="0"/>
              </a:rPr>
              <a:t>1</a:t>
            </a:r>
            <a:r>
              <a:rPr lang="en-US" altLang="zh-CN" dirty="0"/>
              <a:t> = 1 </a:t>
            </a:r>
            <a:r>
              <a:rPr lang="zh-CN" altLang="en-US" dirty="0"/>
              <a:t>和 </a:t>
            </a:r>
            <a:r>
              <a:rPr lang="en-US" altLang="zh-CN" i="1" dirty="0"/>
              <a:t>f</a:t>
            </a:r>
            <a:r>
              <a:rPr lang="en-US" altLang="zh-CN" baseline="-25000" dirty="0">
                <a:ea typeface="Cambria Math" pitchFamily="18" charset="0"/>
              </a:rPr>
              <a:t>2</a:t>
            </a:r>
            <a:r>
              <a:rPr lang="en-US" altLang="zh-CN" dirty="0"/>
              <a:t> = 1</a:t>
            </a:r>
            <a:r>
              <a:rPr lang="zh-CN" altLang="en-US" dirty="0"/>
              <a:t>。</a:t>
            </a:r>
            <a:r>
              <a:rPr lang="en-US" altLang="zh-CN" dirty="0"/>
              <a:t>n </a:t>
            </a:r>
            <a:r>
              <a:rPr lang="zh-CN" altLang="en-US" dirty="0"/>
              <a:t>个月后岛上的兔子对数由第 </a:t>
            </a:r>
            <a:r>
              <a:rPr lang="en-US" altLang="zh-CN" dirty="0"/>
              <a:t>n </a:t>
            </a:r>
            <a:r>
              <a:rPr lang="zh-CN" altLang="en-US" dirty="0"/>
              <a:t>个斐波那契数给出</a:t>
            </a:r>
            <a:r>
              <a:rPr lang="en-US" dirty="0"/>
              <a:t>.</a:t>
            </a:r>
            <a:endParaRPr lang="en-US" baseline="-25000" dirty="0"/>
          </a:p>
        </p:txBody>
      </p:sp>
    </p:spTree>
    <p:extLst>
      <p:ext uri="{BB962C8B-B14F-4D97-AF65-F5344CB8AC3E}">
        <p14:creationId xmlns:p14="http://schemas.microsoft.com/office/powerpoint/2010/main" val="69019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汉诺塔</a:t>
            </a:r>
            <a:r>
              <a:rPr lang="en-US" sz="1500" dirty="0"/>
              <a:t>1</a:t>
            </a:r>
          </a:p>
        </p:txBody>
      </p:sp>
      <p:sp>
        <p:nvSpPr>
          <p:cNvPr id="3" name="Content Placeholder 2"/>
          <p:cNvSpPr>
            <a:spLocks noGrp="1"/>
          </p:cNvSpPr>
          <p:nvPr>
            <p:ph idx="1"/>
          </p:nvPr>
        </p:nvSpPr>
        <p:spPr>
          <a:xfrm>
            <a:off x="457200" y="1295400"/>
            <a:ext cx="8534400" cy="2209800"/>
          </a:xfrm>
        </p:spPr>
        <p:txBody>
          <a:bodyPr/>
          <a:lstStyle/>
          <a:p>
            <a:r>
              <a:rPr lang="zh-CN" altLang="en-US" sz="2800" dirty="0"/>
              <a:t>在十九世纪末，法国数学家爱德华</a:t>
            </a:r>
            <a:r>
              <a:rPr lang="en-US" altLang="zh-CN" sz="2800" dirty="0"/>
              <a:t>·</a:t>
            </a:r>
            <a:r>
              <a:rPr lang="zh-CN" altLang="en-US" sz="2800" dirty="0"/>
              <a:t>卢卡斯发明了一个谜题，包含三个柱子和不同大小的圆盘。最初，所有圆盘都按大小顺序放在第一个柱子上，最大的在底部</a:t>
            </a:r>
            <a:r>
              <a:rPr lang="en-US" sz="2800" dirty="0"/>
              <a:t>.</a:t>
            </a:r>
          </a:p>
        </p:txBody>
      </p:sp>
      <p:sp>
        <p:nvSpPr>
          <p:cNvPr id="6" name="Content Placeholder 3"/>
          <p:cNvSpPr>
            <a:spLocks noGrp="1"/>
          </p:cNvSpPr>
          <p:nvPr>
            <p:ph idx="13"/>
          </p:nvPr>
        </p:nvSpPr>
        <p:spPr>
          <a:xfrm>
            <a:off x="457200" y="3672114"/>
            <a:ext cx="8305800" cy="2804886"/>
          </a:xfrm>
        </p:spPr>
        <p:txBody>
          <a:bodyPr/>
          <a:lstStyle/>
          <a:p>
            <a:r>
              <a:rPr lang="zh-CN" altLang="en-US" sz="2800" b="1" dirty="0"/>
              <a:t>规则：</a:t>
            </a:r>
            <a:r>
              <a:rPr lang="zh-CN" altLang="en-US" sz="2800" dirty="0"/>
              <a:t>你可以一次移动一个圆盘，从一个柱子移动到另一个柱子，只要大的圆盘永远不会放在小的圆盘上面</a:t>
            </a:r>
            <a:r>
              <a:rPr lang="en-US" sz="2800" dirty="0"/>
              <a:t>.</a:t>
            </a:r>
          </a:p>
          <a:p>
            <a:r>
              <a:rPr lang="zh-CN" altLang="en-US" sz="2800" b="1" dirty="0"/>
              <a:t>目标：</a:t>
            </a:r>
            <a:r>
              <a:rPr lang="zh-CN" altLang="en-US" sz="2800" dirty="0"/>
              <a:t>通过允许的移动，将所有圆盘最终放在第二个柱子上，按大小顺序排列，最大的在底部</a:t>
            </a:r>
            <a:r>
              <a:rPr lang="en-US" sz="2800" dirty="0"/>
              <a:t>.</a:t>
            </a:r>
          </a:p>
        </p:txBody>
      </p:sp>
    </p:spTree>
    <p:extLst>
      <p:ext uri="{BB962C8B-B14F-4D97-AF65-F5344CB8AC3E}">
        <p14:creationId xmlns:p14="http://schemas.microsoft.com/office/powerpoint/2010/main" val="19313060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 a_{n-1} + a^{2}_{n-2}$&#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n = (\alpha_{1,0}+ \alpha_{1,1}n + \cdots + \alpha_{1,m_{1}- 1}n^{m_{1}-1})r_{1}^{n}$&#10;&#10;\end{document}"/>
  <p:tag name="IGUANATEXSIZE" val="21"/>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alpha_{2,0}+ \alpha_{2,1}n + \cdots + \alpha_{2,{m_{2}- 1}}n^{m_{2}-1})r_{2}^{n}$&#10;&#10;\end{document}"/>
  <p:tag name="IGUANATEXSIZE" val="21"/>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cdots +  (\alpha_{t,0}+ \alpha_{t,1}n + \cdots + \alpha_{t,m_{t}- 1}n^{m_{t}-1})r_{t}^{n}$&#10;&#10;\end{document}"/>
  <p:tag name="IGUANATEXSIZE" val="21"/>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mbox{is} \left\{\begin{array}{lll} O(n^{\mbox{log}_{b}a}) &amp;\mbox{if}&amp; a &gt; 1 \\&#10;O(\mbox{log}\; n)&amp; \mbox{if} &amp; a = 1.\end{array}\right. $$&#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n) = C_{1}n^{\mbox{log}_{b}a} + C_{2}$$&#10;&#10;&#10;\end{document}"/>
  <p:tag name="IGUANATEXSIZE" val="20"/>
</p:tagLst>
</file>

<file path=ppt/theme/_rels/theme10.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4751</TotalTime>
  <Words>6268</Words>
  <Application>Microsoft Office PowerPoint</Application>
  <PresentationFormat>全屏显示(4:3)</PresentationFormat>
  <Paragraphs>359</Paragraphs>
  <Slides>69</Slides>
  <Notes>3</Notes>
  <HiddenSlides>0</HiddenSlides>
  <MMClips>0</MMClips>
  <ScaleCrop>false</ScaleCrop>
  <HeadingPairs>
    <vt:vector size="8" baseType="variant">
      <vt:variant>
        <vt:lpstr>已用的字体</vt:lpstr>
      </vt:variant>
      <vt:variant>
        <vt:i4>10</vt:i4>
      </vt:variant>
      <vt:variant>
        <vt:lpstr>主题</vt:lpstr>
      </vt:variant>
      <vt:variant>
        <vt:i4>11</vt:i4>
      </vt:variant>
      <vt:variant>
        <vt:lpstr>嵌入 OLE 服务器</vt:lpstr>
      </vt:variant>
      <vt:variant>
        <vt:i4>2</vt:i4>
      </vt:variant>
      <vt:variant>
        <vt:lpstr>幻灯片标题</vt:lpstr>
      </vt:variant>
      <vt:variant>
        <vt:i4>69</vt:i4>
      </vt:variant>
    </vt:vector>
  </HeadingPairs>
  <TitlesOfParts>
    <vt:vector size="92" baseType="lpstr">
      <vt:lpstr>ArumSans Bold</vt:lpstr>
      <vt:lpstr>ArumSans Regular</vt:lpstr>
      <vt:lpstr>Vectipede Rg</vt:lpstr>
      <vt:lpstr>Arial</vt:lpstr>
      <vt:lpstr>Calibri</vt:lpstr>
      <vt:lpstr>Cambria Math</vt:lpstr>
      <vt:lpstr>Constantia</vt:lpstr>
      <vt:lpstr>Times New Roman</vt:lpstr>
      <vt:lpstr>Wingdings</vt:lpstr>
      <vt:lpstr>Wingdings 2</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Flow</vt:lpstr>
      <vt:lpstr>默认设计模板</vt:lpstr>
      <vt:lpstr>Equation</vt:lpstr>
      <vt:lpstr>公式</vt:lpstr>
      <vt:lpstr>高级计数</vt:lpstr>
      <vt:lpstr>章节总结</vt:lpstr>
      <vt:lpstr>递归关系的应用</vt:lpstr>
      <vt:lpstr>章节总结1</vt:lpstr>
      <vt:lpstr>递归关系</vt:lpstr>
      <vt:lpstr>兔子与斐波那契数列1</vt:lpstr>
      <vt:lpstr>兔子与斐波那契数列2</vt:lpstr>
      <vt:lpstr>兔子与斐波那契数列3</vt:lpstr>
      <vt:lpstr>汉诺塔1</vt:lpstr>
      <vt:lpstr>汉诺塔2</vt:lpstr>
      <vt:lpstr>汉诺塔3</vt:lpstr>
      <vt:lpstr>汉诺塔4</vt:lpstr>
      <vt:lpstr>计数位串1</vt:lpstr>
      <vt:lpstr>位串2</vt:lpstr>
      <vt:lpstr>计算对一个乘积进行括号化的方法数</vt:lpstr>
      <vt:lpstr>用生成函数求解递推方程(1)</vt:lpstr>
      <vt:lpstr>用生成函数求解递推方程(2)</vt:lpstr>
      <vt:lpstr>用生成函数求解递推方程(3)</vt:lpstr>
      <vt:lpstr>求解线性递归关系</vt:lpstr>
      <vt:lpstr>章节总结2</vt:lpstr>
      <vt:lpstr>线性齐次递归关系</vt:lpstr>
      <vt:lpstr>线性齐次递归关系的例子</vt:lpstr>
      <vt:lpstr>求解线性齐次递归关系</vt:lpstr>
      <vt:lpstr>求解二阶线性齐次递归关系</vt:lpstr>
      <vt:lpstr>使用定理1</vt:lpstr>
      <vt:lpstr>斐波那契数列的显式公式1</vt:lpstr>
      <vt:lpstr>斐波那契数列2</vt:lpstr>
      <vt:lpstr>当存在重复根时的解法</vt:lpstr>
      <vt:lpstr>使用定理二</vt:lpstr>
      <vt:lpstr>求解任意阶线性齐次递归关系</vt:lpstr>
      <vt:lpstr>允许重复根的一般情况</vt:lpstr>
      <vt:lpstr>带有常系数的线性非齐次递归关系</vt:lpstr>
      <vt:lpstr>带有常系数的线性非齐次递归关系（续）</vt:lpstr>
      <vt:lpstr>求解带有常系数的线性非齐次递归关系1 </vt:lpstr>
      <vt:lpstr>求解带有常系数的线性非齐次递归关系2 </vt:lpstr>
      <vt:lpstr>分治算法与递归关系</vt:lpstr>
      <vt:lpstr>章节总结3</vt:lpstr>
      <vt:lpstr>分治算法范式</vt:lpstr>
      <vt:lpstr>分治递归关系</vt:lpstr>
      <vt:lpstr>例子: 二分查找</vt:lpstr>
      <vt:lpstr>例子: 归并排序</vt:lpstr>
      <vt:lpstr>例子:整数快速乘法</vt:lpstr>
      <vt:lpstr>估算分治算法函数的大小</vt:lpstr>
      <vt:lpstr>二分查找的复杂度</vt:lpstr>
      <vt:lpstr>估计分治算法函数的大小2</vt:lpstr>
      <vt:lpstr>二分排序复杂度</vt:lpstr>
      <vt:lpstr>快速整数乘法算法的复杂度</vt:lpstr>
      <vt:lpstr>容斥原理</vt:lpstr>
      <vt:lpstr>章节总结5</vt:lpstr>
      <vt:lpstr>容斥原理</vt:lpstr>
      <vt:lpstr>两个有限集</vt:lpstr>
      <vt:lpstr>三个有限集1</vt:lpstr>
      <vt:lpstr>三个有限集2</vt:lpstr>
      <vt:lpstr>三个有限集合的示例图解</vt:lpstr>
      <vt:lpstr>容斥原理1</vt:lpstr>
      <vt:lpstr>容斥原理2</vt:lpstr>
      <vt:lpstr>容斥原理3</vt:lpstr>
      <vt:lpstr>应用排除原理的场景</vt:lpstr>
      <vt:lpstr>章节总结6</vt:lpstr>
      <vt:lpstr>Onto 函数的数量1</vt:lpstr>
      <vt:lpstr>Onto 函数的数量2</vt:lpstr>
      <vt:lpstr>错排 1</vt:lpstr>
      <vt:lpstr>错排2</vt:lpstr>
      <vt:lpstr>错排3</vt:lpstr>
      <vt:lpstr>Appendix of Image Long Descriptions</vt:lpstr>
      <vt:lpstr>兔子和斐波那契数列2 – 附录</vt:lpstr>
      <vt:lpstr>计数位串1 – 附录</vt:lpstr>
      <vt:lpstr>两个有限集– 附录</vt:lpstr>
      <vt:lpstr>三个有限集1 – 附录</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Kosaki Onodera</cp:lastModifiedBy>
  <cp:revision>551</cp:revision>
  <dcterms:created xsi:type="dcterms:W3CDTF">2017-12-05T17:18:18Z</dcterms:created>
  <dcterms:modified xsi:type="dcterms:W3CDTF">2024-09-17T07:42:36Z</dcterms:modified>
</cp:coreProperties>
</file>