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8"/>
  </p:notesMasterIdLst>
  <p:handoutMasterIdLst>
    <p:handoutMasterId r:id="rId49"/>
  </p:handoutMasterIdLst>
  <p:sldIdLst>
    <p:sldId id="601" r:id="rId2"/>
    <p:sldId id="406" r:id="rId3"/>
    <p:sldId id="605" r:id="rId4"/>
    <p:sldId id="506" r:id="rId5"/>
    <p:sldId id="606" r:id="rId6"/>
    <p:sldId id="507" r:id="rId7"/>
    <p:sldId id="508" r:id="rId8"/>
    <p:sldId id="510" r:id="rId9"/>
    <p:sldId id="610" r:id="rId10"/>
    <p:sldId id="633" r:id="rId11"/>
    <p:sldId id="612" r:id="rId12"/>
    <p:sldId id="613" r:id="rId13"/>
    <p:sldId id="615" r:id="rId14"/>
    <p:sldId id="671" r:id="rId15"/>
    <p:sldId id="669" r:id="rId16"/>
    <p:sldId id="511" r:id="rId17"/>
    <p:sldId id="512" r:id="rId18"/>
    <p:sldId id="616" r:id="rId19"/>
    <p:sldId id="515" r:id="rId20"/>
    <p:sldId id="583" r:id="rId21"/>
    <p:sldId id="516" r:id="rId22"/>
    <p:sldId id="582" r:id="rId23"/>
    <p:sldId id="635" r:id="rId24"/>
    <p:sldId id="517" r:id="rId25"/>
    <p:sldId id="518" r:id="rId26"/>
    <p:sldId id="520" r:id="rId27"/>
    <p:sldId id="636" r:id="rId28"/>
    <p:sldId id="627" r:id="rId29"/>
    <p:sldId id="672" r:id="rId30"/>
    <p:sldId id="639" r:id="rId31"/>
    <p:sldId id="640" r:id="rId32"/>
    <p:sldId id="641" r:id="rId33"/>
    <p:sldId id="643" r:id="rId34"/>
    <p:sldId id="644" r:id="rId35"/>
    <p:sldId id="514" r:id="rId36"/>
    <p:sldId id="649" r:id="rId37"/>
    <p:sldId id="650" r:id="rId38"/>
    <p:sldId id="584" r:id="rId39"/>
    <p:sldId id="596" r:id="rId40"/>
    <p:sldId id="597" r:id="rId41"/>
    <p:sldId id="598" r:id="rId42"/>
    <p:sldId id="670" r:id="rId43"/>
    <p:sldId id="646" r:id="rId44"/>
    <p:sldId id="647" r:id="rId45"/>
    <p:sldId id="648" r:id="rId46"/>
    <p:sldId id="629" r:id="rId47"/>
  </p:sldIdLst>
  <p:sldSz cx="9144000" cy="6858000" type="screen4x3"/>
  <p:notesSz cx="6854825" cy="9631363"/>
  <p:defaultTextStyle>
    <a:defPPr>
      <a:defRPr lang="zh-CN"/>
    </a:defPPr>
    <a:lvl1pPr algn="l" rtl="0" fontAlgn="base">
      <a:lnSpc>
        <a:spcPct val="80000"/>
      </a:lnSpc>
      <a:spcBef>
        <a:spcPct val="20000"/>
      </a:spcBef>
      <a:spcAft>
        <a:spcPct val="0"/>
      </a:spcAft>
      <a:buClr>
        <a:schemeClr val="hlink"/>
      </a:buClr>
      <a:buSzPct val="110000"/>
      <a:buFont typeface="Wingdings" pitchFamily="2" charset="2"/>
      <a:defRPr kumimoji="1" sz="2800" b="1" kern="1200">
        <a:solidFill>
          <a:srgbClr val="40458C"/>
        </a:solidFill>
        <a:latin typeface="楷体_GB2312" pitchFamily="49" charset="-122"/>
        <a:ea typeface="楷体_GB2312" pitchFamily="49" charset="-122"/>
        <a:cs typeface="+mn-cs"/>
      </a:defRPr>
    </a:lvl1pPr>
    <a:lvl2pPr marL="457200" algn="l" rtl="0" fontAlgn="base">
      <a:lnSpc>
        <a:spcPct val="80000"/>
      </a:lnSpc>
      <a:spcBef>
        <a:spcPct val="20000"/>
      </a:spcBef>
      <a:spcAft>
        <a:spcPct val="0"/>
      </a:spcAft>
      <a:buClr>
        <a:schemeClr val="hlink"/>
      </a:buClr>
      <a:buSzPct val="110000"/>
      <a:buFont typeface="Wingdings" pitchFamily="2" charset="2"/>
      <a:defRPr kumimoji="1" sz="2800" b="1" kern="1200">
        <a:solidFill>
          <a:srgbClr val="40458C"/>
        </a:solidFill>
        <a:latin typeface="楷体_GB2312" pitchFamily="49" charset="-122"/>
        <a:ea typeface="楷体_GB2312" pitchFamily="49" charset="-122"/>
        <a:cs typeface="+mn-cs"/>
      </a:defRPr>
    </a:lvl2pPr>
    <a:lvl3pPr marL="914400" algn="l" rtl="0" fontAlgn="base">
      <a:lnSpc>
        <a:spcPct val="80000"/>
      </a:lnSpc>
      <a:spcBef>
        <a:spcPct val="20000"/>
      </a:spcBef>
      <a:spcAft>
        <a:spcPct val="0"/>
      </a:spcAft>
      <a:buClr>
        <a:schemeClr val="hlink"/>
      </a:buClr>
      <a:buSzPct val="110000"/>
      <a:buFont typeface="Wingdings" pitchFamily="2" charset="2"/>
      <a:defRPr kumimoji="1" sz="2800" b="1" kern="1200">
        <a:solidFill>
          <a:srgbClr val="40458C"/>
        </a:solidFill>
        <a:latin typeface="楷体_GB2312" pitchFamily="49" charset="-122"/>
        <a:ea typeface="楷体_GB2312" pitchFamily="49" charset="-122"/>
        <a:cs typeface="+mn-cs"/>
      </a:defRPr>
    </a:lvl3pPr>
    <a:lvl4pPr marL="1371600" algn="l" rtl="0" fontAlgn="base">
      <a:lnSpc>
        <a:spcPct val="80000"/>
      </a:lnSpc>
      <a:spcBef>
        <a:spcPct val="20000"/>
      </a:spcBef>
      <a:spcAft>
        <a:spcPct val="0"/>
      </a:spcAft>
      <a:buClr>
        <a:schemeClr val="hlink"/>
      </a:buClr>
      <a:buSzPct val="110000"/>
      <a:buFont typeface="Wingdings" pitchFamily="2" charset="2"/>
      <a:defRPr kumimoji="1" sz="2800" b="1" kern="1200">
        <a:solidFill>
          <a:srgbClr val="40458C"/>
        </a:solidFill>
        <a:latin typeface="楷体_GB2312" pitchFamily="49" charset="-122"/>
        <a:ea typeface="楷体_GB2312" pitchFamily="49" charset="-122"/>
        <a:cs typeface="+mn-cs"/>
      </a:defRPr>
    </a:lvl4pPr>
    <a:lvl5pPr marL="1828800" algn="l" rtl="0" fontAlgn="base">
      <a:lnSpc>
        <a:spcPct val="80000"/>
      </a:lnSpc>
      <a:spcBef>
        <a:spcPct val="20000"/>
      </a:spcBef>
      <a:spcAft>
        <a:spcPct val="0"/>
      </a:spcAft>
      <a:buClr>
        <a:schemeClr val="hlink"/>
      </a:buClr>
      <a:buSzPct val="110000"/>
      <a:buFont typeface="Wingdings" pitchFamily="2" charset="2"/>
      <a:defRPr kumimoji="1" sz="2800" b="1" kern="1200">
        <a:solidFill>
          <a:srgbClr val="40458C"/>
        </a:solidFill>
        <a:latin typeface="楷体_GB2312" pitchFamily="49" charset="-122"/>
        <a:ea typeface="楷体_GB2312" pitchFamily="49" charset="-122"/>
        <a:cs typeface="+mn-cs"/>
      </a:defRPr>
    </a:lvl5pPr>
    <a:lvl6pPr marL="2286000" algn="l" defTabSz="914400" rtl="0" eaLnBrk="1" latinLnBrk="0" hangingPunct="1">
      <a:defRPr kumimoji="1" sz="2800" b="1" kern="1200">
        <a:solidFill>
          <a:srgbClr val="40458C"/>
        </a:solidFill>
        <a:latin typeface="楷体_GB2312" pitchFamily="49" charset="-122"/>
        <a:ea typeface="楷体_GB2312" pitchFamily="49" charset="-122"/>
        <a:cs typeface="+mn-cs"/>
      </a:defRPr>
    </a:lvl6pPr>
    <a:lvl7pPr marL="2743200" algn="l" defTabSz="914400" rtl="0" eaLnBrk="1" latinLnBrk="0" hangingPunct="1">
      <a:defRPr kumimoji="1" sz="2800" b="1" kern="1200">
        <a:solidFill>
          <a:srgbClr val="40458C"/>
        </a:solidFill>
        <a:latin typeface="楷体_GB2312" pitchFamily="49" charset="-122"/>
        <a:ea typeface="楷体_GB2312" pitchFamily="49" charset="-122"/>
        <a:cs typeface="+mn-cs"/>
      </a:defRPr>
    </a:lvl7pPr>
    <a:lvl8pPr marL="3200400" algn="l" defTabSz="914400" rtl="0" eaLnBrk="1" latinLnBrk="0" hangingPunct="1">
      <a:defRPr kumimoji="1" sz="2800" b="1" kern="1200">
        <a:solidFill>
          <a:srgbClr val="40458C"/>
        </a:solidFill>
        <a:latin typeface="楷体_GB2312" pitchFamily="49" charset="-122"/>
        <a:ea typeface="楷体_GB2312" pitchFamily="49" charset="-122"/>
        <a:cs typeface="+mn-cs"/>
      </a:defRPr>
    </a:lvl8pPr>
    <a:lvl9pPr marL="3657600" algn="l" defTabSz="914400" rtl="0" eaLnBrk="1" latinLnBrk="0" hangingPunct="1">
      <a:defRPr kumimoji="1" sz="2800" b="1" kern="1200">
        <a:solidFill>
          <a:srgbClr val="40458C"/>
        </a:solidFill>
        <a:latin typeface="楷体_GB2312" pitchFamily="49" charset="-122"/>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40458C"/>
    <a:srgbClr val="66FFCC"/>
    <a:srgbClr val="99CCFF"/>
    <a:srgbClr val="FF99FF"/>
    <a:srgbClr val="990099"/>
    <a:srgbClr val="FF33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5788" autoAdjust="0"/>
  </p:normalViewPr>
  <p:slideViewPr>
    <p:cSldViewPr>
      <p:cViewPr varScale="1">
        <p:scale>
          <a:sx n="107" d="100"/>
          <a:sy n="107" d="100"/>
        </p:scale>
        <p:origin x="2050"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298" name="Rectangle 2"/>
          <p:cNvSpPr>
            <a:spLocks noGrp="1" noChangeArrowheads="1"/>
          </p:cNvSpPr>
          <p:nvPr>
            <p:ph type="hdr" sz="quarter"/>
          </p:nvPr>
        </p:nvSpPr>
        <p:spPr bwMode="auto">
          <a:xfrm>
            <a:off x="0" y="0"/>
            <a:ext cx="2970213"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buClrTx/>
              <a:buSzTx/>
              <a:buFontTx/>
              <a:buNone/>
              <a:defRPr sz="1200" b="0">
                <a:solidFill>
                  <a:schemeClr val="tx1"/>
                </a:solidFill>
                <a:latin typeface="Times New Roman" pitchFamily="18" charset="0"/>
                <a:ea typeface="宋体" pitchFamily="2" charset="-122"/>
              </a:defRPr>
            </a:lvl1pPr>
          </a:lstStyle>
          <a:p>
            <a:pPr>
              <a:defRPr/>
            </a:pPr>
            <a:endParaRPr lang="en-US" altLang="zh-CN"/>
          </a:p>
        </p:txBody>
      </p:sp>
      <p:sp>
        <p:nvSpPr>
          <p:cNvPr id="183299" name="Rectangle 3"/>
          <p:cNvSpPr>
            <a:spLocks noGrp="1" noChangeArrowheads="1"/>
          </p:cNvSpPr>
          <p:nvPr>
            <p:ph type="dt" sz="quarter" idx="1"/>
          </p:nvPr>
        </p:nvSpPr>
        <p:spPr bwMode="auto">
          <a:xfrm>
            <a:off x="3883025" y="0"/>
            <a:ext cx="2970213" cy="48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sz="1200" b="0">
                <a:solidFill>
                  <a:schemeClr val="tx1"/>
                </a:solidFill>
                <a:latin typeface="Times New Roman" pitchFamily="18" charset="0"/>
                <a:ea typeface="宋体" pitchFamily="2" charset="-122"/>
              </a:defRPr>
            </a:lvl1pPr>
          </a:lstStyle>
          <a:p>
            <a:pPr>
              <a:defRPr/>
            </a:pPr>
            <a:endParaRPr lang="en-US" altLang="zh-CN"/>
          </a:p>
        </p:txBody>
      </p:sp>
      <p:sp>
        <p:nvSpPr>
          <p:cNvPr id="183300" name="Rectangle 4"/>
          <p:cNvSpPr>
            <a:spLocks noGrp="1" noChangeArrowheads="1"/>
          </p:cNvSpPr>
          <p:nvPr>
            <p:ph type="ftr" sz="quarter" idx="2"/>
          </p:nvPr>
        </p:nvSpPr>
        <p:spPr bwMode="auto">
          <a:xfrm>
            <a:off x="0" y="9148763"/>
            <a:ext cx="2970213"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sz="1200" b="0">
                <a:solidFill>
                  <a:schemeClr val="tx1"/>
                </a:solidFill>
                <a:latin typeface="Times New Roman" pitchFamily="18" charset="0"/>
                <a:ea typeface="宋体" pitchFamily="2" charset="-122"/>
              </a:defRPr>
            </a:lvl1pPr>
          </a:lstStyle>
          <a:p>
            <a:pPr>
              <a:defRPr/>
            </a:pPr>
            <a:endParaRPr lang="en-US" altLang="zh-CN"/>
          </a:p>
        </p:txBody>
      </p:sp>
      <p:sp>
        <p:nvSpPr>
          <p:cNvPr id="183301" name="Rectangle 5"/>
          <p:cNvSpPr>
            <a:spLocks noGrp="1" noChangeArrowheads="1"/>
          </p:cNvSpPr>
          <p:nvPr>
            <p:ph type="sldNum" sz="quarter" idx="3"/>
          </p:nvPr>
        </p:nvSpPr>
        <p:spPr bwMode="auto">
          <a:xfrm>
            <a:off x="3883025" y="9148763"/>
            <a:ext cx="2970213"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200" b="0">
                <a:solidFill>
                  <a:schemeClr val="tx1"/>
                </a:solidFill>
                <a:latin typeface="Times New Roman" pitchFamily="18" charset="0"/>
                <a:ea typeface="宋体" pitchFamily="2" charset="-122"/>
              </a:defRPr>
            </a:lvl1pPr>
          </a:lstStyle>
          <a:p>
            <a:pPr>
              <a:defRPr/>
            </a:pPr>
            <a:fld id="{45D062BD-A9D0-4DB1-A143-A658E4F69D31}" type="slidenum">
              <a:rPr lang="en-US" altLang="zh-CN"/>
              <a:pPr>
                <a:defRPr/>
              </a:pPr>
              <a:t>‹#›</a:t>
            </a:fld>
            <a:endParaRPr lang="en-US" altLang="zh-CN"/>
          </a:p>
        </p:txBody>
      </p:sp>
    </p:spTree>
    <p:extLst>
      <p:ext uri="{BB962C8B-B14F-4D97-AF65-F5344CB8AC3E}">
        <p14:creationId xmlns:p14="http://schemas.microsoft.com/office/powerpoint/2010/main" val="37123710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0213" cy="4826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3025" y="0"/>
            <a:ext cx="2970213" cy="482600"/>
          </a:xfrm>
          <a:prstGeom prst="rect">
            <a:avLst/>
          </a:prstGeom>
        </p:spPr>
        <p:txBody>
          <a:bodyPr vert="horz" lIns="91440" tIns="45720" rIns="91440" bIns="45720" rtlCol="0"/>
          <a:lstStyle>
            <a:lvl1pPr algn="r">
              <a:defRPr sz="1200"/>
            </a:lvl1pPr>
          </a:lstStyle>
          <a:p>
            <a:fld id="{9078C16B-72E4-4980-88E8-61CB9D33DA8F}" type="datetimeFigureOut">
              <a:rPr lang="zh-CN" altLang="en-US" smtClean="0"/>
              <a:t>2024/11/5</a:t>
            </a:fld>
            <a:endParaRPr lang="zh-CN" altLang="en-US"/>
          </a:p>
        </p:txBody>
      </p:sp>
      <p:sp>
        <p:nvSpPr>
          <p:cNvPr id="4" name="幻灯片图像占位符 3"/>
          <p:cNvSpPr>
            <a:spLocks noGrp="1" noRot="1" noChangeAspect="1"/>
          </p:cNvSpPr>
          <p:nvPr>
            <p:ph type="sldImg" idx="2"/>
          </p:nvPr>
        </p:nvSpPr>
        <p:spPr>
          <a:xfrm>
            <a:off x="1260475" y="1203325"/>
            <a:ext cx="4333875" cy="32512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635500"/>
            <a:ext cx="5483225" cy="3792538"/>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9148763"/>
            <a:ext cx="2970213" cy="4826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3025" y="9148763"/>
            <a:ext cx="2970213" cy="482600"/>
          </a:xfrm>
          <a:prstGeom prst="rect">
            <a:avLst/>
          </a:prstGeom>
        </p:spPr>
        <p:txBody>
          <a:bodyPr vert="horz" lIns="91440" tIns="45720" rIns="91440" bIns="45720" rtlCol="0" anchor="b"/>
          <a:lstStyle>
            <a:lvl1pPr algn="r">
              <a:defRPr sz="1200"/>
            </a:lvl1pPr>
          </a:lstStyle>
          <a:p>
            <a:fld id="{9014D5B6-1A94-4A05-8DCF-88F3E20D6536}" type="slidenum">
              <a:rPr lang="zh-CN" altLang="en-US" smtClean="0"/>
              <a:t>‹#›</a:t>
            </a:fld>
            <a:endParaRPr lang="zh-CN" altLang="en-US"/>
          </a:p>
        </p:txBody>
      </p:sp>
    </p:spTree>
    <p:extLst>
      <p:ext uri="{BB962C8B-B14F-4D97-AF65-F5344CB8AC3E}">
        <p14:creationId xmlns:p14="http://schemas.microsoft.com/office/powerpoint/2010/main" val="1311432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CPU</a:t>
            </a:r>
            <a:r>
              <a:rPr lang="zh-CN" altLang="en-US" dirty="0"/>
              <a:t>从加电开始，直到关机为止，指令指示器</a:t>
            </a:r>
            <a:r>
              <a:rPr lang="en-US" altLang="zh-CN" dirty="0"/>
              <a:t>EIP/RIP</a:t>
            </a:r>
            <a:r>
              <a:rPr lang="zh-CN" altLang="en-US" dirty="0"/>
              <a:t>在不断地取指令、译码、取数、运算、存结果，执行下一条指令，每一个状态的过渡、转换称为控制转移，这样的控制转移序列成为控制流。</a:t>
            </a:r>
            <a:endParaRPr lang="en-US" altLang="zh-CN" dirty="0"/>
          </a:p>
          <a:p>
            <a:r>
              <a:rPr lang="zh-CN" altLang="en-US" dirty="0"/>
              <a:t>但是系统也要对系统状态的变化作出反应，这些系统状态不是被内部的程序变量捕捉而且也不一定和正在执行的程序相关：如硬件定时器定期产生信号</a:t>
            </a:r>
            <a:r>
              <a:rPr lang="en-US" altLang="zh-CN" dirty="0"/>
              <a:t>——</a:t>
            </a:r>
            <a:r>
              <a:rPr lang="zh-CN" altLang="en-US" dirty="0"/>
              <a:t>这是个事件；包达到网络适配器后，必须放在内存；程序向磁盘请求数据后，然后休眠（把</a:t>
            </a:r>
            <a:r>
              <a:rPr lang="en-US" altLang="zh-CN" dirty="0"/>
              <a:t>CPU</a:t>
            </a:r>
            <a:r>
              <a:rPr lang="zh-CN" altLang="en-US" dirty="0"/>
              <a:t>调度权转给其他程序），然后磁盘读取完毕后需要被唤醒</a:t>
            </a:r>
          </a:p>
        </p:txBody>
      </p:sp>
      <p:sp>
        <p:nvSpPr>
          <p:cNvPr id="4" name="灯片编号占位符 3"/>
          <p:cNvSpPr>
            <a:spLocks noGrp="1"/>
          </p:cNvSpPr>
          <p:nvPr>
            <p:ph type="sldNum" sz="quarter" idx="5"/>
          </p:nvPr>
        </p:nvSpPr>
        <p:spPr/>
        <p:txBody>
          <a:bodyPr/>
          <a:lstStyle/>
          <a:p>
            <a:fld id="{9014D5B6-1A94-4A05-8DCF-88F3E20D6536}" type="slidenum">
              <a:rPr lang="zh-CN" altLang="en-US" smtClean="0"/>
              <a:t>5</a:t>
            </a:fld>
            <a:endParaRPr lang="zh-CN" altLang="en-US"/>
          </a:p>
        </p:txBody>
      </p:sp>
    </p:spTree>
    <p:extLst>
      <p:ext uri="{BB962C8B-B14F-4D97-AF65-F5344CB8AC3E}">
        <p14:creationId xmlns:p14="http://schemas.microsoft.com/office/powerpoint/2010/main" val="2125345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14D5B6-1A94-4A05-8DCF-88F3E20D6536}" type="slidenum">
              <a:rPr lang="zh-CN" altLang="en-US" smtClean="0"/>
              <a:t>7</a:t>
            </a:fld>
            <a:endParaRPr lang="zh-CN" altLang="en-US"/>
          </a:p>
        </p:txBody>
      </p:sp>
    </p:spTree>
    <p:extLst>
      <p:ext uri="{BB962C8B-B14F-4D97-AF65-F5344CB8AC3E}">
        <p14:creationId xmlns:p14="http://schemas.microsoft.com/office/powerpoint/2010/main" val="2451064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014D5B6-1A94-4A05-8DCF-88F3E20D6536}" type="slidenum">
              <a:rPr lang="zh-CN" altLang="en-US" smtClean="0"/>
              <a:t>15</a:t>
            </a:fld>
            <a:endParaRPr lang="zh-CN" altLang="en-US"/>
          </a:p>
        </p:txBody>
      </p:sp>
    </p:spTree>
    <p:extLst>
      <p:ext uri="{BB962C8B-B14F-4D97-AF65-F5344CB8AC3E}">
        <p14:creationId xmlns:p14="http://schemas.microsoft.com/office/powerpoint/2010/main" val="3835523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lnSpc>
                <a:spcPct val="135000"/>
              </a:lnSpc>
              <a:spcBef>
                <a:spcPts val="0"/>
              </a:spcBef>
            </a:pPr>
            <a:r>
              <a:rPr lang="en-US" altLang="zh-CN" sz="1200" dirty="0">
                <a:latin typeface="宋体" panose="02010600030101010101" pitchFamily="2" charset="-122"/>
                <a:ea typeface="宋体" panose="02010600030101010101" pitchFamily="2" charset="-122"/>
              </a:rPr>
              <a:t>TSS </a:t>
            </a:r>
            <a:r>
              <a:rPr lang="zh-CN" altLang="en-US" sz="1200" dirty="0">
                <a:latin typeface="宋体" panose="02010600030101010101" pitchFamily="2" charset="-122"/>
                <a:ea typeface="宋体" panose="02010600030101010101" pitchFamily="2" charset="-122"/>
              </a:rPr>
              <a:t>：</a:t>
            </a:r>
            <a:r>
              <a:rPr lang="en-US" altLang="zh-CN" sz="1200" dirty="0">
                <a:latin typeface="宋体" panose="02010600030101010101" pitchFamily="2" charset="-122"/>
                <a:ea typeface="宋体" panose="02010600030101010101" pitchFamily="2" charset="-122"/>
              </a:rPr>
              <a:t>Task State Segment,</a:t>
            </a:r>
            <a:r>
              <a:rPr lang="zh-CN" altLang="en-US" sz="1200" dirty="0">
                <a:latin typeface="宋体" panose="02010600030101010101" pitchFamily="2" charset="-122"/>
                <a:ea typeface="宋体" panose="02010600030101010101" pitchFamily="2" charset="-122"/>
              </a:rPr>
              <a:t>是一块</a:t>
            </a:r>
            <a:r>
              <a:rPr lang="en-US" altLang="zh-CN" sz="1200" dirty="0">
                <a:latin typeface="宋体" panose="02010600030101010101" pitchFamily="2" charset="-122"/>
                <a:ea typeface="宋体" panose="02010600030101010101" pitchFamily="2" charset="-122"/>
              </a:rPr>
              <a:t>104</a:t>
            </a:r>
            <a:r>
              <a:rPr lang="zh-CN" altLang="en-US" sz="1200" dirty="0">
                <a:latin typeface="宋体" panose="02010600030101010101" pitchFamily="2" charset="-122"/>
                <a:ea typeface="宋体" panose="02010600030101010101" pitchFamily="2" charset="-122"/>
              </a:rPr>
              <a:t>字节的内存，用于存储大部分寄存器的值。</a:t>
            </a:r>
            <a:endParaRPr lang="en-US" altLang="zh-CN" sz="1200" dirty="0">
              <a:latin typeface="宋体" panose="02010600030101010101" pitchFamily="2" charset="-122"/>
              <a:ea typeface="宋体" panose="02010600030101010101" pitchFamily="2" charset="-122"/>
            </a:endParaRPr>
          </a:p>
          <a:p>
            <a:pPr marL="342900" indent="-342900">
              <a:lnSpc>
                <a:spcPct val="135000"/>
              </a:lnSpc>
              <a:spcBef>
                <a:spcPts val="0"/>
              </a:spcBef>
            </a:pPr>
            <a:r>
              <a:rPr lang="en-US" altLang="zh-CN" sz="1200" dirty="0">
                <a:latin typeface="宋体" panose="02010600030101010101" pitchFamily="2" charset="-122"/>
                <a:ea typeface="宋体" panose="02010600030101010101" pitchFamily="2" charset="-122"/>
              </a:rPr>
              <a:t>TR</a:t>
            </a:r>
            <a:r>
              <a:rPr lang="zh-CN" altLang="en-US" sz="1200" dirty="0">
                <a:latin typeface="宋体" panose="02010600030101010101" pitchFamily="2" charset="-122"/>
                <a:ea typeface="宋体" panose="02010600030101010101" pitchFamily="2" charset="-122"/>
              </a:rPr>
              <a:t>寄存器存储了</a:t>
            </a:r>
            <a:r>
              <a:rPr lang="en-US" altLang="zh-CN" sz="1200" dirty="0">
                <a:latin typeface="宋体" panose="02010600030101010101" pitchFamily="2" charset="-122"/>
                <a:ea typeface="宋体" panose="02010600030101010101" pitchFamily="2" charset="-122"/>
              </a:rPr>
              <a:t>TSS</a:t>
            </a:r>
            <a:r>
              <a:rPr lang="zh-CN" altLang="en-US" sz="1200" dirty="0">
                <a:latin typeface="宋体" panose="02010600030101010101" pitchFamily="2" charset="-122"/>
                <a:ea typeface="宋体" panose="02010600030101010101" pitchFamily="2" charset="-122"/>
              </a:rPr>
              <a:t>的地址，大小和</a:t>
            </a:r>
            <a:r>
              <a:rPr lang="en-US" altLang="zh-CN" sz="1200" dirty="0">
                <a:latin typeface="宋体" panose="02010600030101010101" pitchFamily="2" charset="-122"/>
                <a:ea typeface="宋体" panose="02010600030101010101" pitchFamily="2" charset="-122"/>
              </a:rPr>
              <a:t>TSS</a:t>
            </a:r>
            <a:r>
              <a:rPr lang="zh-CN" altLang="en-US" sz="1200" dirty="0">
                <a:latin typeface="宋体" panose="02010600030101010101" pitchFamily="2" charset="-122"/>
                <a:ea typeface="宋体" panose="02010600030101010101" pitchFamily="2" charset="-122"/>
              </a:rPr>
              <a:t>门描述符选择子；</a:t>
            </a:r>
          </a:p>
          <a:p>
            <a:endParaRPr lang="zh-CN" altLang="en-US" dirty="0"/>
          </a:p>
        </p:txBody>
      </p:sp>
      <p:sp>
        <p:nvSpPr>
          <p:cNvPr id="4" name="灯片编号占位符 3"/>
          <p:cNvSpPr>
            <a:spLocks noGrp="1"/>
          </p:cNvSpPr>
          <p:nvPr>
            <p:ph type="sldNum" sz="quarter" idx="5"/>
          </p:nvPr>
        </p:nvSpPr>
        <p:spPr/>
        <p:txBody>
          <a:bodyPr/>
          <a:lstStyle/>
          <a:p>
            <a:fld id="{9014D5B6-1A94-4A05-8DCF-88F3E20D6536}" type="slidenum">
              <a:rPr lang="zh-CN" altLang="en-US" smtClean="0"/>
              <a:t>25</a:t>
            </a:fld>
            <a:endParaRPr lang="zh-CN" altLang="en-US"/>
          </a:p>
        </p:txBody>
      </p:sp>
    </p:spTree>
    <p:extLst>
      <p:ext uri="{BB962C8B-B14F-4D97-AF65-F5344CB8AC3E}">
        <p14:creationId xmlns:p14="http://schemas.microsoft.com/office/powerpoint/2010/main" val="4184830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5486400"/>
            <a:ext cx="9144000" cy="1371600"/>
          </a:xfrm>
          <a:prstGeom prst="rect">
            <a:avLst/>
          </a:prstGeom>
          <a:gradFill rotWithShape="0">
            <a:gsLst>
              <a:gs pos="0">
                <a:schemeClr val="bg1"/>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Rectangle 3"/>
          <p:cNvSpPr>
            <a:spLocks noChangeArrowheads="1"/>
          </p:cNvSpPr>
          <p:nvPr/>
        </p:nvSpPr>
        <p:spPr bwMode="auto">
          <a:xfrm>
            <a:off x="1219200" y="1752600"/>
            <a:ext cx="7391400" cy="1066800"/>
          </a:xfrm>
          <a:prstGeom prst="rect">
            <a:avLst/>
          </a:prstGeom>
          <a:gradFill rotWithShape="0">
            <a:gsLst>
              <a:gs pos="0">
                <a:schemeClr val="bg1"/>
              </a:gs>
              <a:gs pos="100000">
                <a:schemeClr val="folHlink"/>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 name="Group 4"/>
          <p:cNvGrpSpPr>
            <a:grpSpLocks/>
          </p:cNvGrpSpPr>
          <p:nvPr/>
        </p:nvGrpSpPr>
        <p:grpSpPr bwMode="auto">
          <a:xfrm>
            <a:off x="0" y="0"/>
            <a:ext cx="9144000" cy="6858000"/>
            <a:chOff x="0" y="0"/>
            <a:chExt cx="5760" cy="4320"/>
          </a:xfrm>
        </p:grpSpPr>
        <p:sp>
          <p:nvSpPr>
            <p:cNvPr id="7" name="Rectangle 5"/>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 name="Group 6"/>
            <p:cNvGrpSpPr>
              <a:grpSpLocks/>
            </p:cNvGrpSpPr>
            <p:nvPr userDrawn="1"/>
          </p:nvGrpSpPr>
          <p:grpSpPr bwMode="auto">
            <a:xfrm>
              <a:off x="0" y="0"/>
              <a:ext cx="5760" cy="4320"/>
              <a:chOff x="0" y="0"/>
              <a:chExt cx="5760" cy="4320"/>
            </a:xfrm>
          </p:grpSpPr>
          <p:sp>
            <p:nvSpPr>
              <p:cNvPr id="10" name="Line 7"/>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8"/>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9"/>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0"/>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1"/>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2"/>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3"/>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4"/>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5"/>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6"/>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7"/>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8"/>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9"/>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20"/>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1"/>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22"/>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3"/>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24"/>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5"/>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6"/>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7"/>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8"/>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29"/>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30"/>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31"/>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32"/>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33"/>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34"/>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5"/>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36"/>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37"/>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38"/>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39"/>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40"/>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41"/>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42"/>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43"/>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44"/>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45"/>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46"/>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47"/>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48"/>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49"/>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50"/>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51"/>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52"/>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53"/>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54"/>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55"/>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56"/>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57"/>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 name="Line 58"/>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1" name="Line 59"/>
          <p:cNvSpPr>
            <a:spLocks noChangeShapeType="1"/>
          </p:cNvSpPr>
          <p:nvPr/>
        </p:nvSpPr>
        <p:spPr bwMode="ltGray">
          <a:xfrm>
            <a:off x="803275" y="887413"/>
            <a:ext cx="0" cy="2851150"/>
          </a:xfrm>
          <a:prstGeom prst="line">
            <a:avLst/>
          </a:prstGeom>
          <a:noFill/>
          <a:ln w="57150" cmpd="thinThick">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61"/>
          <p:cNvSpPr>
            <a:spLocks noChangeShapeType="1"/>
          </p:cNvSpPr>
          <p:nvPr/>
        </p:nvSpPr>
        <p:spPr bwMode="ltGray">
          <a:xfrm flipH="1" flipV="1">
            <a:off x="457200" y="1489075"/>
            <a:ext cx="6049963" cy="15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Arc 62"/>
          <p:cNvSpPr>
            <a:spLocks/>
          </p:cNvSpPr>
          <p:nvPr/>
        </p:nvSpPr>
        <p:spPr bwMode="ltGray">
          <a:xfrm rot="16200000" flipH="1">
            <a:off x="675482" y="1366044"/>
            <a:ext cx="247650" cy="24923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gradFill rotWithShape="0">
            <a:gsLst>
              <a:gs pos="0">
                <a:schemeClr val="bg1"/>
              </a:gs>
              <a:gs pos="100000">
                <a:schemeClr val="folHlink"/>
              </a:gs>
            </a:gsLst>
            <a:path path="shape">
              <a:fillToRect l="50000" t="50000" r="50000" b="50000"/>
            </a:path>
          </a:gra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4" name="Line 63"/>
          <p:cNvSpPr>
            <a:spLocks noChangeShapeType="1"/>
          </p:cNvSpPr>
          <p:nvPr/>
        </p:nvSpPr>
        <p:spPr bwMode="ltGray">
          <a:xfrm flipV="1">
            <a:off x="2565400" y="5737225"/>
            <a:ext cx="60452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64"/>
          <p:cNvSpPr>
            <a:spLocks noChangeShapeType="1"/>
          </p:cNvSpPr>
          <p:nvPr/>
        </p:nvSpPr>
        <p:spPr bwMode="ltGray">
          <a:xfrm flipH="1">
            <a:off x="8286750" y="3371850"/>
            <a:ext cx="0" cy="2876550"/>
          </a:xfrm>
          <a:prstGeom prst="line">
            <a:avLst/>
          </a:prstGeom>
          <a:noFill/>
          <a:ln w="57150" cmpd="thickThin">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Arc 65"/>
          <p:cNvSpPr>
            <a:spLocks/>
          </p:cNvSpPr>
          <p:nvPr/>
        </p:nvSpPr>
        <p:spPr bwMode="ltGray">
          <a:xfrm rot="5400000">
            <a:off x="8166894" y="5585619"/>
            <a:ext cx="247650" cy="249238"/>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gradFill rotWithShape="0">
            <a:gsLst>
              <a:gs pos="0">
                <a:schemeClr val="folHlink"/>
              </a:gs>
              <a:gs pos="100000">
                <a:schemeClr val="hlink"/>
              </a:gs>
            </a:gsLst>
            <a:path path="shape">
              <a:fillToRect l="50000" t="50000" r="50000" b="50000"/>
            </a:path>
          </a:gradFill>
          <a:ln w="57150" cmpd="thickThin">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7" name="Rectangle 71"/>
          <p:cNvSpPr>
            <a:spLocks noChangeArrowheads="1"/>
          </p:cNvSpPr>
          <p:nvPr userDrawn="1"/>
        </p:nvSpPr>
        <p:spPr bwMode="auto">
          <a:xfrm>
            <a:off x="0" y="0"/>
            <a:ext cx="9144000" cy="1143000"/>
          </a:xfrm>
          <a:prstGeom prst="rect">
            <a:avLst/>
          </a:prstGeom>
          <a:gradFill rotWithShape="0">
            <a:gsLst>
              <a:gs pos="0">
                <a:srgbClr val="00004D"/>
              </a:gs>
              <a:gs pos="100000">
                <a:srgbClr val="000099"/>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68" name="Picture 72" descr="logo3"/>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24800" y="6196013"/>
            <a:ext cx="8382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74" descr="new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96200" y="854075"/>
            <a:ext cx="13716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75" descr="图片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027988" y="90488"/>
            <a:ext cx="868362"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94" name="Rectangle 66"/>
          <p:cNvSpPr>
            <a:spLocks noGrp="1" noChangeArrowheads="1"/>
          </p:cNvSpPr>
          <p:nvPr>
            <p:ph type="ctrTitle"/>
          </p:nvPr>
        </p:nvSpPr>
        <p:spPr>
          <a:xfrm>
            <a:off x="1143000" y="1752600"/>
            <a:ext cx="7620000" cy="1066800"/>
          </a:xfrm>
        </p:spPr>
        <p:txBody>
          <a:bodyPr/>
          <a:lstStyle>
            <a:lvl1pPr>
              <a:defRPr/>
            </a:lvl1pPr>
          </a:lstStyle>
          <a:p>
            <a:pPr lvl="0"/>
            <a:r>
              <a:rPr lang="zh-CN" altLang="en-US" noProof="0"/>
              <a:t>单击此处编辑母版标题样式</a:t>
            </a:r>
          </a:p>
        </p:txBody>
      </p:sp>
      <p:sp>
        <p:nvSpPr>
          <p:cNvPr id="99395" name="Rectangle 67" descr="Rectangle: Click to edit Master text styles&#10;Second level&#10;Third level&#10;Fourth level&#10;Fifth level"/>
          <p:cNvSpPr>
            <a:spLocks noGrp="1" noChangeArrowheads="1"/>
          </p:cNvSpPr>
          <p:nvPr>
            <p:ph type="subTitle" idx="1"/>
          </p:nvPr>
        </p:nvSpPr>
        <p:spPr>
          <a:xfrm>
            <a:off x="990600" y="3429000"/>
            <a:ext cx="6400800" cy="1752600"/>
          </a:xfrm>
        </p:spPr>
        <p:txBody>
          <a:bodyPr/>
          <a:lstStyle>
            <a:lvl1pPr marL="0" indent="0">
              <a:buFont typeface="Wingdings" pitchFamily="2" charset="2"/>
              <a:buNone/>
              <a:defRPr/>
            </a:lvl1pPr>
          </a:lstStyle>
          <a:p>
            <a:pPr lvl="0"/>
            <a:r>
              <a:rPr lang="zh-CN" altLang="en-US" noProof="0"/>
              <a:t>单击此处编辑母版副标题样式</a:t>
            </a:r>
          </a:p>
        </p:txBody>
      </p:sp>
      <p:sp>
        <p:nvSpPr>
          <p:cNvPr id="71" name="Rectangle 68"/>
          <p:cNvSpPr>
            <a:spLocks noGrp="1" noChangeArrowheads="1"/>
          </p:cNvSpPr>
          <p:nvPr>
            <p:ph type="dt" sz="quarter"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kumimoji="0" sz="1400" b="0">
                <a:solidFill>
                  <a:schemeClr val="tx1"/>
                </a:solidFill>
                <a:latin typeface="+mn-lt"/>
                <a:ea typeface="宋体" pitchFamily="2" charset="-122"/>
              </a:defRPr>
            </a:lvl1pPr>
          </a:lstStyle>
          <a:p>
            <a:pPr>
              <a:defRPr/>
            </a:pPr>
            <a:endParaRPr lang="en-US" altLang="zh-CN"/>
          </a:p>
        </p:txBody>
      </p:sp>
      <p:sp>
        <p:nvSpPr>
          <p:cNvPr id="72" name="Rectangle 69"/>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lnSpc>
                <a:spcPct val="100000"/>
              </a:lnSpc>
              <a:spcBef>
                <a:spcPct val="0"/>
              </a:spcBef>
              <a:buClrTx/>
              <a:buSzTx/>
              <a:buFontTx/>
              <a:buNone/>
              <a:defRPr kumimoji="0" sz="1400" b="0">
                <a:solidFill>
                  <a:schemeClr val="tx1"/>
                </a:solidFill>
                <a:latin typeface="+mn-lt"/>
                <a:ea typeface="宋体" pitchFamily="2" charset="-122"/>
              </a:defRPr>
            </a:lvl1pPr>
          </a:lstStyle>
          <a:p>
            <a:pPr>
              <a:defRPr/>
            </a:pPr>
            <a:endParaRPr lang="en-US" altLang="zh-CN"/>
          </a:p>
        </p:txBody>
      </p:sp>
      <p:sp>
        <p:nvSpPr>
          <p:cNvPr id="73" name="Rectangle 70"/>
          <p:cNvSpPr>
            <a:spLocks noGrp="1" noChangeArrowheads="1"/>
          </p:cNvSpPr>
          <p:nvPr>
            <p:ph type="sldNum" sz="quarter" idx="12"/>
          </p:nvPr>
        </p:nvSpPr>
        <p:spPr bwMode="auto">
          <a:xfrm>
            <a:off x="65532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kumimoji="0" sz="1400" b="0">
                <a:solidFill>
                  <a:schemeClr val="tx1"/>
                </a:solidFill>
                <a:latin typeface="+mn-lt"/>
                <a:ea typeface="宋体" pitchFamily="2" charset="-122"/>
              </a:defRPr>
            </a:lvl1pPr>
          </a:lstStyle>
          <a:p>
            <a:pPr>
              <a:defRPr/>
            </a:pPr>
            <a:fld id="{7CFAF3F9-A669-4923-8050-D275B302EBBA}" type="slidenum">
              <a:rPr lang="en-US" altLang="zh-CN"/>
              <a:pPr>
                <a:defRPr/>
              </a:pPr>
              <a:t>‹#›</a:t>
            </a:fld>
            <a:endParaRPr lang="en-US" altLang="zh-CN"/>
          </a:p>
        </p:txBody>
      </p:sp>
    </p:spTree>
    <p:extLst>
      <p:ext uri="{BB962C8B-B14F-4D97-AF65-F5344CB8AC3E}">
        <p14:creationId xmlns:p14="http://schemas.microsoft.com/office/powerpoint/2010/main" val="301938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up)">
                                      <p:cBhvr>
                                        <p:cTn id="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59434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81000" y="76200"/>
            <a:ext cx="6134100" cy="5943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15985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81000" y="76200"/>
            <a:ext cx="7772400" cy="838200"/>
          </a:xfrm>
        </p:spPr>
        <p:txBody>
          <a:bodyPr/>
          <a:lstStyle/>
          <a:p>
            <a:r>
              <a:rPr lang="zh-CN" altLang="en-US"/>
              <a:t>单击此处编辑母版标题样式</a:t>
            </a:r>
          </a:p>
        </p:txBody>
      </p:sp>
      <p:sp>
        <p:nvSpPr>
          <p:cNvPr id="3" name="文本占位符 2"/>
          <p:cNvSpPr>
            <a:spLocks noGrp="1"/>
          </p:cNvSpPr>
          <p:nvPr>
            <p:ph type="body" sz="half" idx="1"/>
          </p:nvPr>
        </p:nvSpPr>
        <p:spPr>
          <a:xfrm>
            <a:off x="381000" y="1524000"/>
            <a:ext cx="41148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524000"/>
            <a:ext cx="41148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127271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81000" y="76200"/>
            <a:ext cx="7772400" cy="838200"/>
          </a:xfrm>
        </p:spPr>
        <p:txBody>
          <a:bodyPr/>
          <a:lstStyle/>
          <a:p>
            <a:r>
              <a:rPr lang="zh-CN" altLang="en-US"/>
              <a:t>单击此处编辑母版标题样式</a:t>
            </a:r>
          </a:p>
        </p:txBody>
      </p:sp>
      <p:sp>
        <p:nvSpPr>
          <p:cNvPr id="3" name="表格占位符 2"/>
          <p:cNvSpPr>
            <a:spLocks noGrp="1"/>
          </p:cNvSpPr>
          <p:nvPr>
            <p:ph type="tbl" idx="1"/>
          </p:nvPr>
        </p:nvSpPr>
        <p:spPr>
          <a:xfrm>
            <a:off x="381000" y="1524000"/>
            <a:ext cx="8382000" cy="4495800"/>
          </a:xfrm>
        </p:spPr>
        <p:txBody>
          <a:bodyPr/>
          <a:lstStyle/>
          <a:p>
            <a:pPr lvl="0"/>
            <a:endParaRPr lang="zh-CN" altLang="en-US" noProof="0"/>
          </a:p>
        </p:txBody>
      </p:sp>
    </p:spTree>
    <p:extLst>
      <p:ext uri="{BB962C8B-B14F-4D97-AF65-F5344CB8AC3E}">
        <p14:creationId xmlns:p14="http://schemas.microsoft.com/office/powerpoint/2010/main" val="11830226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381000" y="76200"/>
            <a:ext cx="7772400" cy="838200"/>
          </a:xfrm>
        </p:spPr>
        <p:txBody>
          <a:bodyPr/>
          <a:lstStyle/>
          <a:p>
            <a:r>
              <a:rPr lang="zh-CN" altLang="en-US"/>
              <a:t>单击此处编辑母版标题样式</a:t>
            </a:r>
          </a:p>
        </p:txBody>
      </p:sp>
      <p:sp>
        <p:nvSpPr>
          <p:cNvPr id="3" name="内容占位符 2"/>
          <p:cNvSpPr>
            <a:spLocks noGrp="1"/>
          </p:cNvSpPr>
          <p:nvPr>
            <p:ph sz="quarter" idx="1"/>
          </p:nvPr>
        </p:nvSpPr>
        <p:spPr>
          <a:xfrm>
            <a:off x="381000" y="1524000"/>
            <a:ext cx="41148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524000"/>
            <a:ext cx="41148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381000" y="3848100"/>
            <a:ext cx="41148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848100"/>
            <a:ext cx="41148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2017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98735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633965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81000" y="15240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5240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14263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47749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196673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4852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510554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04287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5867400"/>
            <a:ext cx="9144000" cy="990600"/>
          </a:xfrm>
          <a:prstGeom prst="rect">
            <a:avLst/>
          </a:prstGeom>
          <a:gradFill rotWithShape="0">
            <a:gsLst>
              <a:gs pos="0">
                <a:schemeClr val="bg1"/>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 name="Rectangle 3"/>
          <p:cNvSpPr>
            <a:spLocks noChangeArrowheads="1"/>
          </p:cNvSpPr>
          <p:nvPr/>
        </p:nvSpPr>
        <p:spPr bwMode="auto">
          <a:xfrm>
            <a:off x="914400" y="304800"/>
            <a:ext cx="7391400" cy="762000"/>
          </a:xfrm>
          <a:prstGeom prst="rect">
            <a:avLst/>
          </a:prstGeom>
          <a:gradFill rotWithShape="0">
            <a:gsLst>
              <a:gs pos="0">
                <a:schemeClr val="bg1"/>
              </a:gs>
              <a:gs pos="100000">
                <a:schemeClr val="folHlink"/>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 name="Rectangle 58" descr="60%"/>
          <p:cNvSpPr>
            <a:spLocks noChangeArrowheads="1"/>
          </p:cNvSpPr>
          <p:nvPr/>
        </p:nvSpPr>
        <p:spPr bwMode="ltGray">
          <a:xfrm>
            <a:off x="3352800" y="0"/>
            <a:ext cx="5791200" cy="152400"/>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 name="Line 59"/>
          <p:cNvSpPr>
            <a:spLocks noChangeShapeType="1"/>
          </p:cNvSpPr>
          <p:nvPr/>
        </p:nvSpPr>
        <p:spPr bwMode="ltGray">
          <a:xfrm>
            <a:off x="8610600" y="4724400"/>
            <a:ext cx="0" cy="19812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 name="Line 60"/>
          <p:cNvSpPr>
            <a:spLocks noChangeShapeType="1"/>
          </p:cNvSpPr>
          <p:nvPr/>
        </p:nvSpPr>
        <p:spPr bwMode="ltGray">
          <a:xfrm flipH="1">
            <a:off x="196850" y="1435100"/>
            <a:ext cx="1784350" cy="0"/>
          </a:xfrm>
          <a:prstGeom prst="line">
            <a:avLst/>
          </a:prstGeom>
          <a:noFill/>
          <a:ln w="38100" cmpd="dbl">
            <a:solidFill>
              <a:srgbClr val="BBCBF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 name="Line 61"/>
          <p:cNvSpPr>
            <a:spLocks noChangeShapeType="1"/>
          </p:cNvSpPr>
          <p:nvPr/>
        </p:nvSpPr>
        <p:spPr bwMode="ltGray">
          <a:xfrm>
            <a:off x="390525" y="1184275"/>
            <a:ext cx="0" cy="2320925"/>
          </a:xfrm>
          <a:prstGeom prst="line">
            <a:avLst/>
          </a:prstGeom>
          <a:noFill/>
          <a:ln w="38100" cmpd="dbl">
            <a:solidFill>
              <a:srgbClr val="BBCBF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366" name="Arc 62"/>
          <p:cNvSpPr>
            <a:spLocks/>
          </p:cNvSpPr>
          <p:nvPr/>
        </p:nvSpPr>
        <p:spPr bwMode="ltGray">
          <a:xfrm flipH="1">
            <a:off x="295275" y="1336675"/>
            <a:ext cx="192088" cy="193675"/>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gradFill rotWithShape="0">
            <a:gsLst>
              <a:gs pos="0">
                <a:schemeClr val="folHlink"/>
              </a:gs>
              <a:gs pos="100000">
                <a:schemeClr val="hlink"/>
              </a:gs>
            </a:gsLst>
            <a:path path="shape">
              <a:fillToRect l="50000" t="50000" r="50000" b="50000"/>
            </a:path>
          </a:gradFill>
          <a:ln w="38100" cmpd="dbl">
            <a:solidFill>
              <a:srgbClr val="BBCBF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033" name="Rectangle 69"/>
          <p:cNvSpPr>
            <a:spLocks noChangeArrowheads="1"/>
          </p:cNvSpPr>
          <p:nvPr/>
        </p:nvSpPr>
        <p:spPr bwMode="auto">
          <a:xfrm>
            <a:off x="0" y="0"/>
            <a:ext cx="9144000" cy="1143000"/>
          </a:xfrm>
          <a:prstGeom prst="rect">
            <a:avLst/>
          </a:prstGeom>
          <a:gradFill rotWithShape="0">
            <a:gsLst>
              <a:gs pos="0">
                <a:srgbClr val="00004D"/>
              </a:gs>
              <a:gs pos="100000">
                <a:srgbClr val="000099"/>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 name="Rectangle 63"/>
          <p:cNvSpPr>
            <a:spLocks noGrp="1" noChangeArrowheads="1"/>
          </p:cNvSpPr>
          <p:nvPr>
            <p:ph type="title"/>
          </p:nvPr>
        </p:nvSpPr>
        <p:spPr bwMode="auto">
          <a:xfrm>
            <a:off x="381000" y="76200"/>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5" name="Rectangle 64" descr="Rectangle: Click to edit Master text styles&#10;Second level&#10;Third level&#10;Fourth level&#10;Fifth level"/>
          <p:cNvSpPr>
            <a:spLocks noGrp="1" noChangeArrowheads="1"/>
          </p:cNvSpPr>
          <p:nvPr>
            <p:ph type="body" idx="1"/>
          </p:nvPr>
        </p:nvSpPr>
        <p:spPr bwMode="auto">
          <a:xfrm>
            <a:off x="381000" y="1524000"/>
            <a:ext cx="83820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36" name="Picture 72" descr="new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696200" y="854075"/>
            <a:ext cx="13716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7" name="Line 74"/>
          <p:cNvSpPr>
            <a:spLocks noChangeShapeType="1"/>
          </p:cNvSpPr>
          <p:nvPr/>
        </p:nvSpPr>
        <p:spPr bwMode="ltGray">
          <a:xfrm>
            <a:off x="6629400" y="6400800"/>
            <a:ext cx="243840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038" name="Picture 70" descr="logo3"/>
          <p:cNvPicPr>
            <a:picLocks noChangeAspect="1" noChangeArrowheads="1"/>
          </p:cNvPicPr>
          <p:nvPr/>
        </p:nvPicPr>
        <p:blipFill>
          <a:blip r:embed="rId17">
            <a:clrChange>
              <a:clrFrom>
                <a:srgbClr val="FFFFFF"/>
              </a:clrFrom>
              <a:clrTo>
                <a:srgbClr val="FFFFFF">
                  <a:alpha val="0"/>
                </a:srgbClr>
              </a:clrTo>
            </a:clrChange>
            <a:lum contrast="42000"/>
            <a:extLst>
              <a:ext uri="{28A0092B-C50C-407E-A947-70E740481C1C}">
                <a14:useLocalDpi xmlns:a14="http://schemas.microsoft.com/office/drawing/2010/main" val="0"/>
              </a:ext>
            </a:extLst>
          </a:blip>
          <a:srcRect/>
          <a:stretch>
            <a:fillRect/>
          </a:stretch>
        </p:blipFill>
        <p:spPr bwMode="auto">
          <a:xfrm>
            <a:off x="8077200" y="6119813"/>
            <a:ext cx="9144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9" name="Picture 75" descr="图片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027988" y="90488"/>
            <a:ext cx="868362"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3"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黑体" pitchFamily="2" charset="-122"/>
        </a:defRPr>
      </a:lvl5pPr>
      <a:lvl6pPr marL="457200" algn="l" rtl="0" fontAlgn="base">
        <a:spcBef>
          <a:spcPct val="0"/>
        </a:spcBef>
        <a:spcAft>
          <a:spcPct val="0"/>
        </a:spcAft>
        <a:defRPr kumimoji="1" sz="4400">
          <a:solidFill>
            <a:schemeClr val="tx2"/>
          </a:solidFill>
          <a:latin typeface="Tahoma" pitchFamily="34" charset="0"/>
          <a:ea typeface="黑体" pitchFamily="2" charset="-122"/>
        </a:defRPr>
      </a:lvl6pPr>
      <a:lvl7pPr marL="914400" algn="l" rtl="0" fontAlgn="base">
        <a:spcBef>
          <a:spcPct val="0"/>
        </a:spcBef>
        <a:spcAft>
          <a:spcPct val="0"/>
        </a:spcAft>
        <a:defRPr kumimoji="1" sz="4400">
          <a:solidFill>
            <a:schemeClr val="tx2"/>
          </a:solidFill>
          <a:latin typeface="Tahoma" pitchFamily="34" charset="0"/>
          <a:ea typeface="黑体" pitchFamily="2" charset="-122"/>
        </a:defRPr>
      </a:lvl7pPr>
      <a:lvl8pPr marL="1371600" algn="l" rtl="0" fontAlgn="base">
        <a:spcBef>
          <a:spcPct val="0"/>
        </a:spcBef>
        <a:spcAft>
          <a:spcPct val="0"/>
        </a:spcAft>
        <a:defRPr kumimoji="1" sz="4400">
          <a:solidFill>
            <a:schemeClr val="tx2"/>
          </a:solidFill>
          <a:latin typeface="Tahoma" pitchFamily="34" charset="0"/>
          <a:ea typeface="黑体" pitchFamily="2" charset="-122"/>
        </a:defRPr>
      </a:lvl8pPr>
      <a:lvl9pPr marL="1828800" algn="l" rtl="0" fontAlgn="base">
        <a:spcBef>
          <a:spcPct val="0"/>
        </a:spcBef>
        <a:spcAft>
          <a:spcPct val="0"/>
        </a:spcAft>
        <a:defRPr kumimoji="1" sz="4400">
          <a:solidFill>
            <a:schemeClr val="tx2"/>
          </a:solidFill>
          <a:latin typeface="Tahoma" pitchFamily="34" charset="0"/>
          <a:ea typeface="黑体" pitchFamily="2" charset="-122"/>
        </a:defRPr>
      </a:lvl9pPr>
    </p:titleStyle>
    <p:bodyStyle>
      <a:lvl1pPr marL="342900" indent="-342900" algn="l" rtl="0" eaLnBrk="0" fontAlgn="base" hangingPunct="0">
        <a:spcBef>
          <a:spcPct val="20000"/>
        </a:spcBef>
        <a:spcAft>
          <a:spcPct val="0"/>
        </a:spcAft>
        <a:buClr>
          <a:schemeClr val="hlink"/>
        </a:buClr>
        <a:buSzPct val="110000"/>
        <a:buFont typeface="Wingdings" pitchFamily="2" charset="2"/>
        <a:buBlip>
          <a:blip r:embed="rId19"/>
        </a:buBlip>
        <a:defRPr kumimoji="1" sz="3200">
          <a:solidFill>
            <a:srgbClr val="000066"/>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kumimoji="1" sz="2800">
          <a:solidFill>
            <a:srgbClr val="000066"/>
          </a:solidFill>
          <a:latin typeface="+mn-lt"/>
          <a:ea typeface="宋体" pitchFamily="2" charset="-122"/>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kumimoji="1" sz="2400">
          <a:solidFill>
            <a:srgbClr val="000066"/>
          </a:solidFill>
          <a:latin typeface="+mn-lt"/>
          <a:ea typeface="宋体" pitchFamily="2" charset="-122"/>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kumimoji="1" sz="2000">
          <a:solidFill>
            <a:srgbClr val="000066"/>
          </a:solidFill>
          <a:latin typeface="+mn-lt"/>
          <a:ea typeface="宋体" pitchFamily="2" charset="-122"/>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2000">
          <a:solidFill>
            <a:srgbClr val="000066"/>
          </a:solidFill>
          <a:latin typeface="+mn-lt"/>
          <a:ea typeface="宋体" pitchFamily="2" charset="-122"/>
        </a:defRPr>
      </a:lvl5pPr>
      <a:lvl6pPr marL="2514600" indent="-228600" algn="l" rtl="0" fontAlgn="base">
        <a:spcBef>
          <a:spcPct val="20000"/>
        </a:spcBef>
        <a:spcAft>
          <a:spcPct val="0"/>
        </a:spcAft>
        <a:buClr>
          <a:schemeClr val="hlink"/>
        </a:buClr>
        <a:buSzPct val="60000"/>
        <a:buFont typeface="Wingdings" pitchFamily="2" charset="2"/>
        <a:buChar char="n"/>
        <a:defRPr kumimoji="1" sz="2000">
          <a:solidFill>
            <a:srgbClr val="000066"/>
          </a:solidFill>
          <a:latin typeface="+mn-lt"/>
          <a:ea typeface="宋体" pitchFamily="2" charset="-122"/>
        </a:defRPr>
      </a:lvl6pPr>
      <a:lvl7pPr marL="2971800" indent="-228600" algn="l" rtl="0" fontAlgn="base">
        <a:spcBef>
          <a:spcPct val="20000"/>
        </a:spcBef>
        <a:spcAft>
          <a:spcPct val="0"/>
        </a:spcAft>
        <a:buClr>
          <a:schemeClr val="hlink"/>
        </a:buClr>
        <a:buSzPct val="60000"/>
        <a:buFont typeface="Wingdings" pitchFamily="2" charset="2"/>
        <a:buChar char="n"/>
        <a:defRPr kumimoji="1" sz="2000">
          <a:solidFill>
            <a:srgbClr val="000066"/>
          </a:solidFill>
          <a:latin typeface="+mn-lt"/>
          <a:ea typeface="宋体" pitchFamily="2" charset="-122"/>
        </a:defRPr>
      </a:lvl7pPr>
      <a:lvl8pPr marL="3429000" indent="-228600" algn="l" rtl="0" fontAlgn="base">
        <a:spcBef>
          <a:spcPct val="20000"/>
        </a:spcBef>
        <a:spcAft>
          <a:spcPct val="0"/>
        </a:spcAft>
        <a:buClr>
          <a:schemeClr val="hlink"/>
        </a:buClr>
        <a:buSzPct val="60000"/>
        <a:buFont typeface="Wingdings" pitchFamily="2" charset="2"/>
        <a:buChar char="n"/>
        <a:defRPr kumimoji="1" sz="2000">
          <a:solidFill>
            <a:srgbClr val="000066"/>
          </a:solidFill>
          <a:latin typeface="+mn-lt"/>
          <a:ea typeface="宋体" pitchFamily="2" charset="-122"/>
        </a:defRPr>
      </a:lvl8pPr>
      <a:lvl9pPr marL="3886200" indent="-228600" algn="l" rtl="0" fontAlgn="base">
        <a:spcBef>
          <a:spcPct val="20000"/>
        </a:spcBef>
        <a:spcAft>
          <a:spcPct val="0"/>
        </a:spcAft>
        <a:buClr>
          <a:schemeClr val="hlink"/>
        </a:buClr>
        <a:buSzPct val="60000"/>
        <a:buFont typeface="Wingdings" pitchFamily="2" charset="2"/>
        <a:buChar char="n"/>
        <a:defRPr kumimoji="1" sz="2000">
          <a:solidFill>
            <a:srgbClr val="000066"/>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Text Box 2"/>
          <p:cNvSpPr txBox="1">
            <a:spLocks noChangeArrowheads="1"/>
          </p:cNvSpPr>
          <p:nvPr/>
        </p:nvSpPr>
        <p:spPr bwMode="auto">
          <a:xfrm>
            <a:off x="2861810" y="1718810"/>
            <a:ext cx="3005951"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lnSpc>
                <a:spcPct val="100000"/>
              </a:lnSpc>
              <a:spcBef>
                <a:spcPct val="0"/>
              </a:spcBef>
              <a:buClrTx/>
              <a:buSzTx/>
              <a:buFontTx/>
              <a:buNone/>
            </a:pPr>
            <a:r>
              <a:rPr lang="zh-CN" altLang="en-US" sz="4400" b="0" dirty="0">
                <a:solidFill>
                  <a:srgbClr val="FF00FF"/>
                </a:solidFill>
                <a:latin typeface="黑体" pitchFamily="2" charset="-122"/>
                <a:ea typeface="黑体" pitchFamily="2" charset="-122"/>
              </a:rPr>
              <a:t>异常控制流</a:t>
            </a:r>
          </a:p>
        </p:txBody>
      </p:sp>
      <p:sp>
        <p:nvSpPr>
          <p:cNvPr id="479236" name="Text Box 4"/>
          <p:cNvSpPr txBox="1">
            <a:spLocks noChangeArrowheads="1"/>
          </p:cNvSpPr>
          <p:nvPr/>
        </p:nvSpPr>
        <p:spPr bwMode="auto">
          <a:xfrm>
            <a:off x="971600" y="2933945"/>
            <a:ext cx="756126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lang="zh-CN" altLang="en-US" sz="3600" dirty="0">
                <a:solidFill>
                  <a:srgbClr val="000066"/>
                </a:solidFill>
                <a:latin typeface="华文新魏" pitchFamily="2" charset="-122"/>
                <a:ea typeface="华文新魏" pitchFamily="2" charset="-122"/>
              </a:rPr>
              <a:t>朱虹</a:t>
            </a:r>
            <a:endParaRPr lang="en-US" altLang="zh-CN" sz="3600" dirty="0">
              <a:solidFill>
                <a:srgbClr val="000066"/>
              </a:solidFill>
              <a:latin typeface="华文新魏" pitchFamily="2" charset="-122"/>
              <a:ea typeface="华文新魏" pitchFamily="2" charset="-122"/>
            </a:endParaRPr>
          </a:p>
          <a:p>
            <a:pPr algn="ctr" eaLnBrk="1" hangingPunct="1">
              <a:lnSpc>
                <a:spcPct val="100000"/>
              </a:lnSpc>
              <a:spcBef>
                <a:spcPct val="0"/>
              </a:spcBef>
              <a:buClrTx/>
              <a:buSzTx/>
              <a:buFontTx/>
              <a:buNone/>
            </a:pPr>
            <a:r>
              <a:rPr lang="en-US" altLang="zh-CN" sz="3600" dirty="0">
                <a:solidFill>
                  <a:srgbClr val="000066"/>
                </a:solidFill>
                <a:latin typeface="黑体" pitchFamily="2" charset="-122"/>
                <a:ea typeface="黑体" pitchFamily="2" charset="-122"/>
              </a:rPr>
              <a:t>zhuhong@hust.edu.cn</a:t>
            </a:r>
          </a:p>
          <a:p>
            <a:pPr algn="ctr" eaLnBrk="1" hangingPunct="1">
              <a:lnSpc>
                <a:spcPct val="100000"/>
              </a:lnSpc>
              <a:spcBef>
                <a:spcPct val="0"/>
              </a:spcBef>
              <a:buClrTx/>
              <a:buSzTx/>
              <a:buFontTx/>
              <a:buNone/>
            </a:pPr>
            <a:endParaRPr lang="en-US" altLang="zh-CN" sz="3600" dirty="0">
              <a:solidFill>
                <a:srgbClr val="000066"/>
              </a:solidFill>
              <a:latin typeface="黑体" pitchFamily="2" charset="-122"/>
              <a:ea typeface="黑体" pitchFamily="2" charset="-122"/>
            </a:endParaRPr>
          </a:p>
          <a:p>
            <a:pPr algn="ctr" eaLnBrk="1" hangingPunct="1">
              <a:lnSpc>
                <a:spcPct val="100000"/>
              </a:lnSpc>
              <a:spcBef>
                <a:spcPct val="0"/>
              </a:spcBef>
              <a:buClrTx/>
              <a:buSzTx/>
              <a:buFontTx/>
              <a:buNone/>
            </a:pPr>
            <a:r>
              <a:rPr lang="zh-CN" altLang="en-US" sz="3200" dirty="0">
                <a:solidFill>
                  <a:srgbClr val="000066"/>
                </a:solidFill>
              </a:rPr>
              <a:t>华中科技大学计算机科学与技术学院</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272" fill="hold" grpId="0" nodeType="afterEffect">
                                  <p:stCondLst>
                                    <p:cond delay="0"/>
                                  </p:stCondLst>
                                  <p:childTnLst>
                                    <p:set>
                                      <p:cBhvr>
                                        <p:cTn id="6" dur="1" fill="hold">
                                          <p:stCondLst>
                                            <p:cond delay="0"/>
                                          </p:stCondLst>
                                        </p:cTn>
                                        <p:tgtEl>
                                          <p:spTgt spid="479234"/>
                                        </p:tgtEl>
                                        <p:attrNameLst>
                                          <p:attrName>style.visibility</p:attrName>
                                        </p:attrNameLst>
                                      </p:cBhvr>
                                      <p:to>
                                        <p:strVal val="visible"/>
                                      </p:to>
                                    </p:set>
                                    <p:anim calcmode="lin" valueType="num">
                                      <p:cBhvr>
                                        <p:cTn id="7" dur="500" fill="hold"/>
                                        <p:tgtEl>
                                          <p:spTgt spid="479234"/>
                                        </p:tgtEl>
                                        <p:attrNameLst>
                                          <p:attrName>ppt_w</p:attrName>
                                        </p:attrNameLst>
                                      </p:cBhvr>
                                      <p:tavLst>
                                        <p:tav tm="0">
                                          <p:val>
                                            <p:strVal val="2/3*#ppt_w"/>
                                          </p:val>
                                        </p:tav>
                                        <p:tav tm="100000">
                                          <p:val>
                                            <p:strVal val="#ppt_w"/>
                                          </p:val>
                                        </p:tav>
                                      </p:tavLst>
                                    </p:anim>
                                    <p:anim calcmode="lin" valueType="num">
                                      <p:cBhvr>
                                        <p:cTn id="8" dur="500" fill="hold"/>
                                        <p:tgtEl>
                                          <p:spTgt spid="479234"/>
                                        </p:tgtEl>
                                        <p:attrNameLst>
                                          <p:attrName>ppt_h</p:attrName>
                                        </p:attrNameLst>
                                      </p:cBhvr>
                                      <p:tavLst>
                                        <p:tav tm="0">
                                          <p:val>
                                            <p:strVal val="2/3*#ppt_h"/>
                                          </p:val>
                                        </p:tav>
                                        <p:tav tm="100000">
                                          <p:val>
                                            <p:strVal val="#ppt_h"/>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79236"/>
                                        </p:tgtEl>
                                        <p:attrNameLst>
                                          <p:attrName>style.visibility</p:attrName>
                                        </p:attrNameLst>
                                      </p:cBhvr>
                                      <p:to>
                                        <p:strVal val="visible"/>
                                      </p:to>
                                    </p:set>
                                    <p:anim calcmode="lin" valueType="num">
                                      <p:cBhvr additive="base">
                                        <p:cTn id="12" dur="500" fill="hold"/>
                                        <p:tgtEl>
                                          <p:spTgt spid="479236"/>
                                        </p:tgtEl>
                                        <p:attrNameLst>
                                          <p:attrName>ppt_x</p:attrName>
                                        </p:attrNameLst>
                                      </p:cBhvr>
                                      <p:tavLst>
                                        <p:tav tm="0">
                                          <p:val>
                                            <p:strVal val="#ppt_x"/>
                                          </p:val>
                                        </p:tav>
                                        <p:tav tm="100000">
                                          <p:val>
                                            <p:strVal val="#ppt_x"/>
                                          </p:val>
                                        </p:tav>
                                      </p:tavLst>
                                    </p:anim>
                                    <p:anim calcmode="lin" valueType="num">
                                      <p:cBhvr additive="base">
                                        <p:cTn id="13" dur="500" fill="hold"/>
                                        <p:tgtEl>
                                          <p:spTgt spid="4792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34" grpId="0" autoUpdateAnimBg="0"/>
      <p:bldP spid="479236"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7">
            <a:extLst>
              <a:ext uri="{FF2B5EF4-FFF2-40B4-BE49-F238E27FC236}">
                <a16:creationId xmlns:a16="http://schemas.microsoft.com/office/drawing/2014/main" id="{8237A303-C1BF-4194-8F90-7669DF8B2A97}"/>
              </a:ext>
            </a:extLst>
          </p:cNvPr>
          <p:cNvSpPr>
            <a:spLocks noChangeArrowheads="1"/>
          </p:cNvSpPr>
          <p:nvPr/>
        </p:nvSpPr>
        <p:spPr bwMode="auto">
          <a:xfrm>
            <a:off x="825500" y="1898650"/>
            <a:ext cx="7570788" cy="2971800"/>
          </a:xfrm>
          <a:prstGeom prst="rect">
            <a:avLst/>
          </a:prstGeom>
          <a:solidFill>
            <a:srgbClr val="E9E1C9"/>
          </a:solidFill>
          <a:ln>
            <a:noFill/>
          </a:ln>
          <a:extLst>
            <a:ext uri="{91240B29-F687-4F45-9708-019B960494DF}">
              <a14:hiddenLine xmlns:a14="http://schemas.microsoft.com/office/drawing/2010/main" w="28575" algn="ctr">
                <a:solidFill>
                  <a:srgbClr val="000000"/>
                </a:solidFill>
                <a:round/>
                <a:headEnd/>
                <a:tailEnd type="triangle" w="med" len="med"/>
              </a14:hiddenLine>
            </a:ext>
          </a:extLst>
        </p:spPr>
        <p:txBody>
          <a:bodyPr anchor="ctr" anchorCtr="1"/>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ctr">
              <a:lnSpc>
                <a:spcPct val="100000"/>
              </a:lnSpc>
              <a:spcBef>
                <a:spcPct val="0"/>
              </a:spcBef>
              <a:buFontTx/>
              <a:buNone/>
            </a:pPr>
            <a:endParaRPr lang="en-US" altLang="zh-CN">
              <a:latin typeface="Calibri" panose="020F0502020204030204" pitchFamily="34" charset="0"/>
            </a:endParaRPr>
          </a:p>
        </p:txBody>
      </p:sp>
      <p:sp>
        <p:nvSpPr>
          <p:cNvPr id="6" name="Rectangle 4">
            <a:extLst>
              <a:ext uri="{FF2B5EF4-FFF2-40B4-BE49-F238E27FC236}">
                <a16:creationId xmlns:a16="http://schemas.microsoft.com/office/drawing/2014/main" id="{36AC27AB-5F49-484C-B092-863E249BAA90}"/>
              </a:ext>
            </a:extLst>
          </p:cNvPr>
          <p:cNvSpPr>
            <a:spLocks noChangeArrowheads="1"/>
          </p:cNvSpPr>
          <p:nvPr/>
        </p:nvSpPr>
        <p:spPr bwMode="auto">
          <a:xfrm>
            <a:off x="2419350" y="1970088"/>
            <a:ext cx="140017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9" tIns="44446" rIns="90479" bIns="44446">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a:solidFill>
                  <a:srgbClr val="CC3300"/>
                </a:solidFill>
                <a:latin typeface="Calibri" panose="020F0502020204030204" pitchFamily="34" charset="0"/>
                <a:ea typeface="微软雅黑" panose="020B0503020204020204" pitchFamily="34" charset="-122"/>
              </a:rPr>
              <a:t>用户进程</a:t>
            </a:r>
          </a:p>
        </p:txBody>
      </p:sp>
      <p:sp>
        <p:nvSpPr>
          <p:cNvPr id="7" name="Rectangle 5">
            <a:extLst>
              <a:ext uri="{FF2B5EF4-FFF2-40B4-BE49-F238E27FC236}">
                <a16:creationId xmlns:a16="http://schemas.microsoft.com/office/drawing/2014/main" id="{F40CBB1B-1561-4ED5-A409-53DE926CAB4C}"/>
              </a:ext>
            </a:extLst>
          </p:cNvPr>
          <p:cNvSpPr>
            <a:spLocks noChangeArrowheads="1"/>
          </p:cNvSpPr>
          <p:nvPr/>
        </p:nvSpPr>
        <p:spPr bwMode="auto">
          <a:xfrm>
            <a:off x="5651500" y="2100263"/>
            <a:ext cx="61436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9" tIns="44446" rIns="90479" bIns="44446">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a:solidFill>
                  <a:srgbClr val="CC3300"/>
                </a:solidFill>
                <a:latin typeface="微软雅黑" panose="020B0503020204020204" pitchFamily="34" charset="-122"/>
                <a:ea typeface="微软雅黑" panose="020B0503020204020204" pitchFamily="34" charset="-122"/>
              </a:rPr>
              <a:t>OS</a:t>
            </a:r>
          </a:p>
        </p:txBody>
      </p:sp>
      <p:sp>
        <p:nvSpPr>
          <p:cNvPr id="8" name="Line 6">
            <a:extLst>
              <a:ext uri="{FF2B5EF4-FFF2-40B4-BE49-F238E27FC236}">
                <a16:creationId xmlns:a16="http://schemas.microsoft.com/office/drawing/2014/main" id="{240FAB69-5DB6-428F-9C2C-9D99C18A41B0}"/>
              </a:ext>
            </a:extLst>
          </p:cNvPr>
          <p:cNvSpPr>
            <a:spLocks noChangeShapeType="1"/>
          </p:cNvSpPr>
          <p:nvPr/>
        </p:nvSpPr>
        <p:spPr bwMode="auto">
          <a:xfrm>
            <a:off x="3233738" y="2492375"/>
            <a:ext cx="0" cy="5984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Line 8">
            <a:extLst>
              <a:ext uri="{FF2B5EF4-FFF2-40B4-BE49-F238E27FC236}">
                <a16:creationId xmlns:a16="http://schemas.microsoft.com/office/drawing/2014/main" id="{CEDC58D2-ACBE-41B3-B7DE-6EE05FB40DDF}"/>
              </a:ext>
            </a:extLst>
          </p:cNvPr>
          <p:cNvSpPr>
            <a:spLocks noChangeShapeType="1"/>
          </p:cNvSpPr>
          <p:nvPr/>
        </p:nvSpPr>
        <p:spPr bwMode="auto">
          <a:xfrm>
            <a:off x="6053138" y="3103563"/>
            <a:ext cx="0" cy="5969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 name="Line 10">
            <a:extLst>
              <a:ext uri="{FF2B5EF4-FFF2-40B4-BE49-F238E27FC236}">
                <a16:creationId xmlns:a16="http://schemas.microsoft.com/office/drawing/2014/main" id="{6F8D61B3-4129-42D5-8043-E9FBDF24568F}"/>
              </a:ext>
            </a:extLst>
          </p:cNvPr>
          <p:cNvSpPr>
            <a:spLocks noChangeShapeType="1"/>
          </p:cNvSpPr>
          <p:nvPr/>
        </p:nvSpPr>
        <p:spPr bwMode="auto">
          <a:xfrm>
            <a:off x="3233738" y="3194050"/>
            <a:ext cx="0" cy="15128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Rectangle 11">
            <a:extLst>
              <a:ext uri="{FF2B5EF4-FFF2-40B4-BE49-F238E27FC236}">
                <a16:creationId xmlns:a16="http://schemas.microsoft.com/office/drawing/2014/main" id="{DBC27B22-D8B3-476F-B8E4-D2E78133D228}"/>
              </a:ext>
            </a:extLst>
          </p:cNvPr>
          <p:cNvSpPr>
            <a:spLocks noChangeArrowheads="1"/>
          </p:cNvSpPr>
          <p:nvPr/>
        </p:nvSpPr>
        <p:spPr bwMode="auto">
          <a:xfrm>
            <a:off x="3587750" y="2693988"/>
            <a:ext cx="22256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6" rIns="90479" bIns="44446">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2000">
                <a:solidFill>
                  <a:schemeClr val="accent2"/>
                </a:solidFill>
                <a:latin typeface="微软雅黑" panose="020B0503020204020204" pitchFamily="34" charset="-122"/>
                <a:ea typeface="微软雅黑" panose="020B0503020204020204" pitchFamily="34" charset="-122"/>
              </a:rPr>
              <a:t>响应异常</a:t>
            </a:r>
            <a:r>
              <a:rPr lang="en-US" altLang="zh-CN" sz="2000">
                <a:solidFill>
                  <a:schemeClr val="accent2"/>
                </a:solidFill>
                <a:latin typeface="微软雅黑" panose="020B0503020204020204" pitchFamily="34" charset="-122"/>
                <a:ea typeface="微软雅黑" panose="020B0503020204020204" pitchFamily="34" charset="-122"/>
              </a:rPr>
              <a:t>/</a:t>
            </a:r>
            <a:r>
              <a:rPr lang="zh-CN" altLang="en-US" sz="2000">
                <a:solidFill>
                  <a:schemeClr val="accent2"/>
                </a:solidFill>
                <a:latin typeface="微软雅黑" panose="020B0503020204020204" pitchFamily="34" charset="-122"/>
                <a:ea typeface="微软雅黑" panose="020B0503020204020204" pitchFamily="34" charset="-122"/>
              </a:rPr>
              <a:t>中断</a:t>
            </a:r>
          </a:p>
        </p:txBody>
      </p:sp>
      <p:sp>
        <p:nvSpPr>
          <p:cNvPr id="12" name="Rectangle 12">
            <a:extLst>
              <a:ext uri="{FF2B5EF4-FFF2-40B4-BE49-F238E27FC236}">
                <a16:creationId xmlns:a16="http://schemas.microsoft.com/office/drawing/2014/main" id="{266C7002-B302-4AEB-B616-B97F3DF04EB9}"/>
              </a:ext>
            </a:extLst>
          </p:cNvPr>
          <p:cNvSpPr>
            <a:spLocks noChangeArrowheads="1"/>
          </p:cNvSpPr>
          <p:nvPr/>
        </p:nvSpPr>
        <p:spPr bwMode="auto">
          <a:xfrm>
            <a:off x="6215063" y="3043238"/>
            <a:ext cx="1668462" cy="97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6" rIns="90479" bIns="44446">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2000">
                <a:latin typeface="Calibri" panose="020F0502020204030204" pitchFamily="34" charset="0"/>
                <a:ea typeface="微软雅黑" panose="020B0503020204020204" pitchFamily="34" charset="-122"/>
              </a:rPr>
              <a:t>具体的异常或中断处理</a:t>
            </a:r>
          </a:p>
          <a:p>
            <a:pPr>
              <a:lnSpc>
                <a:spcPct val="100000"/>
              </a:lnSpc>
              <a:spcBef>
                <a:spcPct val="0"/>
              </a:spcBef>
              <a:buFontTx/>
              <a:buNone/>
            </a:pPr>
            <a:endParaRPr lang="en-US" altLang="zh-CN" sz="1800" b="0" i="1">
              <a:latin typeface="Calibri" panose="020F0502020204030204" pitchFamily="34" charset="0"/>
            </a:endParaRPr>
          </a:p>
        </p:txBody>
      </p:sp>
      <p:sp>
        <p:nvSpPr>
          <p:cNvPr id="13" name="Rectangle 13">
            <a:extLst>
              <a:ext uri="{FF2B5EF4-FFF2-40B4-BE49-F238E27FC236}">
                <a16:creationId xmlns:a16="http://schemas.microsoft.com/office/drawing/2014/main" id="{F9E04EC8-0A12-4078-8DB9-52E17E2BE608}"/>
              </a:ext>
            </a:extLst>
          </p:cNvPr>
          <p:cNvSpPr>
            <a:spLocks noChangeArrowheads="1"/>
          </p:cNvSpPr>
          <p:nvPr/>
        </p:nvSpPr>
        <p:spPr bwMode="auto">
          <a:xfrm>
            <a:off x="3471863" y="3508375"/>
            <a:ext cx="1798552" cy="101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79" tIns="44446" rIns="90479" bIns="44446">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None/>
            </a:pPr>
            <a:r>
              <a:rPr lang="zh-CN" altLang="en-US" sz="2000" dirty="0">
                <a:solidFill>
                  <a:schemeClr val="accent2"/>
                </a:solidFill>
                <a:latin typeface="微软雅黑" panose="020B0503020204020204" pitchFamily="34" charset="-122"/>
                <a:ea typeface="微软雅黑" panose="020B0503020204020204" pitchFamily="34" charset="-122"/>
              </a:rPr>
              <a:t>返回当前指令</a:t>
            </a:r>
          </a:p>
          <a:p>
            <a:pPr>
              <a:lnSpc>
                <a:spcPct val="100000"/>
              </a:lnSpc>
              <a:spcBef>
                <a:spcPct val="0"/>
              </a:spcBef>
              <a:buNone/>
            </a:pPr>
            <a:r>
              <a:rPr lang="zh-CN" altLang="en-US" sz="2000" dirty="0">
                <a:solidFill>
                  <a:schemeClr val="accent2"/>
                </a:solidFill>
                <a:latin typeface="微软雅黑" panose="020B0503020204020204" pitchFamily="34" charset="-122"/>
                <a:ea typeface="微软雅黑" panose="020B0503020204020204" pitchFamily="34" charset="-122"/>
              </a:rPr>
              <a:t> 返回下条指令</a:t>
            </a:r>
          </a:p>
          <a:p>
            <a:pPr>
              <a:lnSpc>
                <a:spcPct val="100000"/>
              </a:lnSpc>
              <a:spcBef>
                <a:spcPct val="0"/>
              </a:spcBef>
              <a:buNone/>
            </a:pPr>
            <a:r>
              <a:rPr lang="zh-CN" altLang="en-US" sz="2000" dirty="0">
                <a:solidFill>
                  <a:schemeClr val="accent2"/>
                </a:solidFill>
                <a:latin typeface="微软雅黑" panose="020B0503020204020204" pitchFamily="34" charset="-122"/>
                <a:ea typeface="微软雅黑" panose="020B0503020204020204" pitchFamily="34" charset="-122"/>
              </a:rPr>
              <a:t> 终止</a:t>
            </a:r>
            <a:r>
              <a:rPr lang="en-US" altLang="zh-CN" sz="2000" dirty="0">
                <a:solidFill>
                  <a:schemeClr val="accent2"/>
                </a:solidFill>
                <a:latin typeface="微软雅黑" panose="020B0503020204020204" pitchFamily="34" charset="-122"/>
                <a:ea typeface="微软雅黑" panose="020B0503020204020204" pitchFamily="34" charset="-122"/>
              </a:rPr>
              <a:t>(abort)</a:t>
            </a:r>
          </a:p>
        </p:txBody>
      </p:sp>
      <p:sp>
        <p:nvSpPr>
          <p:cNvPr id="14" name="Rectangle 14">
            <a:extLst>
              <a:ext uri="{FF2B5EF4-FFF2-40B4-BE49-F238E27FC236}">
                <a16:creationId xmlns:a16="http://schemas.microsoft.com/office/drawing/2014/main" id="{91DA29BB-5135-4B75-9452-4F49B9BDB1EA}"/>
              </a:ext>
            </a:extLst>
          </p:cNvPr>
          <p:cNvSpPr>
            <a:spLocks noChangeArrowheads="1"/>
          </p:cNvSpPr>
          <p:nvPr/>
        </p:nvSpPr>
        <p:spPr bwMode="auto">
          <a:xfrm>
            <a:off x="909638" y="2843213"/>
            <a:ext cx="804862"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79" tIns="44446" rIns="90479" bIns="44446">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2200">
                <a:solidFill>
                  <a:srgbClr val="C00000"/>
                </a:solidFill>
                <a:latin typeface="Calibri" panose="020F0502020204030204" pitchFamily="34" charset="0"/>
                <a:ea typeface="微软雅黑" panose="020B0503020204020204" pitchFamily="34" charset="-122"/>
              </a:rPr>
              <a:t>事件</a:t>
            </a:r>
          </a:p>
        </p:txBody>
      </p:sp>
      <p:sp>
        <p:nvSpPr>
          <p:cNvPr id="15" name="Text Box 15">
            <a:extLst>
              <a:ext uri="{FF2B5EF4-FFF2-40B4-BE49-F238E27FC236}">
                <a16:creationId xmlns:a16="http://schemas.microsoft.com/office/drawing/2014/main" id="{73000418-5ECF-4619-9010-165932C4D7B3}"/>
              </a:ext>
            </a:extLst>
          </p:cNvPr>
          <p:cNvSpPr txBox="1">
            <a:spLocks noChangeArrowheads="1"/>
          </p:cNvSpPr>
          <p:nvPr/>
        </p:nvSpPr>
        <p:spPr bwMode="auto">
          <a:xfrm>
            <a:off x="2009775" y="2808288"/>
            <a:ext cx="1384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2000">
                <a:latin typeface="微软雅黑" panose="020B0503020204020204" pitchFamily="34" charset="-122"/>
                <a:ea typeface="微软雅黑" panose="020B0503020204020204" pitchFamily="34" charset="-122"/>
              </a:rPr>
              <a:t>当前指令</a:t>
            </a:r>
          </a:p>
        </p:txBody>
      </p:sp>
      <p:sp>
        <p:nvSpPr>
          <p:cNvPr id="16" name="Text Box 16">
            <a:extLst>
              <a:ext uri="{FF2B5EF4-FFF2-40B4-BE49-F238E27FC236}">
                <a16:creationId xmlns:a16="http://schemas.microsoft.com/office/drawing/2014/main" id="{40B7FAF8-D44F-4AEF-9DC5-C17D645AF4E0}"/>
              </a:ext>
            </a:extLst>
          </p:cNvPr>
          <p:cNvSpPr txBox="1">
            <a:spLocks noChangeArrowheads="1"/>
          </p:cNvSpPr>
          <p:nvPr/>
        </p:nvSpPr>
        <p:spPr bwMode="auto">
          <a:xfrm>
            <a:off x="2019300" y="3214688"/>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2000" dirty="0">
                <a:latin typeface="Calibri" panose="020F0502020204030204" pitchFamily="34" charset="0"/>
                <a:ea typeface="微软雅黑" panose="020B0503020204020204" pitchFamily="34" charset="-122"/>
              </a:rPr>
              <a:t>下条指令</a:t>
            </a:r>
          </a:p>
        </p:txBody>
      </p:sp>
      <p:sp>
        <p:nvSpPr>
          <p:cNvPr id="17" name="Line 17">
            <a:extLst>
              <a:ext uri="{FF2B5EF4-FFF2-40B4-BE49-F238E27FC236}">
                <a16:creationId xmlns:a16="http://schemas.microsoft.com/office/drawing/2014/main" id="{A7490028-7E76-4195-9F3E-2670D8F60633}"/>
              </a:ext>
            </a:extLst>
          </p:cNvPr>
          <p:cNvSpPr>
            <a:spLocks noChangeShapeType="1"/>
          </p:cNvSpPr>
          <p:nvPr/>
        </p:nvSpPr>
        <p:spPr bwMode="auto">
          <a:xfrm>
            <a:off x="1658938" y="3028950"/>
            <a:ext cx="409575" cy="0"/>
          </a:xfrm>
          <a:prstGeom prst="line">
            <a:avLst/>
          </a:prstGeom>
          <a:noFill/>
          <a:ln w="25400">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21">
            <a:extLst>
              <a:ext uri="{FF2B5EF4-FFF2-40B4-BE49-F238E27FC236}">
                <a16:creationId xmlns:a16="http://schemas.microsoft.com/office/drawing/2014/main" id="{21FED99E-44EB-4871-9E55-6182FC393439}"/>
              </a:ext>
            </a:extLst>
          </p:cNvPr>
          <p:cNvSpPr>
            <a:spLocks noChangeShapeType="1"/>
          </p:cNvSpPr>
          <p:nvPr/>
        </p:nvSpPr>
        <p:spPr bwMode="auto">
          <a:xfrm>
            <a:off x="3208338" y="3074988"/>
            <a:ext cx="2728912" cy="0"/>
          </a:xfrm>
          <a:prstGeom prst="line">
            <a:avLst/>
          </a:prstGeom>
          <a:noFill/>
          <a:ln w="5715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22">
            <a:extLst>
              <a:ext uri="{FF2B5EF4-FFF2-40B4-BE49-F238E27FC236}">
                <a16:creationId xmlns:a16="http://schemas.microsoft.com/office/drawing/2014/main" id="{DEDD81D2-FA1B-4DD2-BC68-E9551ECCBE72}"/>
              </a:ext>
            </a:extLst>
          </p:cNvPr>
          <p:cNvSpPr>
            <a:spLocks noChangeShapeType="1"/>
          </p:cNvSpPr>
          <p:nvPr/>
        </p:nvSpPr>
        <p:spPr bwMode="auto">
          <a:xfrm flipH="1" flipV="1">
            <a:off x="3249613" y="3178175"/>
            <a:ext cx="2700337" cy="493713"/>
          </a:xfrm>
          <a:prstGeom prst="line">
            <a:avLst/>
          </a:prstGeom>
          <a:noFill/>
          <a:ln w="57150">
            <a:solidFill>
              <a:srgbClr val="FF0000"/>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Text Box 24">
            <a:extLst>
              <a:ext uri="{FF2B5EF4-FFF2-40B4-BE49-F238E27FC236}">
                <a16:creationId xmlns:a16="http://schemas.microsoft.com/office/drawing/2014/main" id="{0CEA016E-BA05-4239-A920-89137544CCD1}"/>
              </a:ext>
            </a:extLst>
          </p:cNvPr>
          <p:cNvSpPr txBox="1">
            <a:spLocks noChangeArrowheads="1"/>
          </p:cNvSpPr>
          <p:nvPr/>
        </p:nvSpPr>
        <p:spPr bwMode="auto">
          <a:xfrm>
            <a:off x="188913" y="3730625"/>
            <a:ext cx="2252662"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Tx/>
              <a:buNone/>
            </a:pPr>
            <a:r>
              <a:rPr lang="zh-CN" altLang="en-US" sz="2000">
                <a:solidFill>
                  <a:srgbClr val="008000"/>
                </a:solidFill>
                <a:ea typeface="微软雅黑" panose="020B0503020204020204" pitchFamily="34" charset="-122"/>
              </a:rPr>
              <a:t>用户进程的正常控制流中插入了一段内核控制路径</a:t>
            </a:r>
          </a:p>
        </p:txBody>
      </p:sp>
      <p:sp>
        <p:nvSpPr>
          <p:cNvPr id="23" name="Rectangle 2">
            <a:extLst>
              <a:ext uri="{FF2B5EF4-FFF2-40B4-BE49-F238E27FC236}">
                <a16:creationId xmlns:a16="http://schemas.microsoft.com/office/drawing/2014/main" id="{C2C0F6A1-5BEC-4409-923A-D7A068DE7398}"/>
              </a:ext>
            </a:extLst>
          </p:cNvPr>
          <p:cNvSpPr>
            <a:spLocks noGrp="1" noChangeArrowheads="1"/>
          </p:cNvSpPr>
          <p:nvPr>
            <p:ph type="title"/>
          </p:nvPr>
        </p:nvSpPr>
        <p:spPr>
          <a:xfrm>
            <a:off x="381000" y="260350"/>
            <a:ext cx="7215188" cy="654050"/>
          </a:xfrm>
        </p:spPr>
        <p:txBody>
          <a:bodyPr/>
          <a:lstStyle/>
          <a:p>
            <a:pPr eaLnBrk="1" hangingPunct="1"/>
            <a:r>
              <a:rPr lang="en-US" altLang="zh-CN" sz="4000" b="1" dirty="0">
                <a:solidFill>
                  <a:schemeClr val="bg1"/>
                </a:solidFill>
                <a:latin typeface="Times New Roman" pitchFamily="18" charset="0"/>
                <a:ea typeface="华文新魏" pitchFamily="2" charset="-122"/>
              </a:rPr>
              <a:t>7.2.1 </a:t>
            </a:r>
            <a:r>
              <a:rPr lang="zh-CN" altLang="en-US" sz="4000" b="1" dirty="0">
                <a:solidFill>
                  <a:schemeClr val="bg1"/>
                </a:solidFill>
                <a:latin typeface="Times New Roman" pitchFamily="18" charset="0"/>
                <a:ea typeface="华文新魏" pitchFamily="2" charset="-122"/>
              </a:rPr>
              <a:t>中断与异常的基础知识</a:t>
            </a:r>
          </a:p>
        </p:txBody>
      </p:sp>
    </p:spTree>
    <p:extLst>
      <p:ext uri="{BB962C8B-B14F-4D97-AF65-F5344CB8AC3E}">
        <p14:creationId xmlns:p14="http://schemas.microsoft.com/office/powerpoint/2010/main" val="2016149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A6AF4B6F-300F-4DC5-AFED-E050424BF835}"/>
              </a:ext>
            </a:extLst>
          </p:cNvPr>
          <p:cNvSpPr>
            <a:spLocks noGrp="1" noChangeArrowheads="1"/>
          </p:cNvSpPr>
          <p:nvPr>
            <p:ph type="title"/>
          </p:nvPr>
        </p:nvSpPr>
        <p:spPr>
          <a:xfrm>
            <a:off x="381000" y="260350"/>
            <a:ext cx="7215188" cy="654050"/>
          </a:xfrm>
        </p:spPr>
        <p:txBody>
          <a:bodyPr/>
          <a:lstStyle/>
          <a:p>
            <a:pPr eaLnBrk="1" hangingPunct="1"/>
            <a:r>
              <a:rPr lang="en-US" altLang="zh-CN" sz="4000" b="1" dirty="0">
                <a:solidFill>
                  <a:schemeClr val="bg1"/>
                </a:solidFill>
                <a:latin typeface="Times New Roman" pitchFamily="18" charset="0"/>
                <a:ea typeface="华文新魏" pitchFamily="2" charset="-122"/>
              </a:rPr>
              <a:t>7.2.1 </a:t>
            </a:r>
            <a:r>
              <a:rPr lang="zh-CN" altLang="en-US" sz="4000" b="1" dirty="0">
                <a:solidFill>
                  <a:schemeClr val="bg1"/>
                </a:solidFill>
                <a:latin typeface="Times New Roman" pitchFamily="18" charset="0"/>
                <a:ea typeface="华文新魏" pitchFamily="2" charset="-122"/>
              </a:rPr>
              <a:t>中断与异常的基础知识</a:t>
            </a:r>
          </a:p>
        </p:txBody>
      </p:sp>
      <p:sp>
        <p:nvSpPr>
          <p:cNvPr id="6" name="文本框 5">
            <a:extLst>
              <a:ext uri="{FF2B5EF4-FFF2-40B4-BE49-F238E27FC236}">
                <a16:creationId xmlns:a16="http://schemas.microsoft.com/office/drawing/2014/main" id="{BE31BFD1-1E26-4638-84AA-3E694B3DB4DF}"/>
              </a:ext>
            </a:extLst>
          </p:cNvPr>
          <p:cNvSpPr txBox="1"/>
          <p:nvPr/>
        </p:nvSpPr>
        <p:spPr>
          <a:xfrm>
            <a:off x="431540" y="1448780"/>
            <a:ext cx="8100900" cy="4183838"/>
          </a:xfrm>
          <a:prstGeom prst="rect">
            <a:avLst/>
          </a:prstGeom>
          <a:noFill/>
        </p:spPr>
        <p:txBody>
          <a:bodyPr wrap="square">
            <a:spAutoFit/>
          </a:bodyPr>
          <a:lstStyle/>
          <a:p>
            <a:pPr>
              <a:lnSpc>
                <a:spcPct val="125000"/>
              </a:lnSpc>
              <a:spcBef>
                <a:spcPct val="0"/>
              </a:spcBef>
              <a:buClrTx/>
              <a:buSzTx/>
            </a:pPr>
            <a:r>
              <a:rPr lang="zh-CN" altLang="zh-CN" sz="2400" dirty="0">
                <a:solidFill>
                  <a:srgbClr val="FF0000"/>
                </a:solidFill>
                <a:latin typeface="宋体" panose="02010600030101010101" pitchFamily="2" charset="-122"/>
                <a:ea typeface="宋体" pitchFamily="2" charset="-122"/>
              </a:rPr>
              <a:t>异常</a:t>
            </a:r>
            <a:r>
              <a:rPr lang="en-US" altLang="zh-CN" sz="2400" dirty="0">
                <a:solidFill>
                  <a:srgbClr val="FF0000"/>
                </a:solidFill>
                <a:latin typeface="宋体" panose="02010600030101010101" pitchFamily="2" charset="-122"/>
                <a:ea typeface="宋体" pitchFamily="2" charset="-122"/>
              </a:rPr>
              <a:t> —— </a:t>
            </a:r>
            <a:r>
              <a:rPr lang="zh-CN" altLang="en-US" sz="2400" dirty="0">
                <a:solidFill>
                  <a:srgbClr val="FF0000"/>
                </a:solidFill>
                <a:latin typeface="宋体" panose="02010600030101010101" pitchFamily="2" charset="-122"/>
                <a:ea typeface="宋体" pitchFamily="2" charset="-122"/>
              </a:rPr>
              <a:t>故障</a:t>
            </a:r>
            <a:endParaRPr lang="en-US" altLang="zh-CN" sz="2400" dirty="0">
              <a:solidFill>
                <a:srgbClr val="FF0000"/>
              </a:solidFill>
              <a:latin typeface="宋体" panose="02010600030101010101" pitchFamily="2" charset="-122"/>
              <a:ea typeface="宋体" pitchFamily="2" charset="-122"/>
            </a:endParaRPr>
          </a:p>
          <a:p>
            <a:pPr marL="342900" indent="-342900">
              <a:lnSpc>
                <a:spcPct val="125000"/>
              </a:lnSpc>
              <a:spcBef>
                <a:spcPct val="0"/>
              </a:spcBef>
              <a:buClrTx/>
              <a:buSzTx/>
              <a:buFont typeface="Wingdings" panose="05000000000000000000" pitchFamily="2" charset="2"/>
              <a:buChar char="Ø"/>
            </a:pPr>
            <a:r>
              <a:rPr lang="zh-CN" altLang="en-US" sz="2400" dirty="0">
                <a:solidFill>
                  <a:srgbClr val="000066"/>
                </a:solidFill>
                <a:latin typeface="宋体" panose="02010600030101010101" pitchFamily="2" charset="-122"/>
                <a:ea typeface="宋体" pitchFamily="2" charset="-122"/>
              </a:rPr>
              <a:t>故障异常是在引起异常的指令之前或者指令执行期间，在检测到故障或者预先定义的条件不能满足时产生。</a:t>
            </a:r>
            <a:endParaRPr lang="en-US" altLang="zh-CN" sz="2400" dirty="0">
              <a:solidFill>
                <a:srgbClr val="000066"/>
              </a:solidFill>
              <a:latin typeface="宋体" panose="02010600030101010101" pitchFamily="2" charset="-122"/>
              <a:ea typeface="宋体" pitchFamily="2" charset="-122"/>
            </a:endParaRPr>
          </a:p>
          <a:p>
            <a:pPr marL="342900" indent="-342900">
              <a:lnSpc>
                <a:spcPct val="125000"/>
              </a:lnSpc>
              <a:spcBef>
                <a:spcPct val="0"/>
              </a:spcBef>
              <a:buClrTx/>
              <a:buSzTx/>
              <a:buFont typeface="Wingdings" panose="05000000000000000000" pitchFamily="2" charset="2"/>
              <a:buChar char="Ø"/>
            </a:pPr>
            <a:r>
              <a:rPr lang="zh-CN" altLang="en-US" sz="2400" dirty="0">
                <a:solidFill>
                  <a:srgbClr val="000066"/>
                </a:solidFill>
                <a:latin typeface="宋体" panose="02010600030101010101" pitchFamily="2" charset="-122"/>
                <a:ea typeface="宋体" pitchFamily="2" charset="-122"/>
              </a:rPr>
              <a:t>常见的故障异常</a:t>
            </a:r>
            <a:endParaRPr lang="en-US" altLang="zh-CN" sz="2400" dirty="0">
              <a:solidFill>
                <a:srgbClr val="000066"/>
              </a:solidFill>
              <a:latin typeface="宋体" panose="02010600030101010101" pitchFamily="2" charset="-122"/>
              <a:ea typeface="宋体" pitchFamily="2" charset="-122"/>
            </a:endParaRPr>
          </a:p>
          <a:p>
            <a:pPr>
              <a:lnSpc>
                <a:spcPct val="125000"/>
              </a:lnSpc>
              <a:spcBef>
                <a:spcPct val="0"/>
              </a:spcBef>
              <a:buClrTx/>
              <a:buSzTx/>
            </a:pPr>
            <a:r>
              <a:rPr lang="en-US" altLang="zh-CN" sz="2400" dirty="0">
                <a:solidFill>
                  <a:srgbClr val="000066"/>
                </a:solidFill>
                <a:latin typeface="宋体" panose="02010600030101010101" pitchFamily="2" charset="-122"/>
                <a:ea typeface="宋体" pitchFamily="2" charset="-122"/>
              </a:rPr>
              <a:t>   </a:t>
            </a:r>
            <a:r>
              <a:rPr lang="zh-CN" altLang="en-US" sz="2400" dirty="0">
                <a:solidFill>
                  <a:srgbClr val="000066"/>
                </a:solidFill>
                <a:latin typeface="宋体" panose="02010600030101010101" pitchFamily="2" charset="-122"/>
                <a:ea typeface="宋体" pitchFamily="2" charset="-122"/>
              </a:rPr>
              <a:t>除法出错（除数为</a:t>
            </a:r>
            <a:r>
              <a:rPr lang="en-US" altLang="zh-CN" sz="2400" dirty="0">
                <a:solidFill>
                  <a:srgbClr val="000066"/>
                </a:solidFill>
                <a:latin typeface="宋体" panose="02010600030101010101" pitchFamily="2" charset="-122"/>
                <a:ea typeface="宋体" pitchFamily="2" charset="-122"/>
              </a:rPr>
              <a:t>0</a:t>
            </a:r>
            <a:r>
              <a:rPr lang="zh-CN" altLang="en-US" sz="2400" dirty="0">
                <a:solidFill>
                  <a:srgbClr val="000066"/>
                </a:solidFill>
                <a:latin typeface="宋体" panose="02010600030101010101" pitchFamily="2" charset="-122"/>
                <a:ea typeface="宋体" pitchFamily="2" charset="-122"/>
              </a:rPr>
              <a:t>；除数很小被除数很大，商溢出）</a:t>
            </a:r>
            <a:endParaRPr lang="en-US" altLang="zh-CN" sz="2400" dirty="0">
              <a:solidFill>
                <a:srgbClr val="000066"/>
              </a:solidFill>
              <a:latin typeface="宋体" panose="02010600030101010101" pitchFamily="2" charset="-122"/>
              <a:ea typeface="宋体" pitchFamily="2" charset="-122"/>
            </a:endParaRPr>
          </a:p>
          <a:p>
            <a:pPr>
              <a:lnSpc>
                <a:spcPct val="125000"/>
              </a:lnSpc>
              <a:spcBef>
                <a:spcPct val="0"/>
              </a:spcBef>
              <a:buClrTx/>
              <a:buSzTx/>
            </a:pPr>
            <a:r>
              <a:rPr lang="en-US" altLang="zh-CN" sz="2400" dirty="0">
                <a:solidFill>
                  <a:srgbClr val="000066"/>
                </a:solidFill>
                <a:latin typeface="宋体" panose="02010600030101010101" pitchFamily="2" charset="-122"/>
                <a:ea typeface="宋体" pitchFamily="2" charset="-122"/>
              </a:rPr>
              <a:t>   </a:t>
            </a:r>
            <a:r>
              <a:rPr lang="zh-CN" altLang="en-US" sz="2400" dirty="0">
                <a:solidFill>
                  <a:srgbClr val="000066"/>
                </a:solidFill>
                <a:latin typeface="宋体" panose="02010600030101010101" pitchFamily="2" charset="-122"/>
                <a:ea typeface="宋体" pitchFamily="2" charset="-122"/>
              </a:rPr>
              <a:t>数据访问越界（访问一个不准本程序访问的内存单元）</a:t>
            </a:r>
            <a:endParaRPr lang="en-US" altLang="zh-CN" sz="2400" dirty="0">
              <a:solidFill>
                <a:srgbClr val="000066"/>
              </a:solidFill>
              <a:latin typeface="宋体" panose="02010600030101010101" pitchFamily="2" charset="-122"/>
              <a:ea typeface="宋体" pitchFamily="2" charset="-122"/>
            </a:endParaRPr>
          </a:p>
          <a:p>
            <a:pPr>
              <a:lnSpc>
                <a:spcPct val="125000"/>
              </a:lnSpc>
              <a:spcBef>
                <a:spcPct val="0"/>
              </a:spcBef>
              <a:buClrTx/>
              <a:buSzTx/>
            </a:pPr>
            <a:r>
              <a:rPr lang="en-US" altLang="zh-CN" sz="2400" dirty="0">
                <a:solidFill>
                  <a:srgbClr val="000066"/>
                </a:solidFill>
                <a:latin typeface="宋体" panose="02010600030101010101" pitchFamily="2" charset="-122"/>
                <a:ea typeface="宋体" pitchFamily="2" charset="-122"/>
              </a:rPr>
              <a:t>   </a:t>
            </a:r>
            <a:r>
              <a:rPr lang="zh-CN" altLang="en-US" sz="2400" dirty="0">
                <a:solidFill>
                  <a:srgbClr val="000066"/>
                </a:solidFill>
                <a:latin typeface="宋体" panose="02010600030101010101" pitchFamily="2" charset="-122"/>
                <a:ea typeface="宋体" pitchFamily="2" charset="-122"/>
              </a:rPr>
              <a:t>缺页</a:t>
            </a:r>
            <a:endParaRPr lang="en-US" altLang="zh-CN" sz="2400" dirty="0">
              <a:solidFill>
                <a:srgbClr val="000066"/>
              </a:solidFill>
              <a:latin typeface="宋体" panose="02010600030101010101" pitchFamily="2" charset="-122"/>
              <a:ea typeface="宋体" pitchFamily="2" charset="-122"/>
            </a:endParaRPr>
          </a:p>
          <a:p>
            <a:pPr marL="342900" indent="-342900">
              <a:lnSpc>
                <a:spcPct val="125000"/>
              </a:lnSpc>
              <a:spcBef>
                <a:spcPct val="0"/>
              </a:spcBef>
              <a:buClrTx/>
              <a:buSzTx/>
              <a:buFont typeface="Wingdings" panose="05000000000000000000" pitchFamily="2" charset="2"/>
              <a:buChar char="Ø"/>
            </a:pPr>
            <a:r>
              <a:rPr lang="zh-CN" altLang="en-US" sz="2400" dirty="0">
                <a:solidFill>
                  <a:srgbClr val="000066"/>
                </a:solidFill>
                <a:latin typeface="宋体" panose="02010600030101010101" pitchFamily="2" charset="-122"/>
                <a:ea typeface="宋体" pitchFamily="2" charset="-122"/>
              </a:rPr>
              <a:t>故障异常通常可以纠正，处理完异常时，引起故障的指令可能被重新执行。</a:t>
            </a:r>
            <a:endParaRPr lang="en-US" altLang="zh-CN" sz="2400" dirty="0">
              <a:solidFill>
                <a:srgbClr val="000066"/>
              </a:solidFill>
              <a:latin typeface="宋体" panose="02010600030101010101" pitchFamily="2" charset="-122"/>
              <a:ea typeface="宋体" pitchFamily="2" charset="-122"/>
            </a:endParaRPr>
          </a:p>
        </p:txBody>
      </p:sp>
    </p:spTree>
    <p:extLst>
      <p:ext uri="{BB962C8B-B14F-4D97-AF65-F5344CB8AC3E}">
        <p14:creationId xmlns:p14="http://schemas.microsoft.com/office/powerpoint/2010/main" val="951275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A6AF4B6F-300F-4DC5-AFED-E050424BF835}"/>
              </a:ext>
            </a:extLst>
          </p:cNvPr>
          <p:cNvSpPr>
            <a:spLocks noGrp="1" noChangeArrowheads="1"/>
          </p:cNvSpPr>
          <p:nvPr>
            <p:ph type="title"/>
          </p:nvPr>
        </p:nvSpPr>
        <p:spPr>
          <a:xfrm>
            <a:off x="381000" y="260350"/>
            <a:ext cx="7215188" cy="654050"/>
          </a:xfrm>
        </p:spPr>
        <p:txBody>
          <a:bodyPr/>
          <a:lstStyle/>
          <a:p>
            <a:pPr eaLnBrk="1" hangingPunct="1"/>
            <a:r>
              <a:rPr lang="en-US" altLang="zh-CN" sz="4000" b="1" dirty="0">
                <a:solidFill>
                  <a:schemeClr val="bg1"/>
                </a:solidFill>
                <a:latin typeface="Times New Roman" pitchFamily="18" charset="0"/>
                <a:ea typeface="华文新魏" pitchFamily="2" charset="-122"/>
              </a:rPr>
              <a:t>7.2.1 </a:t>
            </a:r>
            <a:r>
              <a:rPr lang="zh-CN" altLang="en-US" sz="4000" b="1" dirty="0">
                <a:solidFill>
                  <a:schemeClr val="bg1"/>
                </a:solidFill>
                <a:latin typeface="Times New Roman" pitchFamily="18" charset="0"/>
                <a:ea typeface="华文新魏" pitchFamily="2" charset="-122"/>
              </a:rPr>
              <a:t>中断与异常的基础知识</a:t>
            </a:r>
          </a:p>
        </p:txBody>
      </p:sp>
      <p:sp>
        <p:nvSpPr>
          <p:cNvPr id="6" name="文本框 5">
            <a:extLst>
              <a:ext uri="{FF2B5EF4-FFF2-40B4-BE49-F238E27FC236}">
                <a16:creationId xmlns:a16="http://schemas.microsoft.com/office/drawing/2014/main" id="{BE31BFD1-1E26-4638-84AA-3E694B3DB4DF}"/>
              </a:ext>
            </a:extLst>
          </p:cNvPr>
          <p:cNvSpPr txBox="1"/>
          <p:nvPr/>
        </p:nvSpPr>
        <p:spPr>
          <a:xfrm>
            <a:off x="476545" y="1268760"/>
            <a:ext cx="8100900" cy="5107167"/>
          </a:xfrm>
          <a:prstGeom prst="rect">
            <a:avLst/>
          </a:prstGeom>
          <a:noFill/>
        </p:spPr>
        <p:txBody>
          <a:bodyPr wrap="square">
            <a:spAutoFit/>
          </a:bodyPr>
          <a:lstStyle/>
          <a:p>
            <a:pPr>
              <a:lnSpc>
                <a:spcPct val="125000"/>
              </a:lnSpc>
              <a:spcBef>
                <a:spcPct val="0"/>
              </a:spcBef>
              <a:buClrTx/>
              <a:buSzTx/>
            </a:pPr>
            <a:r>
              <a:rPr lang="zh-CN" altLang="zh-CN" sz="2400" dirty="0">
                <a:solidFill>
                  <a:srgbClr val="FF0000"/>
                </a:solidFill>
                <a:latin typeface="宋体" panose="02010600030101010101" pitchFamily="2" charset="-122"/>
                <a:ea typeface="宋体" pitchFamily="2" charset="-122"/>
              </a:rPr>
              <a:t>异常</a:t>
            </a:r>
            <a:r>
              <a:rPr lang="en-US" altLang="zh-CN" sz="2400" dirty="0">
                <a:solidFill>
                  <a:srgbClr val="FF0000"/>
                </a:solidFill>
                <a:latin typeface="宋体" panose="02010600030101010101" pitchFamily="2" charset="-122"/>
                <a:ea typeface="宋体" pitchFamily="2" charset="-122"/>
              </a:rPr>
              <a:t> —— </a:t>
            </a:r>
            <a:r>
              <a:rPr lang="zh-CN" altLang="en-US" sz="2400" dirty="0">
                <a:solidFill>
                  <a:srgbClr val="FF0000"/>
                </a:solidFill>
                <a:latin typeface="宋体" panose="02010600030101010101" pitchFamily="2" charset="-122"/>
                <a:ea typeface="宋体" pitchFamily="2" charset="-122"/>
              </a:rPr>
              <a:t>陷阱</a:t>
            </a:r>
            <a:endParaRPr lang="en-US" altLang="zh-CN" sz="2400" dirty="0">
              <a:solidFill>
                <a:srgbClr val="FF0000"/>
              </a:solidFill>
              <a:latin typeface="宋体" panose="02010600030101010101" pitchFamily="2" charset="-122"/>
              <a:ea typeface="宋体" pitchFamily="2" charset="-122"/>
            </a:endParaRPr>
          </a:p>
          <a:p>
            <a:pPr marL="342900" indent="-342900">
              <a:lnSpc>
                <a:spcPct val="125000"/>
              </a:lnSpc>
              <a:spcBef>
                <a:spcPct val="0"/>
              </a:spcBef>
              <a:buClrTx/>
              <a:buSzTx/>
              <a:buFont typeface="Wingdings" panose="05000000000000000000" pitchFamily="2" charset="2"/>
              <a:buChar char="Ø"/>
            </a:pPr>
            <a:r>
              <a:rPr lang="zh-CN" altLang="en-US" sz="2400" dirty="0">
                <a:solidFill>
                  <a:srgbClr val="000066"/>
                </a:solidFill>
                <a:latin typeface="宋体" panose="02010600030101010101" pitchFamily="2" charset="-122"/>
                <a:ea typeface="宋体" pitchFamily="2" charset="-122"/>
              </a:rPr>
              <a:t>在执行引起异常的指令之后，把异常情况通知给系统。</a:t>
            </a:r>
            <a:endParaRPr lang="en-US" altLang="zh-CN" sz="2400" dirty="0">
              <a:solidFill>
                <a:srgbClr val="000066"/>
              </a:solidFill>
              <a:latin typeface="宋体" panose="02010600030101010101" pitchFamily="2" charset="-122"/>
              <a:ea typeface="宋体" pitchFamily="2" charset="-122"/>
            </a:endParaRPr>
          </a:p>
          <a:p>
            <a:pPr marL="342900" indent="-342900">
              <a:lnSpc>
                <a:spcPct val="125000"/>
              </a:lnSpc>
              <a:spcBef>
                <a:spcPct val="0"/>
              </a:spcBef>
              <a:buClrTx/>
              <a:buSzTx/>
              <a:buFont typeface="Wingdings" panose="05000000000000000000" pitchFamily="2" charset="2"/>
              <a:buChar char="Ø"/>
            </a:pPr>
            <a:r>
              <a:rPr lang="zh-CN" altLang="en-US" sz="2400" dirty="0">
                <a:solidFill>
                  <a:srgbClr val="000066"/>
                </a:solidFill>
                <a:latin typeface="宋体" panose="02010600030101010101" pitchFamily="2" charset="-122"/>
                <a:ea typeface="宋体" pitchFamily="2" charset="-122"/>
              </a:rPr>
              <a:t>执行异常处理程序后，回到产生异常信号指令之后的一条语句。</a:t>
            </a:r>
            <a:endParaRPr lang="en-US" altLang="zh-CN" sz="2400" dirty="0">
              <a:solidFill>
                <a:srgbClr val="000066"/>
              </a:solidFill>
              <a:latin typeface="宋体" panose="02010600030101010101" pitchFamily="2" charset="-122"/>
              <a:ea typeface="宋体" pitchFamily="2" charset="-122"/>
            </a:endParaRPr>
          </a:p>
          <a:p>
            <a:pPr marL="342900" indent="-342900">
              <a:lnSpc>
                <a:spcPct val="125000"/>
              </a:lnSpc>
              <a:spcBef>
                <a:spcPct val="0"/>
              </a:spcBef>
              <a:buClrTx/>
              <a:buSzTx/>
              <a:buFont typeface="Wingdings" panose="05000000000000000000" pitchFamily="2" charset="2"/>
              <a:buChar char="Ø"/>
            </a:pPr>
            <a:r>
              <a:rPr lang="zh-CN" altLang="en-US" sz="2400" dirty="0">
                <a:solidFill>
                  <a:srgbClr val="000066"/>
                </a:solidFill>
                <a:latin typeface="宋体" panose="02010600030101010101" pitchFamily="2" charset="-122"/>
                <a:ea typeface="宋体" pitchFamily="2" charset="-122"/>
              </a:rPr>
              <a:t>软中断，就是在程序中写了中断指令，执行该语句就会去调用中断处理程序，中断处理完后又继续运行后续的程序。</a:t>
            </a:r>
            <a:endParaRPr lang="en-US" altLang="zh-CN" sz="2400" dirty="0">
              <a:solidFill>
                <a:srgbClr val="000066"/>
              </a:solidFill>
              <a:latin typeface="宋体" panose="02010600030101010101" pitchFamily="2" charset="-122"/>
              <a:ea typeface="宋体" pitchFamily="2" charset="-122"/>
            </a:endParaRPr>
          </a:p>
          <a:p>
            <a:pPr marL="342900" indent="-342900">
              <a:lnSpc>
                <a:spcPct val="125000"/>
              </a:lnSpc>
              <a:spcBef>
                <a:spcPct val="0"/>
              </a:spcBef>
              <a:buClrTx/>
              <a:buSzTx/>
              <a:buFont typeface="Wingdings" panose="05000000000000000000" pitchFamily="2" charset="2"/>
              <a:buChar char="Ø"/>
            </a:pPr>
            <a:r>
              <a:rPr lang="zh-CN" altLang="en-US" sz="2400" dirty="0">
                <a:solidFill>
                  <a:srgbClr val="000066"/>
                </a:solidFill>
                <a:latin typeface="宋体" panose="02010600030101010101" pitchFamily="2" charset="-122"/>
                <a:ea typeface="宋体" pitchFamily="2" charset="-122"/>
              </a:rPr>
              <a:t>软中断调用与调用一般的子程序非常类似。借助于中断处理这一模式，可以调用操作系统提供的很多服务程序。</a:t>
            </a:r>
            <a:endParaRPr lang="en-US" altLang="zh-CN" sz="2400" dirty="0">
              <a:solidFill>
                <a:srgbClr val="000066"/>
              </a:solidFill>
              <a:latin typeface="宋体" panose="02010600030101010101" pitchFamily="2" charset="-122"/>
              <a:ea typeface="宋体" pitchFamily="2" charset="-122"/>
            </a:endParaRPr>
          </a:p>
          <a:p>
            <a:pPr marL="342900" indent="-342900">
              <a:lnSpc>
                <a:spcPct val="125000"/>
              </a:lnSpc>
              <a:spcBef>
                <a:spcPct val="0"/>
              </a:spcBef>
              <a:buClrTx/>
              <a:buSzTx/>
              <a:buFont typeface="Wingdings" panose="05000000000000000000" pitchFamily="2" charset="2"/>
              <a:buChar char="Ø"/>
            </a:pPr>
            <a:r>
              <a:rPr lang="zh-CN" altLang="en-US" sz="2400" dirty="0">
                <a:solidFill>
                  <a:srgbClr val="000066"/>
                </a:solidFill>
                <a:latin typeface="宋体" panose="02010600030101010101" pitchFamily="2" charset="-122"/>
                <a:ea typeface="宋体" pitchFamily="2" charset="-122"/>
              </a:rPr>
              <a:t>另外一种常见的陷阱异常是</a:t>
            </a:r>
            <a:r>
              <a:rPr lang="zh-CN" altLang="en-US" sz="2400" dirty="0">
                <a:solidFill>
                  <a:srgbClr val="FF0000"/>
                </a:solidFill>
                <a:latin typeface="宋体" panose="02010600030101010101" pitchFamily="2" charset="-122"/>
                <a:ea typeface="宋体" pitchFamily="2" charset="-122"/>
              </a:rPr>
              <a:t>单步异常</a:t>
            </a:r>
            <a:r>
              <a:rPr lang="zh-CN" altLang="en-US" sz="2400" dirty="0">
                <a:solidFill>
                  <a:srgbClr val="000066"/>
                </a:solidFill>
                <a:latin typeface="宋体" panose="02010600030101010101" pitchFamily="2" charset="-122"/>
                <a:ea typeface="宋体" pitchFamily="2" charset="-122"/>
              </a:rPr>
              <a:t>，用于</a:t>
            </a:r>
            <a:r>
              <a:rPr lang="zh-CN" altLang="en-US" sz="2400" dirty="0">
                <a:solidFill>
                  <a:srgbClr val="FF0000"/>
                </a:solidFill>
                <a:latin typeface="宋体" panose="02010600030101010101" pitchFamily="2" charset="-122"/>
                <a:ea typeface="宋体" pitchFamily="2" charset="-122"/>
              </a:rPr>
              <a:t>防止一步步跟踪程序</a:t>
            </a:r>
            <a:r>
              <a:rPr lang="zh-CN" altLang="en-US" sz="2400" dirty="0">
                <a:solidFill>
                  <a:srgbClr val="000066"/>
                </a:solidFill>
                <a:latin typeface="宋体" panose="02010600030101010101" pitchFamily="2" charset="-122"/>
                <a:ea typeface="宋体" pitchFamily="2" charset="-122"/>
              </a:rPr>
              <a:t>。</a:t>
            </a:r>
            <a:endParaRPr lang="en-US" altLang="zh-CN" sz="2400" dirty="0">
              <a:solidFill>
                <a:srgbClr val="000066"/>
              </a:solidFill>
              <a:latin typeface="宋体" panose="02010600030101010101" pitchFamily="2" charset="-122"/>
              <a:ea typeface="宋体" pitchFamily="2" charset="-122"/>
            </a:endParaRPr>
          </a:p>
        </p:txBody>
      </p:sp>
    </p:spTree>
    <p:extLst>
      <p:ext uri="{BB962C8B-B14F-4D97-AF65-F5344CB8AC3E}">
        <p14:creationId xmlns:p14="http://schemas.microsoft.com/office/powerpoint/2010/main" val="2645672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A6AF4B6F-300F-4DC5-AFED-E050424BF835}"/>
              </a:ext>
            </a:extLst>
          </p:cNvPr>
          <p:cNvSpPr>
            <a:spLocks noGrp="1" noChangeArrowheads="1"/>
          </p:cNvSpPr>
          <p:nvPr>
            <p:ph type="title"/>
          </p:nvPr>
        </p:nvSpPr>
        <p:spPr>
          <a:xfrm>
            <a:off x="381000" y="260350"/>
            <a:ext cx="7215188" cy="654050"/>
          </a:xfrm>
        </p:spPr>
        <p:txBody>
          <a:bodyPr/>
          <a:lstStyle/>
          <a:p>
            <a:pPr eaLnBrk="1" hangingPunct="1"/>
            <a:r>
              <a:rPr lang="en-US" altLang="zh-CN" sz="4000" b="1" dirty="0">
                <a:solidFill>
                  <a:schemeClr val="bg1"/>
                </a:solidFill>
                <a:latin typeface="Times New Roman" pitchFamily="18" charset="0"/>
                <a:ea typeface="华文新魏" pitchFamily="2" charset="-122"/>
              </a:rPr>
              <a:t>7.2.1 </a:t>
            </a:r>
            <a:r>
              <a:rPr lang="zh-CN" altLang="en-US" sz="4000" b="1" dirty="0">
                <a:solidFill>
                  <a:schemeClr val="bg1"/>
                </a:solidFill>
                <a:latin typeface="Times New Roman" pitchFamily="18" charset="0"/>
                <a:ea typeface="华文新魏" pitchFamily="2" charset="-122"/>
              </a:rPr>
              <a:t>中断与异常的基础知识</a:t>
            </a:r>
          </a:p>
        </p:txBody>
      </p:sp>
      <p:sp>
        <p:nvSpPr>
          <p:cNvPr id="6" name="文本框 5">
            <a:extLst>
              <a:ext uri="{FF2B5EF4-FFF2-40B4-BE49-F238E27FC236}">
                <a16:creationId xmlns:a16="http://schemas.microsoft.com/office/drawing/2014/main" id="{BE31BFD1-1E26-4638-84AA-3E694B3DB4DF}"/>
              </a:ext>
            </a:extLst>
          </p:cNvPr>
          <p:cNvSpPr txBox="1"/>
          <p:nvPr/>
        </p:nvSpPr>
        <p:spPr>
          <a:xfrm>
            <a:off x="476545" y="1255718"/>
            <a:ext cx="8100900" cy="3722173"/>
          </a:xfrm>
          <a:prstGeom prst="rect">
            <a:avLst/>
          </a:prstGeom>
          <a:noFill/>
        </p:spPr>
        <p:txBody>
          <a:bodyPr wrap="square">
            <a:spAutoFit/>
          </a:bodyPr>
          <a:lstStyle/>
          <a:p>
            <a:pPr>
              <a:lnSpc>
                <a:spcPct val="125000"/>
              </a:lnSpc>
              <a:spcBef>
                <a:spcPct val="0"/>
              </a:spcBef>
              <a:buClrTx/>
              <a:buSzTx/>
            </a:pPr>
            <a:r>
              <a:rPr lang="zh-CN" altLang="zh-CN" sz="2400" dirty="0">
                <a:solidFill>
                  <a:srgbClr val="FF0000"/>
                </a:solidFill>
                <a:latin typeface="宋体" panose="02010600030101010101" pitchFamily="2" charset="-122"/>
                <a:ea typeface="宋体" pitchFamily="2" charset="-122"/>
              </a:rPr>
              <a:t>异常</a:t>
            </a:r>
            <a:r>
              <a:rPr lang="en-US" altLang="zh-CN" sz="2400" dirty="0">
                <a:solidFill>
                  <a:srgbClr val="FF0000"/>
                </a:solidFill>
                <a:latin typeface="宋体" panose="02010600030101010101" pitchFamily="2" charset="-122"/>
                <a:ea typeface="宋体" pitchFamily="2" charset="-122"/>
              </a:rPr>
              <a:t> ——</a:t>
            </a:r>
            <a:r>
              <a:rPr lang="zh-CN" altLang="en-US" sz="2400" dirty="0">
                <a:solidFill>
                  <a:srgbClr val="FF0000"/>
                </a:solidFill>
                <a:latin typeface="宋体" panose="02010600030101010101" pitchFamily="2" charset="-122"/>
                <a:ea typeface="宋体" pitchFamily="2" charset="-122"/>
              </a:rPr>
              <a:t>中止</a:t>
            </a:r>
            <a:endParaRPr lang="en-US" altLang="zh-CN" sz="2400" dirty="0">
              <a:solidFill>
                <a:srgbClr val="FF0000"/>
              </a:solidFill>
              <a:latin typeface="宋体" panose="02010600030101010101" pitchFamily="2" charset="-122"/>
              <a:ea typeface="宋体" pitchFamily="2" charset="-122"/>
            </a:endParaRPr>
          </a:p>
          <a:p>
            <a:pPr marL="342900" indent="-342900">
              <a:lnSpc>
                <a:spcPct val="125000"/>
              </a:lnSpc>
              <a:spcBef>
                <a:spcPct val="0"/>
              </a:spcBef>
              <a:buClrTx/>
              <a:buSzTx/>
              <a:buFont typeface="Wingdings" panose="05000000000000000000" pitchFamily="2" charset="2"/>
              <a:buChar char="Ø"/>
            </a:pPr>
            <a:r>
              <a:rPr lang="zh-CN" altLang="en-US" sz="2400" dirty="0">
                <a:solidFill>
                  <a:srgbClr val="000066"/>
                </a:solidFill>
                <a:latin typeface="宋体" panose="02010600030101010101" pitchFamily="2" charset="-122"/>
                <a:ea typeface="宋体" pitchFamily="2" charset="-122"/>
              </a:rPr>
              <a:t>中止是在系统出现严重问题时通知系统的一种异常；</a:t>
            </a:r>
            <a:endParaRPr lang="en-US" altLang="zh-CN" sz="2400" dirty="0">
              <a:solidFill>
                <a:srgbClr val="000066"/>
              </a:solidFill>
              <a:latin typeface="宋体" panose="02010600030101010101" pitchFamily="2" charset="-122"/>
              <a:ea typeface="宋体" pitchFamily="2" charset="-122"/>
            </a:endParaRPr>
          </a:p>
          <a:p>
            <a:pPr marL="342900" indent="-342900">
              <a:lnSpc>
                <a:spcPct val="125000"/>
              </a:lnSpc>
              <a:spcBef>
                <a:spcPct val="0"/>
              </a:spcBef>
              <a:buClrTx/>
              <a:buSzTx/>
              <a:buFont typeface="Wingdings" panose="05000000000000000000" pitchFamily="2" charset="2"/>
              <a:buChar char="Ø"/>
            </a:pPr>
            <a:r>
              <a:rPr lang="zh-CN" altLang="en-US" sz="2400" dirty="0">
                <a:solidFill>
                  <a:srgbClr val="000066"/>
                </a:solidFill>
                <a:latin typeface="宋体" panose="02010600030101010101" pitchFamily="2" charset="-122"/>
                <a:ea typeface="宋体" pitchFamily="2" charset="-122"/>
              </a:rPr>
              <a:t>引起中止的指令是无法确定的；</a:t>
            </a:r>
            <a:endParaRPr lang="en-US" altLang="zh-CN" sz="2400" dirty="0">
              <a:solidFill>
                <a:srgbClr val="000066"/>
              </a:solidFill>
              <a:latin typeface="宋体" panose="02010600030101010101" pitchFamily="2" charset="-122"/>
              <a:ea typeface="宋体" pitchFamily="2" charset="-122"/>
            </a:endParaRPr>
          </a:p>
          <a:p>
            <a:pPr marL="342900" indent="-342900">
              <a:lnSpc>
                <a:spcPct val="125000"/>
              </a:lnSpc>
              <a:spcBef>
                <a:spcPct val="0"/>
              </a:spcBef>
              <a:buClrTx/>
              <a:buSzTx/>
              <a:buFont typeface="Wingdings" panose="05000000000000000000" pitchFamily="2" charset="2"/>
              <a:buChar char="Ø"/>
            </a:pPr>
            <a:r>
              <a:rPr lang="zh-CN" altLang="en-US" sz="2400" dirty="0">
                <a:solidFill>
                  <a:srgbClr val="000066"/>
                </a:solidFill>
                <a:latin typeface="宋体" panose="02010600030101010101" pitchFamily="2" charset="-122"/>
                <a:ea typeface="宋体" pitchFamily="2" charset="-122"/>
              </a:rPr>
              <a:t>产生中止时，正执行的程序不能被恢复执行。系统接收中止信号后，处理程序要重新建立各种系统表格，并可能重新启动操作系统；</a:t>
            </a:r>
            <a:endParaRPr lang="en-US" altLang="zh-CN" sz="2400" dirty="0">
              <a:solidFill>
                <a:srgbClr val="000066"/>
              </a:solidFill>
              <a:latin typeface="宋体" panose="02010600030101010101" pitchFamily="2" charset="-122"/>
              <a:ea typeface="宋体" pitchFamily="2" charset="-122"/>
            </a:endParaRPr>
          </a:p>
          <a:p>
            <a:pPr marL="342900" indent="-342900">
              <a:lnSpc>
                <a:spcPct val="125000"/>
              </a:lnSpc>
              <a:spcBef>
                <a:spcPct val="0"/>
              </a:spcBef>
              <a:buClrTx/>
              <a:buSzTx/>
              <a:buFont typeface="Wingdings" panose="05000000000000000000" pitchFamily="2" charset="2"/>
              <a:buChar char="Ø"/>
            </a:pPr>
            <a:r>
              <a:rPr lang="zh-CN" altLang="en-US" sz="2400" dirty="0">
                <a:solidFill>
                  <a:srgbClr val="000066"/>
                </a:solidFill>
                <a:latin typeface="宋体" panose="02010600030101010101" pitchFamily="2" charset="-122"/>
                <a:ea typeface="宋体" pitchFamily="2" charset="-122"/>
              </a:rPr>
              <a:t>中止的例子包括硬件故障和系统表中出现非法值或不一致的值；</a:t>
            </a:r>
            <a:endParaRPr lang="en-US" altLang="zh-CN" sz="2400" dirty="0">
              <a:solidFill>
                <a:srgbClr val="000066"/>
              </a:solidFill>
              <a:latin typeface="宋体" panose="02010600030101010101" pitchFamily="2" charset="-122"/>
              <a:ea typeface="宋体" pitchFamily="2" charset="-122"/>
            </a:endParaRPr>
          </a:p>
        </p:txBody>
      </p:sp>
      <p:sp>
        <p:nvSpPr>
          <p:cNvPr id="5" name="文本框 4">
            <a:extLst>
              <a:ext uri="{FF2B5EF4-FFF2-40B4-BE49-F238E27FC236}">
                <a16:creationId xmlns:a16="http://schemas.microsoft.com/office/drawing/2014/main" id="{E08120C1-377D-400D-B120-390A5E1A1140}"/>
              </a:ext>
            </a:extLst>
          </p:cNvPr>
          <p:cNvSpPr txBox="1"/>
          <p:nvPr/>
        </p:nvSpPr>
        <p:spPr>
          <a:xfrm>
            <a:off x="814082" y="5319210"/>
            <a:ext cx="7335815" cy="520848"/>
          </a:xfrm>
          <a:prstGeom prst="rect">
            <a:avLst/>
          </a:prstGeom>
          <a:noFill/>
        </p:spPr>
        <p:txBody>
          <a:bodyPr wrap="square">
            <a:spAutoFit/>
          </a:bodyPr>
          <a:lstStyle/>
          <a:p>
            <a:pPr algn="just">
              <a:lnSpc>
                <a:spcPct val="130000"/>
              </a:lnSpc>
            </a:pPr>
            <a:r>
              <a:rPr lang="en-US" altLang="zh-CN" sz="2400" b="1" kern="100" dirty="0">
                <a:solidFill>
                  <a:srgbClr val="000000"/>
                </a:solidFill>
                <a:effectLst/>
                <a:latin typeface="Times New Roman" panose="02020603050405020304" pitchFamily="18" charset="0"/>
                <a:ea typeface="宋体" panose="02010600030101010101" pitchFamily="2" charset="-122"/>
              </a:rPr>
              <a:t>CPU</a:t>
            </a:r>
            <a:r>
              <a:rPr lang="zh-CN" altLang="zh-CN" sz="2400" b="1" kern="100" dirty="0">
                <a:solidFill>
                  <a:srgbClr val="000000"/>
                </a:solidFill>
                <a:effectLst/>
                <a:latin typeface="Times New Roman" panose="02020603050405020304" pitchFamily="18" charset="0"/>
                <a:ea typeface="宋体" panose="02010600030101010101" pitchFamily="2" charset="-122"/>
              </a:rPr>
              <a:t>是怎样实现到中断处理程序的转移呢？</a:t>
            </a:r>
            <a:endParaRPr lang="zh-CN" altLang="zh-CN" sz="2400" kern="100" dirty="0">
              <a:effectLst/>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id="{9ED043AE-839E-4BE7-A92C-029748C7716D}"/>
              </a:ext>
            </a:extLst>
          </p:cNvPr>
          <p:cNvSpPr txBox="1"/>
          <p:nvPr/>
        </p:nvSpPr>
        <p:spPr>
          <a:xfrm>
            <a:off x="1961710" y="6059680"/>
            <a:ext cx="4577136" cy="387798"/>
          </a:xfrm>
          <a:prstGeom prst="rect">
            <a:avLst/>
          </a:prstGeom>
          <a:noFill/>
        </p:spPr>
        <p:txBody>
          <a:bodyPr wrap="square">
            <a:spAutoFit/>
          </a:bodyPr>
          <a:lstStyle/>
          <a:p>
            <a:r>
              <a:rPr lang="zh-CN" altLang="zh-CN" sz="2400"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软、硬件装置</a:t>
            </a:r>
            <a:r>
              <a:rPr lang="en-US" altLang="zh-CN" sz="2400" b="1" kern="100" dirty="0">
                <a:solidFill>
                  <a:srgbClr val="FF0000"/>
                </a:solidFill>
                <a:effectLst/>
                <a:latin typeface="Times New Roman" panose="02020603050405020304" pitchFamily="18" charset="0"/>
                <a:ea typeface="宋体" panose="02010600030101010101" pitchFamily="2" charset="-122"/>
              </a:rPr>
              <a:t>(</a:t>
            </a:r>
            <a:r>
              <a:rPr lang="zh-CN" altLang="zh-CN" sz="2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中断系统</a:t>
            </a:r>
            <a:r>
              <a:rPr lang="en-US" altLang="zh-CN" sz="2400" b="1" kern="100" dirty="0">
                <a:solidFill>
                  <a:srgbClr val="000000"/>
                </a:solidFill>
                <a:effectLst/>
                <a:latin typeface="Times New Roman" panose="02020603050405020304" pitchFamily="18" charset="0"/>
                <a:ea typeface="宋体" panose="02010600030101010101" pitchFamily="2" charset="-122"/>
              </a:rPr>
              <a:t>)</a:t>
            </a:r>
            <a:r>
              <a:rPr lang="zh-CN" altLang="zh-CN" sz="2400" b="1"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dirty="0"/>
          </a:p>
        </p:txBody>
      </p:sp>
    </p:spTree>
    <p:extLst>
      <p:ext uri="{BB962C8B-B14F-4D97-AF65-F5344CB8AC3E}">
        <p14:creationId xmlns:p14="http://schemas.microsoft.com/office/powerpoint/2010/main" val="521904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A6AF4B6F-300F-4DC5-AFED-E050424BF835}"/>
              </a:ext>
            </a:extLst>
          </p:cNvPr>
          <p:cNvSpPr>
            <a:spLocks noGrp="1" noChangeArrowheads="1"/>
          </p:cNvSpPr>
          <p:nvPr>
            <p:ph type="title"/>
          </p:nvPr>
        </p:nvSpPr>
        <p:spPr>
          <a:xfrm>
            <a:off x="381000" y="260350"/>
            <a:ext cx="7215188" cy="654050"/>
          </a:xfrm>
        </p:spPr>
        <p:txBody>
          <a:bodyPr/>
          <a:lstStyle/>
          <a:p>
            <a:pPr eaLnBrk="1" hangingPunct="1"/>
            <a:r>
              <a:rPr lang="en-US" altLang="zh-CN" sz="4000" b="1" dirty="0">
                <a:solidFill>
                  <a:schemeClr val="bg1"/>
                </a:solidFill>
                <a:latin typeface="Times New Roman" pitchFamily="18" charset="0"/>
                <a:ea typeface="华文新魏" pitchFamily="2" charset="-122"/>
              </a:rPr>
              <a:t>7.2.1 </a:t>
            </a:r>
            <a:r>
              <a:rPr lang="zh-CN" altLang="en-US" sz="4000" b="1" dirty="0">
                <a:solidFill>
                  <a:schemeClr val="bg1"/>
                </a:solidFill>
                <a:latin typeface="Times New Roman" pitchFamily="18" charset="0"/>
                <a:ea typeface="华文新魏" pitchFamily="2" charset="-122"/>
              </a:rPr>
              <a:t>中断与异常的基础知识</a:t>
            </a:r>
          </a:p>
        </p:txBody>
      </p:sp>
      <p:sp>
        <p:nvSpPr>
          <p:cNvPr id="6" name="文本框 5">
            <a:extLst>
              <a:ext uri="{FF2B5EF4-FFF2-40B4-BE49-F238E27FC236}">
                <a16:creationId xmlns:a16="http://schemas.microsoft.com/office/drawing/2014/main" id="{BE31BFD1-1E26-4638-84AA-3E694B3DB4DF}"/>
              </a:ext>
            </a:extLst>
          </p:cNvPr>
          <p:cNvSpPr txBox="1"/>
          <p:nvPr/>
        </p:nvSpPr>
        <p:spPr>
          <a:xfrm>
            <a:off x="381000" y="1202771"/>
            <a:ext cx="8100900" cy="490519"/>
          </a:xfrm>
          <a:prstGeom prst="rect">
            <a:avLst/>
          </a:prstGeom>
          <a:noFill/>
        </p:spPr>
        <p:txBody>
          <a:bodyPr wrap="square">
            <a:spAutoFit/>
          </a:bodyPr>
          <a:lstStyle/>
          <a:p>
            <a:pPr>
              <a:lnSpc>
                <a:spcPct val="125000"/>
              </a:lnSpc>
              <a:spcBef>
                <a:spcPct val="0"/>
              </a:spcBef>
              <a:buClrTx/>
              <a:buSzTx/>
            </a:pPr>
            <a:r>
              <a:rPr lang="en-US" altLang="zh-CN" sz="2400" dirty="0">
                <a:solidFill>
                  <a:srgbClr val="000066"/>
                </a:solidFill>
                <a:latin typeface="宋体" panose="02010600030101010101" pitchFamily="2" charset="-122"/>
                <a:ea typeface="宋体" pitchFamily="2" charset="-122"/>
              </a:rPr>
              <a:t>(1)</a:t>
            </a:r>
            <a:r>
              <a:rPr lang="zh-CN" altLang="zh-CN" sz="2400" dirty="0">
                <a:solidFill>
                  <a:srgbClr val="000066"/>
                </a:solidFill>
                <a:latin typeface="宋体" panose="02010600030101010101" pitchFamily="2" charset="-122"/>
                <a:ea typeface="宋体" pitchFamily="2" charset="-122"/>
              </a:rPr>
              <a:t> 产生中断的原因有哪些？</a:t>
            </a:r>
          </a:p>
        </p:txBody>
      </p:sp>
      <p:sp>
        <p:nvSpPr>
          <p:cNvPr id="9" name="文本框 8">
            <a:extLst>
              <a:ext uri="{FF2B5EF4-FFF2-40B4-BE49-F238E27FC236}">
                <a16:creationId xmlns:a16="http://schemas.microsoft.com/office/drawing/2014/main" id="{F45F4E49-86AF-40E6-ADC7-93C27226E2EC}"/>
              </a:ext>
            </a:extLst>
          </p:cNvPr>
          <p:cNvSpPr txBox="1"/>
          <p:nvPr/>
        </p:nvSpPr>
        <p:spPr>
          <a:xfrm>
            <a:off x="381000" y="2768203"/>
            <a:ext cx="8100900" cy="490519"/>
          </a:xfrm>
          <a:prstGeom prst="rect">
            <a:avLst/>
          </a:prstGeom>
          <a:noFill/>
        </p:spPr>
        <p:txBody>
          <a:bodyPr wrap="square">
            <a:spAutoFit/>
          </a:bodyPr>
          <a:lstStyle/>
          <a:p>
            <a:pPr>
              <a:lnSpc>
                <a:spcPct val="125000"/>
              </a:lnSpc>
              <a:spcBef>
                <a:spcPct val="0"/>
              </a:spcBef>
              <a:buClrTx/>
              <a:buSzTx/>
            </a:pPr>
            <a:r>
              <a:rPr lang="en-US" altLang="zh-CN" sz="2400" dirty="0">
                <a:solidFill>
                  <a:srgbClr val="000066"/>
                </a:solidFill>
                <a:latin typeface="宋体" panose="02010600030101010101" pitchFamily="2" charset="-122"/>
                <a:ea typeface="宋体" pitchFamily="2" charset="-122"/>
              </a:rPr>
              <a:t>(2)</a:t>
            </a:r>
            <a:r>
              <a:rPr lang="zh-CN" altLang="zh-CN" sz="2400" dirty="0">
                <a:solidFill>
                  <a:srgbClr val="000066"/>
                </a:solidFill>
                <a:latin typeface="宋体" panose="02010600030101010101" pitchFamily="2" charset="-122"/>
                <a:ea typeface="宋体" pitchFamily="2" charset="-122"/>
              </a:rPr>
              <a:t> 产生异常的原因有哪些？</a:t>
            </a:r>
          </a:p>
        </p:txBody>
      </p:sp>
      <p:sp>
        <p:nvSpPr>
          <p:cNvPr id="10" name="文本框 9">
            <a:extLst>
              <a:ext uri="{FF2B5EF4-FFF2-40B4-BE49-F238E27FC236}">
                <a16:creationId xmlns:a16="http://schemas.microsoft.com/office/drawing/2014/main" id="{71533364-4455-44DF-A115-A44E3AF5ABA9}"/>
              </a:ext>
            </a:extLst>
          </p:cNvPr>
          <p:cNvSpPr txBox="1"/>
          <p:nvPr/>
        </p:nvSpPr>
        <p:spPr>
          <a:xfrm>
            <a:off x="381000" y="4474736"/>
            <a:ext cx="8100900" cy="490519"/>
          </a:xfrm>
          <a:prstGeom prst="rect">
            <a:avLst/>
          </a:prstGeom>
          <a:noFill/>
        </p:spPr>
        <p:txBody>
          <a:bodyPr wrap="square">
            <a:spAutoFit/>
          </a:bodyPr>
          <a:lstStyle/>
          <a:p>
            <a:pPr>
              <a:lnSpc>
                <a:spcPct val="125000"/>
              </a:lnSpc>
              <a:spcBef>
                <a:spcPct val="0"/>
              </a:spcBef>
              <a:buClrTx/>
              <a:buSzTx/>
            </a:pPr>
            <a:r>
              <a:rPr lang="zh-CN" altLang="zh-CN" sz="2400" dirty="0">
                <a:solidFill>
                  <a:srgbClr val="000066"/>
                </a:solidFill>
                <a:latin typeface="宋体" panose="02010600030101010101" pitchFamily="2" charset="-122"/>
                <a:ea typeface="宋体" pitchFamily="2" charset="-122"/>
              </a:rPr>
              <a:t>（</a:t>
            </a:r>
            <a:r>
              <a:rPr lang="en-US" altLang="zh-CN" sz="2400" dirty="0">
                <a:solidFill>
                  <a:srgbClr val="000066"/>
                </a:solidFill>
                <a:latin typeface="宋体" panose="02010600030101010101" pitchFamily="2" charset="-122"/>
                <a:ea typeface="宋体" pitchFamily="2" charset="-122"/>
              </a:rPr>
              <a:t>3</a:t>
            </a:r>
            <a:r>
              <a:rPr lang="zh-CN" altLang="zh-CN" sz="2400" dirty="0">
                <a:solidFill>
                  <a:srgbClr val="000066"/>
                </a:solidFill>
                <a:latin typeface="宋体" panose="02010600030101010101" pitchFamily="2" charset="-122"/>
                <a:ea typeface="宋体" pitchFamily="2" charset="-122"/>
              </a:rPr>
              <a:t>）中断和异常的差别什么？</a:t>
            </a:r>
            <a:endParaRPr lang="en-US" altLang="zh-CN" sz="2400" dirty="0">
              <a:solidFill>
                <a:srgbClr val="000066"/>
              </a:solidFill>
              <a:latin typeface="宋体" panose="02010600030101010101" pitchFamily="2" charset="-122"/>
              <a:ea typeface="宋体" pitchFamily="2" charset="-122"/>
            </a:endParaRPr>
          </a:p>
        </p:txBody>
      </p:sp>
      <p:sp>
        <p:nvSpPr>
          <p:cNvPr id="2" name="矩形 1">
            <a:extLst>
              <a:ext uri="{FF2B5EF4-FFF2-40B4-BE49-F238E27FC236}">
                <a16:creationId xmlns:a16="http://schemas.microsoft.com/office/drawing/2014/main" id="{EFEDF18F-4E9F-479F-B7A4-FB77DB771432}"/>
              </a:ext>
            </a:extLst>
          </p:cNvPr>
          <p:cNvSpPr/>
          <p:nvPr/>
        </p:nvSpPr>
        <p:spPr>
          <a:xfrm>
            <a:off x="656565" y="1764933"/>
            <a:ext cx="8168408" cy="968663"/>
          </a:xfrm>
          <a:prstGeom prst="rect">
            <a:avLst/>
          </a:prstGeom>
        </p:spPr>
        <p:txBody>
          <a:bodyPr wrap="square">
            <a:spAutoFit/>
          </a:bodyPr>
          <a:lstStyle/>
          <a:p>
            <a:pPr algn="just">
              <a:lnSpc>
                <a:spcPct val="125000"/>
              </a:lnSpc>
              <a:spcAft>
                <a:spcPts val="600"/>
              </a:spcAft>
            </a:pPr>
            <a:r>
              <a:rPr lang="zh-CN" altLang="zh-CN" sz="2400" kern="100" dirty="0">
                <a:solidFill>
                  <a:srgbClr val="FF0000"/>
                </a:solidFill>
                <a:latin typeface="Times New Roman" panose="02020603050405020304" pitchFamily="18" charset="0"/>
                <a:ea typeface="宋体" panose="02010600030101010101" pitchFamily="2" charset="-122"/>
              </a:rPr>
              <a:t>不可屏蔽事件（如掉电）、可以屏蔽的外部事件（如敲击键盘、鼠标、时钟中断等）。</a:t>
            </a:r>
            <a:endParaRPr lang="zh-CN" altLang="zh-CN" sz="2400" kern="100" dirty="0">
              <a:latin typeface="Times New Roman" panose="02020603050405020304" pitchFamily="18" charset="0"/>
              <a:ea typeface="宋体" panose="02010600030101010101" pitchFamily="2" charset="-122"/>
            </a:endParaRPr>
          </a:p>
        </p:txBody>
      </p:sp>
      <p:sp>
        <p:nvSpPr>
          <p:cNvPr id="3" name="矩形 2">
            <a:extLst>
              <a:ext uri="{FF2B5EF4-FFF2-40B4-BE49-F238E27FC236}">
                <a16:creationId xmlns:a16="http://schemas.microsoft.com/office/drawing/2014/main" id="{ABB56938-0CEB-47D8-A300-065A5CC4A8B7}"/>
              </a:ext>
            </a:extLst>
          </p:cNvPr>
          <p:cNvSpPr/>
          <p:nvPr/>
        </p:nvSpPr>
        <p:spPr>
          <a:xfrm>
            <a:off x="611560" y="3325799"/>
            <a:ext cx="8258418" cy="1130246"/>
          </a:xfrm>
          <a:prstGeom prst="rect">
            <a:avLst/>
          </a:prstGeom>
        </p:spPr>
        <p:txBody>
          <a:bodyPr wrap="square">
            <a:spAutoFit/>
          </a:bodyPr>
          <a:lstStyle/>
          <a:p>
            <a:pPr>
              <a:lnSpc>
                <a:spcPct val="150000"/>
              </a:lnSpc>
            </a:pPr>
            <a:r>
              <a:rPr lang="en-US" altLang="zh-CN" sz="2400" kern="100" dirty="0">
                <a:solidFill>
                  <a:srgbClr val="FF0000"/>
                </a:solidFill>
                <a:latin typeface="Times New Roman" panose="02020603050405020304" pitchFamily="18" charset="0"/>
                <a:ea typeface="宋体" panose="02010600030101010101" pitchFamily="2" charset="-122"/>
              </a:rPr>
              <a:t>CPU </a:t>
            </a:r>
            <a:r>
              <a:rPr lang="zh-CN" altLang="zh-CN" sz="2400" kern="100" dirty="0">
                <a:solidFill>
                  <a:srgbClr val="FF0000"/>
                </a:solidFill>
                <a:latin typeface="Times New Roman" panose="02020603050405020304" pitchFamily="18" charset="0"/>
                <a:ea typeface="宋体" panose="02010600030101010101" pitchFamily="2" charset="-122"/>
              </a:rPr>
              <a:t>执行指令时引起的异常事件（如软中断、除法出错、单步中断、缺页、访问单元地址越界等）。</a:t>
            </a:r>
            <a:endParaRPr lang="zh-CN" altLang="en-US" sz="2400" kern="100" dirty="0">
              <a:solidFill>
                <a:srgbClr val="FF0000"/>
              </a:solidFill>
              <a:latin typeface="Times New Roman" panose="02020603050405020304" pitchFamily="18" charset="0"/>
              <a:ea typeface="宋体" panose="02010600030101010101" pitchFamily="2" charset="-122"/>
            </a:endParaRPr>
          </a:p>
        </p:txBody>
      </p:sp>
      <p:sp>
        <p:nvSpPr>
          <p:cNvPr id="4" name="矩形 3">
            <a:extLst>
              <a:ext uri="{FF2B5EF4-FFF2-40B4-BE49-F238E27FC236}">
                <a16:creationId xmlns:a16="http://schemas.microsoft.com/office/drawing/2014/main" id="{14ACE30F-6511-414D-AF37-FACAE0D7F0D5}"/>
              </a:ext>
            </a:extLst>
          </p:cNvPr>
          <p:cNvSpPr/>
          <p:nvPr/>
        </p:nvSpPr>
        <p:spPr>
          <a:xfrm>
            <a:off x="656565" y="4956052"/>
            <a:ext cx="7965885" cy="1685077"/>
          </a:xfrm>
          <a:prstGeom prst="rect">
            <a:avLst/>
          </a:prstGeom>
        </p:spPr>
        <p:txBody>
          <a:bodyPr wrap="square">
            <a:spAutoFit/>
          </a:bodyPr>
          <a:lstStyle/>
          <a:p>
            <a:pPr>
              <a:lnSpc>
                <a:spcPct val="150000"/>
              </a:lnSpc>
            </a:pPr>
            <a:r>
              <a:rPr lang="zh-CN" altLang="zh-CN" sz="2400"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中断是由外部设备触发、与正在执行的指令无关的异步事件。异常是与正在执行的指令相关的同步事件（与外部设备无关）。</a:t>
            </a:r>
            <a:endParaRPr lang="zh-CN" altLang="en-US" sz="2400" dirty="0"/>
          </a:p>
        </p:txBody>
      </p:sp>
    </p:spTree>
    <p:extLst>
      <p:ext uri="{BB962C8B-B14F-4D97-AF65-F5344CB8AC3E}">
        <p14:creationId xmlns:p14="http://schemas.microsoft.com/office/powerpoint/2010/main" val="93542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descr="Rectangle: Click to edit Master text styles&#10;Second level&#10;Third level&#10;Fourth level&#10;Fifth level"/>
          <p:cNvSpPr>
            <a:spLocks noGrp="1" noChangeArrowheads="1"/>
          </p:cNvSpPr>
          <p:nvPr>
            <p:ph type="body" idx="1"/>
          </p:nvPr>
        </p:nvSpPr>
        <p:spPr>
          <a:xfrm>
            <a:off x="457200" y="765175"/>
            <a:ext cx="8229600" cy="5360988"/>
          </a:xfrm>
        </p:spPr>
        <p:txBody>
          <a:bodyPr/>
          <a:lstStyle/>
          <a:p>
            <a:pPr eaLnBrk="1" hangingPunct="1">
              <a:buFont typeface="Wingdings" pitchFamily="2" charset="2"/>
              <a:buNone/>
            </a:pPr>
            <a:endParaRPr lang="en-US" altLang="zh-CN" dirty="0"/>
          </a:p>
          <a:p>
            <a:pPr eaLnBrk="1" hangingPunct="1">
              <a:buFont typeface="Wingdings" pitchFamily="2" charset="2"/>
              <a:buNone/>
            </a:pPr>
            <a:endParaRPr lang="en-US" altLang="zh-CN" dirty="0"/>
          </a:p>
        </p:txBody>
      </p:sp>
      <p:sp>
        <p:nvSpPr>
          <p:cNvPr id="22531" name="Text Box 3"/>
          <p:cNvSpPr txBox="1">
            <a:spLocks noChangeArrowheads="1"/>
          </p:cNvSpPr>
          <p:nvPr/>
        </p:nvSpPr>
        <p:spPr bwMode="auto">
          <a:xfrm>
            <a:off x="3359150" y="6088063"/>
            <a:ext cx="257175" cy="176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ct val="0"/>
              </a:spcBef>
              <a:buClrTx/>
              <a:buSzTx/>
              <a:buFontTx/>
              <a:buNone/>
            </a:pPr>
            <a:r>
              <a:rPr kumimoji="0" lang="en-US" altLang="zh-CN" sz="900" b="0">
                <a:solidFill>
                  <a:schemeClr val="tx1"/>
                </a:solidFill>
                <a:latin typeface="Times New Roman" pitchFamily="18" charset="0"/>
                <a:ea typeface="宋体" pitchFamily="2" charset="-122"/>
              </a:rPr>
              <a:t>…</a:t>
            </a:r>
            <a:endParaRPr kumimoji="0" lang="en-US" altLang="zh-CN" sz="2400" b="0">
              <a:solidFill>
                <a:schemeClr val="tx1"/>
              </a:solidFill>
              <a:latin typeface="Arial" charset="0"/>
              <a:ea typeface="宋体" pitchFamily="2" charset="-122"/>
            </a:endParaRPr>
          </a:p>
        </p:txBody>
      </p:sp>
      <p:sp>
        <p:nvSpPr>
          <p:cNvPr id="22532" name="Text Box 4"/>
          <p:cNvSpPr txBox="1">
            <a:spLocks noChangeArrowheads="1"/>
          </p:cNvSpPr>
          <p:nvPr/>
        </p:nvSpPr>
        <p:spPr bwMode="auto">
          <a:xfrm>
            <a:off x="971550" y="2691885"/>
            <a:ext cx="3162300" cy="3527425"/>
          </a:xfrm>
          <a:prstGeom prst="rect">
            <a:avLst/>
          </a:prstGeom>
          <a:solidFill>
            <a:srgbClr val="FFFFFF"/>
          </a:solidFill>
          <a:ln w="9525">
            <a:solidFill>
              <a:srgbClr val="000000"/>
            </a:solidFill>
            <a:prstDash val="sys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ct val="0"/>
              </a:spcBef>
              <a:buClrTx/>
              <a:buSzTx/>
              <a:buFontTx/>
              <a:buNone/>
            </a:pPr>
            <a:endParaRPr kumimoji="0" lang="zh-CN" altLang="zh-CN" sz="2400" b="0">
              <a:solidFill>
                <a:schemeClr val="tx1"/>
              </a:solidFill>
              <a:latin typeface="Arial" charset="0"/>
              <a:ea typeface="宋体" pitchFamily="2" charset="-122"/>
            </a:endParaRPr>
          </a:p>
        </p:txBody>
      </p:sp>
      <p:sp>
        <p:nvSpPr>
          <p:cNvPr id="22533" name="Text Box 5"/>
          <p:cNvSpPr txBox="1">
            <a:spLocks noChangeArrowheads="1"/>
          </p:cNvSpPr>
          <p:nvPr/>
        </p:nvSpPr>
        <p:spPr bwMode="auto">
          <a:xfrm>
            <a:off x="2484438" y="2402960"/>
            <a:ext cx="766762" cy="234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ct val="0"/>
              </a:spcBef>
              <a:buClrTx/>
              <a:buSzTx/>
              <a:buFontTx/>
              <a:buNone/>
            </a:pPr>
            <a:r>
              <a:rPr kumimoji="0" lang="en-US" altLang="zh-CN" sz="2000">
                <a:solidFill>
                  <a:schemeClr val="accent2"/>
                </a:solidFill>
                <a:latin typeface="Times New Roman" pitchFamily="18" charset="0"/>
                <a:ea typeface="宋体" pitchFamily="2" charset="-122"/>
              </a:rPr>
              <a:t>NMI</a:t>
            </a:r>
          </a:p>
        </p:txBody>
      </p:sp>
      <p:sp>
        <p:nvSpPr>
          <p:cNvPr id="22534" name="Text Box 6"/>
          <p:cNvSpPr txBox="1">
            <a:spLocks noChangeArrowheads="1"/>
          </p:cNvSpPr>
          <p:nvPr/>
        </p:nvSpPr>
        <p:spPr bwMode="auto">
          <a:xfrm>
            <a:off x="4170363" y="2691885"/>
            <a:ext cx="833437"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ct val="0"/>
              </a:spcBef>
              <a:buClrTx/>
              <a:buSzTx/>
              <a:buFontTx/>
              <a:buNone/>
            </a:pPr>
            <a:r>
              <a:rPr kumimoji="0" lang="en-US" altLang="zh-CN" sz="2000">
                <a:solidFill>
                  <a:schemeClr val="accent2"/>
                </a:solidFill>
                <a:latin typeface="Times New Roman" pitchFamily="18" charset="0"/>
                <a:ea typeface="宋体" pitchFamily="2" charset="-122"/>
              </a:rPr>
              <a:t>INTR</a:t>
            </a:r>
          </a:p>
        </p:txBody>
      </p:sp>
      <p:sp>
        <p:nvSpPr>
          <p:cNvPr id="22535" name="Text Box 7"/>
          <p:cNvSpPr txBox="1">
            <a:spLocks noChangeArrowheads="1"/>
          </p:cNvSpPr>
          <p:nvPr/>
        </p:nvSpPr>
        <p:spPr bwMode="auto">
          <a:xfrm>
            <a:off x="6084888" y="2763322"/>
            <a:ext cx="717550" cy="30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lnSpc>
                <a:spcPct val="100000"/>
              </a:lnSpc>
              <a:spcBef>
                <a:spcPct val="0"/>
              </a:spcBef>
              <a:buClrTx/>
              <a:buSzTx/>
              <a:buFontTx/>
              <a:buNone/>
            </a:pPr>
            <a:r>
              <a:rPr kumimoji="0" lang="zh-CN" altLang="en-US" sz="2400" dirty="0">
                <a:solidFill>
                  <a:schemeClr val="tx1"/>
                </a:solidFill>
                <a:latin typeface="Times New Roman" pitchFamily="18" charset="0"/>
                <a:ea typeface="宋体" pitchFamily="2" charset="-122"/>
              </a:rPr>
              <a:t>键盘</a:t>
            </a:r>
            <a:endParaRPr kumimoji="0" lang="zh-CN" altLang="en-US" sz="2400" dirty="0">
              <a:solidFill>
                <a:schemeClr val="tx1"/>
              </a:solidFill>
              <a:latin typeface="Arial" charset="0"/>
              <a:ea typeface="宋体" pitchFamily="2" charset="-122"/>
            </a:endParaRPr>
          </a:p>
        </p:txBody>
      </p:sp>
      <p:sp>
        <p:nvSpPr>
          <p:cNvPr id="22536" name="Text Box 8"/>
          <p:cNvSpPr txBox="1">
            <a:spLocks noChangeArrowheads="1"/>
          </p:cNvSpPr>
          <p:nvPr/>
        </p:nvSpPr>
        <p:spPr bwMode="auto">
          <a:xfrm>
            <a:off x="6084888" y="3555485"/>
            <a:ext cx="82232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lnSpc>
                <a:spcPct val="100000"/>
              </a:lnSpc>
              <a:spcBef>
                <a:spcPct val="0"/>
              </a:spcBef>
              <a:buClrTx/>
              <a:buSzTx/>
              <a:buFontTx/>
              <a:buNone/>
            </a:pPr>
            <a:r>
              <a:rPr kumimoji="0" lang="zh-CN" altLang="en-US" sz="2400" dirty="0">
                <a:solidFill>
                  <a:schemeClr val="tx1"/>
                </a:solidFill>
                <a:latin typeface="Times New Roman" pitchFamily="18" charset="0"/>
                <a:ea typeface="宋体" pitchFamily="2" charset="-122"/>
              </a:rPr>
              <a:t>鼠标</a:t>
            </a:r>
            <a:endParaRPr kumimoji="0" lang="zh-CN" altLang="en-US" sz="2400" dirty="0">
              <a:solidFill>
                <a:schemeClr val="tx1"/>
              </a:solidFill>
              <a:latin typeface="Arial" charset="0"/>
              <a:ea typeface="宋体" pitchFamily="2" charset="-122"/>
            </a:endParaRPr>
          </a:p>
        </p:txBody>
      </p:sp>
      <p:sp>
        <p:nvSpPr>
          <p:cNvPr id="22537" name="Line 9"/>
          <p:cNvSpPr>
            <a:spLocks noChangeShapeType="1"/>
          </p:cNvSpPr>
          <p:nvPr/>
        </p:nvSpPr>
        <p:spPr bwMode="auto">
          <a:xfrm flipV="1">
            <a:off x="3059113" y="3195122"/>
            <a:ext cx="0" cy="211138"/>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38" name="Text Box 10"/>
          <p:cNvSpPr txBox="1">
            <a:spLocks noChangeArrowheads="1"/>
          </p:cNvSpPr>
          <p:nvPr/>
        </p:nvSpPr>
        <p:spPr bwMode="auto">
          <a:xfrm>
            <a:off x="1116013" y="3555485"/>
            <a:ext cx="514350" cy="221731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400" dirty="0">
                <a:solidFill>
                  <a:schemeClr val="tx1"/>
                </a:solidFill>
                <a:latin typeface="Times New Roman" pitchFamily="18" charset="0"/>
                <a:ea typeface="宋体" pitchFamily="2" charset="-122"/>
              </a:rPr>
              <a:t>除法出错处理</a:t>
            </a:r>
            <a:r>
              <a:rPr kumimoji="0" lang="zh-CN" altLang="en-US" sz="2400" b="0" dirty="0">
                <a:solidFill>
                  <a:schemeClr val="tx1"/>
                </a:solidFill>
                <a:latin typeface="Times New Roman" pitchFamily="18" charset="0"/>
                <a:ea typeface="宋体" pitchFamily="2" charset="-122"/>
              </a:rPr>
              <a:t> </a:t>
            </a:r>
            <a:endParaRPr kumimoji="0" lang="zh-CN" altLang="en-US" sz="2400" b="0" dirty="0">
              <a:solidFill>
                <a:schemeClr val="tx1"/>
              </a:solidFill>
              <a:latin typeface="Arial" charset="0"/>
              <a:ea typeface="宋体" pitchFamily="2" charset="-122"/>
            </a:endParaRPr>
          </a:p>
        </p:txBody>
      </p:sp>
      <p:sp>
        <p:nvSpPr>
          <p:cNvPr id="22539" name="Text Box 11"/>
          <p:cNvSpPr txBox="1">
            <a:spLocks noChangeArrowheads="1"/>
          </p:cNvSpPr>
          <p:nvPr/>
        </p:nvSpPr>
        <p:spPr bwMode="auto">
          <a:xfrm>
            <a:off x="1762125" y="3552310"/>
            <a:ext cx="506413" cy="2217309"/>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400" dirty="0">
                <a:solidFill>
                  <a:schemeClr val="tx1"/>
                </a:solidFill>
                <a:latin typeface="Times New Roman" pitchFamily="18" charset="0"/>
                <a:ea typeface="宋体" pitchFamily="2" charset="-122"/>
              </a:rPr>
              <a:t>溢出中断处理</a:t>
            </a:r>
            <a:r>
              <a:rPr kumimoji="0" lang="zh-CN" altLang="en-US" sz="2400" b="0" dirty="0">
                <a:solidFill>
                  <a:schemeClr val="tx1"/>
                </a:solidFill>
                <a:latin typeface="Times New Roman" pitchFamily="18" charset="0"/>
                <a:ea typeface="宋体" pitchFamily="2" charset="-122"/>
              </a:rPr>
              <a:t> </a:t>
            </a:r>
            <a:endParaRPr kumimoji="0" lang="zh-CN" altLang="en-US" sz="2400" b="0" dirty="0">
              <a:solidFill>
                <a:schemeClr val="tx1"/>
              </a:solidFill>
              <a:latin typeface="Arial" charset="0"/>
              <a:ea typeface="宋体" pitchFamily="2" charset="-122"/>
            </a:endParaRPr>
          </a:p>
        </p:txBody>
      </p:sp>
      <p:sp>
        <p:nvSpPr>
          <p:cNvPr id="22540" name="Text Box 12"/>
          <p:cNvSpPr txBox="1">
            <a:spLocks noChangeArrowheads="1"/>
          </p:cNvSpPr>
          <p:nvPr/>
        </p:nvSpPr>
        <p:spPr bwMode="auto">
          <a:xfrm>
            <a:off x="3276600" y="3555484"/>
            <a:ext cx="533400" cy="221413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400" dirty="0">
                <a:solidFill>
                  <a:schemeClr val="tx1"/>
                </a:solidFill>
                <a:latin typeface="Times New Roman" pitchFamily="18" charset="0"/>
                <a:ea typeface="宋体" pitchFamily="2" charset="-122"/>
              </a:rPr>
              <a:t>单步中断处理</a:t>
            </a:r>
            <a:r>
              <a:rPr kumimoji="0" lang="zh-CN" altLang="en-US" sz="2000" b="0" dirty="0">
                <a:solidFill>
                  <a:schemeClr val="tx1"/>
                </a:solidFill>
                <a:latin typeface="Times New Roman" pitchFamily="18" charset="0"/>
                <a:ea typeface="宋体" pitchFamily="2" charset="-122"/>
              </a:rPr>
              <a:t> </a:t>
            </a:r>
            <a:endParaRPr kumimoji="0" lang="zh-CN" altLang="en-US" sz="2000" b="0" dirty="0">
              <a:solidFill>
                <a:schemeClr val="tx1"/>
              </a:solidFill>
              <a:latin typeface="Arial" charset="0"/>
              <a:ea typeface="宋体" pitchFamily="2" charset="-122"/>
            </a:endParaRPr>
          </a:p>
        </p:txBody>
      </p:sp>
      <p:sp>
        <p:nvSpPr>
          <p:cNvPr id="22541" name="Text Box 13"/>
          <p:cNvSpPr txBox="1">
            <a:spLocks noChangeArrowheads="1"/>
          </p:cNvSpPr>
          <p:nvPr/>
        </p:nvSpPr>
        <p:spPr bwMode="auto">
          <a:xfrm>
            <a:off x="2411413" y="3555485"/>
            <a:ext cx="446087" cy="2214134"/>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400" dirty="0">
                <a:solidFill>
                  <a:schemeClr val="tx1"/>
                </a:solidFill>
                <a:latin typeface="Times New Roman" pitchFamily="18" charset="0"/>
                <a:ea typeface="宋体" pitchFamily="2" charset="-122"/>
              </a:rPr>
              <a:t>软 中断处理</a:t>
            </a:r>
            <a:r>
              <a:rPr kumimoji="0" lang="zh-CN" altLang="en-US" sz="2400" b="0" dirty="0">
                <a:solidFill>
                  <a:schemeClr val="tx1"/>
                </a:solidFill>
                <a:latin typeface="Times New Roman" pitchFamily="18" charset="0"/>
                <a:ea typeface="宋体" pitchFamily="2" charset="-122"/>
              </a:rPr>
              <a:t> </a:t>
            </a:r>
            <a:endParaRPr kumimoji="0" lang="zh-CN" altLang="en-US" sz="2400" b="0" dirty="0">
              <a:solidFill>
                <a:schemeClr val="tx1"/>
              </a:solidFill>
              <a:latin typeface="Arial" charset="0"/>
              <a:ea typeface="宋体" pitchFamily="2" charset="-122"/>
            </a:endParaRPr>
          </a:p>
        </p:txBody>
      </p:sp>
      <p:sp>
        <p:nvSpPr>
          <p:cNvPr id="22542" name="Line 14"/>
          <p:cNvSpPr>
            <a:spLocks noChangeShapeType="1"/>
          </p:cNvSpPr>
          <p:nvPr/>
        </p:nvSpPr>
        <p:spPr bwMode="auto">
          <a:xfrm flipV="1">
            <a:off x="2074863" y="3234810"/>
            <a:ext cx="0" cy="276225"/>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43" name="Line 15"/>
          <p:cNvSpPr>
            <a:spLocks noChangeShapeType="1"/>
          </p:cNvSpPr>
          <p:nvPr/>
        </p:nvSpPr>
        <p:spPr bwMode="auto">
          <a:xfrm flipV="1">
            <a:off x="2573338" y="3234810"/>
            <a:ext cx="0" cy="31750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2544" name="Group 16"/>
          <p:cNvGrpSpPr>
            <a:grpSpLocks/>
          </p:cNvGrpSpPr>
          <p:nvPr/>
        </p:nvGrpSpPr>
        <p:grpSpPr bwMode="auto">
          <a:xfrm>
            <a:off x="1476375" y="3193535"/>
            <a:ext cx="322263" cy="344487"/>
            <a:chOff x="930" y="1569"/>
            <a:chExt cx="203" cy="217"/>
          </a:xfrm>
        </p:grpSpPr>
        <p:sp>
          <p:nvSpPr>
            <p:cNvPr id="22563" name="Line 17"/>
            <p:cNvSpPr>
              <a:spLocks noChangeShapeType="1"/>
            </p:cNvSpPr>
            <p:nvPr/>
          </p:nvSpPr>
          <p:spPr bwMode="auto">
            <a:xfrm flipV="1">
              <a:off x="1133" y="1569"/>
              <a:ext cx="0" cy="133"/>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64" name="Line 18"/>
            <p:cNvSpPr>
              <a:spLocks noChangeShapeType="1"/>
            </p:cNvSpPr>
            <p:nvPr/>
          </p:nvSpPr>
          <p:spPr bwMode="auto">
            <a:xfrm>
              <a:off x="930" y="1706"/>
              <a:ext cx="0" cy="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65" name="Line 19"/>
            <p:cNvSpPr>
              <a:spLocks noChangeShapeType="1"/>
            </p:cNvSpPr>
            <p:nvPr/>
          </p:nvSpPr>
          <p:spPr bwMode="auto">
            <a:xfrm>
              <a:off x="930" y="1706"/>
              <a:ext cx="18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2545" name="Group 20"/>
          <p:cNvGrpSpPr>
            <a:grpSpLocks/>
          </p:cNvGrpSpPr>
          <p:nvPr/>
        </p:nvGrpSpPr>
        <p:grpSpPr bwMode="auto">
          <a:xfrm>
            <a:off x="3059113" y="3411022"/>
            <a:ext cx="508000" cy="141288"/>
            <a:chOff x="1927" y="1706"/>
            <a:chExt cx="320" cy="89"/>
          </a:xfrm>
        </p:grpSpPr>
        <p:sp>
          <p:nvSpPr>
            <p:cNvPr id="22561" name="Line 21"/>
            <p:cNvSpPr>
              <a:spLocks noChangeShapeType="1"/>
            </p:cNvSpPr>
            <p:nvPr/>
          </p:nvSpPr>
          <p:spPr bwMode="auto">
            <a:xfrm flipH="1">
              <a:off x="2247" y="1715"/>
              <a:ext cx="0" cy="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62" name="Line 22"/>
            <p:cNvSpPr>
              <a:spLocks noChangeShapeType="1"/>
            </p:cNvSpPr>
            <p:nvPr/>
          </p:nvSpPr>
          <p:spPr bwMode="auto">
            <a:xfrm flipV="1">
              <a:off x="1927" y="1706"/>
              <a:ext cx="31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2546" name="Text Box 23"/>
          <p:cNvSpPr txBox="1">
            <a:spLocks noChangeArrowheads="1"/>
          </p:cNvSpPr>
          <p:nvPr/>
        </p:nvSpPr>
        <p:spPr bwMode="auto">
          <a:xfrm>
            <a:off x="1503363" y="2880797"/>
            <a:ext cx="1866900" cy="3333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400" dirty="0">
                <a:solidFill>
                  <a:schemeClr val="tx1"/>
                </a:solidFill>
                <a:latin typeface="Times New Roman" pitchFamily="18" charset="0"/>
                <a:ea typeface="宋体" pitchFamily="2" charset="-122"/>
              </a:rPr>
              <a:t>中断逻辑</a:t>
            </a:r>
            <a:endParaRPr kumimoji="0" lang="zh-CN" altLang="en-US" sz="2400" b="0" dirty="0">
              <a:solidFill>
                <a:schemeClr val="tx1"/>
              </a:solidFill>
              <a:latin typeface="Arial" charset="0"/>
              <a:ea typeface="宋体" pitchFamily="2" charset="-122"/>
            </a:endParaRPr>
          </a:p>
        </p:txBody>
      </p:sp>
      <p:sp>
        <p:nvSpPr>
          <p:cNvPr id="22547" name="Text Box 24"/>
          <p:cNvSpPr txBox="1">
            <a:spLocks noChangeArrowheads="1"/>
          </p:cNvSpPr>
          <p:nvPr/>
        </p:nvSpPr>
        <p:spPr bwMode="auto">
          <a:xfrm>
            <a:off x="1258888" y="1899722"/>
            <a:ext cx="2773052" cy="38258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12000"/>
              </a:lnSpc>
              <a:spcBef>
                <a:spcPct val="0"/>
              </a:spcBef>
              <a:buClrTx/>
              <a:buSzTx/>
              <a:buFontTx/>
              <a:buNone/>
            </a:pPr>
            <a:r>
              <a:rPr kumimoji="0" lang="zh-CN" altLang="en-US" sz="2400" dirty="0">
                <a:solidFill>
                  <a:srgbClr val="0066FF"/>
                </a:solidFill>
                <a:latin typeface="Times New Roman" pitchFamily="18" charset="0"/>
                <a:ea typeface="宋体" pitchFamily="2" charset="-122"/>
              </a:rPr>
              <a:t>不可屏蔽中断请求</a:t>
            </a:r>
          </a:p>
        </p:txBody>
      </p:sp>
      <p:sp>
        <p:nvSpPr>
          <p:cNvPr id="22548" name="Line 25"/>
          <p:cNvSpPr>
            <a:spLocks noChangeShapeType="1"/>
          </p:cNvSpPr>
          <p:nvPr/>
        </p:nvSpPr>
        <p:spPr bwMode="auto">
          <a:xfrm>
            <a:off x="2339975" y="2260085"/>
            <a:ext cx="1588" cy="43815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49" name="Text Box 26"/>
          <p:cNvSpPr txBox="1">
            <a:spLocks noChangeArrowheads="1"/>
          </p:cNvSpPr>
          <p:nvPr/>
        </p:nvSpPr>
        <p:spPr bwMode="auto">
          <a:xfrm>
            <a:off x="4859338" y="2282310"/>
            <a:ext cx="792162" cy="15906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endParaRPr kumimoji="0" lang="en-US" altLang="zh-CN" sz="900" b="0" dirty="0">
              <a:solidFill>
                <a:schemeClr val="tx1"/>
              </a:solidFill>
              <a:latin typeface="Times New Roman" pitchFamily="18" charset="0"/>
              <a:ea typeface="宋体" pitchFamily="2" charset="-122"/>
            </a:endParaRPr>
          </a:p>
          <a:p>
            <a:pPr algn="ctr" eaLnBrk="1" hangingPunct="1">
              <a:lnSpc>
                <a:spcPct val="100000"/>
              </a:lnSpc>
              <a:spcBef>
                <a:spcPct val="0"/>
              </a:spcBef>
              <a:buClrTx/>
              <a:buSzTx/>
              <a:buFontTx/>
              <a:buNone/>
            </a:pPr>
            <a:r>
              <a:rPr kumimoji="0" lang="zh-CN" altLang="en-US" sz="2400" dirty="0">
                <a:solidFill>
                  <a:schemeClr val="tx1"/>
                </a:solidFill>
                <a:latin typeface="Times New Roman" pitchFamily="18" charset="0"/>
                <a:ea typeface="宋体" pitchFamily="2" charset="-122"/>
              </a:rPr>
              <a:t>中断 控制器</a:t>
            </a:r>
            <a:r>
              <a:rPr kumimoji="0" lang="en-US" altLang="zh-CN" sz="2000" dirty="0">
                <a:solidFill>
                  <a:schemeClr val="tx1"/>
                </a:solidFill>
                <a:latin typeface="Times New Roman" pitchFamily="18" charset="0"/>
                <a:ea typeface="宋体" pitchFamily="2" charset="-122"/>
              </a:rPr>
              <a:t>8259A</a:t>
            </a:r>
            <a:endParaRPr kumimoji="0" lang="en-US" altLang="zh-CN" sz="2000" b="0" dirty="0">
              <a:solidFill>
                <a:schemeClr val="tx1"/>
              </a:solidFill>
              <a:latin typeface="Arial" charset="0"/>
              <a:ea typeface="宋体" pitchFamily="2" charset="-122"/>
            </a:endParaRPr>
          </a:p>
        </p:txBody>
      </p:sp>
      <p:sp>
        <p:nvSpPr>
          <p:cNvPr id="22550" name="Line 27"/>
          <p:cNvSpPr>
            <a:spLocks noChangeShapeType="1"/>
          </p:cNvSpPr>
          <p:nvPr/>
        </p:nvSpPr>
        <p:spPr bwMode="auto">
          <a:xfrm flipH="1" flipV="1">
            <a:off x="3443288" y="3107810"/>
            <a:ext cx="1416050" cy="15875"/>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51" name="Line 28"/>
          <p:cNvSpPr>
            <a:spLocks noChangeShapeType="1"/>
          </p:cNvSpPr>
          <p:nvPr/>
        </p:nvSpPr>
        <p:spPr bwMode="auto">
          <a:xfrm flipH="1" flipV="1">
            <a:off x="5651500" y="2547422"/>
            <a:ext cx="396875"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52" name="Line 29"/>
          <p:cNvSpPr>
            <a:spLocks noChangeShapeType="1"/>
          </p:cNvSpPr>
          <p:nvPr/>
        </p:nvSpPr>
        <p:spPr bwMode="auto">
          <a:xfrm flipH="1" flipV="1">
            <a:off x="5651500" y="2907785"/>
            <a:ext cx="322263"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53" name="Line 30"/>
          <p:cNvSpPr>
            <a:spLocks noChangeShapeType="1"/>
          </p:cNvSpPr>
          <p:nvPr/>
        </p:nvSpPr>
        <p:spPr bwMode="auto">
          <a:xfrm flipH="1" flipV="1">
            <a:off x="5649913" y="3699947"/>
            <a:ext cx="398462"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54" name="AutoShape 31"/>
          <p:cNvSpPr>
            <a:spLocks/>
          </p:cNvSpPr>
          <p:nvPr/>
        </p:nvSpPr>
        <p:spPr bwMode="auto">
          <a:xfrm>
            <a:off x="6732588" y="2547422"/>
            <a:ext cx="174625" cy="1185863"/>
          </a:xfrm>
          <a:prstGeom prst="rightBrace">
            <a:avLst>
              <a:gd name="adj1" fmla="val 56591"/>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55" name="Text Box 32"/>
          <p:cNvSpPr txBox="1">
            <a:spLocks noChangeArrowheads="1"/>
          </p:cNvSpPr>
          <p:nvPr/>
        </p:nvSpPr>
        <p:spPr bwMode="auto">
          <a:xfrm>
            <a:off x="6877050" y="2836347"/>
            <a:ext cx="1439863"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400" dirty="0">
                <a:solidFill>
                  <a:srgbClr val="0066FF"/>
                </a:solidFill>
                <a:latin typeface="Times New Roman" pitchFamily="18" charset="0"/>
                <a:ea typeface="宋体" pitchFamily="2" charset="-122"/>
              </a:rPr>
              <a:t>可屏蔽 中断请求</a:t>
            </a:r>
          </a:p>
        </p:txBody>
      </p:sp>
      <p:sp>
        <p:nvSpPr>
          <p:cNvPr id="22556" name="Text Box 33"/>
          <p:cNvSpPr txBox="1">
            <a:spLocks noChangeArrowheads="1"/>
          </p:cNvSpPr>
          <p:nvPr/>
        </p:nvSpPr>
        <p:spPr bwMode="auto">
          <a:xfrm>
            <a:off x="6156325" y="3195122"/>
            <a:ext cx="32385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ct val="0"/>
              </a:spcBef>
              <a:buClrTx/>
              <a:buSzTx/>
              <a:buFontTx/>
              <a:buNone/>
            </a:pPr>
            <a:r>
              <a:rPr kumimoji="0" lang="en-US" altLang="zh-CN" sz="2000">
                <a:solidFill>
                  <a:schemeClr val="tx1"/>
                </a:solidFill>
                <a:latin typeface="宋体" pitchFamily="2" charset="-122"/>
                <a:ea typeface="宋体" pitchFamily="2" charset="-122"/>
              </a:rPr>
              <a:t>┇</a:t>
            </a:r>
            <a:endParaRPr kumimoji="0" lang="en-US" altLang="zh-CN" sz="2000">
              <a:solidFill>
                <a:schemeClr val="tx1"/>
              </a:solidFill>
              <a:latin typeface="Arial" charset="0"/>
              <a:ea typeface="宋体" pitchFamily="2" charset="-122"/>
            </a:endParaRPr>
          </a:p>
        </p:txBody>
      </p:sp>
      <p:sp>
        <p:nvSpPr>
          <p:cNvPr id="22557" name="Text Box 34"/>
          <p:cNvSpPr txBox="1">
            <a:spLocks noChangeArrowheads="1"/>
          </p:cNvSpPr>
          <p:nvPr/>
        </p:nvSpPr>
        <p:spPr bwMode="auto">
          <a:xfrm>
            <a:off x="2916238" y="4060310"/>
            <a:ext cx="323850"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ct val="0"/>
              </a:spcBef>
              <a:buClrTx/>
              <a:buSzTx/>
              <a:buFontTx/>
              <a:buNone/>
            </a:pPr>
            <a:r>
              <a:rPr kumimoji="0" lang="en-US" altLang="zh-CN" sz="2000">
                <a:solidFill>
                  <a:schemeClr val="tx1"/>
                </a:solidFill>
                <a:latin typeface="Times New Roman" pitchFamily="18" charset="0"/>
                <a:ea typeface="宋体" pitchFamily="2" charset="-122"/>
              </a:rPr>
              <a:t>…</a:t>
            </a:r>
            <a:endParaRPr kumimoji="0" lang="en-US" altLang="zh-CN" sz="2000">
              <a:solidFill>
                <a:schemeClr val="tx1"/>
              </a:solidFill>
              <a:latin typeface="Arial" charset="0"/>
              <a:ea typeface="宋体" pitchFamily="2" charset="-122"/>
            </a:endParaRPr>
          </a:p>
        </p:txBody>
      </p:sp>
      <p:sp>
        <p:nvSpPr>
          <p:cNvPr id="22558" name="Text Box 35"/>
          <p:cNvSpPr txBox="1">
            <a:spLocks noChangeArrowheads="1"/>
          </p:cNvSpPr>
          <p:nvPr/>
        </p:nvSpPr>
        <p:spPr bwMode="auto">
          <a:xfrm>
            <a:off x="1964532" y="5769617"/>
            <a:ext cx="86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lnSpc>
                <a:spcPct val="100000"/>
              </a:lnSpc>
              <a:spcBef>
                <a:spcPct val="50000"/>
              </a:spcBef>
              <a:buClrTx/>
              <a:buSzTx/>
              <a:buFontTx/>
              <a:buNone/>
            </a:pPr>
            <a:r>
              <a:rPr kumimoji="0" lang="en-US" altLang="zh-CN" sz="2000">
                <a:solidFill>
                  <a:schemeClr val="tx1"/>
                </a:solidFill>
                <a:latin typeface="Arial" charset="0"/>
                <a:ea typeface="宋体" pitchFamily="2" charset="-122"/>
              </a:rPr>
              <a:t>CPU</a:t>
            </a:r>
          </a:p>
        </p:txBody>
      </p:sp>
      <p:sp>
        <p:nvSpPr>
          <p:cNvPr id="22559" name="Text Box 36"/>
          <p:cNvSpPr txBox="1">
            <a:spLocks noChangeArrowheads="1"/>
          </p:cNvSpPr>
          <p:nvPr/>
        </p:nvSpPr>
        <p:spPr bwMode="auto">
          <a:xfrm>
            <a:off x="6075363" y="2402960"/>
            <a:ext cx="792162" cy="287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lnSpc>
                <a:spcPct val="100000"/>
              </a:lnSpc>
              <a:spcBef>
                <a:spcPct val="0"/>
              </a:spcBef>
              <a:buClrTx/>
              <a:buSzTx/>
              <a:buFontTx/>
              <a:buNone/>
            </a:pPr>
            <a:r>
              <a:rPr kumimoji="0" lang="zh-CN" altLang="en-US" sz="2400" dirty="0">
                <a:solidFill>
                  <a:schemeClr val="tx1"/>
                </a:solidFill>
                <a:latin typeface="Times New Roman" pitchFamily="18" charset="0"/>
                <a:ea typeface="宋体" pitchFamily="2" charset="-122"/>
              </a:rPr>
              <a:t>时钟</a:t>
            </a:r>
            <a:endParaRPr kumimoji="0" lang="zh-CN" altLang="en-US" sz="2400" dirty="0">
              <a:solidFill>
                <a:schemeClr val="tx1"/>
              </a:solidFill>
              <a:latin typeface="Arial" charset="0"/>
              <a:ea typeface="宋体" pitchFamily="2" charset="-122"/>
            </a:endParaRPr>
          </a:p>
        </p:txBody>
      </p:sp>
      <p:sp>
        <p:nvSpPr>
          <p:cNvPr id="38" name="Rectangle 5">
            <a:extLst>
              <a:ext uri="{FF2B5EF4-FFF2-40B4-BE49-F238E27FC236}">
                <a16:creationId xmlns:a16="http://schemas.microsoft.com/office/drawing/2014/main" id="{B8153C23-9DED-4305-870F-ED5C2E4D686B}"/>
              </a:ext>
            </a:extLst>
          </p:cNvPr>
          <p:cNvSpPr>
            <a:spLocks noChangeArrowheads="1"/>
          </p:cNvSpPr>
          <p:nvPr/>
        </p:nvSpPr>
        <p:spPr bwMode="auto">
          <a:xfrm>
            <a:off x="881590" y="1232846"/>
            <a:ext cx="5706999" cy="518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nSpc>
                <a:spcPct val="135000"/>
              </a:lnSpc>
              <a:spcBef>
                <a:spcPct val="0"/>
              </a:spcBef>
              <a:buClrTx/>
              <a:buSzTx/>
            </a:pPr>
            <a:r>
              <a:rPr lang="zh-CN" altLang="en-US" sz="2400" dirty="0">
                <a:solidFill>
                  <a:srgbClr val="FF0000"/>
                </a:solidFill>
                <a:latin typeface="宋体" panose="02010600030101010101" pitchFamily="2" charset="-122"/>
                <a:ea typeface="宋体" pitchFamily="2" charset="-122"/>
              </a:rPr>
              <a:t>中断系统：</a:t>
            </a:r>
            <a:r>
              <a:rPr lang="zh-CN" altLang="en-US" sz="2400" dirty="0">
                <a:solidFill>
                  <a:srgbClr val="000066"/>
                </a:solidFill>
                <a:latin typeface="宋体" panose="02010600030101010101" pitchFamily="2" charset="-122"/>
                <a:ea typeface="宋体" pitchFamily="2" charset="-122"/>
              </a:rPr>
              <a:t>实现中断功能的软、硬件装置</a:t>
            </a:r>
            <a:r>
              <a:rPr lang="zh-CN" altLang="en-US" sz="2400" dirty="0">
                <a:solidFill>
                  <a:schemeClr val="tx1"/>
                </a:solidFill>
                <a:latin typeface="宋体" panose="02010600030101010101" pitchFamily="2" charset="-122"/>
                <a:ea typeface="宋体" pitchFamily="2" charset="-122"/>
              </a:rPr>
              <a:t>。    </a:t>
            </a:r>
          </a:p>
        </p:txBody>
      </p:sp>
      <p:sp>
        <p:nvSpPr>
          <p:cNvPr id="39" name="Rectangle 2">
            <a:extLst>
              <a:ext uri="{FF2B5EF4-FFF2-40B4-BE49-F238E27FC236}">
                <a16:creationId xmlns:a16="http://schemas.microsoft.com/office/drawing/2014/main" id="{02422680-580A-46ED-830C-DAF4EDA5DF8F}"/>
              </a:ext>
            </a:extLst>
          </p:cNvPr>
          <p:cNvSpPr>
            <a:spLocks noGrp="1" noChangeArrowheads="1"/>
          </p:cNvSpPr>
          <p:nvPr>
            <p:ph type="title"/>
          </p:nvPr>
        </p:nvSpPr>
        <p:spPr>
          <a:xfrm>
            <a:off x="381000" y="260350"/>
            <a:ext cx="7215188" cy="654050"/>
          </a:xfrm>
        </p:spPr>
        <p:txBody>
          <a:bodyPr/>
          <a:lstStyle/>
          <a:p>
            <a:pPr eaLnBrk="1" hangingPunct="1"/>
            <a:r>
              <a:rPr lang="en-US" altLang="zh-CN" sz="4000" b="1" dirty="0">
                <a:solidFill>
                  <a:schemeClr val="bg1"/>
                </a:solidFill>
                <a:latin typeface="Times New Roman" pitchFamily="18" charset="0"/>
                <a:ea typeface="华文新魏" pitchFamily="2" charset="-122"/>
              </a:rPr>
              <a:t>7.2.1 </a:t>
            </a:r>
            <a:r>
              <a:rPr lang="zh-CN" altLang="en-US" sz="4000" b="1" dirty="0">
                <a:solidFill>
                  <a:schemeClr val="bg1"/>
                </a:solidFill>
                <a:latin typeface="Times New Roman" pitchFamily="18" charset="0"/>
                <a:ea typeface="华文新魏" pitchFamily="2" charset="-122"/>
              </a:rPr>
              <a:t>中断与异常的基础知识</a:t>
            </a:r>
          </a:p>
        </p:txBody>
      </p:sp>
    </p:spTree>
    <p:extLst>
      <p:ext uri="{BB962C8B-B14F-4D97-AF65-F5344CB8AC3E}">
        <p14:creationId xmlns:p14="http://schemas.microsoft.com/office/powerpoint/2010/main" val="355142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ox(in)">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descr="Rectangle: Click to edit Master text styles&#10;Second level&#10;Third level&#10;Fourth level&#10;Fifth level"/>
          <p:cNvSpPr>
            <a:spLocks noGrp="1" noChangeArrowheads="1"/>
          </p:cNvSpPr>
          <p:nvPr>
            <p:ph type="body" sz="half" idx="1"/>
          </p:nvPr>
        </p:nvSpPr>
        <p:spPr>
          <a:xfrm>
            <a:off x="468313" y="1493838"/>
            <a:ext cx="8362950" cy="4959350"/>
          </a:xfrm>
        </p:spPr>
        <p:txBody>
          <a:bodyPr/>
          <a:lstStyle/>
          <a:p>
            <a:pPr eaLnBrk="1" hangingPunct="1">
              <a:buFont typeface="Wingdings" pitchFamily="2" charset="2"/>
              <a:buNone/>
            </a:pPr>
            <a:endParaRPr lang="en-US" altLang="zh-CN" sz="2800" b="1">
              <a:solidFill>
                <a:schemeClr val="bg1"/>
              </a:solidFill>
            </a:endParaRPr>
          </a:p>
          <a:p>
            <a:pPr eaLnBrk="1" hangingPunct="1">
              <a:buFont typeface="Wingdings" pitchFamily="2" charset="2"/>
              <a:buNone/>
            </a:pPr>
            <a:endParaRPr lang="en-US" altLang="zh-CN" sz="2800" b="1">
              <a:solidFill>
                <a:schemeClr val="bg1"/>
              </a:solidFill>
            </a:endParaRPr>
          </a:p>
        </p:txBody>
      </p:sp>
      <p:graphicFrame>
        <p:nvGraphicFramePr>
          <p:cNvPr id="373829" name="Group 69"/>
          <p:cNvGraphicFramePr>
            <a:graphicFrameLocks noGrp="1"/>
          </p:cNvGraphicFramePr>
          <p:nvPr>
            <p:ph sz="half" idx="2"/>
            <p:extLst>
              <p:ext uri="{D42A27DB-BD31-4B8C-83A1-F6EECF244321}">
                <p14:modId xmlns:p14="http://schemas.microsoft.com/office/powerpoint/2010/main" val="4121373271"/>
              </p:ext>
            </p:extLst>
          </p:nvPr>
        </p:nvGraphicFramePr>
        <p:xfrm>
          <a:off x="468313" y="1718810"/>
          <a:ext cx="8064500" cy="4322765"/>
        </p:xfrm>
        <a:graphic>
          <a:graphicData uri="http://schemas.openxmlformats.org/drawingml/2006/table">
            <a:tbl>
              <a:tblPr/>
              <a:tblGrid>
                <a:gridCol w="996950">
                  <a:extLst>
                    <a:ext uri="{9D8B030D-6E8A-4147-A177-3AD203B41FA5}">
                      <a16:colId xmlns:a16="http://schemas.microsoft.com/office/drawing/2014/main" val="20000"/>
                    </a:ext>
                  </a:extLst>
                </a:gridCol>
                <a:gridCol w="1709737">
                  <a:extLst>
                    <a:ext uri="{9D8B030D-6E8A-4147-A177-3AD203B41FA5}">
                      <a16:colId xmlns:a16="http://schemas.microsoft.com/office/drawing/2014/main" val="20001"/>
                    </a:ext>
                  </a:extLst>
                </a:gridCol>
                <a:gridCol w="784225">
                  <a:extLst>
                    <a:ext uri="{9D8B030D-6E8A-4147-A177-3AD203B41FA5}">
                      <a16:colId xmlns:a16="http://schemas.microsoft.com/office/drawing/2014/main" val="20002"/>
                    </a:ext>
                  </a:extLst>
                </a:gridCol>
                <a:gridCol w="2962275">
                  <a:extLst>
                    <a:ext uri="{9D8B030D-6E8A-4147-A177-3AD203B41FA5}">
                      <a16:colId xmlns:a16="http://schemas.microsoft.com/office/drawing/2014/main" val="20003"/>
                    </a:ext>
                  </a:extLst>
                </a:gridCol>
                <a:gridCol w="1611313">
                  <a:extLst>
                    <a:ext uri="{9D8B030D-6E8A-4147-A177-3AD203B41FA5}">
                      <a16:colId xmlns:a16="http://schemas.microsoft.com/office/drawing/2014/main" val="20004"/>
                    </a:ext>
                  </a:extLst>
                </a:gridCol>
              </a:tblGrid>
              <a:tr h="4508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中断号</a:t>
                      </a:r>
                      <a:r>
                        <a:rPr kumimoji="1" lang="zh-CN" altLang="en-US"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名  称</a:t>
                      </a:r>
                      <a:r>
                        <a:rPr kumimoji="1" lang="zh-CN" altLang="en-US"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dirty="0">
                          <a:ln>
                            <a:noFill/>
                          </a:ln>
                          <a:solidFill>
                            <a:srgbClr val="000066"/>
                          </a:solidFill>
                          <a:effectLst/>
                          <a:latin typeface="Tahoma" pitchFamily="34" charset="0"/>
                          <a:ea typeface="华文新魏" pitchFamily="2" charset="-122"/>
                        </a:rPr>
                        <a:t>类型</a:t>
                      </a:r>
                      <a:r>
                        <a:rPr kumimoji="1" lang="zh-CN" altLang="en-US" sz="2000" b="0" i="0" u="none" strike="noStrike" cap="none" normalizeH="0" baseline="0" dirty="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相关指令</a:t>
                      </a:r>
                      <a:endParaRPr kumimoji="1" lang="zh-CN" altLang="en-US" sz="2000" b="0" i="0" u="none" strike="noStrike" cap="none" normalizeH="0" baseline="0">
                        <a:ln>
                          <a:noFill/>
                        </a:ln>
                        <a:solidFill>
                          <a:srgbClr val="000066"/>
                        </a:solidFill>
                        <a:effectLst/>
                        <a:latin typeface="Tahoma" pitchFamily="34" charset="0"/>
                        <a:ea typeface="华文新魏"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DOS</a:t>
                      </a:r>
                      <a:r>
                        <a:rPr kumimoji="1" lang="zh-CN" altLang="en-US" sz="2000" b="1" i="0" u="none" strike="noStrike" cap="none" normalizeH="0" baseline="0">
                          <a:ln>
                            <a:noFill/>
                          </a:ln>
                          <a:solidFill>
                            <a:srgbClr val="000066"/>
                          </a:solidFill>
                          <a:effectLst/>
                          <a:latin typeface="Tahoma" pitchFamily="34" charset="0"/>
                          <a:ea typeface="华文新魏" pitchFamily="2" charset="-122"/>
                        </a:rPr>
                        <a:t>下名称</a:t>
                      </a:r>
                      <a:r>
                        <a:rPr kumimoji="1" lang="zh-CN" altLang="en-US"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51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除法出错</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异常</a:t>
                      </a:r>
                      <a:r>
                        <a:rPr kumimoji="1" lang="zh-CN" altLang="en-US"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DIV</a:t>
                      </a:r>
                      <a:r>
                        <a:rPr kumimoji="1" lang="zh-CN" altLang="en-US" sz="2000" b="1" i="0" u="none" strike="noStrike" cap="none" normalizeH="0" baseline="0">
                          <a:ln>
                            <a:noFill/>
                          </a:ln>
                          <a:solidFill>
                            <a:srgbClr val="000066"/>
                          </a:solidFill>
                          <a:effectLst/>
                          <a:latin typeface="Tahoma" pitchFamily="34" charset="0"/>
                          <a:ea typeface="华文新魏" pitchFamily="2" charset="-122"/>
                        </a:rPr>
                        <a:t>，</a:t>
                      </a:r>
                      <a:r>
                        <a:rPr kumimoji="1" lang="en-US" altLang="zh-CN" sz="2000" b="1" i="0" u="none" strike="noStrike" cap="none" normalizeH="0" baseline="0">
                          <a:ln>
                            <a:noFill/>
                          </a:ln>
                          <a:solidFill>
                            <a:srgbClr val="000066"/>
                          </a:solidFill>
                          <a:effectLst/>
                          <a:latin typeface="Tahoma" pitchFamily="34" charset="0"/>
                          <a:ea typeface="华文新魏" pitchFamily="2" charset="-122"/>
                        </a:rPr>
                        <a:t>IDIV</a:t>
                      </a:r>
                      <a:r>
                        <a:rPr kumimoji="1" lang="en-US" altLang="zh-CN"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除法出错</a:t>
                      </a:r>
                      <a:r>
                        <a:rPr kumimoji="1" lang="zh-CN" altLang="en-US"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调试异常</a:t>
                      </a:r>
                      <a:r>
                        <a:rPr kumimoji="1" lang="zh-CN" altLang="en-US"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异常</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任何指令</a:t>
                      </a:r>
                      <a:r>
                        <a:rPr kumimoji="1" lang="zh-CN" altLang="en-US"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单步</a:t>
                      </a:r>
                      <a:r>
                        <a:rPr kumimoji="1" lang="zh-CN" altLang="en-US"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2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非屏蔽中断</a:t>
                      </a:r>
                      <a:r>
                        <a:rPr kumimoji="1" lang="zh-CN" altLang="en-US"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中断</a:t>
                      </a:r>
                      <a:r>
                        <a:rPr kumimoji="1" lang="zh-CN" altLang="en-US"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a:t>
                      </a:r>
                      <a:r>
                        <a:rPr kumimoji="1" lang="en-US" altLang="zh-CN"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非屏蔽中断</a:t>
                      </a:r>
                      <a:r>
                        <a:rPr kumimoji="1" lang="zh-CN" altLang="en-US"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43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断点</a:t>
                      </a:r>
                      <a:r>
                        <a:rPr kumimoji="1" lang="zh-CN" altLang="en-US"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异常</a:t>
                      </a:r>
                      <a:r>
                        <a:rPr kumimoji="1" lang="zh-CN" altLang="en-US"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INT 3</a:t>
                      </a:r>
                      <a:r>
                        <a:rPr kumimoji="1" lang="en-US" altLang="zh-CN"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断点</a:t>
                      </a:r>
                      <a:r>
                        <a:rPr kumimoji="1" lang="zh-CN" altLang="en-US"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溢出</a:t>
                      </a:r>
                      <a:r>
                        <a:rPr kumimoji="1" lang="zh-CN" altLang="en-US"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异常</a:t>
                      </a:r>
                      <a:r>
                        <a:rPr kumimoji="1" lang="zh-CN" altLang="en-US"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INTO</a:t>
                      </a:r>
                      <a:r>
                        <a:rPr kumimoji="1" lang="en-US" altLang="zh-CN"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溢出</a:t>
                      </a:r>
                      <a:r>
                        <a:rPr kumimoji="1" lang="zh-CN" altLang="en-US"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2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边界检查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异常</a:t>
                      </a:r>
                      <a:r>
                        <a:rPr kumimoji="1" lang="zh-CN" altLang="en-US"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BOUND</a:t>
                      </a:r>
                      <a:r>
                        <a:rPr kumimoji="1" lang="en-US" altLang="zh-CN"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打印屏幕</a:t>
                      </a:r>
                      <a:r>
                        <a:rPr kumimoji="1" lang="zh-CN" altLang="en-US"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841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非法操作码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异常</a:t>
                      </a:r>
                      <a:r>
                        <a:rPr kumimoji="1" lang="zh-CN" altLang="en-US" sz="2000" b="0" i="0" u="none" strike="noStrike" cap="none" normalizeH="0" baseline="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非法指令编码或操作数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保留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协处理器无效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异常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浮点指令或</a:t>
                      </a:r>
                      <a:r>
                        <a:rPr kumimoji="1" lang="en-US" altLang="zh-CN" sz="2000" b="1" i="0" u="none" strike="noStrike" cap="none" normalizeH="0" baseline="0">
                          <a:ln>
                            <a:noFill/>
                          </a:ln>
                          <a:solidFill>
                            <a:srgbClr val="000066"/>
                          </a:solidFill>
                          <a:effectLst/>
                          <a:latin typeface="Tahoma" pitchFamily="34" charset="0"/>
                          <a:ea typeface="华文新魏" pitchFamily="2" charset="-122"/>
                        </a:rPr>
                        <a:t>WAIT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dirty="0">
                          <a:ln>
                            <a:noFill/>
                          </a:ln>
                          <a:solidFill>
                            <a:srgbClr val="000066"/>
                          </a:solidFill>
                          <a:effectLst/>
                          <a:latin typeface="Tahoma" pitchFamily="34" charset="0"/>
                          <a:ea typeface="华文新魏" pitchFamily="2" charset="-122"/>
                        </a:rPr>
                        <a:t>保留</a:t>
                      </a:r>
                      <a:r>
                        <a:rPr kumimoji="1" lang="zh-CN" altLang="en-US" sz="2000" b="0" i="0" u="none" strike="noStrike" cap="none" normalizeH="0" baseline="0" dirty="0">
                          <a:ln>
                            <a:noFill/>
                          </a:ln>
                          <a:solidFill>
                            <a:srgbClr val="000066"/>
                          </a:solidFill>
                          <a:effectLst/>
                          <a:latin typeface="Tahoma" pitchFamily="34" charset="0"/>
                          <a:ea typeface="华文新魏"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4643" name="Rectangle 70"/>
          <p:cNvSpPr>
            <a:spLocks noChangeArrowheads="1"/>
          </p:cNvSpPr>
          <p:nvPr/>
        </p:nvSpPr>
        <p:spPr bwMode="auto">
          <a:xfrm>
            <a:off x="566738" y="323850"/>
            <a:ext cx="4416594" cy="599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4000" dirty="0">
                <a:solidFill>
                  <a:schemeClr val="bg1"/>
                </a:solidFill>
                <a:latin typeface="Times New Roman" pitchFamily="18" charset="0"/>
                <a:ea typeface="华文新魏" pitchFamily="2" charset="-122"/>
              </a:rPr>
              <a:t>7.2.2 </a:t>
            </a:r>
            <a:r>
              <a:rPr lang="zh-CN" altLang="en-US" sz="4000" dirty="0">
                <a:solidFill>
                  <a:schemeClr val="bg1"/>
                </a:solidFill>
                <a:latin typeface="Times New Roman" pitchFamily="18" charset="0"/>
                <a:ea typeface="华文新魏" pitchFamily="2" charset="-122"/>
              </a:rPr>
              <a:t>中断描述符表</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74786" name="Group 2"/>
          <p:cNvGraphicFramePr>
            <a:graphicFrameLocks noGrp="1"/>
          </p:cNvGraphicFramePr>
          <p:nvPr>
            <p:ph idx="1"/>
            <p:extLst>
              <p:ext uri="{D42A27DB-BD31-4B8C-83A1-F6EECF244321}">
                <p14:modId xmlns:p14="http://schemas.microsoft.com/office/powerpoint/2010/main" val="3226174032"/>
              </p:ext>
            </p:extLst>
          </p:nvPr>
        </p:nvGraphicFramePr>
        <p:xfrm>
          <a:off x="287338" y="188913"/>
          <a:ext cx="8856662" cy="6324839"/>
        </p:xfrm>
        <a:graphic>
          <a:graphicData uri="http://schemas.openxmlformats.org/drawingml/2006/table">
            <a:tbl>
              <a:tblPr/>
              <a:tblGrid>
                <a:gridCol w="1296987">
                  <a:extLst>
                    <a:ext uri="{9D8B030D-6E8A-4147-A177-3AD203B41FA5}">
                      <a16:colId xmlns:a16="http://schemas.microsoft.com/office/drawing/2014/main" val="20000"/>
                    </a:ext>
                  </a:extLst>
                </a:gridCol>
                <a:gridCol w="1800225">
                  <a:extLst>
                    <a:ext uri="{9D8B030D-6E8A-4147-A177-3AD203B41FA5}">
                      <a16:colId xmlns:a16="http://schemas.microsoft.com/office/drawing/2014/main" val="20001"/>
                    </a:ext>
                  </a:extLst>
                </a:gridCol>
                <a:gridCol w="790575">
                  <a:extLst>
                    <a:ext uri="{9D8B030D-6E8A-4147-A177-3AD203B41FA5}">
                      <a16:colId xmlns:a16="http://schemas.microsoft.com/office/drawing/2014/main" val="20002"/>
                    </a:ext>
                  </a:extLst>
                </a:gridCol>
                <a:gridCol w="2881313">
                  <a:extLst>
                    <a:ext uri="{9D8B030D-6E8A-4147-A177-3AD203B41FA5}">
                      <a16:colId xmlns:a16="http://schemas.microsoft.com/office/drawing/2014/main" val="20003"/>
                    </a:ext>
                  </a:extLst>
                </a:gridCol>
                <a:gridCol w="2087562">
                  <a:extLst>
                    <a:ext uri="{9D8B030D-6E8A-4147-A177-3AD203B41FA5}">
                      <a16:colId xmlns:a16="http://schemas.microsoft.com/office/drawing/2014/main" val="20004"/>
                    </a:ext>
                  </a:extLst>
                </a:gridCol>
              </a:tblGrid>
              <a:tr h="39532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8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双重故障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异常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任何指令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时钟中断 </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941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9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协处理器段超越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异常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访问存储器的浮点指令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键盘中断 </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06202">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0DH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通用保护异常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异常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任何访问存储器的指令</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任何特权指令</a:t>
                      </a:r>
                      <a:r>
                        <a:rPr kumimoji="1" lang="zh-CN" altLang="en-US" sz="2800" b="0" i="0" u="none" strike="noStrike" cap="none" normalizeH="0" baseline="0">
                          <a:ln>
                            <a:noFill/>
                          </a:ln>
                          <a:solidFill>
                            <a:srgbClr val="000066"/>
                          </a:solidFill>
                          <a:effectLst/>
                          <a:latin typeface="Tahoma" pitchFamily="34" charset="0"/>
                          <a:ea typeface="华文新魏" pitchFamily="2" charset="-122"/>
                        </a:rPr>
                        <a:t>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硬盘（并行口）中断 </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532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10H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协处理器出错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异常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浮点指令或</a:t>
                      </a:r>
                      <a:r>
                        <a:rPr kumimoji="1" lang="en-US" altLang="zh-CN" sz="2000" b="1" i="0" u="none" strike="noStrike" cap="none" normalizeH="0" baseline="0">
                          <a:ln>
                            <a:noFill/>
                          </a:ln>
                          <a:solidFill>
                            <a:srgbClr val="000066"/>
                          </a:solidFill>
                          <a:effectLst/>
                          <a:latin typeface="Tahoma" pitchFamily="34" charset="0"/>
                          <a:ea typeface="华文新魏" pitchFamily="2" charset="-122"/>
                        </a:rPr>
                        <a:t>WAIT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显示器驱动程序 </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532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13H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保留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000" b="1" i="0" u="none" strike="noStrike" cap="none" normalizeH="0" baseline="0">
                        <a:ln>
                          <a:noFill/>
                        </a:ln>
                        <a:solidFill>
                          <a:srgbClr val="000066"/>
                        </a:solidFill>
                        <a:effectLst/>
                        <a:latin typeface="Tahoma" pitchFamily="34" charset="0"/>
                        <a:ea typeface="华文新魏"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000" b="1" i="0" u="none" strike="noStrike" cap="none" normalizeH="0" baseline="0">
                        <a:ln>
                          <a:noFill/>
                        </a:ln>
                        <a:solidFill>
                          <a:srgbClr val="000066"/>
                        </a:solidFill>
                        <a:effectLst/>
                        <a:latin typeface="Tahoma" pitchFamily="34" charset="0"/>
                        <a:ea typeface="华文新魏"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软盘驱动程序 </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822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14H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保留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000" b="1" i="0" u="none" strike="noStrike" cap="none" normalizeH="0" baseline="0">
                        <a:ln>
                          <a:noFill/>
                        </a:ln>
                        <a:solidFill>
                          <a:srgbClr val="000066"/>
                        </a:solidFill>
                        <a:effectLst/>
                        <a:latin typeface="Tahoma" pitchFamily="34" charset="0"/>
                        <a:ea typeface="华文新魏"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000" b="1" i="0" u="none" strike="noStrike" cap="none" normalizeH="0" baseline="0">
                        <a:ln>
                          <a:noFill/>
                        </a:ln>
                        <a:solidFill>
                          <a:srgbClr val="000066"/>
                        </a:solidFill>
                        <a:effectLst/>
                        <a:latin typeface="Tahoma" pitchFamily="34" charset="0"/>
                        <a:ea typeface="华文新魏"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串口驱动程序 </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532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16H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dirty="0">
                          <a:ln>
                            <a:noFill/>
                          </a:ln>
                          <a:solidFill>
                            <a:srgbClr val="000066"/>
                          </a:solidFill>
                          <a:effectLst/>
                          <a:latin typeface="Tahoma" pitchFamily="34" charset="0"/>
                          <a:ea typeface="华文新魏" pitchFamily="2" charset="-122"/>
                        </a:rPr>
                        <a:t>保留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000" b="1" i="0" u="none" strike="noStrike" cap="none" normalizeH="0" baseline="0">
                        <a:ln>
                          <a:noFill/>
                        </a:ln>
                        <a:solidFill>
                          <a:srgbClr val="000066"/>
                        </a:solidFill>
                        <a:effectLst/>
                        <a:latin typeface="Tahoma" pitchFamily="34" charset="0"/>
                        <a:ea typeface="华文新魏"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000" b="1" i="0" u="none" strike="noStrike" cap="none" normalizeH="0" baseline="0">
                        <a:ln>
                          <a:noFill/>
                        </a:ln>
                        <a:solidFill>
                          <a:srgbClr val="000066"/>
                        </a:solidFill>
                        <a:effectLst/>
                        <a:latin typeface="Tahoma" pitchFamily="34" charset="0"/>
                        <a:ea typeface="华文新魏"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键盘驱动程序 </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532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17H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00"/>
                          </a:solidFill>
                          <a:effectLst/>
                          <a:latin typeface="Times New Roman" pitchFamily="18" charset="0"/>
                          <a:ea typeface="华文新魏" pitchFamily="2" charset="-122"/>
                          <a:cs typeface="Times New Roman" pitchFamily="18" charset="0"/>
                        </a:rPr>
                        <a:t>保留</a:t>
                      </a:r>
                      <a:r>
                        <a:rPr kumimoji="1" lang="zh-CN" altLang="en-US" sz="2000" b="1" i="0" u="none" strike="noStrike" cap="none" normalizeH="0" baseline="0">
                          <a:ln>
                            <a:noFill/>
                          </a:ln>
                          <a:solidFill>
                            <a:srgbClr val="000000"/>
                          </a:solidFill>
                          <a:effectLst/>
                          <a:latin typeface="Tahoma" pitchFamily="34" charset="0"/>
                          <a:ea typeface="华文新魏" pitchFamily="2" charset="-122"/>
                        </a:rPr>
                        <a:t>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000" b="1" i="0" u="none" strike="noStrike" cap="none" normalizeH="0" baseline="0">
                        <a:ln>
                          <a:noFill/>
                        </a:ln>
                        <a:solidFill>
                          <a:srgbClr val="000066"/>
                        </a:solidFill>
                        <a:effectLst/>
                        <a:latin typeface="Tahoma" pitchFamily="34" charset="0"/>
                        <a:ea typeface="华文新魏"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000" b="1" i="0" u="none" strike="noStrike" cap="none" normalizeH="0" baseline="0">
                        <a:ln>
                          <a:noFill/>
                        </a:ln>
                        <a:solidFill>
                          <a:srgbClr val="000066"/>
                        </a:solidFill>
                        <a:effectLst/>
                        <a:latin typeface="Tahoma" pitchFamily="34" charset="0"/>
                        <a:ea typeface="华文新魏"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打印驱动程序 </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9532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19H</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00"/>
                          </a:solidFill>
                          <a:effectLst/>
                          <a:latin typeface="Times New Roman" pitchFamily="18" charset="0"/>
                          <a:ea typeface="华文新魏" pitchFamily="2" charset="-122"/>
                          <a:cs typeface="Times New Roman" pitchFamily="18" charset="0"/>
                        </a:rPr>
                        <a:t>保留</a:t>
                      </a:r>
                      <a:r>
                        <a:rPr kumimoji="1" lang="zh-CN" altLang="en-US" sz="2000" b="1" i="0" u="none" strike="noStrike" cap="none" normalizeH="0" baseline="0">
                          <a:ln>
                            <a:noFill/>
                          </a:ln>
                          <a:solidFill>
                            <a:srgbClr val="000000"/>
                          </a:solidFill>
                          <a:effectLst/>
                          <a:latin typeface="Tahoma" pitchFamily="34" charset="0"/>
                          <a:ea typeface="华文新魏" pitchFamily="2" charset="-122"/>
                        </a:rPr>
                        <a:t>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000" b="1" i="0" u="none" strike="noStrike" cap="none" normalizeH="0" baseline="0">
                        <a:ln>
                          <a:noFill/>
                        </a:ln>
                        <a:solidFill>
                          <a:srgbClr val="000066"/>
                        </a:solidFill>
                        <a:effectLst/>
                        <a:latin typeface="Tahoma" pitchFamily="34" charset="0"/>
                        <a:ea typeface="华文新魏"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000" b="1" i="0" u="none" strike="noStrike" cap="none" normalizeH="0" baseline="0">
                        <a:ln>
                          <a:noFill/>
                        </a:ln>
                        <a:solidFill>
                          <a:srgbClr val="000066"/>
                        </a:solidFill>
                        <a:effectLst/>
                        <a:latin typeface="Tahoma" pitchFamily="34" charset="0"/>
                        <a:ea typeface="华文新魏"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系统自举程序</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9532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1AH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00"/>
                          </a:solidFill>
                          <a:effectLst/>
                          <a:latin typeface="Times New Roman" pitchFamily="18" charset="0"/>
                          <a:ea typeface="华文新魏" pitchFamily="2" charset="-122"/>
                          <a:cs typeface="Times New Roman" pitchFamily="18" charset="0"/>
                        </a:rPr>
                        <a:t>保留</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000" b="1" i="0" u="none" strike="noStrike" cap="none" normalizeH="0" baseline="0">
                        <a:ln>
                          <a:noFill/>
                        </a:ln>
                        <a:solidFill>
                          <a:srgbClr val="000066"/>
                        </a:solidFill>
                        <a:effectLst/>
                        <a:latin typeface="Tahoma" pitchFamily="34" charset="0"/>
                        <a:ea typeface="华文新魏"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000" b="1" i="0" u="none" strike="noStrike" cap="none" normalizeH="0" baseline="0">
                        <a:ln>
                          <a:noFill/>
                        </a:ln>
                        <a:solidFill>
                          <a:srgbClr val="000066"/>
                        </a:solidFill>
                        <a:effectLst/>
                        <a:latin typeface="Tahoma" pitchFamily="34" charset="0"/>
                        <a:ea typeface="华文新魏"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时钟管理 </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9532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1CH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00"/>
                          </a:solidFill>
                          <a:effectLst/>
                          <a:latin typeface="Times New Roman" pitchFamily="18" charset="0"/>
                          <a:ea typeface="华文新魏" pitchFamily="2" charset="-122"/>
                          <a:cs typeface="Times New Roman" pitchFamily="18" charset="0"/>
                        </a:rPr>
                        <a:t>保留</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000" b="1" i="0" u="none" strike="noStrike" cap="none" normalizeH="0" baseline="0" dirty="0">
                        <a:ln>
                          <a:noFill/>
                        </a:ln>
                        <a:solidFill>
                          <a:srgbClr val="000066"/>
                        </a:solidFill>
                        <a:effectLst/>
                        <a:latin typeface="Tahoma" pitchFamily="34" charset="0"/>
                        <a:ea typeface="华文新魏"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000" b="1" i="0" u="none" strike="noStrike" cap="none" normalizeH="0" baseline="0">
                        <a:ln>
                          <a:noFill/>
                        </a:ln>
                        <a:solidFill>
                          <a:srgbClr val="000066"/>
                        </a:solidFill>
                        <a:effectLst/>
                        <a:latin typeface="Tahoma" pitchFamily="34" charset="0"/>
                        <a:ea typeface="华文新魏"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定时处理 </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69941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20H~2FH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其它软</a:t>
                      </a:r>
                      <a:r>
                        <a:rPr kumimoji="1" lang="en-US" altLang="zh-CN" sz="2000" b="1" i="0" u="none" strike="noStrike" cap="none" normalizeH="0" baseline="0">
                          <a:ln>
                            <a:noFill/>
                          </a:ln>
                          <a:solidFill>
                            <a:srgbClr val="000066"/>
                          </a:solidFill>
                          <a:effectLst/>
                          <a:latin typeface="Tahoma" pitchFamily="34" charset="0"/>
                          <a:ea typeface="华文新魏" pitchFamily="2" charset="-122"/>
                        </a:rPr>
                        <a:t>/</a:t>
                      </a:r>
                      <a:r>
                        <a:rPr kumimoji="1" lang="zh-CN" altLang="en-US" sz="2000" b="1" i="0" u="none" strike="noStrike" cap="none" normalizeH="0" baseline="0">
                          <a:ln>
                            <a:noFill/>
                          </a:ln>
                          <a:solidFill>
                            <a:srgbClr val="000066"/>
                          </a:solidFill>
                          <a:effectLst/>
                          <a:latin typeface="Tahoma" pitchFamily="34" charset="0"/>
                          <a:ea typeface="华文新魏" pitchFamily="2" charset="-122"/>
                        </a:rPr>
                        <a:t>硬件中断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000" b="1" i="0" u="none" strike="noStrike" cap="none" normalizeH="0" baseline="0">
                        <a:ln>
                          <a:noFill/>
                        </a:ln>
                        <a:solidFill>
                          <a:srgbClr val="000066"/>
                        </a:solidFill>
                        <a:effectLst/>
                        <a:latin typeface="Tahoma" pitchFamily="34" charset="0"/>
                        <a:ea typeface="华文新魏"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2000" b="1" i="0" u="none" strike="noStrike" cap="none" normalizeH="0" baseline="0">
                        <a:ln>
                          <a:noFill/>
                        </a:ln>
                        <a:solidFill>
                          <a:srgbClr val="000066"/>
                        </a:solidFill>
                        <a:effectLst/>
                        <a:latin typeface="Tahoma" pitchFamily="34" charset="0"/>
                        <a:ea typeface="华文新魏"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DOS</a:t>
                      </a:r>
                      <a:r>
                        <a:rPr kumimoji="1" lang="zh-CN" altLang="en-US" sz="2000" b="1" i="0" u="none" strike="noStrike" cap="none" normalizeH="0" baseline="0">
                          <a:ln>
                            <a:noFill/>
                          </a:ln>
                          <a:solidFill>
                            <a:srgbClr val="000066"/>
                          </a:solidFill>
                          <a:effectLst/>
                          <a:latin typeface="Tahoma" pitchFamily="34" charset="0"/>
                          <a:ea typeface="华文新魏" pitchFamily="2" charset="-122"/>
                        </a:rPr>
                        <a:t>使用 </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95323">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0~0FFH </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dirty="0">
                          <a:ln>
                            <a:noFill/>
                          </a:ln>
                          <a:solidFill>
                            <a:srgbClr val="000066"/>
                          </a:solidFill>
                          <a:effectLst/>
                          <a:latin typeface="Tahoma" pitchFamily="34" charset="0"/>
                          <a:ea typeface="华文新魏" pitchFamily="2" charset="-122"/>
                        </a:rPr>
                        <a:t>软中断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rgbClr val="000066"/>
                          </a:solidFill>
                          <a:effectLst/>
                          <a:latin typeface="Tahoma" pitchFamily="34" charset="0"/>
                          <a:ea typeface="华文新魏" pitchFamily="2" charset="-122"/>
                        </a:rPr>
                        <a:t>异常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000" b="1" i="0" u="none" strike="noStrike" cap="none" normalizeH="0" baseline="0">
                          <a:ln>
                            <a:noFill/>
                          </a:ln>
                          <a:solidFill>
                            <a:srgbClr val="000066"/>
                          </a:solidFill>
                          <a:effectLst/>
                          <a:latin typeface="Tahoma" pitchFamily="34" charset="0"/>
                          <a:ea typeface="华文新魏" pitchFamily="2" charset="-122"/>
                        </a:rPr>
                        <a:t>INT  n </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dirty="0">
                          <a:ln>
                            <a:noFill/>
                          </a:ln>
                          <a:solidFill>
                            <a:srgbClr val="000066"/>
                          </a:solidFill>
                          <a:effectLst/>
                          <a:latin typeface="Tahoma" pitchFamily="34" charset="0"/>
                          <a:ea typeface="华文新魏" pitchFamily="2" charset="-122"/>
                        </a:rPr>
                        <a:t>软中断 </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E31BFD1-1E26-4638-84AA-3E694B3DB4DF}"/>
              </a:ext>
            </a:extLst>
          </p:cNvPr>
          <p:cNvSpPr txBox="1"/>
          <p:nvPr/>
        </p:nvSpPr>
        <p:spPr>
          <a:xfrm>
            <a:off x="431539" y="1448780"/>
            <a:ext cx="8190911" cy="4645502"/>
          </a:xfrm>
          <a:prstGeom prst="rect">
            <a:avLst/>
          </a:prstGeom>
          <a:noFill/>
        </p:spPr>
        <p:txBody>
          <a:bodyPr wrap="square">
            <a:spAutoFit/>
          </a:bodyPr>
          <a:lstStyle/>
          <a:p>
            <a:pPr marL="342900" indent="-342900">
              <a:lnSpc>
                <a:spcPct val="125000"/>
              </a:lnSpc>
              <a:spcBef>
                <a:spcPct val="0"/>
              </a:spcBef>
              <a:buClrTx/>
              <a:buSzTx/>
              <a:buFont typeface="Wingdings" panose="05000000000000000000" pitchFamily="2" charset="2"/>
              <a:buChar char="Ø"/>
            </a:pPr>
            <a:r>
              <a:rPr lang="zh-CN" altLang="en-US" sz="2400" dirty="0">
                <a:solidFill>
                  <a:srgbClr val="000066"/>
                </a:solidFill>
                <a:latin typeface="宋体" panose="02010600030101010101" pitchFamily="2" charset="-122"/>
                <a:ea typeface="宋体" pitchFamily="2" charset="-122"/>
              </a:rPr>
              <a:t>每一个中断或异常处理程序都有一个入口地址；</a:t>
            </a:r>
            <a:endParaRPr lang="en-US" altLang="zh-CN" sz="2400" dirty="0">
              <a:solidFill>
                <a:srgbClr val="000066"/>
              </a:solidFill>
              <a:latin typeface="宋体" panose="02010600030101010101" pitchFamily="2" charset="-122"/>
              <a:ea typeface="宋体" pitchFamily="2" charset="-122"/>
            </a:endParaRPr>
          </a:p>
          <a:p>
            <a:pPr marL="342900" indent="-342900">
              <a:lnSpc>
                <a:spcPct val="125000"/>
              </a:lnSpc>
              <a:spcBef>
                <a:spcPct val="0"/>
              </a:spcBef>
              <a:buClrTx/>
              <a:buSzTx/>
              <a:buFont typeface="Wingdings" panose="05000000000000000000" pitchFamily="2" charset="2"/>
              <a:buChar char="Ø"/>
            </a:pPr>
            <a:r>
              <a:rPr lang="zh-CN" altLang="en-US" sz="2400" dirty="0">
                <a:solidFill>
                  <a:srgbClr val="000066"/>
                </a:solidFill>
                <a:latin typeface="宋体" panose="02010600030101010101" pitchFamily="2" charset="-122"/>
                <a:ea typeface="宋体" pitchFamily="2" charset="-122"/>
              </a:rPr>
              <a:t>将中断或异常处理程序的入口地址等信息称为门</a:t>
            </a:r>
            <a:r>
              <a:rPr lang="en-US" altLang="zh-CN" sz="2400" dirty="0">
                <a:solidFill>
                  <a:srgbClr val="000066"/>
                </a:solidFill>
                <a:latin typeface="宋体" panose="02010600030101010101" pitchFamily="2" charset="-122"/>
                <a:ea typeface="宋体" pitchFamily="2" charset="-122"/>
              </a:rPr>
              <a:t>(gate)</a:t>
            </a:r>
            <a:r>
              <a:rPr lang="zh-CN" altLang="en-US" sz="2400" dirty="0">
                <a:solidFill>
                  <a:srgbClr val="000066"/>
                </a:solidFill>
                <a:latin typeface="宋体" panose="02010600030101010101" pitchFamily="2" charset="-122"/>
                <a:ea typeface="宋体" pitchFamily="2" charset="-122"/>
              </a:rPr>
              <a:t>，就像一栋楼房的门代表了该楼房的入口一样；</a:t>
            </a:r>
            <a:endParaRPr lang="en-US" altLang="zh-CN" sz="2400" dirty="0">
              <a:solidFill>
                <a:srgbClr val="000066"/>
              </a:solidFill>
              <a:latin typeface="宋体" panose="02010600030101010101" pitchFamily="2" charset="-122"/>
              <a:ea typeface="宋体" pitchFamily="2" charset="-122"/>
            </a:endParaRPr>
          </a:p>
          <a:p>
            <a:pPr marL="342900" indent="-342900">
              <a:lnSpc>
                <a:spcPct val="125000"/>
              </a:lnSpc>
              <a:spcBef>
                <a:spcPct val="0"/>
              </a:spcBef>
              <a:buClrTx/>
              <a:buSzTx/>
              <a:buFont typeface="Wingdings" panose="05000000000000000000" pitchFamily="2" charset="2"/>
              <a:buChar char="Ø"/>
            </a:pPr>
            <a:r>
              <a:rPr lang="zh-CN" altLang="en-US" sz="2400" dirty="0">
                <a:solidFill>
                  <a:srgbClr val="000066"/>
                </a:solidFill>
                <a:latin typeface="宋体" panose="02010600030101010101" pitchFamily="2" charset="-122"/>
                <a:ea typeface="宋体" pitchFamily="2" charset="-122"/>
              </a:rPr>
              <a:t>根据中断和异常处理程序的类别，将与之连接的中断描述符划分为三种门：</a:t>
            </a:r>
            <a:endParaRPr lang="en-US" altLang="zh-CN" sz="2400" dirty="0">
              <a:solidFill>
                <a:srgbClr val="000066"/>
              </a:solidFill>
              <a:latin typeface="宋体" panose="02010600030101010101" pitchFamily="2" charset="-122"/>
              <a:ea typeface="宋体" pitchFamily="2" charset="-122"/>
            </a:endParaRPr>
          </a:p>
          <a:p>
            <a:pPr>
              <a:lnSpc>
                <a:spcPct val="125000"/>
              </a:lnSpc>
              <a:spcBef>
                <a:spcPct val="0"/>
              </a:spcBef>
              <a:buClrTx/>
              <a:buSzTx/>
            </a:pPr>
            <a:r>
              <a:rPr lang="en-US" altLang="zh-CN" sz="2400" dirty="0">
                <a:solidFill>
                  <a:srgbClr val="000066"/>
                </a:solidFill>
                <a:latin typeface="宋体" panose="02010600030101010101" pitchFamily="2" charset="-122"/>
                <a:ea typeface="宋体" pitchFamily="2" charset="-122"/>
              </a:rPr>
              <a:t>   </a:t>
            </a:r>
            <a:r>
              <a:rPr lang="zh-CN" altLang="en-US" sz="2400" dirty="0">
                <a:solidFill>
                  <a:srgbClr val="FF0000"/>
                </a:solidFill>
                <a:latin typeface="宋体" panose="02010600030101010101" pitchFamily="2" charset="-122"/>
                <a:ea typeface="宋体" pitchFamily="2" charset="-122"/>
              </a:rPr>
              <a:t>任务门</a:t>
            </a:r>
            <a:r>
              <a:rPr lang="zh-CN" altLang="en-US" sz="2400" dirty="0">
                <a:solidFill>
                  <a:srgbClr val="000066"/>
                </a:solidFill>
                <a:latin typeface="宋体" panose="02010600030101010101" pitchFamily="2" charset="-122"/>
                <a:ea typeface="宋体" pitchFamily="2" charset="-122"/>
              </a:rPr>
              <a:t>（执行中断处理程序时将发生任务转移）</a:t>
            </a:r>
            <a:endParaRPr lang="en-US" altLang="zh-CN" sz="2400" dirty="0">
              <a:solidFill>
                <a:srgbClr val="000066"/>
              </a:solidFill>
              <a:latin typeface="宋体" panose="02010600030101010101" pitchFamily="2" charset="-122"/>
              <a:ea typeface="宋体" pitchFamily="2" charset="-122"/>
            </a:endParaRPr>
          </a:p>
          <a:p>
            <a:pPr>
              <a:lnSpc>
                <a:spcPct val="125000"/>
              </a:lnSpc>
              <a:spcBef>
                <a:spcPct val="0"/>
              </a:spcBef>
              <a:buClrTx/>
              <a:buSzTx/>
            </a:pPr>
            <a:r>
              <a:rPr lang="en-US" altLang="zh-CN" sz="2400" dirty="0">
                <a:solidFill>
                  <a:srgbClr val="000066"/>
                </a:solidFill>
                <a:latin typeface="宋体" panose="02010600030101010101" pitchFamily="2" charset="-122"/>
                <a:ea typeface="宋体" pitchFamily="2" charset="-122"/>
              </a:rPr>
              <a:t>   </a:t>
            </a:r>
            <a:r>
              <a:rPr lang="zh-CN" altLang="en-US" sz="2400" dirty="0">
                <a:solidFill>
                  <a:srgbClr val="FF0000"/>
                </a:solidFill>
                <a:latin typeface="宋体" panose="02010600030101010101" pitchFamily="2" charset="-122"/>
                <a:ea typeface="宋体" pitchFamily="2" charset="-122"/>
              </a:rPr>
              <a:t>中断门</a:t>
            </a:r>
            <a:r>
              <a:rPr lang="zh-CN" altLang="en-US" sz="2400" dirty="0">
                <a:solidFill>
                  <a:srgbClr val="000066"/>
                </a:solidFill>
                <a:latin typeface="宋体" panose="02010600030101010101" pitchFamily="2" charset="-122"/>
                <a:ea typeface="宋体" pitchFamily="2" charset="-122"/>
              </a:rPr>
              <a:t>（主要用于处理外部中断）</a:t>
            </a:r>
            <a:endParaRPr lang="en-US" altLang="zh-CN" sz="2400" dirty="0">
              <a:solidFill>
                <a:srgbClr val="000066"/>
              </a:solidFill>
              <a:latin typeface="宋体" panose="02010600030101010101" pitchFamily="2" charset="-122"/>
              <a:ea typeface="宋体" pitchFamily="2" charset="-122"/>
            </a:endParaRPr>
          </a:p>
          <a:p>
            <a:pPr>
              <a:lnSpc>
                <a:spcPct val="125000"/>
              </a:lnSpc>
              <a:spcBef>
                <a:spcPct val="0"/>
              </a:spcBef>
              <a:buClrTx/>
              <a:buSzTx/>
            </a:pPr>
            <a:r>
              <a:rPr lang="en-US" altLang="zh-CN" sz="2400" dirty="0">
                <a:solidFill>
                  <a:srgbClr val="FF0000"/>
                </a:solidFill>
                <a:latin typeface="宋体" panose="02010600030101010101" pitchFamily="2" charset="-122"/>
                <a:ea typeface="宋体" pitchFamily="2" charset="-122"/>
              </a:rPr>
              <a:t>   </a:t>
            </a:r>
            <a:r>
              <a:rPr lang="zh-CN" altLang="en-US" sz="2400" dirty="0">
                <a:solidFill>
                  <a:srgbClr val="FF0000"/>
                </a:solidFill>
                <a:latin typeface="宋体" panose="02010600030101010101" pitchFamily="2" charset="-122"/>
                <a:ea typeface="宋体" pitchFamily="2" charset="-122"/>
              </a:rPr>
              <a:t>陷阱门</a:t>
            </a:r>
            <a:r>
              <a:rPr lang="zh-CN" altLang="en-US" sz="2400" dirty="0">
                <a:solidFill>
                  <a:srgbClr val="000066"/>
                </a:solidFill>
                <a:latin typeface="宋体" panose="02010600030101010101" pitchFamily="2" charset="-122"/>
                <a:ea typeface="宋体" pitchFamily="2" charset="-122"/>
              </a:rPr>
              <a:t>（主要用于处理异常）</a:t>
            </a:r>
            <a:endParaRPr lang="en-US" altLang="zh-CN" sz="2400" dirty="0">
              <a:solidFill>
                <a:srgbClr val="000066"/>
              </a:solidFill>
              <a:latin typeface="宋体" panose="02010600030101010101" pitchFamily="2" charset="-122"/>
              <a:ea typeface="宋体" pitchFamily="2" charset="-122"/>
            </a:endParaRPr>
          </a:p>
          <a:p>
            <a:pPr marL="342900" indent="-342900">
              <a:lnSpc>
                <a:spcPct val="125000"/>
              </a:lnSpc>
              <a:spcBef>
                <a:spcPct val="0"/>
              </a:spcBef>
              <a:buClrTx/>
              <a:buSzTx/>
              <a:buFont typeface="Wingdings" panose="05000000000000000000" pitchFamily="2" charset="2"/>
              <a:buChar char="Ø"/>
            </a:pPr>
            <a:r>
              <a:rPr lang="en-US" altLang="zh-CN" sz="2400" dirty="0">
                <a:solidFill>
                  <a:srgbClr val="000066"/>
                </a:solidFill>
                <a:latin typeface="宋体" panose="02010600030101010101" pitchFamily="2" charset="-122"/>
                <a:ea typeface="宋体" pitchFamily="2" charset="-122"/>
              </a:rPr>
              <a:t>CPU</a:t>
            </a:r>
            <a:r>
              <a:rPr lang="zh-CN" altLang="en-US" sz="2400" dirty="0">
                <a:solidFill>
                  <a:srgbClr val="000066"/>
                </a:solidFill>
                <a:latin typeface="宋体" panose="02010600030101010101" pitchFamily="2" charset="-122"/>
                <a:ea typeface="宋体" pitchFamily="2" charset="-122"/>
              </a:rPr>
              <a:t>根据门提供的信息（由中断描述符表中的门属性字节提供）进行切换，对不同的门，处理过程是有些差异的。</a:t>
            </a:r>
            <a:endParaRPr lang="en-US" altLang="zh-CN" sz="2400" dirty="0">
              <a:solidFill>
                <a:srgbClr val="000066"/>
              </a:solidFill>
              <a:latin typeface="宋体" panose="02010600030101010101" pitchFamily="2" charset="-122"/>
              <a:ea typeface="宋体" pitchFamily="2" charset="-122"/>
            </a:endParaRPr>
          </a:p>
        </p:txBody>
      </p:sp>
      <p:sp>
        <p:nvSpPr>
          <p:cNvPr id="5" name="Rectangle 70">
            <a:extLst>
              <a:ext uri="{FF2B5EF4-FFF2-40B4-BE49-F238E27FC236}">
                <a16:creationId xmlns:a16="http://schemas.microsoft.com/office/drawing/2014/main" id="{BC00EAEE-5F02-4FCE-92A8-C21C2AD92347}"/>
              </a:ext>
            </a:extLst>
          </p:cNvPr>
          <p:cNvSpPr>
            <a:spLocks noChangeArrowheads="1"/>
          </p:cNvSpPr>
          <p:nvPr/>
        </p:nvSpPr>
        <p:spPr bwMode="auto">
          <a:xfrm>
            <a:off x="566737" y="323850"/>
            <a:ext cx="5220397" cy="599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r>
              <a:rPr lang="en-US" altLang="zh-CN" sz="4000" dirty="0">
                <a:solidFill>
                  <a:schemeClr val="bg1"/>
                </a:solidFill>
                <a:latin typeface="Times New Roman" pitchFamily="18" charset="0"/>
                <a:ea typeface="华文新魏" pitchFamily="2" charset="-122"/>
              </a:rPr>
              <a:t>7.2.2 </a:t>
            </a:r>
            <a:r>
              <a:rPr lang="zh-CN" altLang="en-US" sz="4000" dirty="0">
                <a:solidFill>
                  <a:schemeClr val="bg1"/>
                </a:solidFill>
                <a:latin typeface="Times New Roman" pitchFamily="18" charset="0"/>
                <a:ea typeface="华文新魏" pitchFamily="2" charset="-122"/>
              </a:rPr>
              <a:t>中断描述符表</a:t>
            </a:r>
          </a:p>
        </p:txBody>
      </p:sp>
    </p:spTree>
    <p:extLst>
      <p:ext uri="{BB962C8B-B14F-4D97-AF65-F5344CB8AC3E}">
        <p14:creationId xmlns:p14="http://schemas.microsoft.com/office/powerpoint/2010/main" val="1421157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descr="Rectangle: Click to edit Master text styles&#10;Second level&#10;Third level&#10;Fourth level&#10;Fifth level"/>
          <p:cNvSpPr>
            <a:spLocks noGrp="1" noChangeArrowheads="1"/>
          </p:cNvSpPr>
          <p:nvPr>
            <p:ph type="body" idx="1"/>
          </p:nvPr>
        </p:nvSpPr>
        <p:spPr>
          <a:xfrm>
            <a:off x="296863" y="1196975"/>
            <a:ext cx="8328025" cy="2997200"/>
          </a:xfrm>
        </p:spPr>
        <p:txBody>
          <a:bodyPr/>
          <a:lstStyle/>
          <a:p>
            <a:pPr marL="0" indent="0" eaLnBrk="1" hangingPunct="1">
              <a:buFont typeface="Wingdings" pitchFamily="2" charset="2"/>
              <a:buNone/>
            </a:pPr>
            <a:r>
              <a:rPr lang="en-US" altLang="zh-CN" sz="2400" b="1" dirty="0"/>
              <a:t>       </a:t>
            </a:r>
          </a:p>
        </p:txBody>
      </p:sp>
      <p:sp>
        <p:nvSpPr>
          <p:cNvPr id="29699" name="Rectangle 47"/>
          <p:cNvSpPr>
            <a:spLocks noChangeArrowheads="1"/>
          </p:cNvSpPr>
          <p:nvPr/>
        </p:nvSpPr>
        <p:spPr bwMode="auto">
          <a:xfrm>
            <a:off x="665394" y="3019235"/>
            <a:ext cx="3916457" cy="497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20000"/>
              </a:lnSpc>
              <a:spcBef>
                <a:spcPct val="0"/>
              </a:spcBef>
              <a:buClr>
                <a:srgbClr val="FF3300"/>
              </a:buClr>
              <a:buFont typeface="Wingdings" pitchFamily="2" charset="2"/>
              <a:buChar char="Ø"/>
            </a:pPr>
            <a:r>
              <a:rPr lang="zh-CN" altLang="en-US" sz="2400" dirty="0">
                <a:solidFill>
                  <a:srgbClr val="FF3300"/>
                </a:solidFill>
              </a:rPr>
              <a:t>保护方式下的中断矢量表</a:t>
            </a:r>
          </a:p>
        </p:txBody>
      </p:sp>
      <p:sp>
        <p:nvSpPr>
          <p:cNvPr id="29700" name="Rectangle 48"/>
          <p:cNvSpPr>
            <a:spLocks noChangeArrowheads="1"/>
          </p:cNvSpPr>
          <p:nvPr/>
        </p:nvSpPr>
        <p:spPr bwMode="auto">
          <a:xfrm>
            <a:off x="522288" y="3654025"/>
            <a:ext cx="8324849" cy="224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nSpc>
                <a:spcPct val="120000"/>
              </a:lnSpc>
              <a:spcBef>
                <a:spcPct val="0"/>
              </a:spcBef>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在保护方式下，中断矢量表称作</a:t>
            </a:r>
            <a:r>
              <a:rPr lang="zh-CN" altLang="en-US" sz="2400" dirty="0">
                <a:solidFill>
                  <a:srgbClr val="FF3300"/>
                </a:solidFill>
                <a:latin typeface="宋体" panose="02010600030101010101" pitchFamily="2" charset="-122"/>
                <a:ea typeface="宋体" panose="02010600030101010101" pitchFamily="2" charset="-122"/>
              </a:rPr>
              <a:t>中断描述符表</a:t>
            </a:r>
            <a:r>
              <a:rPr lang="en-US" altLang="zh-CN" sz="2400" dirty="0">
                <a:latin typeface="宋体" panose="02010600030101010101" pitchFamily="2" charset="-122"/>
                <a:ea typeface="宋体" panose="02010600030101010101" pitchFamily="2" charset="-122"/>
              </a:rPr>
              <a:t>(IDT</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Interrupt Descriptor Table)</a:t>
            </a:r>
          </a:p>
          <a:p>
            <a:pPr marL="457200" indent="-457200">
              <a:lnSpc>
                <a:spcPct val="120000"/>
              </a:lnSpc>
              <a:spcBef>
                <a:spcPct val="0"/>
              </a:spcBef>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按照统一的描述符风格定义其中的表项；</a:t>
            </a:r>
            <a:endParaRPr lang="en-US" altLang="zh-CN" sz="2400" dirty="0">
              <a:latin typeface="宋体" panose="02010600030101010101" pitchFamily="2" charset="-122"/>
              <a:ea typeface="宋体" panose="02010600030101010101" pitchFamily="2" charset="-122"/>
            </a:endParaRPr>
          </a:p>
          <a:p>
            <a:pPr marL="457200" indent="-457200">
              <a:lnSpc>
                <a:spcPct val="120000"/>
              </a:lnSpc>
              <a:spcBef>
                <a:spcPct val="0"/>
              </a:spcBef>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每个表项</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称作</a:t>
            </a:r>
            <a:r>
              <a:rPr lang="zh-CN" altLang="en-US" sz="2400" dirty="0">
                <a:solidFill>
                  <a:srgbClr val="FF0000"/>
                </a:solidFill>
                <a:latin typeface="宋体" panose="02010600030101010101" pitchFamily="2" charset="-122"/>
                <a:ea typeface="宋体" panose="02010600030101010101" pitchFamily="2" charset="-122"/>
              </a:rPr>
              <a:t>门描述符</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存放中断处理程序的入口地址以及类别、权限等信息，占</a:t>
            </a:r>
            <a:r>
              <a:rPr lang="en-US" altLang="zh-CN" sz="2400" dirty="0">
                <a:latin typeface="宋体" panose="02010600030101010101" pitchFamily="2" charset="-122"/>
                <a:ea typeface="宋体" panose="02010600030101010101" pitchFamily="2" charset="-122"/>
              </a:rPr>
              <a:t>8</a:t>
            </a:r>
            <a:r>
              <a:rPr lang="zh-CN" altLang="en-US" sz="2400" dirty="0">
                <a:latin typeface="宋体" panose="02010600030101010101" pitchFamily="2" charset="-122"/>
                <a:ea typeface="宋体" panose="02010600030101010101" pitchFamily="2" charset="-122"/>
              </a:rPr>
              <a:t>个字节，共占用</a:t>
            </a:r>
            <a:r>
              <a:rPr lang="en-US" altLang="zh-CN" sz="2400" dirty="0">
                <a:latin typeface="宋体" panose="02010600030101010101" pitchFamily="2" charset="-122"/>
                <a:ea typeface="宋体" panose="02010600030101010101" pitchFamily="2" charset="-122"/>
              </a:rPr>
              <a:t>2KB</a:t>
            </a:r>
            <a:r>
              <a:rPr lang="zh-CN" altLang="en-US" sz="2400" dirty="0">
                <a:latin typeface="宋体" panose="02010600030101010101" pitchFamily="2" charset="-122"/>
                <a:ea typeface="宋体" panose="02010600030101010101" pitchFamily="2" charset="-122"/>
              </a:rPr>
              <a:t>的</a:t>
            </a:r>
            <a:r>
              <a:rPr lang="zh-CN" altLang="en-US" sz="2400" dirty="0">
                <a:solidFill>
                  <a:srgbClr val="FF0000"/>
                </a:solidFill>
                <a:latin typeface="宋体" panose="02010600030101010101" pitchFamily="2" charset="-122"/>
                <a:ea typeface="宋体" panose="02010600030101010101" pitchFamily="2" charset="-122"/>
              </a:rPr>
              <a:t>主存空间</a:t>
            </a:r>
            <a:r>
              <a:rPr lang="zh-CN" altLang="en-US" sz="2400" dirty="0">
                <a:latin typeface="宋体" panose="02010600030101010101" pitchFamily="2" charset="-122"/>
                <a:ea typeface="宋体" panose="02010600030101010101" pitchFamily="2" charset="-122"/>
              </a:rPr>
              <a:t>。</a:t>
            </a:r>
          </a:p>
        </p:txBody>
      </p:sp>
      <p:sp>
        <p:nvSpPr>
          <p:cNvPr id="6" name="Rectangle 70">
            <a:extLst>
              <a:ext uri="{FF2B5EF4-FFF2-40B4-BE49-F238E27FC236}">
                <a16:creationId xmlns:a16="http://schemas.microsoft.com/office/drawing/2014/main" id="{F3202404-E7A4-4FDA-BE89-B56B802A4408}"/>
              </a:ext>
            </a:extLst>
          </p:cNvPr>
          <p:cNvSpPr>
            <a:spLocks noChangeArrowheads="1"/>
          </p:cNvSpPr>
          <p:nvPr/>
        </p:nvSpPr>
        <p:spPr bwMode="auto">
          <a:xfrm>
            <a:off x="566738" y="323850"/>
            <a:ext cx="4416594" cy="599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4000" dirty="0">
                <a:solidFill>
                  <a:schemeClr val="bg1"/>
                </a:solidFill>
                <a:latin typeface="Times New Roman" pitchFamily="18" charset="0"/>
                <a:ea typeface="华文新魏" pitchFamily="2" charset="-122"/>
              </a:rPr>
              <a:t>7.2.2 </a:t>
            </a:r>
            <a:r>
              <a:rPr lang="zh-CN" altLang="en-US" sz="4000" dirty="0">
                <a:solidFill>
                  <a:schemeClr val="bg1"/>
                </a:solidFill>
                <a:latin typeface="Times New Roman" pitchFamily="18" charset="0"/>
                <a:ea typeface="华文新魏" pitchFamily="2" charset="-122"/>
              </a:rPr>
              <a:t>中断描述符表</a:t>
            </a:r>
          </a:p>
        </p:txBody>
      </p:sp>
      <p:sp>
        <p:nvSpPr>
          <p:cNvPr id="7" name="Rectangle 44">
            <a:extLst>
              <a:ext uri="{FF2B5EF4-FFF2-40B4-BE49-F238E27FC236}">
                <a16:creationId xmlns:a16="http://schemas.microsoft.com/office/drawing/2014/main" id="{B6BCEC89-910D-4DD3-9551-A6621C8FF1BD}"/>
              </a:ext>
            </a:extLst>
          </p:cNvPr>
          <p:cNvSpPr>
            <a:spLocks noChangeArrowheads="1"/>
          </p:cNvSpPr>
          <p:nvPr/>
        </p:nvSpPr>
        <p:spPr bwMode="auto">
          <a:xfrm>
            <a:off x="566738" y="1493785"/>
            <a:ext cx="7920037" cy="1363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0"/>
              </a:spcBef>
            </a:pPr>
            <a:r>
              <a:rPr lang="zh-CN" altLang="en-US" sz="2400" dirty="0">
                <a:solidFill>
                  <a:srgbClr val="FF3300"/>
                </a:solidFill>
                <a:latin typeface="宋体" panose="02010600030101010101" pitchFamily="2" charset="-122"/>
                <a:ea typeface="宋体" panose="02010600030101010101" pitchFamily="2" charset="-122"/>
              </a:rPr>
              <a:t>中断类型码（中断号）</a:t>
            </a:r>
            <a:r>
              <a:rPr lang="zh-CN" altLang="en-US" sz="2400" dirty="0">
                <a:latin typeface="宋体" panose="02010600030101010101" pitchFamily="2" charset="-122"/>
                <a:ea typeface="宋体" panose="02010600030101010101" pitchFamily="2" charset="-122"/>
              </a:rPr>
              <a:t>与对应的</a:t>
            </a:r>
            <a:r>
              <a:rPr lang="zh-CN" altLang="en-US" sz="2400" dirty="0">
                <a:solidFill>
                  <a:srgbClr val="FF3300"/>
                </a:solidFill>
                <a:latin typeface="宋体" panose="02010600030101010101" pitchFamily="2" charset="-122"/>
                <a:ea typeface="宋体" panose="02010600030101010101" pitchFamily="2" charset="-122"/>
              </a:rPr>
              <a:t>中断处理程序</a:t>
            </a:r>
            <a:r>
              <a:rPr lang="zh-CN" altLang="en-US" sz="2400" dirty="0">
                <a:latin typeface="宋体" panose="02010600030101010101" pitchFamily="2" charset="-122"/>
                <a:ea typeface="宋体" panose="02010600030101010101" pitchFamily="2" charset="-122"/>
              </a:rPr>
              <a:t>之间的连接表，存放的是中断处理程序的入口地址（也称为中断矢量或中断向量）。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377858">
                                            <p:txEl>
                                              <p:pRg st="0" end="0"/>
                                            </p:txEl>
                                          </p:spTgt>
                                        </p:tgtEl>
                                        <p:attrNameLst>
                                          <p:attrName>style.visibility</p:attrName>
                                        </p:attrNameLst>
                                      </p:cBhvr>
                                      <p:to>
                                        <p:strVal val="visible"/>
                                      </p:to>
                                    </p:set>
                                    <p:animEffect transition="in" filter="box(in)">
                                      <p:cBhvr>
                                        <p:cTn id="7" dur="500"/>
                                        <p:tgtEl>
                                          <p:spTgt spid="3778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7" descr="logo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772400" y="6126163"/>
            <a:ext cx="10398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Rectangle 9"/>
          <p:cNvSpPr>
            <a:spLocks noChangeArrowheads="1"/>
          </p:cNvSpPr>
          <p:nvPr/>
        </p:nvSpPr>
        <p:spPr bwMode="auto">
          <a:xfrm>
            <a:off x="476250" y="323850"/>
            <a:ext cx="3605474" cy="604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4000" dirty="0">
                <a:solidFill>
                  <a:schemeClr val="bg1"/>
                </a:solidFill>
                <a:latin typeface="华文新魏" pitchFamily="2" charset="-122"/>
                <a:ea typeface="华文新魏" pitchFamily="2" charset="-122"/>
              </a:rPr>
              <a:t>7.2 </a:t>
            </a:r>
            <a:r>
              <a:rPr lang="zh-CN" altLang="en-US" sz="4000" dirty="0">
                <a:solidFill>
                  <a:schemeClr val="bg1"/>
                </a:solidFill>
                <a:latin typeface="华文新魏" pitchFamily="2" charset="-122"/>
                <a:ea typeface="华文新魏" pitchFamily="2" charset="-122"/>
              </a:rPr>
              <a:t>异常和中断</a:t>
            </a:r>
          </a:p>
        </p:txBody>
      </p:sp>
      <p:sp>
        <p:nvSpPr>
          <p:cNvPr id="5" name="Text Box 8">
            <a:extLst>
              <a:ext uri="{FF2B5EF4-FFF2-40B4-BE49-F238E27FC236}">
                <a16:creationId xmlns:a16="http://schemas.microsoft.com/office/drawing/2014/main" id="{C0B2C4C4-D4C6-44B8-BE7E-C83DF7DC654F}"/>
              </a:ext>
            </a:extLst>
          </p:cNvPr>
          <p:cNvSpPr txBox="1">
            <a:spLocks noChangeArrowheads="1"/>
          </p:cNvSpPr>
          <p:nvPr/>
        </p:nvSpPr>
        <p:spPr bwMode="auto">
          <a:xfrm>
            <a:off x="656565" y="1583795"/>
            <a:ext cx="7155795" cy="17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lnSpc>
                <a:spcPct val="135000"/>
              </a:lnSpc>
              <a:spcBef>
                <a:spcPct val="0"/>
              </a:spcBef>
              <a:buClrTx/>
              <a:buSzTx/>
              <a:buFontTx/>
              <a:buNone/>
            </a:pPr>
            <a:r>
              <a:rPr lang="zh-CN" altLang="en-US" dirty="0">
                <a:solidFill>
                  <a:srgbClr val="000066"/>
                </a:solidFill>
                <a:latin typeface="宋体" panose="02010600030101010101" pitchFamily="2" charset="-122"/>
                <a:ea typeface="宋体" pitchFamily="2" charset="-122"/>
              </a:rPr>
              <a:t>中断与异常的基础知识</a:t>
            </a:r>
            <a:endParaRPr lang="en-US" altLang="zh-CN" dirty="0">
              <a:solidFill>
                <a:srgbClr val="000066"/>
              </a:solidFill>
              <a:latin typeface="宋体" panose="02010600030101010101" pitchFamily="2" charset="-122"/>
              <a:ea typeface="宋体" pitchFamily="2" charset="-122"/>
            </a:endParaRPr>
          </a:p>
          <a:p>
            <a:pPr eaLnBrk="1" hangingPunct="1">
              <a:lnSpc>
                <a:spcPct val="135000"/>
              </a:lnSpc>
              <a:spcBef>
                <a:spcPct val="0"/>
              </a:spcBef>
              <a:buClrTx/>
              <a:buSzTx/>
              <a:buFontTx/>
              <a:buNone/>
            </a:pPr>
            <a:r>
              <a:rPr lang="zh-CN" altLang="en-US" dirty="0">
                <a:solidFill>
                  <a:srgbClr val="000066"/>
                </a:solidFill>
                <a:latin typeface="宋体" panose="02010600030101010101" pitchFamily="2" charset="-122"/>
                <a:ea typeface="宋体" pitchFamily="2" charset="-122"/>
              </a:rPr>
              <a:t>中断和异常的概念、中断描述符表</a:t>
            </a:r>
            <a:endParaRPr lang="en-US" altLang="zh-CN" dirty="0">
              <a:solidFill>
                <a:srgbClr val="000066"/>
              </a:solidFill>
              <a:latin typeface="宋体" panose="02010600030101010101" pitchFamily="2" charset="-122"/>
              <a:ea typeface="宋体" pitchFamily="2" charset="-122"/>
            </a:endParaRPr>
          </a:p>
          <a:p>
            <a:pPr eaLnBrk="1" hangingPunct="1">
              <a:lnSpc>
                <a:spcPct val="135000"/>
              </a:lnSpc>
              <a:spcBef>
                <a:spcPct val="0"/>
              </a:spcBef>
              <a:buClrTx/>
              <a:buSzTx/>
              <a:buFontTx/>
              <a:buNone/>
            </a:pPr>
            <a:r>
              <a:rPr lang="zh-CN" altLang="en-US" dirty="0">
                <a:solidFill>
                  <a:srgbClr val="000066"/>
                </a:solidFill>
                <a:latin typeface="宋体" panose="02010600030101010101" pitchFamily="2" charset="-122"/>
                <a:ea typeface="宋体" pitchFamily="2" charset="-122"/>
              </a:rPr>
              <a:t>中断和异常的响应过程、软中断指令</a:t>
            </a:r>
            <a:endParaRPr lang="en-US" altLang="zh-CN" dirty="0">
              <a:solidFill>
                <a:srgbClr val="000066"/>
              </a:solidFill>
              <a:latin typeface="宋体" panose="02010600030101010101" pitchFamily="2" charset="-122"/>
              <a:ea typeface="宋体" pitchFamily="2" charset="-122"/>
            </a:endParaRPr>
          </a:p>
        </p:txBody>
      </p:sp>
      <p:sp>
        <p:nvSpPr>
          <p:cNvPr id="2" name="文本框 1">
            <a:extLst>
              <a:ext uri="{FF2B5EF4-FFF2-40B4-BE49-F238E27FC236}">
                <a16:creationId xmlns:a16="http://schemas.microsoft.com/office/drawing/2014/main" id="{EEB29A1A-DD42-49AE-8325-D62E865AA2B5}"/>
              </a:ext>
            </a:extLst>
          </p:cNvPr>
          <p:cNvSpPr txBox="1"/>
          <p:nvPr/>
        </p:nvSpPr>
        <p:spPr>
          <a:xfrm>
            <a:off x="701570" y="3499624"/>
            <a:ext cx="7245805" cy="437043"/>
          </a:xfrm>
          <a:prstGeom prst="rect">
            <a:avLst/>
          </a:prstGeom>
          <a:noFill/>
        </p:spPr>
        <p:txBody>
          <a:bodyPr wrap="square" rtlCol="0">
            <a:spAutoFit/>
          </a:bodyPr>
          <a:lstStyle/>
          <a:p>
            <a:r>
              <a:rPr lang="zh-CN" altLang="en-US" dirty="0">
                <a:solidFill>
                  <a:srgbClr val="002060"/>
                </a:solidFill>
                <a:latin typeface="宋体" panose="02010600030101010101" pitchFamily="2" charset="-122"/>
                <a:ea typeface="宋体" panose="02010600030101010101" pitchFamily="2" charset="-122"/>
              </a:rPr>
              <a:t>实方式下的中断及中断处理程序设计</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descr="Rectangle: Click to edit Master text styles&#10;Second level&#10;Third level&#10;Fourth level&#10;Fifth level"/>
          <p:cNvSpPr>
            <a:spLocks noGrp="1" noChangeArrowheads="1"/>
          </p:cNvSpPr>
          <p:nvPr>
            <p:ph type="body" idx="1"/>
          </p:nvPr>
        </p:nvSpPr>
        <p:spPr>
          <a:xfrm>
            <a:off x="296863" y="728700"/>
            <a:ext cx="8328025" cy="2997200"/>
          </a:xfrm>
        </p:spPr>
        <p:txBody>
          <a:bodyPr/>
          <a:lstStyle/>
          <a:p>
            <a:pPr marL="0" indent="0" eaLnBrk="1" hangingPunct="1">
              <a:buFont typeface="Wingdings" pitchFamily="2" charset="2"/>
              <a:buNone/>
            </a:pPr>
            <a:r>
              <a:rPr lang="en-US" altLang="zh-CN" sz="2400" b="1"/>
              <a:t>       </a:t>
            </a:r>
          </a:p>
        </p:txBody>
      </p:sp>
      <p:grpSp>
        <p:nvGrpSpPr>
          <p:cNvPr id="448515" name="Group 3"/>
          <p:cNvGrpSpPr>
            <a:grpSpLocks/>
          </p:cNvGrpSpPr>
          <p:nvPr/>
        </p:nvGrpSpPr>
        <p:grpSpPr bwMode="auto">
          <a:xfrm>
            <a:off x="657225" y="1717713"/>
            <a:ext cx="6840538" cy="4393362"/>
            <a:chOff x="2094" y="1638"/>
            <a:chExt cx="4896" cy="2876"/>
          </a:xfrm>
        </p:grpSpPr>
        <p:sp>
          <p:nvSpPr>
            <p:cNvPr id="30727" name="Text Box 4"/>
            <p:cNvSpPr txBox="1">
              <a:spLocks noChangeArrowheads="1"/>
            </p:cNvSpPr>
            <p:nvPr/>
          </p:nvSpPr>
          <p:spPr bwMode="auto">
            <a:xfrm>
              <a:off x="2838" y="1938"/>
              <a:ext cx="1464" cy="5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000" dirty="0">
                  <a:solidFill>
                    <a:schemeClr val="tx1"/>
                  </a:solidFill>
                  <a:latin typeface="Times New Roman" pitchFamily="18" charset="0"/>
                  <a:ea typeface="宋体" pitchFamily="2" charset="-122"/>
                </a:rPr>
                <a:t>类型</a:t>
              </a:r>
              <a:r>
                <a:rPr kumimoji="0" lang="en-US" altLang="zh-CN" sz="2000" dirty="0">
                  <a:solidFill>
                    <a:schemeClr val="tx1"/>
                  </a:solidFill>
                  <a:latin typeface="Times New Roman" pitchFamily="18" charset="0"/>
                  <a:ea typeface="宋体" pitchFamily="2" charset="-122"/>
                </a:rPr>
                <a:t>0</a:t>
              </a:r>
              <a:r>
                <a:rPr kumimoji="0" lang="zh-CN" altLang="en-US" sz="2000" dirty="0">
                  <a:solidFill>
                    <a:schemeClr val="tx1"/>
                  </a:solidFill>
                  <a:latin typeface="Times New Roman" pitchFamily="18" charset="0"/>
                  <a:ea typeface="宋体" pitchFamily="2" charset="-122"/>
                </a:rPr>
                <a:t>中断处理程序入口信息  </a:t>
              </a:r>
              <a:endParaRPr kumimoji="0" lang="zh-CN" altLang="en-US" sz="2000" b="0" dirty="0">
                <a:solidFill>
                  <a:schemeClr val="tx1"/>
                </a:solidFill>
                <a:latin typeface="Arial" charset="0"/>
                <a:ea typeface="宋体" pitchFamily="2" charset="-122"/>
              </a:endParaRPr>
            </a:p>
          </p:txBody>
        </p:sp>
        <p:sp>
          <p:nvSpPr>
            <p:cNvPr id="30728" name="Line 5"/>
            <p:cNvSpPr>
              <a:spLocks noChangeShapeType="1"/>
            </p:cNvSpPr>
            <p:nvPr/>
          </p:nvSpPr>
          <p:spPr bwMode="auto">
            <a:xfrm flipV="1">
              <a:off x="4206" y="2189"/>
              <a:ext cx="168"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29" name="Line 6"/>
            <p:cNvSpPr>
              <a:spLocks noChangeShapeType="1"/>
            </p:cNvSpPr>
            <p:nvPr/>
          </p:nvSpPr>
          <p:spPr bwMode="auto">
            <a:xfrm>
              <a:off x="2862" y="2064"/>
              <a:ext cx="4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30" name="Line 7"/>
            <p:cNvSpPr>
              <a:spLocks noChangeShapeType="1"/>
            </p:cNvSpPr>
            <p:nvPr/>
          </p:nvSpPr>
          <p:spPr bwMode="auto">
            <a:xfrm>
              <a:off x="4254" y="2064"/>
              <a:ext cx="9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31" name="Line 8"/>
            <p:cNvSpPr>
              <a:spLocks noChangeShapeType="1"/>
            </p:cNvSpPr>
            <p:nvPr/>
          </p:nvSpPr>
          <p:spPr bwMode="auto">
            <a:xfrm>
              <a:off x="2862" y="2313"/>
              <a:ext cx="4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32" name="Line 9"/>
            <p:cNvSpPr>
              <a:spLocks noChangeShapeType="1"/>
            </p:cNvSpPr>
            <p:nvPr/>
          </p:nvSpPr>
          <p:spPr bwMode="auto">
            <a:xfrm>
              <a:off x="4254" y="2313"/>
              <a:ext cx="9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33" name="Text Box 10"/>
            <p:cNvSpPr txBox="1">
              <a:spLocks noChangeArrowheads="1"/>
            </p:cNvSpPr>
            <p:nvPr/>
          </p:nvSpPr>
          <p:spPr bwMode="auto">
            <a:xfrm>
              <a:off x="2838" y="2438"/>
              <a:ext cx="1464" cy="501"/>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000" dirty="0">
                  <a:solidFill>
                    <a:schemeClr val="tx1"/>
                  </a:solidFill>
                  <a:latin typeface="Times New Roman" pitchFamily="18" charset="0"/>
                  <a:ea typeface="宋体" pitchFamily="2" charset="-122"/>
                </a:rPr>
                <a:t>类型</a:t>
              </a:r>
              <a:r>
                <a:rPr kumimoji="0" lang="en-US" altLang="zh-CN" sz="2000" dirty="0">
                  <a:solidFill>
                    <a:schemeClr val="tx1"/>
                  </a:solidFill>
                  <a:latin typeface="Times New Roman" pitchFamily="18" charset="0"/>
                  <a:ea typeface="宋体" pitchFamily="2" charset="-122"/>
                </a:rPr>
                <a:t>1</a:t>
              </a:r>
              <a:r>
                <a:rPr kumimoji="0" lang="zh-CN" altLang="en-US" sz="2000" dirty="0">
                  <a:solidFill>
                    <a:schemeClr val="tx1"/>
                  </a:solidFill>
                  <a:latin typeface="Times New Roman" pitchFamily="18" charset="0"/>
                  <a:ea typeface="宋体" pitchFamily="2" charset="-122"/>
                </a:rPr>
                <a:t>中断处理程序入口信息  </a:t>
              </a:r>
              <a:endParaRPr kumimoji="0" lang="zh-CN" altLang="en-US" sz="2000" dirty="0">
                <a:solidFill>
                  <a:schemeClr val="tx1"/>
                </a:solidFill>
                <a:latin typeface="Arial" charset="0"/>
                <a:ea typeface="宋体" pitchFamily="2" charset="-122"/>
              </a:endParaRPr>
            </a:p>
          </p:txBody>
        </p:sp>
        <p:sp>
          <p:nvSpPr>
            <p:cNvPr id="30734" name="Line 11"/>
            <p:cNvSpPr>
              <a:spLocks noChangeShapeType="1"/>
            </p:cNvSpPr>
            <p:nvPr/>
          </p:nvSpPr>
          <p:spPr bwMode="auto">
            <a:xfrm>
              <a:off x="2838" y="2689"/>
              <a:ext cx="12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35" name="Line 12"/>
            <p:cNvSpPr>
              <a:spLocks noChangeShapeType="1"/>
            </p:cNvSpPr>
            <p:nvPr/>
          </p:nvSpPr>
          <p:spPr bwMode="auto">
            <a:xfrm>
              <a:off x="4182" y="2689"/>
              <a:ext cx="12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36" name="Line 13"/>
            <p:cNvSpPr>
              <a:spLocks noChangeShapeType="1"/>
            </p:cNvSpPr>
            <p:nvPr/>
          </p:nvSpPr>
          <p:spPr bwMode="auto">
            <a:xfrm>
              <a:off x="2862" y="2563"/>
              <a:ext cx="4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37" name="Line 14"/>
            <p:cNvSpPr>
              <a:spLocks noChangeShapeType="1"/>
            </p:cNvSpPr>
            <p:nvPr/>
          </p:nvSpPr>
          <p:spPr bwMode="auto">
            <a:xfrm>
              <a:off x="4254" y="2563"/>
              <a:ext cx="4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38" name="Line 15"/>
            <p:cNvSpPr>
              <a:spLocks noChangeShapeType="1"/>
            </p:cNvSpPr>
            <p:nvPr/>
          </p:nvSpPr>
          <p:spPr bwMode="auto">
            <a:xfrm>
              <a:off x="2862" y="2814"/>
              <a:ext cx="4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39" name="Line 16"/>
            <p:cNvSpPr>
              <a:spLocks noChangeShapeType="1"/>
            </p:cNvSpPr>
            <p:nvPr/>
          </p:nvSpPr>
          <p:spPr bwMode="auto">
            <a:xfrm>
              <a:off x="4254" y="2814"/>
              <a:ext cx="4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40" name="Text Box 17"/>
            <p:cNvSpPr txBox="1">
              <a:spLocks noChangeArrowheads="1"/>
            </p:cNvSpPr>
            <p:nvPr/>
          </p:nvSpPr>
          <p:spPr bwMode="auto">
            <a:xfrm>
              <a:off x="2837" y="2937"/>
              <a:ext cx="1465" cy="51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000" dirty="0">
                  <a:solidFill>
                    <a:schemeClr val="tx1"/>
                  </a:solidFill>
                  <a:latin typeface="Times New Roman" pitchFamily="18" charset="0"/>
                  <a:ea typeface="宋体" pitchFamily="2" charset="-122"/>
                </a:rPr>
                <a:t>类型</a:t>
              </a:r>
              <a:r>
                <a:rPr kumimoji="0" lang="en-US" altLang="zh-CN" sz="2000" dirty="0">
                  <a:solidFill>
                    <a:schemeClr val="tx1"/>
                  </a:solidFill>
                  <a:latin typeface="Times New Roman" pitchFamily="18" charset="0"/>
                  <a:ea typeface="宋体" pitchFamily="2" charset="-122"/>
                </a:rPr>
                <a:t>2</a:t>
              </a:r>
              <a:r>
                <a:rPr kumimoji="0" lang="zh-CN" altLang="en-US" sz="2000" dirty="0">
                  <a:solidFill>
                    <a:schemeClr val="tx1"/>
                  </a:solidFill>
                  <a:latin typeface="Times New Roman" pitchFamily="18" charset="0"/>
                  <a:ea typeface="宋体" pitchFamily="2" charset="-122"/>
                </a:rPr>
                <a:t>中断处理程序入口信息</a:t>
              </a:r>
              <a:r>
                <a:rPr kumimoji="0" lang="zh-CN" altLang="en-US" sz="2000" b="0" dirty="0">
                  <a:solidFill>
                    <a:schemeClr val="tx1"/>
                  </a:solidFill>
                  <a:latin typeface="Times New Roman" pitchFamily="18" charset="0"/>
                  <a:ea typeface="宋体" pitchFamily="2" charset="-122"/>
                </a:rPr>
                <a:t>  </a:t>
              </a:r>
              <a:endParaRPr kumimoji="0" lang="zh-CN" altLang="en-US" sz="2000" b="0" dirty="0">
                <a:solidFill>
                  <a:schemeClr val="tx1"/>
                </a:solidFill>
                <a:latin typeface="Arial" charset="0"/>
                <a:ea typeface="宋体" pitchFamily="2" charset="-122"/>
              </a:endParaRPr>
            </a:p>
          </p:txBody>
        </p:sp>
        <p:sp>
          <p:nvSpPr>
            <p:cNvPr id="30741" name="Line 18"/>
            <p:cNvSpPr>
              <a:spLocks noChangeShapeType="1"/>
            </p:cNvSpPr>
            <p:nvPr/>
          </p:nvSpPr>
          <p:spPr bwMode="auto">
            <a:xfrm>
              <a:off x="2838" y="3189"/>
              <a:ext cx="12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42" name="Line 19"/>
            <p:cNvSpPr>
              <a:spLocks noChangeShapeType="1"/>
            </p:cNvSpPr>
            <p:nvPr/>
          </p:nvSpPr>
          <p:spPr bwMode="auto">
            <a:xfrm>
              <a:off x="4182" y="3189"/>
              <a:ext cx="12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43" name="Line 20"/>
            <p:cNvSpPr>
              <a:spLocks noChangeShapeType="1"/>
            </p:cNvSpPr>
            <p:nvPr/>
          </p:nvSpPr>
          <p:spPr bwMode="auto">
            <a:xfrm>
              <a:off x="2862" y="3064"/>
              <a:ext cx="4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44" name="Line 21"/>
            <p:cNvSpPr>
              <a:spLocks noChangeShapeType="1"/>
            </p:cNvSpPr>
            <p:nvPr/>
          </p:nvSpPr>
          <p:spPr bwMode="auto">
            <a:xfrm>
              <a:off x="4254" y="3064"/>
              <a:ext cx="4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45" name="Line 22"/>
            <p:cNvSpPr>
              <a:spLocks noChangeShapeType="1"/>
            </p:cNvSpPr>
            <p:nvPr/>
          </p:nvSpPr>
          <p:spPr bwMode="auto">
            <a:xfrm>
              <a:off x="2862" y="3314"/>
              <a:ext cx="4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46" name="Line 23"/>
            <p:cNvSpPr>
              <a:spLocks noChangeShapeType="1"/>
            </p:cNvSpPr>
            <p:nvPr/>
          </p:nvSpPr>
          <p:spPr bwMode="auto">
            <a:xfrm>
              <a:off x="4254" y="3297"/>
              <a:ext cx="4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47" name="Text Box 24"/>
            <p:cNvSpPr txBox="1">
              <a:spLocks noChangeArrowheads="1"/>
            </p:cNvSpPr>
            <p:nvPr/>
          </p:nvSpPr>
          <p:spPr bwMode="auto">
            <a:xfrm>
              <a:off x="2838" y="3439"/>
              <a:ext cx="1464" cy="5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ts val="775"/>
                </a:spcBef>
                <a:buClrTx/>
                <a:buSzTx/>
                <a:buFontTx/>
                <a:buNone/>
              </a:pPr>
              <a:r>
                <a:rPr kumimoji="0" lang="en-US" altLang="zh-CN" sz="900" b="0">
                  <a:solidFill>
                    <a:schemeClr val="tx1"/>
                  </a:solidFill>
                  <a:latin typeface="宋体" pitchFamily="2" charset="-122"/>
                  <a:ea typeface="宋体" pitchFamily="2" charset="-122"/>
                </a:rPr>
                <a:t>┇       </a:t>
              </a:r>
              <a:endParaRPr kumimoji="0" lang="en-US" altLang="zh-CN" sz="2400" b="0">
                <a:solidFill>
                  <a:schemeClr val="tx1"/>
                </a:solidFill>
                <a:latin typeface="Arial" charset="0"/>
                <a:ea typeface="宋体" pitchFamily="2" charset="-122"/>
              </a:endParaRPr>
            </a:p>
          </p:txBody>
        </p:sp>
        <p:sp>
          <p:nvSpPr>
            <p:cNvPr id="30748" name="Text Box 25"/>
            <p:cNvSpPr txBox="1">
              <a:spLocks noChangeArrowheads="1"/>
            </p:cNvSpPr>
            <p:nvPr/>
          </p:nvSpPr>
          <p:spPr bwMode="auto">
            <a:xfrm>
              <a:off x="2838" y="3939"/>
              <a:ext cx="1464" cy="5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000" dirty="0">
                  <a:solidFill>
                    <a:schemeClr val="tx1"/>
                  </a:solidFill>
                  <a:latin typeface="Times New Roman" pitchFamily="18" charset="0"/>
                  <a:ea typeface="宋体" pitchFamily="2" charset="-122"/>
                </a:rPr>
                <a:t>类型</a:t>
              </a:r>
              <a:r>
                <a:rPr kumimoji="0" lang="en-US" altLang="zh-CN" sz="2000" dirty="0">
                  <a:solidFill>
                    <a:schemeClr val="tx1"/>
                  </a:solidFill>
                  <a:latin typeface="Times New Roman" pitchFamily="18" charset="0"/>
                  <a:ea typeface="宋体" pitchFamily="2" charset="-122"/>
                </a:rPr>
                <a:t>255</a:t>
              </a:r>
              <a:r>
                <a:rPr kumimoji="0" lang="zh-CN" altLang="en-US" sz="2000" dirty="0">
                  <a:solidFill>
                    <a:schemeClr val="tx1"/>
                  </a:solidFill>
                  <a:latin typeface="Times New Roman" pitchFamily="18" charset="0"/>
                  <a:ea typeface="宋体" pitchFamily="2" charset="-122"/>
                </a:rPr>
                <a:t>中断处理程序入口信息 </a:t>
              </a:r>
              <a:endParaRPr kumimoji="0" lang="zh-CN" altLang="en-US" sz="2000" dirty="0">
                <a:solidFill>
                  <a:schemeClr val="tx1"/>
                </a:solidFill>
                <a:latin typeface="Arial" charset="0"/>
                <a:ea typeface="宋体" pitchFamily="2" charset="-122"/>
              </a:endParaRPr>
            </a:p>
          </p:txBody>
        </p:sp>
        <p:sp>
          <p:nvSpPr>
            <p:cNvPr id="30749" name="Line 26"/>
            <p:cNvSpPr>
              <a:spLocks noChangeShapeType="1"/>
            </p:cNvSpPr>
            <p:nvPr/>
          </p:nvSpPr>
          <p:spPr bwMode="auto">
            <a:xfrm>
              <a:off x="2838" y="4189"/>
              <a:ext cx="12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50" name="Line 27"/>
            <p:cNvSpPr>
              <a:spLocks noChangeShapeType="1"/>
            </p:cNvSpPr>
            <p:nvPr/>
          </p:nvSpPr>
          <p:spPr bwMode="auto">
            <a:xfrm>
              <a:off x="4182" y="4189"/>
              <a:ext cx="12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51" name="Line 28"/>
            <p:cNvSpPr>
              <a:spLocks noChangeShapeType="1"/>
            </p:cNvSpPr>
            <p:nvPr/>
          </p:nvSpPr>
          <p:spPr bwMode="auto">
            <a:xfrm>
              <a:off x="2862" y="4064"/>
              <a:ext cx="4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52" name="Line 29"/>
            <p:cNvSpPr>
              <a:spLocks noChangeShapeType="1"/>
            </p:cNvSpPr>
            <p:nvPr/>
          </p:nvSpPr>
          <p:spPr bwMode="auto">
            <a:xfrm>
              <a:off x="4254" y="4064"/>
              <a:ext cx="4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53" name="Line 30"/>
            <p:cNvSpPr>
              <a:spLocks noChangeShapeType="1"/>
            </p:cNvSpPr>
            <p:nvPr/>
          </p:nvSpPr>
          <p:spPr bwMode="auto">
            <a:xfrm>
              <a:off x="2862" y="4314"/>
              <a:ext cx="4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54" name="Line 31"/>
            <p:cNvSpPr>
              <a:spLocks noChangeShapeType="1"/>
            </p:cNvSpPr>
            <p:nvPr/>
          </p:nvSpPr>
          <p:spPr bwMode="auto">
            <a:xfrm>
              <a:off x="4254" y="4314"/>
              <a:ext cx="4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55" name="Text Box 32"/>
            <p:cNvSpPr txBox="1">
              <a:spLocks noChangeArrowheads="1"/>
            </p:cNvSpPr>
            <p:nvPr/>
          </p:nvSpPr>
          <p:spPr bwMode="auto">
            <a:xfrm>
              <a:off x="4302" y="1933"/>
              <a:ext cx="2652" cy="254"/>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ct val="0"/>
                </a:spcBef>
                <a:buClrTx/>
                <a:buSzTx/>
                <a:buFontTx/>
                <a:buNone/>
              </a:pPr>
              <a:r>
                <a:rPr kumimoji="0" lang="zh-CN" altLang="en-US" sz="2000" dirty="0">
                  <a:solidFill>
                    <a:schemeClr val="tx1"/>
                  </a:solidFill>
                  <a:latin typeface="Times New Roman" pitchFamily="18" charset="0"/>
                  <a:ea typeface="宋体" pitchFamily="2" charset="-122"/>
                </a:rPr>
                <a:t>偏移值</a:t>
              </a:r>
              <a:r>
                <a:rPr kumimoji="0" lang="en-US" altLang="zh-CN" sz="2000" dirty="0">
                  <a:solidFill>
                    <a:schemeClr val="tx1"/>
                  </a:solidFill>
                  <a:latin typeface="Times New Roman" pitchFamily="18" charset="0"/>
                  <a:ea typeface="宋体" pitchFamily="2" charset="-122"/>
                </a:rPr>
                <a:t>(</a:t>
              </a:r>
              <a:r>
                <a:rPr kumimoji="0" lang="zh-CN" altLang="en-US" sz="2000" dirty="0">
                  <a:solidFill>
                    <a:schemeClr val="tx1"/>
                  </a:solidFill>
                  <a:latin typeface="Times New Roman" pitchFamily="18" charset="0"/>
                  <a:ea typeface="宋体" pitchFamily="2" charset="-122"/>
                </a:rPr>
                <a:t>高</a:t>
              </a:r>
              <a:r>
                <a:rPr kumimoji="0" lang="en-US" altLang="zh-CN" sz="2000" dirty="0">
                  <a:solidFill>
                    <a:schemeClr val="tx1"/>
                  </a:solidFill>
                  <a:latin typeface="Times New Roman" pitchFamily="18" charset="0"/>
                  <a:ea typeface="宋体" pitchFamily="2" charset="-122"/>
                </a:rPr>
                <a:t>16</a:t>
              </a:r>
              <a:r>
                <a:rPr kumimoji="0" lang="zh-CN" altLang="en-US" sz="2000" dirty="0">
                  <a:solidFill>
                    <a:schemeClr val="tx1"/>
                  </a:solidFill>
                  <a:latin typeface="Times New Roman" pitchFamily="18" charset="0"/>
                  <a:ea typeface="宋体" pitchFamily="2" charset="-122"/>
                </a:rPr>
                <a:t>位</a:t>
              </a:r>
              <a:r>
                <a:rPr kumimoji="0" lang="en-US" altLang="zh-CN" sz="2000" dirty="0">
                  <a:solidFill>
                    <a:schemeClr val="tx1"/>
                  </a:solidFill>
                  <a:latin typeface="Times New Roman" pitchFamily="18" charset="0"/>
                  <a:ea typeface="宋体" pitchFamily="2" charset="-122"/>
                </a:rPr>
                <a:t>)  </a:t>
              </a:r>
              <a:r>
                <a:rPr kumimoji="0" lang="zh-CN" altLang="en-US" sz="2000" dirty="0">
                  <a:solidFill>
                    <a:schemeClr val="tx1"/>
                  </a:solidFill>
                  <a:latin typeface="Times New Roman" pitchFamily="18" charset="0"/>
                  <a:ea typeface="宋体" pitchFamily="2" charset="-122"/>
                </a:rPr>
                <a:t>门属性   未用 </a:t>
              </a:r>
              <a:r>
                <a:rPr kumimoji="0" lang="zh-CN" altLang="en-US" sz="1400" dirty="0">
                  <a:solidFill>
                    <a:schemeClr val="tx1"/>
                  </a:solidFill>
                  <a:latin typeface="Times New Roman" pitchFamily="18" charset="0"/>
                  <a:ea typeface="宋体" pitchFamily="2" charset="-122"/>
                </a:rPr>
                <a:t> </a:t>
              </a:r>
              <a:endParaRPr kumimoji="0" lang="zh-CN" altLang="en-US" sz="2400" b="0" dirty="0">
                <a:solidFill>
                  <a:schemeClr val="tx1"/>
                </a:solidFill>
                <a:latin typeface="Arial" charset="0"/>
                <a:ea typeface="宋体" pitchFamily="2" charset="-122"/>
              </a:endParaRPr>
            </a:p>
          </p:txBody>
        </p:sp>
        <p:sp>
          <p:nvSpPr>
            <p:cNvPr id="30756" name="Line 33"/>
            <p:cNvSpPr>
              <a:spLocks noChangeShapeType="1"/>
            </p:cNvSpPr>
            <p:nvPr/>
          </p:nvSpPr>
          <p:spPr bwMode="auto">
            <a:xfrm>
              <a:off x="6750" y="2312"/>
              <a:ext cx="4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57" name="Text Box 34"/>
            <p:cNvSpPr txBox="1">
              <a:spLocks noChangeArrowheads="1"/>
            </p:cNvSpPr>
            <p:nvPr/>
          </p:nvSpPr>
          <p:spPr bwMode="auto">
            <a:xfrm>
              <a:off x="2094" y="1995"/>
              <a:ext cx="720" cy="7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en-US" altLang="zh-CN" sz="2000" dirty="0">
                  <a:solidFill>
                    <a:schemeClr val="tx1"/>
                  </a:solidFill>
                  <a:latin typeface="宋体" pitchFamily="2" charset="-122"/>
                  <a:ea typeface="宋体" pitchFamily="2" charset="-122"/>
                </a:rPr>
                <a:t>00000H </a:t>
              </a:r>
            </a:p>
            <a:p>
              <a:pPr algn="ctr" eaLnBrk="1" hangingPunct="1">
                <a:lnSpc>
                  <a:spcPct val="100000"/>
                </a:lnSpc>
                <a:spcBef>
                  <a:spcPct val="0"/>
                </a:spcBef>
                <a:buClrTx/>
                <a:buSzTx/>
                <a:buFontTx/>
                <a:buNone/>
              </a:pPr>
              <a:r>
                <a:rPr kumimoji="0" lang="en-US" altLang="zh-CN" sz="2000" dirty="0">
                  <a:solidFill>
                    <a:schemeClr val="tx1"/>
                  </a:solidFill>
                  <a:latin typeface="宋体" pitchFamily="2" charset="-122"/>
                  <a:ea typeface="宋体" pitchFamily="2" charset="-122"/>
                </a:rPr>
                <a:t>┇    </a:t>
              </a:r>
            </a:p>
            <a:p>
              <a:pPr algn="ctr" eaLnBrk="1" hangingPunct="1">
                <a:lnSpc>
                  <a:spcPct val="100000"/>
                </a:lnSpc>
                <a:spcBef>
                  <a:spcPct val="0"/>
                </a:spcBef>
                <a:buClrTx/>
                <a:buSzTx/>
                <a:buFontTx/>
                <a:buNone/>
              </a:pPr>
              <a:r>
                <a:rPr kumimoji="0" lang="en-US" altLang="zh-CN" sz="2000" dirty="0">
                  <a:solidFill>
                    <a:schemeClr val="tx1"/>
                  </a:solidFill>
                  <a:latin typeface="宋体" pitchFamily="2" charset="-122"/>
                  <a:ea typeface="宋体" pitchFamily="2" charset="-122"/>
                </a:rPr>
                <a:t>00008H </a:t>
              </a:r>
              <a:endParaRPr kumimoji="0" lang="en-US" altLang="zh-CN" sz="2000" dirty="0">
                <a:solidFill>
                  <a:schemeClr val="tx1"/>
                </a:solidFill>
                <a:latin typeface="Arial" charset="0"/>
                <a:ea typeface="宋体" pitchFamily="2" charset="-122"/>
              </a:endParaRPr>
            </a:p>
          </p:txBody>
        </p:sp>
        <p:sp>
          <p:nvSpPr>
            <p:cNvPr id="30758" name="Text Box 35"/>
            <p:cNvSpPr txBox="1">
              <a:spLocks noChangeArrowheads="1"/>
            </p:cNvSpPr>
            <p:nvPr/>
          </p:nvSpPr>
          <p:spPr bwMode="auto">
            <a:xfrm>
              <a:off x="2094" y="3864"/>
              <a:ext cx="720" cy="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en-US" altLang="zh-CN" sz="2000" dirty="0">
                  <a:solidFill>
                    <a:schemeClr val="tx1"/>
                  </a:solidFill>
                  <a:latin typeface="宋体" pitchFamily="2" charset="-122"/>
                  <a:ea typeface="宋体" pitchFamily="2" charset="-122"/>
                </a:rPr>
                <a:t>007F8H  </a:t>
              </a:r>
            </a:p>
            <a:p>
              <a:pPr algn="ctr" eaLnBrk="1" hangingPunct="1">
                <a:lnSpc>
                  <a:spcPct val="100000"/>
                </a:lnSpc>
                <a:spcBef>
                  <a:spcPts val="775"/>
                </a:spcBef>
                <a:buClrTx/>
                <a:buSzTx/>
                <a:buFontTx/>
                <a:buNone/>
              </a:pPr>
              <a:r>
                <a:rPr kumimoji="0" lang="en-US" altLang="zh-CN" sz="2000" dirty="0">
                  <a:solidFill>
                    <a:schemeClr val="tx1"/>
                  </a:solidFill>
                  <a:latin typeface="宋体" pitchFamily="2" charset="-122"/>
                  <a:ea typeface="宋体" pitchFamily="2" charset="-122"/>
                </a:rPr>
                <a:t>007FFH</a:t>
              </a:r>
              <a:r>
                <a:rPr kumimoji="0" lang="en-US" altLang="zh-CN" sz="2000" b="0" dirty="0">
                  <a:solidFill>
                    <a:schemeClr val="tx1"/>
                  </a:solidFill>
                  <a:latin typeface="宋体" pitchFamily="2" charset="-122"/>
                  <a:ea typeface="宋体" pitchFamily="2" charset="-122"/>
                </a:rPr>
                <a:t> </a:t>
              </a:r>
              <a:endParaRPr kumimoji="0" lang="en-US" altLang="zh-CN" sz="2000" b="0" dirty="0">
                <a:solidFill>
                  <a:schemeClr val="tx1"/>
                </a:solidFill>
                <a:latin typeface="Arial" charset="0"/>
                <a:ea typeface="宋体" pitchFamily="2" charset="-122"/>
              </a:endParaRPr>
            </a:p>
          </p:txBody>
        </p:sp>
        <p:sp>
          <p:nvSpPr>
            <p:cNvPr id="30759" name="Text Box 36"/>
            <p:cNvSpPr txBox="1">
              <a:spLocks noChangeArrowheads="1"/>
            </p:cNvSpPr>
            <p:nvPr/>
          </p:nvSpPr>
          <p:spPr bwMode="auto">
            <a:xfrm>
              <a:off x="2114" y="2774"/>
              <a:ext cx="720" cy="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en-US" altLang="zh-CN" sz="1600" dirty="0">
                  <a:solidFill>
                    <a:schemeClr val="tx1"/>
                  </a:solidFill>
                  <a:latin typeface="宋体" pitchFamily="2" charset="-122"/>
                  <a:ea typeface="宋体" pitchFamily="2" charset="-122"/>
                </a:rPr>
                <a:t>   </a:t>
              </a:r>
            </a:p>
            <a:p>
              <a:pPr algn="ctr" eaLnBrk="1" hangingPunct="1">
                <a:lnSpc>
                  <a:spcPct val="100000"/>
                </a:lnSpc>
                <a:spcBef>
                  <a:spcPct val="0"/>
                </a:spcBef>
                <a:buClrTx/>
                <a:buSzTx/>
                <a:buFontTx/>
                <a:buNone/>
              </a:pPr>
              <a:r>
                <a:rPr kumimoji="0" lang="en-US" altLang="zh-CN" sz="2000" dirty="0">
                  <a:solidFill>
                    <a:schemeClr val="tx1"/>
                  </a:solidFill>
                  <a:latin typeface="宋体" pitchFamily="2" charset="-122"/>
                  <a:ea typeface="宋体" pitchFamily="2" charset="-122"/>
                </a:rPr>
                <a:t>00010H</a:t>
              </a:r>
              <a:r>
                <a:rPr kumimoji="0" lang="en-US" altLang="zh-CN" sz="2000" b="0" dirty="0">
                  <a:solidFill>
                    <a:schemeClr val="tx1"/>
                  </a:solidFill>
                  <a:latin typeface="宋体" pitchFamily="2" charset="-122"/>
                  <a:ea typeface="宋体" pitchFamily="2" charset="-122"/>
                </a:rPr>
                <a:t> </a:t>
              </a:r>
              <a:endParaRPr kumimoji="0" lang="en-US" altLang="zh-CN" sz="2000" b="0" dirty="0">
                <a:solidFill>
                  <a:schemeClr val="tx1"/>
                </a:solidFill>
                <a:latin typeface="Arial" charset="0"/>
                <a:ea typeface="宋体" pitchFamily="2" charset="-122"/>
              </a:endParaRPr>
            </a:p>
          </p:txBody>
        </p:sp>
        <p:sp>
          <p:nvSpPr>
            <p:cNvPr id="30760" name="Text Box 37"/>
            <p:cNvSpPr txBox="1">
              <a:spLocks noChangeArrowheads="1"/>
            </p:cNvSpPr>
            <p:nvPr/>
          </p:nvSpPr>
          <p:spPr bwMode="auto">
            <a:xfrm>
              <a:off x="2262" y="3139"/>
              <a:ext cx="408" cy="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en-US" altLang="zh-CN" sz="1600" dirty="0">
                  <a:solidFill>
                    <a:schemeClr val="tx1"/>
                  </a:solidFill>
                  <a:latin typeface="宋体" pitchFamily="2" charset="-122"/>
                  <a:ea typeface="宋体" pitchFamily="2" charset="-122"/>
                </a:rPr>
                <a:t>┇ </a:t>
              </a:r>
            </a:p>
            <a:p>
              <a:pPr algn="ctr" eaLnBrk="1" hangingPunct="1">
                <a:lnSpc>
                  <a:spcPct val="100000"/>
                </a:lnSpc>
                <a:spcBef>
                  <a:spcPts val="775"/>
                </a:spcBef>
                <a:buClrTx/>
                <a:buSzTx/>
                <a:buFontTx/>
                <a:buNone/>
              </a:pPr>
              <a:r>
                <a:rPr kumimoji="0" lang="en-US" altLang="zh-CN" sz="1600" dirty="0">
                  <a:solidFill>
                    <a:schemeClr val="tx1"/>
                  </a:solidFill>
                  <a:latin typeface="宋体" pitchFamily="2" charset="-122"/>
                  <a:ea typeface="宋体" pitchFamily="2" charset="-122"/>
                </a:rPr>
                <a:t>┇ </a:t>
              </a:r>
              <a:endParaRPr kumimoji="0" lang="en-US" altLang="zh-CN" sz="1600" dirty="0">
                <a:solidFill>
                  <a:schemeClr val="tx1"/>
                </a:solidFill>
                <a:latin typeface="Arial" charset="0"/>
                <a:ea typeface="宋体" pitchFamily="2" charset="-122"/>
              </a:endParaRPr>
            </a:p>
          </p:txBody>
        </p:sp>
        <p:sp>
          <p:nvSpPr>
            <p:cNvPr id="30761" name="Text Box 38"/>
            <p:cNvSpPr txBox="1">
              <a:spLocks noChangeArrowheads="1"/>
            </p:cNvSpPr>
            <p:nvPr/>
          </p:nvSpPr>
          <p:spPr bwMode="auto">
            <a:xfrm>
              <a:off x="3174" y="1638"/>
              <a:ext cx="720"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000" dirty="0">
                  <a:solidFill>
                    <a:schemeClr val="tx1"/>
                  </a:solidFill>
                  <a:latin typeface="宋体" pitchFamily="2" charset="-122"/>
                  <a:ea typeface="宋体" pitchFamily="2" charset="-122"/>
                </a:rPr>
                <a:t>主存 </a:t>
              </a:r>
              <a:r>
                <a:rPr kumimoji="0" lang="zh-CN" altLang="en-US" sz="1400" dirty="0">
                  <a:solidFill>
                    <a:schemeClr val="tx1"/>
                  </a:solidFill>
                  <a:latin typeface="宋体" pitchFamily="2" charset="-122"/>
                  <a:ea typeface="宋体" pitchFamily="2" charset="-122"/>
                </a:rPr>
                <a:t> </a:t>
              </a:r>
              <a:endParaRPr kumimoji="0" lang="zh-CN" altLang="en-US" sz="2400" b="0" dirty="0">
                <a:solidFill>
                  <a:schemeClr val="tx1"/>
                </a:solidFill>
                <a:latin typeface="Arial" charset="0"/>
                <a:ea typeface="宋体" pitchFamily="2" charset="-122"/>
              </a:endParaRPr>
            </a:p>
          </p:txBody>
        </p:sp>
        <p:sp>
          <p:nvSpPr>
            <p:cNvPr id="30762" name="Line 39"/>
            <p:cNvSpPr>
              <a:spLocks noChangeShapeType="1"/>
            </p:cNvSpPr>
            <p:nvPr/>
          </p:nvSpPr>
          <p:spPr bwMode="auto">
            <a:xfrm>
              <a:off x="5607" y="1938"/>
              <a:ext cx="0" cy="52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63" name="Text Box 40"/>
            <p:cNvSpPr txBox="1">
              <a:spLocks noChangeArrowheads="1"/>
            </p:cNvSpPr>
            <p:nvPr/>
          </p:nvSpPr>
          <p:spPr bwMode="auto">
            <a:xfrm>
              <a:off x="4302" y="2187"/>
              <a:ext cx="2652" cy="254"/>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ct val="0"/>
                </a:spcBef>
                <a:buClrTx/>
                <a:buSzTx/>
                <a:buFontTx/>
                <a:buNone/>
              </a:pPr>
              <a:r>
                <a:rPr kumimoji="0" lang="zh-CN" altLang="en-US" sz="2000" dirty="0">
                  <a:solidFill>
                    <a:schemeClr val="tx1"/>
                  </a:solidFill>
                  <a:latin typeface="宋体" pitchFamily="2" charset="-122"/>
                  <a:ea typeface="宋体" pitchFamily="2" charset="-122"/>
                </a:rPr>
                <a:t>段选择符</a:t>
              </a:r>
              <a:r>
                <a:rPr kumimoji="0" lang="en-US" altLang="zh-CN" sz="2000" dirty="0">
                  <a:solidFill>
                    <a:schemeClr val="tx1"/>
                  </a:solidFill>
                  <a:latin typeface="宋体" pitchFamily="2" charset="-122"/>
                  <a:ea typeface="宋体" pitchFamily="2" charset="-122"/>
                </a:rPr>
                <a:t>(16</a:t>
              </a:r>
              <a:r>
                <a:rPr kumimoji="0" lang="zh-CN" altLang="en-US" sz="2000" dirty="0">
                  <a:solidFill>
                    <a:schemeClr val="tx1"/>
                  </a:solidFill>
                  <a:latin typeface="宋体" pitchFamily="2" charset="-122"/>
                  <a:ea typeface="宋体" pitchFamily="2" charset="-122"/>
                </a:rPr>
                <a:t>位</a:t>
              </a:r>
              <a:r>
                <a:rPr kumimoji="0" lang="en-US" altLang="zh-CN" sz="2000" dirty="0">
                  <a:solidFill>
                    <a:schemeClr val="tx1"/>
                  </a:solidFill>
                  <a:latin typeface="宋体" pitchFamily="2" charset="-122"/>
                  <a:ea typeface="宋体" pitchFamily="2" charset="-122"/>
                </a:rPr>
                <a:t>)</a:t>
              </a:r>
              <a:r>
                <a:rPr kumimoji="0" lang="zh-CN" altLang="en-US" sz="2000" dirty="0">
                  <a:solidFill>
                    <a:schemeClr val="tx1"/>
                  </a:solidFill>
                  <a:latin typeface="Times New Roman" pitchFamily="18" charset="0"/>
                  <a:ea typeface="宋体" pitchFamily="2" charset="-122"/>
                </a:rPr>
                <a:t>偏移值</a:t>
              </a:r>
              <a:r>
                <a:rPr kumimoji="0" lang="en-US" altLang="zh-CN" sz="2000" dirty="0">
                  <a:solidFill>
                    <a:schemeClr val="tx1"/>
                  </a:solidFill>
                  <a:latin typeface="Times New Roman" pitchFamily="18" charset="0"/>
                  <a:ea typeface="宋体" pitchFamily="2" charset="-122"/>
                </a:rPr>
                <a:t>(</a:t>
              </a:r>
              <a:r>
                <a:rPr kumimoji="0" lang="zh-CN" altLang="en-US" sz="2000" dirty="0">
                  <a:solidFill>
                    <a:schemeClr val="tx1"/>
                  </a:solidFill>
                  <a:latin typeface="Times New Roman" pitchFamily="18" charset="0"/>
                  <a:ea typeface="宋体" pitchFamily="2" charset="-122"/>
                </a:rPr>
                <a:t>低</a:t>
              </a:r>
              <a:r>
                <a:rPr kumimoji="0" lang="en-US" altLang="zh-CN" sz="2000" dirty="0">
                  <a:solidFill>
                    <a:schemeClr val="tx1"/>
                  </a:solidFill>
                  <a:latin typeface="Times New Roman" pitchFamily="18" charset="0"/>
                  <a:ea typeface="宋体" pitchFamily="2" charset="-122"/>
                </a:rPr>
                <a:t>16</a:t>
              </a:r>
              <a:r>
                <a:rPr kumimoji="0" lang="zh-CN" altLang="en-US" sz="2000" dirty="0">
                  <a:solidFill>
                    <a:schemeClr val="tx1"/>
                  </a:solidFill>
                  <a:latin typeface="Times New Roman" pitchFamily="18" charset="0"/>
                  <a:ea typeface="宋体" pitchFamily="2" charset="-122"/>
                </a:rPr>
                <a:t>位</a:t>
              </a:r>
              <a:r>
                <a:rPr kumimoji="0" lang="en-US" altLang="zh-CN" sz="2000" dirty="0">
                  <a:solidFill>
                    <a:schemeClr val="tx1"/>
                  </a:solidFill>
                  <a:latin typeface="Times New Roman" pitchFamily="18" charset="0"/>
                  <a:ea typeface="宋体" pitchFamily="2" charset="-122"/>
                </a:rPr>
                <a:t>)  </a:t>
              </a:r>
              <a:endParaRPr kumimoji="0" lang="en-US" altLang="zh-CN" sz="2000" b="0" dirty="0">
                <a:solidFill>
                  <a:schemeClr val="tx1"/>
                </a:solidFill>
                <a:latin typeface="Arial" charset="0"/>
                <a:ea typeface="宋体" pitchFamily="2" charset="-122"/>
              </a:endParaRPr>
            </a:p>
          </p:txBody>
        </p:sp>
        <p:sp>
          <p:nvSpPr>
            <p:cNvPr id="30764" name="Line 41"/>
            <p:cNvSpPr>
              <a:spLocks noChangeShapeType="1"/>
            </p:cNvSpPr>
            <p:nvPr/>
          </p:nvSpPr>
          <p:spPr bwMode="auto">
            <a:xfrm>
              <a:off x="5572" y="2064"/>
              <a:ext cx="4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65" name="Line 42"/>
            <p:cNvSpPr>
              <a:spLocks noChangeShapeType="1"/>
            </p:cNvSpPr>
            <p:nvPr/>
          </p:nvSpPr>
          <p:spPr bwMode="auto">
            <a:xfrm>
              <a:off x="5572" y="2312"/>
              <a:ext cx="4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66" name="Line 43"/>
            <p:cNvSpPr>
              <a:spLocks noChangeShapeType="1"/>
            </p:cNvSpPr>
            <p:nvPr/>
          </p:nvSpPr>
          <p:spPr bwMode="auto">
            <a:xfrm>
              <a:off x="6198" y="1937"/>
              <a:ext cx="0" cy="2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767" name="Text Box 44"/>
            <p:cNvSpPr txBox="1">
              <a:spLocks noChangeArrowheads="1"/>
            </p:cNvSpPr>
            <p:nvPr/>
          </p:nvSpPr>
          <p:spPr bwMode="auto">
            <a:xfrm>
              <a:off x="4230" y="1712"/>
              <a:ext cx="2760"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12000"/>
                </a:lnSpc>
                <a:spcBef>
                  <a:spcPct val="0"/>
                </a:spcBef>
                <a:buClrTx/>
                <a:buSzTx/>
                <a:buFontTx/>
                <a:buNone/>
              </a:pPr>
              <a:r>
                <a:rPr kumimoji="0" lang="en-US" altLang="zh-CN" sz="1600">
                  <a:solidFill>
                    <a:srgbClr val="FF5050"/>
                  </a:solidFill>
                  <a:latin typeface="宋体" pitchFamily="2" charset="-122"/>
                  <a:ea typeface="宋体" pitchFamily="2" charset="-122"/>
                </a:rPr>
                <a:t>31               15       7       0   </a:t>
              </a:r>
              <a:endParaRPr kumimoji="0" lang="en-US" altLang="zh-CN" sz="2400" b="0">
                <a:solidFill>
                  <a:srgbClr val="FF5050"/>
                </a:solidFill>
                <a:latin typeface="Arial" charset="0"/>
                <a:ea typeface="宋体" pitchFamily="2" charset="-122"/>
              </a:endParaRPr>
            </a:p>
          </p:txBody>
        </p:sp>
        <p:sp>
          <p:nvSpPr>
            <p:cNvPr id="30768" name="Line 45"/>
            <p:cNvSpPr>
              <a:spLocks noChangeShapeType="1"/>
            </p:cNvSpPr>
            <p:nvPr/>
          </p:nvSpPr>
          <p:spPr bwMode="auto">
            <a:xfrm>
              <a:off x="2838" y="2210"/>
              <a:ext cx="12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0724" name="Rectangle 48"/>
          <p:cNvSpPr>
            <a:spLocks noChangeArrowheads="1"/>
          </p:cNvSpPr>
          <p:nvPr/>
        </p:nvSpPr>
        <p:spPr bwMode="auto">
          <a:xfrm>
            <a:off x="4391981" y="3766142"/>
            <a:ext cx="4500500" cy="105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50000"/>
              </a:lnSpc>
            </a:pPr>
            <a:r>
              <a:rPr kumimoji="0" lang="en-US" altLang="zh-CN" sz="2000" dirty="0">
                <a:solidFill>
                  <a:schemeClr val="tx1"/>
                </a:solidFill>
                <a:latin typeface="Times New Roman" pitchFamily="18" charset="0"/>
                <a:ea typeface="宋体" pitchFamily="2" charset="-122"/>
              </a:rPr>
              <a:t>IDTR(</a:t>
            </a:r>
            <a:r>
              <a:rPr kumimoji="0" lang="zh-CN" altLang="en-US" sz="2000" dirty="0">
                <a:solidFill>
                  <a:schemeClr val="tx1"/>
                </a:solidFill>
                <a:latin typeface="Times New Roman" pitchFamily="18" charset="0"/>
                <a:ea typeface="宋体" pitchFamily="2" charset="-122"/>
              </a:rPr>
              <a:t>中断描述符表寄存器</a:t>
            </a:r>
            <a:r>
              <a:rPr kumimoji="0" lang="en-US" altLang="zh-CN" sz="2000" dirty="0">
                <a:solidFill>
                  <a:schemeClr val="tx1"/>
                </a:solidFill>
                <a:latin typeface="Times New Roman" pitchFamily="18" charset="0"/>
                <a:ea typeface="宋体" pitchFamily="2" charset="-122"/>
              </a:rPr>
              <a:t>)</a:t>
            </a:r>
            <a:r>
              <a:rPr kumimoji="0" lang="zh-CN" altLang="en-US" sz="2000" dirty="0">
                <a:solidFill>
                  <a:schemeClr val="tx1"/>
                </a:solidFill>
                <a:latin typeface="Times New Roman" pitchFamily="18" charset="0"/>
                <a:ea typeface="宋体" pitchFamily="2" charset="-122"/>
              </a:rPr>
              <a:t>决定</a:t>
            </a:r>
            <a:r>
              <a:rPr kumimoji="0" lang="en-US" altLang="zh-CN" sz="2000" dirty="0">
                <a:solidFill>
                  <a:schemeClr val="tx1"/>
                </a:solidFill>
                <a:latin typeface="Times New Roman" pitchFamily="18" charset="0"/>
                <a:ea typeface="宋体" pitchFamily="2" charset="-122"/>
              </a:rPr>
              <a:t>IDT</a:t>
            </a:r>
            <a:r>
              <a:rPr kumimoji="0" lang="zh-CN" altLang="en-US" sz="2000" dirty="0">
                <a:solidFill>
                  <a:schemeClr val="tx1"/>
                </a:solidFill>
                <a:latin typeface="Times New Roman" pitchFamily="18" charset="0"/>
                <a:ea typeface="宋体" pitchFamily="2" charset="-122"/>
              </a:rPr>
              <a:t>的起始物理地址</a:t>
            </a:r>
            <a:r>
              <a:rPr lang="zh-CN" altLang="en-US" sz="2400" dirty="0">
                <a:solidFill>
                  <a:srgbClr val="000066"/>
                </a:solidFill>
                <a:latin typeface="Tahoma" pitchFamily="34" charset="0"/>
                <a:ea typeface="华文新魏" pitchFamily="2" charset="-122"/>
              </a:rPr>
              <a:t>。</a:t>
            </a:r>
          </a:p>
        </p:txBody>
      </p:sp>
      <p:sp>
        <p:nvSpPr>
          <p:cNvPr id="30726" name="Rectangle 50"/>
          <p:cNvSpPr>
            <a:spLocks noChangeArrowheads="1"/>
          </p:cNvSpPr>
          <p:nvPr/>
        </p:nvSpPr>
        <p:spPr bwMode="auto">
          <a:xfrm>
            <a:off x="891949" y="1255540"/>
            <a:ext cx="4451350"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zh-CN" altLang="en-US" dirty="0">
                <a:solidFill>
                  <a:srgbClr val="FF3300"/>
                </a:solidFill>
                <a:latin typeface="Tahoma" pitchFamily="34" charset="0"/>
                <a:ea typeface="华文新魏" pitchFamily="2" charset="-122"/>
              </a:rPr>
              <a:t>保护方式下的中断描述符表</a:t>
            </a:r>
          </a:p>
        </p:txBody>
      </p:sp>
      <p:sp>
        <p:nvSpPr>
          <p:cNvPr id="49" name="Rectangle 70">
            <a:extLst>
              <a:ext uri="{FF2B5EF4-FFF2-40B4-BE49-F238E27FC236}">
                <a16:creationId xmlns:a16="http://schemas.microsoft.com/office/drawing/2014/main" id="{5782BB41-3F9B-4A2C-883D-FAB354A1CC09}"/>
              </a:ext>
            </a:extLst>
          </p:cNvPr>
          <p:cNvSpPr>
            <a:spLocks noChangeArrowheads="1"/>
          </p:cNvSpPr>
          <p:nvPr/>
        </p:nvSpPr>
        <p:spPr bwMode="auto">
          <a:xfrm>
            <a:off x="566738" y="323850"/>
            <a:ext cx="4416594" cy="599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4000" dirty="0">
                <a:solidFill>
                  <a:schemeClr val="bg1"/>
                </a:solidFill>
                <a:latin typeface="Times New Roman" pitchFamily="18" charset="0"/>
                <a:ea typeface="华文新魏" pitchFamily="2" charset="-122"/>
              </a:rPr>
              <a:t>7.2.2 </a:t>
            </a:r>
            <a:r>
              <a:rPr lang="zh-CN" altLang="en-US" sz="4000" dirty="0">
                <a:solidFill>
                  <a:schemeClr val="bg1"/>
                </a:solidFill>
                <a:latin typeface="Times New Roman" pitchFamily="18" charset="0"/>
                <a:ea typeface="华文新魏" pitchFamily="2" charset="-122"/>
              </a:rPr>
              <a:t>中断描述符表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448514">
                                            <p:txEl>
                                              <p:pRg st="0" end="0"/>
                                            </p:txEl>
                                          </p:spTgt>
                                        </p:tgtEl>
                                        <p:attrNameLst>
                                          <p:attrName>style.visibility</p:attrName>
                                        </p:attrNameLst>
                                      </p:cBhvr>
                                      <p:to>
                                        <p:strVal val="visible"/>
                                      </p:to>
                                    </p:set>
                                    <p:animEffect transition="in" filter="box(in)">
                                      <p:cBhvr>
                                        <p:cTn id="7" dur="500"/>
                                        <p:tgtEl>
                                          <p:spTgt spid="448514">
                                            <p:txEl>
                                              <p:pRg st="0" end="0"/>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448515"/>
                                        </p:tgtEl>
                                        <p:attrNameLst>
                                          <p:attrName>style.visibility</p:attrName>
                                        </p:attrNameLst>
                                      </p:cBhvr>
                                      <p:to>
                                        <p:strVal val="visible"/>
                                      </p:to>
                                    </p:set>
                                    <p:animEffect transition="in" filter="blinds(horizontal)">
                                      <p:cBhvr>
                                        <p:cTn id="11" dur="500"/>
                                        <p:tgtEl>
                                          <p:spTgt spid="448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378948" name="Group 68"/>
          <p:cNvGraphicFramePr>
            <a:graphicFrameLocks noGrp="1"/>
          </p:cNvGraphicFramePr>
          <p:nvPr>
            <p:ph sz="half" idx="1"/>
            <p:extLst>
              <p:ext uri="{D42A27DB-BD31-4B8C-83A1-F6EECF244321}">
                <p14:modId xmlns:p14="http://schemas.microsoft.com/office/powerpoint/2010/main" val="3942152184"/>
              </p:ext>
            </p:extLst>
          </p:nvPr>
        </p:nvGraphicFramePr>
        <p:xfrm>
          <a:off x="4353811" y="1804780"/>
          <a:ext cx="1239958" cy="2743280"/>
        </p:xfrm>
        <a:graphic>
          <a:graphicData uri="http://schemas.openxmlformats.org/drawingml/2006/table">
            <a:tbl>
              <a:tblPr/>
              <a:tblGrid>
                <a:gridCol w="1239958">
                  <a:extLst>
                    <a:ext uri="{9D8B030D-6E8A-4147-A177-3AD203B41FA5}">
                      <a16:colId xmlns:a16="http://schemas.microsoft.com/office/drawing/2014/main" val="20000"/>
                    </a:ext>
                  </a:extLst>
                </a:gridCol>
              </a:tblGrid>
              <a:tr h="33528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1600" b="0" i="0" u="none" strike="noStrike" cap="none" normalizeH="0" baseline="0">
                        <a:ln>
                          <a:noFill/>
                        </a:ln>
                        <a:solidFill>
                          <a:srgbClr val="000066"/>
                        </a:solidFill>
                        <a:effectLst/>
                        <a:latin typeface="Tahoma" pitchFamily="34" charset="0"/>
                        <a:ea typeface="华文新魏" pitchFamily="2" charset="-122"/>
                      </a:endParaRPr>
                    </a:p>
                  </a:txBody>
                  <a:tcPr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28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1600" b="0" i="0" u="none" strike="noStrike" cap="none" normalizeH="0" baseline="0">
                        <a:ln>
                          <a:noFill/>
                        </a:ln>
                        <a:solidFill>
                          <a:srgbClr val="000066"/>
                        </a:solidFill>
                        <a:effectLst/>
                        <a:latin typeface="Tahoma" pitchFamily="34" charset="0"/>
                        <a:ea typeface="华文新魏" pitchFamily="2" charset="-122"/>
                      </a:endParaRPr>
                    </a:p>
                  </a:txBody>
                  <a:tcPr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8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1600" b="0" i="0" u="none" strike="noStrike" cap="none" normalizeH="0" baseline="0">
                        <a:ln>
                          <a:noFill/>
                        </a:ln>
                        <a:solidFill>
                          <a:srgbClr val="000066"/>
                        </a:solidFill>
                        <a:effectLst/>
                        <a:latin typeface="Tahoma" pitchFamily="34" charset="0"/>
                        <a:ea typeface="华文新魏" pitchFamily="2" charset="-122"/>
                      </a:endParaRPr>
                    </a:p>
                  </a:txBody>
                  <a:tcPr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4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chemeClr val="accent2"/>
                          </a:solidFill>
                          <a:effectLst/>
                          <a:latin typeface="Tahoma" pitchFamily="34" charset="0"/>
                          <a:ea typeface="华文新魏" pitchFamily="2" charset="-122"/>
                        </a:rPr>
                        <a:t>段描述符</a:t>
                      </a:r>
                      <a:r>
                        <a:rPr kumimoji="1" lang="zh-CN" altLang="en-US" sz="2000" b="0" i="0" u="none" strike="noStrike" cap="none" normalizeH="0" baseline="0">
                          <a:ln>
                            <a:noFill/>
                          </a:ln>
                          <a:solidFill>
                            <a:srgbClr val="000066"/>
                          </a:solidFill>
                          <a:effectLst/>
                          <a:latin typeface="Tahoma" pitchFamily="34" charset="0"/>
                          <a:ea typeface="华文新魏" pitchFamily="2" charset="-122"/>
                        </a:rPr>
                        <a:t> </a:t>
                      </a:r>
                    </a:p>
                  </a:txBody>
                  <a:tcPr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28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1600" b="0" i="0" u="none" strike="noStrike" cap="none" normalizeH="0" baseline="0">
                        <a:ln>
                          <a:noFill/>
                        </a:ln>
                        <a:solidFill>
                          <a:srgbClr val="000066"/>
                        </a:solidFill>
                        <a:effectLst/>
                        <a:latin typeface="Tahoma" pitchFamily="34" charset="0"/>
                        <a:ea typeface="华文新魏" pitchFamily="2" charset="-122"/>
                      </a:endParaRPr>
                    </a:p>
                  </a:txBody>
                  <a:tcPr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28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1600" b="0" i="0" u="none" strike="noStrike" cap="none" normalizeH="0" baseline="0">
                        <a:ln>
                          <a:noFill/>
                        </a:ln>
                        <a:solidFill>
                          <a:srgbClr val="000066"/>
                        </a:solidFill>
                        <a:effectLst/>
                        <a:latin typeface="Tahoma" pitchFamily="34" charset="0"/>
                        <a:ea typeface="华文新魏" pitchFamily="2" charset="-122"/>
                      </a:endParaRPr>
                    </a:p>
                  </a:txBody>
                  <a:tcPr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28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1600" b="0" i="0" u="none" strike="noStrike" cap="none" normalizeH="0" baseline="0">
                        <a:ln>
                          <a:noFill/>
                        </a:ln>
                        <a:solidFill>
                          <a:srgbClr val="000066"/>
                        </a:solidFill>
                        <a:effectLst/>
                        <a:latin typeface="Tahoma" pitchFamily="34" charset="0"/>
                        <a:ea typeface="华文新魏" pitchFamily="2" charset="-122"/>
                      </a:endParaRPr>
                    </a:p>
                  </a:txBody>
                  <a:tcPr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28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1600" b="0" i="0" u="none" strike="noStrike" cap="none" normalizeH="0" baseline="0">
                        <a:ln>
                          <a:noFill/>
                        </a:ln>
                        <a:solidFill>
                          <a:srgbClr val="000066"/>
                        </a:solidFill>
                        <a:effectLst/>
                        <a:latin typeface="Tahoma" pitchFamily="34" charset="0"/>
                        <a:ea typeface="华文新魏" pitchFamily="2" charset="-122"/>
                      </a:endParaRPr>
                    </a:p>
                  </a:txBody>
                  <a:tcPr marT="45725" marB="4572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78902" name="Text Box 22"/>
          <p:cNvSpPr txBox="1">
            <a:spLocks noChangeArrowheads="1"/>
          </p:cNvSpPr>
          <p:nvPr/>
        </p:nvSpPr>
        <p:spPr bwMode="auto">
          <a:xfrm>
            <a:off x="836585" y="3395456"/>
            <a:ext cx="782224" cy="3485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en-US" altLang="zh-CN" sz="2000">
                <a:solidFill>
                  <a:schemeClr val="accent2"/>
                </a:solidFill>
                <a:latin typeface="宋体" pitchFamily="2" charset="-122"/>
                <a:ea typeface="宋体" pitchFamily="2" charset="-122"/>
              </a:rPr>
              <a:t>n*8</a:t>
            </a:r>
            <a:r>
              <a:rPr kumimoji="0" lang="en-US" altLang="zh-CN" sz="1600">
                <a:solidFill>
                  <a:schemeClr val="tx1"/>
                </a:solidFill>
                <a:latin typeface="宋体" pitchFamily="2" charset="-122"/>
                <a:ea typeface="宋体" pitchFamily="2" charset="-122"/>
              </a:rPr>
              <a:t>   </a:t>
            </a:r>
            <a:endParaRPr kumimoji="0" lang="en-US" altLang="zh-CN" sz="2400" b="0">
              <a:solidFill>
                <a:schemeClr val="tx1"/>
              </a:solidFill>
              <a:latin typeface="Arial" charset="0"/>
              <a:ea typeface="宋体" pitchFamily="2" charset="-122"/>
            </a:endParaRPr>
          </a:p>
        </p:txBody>
      </p:sp>
      <p:sp>
        <p:nvSpPr>
          <p:cNvPr id="378903" name="Text Box 23"/>
          <p:cNvSpPr txBox="1">
            <a:spLocks noChangeArrowheads="1"/>
          </p:cNvSpPr>
          <p:nvPr/>
        </p:nvSpPr>
        <p:spPr bwMode="auto">
          <a:xfrm>
            <a:off x="2233622" y="1865107"/>
            <a:ext cx="801036" cy="3731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en-US" altLang="zh-CN" sz="2400">
                <a:solidFill>
                  <a:srgbClr val="FF5050"/>
                </a:solidFill>
                <a:latin typeface="宋体" pitchFamily="2" charset="-122"/>
                <a:ea typeface="宋体" pitchFamily="2" charset="-122"/>
              </a:rPr>
              <a:t>IDT</a:t>
            </a:r>
            <a:r>
              <a:rPr kumimoji="0" lang="en-US" altLang="zh-CN" sz="2400">
                <a:solidFill>
                  <a:schemeClr val="tx1"/>
                </a:solidFill>
                <a:latin typeface="宋体" pitchFamily="2" charset="-122"/>
                <a:ea typeface="宋体" pitchFamily="2" charset="-122"/>
              </a:rPr>
              <a:t>   </a:t>
            </a:r>
            <a:endParaRPr kumimoji="0" lang="en-US" altLang="zh-CN" sz="2400" b="0">
              <a:solidFill>
                <a:schemeClr val="tx1"/>
              </a:solidFill>
              <a:latin typeface="Arial" charset="0"/>
              <a:ea typeface="宋体" pitchFamily="2" charset="-122"/>
            </a:endParaRPr>
          </a:p>
        </p:txBody>
      </p:sp>
      <p:sp>
        <p:nvSpPr>
          <p:cNvPr id="378904" name="Text Box 24"/>
          <p:cNvSpPr txBox="1">
            <a:spLocks noChangeArrowheads="1"/>
          </p:cNvSpPr>
          <p:nvPr/>
        </p:nvSpPr>
        <p:spPr bwMode="auto">
          <a:xfrm>
            <a:off x="4394859" y="1223756"/>
            <a:ext cx="1127093" cy="4038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en-US" altLang="zh-CN" sz="2000">
                <a:solidFill>
                  <a:srgbClr val="FF5050"/>
                </a:solidFill>
                <a:latin typeface="宋体" pitchFamily="2" charset="-122"/>
                <a:ea typeface="宋体" pitchFamily="2" charset="-122"/>
              </a:rPr>
              <a:t>LDT</a:t>
            </a:r>
            <a:r>
              <a:rPr kumimoji="0" lang="zh-CN" altLang="en-US" sz="2000">
                <a:solidFill>
                  <a:srgbClr val="FF5050"/>
                </a:solidFill>
                <a:latin typeface="宋体" pitchFamily="2" charset="-122"/>
                <a:ea typeface="宋体" pitchFamily="2" charset="-122"/>
              </a:rPr>
              <a:t>或</a:t>
            </a:r>
            <a:r>
              <a:rPr kumimoji="0" lang="en-US" altLang="zh-CN" sz="2000">
                <a:solidFill>
                  <a:srgbClr val="FF5050"/>
                </a:solidFill>
                <a:latin typeface="宋体" pitchFamily="2" charset="-122"/>
                <a:ea typeface="宋体" pitchFamily="2" charset="-122"/>
              </a:rPr>
              <a:t>GDT</a:t>
            </a:r>
          </a:p>
        </p:txBody>
      </p:sp>
      <p:sp>
        <p:nvSpPr>
          <p:cNvPr id="378905" name="Line 25"/>
          <p:cNvSpPr>
            <a:spLocks noChangeShapeType="1"/>
          </p:cNvSpPr>
          <p:nvPr/>
        </p:nvSpPr>
        <p:spPr bwMode="auto">
          <a:xfrm>
            <a:off x="3780945" y="3035093"/>
            <a:ext cx="55492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8906" name="Text Box 26"/>
          <p:cNvSpPr txBox="1">
            <a:spLocks noChangeArrowheads="1"/>
          </p:cNvSpPr>
          <p:nvPr/>
        </p:nvSpPr>
        <p:spPr bwMode="auto">
          <a:xfrm>
            <a:off x="7139951" y="1882569"/>
            <a:ext cx="1279148" cy="2063832"/>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rIns="180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ct val="0"/>
              </a:spcBef>
              <a:buClrTx/>
              <a:buSzTx/>
              <a:buFontTx/>
              <a:buNone/>
            </a:pPr>
            <a:r>
              <a:rPr kumimoji="0" lang="en-US" altLang="zh-CN" sz="900" b="0">
                <a:solidFill>
                  <a:schemeClr val="tx1"/>
                </a:solidFill>
                <a:latin typeface="Times New Roman" pitchFamily="18" charset="0"/>
                <a:ea typeface="宋体" pitchFamily="2" charset="-122"/>
              </a:rPr>
              <a:t>              </a:t>
            </a:r>
          </a:p>
          <a:p>
            <a:pPr algn="just" eaLnBrk="1" hangingPunct="1">
              <a:lnSpc>
                <a:spcPct val="100000"/>
              </a:lnSpc>
              <a:spcBef>
                <a:spcPct val="0"/>
              </a:spcBef>
              <a:buClrTx/>
              <a:buSzTx/>
              <a:buFontTx/>
              <a:buNone/>
            </a:pPr>
            <a:r>
              <a:rPr kumimoji="0" lang="en-US" altLang="zh-CN" sz="900" b="0">
                <a:solidFill>
                  <a:schemeClr val="tx1"/>
                </a:solidFill>
                <a:latin typeface="Times New Roman" pitchFamily="18" charset="0"/>
                <a:ea typeface="宋体" pitchFamily="2" charset="-122"/>
              </a:rPr>
              <a:t>               </a:t>
            </a:r>
          </a:p>
          <a:p>
            <a:pPr algn="ctr" eaLnBrk="1" hangingPunct="1">
              <a:lnSpc>
                <a:spcPct val="100000"/>
              </a:lnSpc>
              <a:spcBef>
                <a:spcPct val="0"/>
              </a:spcBef>
              <a:buClrTx/>
              <a:buSzTx/>
              <a:buFontTx/>
              <a:buNone/>
            </a:pPr>
            <a:endParaRPr kumimoji="0" lang="en-US" altLang="zh-CN" sz="2000">
              <a:solidFill>
                <a:schemeClr val="accent2"/>
              </a:solidFill>
              <a:latin typeface="Times New Roman" pitchFamily="18" charset="0"/>
              <a:ea typeface="宋体" pitchFamily="2" charset="-122"/>
            </a:endParaRPr>
          </a:p>
          <a:p>
            <a:pPr algn="ctr" eaLnBrk="1" hangingPunct="1">
              <a:lnSpc>
                <a:spcPct val="100000"/>
              </a:lnSpc>
              <a:spcBef>
                <a:spcPct val="0"/>
              </a:spcBef>
              <a:buClrTx/>
              <a:buSzTx/>
              <a:buFontTx/>
              <a:buNone/>
            </a:pPr>
            <a:endParaRPr kumimoji="0" lang="en-US" altLang="zh-CN" sz="2000">
              <a:solidFill>
                <a:schemeClr val="accent2"/>
              </a:solidFill>
              <a:latin typeface="Times New Roman" pitchFamily="18" charset="0"/>
              <a:ea typeface="宋体" pitchFamily="2" charset="-122"/>
            </a:endParaRPr>
          </a:p>
          <a:p>
            <a:pPr algn="ctr" eaLnBrk="1" hangingPunct="1">
              <a:lnSpc>
                <a:spcPct val="100000"/>
              </a:lnSpc>
              <a:spcBef>
                <a:spcPct val="0"/>
              </a:spcBef>
              <a:buClrTx/>
              <a:buSzTx/>
              <a:buFontTx/>
              <a:buNone/>
            </a:pPr>
            <a:r>
              <a:rPr kumimoji="0" lang="zh-CN" altLang="en-US" sz="2000">
                <a:solidFill>
                  <a:schemeClr val="accent2"/>
                </a:solidFill>
                <a:latin typeface="Times New Roman" pitchFamily="18" charset="0"/>
                <a:ea typeface="宋体" pitchFamily="2" charset="-122"/>
              </a:rPr>
              <a:t>入口点    </a:t>
            </a:r>
          </a:p>
          <a:p>
            <a:pPr algn="ctr" eaLnBrk="1" hangingPunct="1">
              <a:lnSpc>
                <a:spcPct val="100000"/>
              </a:lnSpc>
              <a:spcBef>
                <a:spcPct val="0"/>
              </a:spcBef>
              <a:buClrTx/>
              <a:buSzTx/>
              <a:buFontTx/>
              <a:buNone/>
            </a:pPr>
            <a:r>
              <a:rPr kumimoji="0" lang="en-US" altLang="zh-CN" sz="2000">
                <a:solidFill>
                  <a:schemeClr val="accent2"/>
                </a:solidFill>
                <a:latin typeface="Times New Roman" pitchFamily="18" charset="0"/>
                <a:ea typeface="宋体" pitchFamily="2" charset="-122"/>
              </a:rPr>
              <a:t>(</a:t>
            </a:r>
            <a:r>
              <a:rPr kumimoji="0" lang="zh-CN" altLang="en-US" sz="2000">
                <a:solidFill>
                  <a:schemeClr val="accent2"/>
                </a:solidFill>
                <a:latin typeface="Times New Roman" pitchFamily="18" charset="0"/>
                <a:ea typeface="宋体" pitchFamily="2" charset="-122"/>
              </a:rPr>
              <a:t>处理代码</a:t>
            </a:r>
            <a:r>
              <a:rPr kumimoji="0" lang="en-US" altLang="zh-CN" sz="2000">
                <a:solidFill>
                  <a:schemeClr val="accent2"/>
                </a:solidFill>
                <a:latin typeface="Times New Roman" pitchFamily="18" charset="0"/>
                <a:ea typeface="宋体" pitchFamily="2" charset="-122"/>
              </a:rPr>
              <a:t>)</a:t>
            </a:r>
            <a:r>
              <a:rPr kumimoji="0" lang="en-US" altLang="zh-CN" sz="900" b="0">
                <a:solidFill>
                  <a:schemeClr val="tx1"/>
                </a:solidFill>
                <a:latin typeface="Times New Roman" pitchFamily="18" charset="0"/>
                <a:ea typeface="宋体" pitchFamily="2" charset="-122"/>
              </a:rPr>
              <a:t>  </a:t>
            </a:r>
            <a:endParaRPr kumimoji="0" lang="en-US" altLang="zh-CN" sz="2400" b="0">
              <a:solidFill>
                <a:schemeClr val="tx1"/>
              </a:solidFill>
              <a:latin typeface="Arial" charset="0"/>
              <a:ea typeface="宋体" pitchFamily="2" charset="-122"/>
            </a:endParaRPr>
          </a:p>
        </p:txBody>
      </p:sp>
      <p:sp>
        <p:nvSpPr>
          <p:cNvPr id="378907" name="Text Box 27"/>
          <p:cNvSpPr txBox="1">
            <a:spLocks noChangeArrowheads="1"/>
          </p:cNvSpPr>
          <p:nvPr/>
        </p:nvSpPr>
        <p:spPr bwMode="auto">
          <a:xfrm>
            <a:off x="6995067" y="1307894"/>
            <a:ext cx="1067524" cy="482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000">
                <a:solidFill>
                  <a:schemeClr val="accent2"/>
                </a:solidFill>
                <a:latin typeface="宋体" pitchFamily="2" charset="-122"/>
                <a:ea typeface="宋体" pitchFamily="2" charset="-122"/>
              </a:rPr>
              <a:t>可执行段</a:t>
            </a:r>
          </a:p>
        </p:txBody>
      </p:sp>
      <p:sp>
        <p:nvSpPr>
          <p:cNvPr id="378908" name="Line 28"/>
          <p:cNvSpPr>
            <a:spLocks noChangeShapeType="1"/>
          </p:cNvSpPr>
          <p:nvPr/>
        </p:nvSpPr>
        <p:spPr bwMode="auto">
          <a:xfrm flipV="1">
            <a:off x="6060024" y="2027030"/>
            <a:ext cx="1065957"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8909" name="Text Box 29"/>
          <p:cNvSpPr txBox="1">
            <a:spLocks noChangeArrowheads="1"/>
          </p:cNvSpPr>
          <p:nvPr/>
        </p:nvSpPr>
        <p:spPr bwMode="auto">
          <a:xfrm>
            <a:off x="6201960" y="1450770"/>
            <a:ext cx="594114" cy="451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000">
                <a:solidFill>
                  <a:schemeClr val="accent2"/>
                </a:solidFill>
                <a:latin typeface="宋体" pitchFamily="2" charset="-122"/>
                <a:ea typeface="宋体" pitchFamily="2" charset="-122"/>
              </a:rPr>
              <a:t>基址</a:t>
            </a:r>
          </a:p>
        </p:txBody>
      </p:sp>
      <p:sp>
        <p:nvSpPr>
          <p:cNvPr id="378910" name="Line 30"/>
          <p:cNvSpPr>
            <a:spLocks noChangeShapeType="1"/>
          </p:cNvSpPr>
          <p:nvPr/>
        </p:nvSpPr>
        <p:spPr bwMode="auto">
          <a:xfrm flipV="1">
            <a:off x="6490975" y="3250993"/>
            <a:ext cx="639573"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8911" name="Line 31"/>
          <p:cNvSpPr>
            <a:spLocks noChangeShapeType="1"/>
          </p:cNvSpPr>
          <p:nvPr/>
        </p:nvSpPr>
        <p:spPr bwMode="auto">
          <a:xfrm>
            <a:off x="5698263" y="3035093"/>
            <a:ext cx="3636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8912" name="Line 32"/>
          <p:cNvSpPr>
            <a:spLocks noChangeShapeType="1"/>
          </p:cNvSpPr>
          <p:nvPr/>
        </p:nvSpPr>
        <p:spPr bwMode="auto">
          <a:xfrm flipV="1">
            <a:off x="6057900" y="2027029"/>
            <a:ext cx="0" cy="95667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8913" name="Line 33"/>
          <p:cNvSpPr>
            <a:spLocks noChangeShapeType="1"/>
          </p:cNvSpPr>
          <p:nvPr/>
        </p:nvSpPr>
        <p:spPr bwMode="auto">
          <a:xfrm>
            <a:off x="6462713" y="3249406"/>
            <a:ext cx="0" cy="181199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8914" name="Line 34"/>
          <p:cNvSpPr>
            <a:spLocks noChangeShapeType="1"/>
          </p:cNvSpPr>
          <p:nvPr/>
        </p:nvSpPr>
        <p:spPr bwMode="auto">
          <a:xfrm>
            <a:off x="3767692" y="5138530"/>
            <a:ext cx="266646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8915" name="Line 35"/>
          <p:cNvSpPr>
            <a:spLocks noChangeShapeType="1"/>
          </p:cNvSpPr>
          <p:nvPr/>
        </p:nvSpPr>
        <p:spPr bwMode="auto">
          <a:xfrm>
            <a:off x="3348889" y="3682793"/>
            <a:ext cx="42638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8916" name="Line 36"/>
          <p:cNvSpPr>
            <a:spLocks noChangeShapeType="1"/>
          </p:cNvSpPr>
          <p:nvPr/>
        </p:nvSpPr>
        <p:spPr bwMode="auto">
          <a:xfrm>
            <a:off x="3779838" y="3682793"/>
            <a:ext cx="0" cy="139431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8917" name="Line 37"/>
          <p:cNvSpPr>
            <a:spLocks noChangeShapeType="1"/>
          </p:cNvSpPr>
          <p:nvPr/>
        </p:nvSpPr>
        <p:spPr bwMode="auto">
          <a:xfrm>
            <a:off x="3348889" y="3539918"/>
            <a:ext cx="42638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8918" name="Line 38"/>
          <p:cNvSpPr>
            <a:spLocks noChangeShapeType="1"/>
          </p:cNvSpPr>
          <p:nvPr/>
        </p:nvSpPr>
        <p:spPr bwMode="auto">
          <a:xfrm flipH="1" flipV="1">
            <a:off x="3779866" y="3035091"/>
            <a:ext cx="14108" cy="47603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8919" name="Text Box 39"/>
          <p:cNvSpPr txBox="1">
            <a:spLocks noChangeArrowheads="1"/>
          </p:cNvSpPr>
          <p:nvPr/>
        </p:nvSpPr>
        <p:spPr bwMode="auto">
          <a:xfrm>
            <a:off x="6202438" y="2890631"/>
            <a:ext cx="833954" cy="1643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000">
                <a:solidFill>
                  <a:schemeClr val="accent2"/>
                </a:solidFill>
                <a:latin typeface="宋体" pitchFamily="2" charset="-122"/>
                <a:ea typeface="宋体" pitchFamily="2" charset="-122"/>
              </a:rPr>
              <a:t>偏移</a:t>
            </a:r>
          </a:p>
        </p:txBody>
      </p:sp>
      <p:sp>
        <p:nvSpPr>
          <p:cNvPr id="378920" name="Text Box 40"/>
          <p:cNvSpPr txBox="1">
            <a:spLocks noChangeArrowheads="1"/>
          </p:cNvSpPr>
          <p:nvPr/>
        </p:nvSpPr>
        <p:spPr bwMode="auto">
          <a:xfrm>
            <a:off x="3780675" y="2242931"/>
            <a:ext cx="420112" cy="291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en-US" altLang="zh-CN" sz="2000">
                <a:solidFill>
                  <a:srgbClr val="FF5050"/>
                </a:solidFill>
                <a:latin typeface="宋体" pitchFamily="2" charset="-122"/>
                <a:ea typeface="宋体" pitchFamily="2" charset="-122"/>
              </a:rPr>
              <a:t>CS</a:t>
            </a:r>
          </a:p>
        </p:txBody>
      </p:sp>
      <p:sp>
        <p:nvSpPr>
          <p:cNvPr id="378921" name="Text Box 41"/>
          <p:cNvSpPr txBox="1">
            <a:spLocks noChangeArrowheads="1"/>
          </p:cNvSpPr>
          <p:nvPr/>
        </p:nvSpPr>
        <p:spPr bwMode="auto">
          <a:xfrm>
            <a:off x="4068015" y="4690857"/>
            <a:ext cx="580747" cy="2687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en-US" altLang="zh-CN" sz="2000" dirty="0">
                <a:solidFill>
                  <a:srgbClr val="FF5050"/>
                </a:solidFill>
                <a:latin typeface="宋体" pitchFamily="2" charset="-122"/>
                <a:ea typeface="宋体" pitchFamily="2" charset="-122"/>
              </a:rPr>
              <a:t>EIP</a:t>
            </a:r>
          </a:p>
        </p:txBody>
      </p:sp>
      <p:sp>
        <p:nvSpPr>
          <p:cNvPr id="378922" name="Rectangle 42"/>
          <p:cNvSpPr>
            <a:spLocks noChangeArrowheads="1"/>
          </p:cNvSpPr>
          <p:nvPr/>
        </p:nvSpPr>
        <p:spPr bwMode="auto">
          <a:xfrm>
            <a:off x="524104" y="2315956"/>
            <a:ext cx="910766" cy="41768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a:lnSpc>
                <a:spcPct val="100000"/>
              </a:lnSpc>
              <a:spcBef>
                <a:spcPct val="0"/>
              </a:spcBef>
              <a:buClrTx/>
              <a:buSzTx/>
              <a:buFontTx/>
              <a:buNone/>
            </a:pPr>
            <a:r>
              <a:rPr kumimoji="0" lang="en-US" altLang="zh-CN" sz="2000" dirty="0">
                <a:solidFill>
                  <a:srgbClr val="FF5050"/>
                </a:solidFill>
                <a:latin typeface="Times New Roman" pitchFamily="18" charset="0"/>
                <a:ea typeface="宋体" pitchFamily="2" charset="-122"/>
              </a:rPr>
              <a:t>IDTR</a:t>
            </a:r>
          </a:p>
        </p:txBody>
      </p:sp>
      <p:sp>
        <p:nvSpPr>
          <p:cNvPr id="378923" name="Line 43"/>
          <p:cNvSpPr>
            <a:spLocks noChangeShapeType="1"/>
          </p:cNvSpPr>
          <p:nvPr/>
        </p:nvSpPr>
        <p:spPr bwMode="auto">
          <a:xfrm flipV="1">
            <a:off x="1512007" y="2404855"/>
            <a:ext cx="35427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78924" name="Line 44"/>
          <p:cNvSpPr>
            <a:spLocks noChangeShapeType="1"/>
          </p:cNvSpPr>
          <p:nvPr/>
        </p:nvSpPr>
        <p:spPr bwMode="auto">
          <a:xfrm flipV="1">
            <a:off x="1556459" y="3611355"/>
            <a:ext cx="355843"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aphicFrame>
        <p:nvGraphicFramePr>
          <p:cNvPr id="378947" name="Group 67"/>
          <p:cNvGraphicFramePr>
            <a:graphicFrameLocks noGrp="1"/>
          </p:cNvGraphicFramePr>
          <p:nvPr>
            <p:ph sz="half" idx="2"/>
            <p:extLst>
              <p:ext uri="{D42A27DB-BD31-4B8C-83A1-F6EECF244321}">
                <p14:modId xmlns:p14="http://schemas.microsoft.com/office/powerpoint/2010/main" val="2255807621"/>
              </p:ext>
            </p:extLst>
          </p:nvPr>
        </p:nvGraphicFramePr>
        <p:xfrm>
          <a:off x="2009199" y="2376280"/>
          <a:ext cx="1302662" cy="3170064"/>
        </p:xfrm>
        <a:graphic>
          <a:graphicData uri="http://schemas.openxmlformats.org/drawingml/2006/table">
            <a:tbl>
              <a:tblPr/>
              <a:tblGrid>
                <a:gridCol w="1302662">
                  <a:extLst>
                    <a:ext uri="{9D8B030D-6E8A-4147-A177-3AD203B41FA5}">
                      <a16:colId xmlns:a16="http://schemas.microsoft.com/office/drawing/2014/main" val="20000"/>
                    </a:ext>
                  </a:extLst>
                </a:gridCol>
              </a:tblGrid>
              <a:tr h="33529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1600" b="0" i="0" u="none" strike="noStrike" cap="none" normalizeH="0" baseline="0">
                        <a:ln>
                          <a:noFill/>
                        </a:ln>
                        <a:solidFill>
                          <a:srgbClr val="000066"/>
                        </a:solidFill>
                        <a:effectLst/>
                        <a:latin typeface="Tahoma" pitchFamily="34" charset="0"/>
                        <a:ea typeface="华文新魏" pitchFamily="2" charset="-122"/>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29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1600" b="0" i="0" u="none" strike="noStrike" cap="none" normalizeH="0" baseline="0">
                        <a:ln>
                          <a:noFill/>
                        </a:ln>
                        <a:solidFill>
                          <a:srgbClr val="000066"/>
                        </a:solidFill>
                        <a:effectLst/>
                        <a:latin typeface="Tahoma" pitchFamily="34" charset="0"/>
                        <a:ea typeface="华文新魏" pitchFamily="2" charset="-122"/>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9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1600" b="0" i="0" u="none" strike="noStrike" cap="none" normalizeH="0" baseline="0">
                        <a:ln>
                          <a:noFill/>
                        </a:ln>
                        <a:solidFill>
                          <a:srgbClr val="000066"/>
                        </a:solidFill>
                        <a:effectLst/>
                        <a:latin typeface="Tahoma" pitchFamily="34" charset="0"/>
                        <a:ea typeface="华文新魏" pitchFamily="2" charset="-122"/>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2297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000" b="1" i="0" u="none" strike="noStrike" cap="none" normalizeH="0" baseline="0">
                          <a:ln>
                            <a:noFill/>
                          </a:ln>
                          <a:solidFill>
                            <a:schemeClr val="accent2"/>
                          </a:solidFill>
                          <a:effectLst/>
                          <a:latin typeface="Tahoma" pitchFamily="34" charset="0"/>
                          <a:ea typeface="华文新魏" pitchFamily="2" charset="-122"/>
                        </a:rPr>
                        <a:t>中断门</a:t>
                      </a:r>
                      <a:r>
                        <a:rPr kumimoji="1" lang="en-US" altLang="zh-CN" sz="2000" b="1" i="0" u="none" strike="noStrike" cap="none" normalizeH="0" baseline="0">
                          <a:ln>
                            <a:noFill/>
                          </a:ln>
                          <a:solidFill>
                            <a:schemeClr val="accent2"/>
                          </a:solidFill>
                          <a:effectLst/>
                          <a:latin typeface="Tahoma" pitchFamily="34" charset="0"/>
                          <a:ea typeface="华文新魏" pitchFamily="2" charset="-122"/>
                        </a:rPr>
                        <a:t>/</a:t>
                      </a:r>
                      <a:r>
                        <a:rPr kumimoji="1" lang="zh-CN" altLang="en-US" sz="2000" b="1" i="0" u="none" strike="noStrike" cap="none" normalizeH="0" baseline="0">
                          <a:ln>
                            <a:noFill/>
                          </a:ln>
                          <a:solidFill>
                            <a:schemeClr val="accent2"/>
                          </a:solidFill>
                          <a:effectLst/>
                          <a:latin typeface="Tahoma" pitchFamily="34" charset="0"/>
                          <a:ea typeface="华文新魏" pitchFamily="2" charset="-122"/>
                        </a:rPr>
                        <a:t>陷阱门</a:t>
                      </a:r>
                      <a:r>
                        <a:rPr kumimoji="1" lang="zh-CN" altLang="en-US" sz="2800" b="0" i="0" u="none" strike="noStrike" cap="none" normalizeH="0" baseline="0">
                          <a:ln>
                            <a:noFill/>
                          </a:ln>
                          <a:solidFill>
                            <a:srgbClr val="000066"/>
                          </a:solidFill>
                          <a:effectLst/>
                          <a:latin typeface="Tahoma" pitchFamily="34" charset="0"/>
                          <a:ea typeface="华文新魏" pitchFamily="2" charset="-122"/>
                        </a:rPr>
                        <a:t> </a:t>
                      </a: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29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1600" b="0" i="0" u="none" strike="noStrike" cap="none" normalizeH="0" baseline="0">
                        <a:ln>
                          <a:noFill/>
                        </a:ln>
                        <a:solidFill>
                          <a:srgbClr val="000066"/>
                        </a:solidFill>
                        <a:effectLst/>
                        <a:latin typeface="Tahoma" pitchFamily="34" charset="0"/>
                        <a:ea typeface="华文新魏" pitchFamily="2" charset="-122"/>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529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1600" b="0" i="0" u="none" strike="noStrike" cap="none" normalizeH="0" baseline="0" dirty="0">
                        <a:ln>
                          <a:noFill/>
                        </a:ln>
                        <a:solidFill>
                          <a:srgbClr val="000066"/>
                        </a:solidFill>
                        <a:effectLst/>
                        <a:latin typeface="Tahoma" pitchFamily="34" charset="0"/>
                        <a:ea typeface="华文新魏" pitchFamily="2" charset="-122"/>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29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1600" b="0" i="0" u="none" strike="noStrike" cap="none" normalizeH="0" baseline="0">
                        <a:ln>
                          <a:noFill/>
                        </a:ln>
                        <a:solidFill>
                          <a:srgbClr val="000066"/>
                        </a:solidFill>
                        <a:effectLst/>
                        <a:latin typeface="Tahoma" pitchFamily="34" charset="0"/>
                        <a:ea typeface="华文新魏" pitchFamily="2" charset="-122"/>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297">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zh-CN" sz="1600" b="0" i="0" u="none" strike="noStrike" cap="none" normalizeH="0" baseline="0" dirty="0">
                        <a:ln>
                          <a:noFill/>
                        </a:ln>
                        <a:solidFill>
                          <a:srgbClr val="000066"/>
                        </a:solidFill>
                        <a:effectLst/>
                        <a:latin typeface="Tahoma" pitchFamily="34" charset="0"/>
                        <a:ea typeface="华文新魏" pitchFamily="2" charset="-122"/>
                      </a:endParaRPr>
                    </a:p>
                  </a:txBody>
                  <a:tcPr marT="45729" marB="45729"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1810" name="Text Box 69"/>
          <p:cNvSpPr txBox="1">
            <a:spLocks noChangeArrowheads="1"/>
          </p:cNvSpPr>
          <p:nvPr/>
        </p:nvSpPr>
        <p:spPr bwMode="auto">
          <a:xfrm>
            <a:off x="1600099" y="5835441"/>
            <a:ext cx="5899150"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r>
              <a:rPr lang="zh-CN" altLang="en-US" dirty="0">
                <a:latin typeface="宋体" panose="02010600030101010101" pitchFamily="2" charset="-122"/>
                <a:ea typeface="宋体" panose="02010600030101010101" pitchFamily="2" charset="-122"/>
              </a:rPr>
              <a:t>从中断号到中断处理程序的转换过程</a:t>
            </a:r>
          </a:p>
        </p:txBody>
      </p:sp>
      <p:sp>
        <p:nvSpPr>
          <p:cNvPr id="29" name="Rectangle 70">
            <a:extLst>
              <a:ext uri="{FF2B5EF4-FFF2-40B4-BE49-F238E27FC236}">
                <a16:creationId xmlns:a16="http://schemas.microsoft.com/office/drawing/2014/main" id="{F882BD86-3212-4A5C-8A41-CA65DAE286FE}"/>
              </a:ext>
            </a:extLst>
          </p:cNvPr>
          <p:cNvSpPr>
            <a:spLocks noChangeArrowheads="1"/>
          </p:cNvSpPr>
          <p:nvPr/>
        </p:nvSpPr>
        <p:spPr bwMode="auto">
          <a:xfrm>
            <a:off x="566738" y="323850"/>
            <a:ext cx="4416594" cy="599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4000" dirty="0">
                <a:solidFill>
                  <a:schemeClr val="bg1"/>
                </a:solidFill>
                <a:latin typeface="Times New Roman" pitchFamily="18" charset="0"/>
                <a:ea typeface="华文新魏" pitchFamily="2" charset="-122"/>
              </a:rPr>
              <a:t>7.2.2 </a:t>
            </a:r>
            <a:r>
              <a:rPr lang="zh-CN" altLang="en-US" sz="4000" dirty="0">
                <a:solidFill>
                  <a:schemeClr val="bg1"/>
                </a:solidFill>
                <a:latin typeface="Times New Roman" pitchFamily="18" charset="0"/>
                <a:ea typeface="华文新魏" pitchFamily="2" charset="-122"/>
              </a:rPr>
              <a:t>中断描述符表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78947"/>
                                        </p:tgtEl>
                                        <p:attrNameLst>
                                          <p:attrName>style.visibility</p:attrName>
                                        </p:attrNameLst>
                                      </p:cBhvr>
                                      <p:to>
                                        <p:strVal val="visible"/>
                                      </p:to>
                                    </p:set>
                                    <p:animEffect transition="in" filter="blinds(horizontal)">
                                      <p:cBhvr>
                                        <p:cTn id="7" dur="500"/>
                                        <p:tgtEl>
                                          <p:spTgt spid="378947"/>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78903"/>
                                        </p:tgtEl>
                                        <p:attrNameLst>
                                          <p:attrName>style.visibility</p:attrName>
                                        </p:attrNameLst>
                                      </p:cBhvr>
                                      <p:to>
                                        <p:strVal val="visible"/>
                                      </p:to>
                                    </p:set>
                                    <p:animEffect transition="in" filter="blinds(horizontal)">
                                      <p:cBhvr>
                                        <p:cTn id="11" dur="500"/>
                                        <p:tgtEl>
                                          <p:spTgt spid="378903"/>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378922"/>
                                        </p:tgtEl>
                                        <p:attrNameLst>
                                          <p:attrName>style.visibility</p:attrName>
                                        </p:attrNameLst>
                                      </p:cBhvr>
                                      <p:to>
                                        <p:strVal val="visible"/>
                                      </p:to>
                                    </p:set>
                                    <p:animEffect transition="in" filter="blinds(horizontal)">
                                      <p:cBhvr>
                                        <p:cTn id="15" dur="500"/>
                                        <p:tgtEl>
                                          <p:spTgt spid="378922"/>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378923"/>
                                        </p:tgtEl>
                                        <p:attrNameLst>
                                          <p:attrName>style.visibility</p:attrName>
                                        </p:attrNameLst>
                                      </p:cBhvr>
                                      <p:to>
                                        <p:strVal val="visible"/>
                                      </p:to>
                                    </p:set>
                                    <p:animEffect transition="in" filter="blinds(horizontal)">
                                      <p:cBhvr>
                                        <p:cTn id="19" dur="500"/>
                                        <p:tgtEl>
                                          <p:spTgt spid="378923"/>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378924"/>
                                        </p:tgtEl>
                                        <p:attrNameLst>
                                          <p:attrName>style.visibility</p:attrName>
                                        </p:attrNameLst>
                                      </p:cBhvr>
                                      <p:to>
                                        <p:strVal val="visible"/>
                                      </p:to>
                                    </p:set>
                                    <p:animEffect transition="in" filter="blinds(horizontal)">
                                      <p:cBhvr>
                                        <p:cTn id="23" dur="500"/>
                                        <p:tgtEl>
                                          <p:spTgt spid="378924"/>
                                        </p:tgtEl>
                                      </p:cBhvr>
                                    </p:animEffect>
                                  </p:childTnLst>
                                </p:cTn>
                              </p:par>
                            </p:childTnLst>
                          </p:cTn>
                        </p:par>
                        <p:par>
                          <p:cTn id="24" fill="hold" nodeType="afterGroup">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378902"/>
                                        </p:tgtEl>
                                        <p:attrNameLst>
                                          <p:attrName>style.visibility</p:attrName>
                                        </p:attrNameLst>
                                      </p:cBhvr>
                                      <p:to>
                                        <p:strVal val="visible"/>
                                      </p:to>
                                    </p:set>
                                    <p:animEffect transition="in" filter="blinds(horizontal)">
                                      <p:cBhvr>
                                        <p:cTn id="27" dur="500"/>
                                        <p:tgtEl>
                                          <p:spTgt spid="3789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78917"/>
                                        </p:tgtEl>
                                        <p:attrNameLst>
                                          <p:attrName>style.visibility</p:attrName>
                                        </p:attrNameLst>
                                      </p:cBhvr>
                                      <p:to>
                                        <p:strVal val="visible"/>
                                      </p:to>
                                    </p:set>
                                    <p:animEffect transition="in" filter="blinds(horizontal)">
                                      <p:cBhvr>
                                        <p:cTn id="32" dur="500"/>
                                        <p:tgtEl>
                                          <p:spTgt spid="378917"/>
                                        </p:tgtEl>
                                      </p:cBhvr>
                                    </p:animEffect>
                                  </p:childTnLst>
                                </p:cTn>
                              </p:par>
                            </p:childTnLst>
                          </p:cTn>
                        </p:par>
                        <p:par>
                          <p:cTn id="33" fill="hold" nodeType="afterGroup">
                            <p:stCondLst>
                              <p:cond delay="500"/>
                            </p:stCondLst>
                            <p:childTnLst>
                              <p:par>
                                <p:cTn id="34" presetID="3" presetClass="entr" presetSubtype="10" fill="hold" grpId="0" nodeType="afterEffect">
                                  <p:stCondLst>
                                    <p:cond delay="0"/>
                                  </p:stCondLst>
                                  <p:childTnLst>
                                    <p:set>
                                      <p:cBhvr>
                                        <p:cTn id="35" dur="1" fill="hold">
                                          <p:stCondLst>
                                            <p:cond delay="0"/>
                                          </p:stCondLst>
                                        </p:cTn>
                                        <p:tgtEl>
                                          <p:spTgt spid="378918"/>
                                        </p:tgtEl>
                                        <p:attrNameLst>
                                          <p:attrName>style.visibility</p:attrName>
                                        </p:attrNameLst>
                                      </p:cBhvr>
                                      <p:to>
                                        <p:strVal val="visible"/>
                                      </p:to>
                                    </p:set>
                                    <p:animEffect transition="in" filter="blinds(horizontal)">
                                      <p:cBhvr>
                                        <p:cTn id="36" dur="500"/>
                                        <p:tgtEl>
                                          <p:spTgt spid="378918"/>
                                        </p:tgtEl>
                                      </p:cBhvr>
                                    </p:animEffect>
                                  </p:childTnLst>
                                </p:cTn>
                              </p:par>
                            </p:childTnLst>
                          </p:cTn>
                        </p:par>
                        <p:par>
                          <p:cTn id="37" fill="hold" nodeType="afterGroup">
                            <p:stCondLst>
                              <p:cond delay="1000"/>
                            </p:stCondLst>
                            <p:childTnLst>
                              <p:par>
                                <p:cTn id="38" presetID="3" presetClass="entr" presetSubtype="10" fill="hold" grpId="0" nodeType="afterEffect">
                                  <p:stCondLst>
                                    <p:cond delay="0"/>
                                  </p:stCondLst>
                                  <p:childTnLst>
                                    <p:set>
                                      <p:cBhvr>
                                        <p:cTn id="39" dur="1" fill="hold">
                                          <p:stCondLst>
                                            <p:cond delay="0"/>
                                          </p:stCondLst>
                                        </p:cTn>
                                        <p:tgtEl>
                                          <p:spTgt spid="378905"/>
                                        </p:tgtEl>
                                        <p:attrNameLst>
                                          <p:attrName>style.visibility</p:attrName>
                                        </p:attrNameLst>
                                      </p:cBhvr>
                                      <p:to>
                                        <p:strVal val="visible"/>
                                      </p:to>
                                    </p:set>
                                    <p:animEffect transition="in" filter="blinds(horizontal)">
                                      <p:cBhvr>
                                        <p:cTn id="40" dur="500"/>
                                        <p:tgtEl>
                                          <p:spTgt spid="378905"/>
                                        </p:tgtEl>
                                      </p:cBhvr>
                                    </p:animEffect>
                                  </p:childTnLst>
                                </p:cTn>
                              </p:par>
                            </p:childTnLst>
                          </p:cTn>
                        </p:par>
                        <p:par>
                          <p:cTn id="41" fill="hold" nodeType="afterGroup">
                            <p:stCondLst>
                              <p:cond delay="1500"/>
                            </p:stCondLst>
                            <p:childTnLst>
                              <p:par>
                                <p:cTn id="42" presetID="3" presetClass="entr" presetSubtype="10" fill="hold" grpId="0" nodeType="afterEffect">
                                  <p:stCondLst>
                                    <p:cond delay="0"/>
                                  </p:stCondLst>
                                  <p:childTnLst>
                                    <p:set>
                                      <p:cBhvr>
                                        <p:cTn id="43" dur="1" fill="hold">
                                          <p:stCondLst>
                                            <p:cond delay="0"/>
                                          </p:stCondLst>
                                        </p:cTn>
                                        <p:tgtEl>
                                          <p:spTgt spid="378920"/>
                                        </p:tgtEl>
                                        <p:attrNameLst>
                                          <p:attrName>style.visibility</p:attrName>
                                        </p:attrNameLst>
                                      </p:cBhvr>
                                      <p:to>
                                        <p:strVal val="visible"/>
                                      </p:to>
                                    </p:set>
                                    <p:animEffect transition="in" filter="blinds(horizontal)">
                                      <p:cBhvr>
                                        <p:cTn id="44" dur="500"/>
                                        <p:tgtEl>
                                          <p:spTgt spid="378920"/>
                                        </p:tgtEl>
                                      </p:cBhvr>
                                    </p:animEffect>
                                  </p:childTnLst>
                                </p:cTn>
                              </p:par>
                            </p:childTnLst>
                          </p:cTn>
                        </p:par>
                        <p:par>
                          <p:cTn id="45" fill="hold" nodeType="afterGroup">
                            <p:stCondLst>
                              <p:cond delay="2000"/>
                            </p:stCondLst>
                            <p:childTnLst>
                              <p:par>
                                <p:cTn id="46" presetID="3" presetClass="entr" presetSubtype="10" fill="hold" nodeType="afterEffect">
                                  <p:stCondLst>
                                    <p:cond delay="0"/>
                                  </p:stCondLst>
                                  <p:childTnLst>
                                    <p:set>
                                      <p:cBhvr>
                                        <p:cTn id="47" dur="1" fill="hold">
                                          <p:stCondLst>
                                            <p:cond delay="0"/>
                                          </p:stCondLst>
                                        </p:cTn>
                                        <p:tgtEl>
                                          <p:spTgt spid="378948"/>
                                        </p:tgtEl>
                                        <p:attrNameLst>
                                          <p:attrName>style.visibility</p:attrName>
                                        </p:attrNameLst>
                                      </p:cBhvr>
                                      <p:to>
                                        <p:strVal val="visible"/>
                                      </p:to>
                                    </p:set>
                                    <p:animEffect transition="in" filter="blinds(horizontal)">
                                      <p:cBhvr>
                                        <p:cTn id="48" dur="500"/>
                                        <p:tgtEl>
                                          <p:spTgt spid="378948"/>
                                        </p:tgtEl>
                                      </p:cBhvr>
                                    </p:animEffect>
                                  </p:childTnLst>
                                </p:cTn>
                              </p:par>
                            </p:childTnLst>
                          </p:cTn>
                        </p:par>
                        <p:par>
                          <p:cTn id="49" fill="hold" nodeType="afterGroup">
                            <p:stCondLst>
                              <p:cond delay="2500"/>
                            </p:stCondLst>
                            <p:childTnLst>
                              <p:par>
                                <p:cTn id="50" presetID="3" presetClass="entr" presetSubtype="10" fill="hold" grpId="0" nodeType="afterEffect">
                                  <p:stCondLst>
                                    <p:cond delay="0"/>
                                  </p:stCondLst>
                                  <p:childTnLst>
                                    <p:set>
                                      <p:cBhvr>
                                        <p:cTn id="51" dur="1" fill="hold">
                                          <p:stCondLst>
                                            <p:cond delay="0"/>
                                          </p:stCondLst>
                                        </p:cTn>
                                        <p:tgtEl>
                                          <p:spTgt spid="378904"/>
                                        </p:tgtEl>
                                        <p:attrNameLst>
                                          <p:attrName>style.visibility</p:attrName>
                                        </p:attrNameLst>
                                      </p:cBhvr>
                                      <p:to>
                                        <p:strVal val="visible"/>
                                      </p:to>
                                    </p:set>
                                    <p:animEffect transition="in" filter="blinds(horizontal)">
                                      <p:cBhvr>
                                        <p:cTn id="52" dur="500"/>
                                        <p:tgtEl>
                                          <p:spTgt spid="37890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78915"/>
                                        </p:tgtEl>
                                        <p:attrNameLst>
                                          <p:attrName>style.visibility</p:attrName>
                                        </p:attrNameLst>
                                      </p:cBhvr>
                                      <p:to>
                                        <p:strVal val="visible"/>
                                      </p:to>
                                    </p:set>
                                    <p:animEffect transition="in" filter="blinds(horizontal)">
                                      <p:cBhvr>
                                        <p:cTn id="57" dur="500"/>
                                        <p:tgtEl>
                                          <p:spTgt spid="378915"/>
                                        </p:tgtEl>
                                      </p:cBhvr>
                                    </p:animEffect>
                                  </p:childTnLst>
                                </p:cTn>
                              </p:par>
                            </p:childTnLst>
                          </p:cTn>
                        </p:par>
                        <p:par>
                          <p:cTn id="58" fill="hold" nodeType="afterGroup">
                            <p:stCondLst>
                              <p:cond delay="500"/>
                            </p:stCondLst>
                            <p:childTnLst>
                              <p:par>
                                <p:cTn id="59" presetID="3" presetClass="entr" presetSubtype="10" fill="hold" grpId="0" nodeType="afterEffect">
                                  <p:stCondLst>
                                    <p:cond delay="0"/>
                                  </p:stCondLst>
                                  <p:childTnLst>
                                    <p:set>
                                      <p:cBhvr>
                                        <p:cTn id="60" dur="1" fill="hold">
                                          <p:stCondLst>
                                            <p:cond delay="0"/>
                                          </p:stCondLst>
                                        </p:cTn>
                                        <p:tgtEl>
                                          <p:spTgt spid="378916"/>
                                        </p:tgtEl>
                                        <p:attrNameLst>
                                          <p:attrName>style.visibility</p:attrName>
                                        </p:attrNameLst>
                                      </p:cBhvr>
                                      <p:to>
                                        <p:strVal val="visible"/>
                                      </p:to>
                                    </p:set>
                                    <p:animEffect transition="in" filter="blinds(horizontal)">
                                      <p:cBhvr>
                                        <p:cTn id="61" dur="500"/>
                                        <p:tgtEl>
                                          <p:spTgt spid="378916"/>
                                        </p:tgtEl>
                                      </p:cBhvr>
                                    </p:animEffect>
                                  </p:childTnLst>
                                </p:cTn>
                              </p:par>
                            </p:childTnLst>
                          </p:cTn>
                        </p:par>
                        <p:par>
                          <p:cTn id="62" fill="hold" nodeType="afterGroup">
                            <p:stCondLst>
                              <p:cond delay="1000"/>
                            </p:stCondLst>
                            <p:childTnLst>
                              <p:par>
                                <p:cTn id="63" presetID="3" presetClass="entr" presetSubtype="10" fill="hold" grpId="0" nodeType="afterEffect">
                                  <p:stCondLst>
                                    <p:cond delay="0"/>
                                  </p:stCondLst>
                                  <p:childTnLst>
                                    <p:set>
                                      <p:cBhvr>
                                        <p:cTn id="64" dur="1" fill="hold">
                                          <p:stCondLst>
                                            <p:cond delay="0"/>
                                          </p:stCondLst>
                                        </p:cTn>
                                        <p:tgtEl>
                                          <p:spTgt spid="378921"/>
                                        </p:tgtEl>
                                        <p:attrNameLst>
                                          <p:attrName>style.visibility</p:attrName>
                                        </p:attrNameLst>
                                      </p:cBhvr>
                                      <p:to>
                                        <p:strVal val="visible"/>
                                      </p:to>
                                    </p:set>
                                    <p:animEffect transition="in" filter="blinds(horizontal)">
                                      <p:cBhvr>
                                        <p:cTn id="65" dur="500"/>
                                        <p:tgtEl>
                                          <p:spTgt spid="378921"/>
                                        </p:tgtEl>
                                      </p:cBhvr>
                                    </p:animEffect>
                                  </p:childTnLst>
                                </p:cTn>
                              </p:par>
                            </p:childTnLst>
                          </p:cTn>
                        </p:par>
                        <p:par>
                          <p:cTn id="66" fill="hold" nodeType="afterGroup">
                            <p:stCondLst>
                              <p:cond delay="1500"/>
                            </p:stCondLst>
                            <p:childTnLst>
                              <p:par>
                                <p:cTn id="67" presetID="3" presetClass="entr" presetSubtype="10" fill="hold" grpId="0" nodeType="afterEffect">
                                  <p:stCondLst>
                                    <p:cond delay="0"/>
                                  </p:stCondLst>
                                  <p:childTnLst>
                                    <p:set>
                                      <p:cBhvr>
                                        <p:cTn id="68" dur="1" fill="hold">
                                          <p:stCondLst>
                                            <p:cond delay="0"/>
                                          </p:stCondLst>
                                        </p:cTn>
                                        <p:tgtEl>
                                          <p:spTgt spid="378914"/>
                                        </p:tgtEl>
                                        <p:attrNameLst>
                                          <p:attrName>style.visibility</p:attrName>
                                        </p:attrNameLst>
                                      </p:cBhvr>
                                      <p:to>
                                        <p:strVal val="visible"/>
                                      </p:to>
                                    </p:set>
                                    <p:animEffect transition="in" filter="blinds(horizontal)">
                                      <p:cBhvr>
                                        <p:cTn id="69" dur="500"/>
                                        <p:tgtEl>
                                          <p:spTgt spid="378914"/>
                                        </p:tgtEl>
                                      </p:cBhvr>
                                    </p:animEffect>
                                  </p:childTnLst>
                                </p:cTn>
                              </p:par>
                            </p:childTnLst>
                          </p:cTn>
                        </p:par>
                        <p:par>
                          <p:cTn id="70" fill="hold" nodeType="afterGroup">
                            <p:stCondLst>
                              <p:cond delay="2000"/>
                            </p:stCondLst>
                            <p:childTnLst>
                              <p:par>
                                <p:cTn id="71" presetID="3" presetClass="entr" presetSubtype="10" fill="hold" grpId="0" nodeType="afterEffect">
                                  <p:stCondLst>
                                    <p:cond delay="0"/>
                                  </p:stCondLst>
                                  <p:childTnLst>
                                    <p:set>
                                      <p:cBhvr>
                                        <p:cTn id="72" dur="1" fill="hold">
                                          <p:stCondLst>
                                            <p:cond delay="0"/>
                                          </p:stCondLst>
                                        </p:cTn>
                                        <p:tgtEl>
                                          <p:spTgt spid="378913"/>
                                        </p:tgtEl>
                                        <p:attrNameLst>
                                          <p:attrName>style.visibility</p:attrName>
                                        </p:attrNameLst>
                                      </p:cBhvr>
                                      <p:to>
                                        <p:strVal val="visible"/>
                                      </p:to>
                                    </p:set>
                                    <p:animEffect transition="in" filter="blinds(horizontal)">
                                      <p:cBhvr>
                                        <p:cTn id="73" dur="500"/>
                                        <p:tgtEl>
                                          <p:spTgt spid="378913"/>
                                        </p:tgtEl>
                                      </p:cBhvr>
                                    </p:animEffect>
                                  </p:childTnLst>
                                </p:cTn>
                              </p:par>
                            </p:childTnLst>
                          </p:cTn>
                        </p:par>
                        <p:par>
                          <p:cTn id="74" fill="hold" nodeType="afterGroup">
                            <p:stCondLst>
                              <p:cond delay="2500"/>
                            </p:stCondLst>
                            <p:childTnLst>
                              <p:par>
                                <p:cTn id="75" presetID="3" presetClass="entr" presetSubtype="10" fill="hold" grpId="0" nodeType="afterEffect">
                                  <p:stCondLst>
                                    <p:cond delay="0"/>
                                  </p:stCondLst>
                                  <p:childTnLst>
                                    <p:set>
                                      <p:cBhvr>
                                        <p:cTn id="76" dur="1" fill="hold">
                                          <p:stCondLst>
                                            <p:cond delay="0"/>
                                          </p:stCondLst>
                                        </p:cTn>
                                        <p:tgtEl>
                                          <p:spTgt spid="378910"/>
                                        </p:tgtEl>
                                        <p:attrNameLst>
                                          <p:attrName>style.visibility</p:attrName>
                                        </p:attrNameLst>
                                      </p:cBhvr>
                                      <p:to>
                                        <p:strVal val="visible"/>
                                      </p:to>
                                    </p:set>
                                    <p:animEffect transition="in" filter="blinds(horizontal)">
                                      <p:cBhvr>
                                        <p:cTn id="77" dur="500"/>
                                        <p:tgtEl>
                                          <p:spTgt spid="378910"/>
                                        </p:tgtEl>
                                      </p:cBhvr>
                                    </p:animEffect>
                                  </p:childTnLst>
                                </p:cTn>
                              </p:par>
                            </p:childTnLst>
                          </p:cTn>
                        </p:par>
                        <p:par>
                          <p:cTn id="78" fill="hold" nodeType="afterGroup">
                            <p:stCondLst>
                              <p:cond delay="3000"/>
                            </p:stCondLst>
                            <p:childTnLst>
                              <p:par>
                                <p:cTn id="79" presetID="3" presetClass="entr" presetSubtype="10" fill="hold" grpId="0" nodeType="afterEffect">
                                  <p:stCondLst>
                                    <p:cond delay="0"/>
                                  </p:stCondLst>
                                  <p:childTnLst>
                                    <p:set>
                                      <p:cBhvr>
                                        <p:cTn id="80" dur="1" fill="hold">
                                          <p:stCondLst>
                                            <p:cond delay="0"/>
                                          </p:stCondLst>
                                        </p:cTn>
                                        <p:tgtEl>
                                          <p:spTgt spid="378919"/>
                                        </p:tgtEl>
                                        <p:attrNameLst>
                                          <p:attrName>style.visibility</p:attrName>
                                        </p:attrNameLst>
                                      </p:cBhvr>
                                      <p:to>
                                        <p:strVal val="visible"/>
                                      </p:to>
                                    </p:set>
                                    <p:animEffect transition="in" filter="blinds(horizontal)">
                                      <p:cBhvr>
                                        <p:cTn id="81" dur="500"/>
                                        <p:tgtEl>
                                          <p:spTgt spid="378919"/>
                                        </p:tgtEl>
                                      </p:cBhvr>
                                    </p:animEffect>
                                  </p:childTnLst>
                                </p:cTn>
                              </p:par>
                            </p:childTnLst>
                          </p:cTn>
                        </p:par>
                        <p:par>
                          <p:cTn id="82" fill="hold" nodeType="afterGroup">
                            <p:stCondLst>
                              <p:cond delay="3500"/>
                            </p:stCondLst>
                            <p:childTnLst>
                              <p:par>
                                <p:cTn id="83" presetID="3" presetClass="entr" presetSubtype="10" fill="hold" grpId="0" nodeType="afterEffect">
                                  <p:stCondLst>
                                    <p:cond delay="0"/>
                                  </p:stCondLst>
                                  <p:childTnLst>
                                    <p:set>
                                      <p:cBhvr>
                                        <p:cTn id="84" dur="1" fill="hold">
                                          <p:stCondLst>
                                            <p:cond delay="0"/>
                                          </p:stCondLst>
                                        </p:cTn>
                                        <p:tgtEl>
                                          <p:spTgt spid="378911"/>
                                        </p:tgtEl>
                                        <p:attrNameLst>
                                          <p:attrName>style.visibility</p:attrName>
                                        </p:attrNameLst>
                                      </p:cBhvr>
                                      <p:to>
                                        <p:strVal val="visible"/>
                                      </p:to>
                                    </p:set>
                                    <p:animEffect transition="in" filter="blinds(horizontal)">
                                      <p:cBhvr>
                                        <p:cTn id="85" dur="500"/>
                                        <p:tgtEl>
                                          <p:spTgt spid="378911"/>
                                        </p:tgtEl>
                                      </p:cBhvr>
                                    </p:animEffect>
                                  </p:childTnLst>
                                </p:cTn>
                              </p:par>
                            </p:childTnLst>
                          </p:cTn>
                        </p:par>
                        <p:par>
                          <p:cTn id="86" fill="hold" nodeType="afterGroup">
                            <p:stCondLst>
                              <p:cond delay="4000"/>
                            </p:stCondLst>
                            <p:childTnLst>
                              <p:par>
                                <p:cTn id="87" presetID="3" presetClass="entr" presetSubtype="10" fill="hold" grpId="0" nodeType="afterEffect">
                                  <p:stCondLst>
                                    <p:cond delay="0"/>
                                  </p:stCondLst>
                                  <p:childTnLst>
                                    <p:set>
                                      <p:cBhvr>
                                        <p:cTn id="88" dur="1" fill="hold">
                                          <p:stCondLst>
                                            <p:cond delay="0"/>
                                          </p:stCondLst>
                                        </p:cTn>
                                        <p:tgtEl>
                                          <p:spTgt spid="378912"/>
                                        </p:tgtEl>
                                        <p:attrNameLst>
                                          <p:attrName>style.visibility</p:attrName>
                                        </p:attrNameLst>
                                      </p:cBhvr>
                                      <p:to>
                                        <p:strVal val="visible"/>
                                      </p:to>
                                    </p:set>
                                    <p:animEffect transition="in" filter="blinds(horizontal)">
                                      <p:cBhvr>
                                        <p:cTn id="89" dur="500"/>
                                        <p:tgtEl>
                                          <p:spTgt spid="378912"/>
                                        </p:tgtEl>
                                      </p:cBhvr>
                                    </p:animEffect>
                                  </p:childTnLst>
                                </p:cTn>
                              </p:par>
                            </p:childTnLst>
                          </p:cTn>
                        </p:par>
                        <p:par>
                          <p:cTn id="90" fill="hold" nodeType="afterGroup">
                            <p:stCondLst>
                              <p:cond delay="4500"/>
                            </p:stCondLst>
                            <p:childTnLst>
                              <p:par>
                                <p:cTn id="91" presetID="3" presetClass="entr" presetSubtype="10" fill="hold" grpId="0" nodeType="afterEffect">
                                  <p:stCondLst>
                                    <p:cond delay="0"/>
                                  </p:stCondLst>
                                  <p:childTnLst>
                                    <p:set>
                                      <p:cBhvr>
                                        <p:cTn id="92" dur="1" fill="hold">
                                          <p:stCondLst>
                                            <p:cond delay="0"/>
                                          </p:stCondLst>
                                        </p:cTn>
                                        <p:tgtEl>
                                          <p:spTgt spid="378908"/>
                                        </p:tgtEl>
                                        <p:attrNameLst>
                                          <p:attrName>style.visibility</p:attrName>
                                        </p:attrNameLst>
                                      </p:cBhvr>
                                      <p:to>
                                        <p:strVal val="visible"/>
                                      </p:to>
                                    </p:set>
                                    <p:animEffect transition="in" filter="blinds(horizontal)">
                                      <p:cBhvr>
                                        <p:cTn id="93" dur="500"/>
                                        <p:tgtEl>
                                          <p:spTgt spid="378908"/>
                                        </p:tgtEl>
                                      </p:cBhvr>
                                    </p:animEffect>
                                  </p:childTnLst>
                                </p:cTn>
                              </p:par>
                            </p:childTnLst>
                          </p:cTn>
                        </p:par>
                        <p:par>
                          <p:cTn id="94" fill="hold" nodeType="afterGroup">
                            <p:stCondLst>
                              <p:cond delay="5000"/>
                            </p:stCondLst>
                            <p:childTnLst>
                              <p:par>
                                <p:cTn id="95" presetID="3" presetClass="entr" presetSubtype="10" fill="hold" grpId="0" nodeType="afterEffect">
                                  <p:stCondLst>
                                    <p:cond delay="0"/>
                                  </p:stCondLst>
                                  <p:childTnLst>
                                    <p:set>
                                      <p:cBhvr>
                                        <p:cTn id="96" dur="1" fill="hold">
                                          <p:stCondLst>
                                            <p:cond delay="0"/>
                                          </p:stCondLst>
                                        </p:cTn>
                                        <p:tgtEl>
                                          <p:spTgt spid="378909"/>
                                        </p:tgtEl>
                                        <p:attrNameLst>
                                          <p:attrName>style.visibility</p:attrName>
                                        </p:attrNameLst>
                                      </p:cBhvr>
                                      <p:to>
                                        <p:strVal val="visible"/>
                                      </p:to>
                                    </p:set>
                                    <p:animEffect transition="in" filter="blinds(horizontal)">
                                      <p:cBhvr>
                                        <p:cTn id="97" dur="500"/>
                                        <p:tgtEl>
                                          <p:spTgt spid="378909"/>
                                        </p:tgtEl>
                                      </p:cBhvr>
                                    </p:animEffect>
                                  </p:childTnLst>
                                </p:cTn>
                              </p:par>
                            </p:childTnLst>
                          </p:cTn>
                        </p:par>
                        <p:par>
                          <p:cTn id="98" fill="hold" nodeType="afterGroup">
                            <p:stCondLst>
                              <p:cond delay="5500"/>
                            </p:stCondLst>
                            <p:childTnLst>
                              <p:par>
                                <p:cTn id="99" presetID="3" presetClass="entr" presetSubtype="10" fill="hold" grpId="0" nodeType="afterEffect">
                                  <p:stCondLst>
                                    <p:cond delay="0"/>
                                  </p:stCondLst>
                                  <p:childTnLst>
                                    <p:set>
                                      <p:cBhvr>
                                        <p:cTn id="100" dur="1" fill="hold">
                                          <p:stCondLst>
                                            <p:cond delay="0"/>
                                          </p:stCondLst>
                                        </p:cTn>
                                        <p:tgtEl>
                                          <p:spTgt spid="378907"/>
                                        </p:tgtEl>
                                        <p:attrNameLst>
                                          <p:attrName>style.visibility</p:attrName>
                                        </p:attrNameLst>
                                      </p:cBhvr>
                                      <p:to>
                                        <p:strVal val="visible"/>
                                      </p:to>
                                    </p:set>
                                    <p:animEffect transition="in" filter="blinds(horizontal)">
                                      <p:cBhvr>
                                        <p:cTn id="101" dur="500"/>
                                        <p:tgtEl>
                                          <p:spTgt spid="378907"/>
                                        </p:tgtEl>
                                      </p:cBhvr>
                                    </p:animEffect>
                                  </p:childTnLst>
                                </p:cTn>
                              </p:par>
                            </p:childTnLst>
                          </p:cTn>
                        </p:par>
                        <p:par>
                          <p:cTn id="102" fill="hold" nodeType="afterGroup">
                            <p:stCondLst>
                              <p:cond delay="6000"/>
                            </p:stCondLst>
                            <p:childTnLst>
                              <p:par>
                                <p:cTn id="103" presetID="3" presetClass="entr" presetSubtype="10" fill="hold" grpId="0" nodeType="afterEffect">
                                  <p:stCondLst>
                                    <p:cond delay="0"/>
                                  </p:stCondLst>
                                  <p:childTnLst>
                                    <p:set>
                                      <p:cBhvr>
                                        <p:cTn id="104" dur="1" fill="hold">
                                          <p:stCondLst>
                                            <p:cond delay="0"/>
                                          </p:stCondLst>
                                        </p:cTn>
                                        <p:tgtEl>
                                          <p:spTgt spid="378906"/>
                                        </p:tgtEl>
                                        <p:attrNameLst>
                                          <p:attrName>style.visibility</p:attrName>
                                        </p:attrNameLst>
                                      </p:cBhvr>
                                      <p:to>
                                        <p:strVal val="visible"/>
                                      </p:to>
                                    </p:set>
                                    <p:animEffect transition="in" filter="blinds(horizontal)">
                                      <p:cBhvr>
                                        <p:cTn id="105" dur="500"/>
                                        <p:tgtEl>
                                          <p:spTgt spid="3789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2" grpId="0" autoUpdateAnimBg="0"/>
      <p:bldP spid="378903" grpId="0" autoUpdateAnimBg="0"/>
      <p:bldP spid="378904" grpId="0" autoUpdateAnimBg="0"/>
      <p:bldP spid="378905" grpId="0" animBg="1"/>
      <p:bldP spid="378906" grpId="0" animBg="1" autoUpdateAnimBg="0"/>
      <p:bldP spid="378907" grpId="0" autoUpdateAnimBg="0"/>
      <p:bldP spid="378908" grpId="0" animBg="1"/>
      <p:bldP spid="378909" grpId="0" autoUpdateAnimBg="0"/>
      <p:bldP spid="378910" grpId="0" animBg="1"/>
      <p:bldP spid="378911" grpId="0" animBg="1"/>
      <p:bldP spid="378912" grpId="0" animBg="1"/>
      <p:bldP spid="378913" grpId="0" animBg="1"/>
      <p:bldP spid="378914" grpId="0" animBg="1"/>
      <p:bldP spid="378915" grpId="0" animBg="1"/>
      <p:bldP spid="378916" grpId="0" animBg="1"/>
      <p:bldP spid="378917" grpId="0" animBg="1"/>
      <p:bldP spid="378918" grpId="0" animBg="1"/>
      <p:bldP spid="378919" grpId="0" autoUpdateAnimBg="0"/>
      <p:bldP spid="378920" grpId="0" autoUpdateAnimBg="0"/>
      <p:bldP spid="378921" grpId="0" autoUpdateAnimBg="0"/>
      <p:bldP spid="378922" grpId="0" animBg="1" autoUpdateAnimBg="0"/>
      <p:bldP spid="378923" grpId="0" animBg="1"/>
      <p:bldP spid="37892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2"/>
          <p:cNvGrpSpPr>
            <a:grpSpLocks/>
          </p:cNvGrpSpPr>
          <p:nvPr/>
        </p:nvGrpSpPr>
        <p:grpSpPr bwMode="auto">
          <a:xfrm>
            <a:off x="844550" y="2378961"/>
            <a:ext cx="6697663" cy="3725246"/>
            <a:chOff x="748" y="2055"/>
            <a:chExt cx="4219" cy="1874"/>
          </a:xfrm>
        </p:grpSpPr>
        <p:sp>
          <p:nvSpPr>
            <p:cNvPr id="27654" name="Text Box 3"/>
            <p:cNvSpPr txBox="1">
              <a:spLocks noChangeArrowheads="1"/>
            </p:cNvSpPr>
            <p:nvPr/>
          </p:nvSpPr>
          <p:spPr bwMode="auto">
            <a:xfrm>
              <a:off x="1455" y="2291"/>
              <a:ext cx="1390" cy="3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en-US" altLang="zh-CN" sz="1600" b="0" dirty="0">
                  <a:solidFill>
                    <a:schemeClr val="tx1"/>
                  </a:solidFill>
                  <a:latin typeface="Times New Roman" pitchFamily="18" charset="0"/>
                  <a:ea typeface="宋体" pitchFamily="2" charset="-122"/>
                </a:rPr>
                <a:t>  </a:t>
              </a:r>
              <a:r>
                <a:rPr kumimoji="0" lang="zh-CN" altLang="en-US" sz="2000" dirty="0">
                  <a:solidFill>
                    <a:schemeClr val="tx1"/>
                  </a:solidFill>
                  <a:latin typeface="Times New Roman" pitchFamily="18" charset="0"/>
                  <a:ea typeface="宋体" pitchFamily="2" charset="-122"/>
                </a:rPr>
                <a:t>类型</a:t>
              </a:r>
              <a:r>
                <a:rPr kumimoji="0" lang="en-US" altLang="zh-CN" sz="2000" dirty="0">
                  <a:solidFill>
                    <a:schemeClr val="tx1"/>
                  </a:solidFill>
                  <a:latin typeface="Times New Roman" pitchFamily="18" charset="0"/>
                  <a:ea typeface="宋体" pitchFamily="2" charset="-122"/>
                </a:rPr>
                <a:t>0</a:t>
              </a:r>
              <a:r>
                <a:rPr kumimoji="0" lang="zh-CN" altLang="en-US" sz="2000" dirty="0">
                  <a:solidFill>
                    <a:schemeClr val="tx1"/>
                  </a:solidFill>
                  <a:latin typeface="Times New Roman" pitchFamily="18" charset="0"/>
                  <a:ea typeface="宋体" pitchFamily="2" charset="-122"/>
                </a:rPr>
                <a:t>中断处理程序入口地址  </a:t>
              </a:r>
              <a:endParaRPr kumimoji="0" lang="zh-CN" altLang="en-US" sz="2000" b="0" dirty="0">
                <a:solidFill>
                  <a:schemeClr val="tx1"/>
                </a:solidFill>
                <a:latin typeface="Arial" charset="0"/>
                <a:ea typeface="宋体" pitchFamily="2" charset="-122"/>
              </a:endParaRPr>
            </a:p>
          </p:txBody>
        </p:sp>
        <p:sp>
          <p:nvSpPr>
            <p:cNvPr id="27655" name="Line 4"/>
            <p:cNvSpPr>
              <a:spLocks noChangeShapeType="1"/>
            </p:cNvSpPr>
            <p:nvPr/>
          </p:nvSpPr>
          <p:spPr bwMode="auto">
            <a:xfrm>
              <a:off x="2753" y="2457"/>
              <a:ext cx="501"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56" name="Line 5"/>
            <p:cNvSpPr>
              <a:spLocks noChangeShapeType="1"/>
            </p:cNvSpPr>
            <p:nvPr/>
          </p:nvSpPr>
          <p:spPr bwMode="auto">
            <a:xfrm>
              <a:off x="1477" y="2376"/>
              <a:ext cx="4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57" name="Line 6"/>
            <p:cNvSpPr>
              <a:spLocks noChangeShapeType="1"/>
            </p:cNvSpPr>
            <p:nvPr/>
          </p:nvSpPr>
          <p:spPr bwMode="auto">
            <a:xfrm>
              <a:off x="2798" y="2376"/>
              <a:ext cx="9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58" name="Line 7"/>
            <p:cNvSpPr>
              <a:spLocks noChangeShapeType="1"/>
            </p:cNvSpPr>
            <p:nvPr/>
          </p:nvSpPr>
          <p:spPr bwMode="auto">
            <a:xfrm>
              <a:off x="1477" y="2538"/>
              <a:ext cx="4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59" name="Line 8"/>
            <p:cNvSpPr>
              <a:spLocks noChangeShapeType="1"/>
            </p:cNvSpPr>
            <p:nvPr/>
          </p:nvSpPr>
          <p:spPr bwMode="auto">
            <a:xfrm>
              <a:off x="2798" y="2538"/>
              <a:ext cx="9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60" name="Text Box 9"/>
            <p:cNvSpPr txBox="1">
              <a:spLocks noChangeArrowheads="1"/>
            </p:cNvSpPr>
            <p:nvPr/>
          </p:nvSpPr>
          <p:spPr bwMode="auto">
            <a:xfrm>
              <a:off x="1454" y="2620"/>
              <a:ext cx="1390" cy="324"/>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en-US" altLang="zh-CN" sz="2000" b="0" dirty="0">
                  <a:solidFill>
                    <a:schemeClr val="tx1"/>
                  </a:solidFill>
                  <a:latin typeface="Times New Roman" pitchFamily="18" charset="0"/>
                  <a:ea typeface="宋体" pitchFamily="2" charset="-122"/>
                </a:rPr>
                <a:t>   </a:t>
              </a:r>
              <a:r>
                <a:rPr kumimoji="0" lang="zh-CN" altLang="en-US" sz="2000" dirty="0">
                  <a:solidFill>
                    <a:schemeClr val="tx1"/>
                  </a:solidFill>
                  <a:latin typeface="Times New Roman" pitchFamily="18" charset="0"/>
                  <a:ea typeface="宋体" pitchFamily="2" charset="-122"/>
                </a:rPr>
                <a:t>类型</a:t>
              </a:r>
              <a:r>
                <a:rPr kumimoji="0" lang="en-US" altLang="zh-CN" sz="2000" dirty="0">
                  <a:solidFill>
                    <a:schemeClr val="tx1"/>
                  </a:solidFill>
                  <a:latin typeface="Times New Roman" pitchFamily="18" charset="0"/>
                  <a:ea typeface="宋体" pitchFamily="2" charset="-122"/>
                </a:rPr>
                <a:t>1</a:t>
              </a:r>
              <a:r>
                <a:rPr kumimoji="0" lang="zh-CN" altLang="en-US" sz="2000" dirty="0">
                  <a:solidFill>
                    <a:schemeClr val="tx1"/>
                  </a:solidFill>
                  <a:latin typeface="Times New Roman" pitchFamily="18" charset="0"/>
                  <a:ea typeface="宋体" pitchFamily="2" charset="-122"/>
                </a:rPr>
                <a:t>中断处理程序入口地址  </a:t>
              </a:r>
              <a:endParaRPr kumimoji="0" lang="zh-CN" altLang="en-US" sz="2000" b="0" dirty="0">
                <a:solidFill>
                  <a:schemeClr val="tx1"/>
                </a:solidFill>
                <a:latin typeface="Arial" charset="0"/>
                <a:ea typeface="宋体" pitchFamily="2" charset="-122"/>
              </a:endParaRPr>
            </a:p>
          </p:txBody>
        </p:sp>
        <p:sp>
          <p:nvSpPr>
            <p:cNvPr id="27661" name="Line 10"/>
            <p:cNvSpPr>
              <a:spLocks noChangeShapeType="1"/>
            </p:cNvSpPr>
            <p:nvPr/>
          </p:nvSpPr>
          <p:spPr bwMode="auto">
            <a:xfrm>
              <a:off x="1454" y="2782"/>
              <a:ext cx="1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62" name="Line 11"/>
            <p:cNvSpPr>
              <a:spLocks noChangeShapeType="1"/>
            </p:cNvSpPr>
            <p:nvPr/>
          </p:nvSpPr>
          <p:spPr bwMode="auto">
            <a:xfrm>
              <a:off x="2730" y="2782"/>
              <a:ext cx="1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63" name="Line 12"/>
            <p:cNvSpPr>
              <a:spLocks noChangeShapeType="1"/>
            </p:cNvSpPr>
            <p:nvPr/>
          </p:nvSpPr>
          <p:spPr bwMode="auto">
            <a:xfrm>
              <a:off x="1477" y="2701"/>
              <a:ext cx="4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64" name="Line 13"/>
            <p:cNvSpPr>
              <a:spLocks noChangeShapeType="1"/>
            </p:cNvSpPr>
            <p:nvPr/>
          </p:nvSpPr>
          <p:spPr bwMode="auto">
            <a:xfrm>
              <a:off x="2798" y="2701"/>
              <a:ext cx="4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65" name="Line 14"/>
            <p:cNvSpPr>
              <a:spLocks noChangeShapeType="1"/>
            </p:cNvSpPr>
            <p:nvPr/>
          </p:nvSpPr>
          <p:spPr bwMode="auto">
            <a:xfrm>
              <a:off x="1477" y="2863"/>
              <a:ext cx="4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66" name="Line 15"/>
            <p:cNvSpPr>
              <a:spLocks noChangeShapeType="1"/>
            </p:cNvSpPr>
            <p:nvPr/>
          </p:nvSpPr>
          <p:spPr bwMode="auto">
            <a:xfrm>
              <a:off x="2798" y="2863"/>
              <a:ext cx="4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67" name="Text Box 16"/>
            <p:cNvSpPr txBox="1">
              <a:spLocks noChangeArrowheads="1"/>
            </p:cNvSpPr>
            <p:nvPr/>
          </p:nvSpPr>
          <p:spPr bwMode="auto">
            <a:xfrm>
              <a:off x="1454" y="2944"/>
              <a:ext cx="1390" cy="324"/>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en-US" altLang="zh-CN" sz="2000" dirty="0">
                  <a:solidFill>
                    <a:schemeClr val="tx1"/>
                  </a:solidFill>
                  <a:latin typeface="Times New Roman" pitchFamily="18" charset="0"/>
                  <a:ea typeface="宋体" pitchFamily="2" charset="-122"/>
                </a:rPr>
                <a:t>   </a:t>
              </a:r>
              <a:r>
                <a:rPr kumimoji="0" lang="zh-CN" altLang="en-US" sz="2000" dirty="0">
                  <a:solidFill>
                    <a:schemeClr val="tx1"/>
                  </a:solidFill>
                  <a:latin typeface="Times New Roman" pitchFamily="18" charset="0"/>
                  <a:ea typeface="宋体" pitchFamily="2" charset="-122"/>
                </a:rPr>
                <a:t>类型</a:t>
              </a:r>
              <a:r>
                <a:rPr kumimoji="0" lang="en-US" altLang="zh-CN" sz="2000" dirty="0">
                  <a:solidFill>
                    <a:schemeClr val="tx1"/>
                  </a:solidFill>
                  <a:latin typeface="Times New Roman" pitchFamily="18" charset="0"/>
                  <a:ea typeface="宋体" pitchFamily="2" charset="-122"/>
                </a:rPr>
                <a:t>2</a:t>
              </a:r>
              <a:r>
                <a:rPr kumimoji="0" lang="zh-CN" altLang="en-US" sz="2000" dirty="0">
                  <a:solidFill>
                    <a:schemeClr val="tx1"/>
                  </a:solidFill>
                  <a:latin typeface="Times New Roman" pitchFamily="18" charset="0"/>
                  <a:ea typeface="宋体" pitchFamily="2" charset="-122"/>
                </a:rPr>
                <a:t>中断处理程序入口地址  </a:t>
              </a:r>
              <a:endParaRPr kumimoji="0" lang="zh-CN" altLang="en-US" sz="2000" b="0" dirty="0">
                <a:solidFill>
                  <a:schemeClr val="tx1"/>
                </a:solidFill>
                <a:latin typeface="Arial" charset="0"/>
                <a:ea typeface="宋体" pitchFamily="2" charset="-122"/>
              </a:endParaRPr>
            </a:p>
          </p:txBody>
        </p:sp>
        <p:sp>
          <p:nvSpPr>
            <p:cNvPr id="27668" name="Line 17"/>
            <p:cNvSpPr>
              <a:spLocks noChangeShapeType="1"/>
            </p:cNvSpPr>
            <p:nvPr/>
          </p:nvSpPr>
          <p:spPr bwMode="auto">
            <a:xfrm>
              <a:off x="1454" y="3106"/>
              <a:ext cx="1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69" name="Line 18"/>
            <p:cNvSpPr>
              <a:spLocks noChangeShapeType="1"/>
            </p:cNvSpPr>
            <p:nvPr/>
          </p:nvSpPr>
          <p:spPr bwMode="auto">
            <a:xfrm>
              <a:off x="2730" y="3106"/>
              <a:ext cx="1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70" name="Line 19"/>
            <p:cNvSpPr>
              <a:spLocks noChangeShapeType="1"/>
            </p:cNvSpPr>
            <p:nvPr/>
          </p:nvSpPr>
          <p:spPr bwMode="auto">
            <a:xfrm>
              <a:off x="1477" y="3025"/>
              <a:ext cx="4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71" name="Line 20"/>
            <p:cNvSpPr>
              <a:spLocks noChangeShapeType="1"/>
            </p:cNvSpPr>
            <p:nvPr/>
          </p:nvSpPr>
          <p:spPr bwMode="auto">
            <a:xfrm>
              <a:off x="2798" y="3025"/>
              <a:ext cx="4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72" name="Line 21"/>
            <p:cNvSpPr>
              <a:spLocks noChangeShapeType="1"/>
            </p:cNvSpPr>
            <p:nvPr/>
          </p:nvSpPr>
          <p:spPr bwMode="auto">
            <a:xfrm>
              <a:off x="1477" y="3187"/>
              <a:ext cx="4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73" name="Line 22"/>
            <p:cNvSpPr>
              <a:spLocks noChangeShapeType="1"/>
            </p:cNvSpPr>
            <p:nvPr/>
          </p:nvSpPr>
          <p:spPr bwMode="auto">
            <a:xfrm>
              <a:off x="2798" y="3187"/>
              <a:ext cx="4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74" name="Text Box 23"/>
            <p:cNvSpPr txBox="1">
              <a:spLocks noChangeArrowheads="1"/>
            </p:cNvSpPr>
            <p:nvPr/>
          </p:nvSpPr>
          <p:spPr bwMode="auto">
            <a:xfrm>
              <a:off x="1463" y="3266"/>
              <a:ext cx="1390" cy="324"/>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ts val="775"/>
                </a:spcBef>
                <a:buClrTx/>
                <a:buSzTx/>
                <a:buFontTx/>
                <a:buNone/>
              </a:pPr>
              <a:r>
                <a:rPr kumimoji="0" lang="en-US" altLang="zh-CN" sz="900" b="0">
                  <a:solidFill>
                    <a:schemeClr val="tx1"/>
                  </a:solidFill>
                  <a:latin typeface="宋体" pitchFamily="2" charset="-122"/>
                  <a:ea typeface="宋体" pitchFamily="2" charset="-122"/>
                </a:rPr>
                <a:t>┇       </a:t>
              </a:r>
              <a:endParaRPr kumimoji="0" lang="en-US" altLang="zh-CN" sz="2400" b="0">
                <a:solidFill>
                  <a:schemeClr val="tx1"/>
                </a:solidFill>
                <a:latin typeface="Arial" charset="0"/>
                <a:ea typeface="宋体" pitchFamily="2" charset="-122"/>
              </a:endParaRPr>
            </a:p>
          </p:txBody>
        </p:sp>
        <p:sp>
          <p:nvSpPr>
            <p:cNvPr id="27675" name="Text Box 24"/>
            <p:cNvSpPr txBox="1">
              <a:spLocks noChangeArrowheads="1"/>
            </p:cNvSpPr>
            <p:nvPr/>
          </p:nvSpPr>
          <p:spPr bwMode="auto">
            <a:xfrm>
              <a:off x="1454" y="3592"/>
              <a:ext cx="1390" cy="324"/>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en-US" altLang="zh-CN" sz="2000" dirty="0">
                  <a:solidFill>
                    <a:schemeClr val="tx1"/>
                  </a:solidFill>
                  <a:latin typeface="Times New Roman" pitchFamily="18" charset="0"/>
                  <a:ea typeface="宋体" pitchFamily="2" charset="-122"/>
                </a:rPr>
                <a:t>  </a:t>
              </a:r>
              <a:r>
                <a:rPr kumimoji="0" lang="zh-CN" altLang="en-US" sz="2000" dirty="0">
                  <a:solidFill>
                    <a:schemeClr val="tx1"/>
                  </a:solidFill>
                  <a:latin typeface="Times New Roman" pitchFamily="18" charset="0"/>
                  <a:ea typeface="宋体" pitchFamily="2" charset="-122"/>
                </a:rPr>
                <a:t>类型</a:t>
              </a:r>
              <a:r>
                <a:rPr kumimoji="0" lang="en-US" altLang="zh-CN" sz="2000" dirty="0">
                  <a:solidFill>
                    <a:schemeClr val="tx1"/>
                  </a:solidFill>
                  <a:latin typeface="Times New Roman" pitchFamily="18" charset="0"/>
                  <a:ea typeface="宋体" pitchFamily="2" charset="-122"/>
                </a:rPr>
                <a:t>255</a:t>
              </a:r>
              <a:r>
                <a:rPr kumimoji="0" lang="zh-CN" altLang="en-US" sz="2000" dirty="0">
                  <a:solidFill>
                    <a:schemeClr val="tx1"/>
                  </a:solidFill>
                  <a:latin typeface="Times New Roman" pitchFamily="18" charset="0"/>
                  <a:ea typeface="宋体" pitchFamily="2" charset="-122"/>
                </a:rPr>
                <a:t>中断处理程序入口地址 </a:t>
              </a:r>
              <a:endParaRPr kumimoji="0" lang="zh-CN" altLang="en-US" sz="2000" b="0" dirty="0">
                <a:solidFill>
                  <a:schemeClr val="tx1"/>
                </a:solidFill>
                <a:latin typeface="Arial" charset="0"/>
                <a:ea typeface="宋体" pitchFamily="2" charset="-122"/>
              </a:endParaRPr>
            </a:p>
          </p:txBody>
        </p:sp>
        <p:sp>
          <p:nvSpPr>
            <p:cNvPr id="27676" name="Line 25"/>
            <p:cNvSpPr>
              <a:spLocks noChangeShapeType="1"/>
            </p:cNvSpPr>
            <p:nvPr/>
          </p:nvSpPr>
          <p:spPr bwMode="auto">
            <a:xfrm>
              <a:off x="1454" y="3754"/>
              <a:ext cx="1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77" name="Line 26"/>
            <p:cNvSpPr>
              <a:spLocks noChangeShapeType="1"/>
            </p:cNvSpPr>
            <p:nvPr/>
          </p:nvSpPr>
          <p:spPr bwMode="auto">
            <a:xfrm>
              <a:off x="2730" y="3754"/>
              <a:ext cx="1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78" name="Line 27"/>
            <p:cNvSpPr>
              <a:spLocks noChangeShapeType="1"/>
            </p:cNvSpPr>
            <p:nvPr/>
          </p:nvSpPr>
          <p:spPr bwMode="auto">
            <a:xfrm>
              <a:off x="1477" y="3673"/>
              <a:ext cx="4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79" name="Line 28"/>
            <p:cNvSpPr>
              <a:spLocks noChangeShapeType="1"/>
            </p:cNvSpPr>
            <p:nvPr/>
          </p:nvSpPr>
          <p:spPr bwMode="auto">
            <a:xfrm>
              <a:off x="2798" y="3673"/>
              <a:ext cx="4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80" name="Line 29"/>
            <p:cNvSpPr>
              <a:spLocks noChangeShapeType="1"/>
            </p:cNvSpPr>
            <p:nvPr/>
          </p:nvSpPr>
          <p:spPr bwMode="auto">
            <a:xfrm>
              <a:off x="1477" y="3835"/>
              <a:ext cx="4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81" name="Line 30"/>
            <p:cNvSpPr>
              <a:spLocks noChangeShapeType="1"/>
            </p:cNvSpPr>
            <p:nvPr/>
          </p:nvSpPr>
          <p:spPr bwMode="auto">
            <a:xfrm>
              <a:off x="2798" y="3835"/>
              <a:ext cx="4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82" name="Text Box 31"/>
            <p:cNvSpPr txBox="1">
              <a:spLocks noChangeArrowheads="1"/>
            </p:cNvSpPr>
            <p:nvPr/>
          </p:nvSpPr>
          <p:spPr bwMode="auto">
            <a:xfrm>
              <a:off x="2856" y="2282"/>
              <a:ext cx="410" cy="3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en-US" altLang="zh-CN" sz="2000" dirty="0">
                  <a:solidFill>
                    <a:schemeClr val="accent2"/>
                  </a:solidFill>
                  <a:latin typeface="Times New Roman" pitchFamily="18" charset="0"/>
                  <a:ea typeface="宋体" pitchFamily="2" charset="-122"/>
                </a:rPr>
                <a:t>IP </a:t>
              </a:r>
            </a:p>
            <a:p>
              <a:pPr algn="ctr" eaLnBrk="1" hangingPunct="1">
                <a:lnSpc>
                  <a:spcPct val="100000"/>
                </a:lnSpc>
                <a:spcBef>
                  <a:spcPct val="0"/>
                </a:spcBef>
                <a:buClrTx/>
                <a:buSzTx/>
                <a:buFontTx/>
                <a:buNone/>
              </a:pPr>
              <a:r>
                <a:rPr kumimoji="0" lang="en-US" altLang="zh-CN" sz="2000" dirty="0">
                  <a:solidFill>
                    <a:schemeClr val="accent2"/>
                  </a:solidFill>
                  <a:latin typeface="Times New Roman" pitchFamily="18" charset="0"/>
                  <a:ea typeface="宋体" pitchFamily="2" charset="-122"/>
                </a:rPr>
                <a:t>CS</a:t>
              </a:r>
              <a:r>
                <a:rPr kumimoji="0" lang="en-US" altLang="zh-CN" sz="1600" b="0" dirty="0">
                  <a:solidFill>
                    <a:schemeClr val="accent2"/>
                  </a:solidFill>
                  <a:latin typeface="Times New Roman" pitchFamily="18" charset="0"/>
                  <a:ea typeface="宋体" pitchFamily="2" charset="-122"/>
                </a:rPr>
                <a:t> </a:t>
              </a:r>
              <a:endParaRPr kumimoji="0" lang="en-US" altLang="zh-CN" sz="1600" b="0" dirty="0">
                <a:solidFill>
                  <a:schemeClr val="accent2"/>
                </a:solidFill>
                <a:latin typeface="Arial" charset="0"/>
                <a:ea typeface="宋体" pitchFamily="2" charset="-122"/>
              </a:endParaRPr>
            </a:p>
          </p:txBody>
        </p:sp>
        <p:sp>
          <p:nvSpPr>
            <p:cNvPr id="27683" name="Line 32"/>
            <p:cNvSpPr>
              <a:spLocks noChangeShapeType="1"/>
            </p:cNvSpPr>
            <p:nvPr/>
          </p:nvSpPr>
          <p:spPr bwMode="auto">
            <a:xfrm>
              <a:off x="3208" y="2376"/>
              <a:ext cx="4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84" name="Line 33"/>
            <p:cNvSpPr>
              <a:spLocks noChangeShapeType="1"/>
            </p:cNvSpPr>
            <p:nvPr/>
          </p:nvSpPr>
          <p:spPr bwMode="auto">
            <a:xfrm>
              <a:off x="3208" y="2538"/>
              <a:ext cx="4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85" name="Text Box 34"/>
            <p:cNvSpPr txBox="1">
              <a:spLocks noChangeArrowheads="1"/>
            </p:cNvSpPr>
            <p:nvPr/>
          </p:nvSpPr>
          <p:spPr bwMode="auto">
            <a:xfrm>
              <a:off x="748" y="2086"/>
              <a:ext cx="683" cy="5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en-US" altLang="zh-CN" sz="2400" dirty="0">
                  <a:solidFill>
                    <a:schemeClr val="tx1"/>
                  </a:solidFill>
                  <a:latin typeface="宋体" pitchFamily="2" charset="-122"/>
                  <a:ea typeface="宋体" pitchFamily="2" charset="-122"/>
                </a:rPr>
                <a:t>00000H </a:t>
              </a:r>
            </a:p>
            <a:p>
              <a:pPr algn="ctr" eaLnBrk="1" hangingPunct="1">
                <a:lnSpc>
                  <a:spcPct val="100000"/>
                </a:lnSpc>
                <a:spcBef>
                  <a:spcPct val="0"/>
                </a:spcBef>
                <a:buClrTx/>
                <a:buSzTx/>
                <a:buFontTx/>
                <a:buNone/>
              </a:pPr>
              <a:r>
                <a:rPr kumimoji="0" lang="en-US" altLang="zh-CN" sz="2000" dirty="0">
                  <a:solidFill>
                    <a:schemeClr val="tx1"/>
                  </a:solidFill>
                  <a:latin typeface="宋体" pitchFamily="2" charset="-122"/>
                  <a:ea typeface="宋体" pitchFamily="2" charset="-122"/>
                </a:rPr>
                <a:t>┇</a:t>
              </a:r>
              <a:r>
                <a:rPr kumimoji="0" lang="en-US" altLang="zh-CN" sz="2400" dirty="0">
                  <a:solidFill>
                    <a:schemeClr val="tx1"/>
                  </a:solidFill>
                  <a:latin typeface="宋体" pitchFamily="2" charset="-122"/>
                  <a:ea typeface="宋体" pitchFamily="2" charset="-122"/>
                </a:rPr>
                <a:t>   </a:t>
              </a:r>
            </a:p>
            <a:p>
              <a:pPr algn="ctr" eaLnBrk="1" hangingPunct="1">
                <a:lnSpc>
                  <a:spcPct val="100000"/>
                </a:lnSpc>
                <a:spcBef>
                  <a:spcPct val="0"/>
                </a:spcBef>
                <a:buClrTx/>
                <a:buSzTx/>
                <a:buFontTx/>
                <a:buNone/>
              </a:pPr>
              <a:r>
                <a:rPr kumimoji="0" lang="en-US" altLang="zh-CN" sz="2400" dirty="0">
                  <a:solidFill>
                    <a:schemeClr val="tx1"/>
                  </a:solidFill>
                  <a:latin typeface="宋体" pitchFamily="2" charset="-122"/>
                  <a:ea typeface="宋体" pitchFamily="2" charset="-122"/>
                </a:rPr>
                <a:t>00004H </a:t>
              </a:r>
              <a:endParaRPr kumimoji="0" lang="en-US" altLang="zh-CN" sz="2400" b="0" dirty="0">
                <a:solidFill>
                  <a:schemeClr val="tx1"/>
                </a:solidFill>
                <a:latin typeface="Arial" charset="0"/>
                <a:ea typeface="宋体" pitchFamily="2" charset="-122"/>
              </a:endParaRPr>
            </a:p>
          </p:txBody>
        </p:sp>
        <p:sp>
          <p:nvSpPr>
            <p:cNvPr id="27686" name="Text Box 35"/>
            <p:cNvSpPr txBox="1">
              <a:spLocks noChangeArrowheads="1"/>
            </p:cNvSpPr>
            <p:nvPr/>
          </p:nvSpPr>
          <p:spPr bwMode="auto">
            <a:xfrm>
              <a:off x="748" y="3507"/>
              <a:ext cx="683" cy="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en-US" altLang="zh-CN" sz="2400" dirty="0">
                  <a:solidFill>
                    <a:schemeClr val="tx1"/>
                  </a:solidFill>
                  <a:latin typeface="宋体" pitchFamily="2" charset="-122"/>
                  <a:ea typeface="宋体" pitchFamily="2" charset="-122"/>
                </a:rPr>
                <a:t>003FCH </a:t>
              </a:r>
            </a:p>
            <a:p>
              <a:pPr algn="ctr" eaLnBrk="1" hangingPunct="1">
                <a:lnSpc>
                  <a:spcPct val="100000"/>
                </a:lnSpc>
                <a:spcBef>
                  <a:spcPts val="775"/>
                </a:spcBef>
                <a:buClrTx/>
                <a:buSzTx/>
                <a:buFontTx/>
                <a:buNone/>
              </a:pPr>
              <a:r>
                <a:rPr kumimoji="0" lang="en-US" altLang="zh-CN" sz="2400" dirty="0">
                  <a:solidFill>
                    <a:schemeClr val="tx1"/>
                  </a:solidFill>
                  <a:latin typeface="宋体" pitchFamily="2" charset="-122"/>
                  <a:ea typeface="宋体" pitchFamily="2" charset="-122"/>
                </a:rPr>
                <a:t>003FFH </a:t>
              </a:r>
              <a:endParaRPr kumimoji="0" lang="en-US" altLang="zh-CN" sz="2400" b="0" dirty="0">
                <a:solidFill>
                  <a:schemeClr val="tx1"/>
                </a:solidFill>
                <a:latin typeface="Arial" charset="0"/>
                <a:ea typeface="宋体" pitchFamily="2" charset="-122"/>
              </a:endParaRPr>
            </a:p>
          </p:txBody>
        </p:sp>
        <p:sp>
          <p:nvSpPr>
            <p:cNvPr id="27687" name="Text Box 36"/>
            <p:cNvSpPr txBox="1">
              <a:spLocks noChangeArrowheads="1"/>
            </p:cNvSpPr>
            <p:nvPr/>
          </p:nvSpPr>
          <p:spPr bwMode="auto">
            <a:xfrm>
              <a:off x="748" y="2691"/>
              <a:ext cx="683"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en-US" altLang="zh-CN" sz="2000" dirty="0">
                  <a:solidFill>
                    <a:schemeClr val="tx1"/>
                  </a:solidFill>
                  <a:latin typeface="宋体" pitchFamily="2" charset="-122"/>
                  <a:ea typeface="宋体" pitchFamily="2" charset="-122"/>
                </a:rPr>
                <a:t>┇</a:t>
              </a:r>
              <a:r>
                <a:rPr kumimoji="0" lang="en-US" altLang="zh-CN" sz="1500" b="0" dirty="0">
                  <a:solidFill>
                    <a:schemeClr val="tx1"/>
                  </a:solidFill>
                  <a:latin typeface="宋体" pitchFamily="2" charset="-122"/>
                  <a:ea typeface="宋体" pitchFamily="2" charset="-122"/>
                </a:rPr>
                <a:t>   </a:t>
              </a:r>
            </a:p>
            <a:p>
              <a:pPr algn="ctr" eaLnBrk="1" hangingPunct="1">
                <a:lnSpc>
                  <a:spcPct val="100000"/>
                </a:lnSpc>
                <a:spcBef>
                  <a:spcPct val="0"/>
                </a:spcBef>
                <a:buClrTx/>
                <a:buSzTx/>
                <a:buFontTx/>
                <a:buNone/>
              </a:pPr>
              <a:r>
                <a:rPr kumimoji="0" lang="en-US" altLang="zh-CN" sz="2400" dirty="0">
                  <a:solidFill>
                    <a:schemeClr val="tx1"/>
                  </a:solidFill>
                  <a:latin typeface="宋体" pitchFamily="2" charset="-122"/>
                  <a:ea typeface="宋体" pitchFamily="2" charset="-122"/>
                </a:rPr>
                <a:t>00008H</a:t>
              </a:r>
              <a:r>
                <a:rPr kumimoji="0" lang="en-US" altLang="zh-CN" sz="2000" dirty="0">
                  <a:solidFill>
                    <a:schemeClr val="tx1"/>
                  </a:solidFill>
                  <a:latin typeface="宋体" pitchFamily="2" charset="-122"/>
                  <a:ea typeface="宋体" pitchFamily="2" charset="-122"/>
                </a:rPr>
                <a:t> </a:t>
              </a:r>
              <a:endParaRPr kumimoji="0" lang="en-US" altLang="zh-CN" sz="2000" b="0" dirty="0">
                <a:solidFill>
                  <a:schemeClr val="tx1"/>
                </a:solidFill>
                <a:latin typeface="Arial" charset="0"/>
                <a:ea typeface="宋体" pitchFamily="2" charset="-122"/>
              </a:endParaRPr>
            </a:p>
          </p:txBody>
        </p:sp>
        <p:sp>
          <p:nvSpPr>
            <p:cNvPr id="27688" name="Text Box 37"/>
            <p:cNvSpPr txBox="1">
              <a:spLocks noChangeArrowheads="1"/>
            </p:cNvSpPr>
            <p:nvPr/>
          </p:nvSpPr>
          <p:spPr bwMode="auto">
            <a:xfrm>
              <a:off x="884" y="3235"/>
              <a:ext cx="388"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en-US" altLang="zh-CN" sz="2000" b="0">
                  <a:solidFill>
                    <a:schemeClr val="tx1"/>
                  </a:solidFill>
                  <a:latin typeface="宋体" pitchFamily="2" charset="-122"/>
                  <a:ea typeface="宋体" pitchFamily="2" charset="-122"/>
                </a:rPr>
                <a:t>┇ </a:t>
              </a:r>
            </a:p>
            <a:p>
              <a:pPr algn="ctr" eaLnBrk="1" hangingPunct="1">
                <a:lnSpc>
                  <a:spcPct val="100000"/>
                </a:lnSpc>
                <a:spcBef>
                  <a:spcPts val="775"/>
                </a:spcBef>
                <a:buClrTx/>
                <a:buSzTx/>
                <a:buFontTx/>
                <a:buNone/>
              </a:pPr>
              <a:r>
                <a:rPr kumimoji="0" lang="en-US" altLang="zh-CN" sz="2000" b="0">
                  <a:solidFill>
                    <a:schemeClr val="tx1"/>
                  </a:solidFill>
                  <a:latin typeface="宋体" pitchFamily="2" charset="-122"/>
                  <a:ea typeface="宋体" pitchFamily="2" charset="-122"/>
                </a:rPr>
                <a:t> </a:t>
              </a:r>
              <a:endParaRPr kumimoji="0" lang="en-US" altLang="zh-CN" sz="2000" b="0">
                <a:solidFill>
                  <a:schemeClr val="tx1"/>
                </a:solidFill>
                <a:latin typeface="Arial" charset="0"/>
                <a:ea typeface="宋体" pitchFamily="2" charset="-122"/>
              </a:endParaRPr>
            </a:p>
          </p:txBody>
        </p:sp>
        <p:sp>
          <p:nvSpPr>
            <p:cNvPr id="27689" name="Text Box 38"/>
            <p:cNvSpPr txBox="1">
              <a:spLocks noChangeArrowheads="1"/>
            </p:cNvSpPr>
            <p:nvPr/>
          </p:nvSpPr>
          <p:spPr bwMode="auto">
            <a:xfrm>
              <a:off x="1746" y="2055"/>
              <a:ext cx="684"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000" dirty="0">
                  <a:solidFill>
                    <a:schemeClr val="tx1"/>
                  </a:solidFill>
                  <a:latin typeface="宋体" pitchFamily="2" charset="-122"/>
                  <a:ea typeface="宋体" pitchFamily="2" charset="-122"/>
                </a:rPr>
                <a:t>主存</a:t>
              </a:r>
              <a:r>
                <a:rPr kumimoji="0" lang="zh-CN" altLang="en-US" sz="1400" dirty="0">
                  <a:solidFill>
                    <a:schemeClr val="tx1"/>
                  </a:solidFill>
                  <a:latin typeface="宋体" pitchFamily="2" charset="-122"/>
                  <a:ea typeface="宋体" pitchFamily="2" charset="-122"/>
                </a:rPr>
                <a:t>  </a:t>
              </a:r>
              <a:endParaRPr kumimoji="0" lang="zh-CN" altLang="en-US" sz="2400" b="0" dirty="0">
                <a:solidFill>
                  <a:schemeClr val="tx1"/>
                </a:solidFill>
                <a:latin typeface="Arial" charset="0"/>
                <a:ea typeface="宋体" pitchFamily="2" charset="-122"/>
              </a:endParaRPr>
            </a:p>
          </p:txBody>
        </p:sp>
        <p:sp>
          <p:nvSpPr>
            <p:cNvPr id="27690" name="Line 39"/>
            <p:cNvSpPr>
              <a:spLocks noChangeShapeType="1"/>
            </p:cNvSpPr>
            <p:nvPr/>
          </p:nvSpPr>
          <p:spPr bwMode="auto">
            <a:xfrm>
              <a:off x="1477" y="2455"/>
              <a:ext cx="114"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91" name="Text Box 40"/>
            <p:cNvSpPr txBox="1">
              <a:spLocks noChangeArrowheads="1"/>
            </p:cNvSpPr>
            <p:nvPr/>
          </p:nvSpPr>
          <p:spPr bwMode="auto">
            <a:xfrm>
              <a:off x="3833" y="3235"/>
              <a:ext cx="1134" cy="60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ct val="0"/>
                </a:spcBef>
                <a:buClrTx/>
                <a:buSzTx/>
                <a:buFontTx/>
                <a:buNone/>
              </a:pPr>
              <a:r>
                <a:rPr kumimoji="0" lang="zh-CN" altLang="en-US" sz="2000" dirty="0">
                  <a:solidFill>
                    <a:schemeClr val="tx1"/>
                  </a:solidFill>
                  <a:latin typeface="Times New Roman" pitchFamily="18" charset="0"/>
                  <a:ea typeface="宋体" pitchFamily="2" charset="-122"/>
                </a:rPr>
                <a:t>中断号为</a:t>
              </a:r>
              <a:r>
                <a:rPr kumimoji="0" lang="en-US" altLang="zh-CN" sz="2000" dirty="0">
                  <a:solidFill>
                    <a:schemeClr val="tx1"/>
                  </a:solidFill>
                  <a:latin typeface="Times New Roman" pitchFamily="18" charset="0"/>
                  <a:ea typeface="宋体" pitchFamily="2" charset="-122"/>
                </a:rPr>
                <a:t>1</a:t>
              </a:r>
              <a:r>
                <a:rPr kumimoji="0" lang="zh-CN" altLang="en-US" sz="2000" dirty="0">
                  <a:solidFill>
                    <a:schemeClr val="tx1"/>
                  </a:solidFill>
                  <a:latin typeface="Times New Roman" pitchFamily="18" charset="0"/>
                  <a:ea typeface="宋体" pitchFamily="2" charset="-122"/>
                </a:rPr>
                <a:t>的中断处理程序的代码段地址</a:t>
              </a:r>
              <a:endParaRPr kumimoji="0" lang="zh-CN" altLang="en-US" sz="2000" b="0" dirty="0">
                <a:solidFill>
                  <a:schemeClr val="tx1"/>
                </a:solidFill>
                <a:latin typeface="Arial" charset="0"/>
                <a:ea typeface="宋体" pitchFamily="2" charset="-122"/>
              </a:endParaRPr>
            </a:p>
          </p:txBody>
        </p:sp>
        <p:sp>
          <p:nvSpPr>
            <p:cNvPr id="27692" name="Line 41"/>
            <p:cNvSpPr>
              <a:spLocks noChangeShapeType="1"/>
            </p:cNvSpPr>
            <p:nvPr/>
          </p:nvSpPr>
          <p:spPr bwMode="auto">
            <a:xfrm>
              <a:off x="2835" y="2781"/>
              <a:ext cx="989" cy="68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7652" name="Rectangle 45"/>
          <p:cNvSpPr>
            <a:spLocks noChangeArrowheads="1"/>
          </p:cNvSpPr>
          <p:nvPr/>
        </p:nvSpPr>
        <p:spPr bwMode="auto">
          <a:xfrm>
            <a:off x="881063" y="1844945"/>
            <a:ext cx="7696200" cy="43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r>
              <a:rPr lang="zh-CN" altLang="en-US" dirty="0"/>
              <a:t>大小为</a:t>
            </a:r>
            <a:r>
              <a:rPr lang="en-US" altLang="zh-CN" dirty="0"/>
              <a:t>1KB</a:t>
            </a:r>
            <a:r>
              <a:rPr lang="zh-CN" altLang="en-US" dirty="0"/>
              <a:t>，起始位置固定地从</a:t>
            </a:r>
            <a:r>
              <a:rPr lang="zh-CN" altLang="en-US" dirty="0">
                <a:solidFill>
                  <a:srgbClr val="FF0000"/>
                </a:solidFill>
              </a:rPr>
              <a:t>物理地址</a:t>
            </a:r>
            <a:r>
              <a:rPr lang="en-US" altLang="zh-CN" dirty="0">
                <a:solidFill>
                  <a:srgbClr val="FF0000"/>
                </a:solidFill>
              </a:rPr>
              <a:t>0</a:t>
            </a:r>
            <a:r>
              <a:rPr lang="zh-CN" altLang="en-US" dirty="0"/>
              <a:t>开始</a:t>
            </a:r>
          </a:p>
        </p:txBody>
      </p:sp>
      <p:sp>
        <p:nvSpPr>
          <p:cNvPr id="27653" name="Rectangle 46"/>
          <p:cNvSpPr>
            <a:spLocks noChangeArrowheads="1"/>
          </p:cNvSpPr>
          <p:nvPr/>
        </p:nvSpPr>
        <p:spPr bwMode="auto">
          <a:xfrm>
            <a:off x="833438" y="1133745"/>
            <a:ext cx="4098925"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20000"/>
              </a:lnSpc>
              <a:spcBef>
                <a:spcPct val="0"/>
              </a:spcBef>
              <a:buClr>
                <a:srgbClr val="FF3300"/>
              </a:buClr>
              <a:buFont typeface="Wingdings" pitchFamily="2" charset="2"/>
              <a:buChar char="Ø"/>
            </a:pPr>
            <a:r>
              <a:rPr lang="zh-CN" altLang="en-US" dirty="0">
                <a:solidFill>
                  <a:srgbClr val="FF3300"/>
                </a:solidFill>
              </a:rPr>
              <a:t>实方式下的中断矢量表</a:t>
            </a:r>
          </a:p>
        </p:txBody>
      </p:sp>
      <p:sp>
        <p:nvSpPr>
          <p:cNvPr id="45" name="Rectangle 70">
            <a:extLst>
              <a:ext uri="{FF2B5EF4-FFF2-40B4-BE49-F238E27FC236}">
                <a16:creationId xmlns:a16="http://schemas.microsoft.com/office/drawing/2014/main" id="{EEAA4E83-4AAA-492C-9FCF-47CD249D06B7}"/>
              </a:ext>
            </a:extLst>
          </p:cNvPr>
          <p:cNvSpPr>
            <a:spLocks noChangeArrowheads="1"/>
          </p:cNvSpPr>
          <p:nvPr/>
        </p:nvSpPr>
        <p:spPr bwMode="auto">
          <a:xfrm>
            <a:off x="566738" y="323850"/>
            <a:ext cx="4416594" cy="599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4000" dirty="0">
                <a:solidFill>
                  <a:schemeClr val="bg1"/>
                </a:solidFill>
                <a:latin typeface="Times New Roman" pitchFamily="18" charset="0"/>
                <a:ea typeface="华文新魏" pitchFamily="2" charset="-122"/>
              </a:rPr>
              <a:t>7.2.2 </a:t>
            </a:r>
            <a:r>
              <a:rPr lang="zh-CN" altLang="en-US" sz="4000" dirty="0">
                <a:solidFill>
                  <a:schemeClr val="bg1"/>
                </a:solidFill>
                <a:latin typeface="Times New Roman" pitchFamily="18" charset="0"/>
                <a:ea typeface="华文新魏" pitchFamily="2" charset="-122"/>
              </a:rPr>
              <a:t>中断描述符表</a:t>
            </a:r>
          </a:p>
        </p:txBody>
      </p:sp>
      <p:pic>
        <p:nvPicPr>
          <p:cNvPr id="3" name="图片 2">
            <a:extLst>
              <a:ext uri="{FF2B5EF4-FFF2-40B4-BE49-F238E27FC236}">
                <a16:creationId xmlns:a16="http://schemas.microsoft.com/office/drawing/2014/main" id="{EF591277-023A-4B20-8BBF-BC9376B5960F}"/>
              </a:ext>
            </a:extLst>
          </p:cNvPr>
          <p:cNvPicPr>
            <a:picLocks noChangeAspect="1"/>
          </p:cNvPicPr>
          <p:nvPr/>
        </p:nvPicPr>
        <p:blipFill>
          <a:blip r:embed="rId2"/>
          <a:stretch>
            <a:fillRect/>
          </a:stretch>
        </p:blipFill>
        <p:spPr>
          <a:xfrm>
            <a:off x="5239812" y="2354874"/>
            <a:ext cx="2750076" cy="2219349"/>
          </a:xfrm>
          <a:prstGeom prst="rect">
            <a:avLst/>
          </a:prstGeom>
        </p:spPr>
      </p:pic>
      <p:sp>
        <p:nvSpPr>
          <p:cNvPr id="48" name="文本框 47">
            <a:extLst>
              <a:ext uri="{FF2B5EF4-FFF2-40B4-BE49-F238E27FC236}">
                <a16:creationId xmlns:a16="http://schemas.microsoft.com/office/drawing/2014/main" id="{375EFB9A-DF75-4497-93A0-3FEBF2442BD4}"/>
              </a:ext>
            </a:extLst>
          </p:cNvPr>
          <p:cNvSpPr txBox="1"/>
          <p:nvPr/>
        </p:nvSpPr>
        <p:spPr>
          <a:xfrm>
            <a:off x="1226157" y="6265222"/>
            <a:ext cx="4577136" cy="437043"/>
          </a:xfrm>
          <a:prstGeom prst="rect">
            <a:avLst/>
          </a:prstGeom>
          <a:noFill/>
        </p:spPr>
        <p:txBody>
          <a:bodyPr wrap="square">
            <a:spAutoFit/>
          </a:bodyPr>
          <a:lstStyle/>
          <a:p>
            <a:r>
              <a:rPr lang="zh-CN" altLang="zh-CN" sz="2800" b="1" kern="100" dirty="0">
                <a:effectLst/>
                <a:latin typeface="Times New Roman" panose="02020603050405020304" pitchFamily="18" charset="0"/>
                <a:ea typeface="宋体" panose="02010600030101010101" pitchFamily="2" charset="-122"/>
                <a:cs typeface="Times New Roman" panose="02020603050405020304" pitchFamily="18" charset="0"/>
              </a:rPr>
              <a:t>问题</a:t>
            </a:r>
            <a:r>
              <a:rPr lang="en-US" altLang="zh-CN" sz="2800" b="1" kern="100" dirty="0">
                <a:effectLst/>
                <a:latin typeface="Times New Roman" panose="02020603050405020304" pitchFamily="18" charset="0"/>
                <a:ea typeface="宋体" panose="02010600030101010101" pitchFamily="2" charset="-122"/>
              </a:rPr>
              <a:t>: </a:t>
            </a:r>
            <a:r>
              <a:rPr lang="zh-CN" altLang="zh-CN" sz="2800" b="1" kern="100" dirty="0">
                <a:effectLst/>
                <a:latin typeface="Times New Roman" panose="02020603050405020304" pitchFamily="18" charset="0"/>
                <a:ea typeface="宋体" panose="02010600030101010101" pitchFamily="2" charset="-122"/>
                <a:cs typeface="Times New Roman" panose="02020603050405020304" pitchFamily="18" charset="0"/>
              </a:rPr>
              <a:t>中断矢量表放在哪里？</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 name="Rectangle 70">
            <a:extLst>
              <a:ext uri="{FF2B5EF4-FFF2-40B4-BE49-F238E27FC236}">
                <a16:creationId xmlns:a16="http://schemas.microsoft.com/office/drawing/2014/main" id="{F882BD86-3212-4A5C-8A41-CA65DAE286FE}"/>
              </a:ext>
            </a:extLst>
          </p:cNvPr>
          <p:cNvSpPr>
            <a:spLocks noChangeArrowheads="1"/>
          </p:cNvSpPr>
          <p:nvPr/>
        </p:nvSpPr>
        <p:spPr bwMode="auto">
          <a:xfrm>
            <a:off x="566738" y="323850"/>
            <a:ext cx="6724918" cy="599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4000" dirty="0">
                <a:solidFill>
                  <a:schemeClr val="bg1"/>
                </a:solidFill>
                <a:latin typeface="Times New Roman" pitchFamily="18" charset="0"/>
                <a:ea typeface="华文新魏" pitchFamily="2" charset="-122"/>
              </a:rPr>
              <a:t>7.2.3 </a:t>
            </a:r>
            <a:r>
              <a:rPr lang="zh-CN" altLang="en-US" sz="4000" dirty="0">
                <a:solidFill>
                  <a:schemeClr val="bg1"/>
                </a:solidFill>
                <a:latin typeface="Times New Roman" pitchFamily="18" charset="0"/>
                <a:ea typeface="华文新魏" pitchFamily="2" charset="-122"/>
              </a:rPr>
              <a:t>中断和异常的响应过程</a:t>
            </a:r>
          </a:p>
        </p:txBody>
      </p:sp>
      <p:sp>
        <p:nvSpPr>
          <p:cNvPr id="4" name="文本框 3">
            <a:extLst>
              <a:ext uri="{FF2B5EF4-FFF2-40B4-BE49-F238E27FC236}">
                <a16:creationId xmlns:a16="http://schemas.microsoft.com/office/drawing/2014/main" id="{292656FA-DFF2-411B-A609-57B7A30FDDF0}"/>
              </a:ext>
            </a:extLst>
          </p:cNvPr>
          <p:cNvSpPr txBox="1"/>
          <p:nvPr/>
        </p:nvSpPr>
        <p:spPr>
          <a:xfrm>
            <a:off x="251520" y="1268760"/>
            <a:ext cx="8892480" cy="5064079"/>
          </a:xfrm>
          <a:prstGeom prst="rect">
            <a:avLst/>
          </a:prstGeom>
          <a:noFill/>
        </p:spPr>
        <p:txBody>
          <a:bodyPr wrap="square" rtlCol="0">
            <a:spAutoFit/>
          </a:bodyPr>
          <a:lstStyle/>
          <a:p>
            <a:pPr>
              <a:lnSpc>
                <a:spcPct val="120000"/>
              </a:lnSpc>
            </a:pPr>
            <a:r>
              <a:rPr lang="en-US" altLang="zh-CN" sz="2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CPU</a:t>
            </a:r>
            <a:r>
              <a:rPr lang="zh-CN" altLang="en-US" sz="2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获得中断号</a:t>
            </a:r>
            <a:endParaRPr lang="en-US" altLang="zh-CN" sz="2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20000"/>
              </a:lnSpc>
            </a:pPr>
            <a:r>
              <a:rPr lang="en-US" altLang="zh-CN" sz="2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(1)EFLAGS </a:t>
            </a:r>
            <a:r>
              <a:rPr lang="en-US" altLang="zh-CN" sz="2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zh-CN" altLang="en-US" sz="2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ESP)</a:t>
            </a:r>
          </a:p>
          <a:p>
            <a:pPr>
              <a:lnSpc>
                <a:spcPct val="120000"/>
              </a:lnSpc>
            </a:pPr>
            <a:r>
              <a:rPr lang="en-US" altLang="zh-CN" sz="2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(2)CS</a:t>
            </a:r>
            <a:r>
              <a:rPr lang="en-US" altLang="zh-CN" sz="2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zh-CN" altLang="en-US" sz="2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ESP</a:t>
            </a:r>
            <a:r>
              <a:rPr lang="zh-CN" altLang="en-US" sz="2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20000"/>
              </a:lnSpc>
            </a:pPr>
            <a:r>
              <a:rPr lang="en-US" altLang="zh-CN" sz="2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(3)EIP</a:t>
            </a:r>
            <a:r>
              <a:rPr lang="en-US" altLang="zh-CN" sz="2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zh-CN" altLang="en-US" sz="2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(ESP)</a:t>
            </a:r>
          </a:p>
          <a:p>
            <a:pPr>
              <a:lnSpc>
                <a:spcPct val="120000"/>
              </a:lnSpc>
            </a:pP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错误编码</a:t>
            </a:r>
            <a:r>
              <a:rPr lang="en-US" altLang="zh-CN" sz="22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(ESP)</a:t>
            </a:r>
          </a:p>
          <a:p>
            <a:pPr>
              <a:lnSpc>
                <a:spcPct val="120000"/>
              </a:lnSpc>
            </a:pPr>
            <a:r>
              <a:rPr lang="en-US" altLang="zh-CN" sz="2200" dirty="0">
                <a:latin typeface="Times New Roman" panose="02020603050405020304" pitchFamily="18" charset="0"/>
                <a:ea typeface="宋体" panose="02010600030101010101" pitchFamily="2" charset="-122"/>
                <a:cs typeface="Times New Roman" panose="02020603050405020304" pitchFamily="18" charset="0"/>
              </a:rPr>
              <a:t>(5)</a:t>
            </a:r>
            <a:r>
              <a:rPr lang="zh-CN" altLang="en-US" sz="2200" dirty="0">
                <a:latin typeface="Times New Roman" panose="02020603050405020304" pitchFamily="18" charset="0"/>
                <a:ea typeface="宋体" panose="02010600030101010101" pitchFamily="2" charset="-122"/>
                <a:cs typeface="Times New Roman" panose="02020603050405020304" pitchFamily="18" charset="0"/>
              </a:rPr>
              <a:t>根据中断号，从</a:t>
            </a:r>
            <a:r>
              <a:rPr lang="zh-CN" altLang="zh-CN" sz="2200" dirty="0">
                <a:latin typeface="Times New Roman" panose="02020603050405020304" pitchFamily="18" charset="0"/>
                <a:ea typeface="宋体" panose="02010600030101010101" pitchFamily="2" charset="-122"/>
                <a:cs typeface="Times New Roman" panose="02020603050405020304" pitchFamily="18" charset="0"/>
              </a:rPr>
              <a:t>中断描述符表获取中断服务程序的入口地址</a:t>
            </a:r>
            <a:r>
              <a:rPr lang="en-US" altLang="zh-CN" sz="22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zh-CN" altLang="en-US" sz="22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段选择符</a:t>
            </a:r>
            <a:r>
              <a:rPr lang="en-US" altLang="zh-CN" sz="22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CS</a:t>
            </a:r>
            <a:r>
              <a:rPr lang="zh-CN" altLang="en-US" sz="22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，偏移地址</a:t>
            </a:r>
            <a:r>
              <a:rPr lang="en-US" altLang="zh-CN" sz="22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EIP</a:t>
            </a:r>
          </a:p>
          <a:p>
            <a:pPr>
              <a:lnSpc>
                <a:spcPct val="120000"/>
              </a:lnSpc>
            </a:pPr>
            <a:r>
              <a:rPr lang="en-US" altLang="zh-CN" sz="22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(6)</a:t>
            </a:r>
            <a:r>
              <a:rPr lang="zh-CN" altLang="en-US" sz="22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若是中断门 </a:t>
            </a:r>
            <a:r>
              <a:rPr lang="en-US" altLang="zh-CN" sz="22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EFLAGS</a:t>
            </a:r>
            <a:r>
              <a:rPr lang="zh-CN" altLang="en-US" sz="22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中</a:t>
            </a:r>
            <a:r>
              <a:rPr lang="en-US" altLang="zh-CN" sz="22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IF</a:t>
            </a:r>
            <a:r>
              <a:rPr lang="zh-CN" altLang="en-US" sz="22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置</a:t>
            </a:r>
            <a:r>
              <a:rPr lang="en-US" altLang="zh-CN" sz="22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0</a:t>
            </a:r>
            <a:r>
              <a:rPr lang="zh-CN" altLang="en-US" sz="22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（关中断）</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endParaRPr>
          </a:p>
          <a:p>
            <a:pPr>
              <a:lnSpc>
                <a:spcPct val="120000"/>
              </a:lnSpc>
            </a:pPr>
            <a:r>
              <a:rPr lang="zh-CN" altLang="en-US" sz="22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转入中断服务程序执行</a:t>
            </a:r>
            <a:r>
              <a:rPr lang="en-US" altLang="zh-CN" sz="22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zh-CN" altLang="en-US" sz="22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执行结束后，会将</a:t>
            </a:r>
            <a:r>
              <a:rPr lang="en-US" altLang="zh-CN" sz="22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EIP,CS</a:t>
            </a:r>
            <a:r>
              <a:rPr lang="zh-CN" altLang="en-US" sz="22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en-US" altLang="zh-CN" sz="22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EFLAGS</a:t>
            </a:r>
            <a:r>
              <a:rPr lang="zh-CN" altLang="en-US" sz="22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恢复</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endParaRPr>
          </a:p>
          <a:p>
            <a:pPr>
              <a:lnSpc>
                <a:spcPct val="120000"/>
              </a:lnSpc>
            </a:pPr>
            <a:r>
              <a:rPr lang="zh-CN" altLang="en-US" sz="22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异常处理类似</a:t>
            </a:r>
            <a:r>
              <a:rPr lang="zh-CN" altLang="en-US" sz="2200" dirty="0">
                <a:latin typeface="Times New Roman" panose="02020603050405020304" pitchFamily="18" charset="0"/>
                <a:ea typeface="宋体" panose="02010600030101010101" pitchFamily="2" charset="-122"/>
                <a:cs typeface="Times New Roman" panose="02020603050405020304" pitchFamily="18" charset="0"/>
                <a:sym typeface="Wingdings" panose="05000000000000000000" pitchFamily="2" charset="2"/>
              </a:rPr>
              <a:t>，</a:t>
            </a:r>
            <a:r>
              <a:rPr lang="zh-CN" altLang="zh-CN" sz="2200" dirty="0">
                <a:latin typeface="Times New Roman" panose="02020603050405020304" pitchFamily="18" charset="0"/>
                <a:ea typeface="宋体" panose="02010600030101010101" pitchFamily="2" charset="-122"/>
                <a:cs typeface="Times New Roman" panose="02020603050405020304" pitchFamily="18" charset="0"/>
              </a:rPr>
              <a:t>异常处理后，可以重新执行引起异常的指令（故障），或者引起异常指令的下一条指令（陷阱），或者终止。</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7181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5"/>
          <p:cNvSpPr>
            <a:spLocks noChangeArrowheads="1"/>
          </p:cNvSpPr>
          <p:nvPr/>
        </p:nvSpPr>
        <p:spPr bwMode="auto">
          <a:xfrm>
            <a:off x="791368" y="2534426"/>
            <a:ext cx="7561263" cy="29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35000"/>
              </a:lnSpc>
              <a:spcBef>
                <a:spcPts val="0"/>
              </a:spcBef>
            </a:pPr>
            <a:r>
              <a:rPr lang="en-US" altLang="zh-CN" dirty="0">
                <a:solidFill>
                  <a:srgbClr val="000066"/>
                </a:solidFill>
                <a:latin typeface="宋体" panose="02010600030101010101" pitchFamily="2" charset="-122"/>
                <a:ea typeface="宋体" panose="02010600030101010101" pitchFamily="2" charset="-122"/>
              </a:rPr>
              <a:t>1. </a:t>
            </a:r>
            <a:r>
              <a:rPr lang="zh-CN" altLang="en-US" dirty="0">
                <a:solidFill>
                  <a:schemeClr val="accent2"/>
                </a:solidFill>
                <a:latin typeface="宋体" panose="02010600030101010101" pitchFamily="2" charset="-122"/>
                <a:ea typeface="宋体" panose="02010600030101010101" pitchFamily="2" charset="-122"/>
              </a:rPr>
              <a:t>软中断指令</a:t>
            </a:r>
          </a:p>
          <a:p>
            <a:pPr marL="342900" indent="-342900">
              <a:lnSpc>
                <a:spcPct val="135000"/>
              </a:lnSpc>
              <a:spcBef>
                <a:spcPts val="0"/>
              </a:spcBef>
            </a:pPr>
            <a:r>
              <a:rPr lang="zh-CN" altLang="en-US" dirty="0">
                <a:solidFill>
                  <a:srgbClr val="000066"/>
                </a:solidFill>
                <a:latin typeface="宋体" panose="02010600030101010101" pitchFamily="2" charset="-122"/>
                <a:ea typeface="宋体" panose="02010600030101010101" pitchFamily="2" charset="-122"/>
              </a:rPr>
              <a:t>    格式：</a:t>
            </a:r>
            <a:r>
              <a:rPr lang="en-US" altLang="zh-CN"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INT  n</a:t>
            </a:r>
            <a:r>
              <a:rPr lang="en-US" altLang="zh-CN"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	</a:t>
            </a:r>
          </a:p>
          <a:p>
            <a:pPr marL="342900" indent="-342900">
              <a:lnSpc>
                <a:spcPct val="135000"/>
              </a:lnSpc>
              <a:spcBef>
                <a:spcPts val="0"/>
              </a:spcBef>
            </a:pPr>
            <a:r>
              <a:rPr lang="en-US" altLang="zh-CN"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rgbClr val="000066"/>
                </a:solidFill>
                <a:latin typeface="Times New Roman" panose="02020603050405020304" pitchFamily="18" charset="0"/>
                <a:ea typeface="宋体" panose="02010600030101010101" pitchFamily="2" charset="-122"/>
                <a:cs typeface="Times New Roman" panose="02020603050405020304" pitchFamily="18" charset="0"/>
              </a:rPr>
              <a:t>功能：</a:t>
            </a:r>
          </a:p>
          <a:p>
            <a:pPr marL="342900" indent="-342900">
              <a:lnSpc>
                <a:spcPct val="135000"/>
              </a:lnSpc>
              <a:spcBef>
                <a:spcPts val="0"/>
              </a:spcBef>
            </a:pPr>
            <a:r>
              <a:rPr lang="en-US" altLang="zh-CN"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EFLAGS</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ESP</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p>
          <a:p>
            <a:pPr marL="342900" indent="-342900">
              <a:lnSpc>
                <a:spcPct val="135000"/>
              </a:lnSpc>
              <a:spcBef>
                <a:spcPts val="0"/>
              </a:spcBef>
            </a:pP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rPr>
              <a:t>0→TF</a:t>
            </a:r>
            <a:r>
              <a:rPr lang="zh-CN" altLang="en-US" dirty="0">
                <a:latin typeface="Times New Roman" panose="02020603050405020304" pitchFamily="18" charset="0"/>
                <a:ea typeface="宋体" panose="02010600030101010101" pitchFamily="2" charset="-122"/>
                <a:cs typeface="Times New Roman" panose="02020603050405020304" pitchFamily="18" charset="0"/>
              </a:rPr>
              <a:t>， 中断门还要将</a:t>
            </a:r>
            <a:r>
              <a:rPr lang="en-US" altLang="zh-CN" dirty="0">
                <a:latin typeface="Times New Roman" panose="02020603050405020304" pitchFamily="18" charset="0"/>
                <a:ea typeface="宋体" panose="02010600030101010101" pitchFamily="2" charset="-122"/>
                <a:cs typeface="Times New Roman" panose="02020603050405020304" pitchFamily="18" charset="0"/>
              </a:rPr>
              <a:t>0→IF</a:t>
            </a:r>
          </a:p>
        </p:txBody>
      </p:sp>
      <p:sp>
        <p:nvSpPr>
          <p:cNvPr id="32772" name="Rectangle 6"/>
          <p:cNvSpPr>
            <a:spLocks noChangeArrowheads="1"/>
          </p:cNvSpPr>
          <p:nvPr/>
        </p:nvSpPr>
        <p:spPr bwMode="auto">
          <a:xfrm>
            <a:off x="611651" y="1403775"/>
            <a:ext cx="783021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00000"/>
              </a:lnSpc>
            </a:pPr>
            <a:r>
              <a:rPr lang="zh-CN" altLang="en-US" dirty="0">
                <a:solidFill>
                  <a:srgbClr val="000066"/>
                </a:solidFill>
                <a:latin typeface="Tahoma" pitchFamily="34" charset="0"/>
                <a:ea typeface="华文新魏" pitchFamily="2" charset="-122"/>
              </a:rPr>
              <a:t>软中断通过程序中的</a:t>
            </a:r>
            <a:r>
              <a:rPr lang="zh-CN" altLang="en-US" dirty="0">
                <a:solidFill>
                  <a:schemeClr val="accent2"/>
                </a:solidFill>
                <a:latin typeface="Tahoma" pitchFamily="34" charset="0"/>
                <a:ea typeface="华文新魏" pitchFamily="2" charset="-122"/>
              </a:rPr>
              <a:t>软中断指令</a:t>
            </a:r>
            <a:r>
              <a:rPr lang="zh-CN" altLang="en-US" dirty="0">
                <a:solidFill>
                  <a:srgbClr val="000066"/>
                </a:solidFill>
                <a:latin typeface="Tahoma" pitchFamily="34" charset="0"/>
                <a:ea typeface="华文新魏" pitchFamily="2" charset="-122"/>
              </a:rPr>
              <a:t>实现，所以又称它为</a:t>
            </a:r>
            <a:r>
              <a:rPr lang="zh-CN" altLang="en-US" dirty="0">
                <a:solidFill>
                  <a:srgbClr val="FF5050"/>
                </a:solidFill>
                <a:latin typeface="Tahoma" pitchFamily="34" charset="0"/>
                <a:ea typeface="华文新魏" pitchFamily="2" charset="-122"/>
              </a:rPr>
              <a:t>程序自中断。</a:t>
            </a:r>
          </a:p>
        </p:txBody>
      </p:sp>
      <p:sp>
        <p:nvSpPr>
          <p:cNvPr id="7" name="Rectangle 70">
            <a:extLst>
              <a:ext uri="{FF2B5EF4-FFF2-40B4-BE49-F238E27FC236}">
                <a16:creationId xmlns:a16="http://schemas.microsoft.com/office/drawing/2014/main" id="{BD3FFACA-025A-4A6A-B4B7-0EDA199C1FC6}"/>
              </a:ext>
            </a:extLst>
          </p:cNvPr>
          <p:cNvSpPr>
            <a:spLocks noChangeArrowheads="1"/>
          </p:cNvSpPr>
          <p:nvPr/>
        </p:nvSpPr>
        <p:spPr bwMode="auto">
          <a:xfrm>
            <a:off x="566738" y="323850"/>
            <a:ext cx="3903633" cy="599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4000" dirty="0">
                <a:solidFill>
                  <a:schemeClr val="bg1"/>
                </a:solidFill>
                <a:latin typeface="Times New Roman" pitchFamily="18" charset="0"/>
                <a:ea typeface="华文新魏" pitchFamily="2" charset="-122"/>
              </a:rPr>
              <a:t>7.2.4 </a:t>
            </a:r>
            <a:r>
              <a:rPr lang="zh-CN" altLang="en-US" sz="4000" dirty="0">
                <a:solidFill>
                  <a:schemeClr val="bg1"/>
                </a:solidFill>
                <a:latin typeface="Times New Roman" pitchFamily="18" charset="0"/>
                <a:ea typeface="华文新魏" pitchFamily="2" charset="-122"/>
              </a:rPr>
              <a:t>软中断指令</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ChangeArrowheads="1"/>
          </p:cNvSpPr>
          <p:nvPr/>
        </p:nvSpPr>
        <p:spPr bwMode="auto">
          <a:xfrm>
            <a:off x="476251" y="1804988"/>
            <a:ext cx="8281214" cy="17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35000"/>
              </a:lnSpc>
              <a:spcBef>
                <a:spcPts val="0"/>
              </a:spcBef>
            </a:pPr>
            <a:r>
              <a:rPr lang="en-US" altLang="zh-CN" dirty="0">
                <a:latin typeface="宋体" panose="02010600030101010101" pitchFamily="2" charset="-122"/>
                <a:ea typeface="宋体" panose="02010600030101010101" pitchFamily="2" charset="-122"/>
              </a:rPr>
              <a:t>②</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CS</a:t>
            </a:r>
            <a:r>
              <a:rPr lang="zh-CN" altLang="en-US" dirty="0">
                <a:latin typeface="宋体" panose="02010600030101010101" pitchFamily="2" charset="-122"/>
                <a:ea typeface="宋体" panose="02010600030101010101" pitchFamily="2" charset="-122"/>
              </a:rPr>
              <a:t>）扩展成</a:t>
            </a:r>
            <a:r>
              <a:rPr lang="en-US" altLang="zh-CN" dirty="0">
                <a:latin typeface="宋体" panose="02010600030101010101" pitchFamily="2" charset="-122"/>
                <a:ea typeface="宋体" panose="02010600030101010101" pitchFamily="2" charset="-122"/>
              </a:rPr>
              <a:t>32</a:t>
            </a:r>
            <a:r>
              <a:rPr lang="zh-CN" altLang="en-US" dirty="0">
                <a:latin typeface="宋体" panose="02010600030101010101" pitchFamily="2" charset="-122"/>
                <a:ea typeface="宋体" panose="02010600030101010101" pitchFamily="2" charset="-122"/>
              </a:rPr>
              <a:t>位→↓（</a:t>
            </a:r>
            <a:r>
              <a:rPr lang="en-US" altLang="zh-CN" dirty="0">
                <a:latin typeface="宋体" panose="02010600030101010101" pitchFamily="2" charset="-122"/>
                <a:ea typeface="宋体" panose="02010600030101010101" pitchFamily="2" charset="-122"/>
              </a:rPr>
              <a:t>ESP</a:t>
            </a:r>
            <a:r>
              <a:rPr lang="zh-CN" altLang="en-US" dirty="0">
                <a:latin typeface="宋体" panose="02010600030101010101" pitchFamily="2" charset="-122"/>
                <a:ea typeface="宋体" panose="02010600030101010101" pitchFamily="2" charset="-122"/>
              </a:rPr>
              <a:t>），	</a:t>
            </a:r>
          </a:p>
          <a:p>
            <a:pPr marL="342900" indent="-342900">
              <a:lnSpc>
                <a:spcPct val="135000"/>
              </a:lnSpc>
              <a:spcBef>
                <a:spcPts val="0"/>
              </a:spcBef>
            </a:pPr>
            <a:r>
              <a:rPr lang="zh-CN" altLang="en-US" dirty="0">
                <a:latin typeface="宋体" panose="02010600030101010101" pitchFamily="2" charset="-122"/>
                <a:ea typeface="宋体" panose="02010600030101010101" pitchFamily="2" charset="-122"/>
              </a:rPr>
              <a:t>      从门或</a:t>
            </a:r>
            <a:r>
              <a:rPr lang="en-US" altLang="zh-CN" dirty="0">
                <a:latin typeface="宋体" panose="02010600030101010101" pitchFamily="2" charset="-122"/>
                <a:ea typeface="宋体" panose="02010600030101010101" pitchFamily="2" charset="-122"/>
              </a:rPr>
              <a:t>TSS(</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任务状态段</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描述符中分离出的</a:t>
            </a:r>
          </a:p>
          <a:p>
            <a:pPr marL="342900" indent="-342900">
              <a:lnSpc>
                <a:spcPct val="135000"/>
              </a:lnSpc>
              <a:spcBef>
                <a:spcPts val="0"/>
              </a:spcBef>
            </a:pPr>
            <a:r>
              <a:rPr lang="zh-CN" altLang="en-US" dirty="0">
                <a:latin typeface="宋体" panose="02010600030101010101" pitchFamily="2" charset="-122"/>
                <a:ea typeface="宋体" panose="02010600030101010101" pitchFamily="2" charset="-122"/>
              </a:rPr>
              <a:t>      段选择符→</a:t>
            </a:r>
            <a:r>
              <a:rPr lang="en-US" altLang="zh-CN" dirty="0">
                <a:latin typeface="宋体" panose="02010600030101010101" pitchFamily="2" charset="-122"/>
                <a:ea typeface="宋体" panose="02010600030101010101" pitchFamily="2" charset="-122"/>
              </a:rPr>
              <a:t>CS</a:t>
            </a:r>
          </a:p>
        </p:txBody>
      </p:sp>
      <p:sp>
        <p:nvSpPr>
          <p:cNvPr id="33795" name="Rectangle 4"/>
          <p:cNvSpPr>
            <a:spLocks noChangeArrowheads="1"/>
          </p:cNvSpPr>
          <p:nvPr/>
        </p:nvSpPr>
        <p:spPr bwMode="auto">
          <a:xfrm>
            <a:off x="476250" y="4014788"/>
            <a:ext cx="7650163" cy="1170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35000"/>
              </a:lnSpc>
              <a:spcBef>
                <a:spcPts val="0"/>
              </a:spcBef>
            </a:pPr>
            <a:r>
              <a:rPr lang="en-US" altLang="zh-CN" dirty="0">
                <a:latin typeface="宋体" panose="02010600030101010101" pitchFamily="2" charset="-122"/>
                <a:ea typeface="宋体" panose="02010600030101010101" pitchFamily="2" charset="-122"/>
              </a:rPr>
              <a:t>③</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EIP</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ESP</a:t>
            </a:r>
            <a:r>
              <a:rPr lang="zh-CN" altLang="en-US" dirty="0">
                <a:latin typeface="宋体" panose="02010600030101010101" pitchFamily="2" charset="-122"/>
                <a:ea typeface="宋体" panose="02010600030101010101" pitchFamily="2" charset="-122"/>
              </a:rPr>
              <a:t>），</a:t>
            </a:r>
          </a:p>
          <a:p>
            <a:pPr marL="342900" indent="-342900">
              <a:lnSpc>
                <a:spcPct val="135000"/>
              </a:lnSpc>
              <a:spcBef>
                <a:spcPts val="0"/>
              </a:spcBef>
            </a:pPr>
            <a:r>
              <a:rPr lang="zh-CN" altLang="en-US" dirty="0">
                <a:latin typeface="宋体" panose="02010600030101010101" pitchFamily="2" charset="-122"/>
                <a:ea typeface="宋体" panose="02010600030101010101" pitchFamily="2" charset="-122"/>
              </a:rPr>
              <a:t>	  从门或</a:t>
            </a:r>
            <a:r>
              <a:rPr lang="en-US" altLang="zh-CN" dirty="0">
                <a:latin typeface="宋体" panose="02010600030101010101" pitchFamily="2" charset="-122"/>
                <a:ea typeface="宋体" panose="02010600030101010101" pitchFamily="2" charset="-122"/>
              </a:rPr>
              <a:t>TSS</a:t>
            </a:r>
            <a:r>
              <a:rPr lang="zh-CN" altLang="en-US" dirty="0">
                <a:latin typeface="宋体" panose="02010600030101010101" pitchFamily="2" charset="-122"/>
                <a:ea typeface="宋体" panose="02010600030101010101" pitchFamily="2" charset="-122"/>
              </a:rPr>
              <a:t>描述符中分离出的偏移值→</a:t>
            </a:r>
            <a:r>
              <a:rPr lang="en-US" altLang="zh-CN" dirty="0">
                <a:latin typeface="宋体" panose="02010600030101010101" pitchFamily="2" charset="-122"/>
                <a:ea typeface="宋体" panose="02010600030101010101" pitchFamily="2" charset="-122"/>
              </a:rPr>
              <a:t>EIP</a:t>
            </a:r>
          </a:p>
        </p:txBody>
      </p:sp>
      <p:sp>
        <p:nvSpPr>
          <p:cNvPr id="5" name="Rectangle 70">
            <a:extLst>
              <a:ext uri="{FF2B5EF4-FFF2-40B4-BE49-F238E27FC236}">
                <a16:creationId xmlns:a16="http://schemas.microsoft.com/office/drawing/2014/main" id="{AA254556-75C0-4350-A759-98926652F763}"/>
              </a:ext>
            </a:extLst>
          </p:cNvPr>
          <p:cNvSpPr>
            <a:spLocks noChangeArrowheads="1"/>
          </p:cNvSpPr>
          <p:nvPr/>
        </p:nvSpPr>
        <p:spPr bwMode="auto">
          <a:xfrm>
            <a:off x="566738" y="323850"/>
            <a:ext cx="3903633" cy="599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4000" dirty="0">
                <a:solidFill>
                  <a:schemeClr val="bg1"/>
                </a:solidFill>
                <a:latin typeface="Times New Roman" pitchFamily="18" charset="0"/>
                <a:ea typeface="华文新魏" pitchFamily="2" charset="-122"/>
              </a:rPr>
              <a:t>7.2.4 </a:t>
            </a:r>
            <a:r>
              <a:rPr lang="zh-CN" altLang="en-US" sz="4000" dirty="0">
                <a:solidFill>
                  <a:schemeClr val="bg1"/>
                </a:solidFill>
                <a:latin typeface="Times New Roman" pitchFamily="18" charset="0"/>
                <a:ea typeface="华文新魏" pitchFamily="2" charset="-122"/>
              </a:rPr>
              <a:t>软中断指令</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9" name="AutoShape 3"/>
          <p:cNvSpPr>
            <a:spLocks/>
          </p:cNvSpPr>
          <p:nvPr/>
        </p:nvSpPr>
        <p:spPr bwMode="auto">
          <a:xfrm>
            <a:off x="6090315" y="2332830"/>
            <a:ext cx="88900" cy="1484313"/>
          </a:xfrm>
          <a:prstGeom prst="rightBrace">
            <a:avLst>
              <a:gd name="adj1" fmla="val 139137"/>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2980" name="AutoShape 4"/>
          <p:cNvSpPr>
            <a:spLocks/>
          </p:cNvSpPr>
          <p:nvPr/>
        </p:nvSpPr>
        <p:spPr bwMode="auto">
          <a:xfrm>
            <a:off x="6073926" y="4297363"/>
            <a:ext cx="168275" cy="487363"/>
          </a:xfrm>
          <a:prstGeom prst="rightBrace">
            <a:avLst>
              <a:gd name="adj1" fmla="val 24135"/>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82981" name="Text Box 5"/>
          <p:cNvSpPr txBox="1">
            <a:spLocks noChangeArrowheads="1"/>
          </p:cNvSpPr>
          <p:nvPr/>
        </p:nvSpPr>
        <p:spPr bwMode="auto">
          <a:xfrm>
            <a:off x="6391275" y="2663823"/>
            <a:ext cx="11525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lnSpc>
                <a:spcPct val="100000"/>
              </a:lnSpc>
              <a:spcBef>
                <a:spcPct val="50000"/>
              </a:spcBef>
              <a:buClrTx/>
              <a:buSzTx/>
              <a:buFontTx/>
              <a:buNone/>
            </a:pPr>
            <a:r>
              <a:rPr kumimoji="0" lang="zh-CN" altLang="en-US" sz="2400" dirty="0">
                <a:solidFill>
                  <a:srgbClr val="FF5050"/>
                </a:solidFill>
                <a:latin typeface="Arial" charset="0"/>
                <a:ea typeface="宋体" pitchFamily="2" charset="-122"/>
              </a:rPr>
              <a:t>恢复断点地址</a:t>
            </a:r>
          </a:p>
        </p:txBody>
      </p:sp>
      <p:sp>
        <p:nvSpPr>
          <p:cNvPr id="382982" name="Text Box 6"/>
          <p:cNvSpPr txBox="1">
            <a:spLocks noChangeArrowheads="1"/>
          </p:cNvSpPr>
          <p:nvPr/>
        </p:nvSpPr>
        <p:spPr bwMode="auto">
          <a:xfrm>
            <a:off x="6395884" y="4158456"/>
            <a:ext cx="1727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lnSpc>
                <a:spcPct val="100000"/>
              </a:lnSpc>
              <a:spcBef>
                <a:spcPct val="50000"/>
              </a:spcBef>
              <a:buClrTx/>
              <a:buSzTx/>
              <a:buFontTx/>
              <a:buNone/>
            </a:pPr>
            <a:r>
              <a:rPr kumimoji="0" lang="zh-CN" altLang="en-US" sz="2400" dirty="0">
                <a:solidFill>
                  <a:srgbClr val="FF5050"/>
                </a:solidFill>
                <a:latin typeface="Arial" charset="0"/>
                <a:ea typeface="宋体" pitchFamily="2" charset="-122"/>
              </a:rPr>
              <a:t>恢复标志寄存器的内容</a:t>
            </a:r>
          </a:p>
        </p:txBody>
      </p:sp>
      <p:sp>
        <p:nvSpPr>
          <p:cNvPr id="382983" name="Rectangle 7"/>
          <p:cNvSpPr>
            <a:spLocks noChangeArrowheads="1"/>
          </p:cNvSpPr>
          <p:nvPr/>
        </p:nvSpPr>
        <p:spPr bwMode="auto">
          <a:xfrm>
            <a:off x="0" y="3005138"/>
            <a:ext cx="6391275" cy="68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endParaRPr lang="en-US" altLang="zh-CN" sz="2400">
              <a:solidFill>
                <a:schemeClr val="accent2"/>
              </a:solidFill>
              <a:latin typeface="Tahoma" pitchFamily="34" charset="0"/>
              <a:ea typeface="华文新魏" pitchFamily="2" charset="-122"/>
            </a:endParaRPr>
          </a:p>
          <a:p>
            <a:pPr>
              <a:lnSpc>
                <a:spcPct val="90000"/>
              </a:lnSpc>
            </a:pPr>
            <a:endParaRPr kumimoji="0" lang="en-US" altLang="zh-CN" sz="1800" b="0">
              <a:solidFill>
                <a:schemeClr val="tx1"/>
              </a:solidFill>
              <a:latin typeface="Arial" charset="0"/>
              <a:ea typeface="宋体" pitchFamily="2" charset="-122"/>
            </a:endParaRPr>
          </a:p>
        </p:txBody>
      </p:sp>
      <p:sp>
        <p:nvSpPr>
          <p:cNvPr id="35847" name="Rectangle 8"/>
          <p:cNvSpPr>
            <a:spLocks noChangeArrowheads="1"/>
          </p:cNvSpPr>
          <p:nvPr/>
        </p:nvSpPr>
        <p:spPr bwMode="auto">
          <a:xfrm>
            <a:off x="566738" y="1403350"/>
            <a:ext cx="30702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en-US" altLang="zh-CN" sz="3200">
                <a:solidFill>
                  <a:srgbClr val="FF3300"/>
                </a:solidFill>
                <a:latin typeface="华文新魏" pitchFamily="2" charset="-122"/>
                <a:ea typeface="华文新魏" pitchFamily="2" charset="-122"/>
              </a:rPr>
              <a:t>2. </a:t>
            </a:r>
            <a:r>
              <a:rPr lang="zh-CN" altLang="en-US" sz="3200">
                <a:solidFill>
                  <a:srgbClr val="FF3300"/>
                </a:solidFill>
                <a:latin typeface="华文新魏" pitchFamily="2" charset="-122"/>
                <a:ea typeface="华文新魏" pitchFamily="2" charset="-122"/>
              </a:rPr>
              <a:t>中断返回指令</a:t>
            </a:r>
          </a:p>
        </p:txBody>
      </p:sp>
      <p:sp>
        <p:nvSpPr>
          <p:cNvPr id="35848" name="Rectangle 10"/>
          <p:cNvSpPr>
            <a:spLocks noChangeArrowheads="1"/>
          </p:cNvSpPr>
          <p:nvPr/>
        </p:nvSpPr>
        <p:spPr bwMode="auto">
          <a:xfrm>
            <a:off x="476250" y="2124075"/>
            <a:ext cx="5490905" cy="1544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35000"/>
              </a:lnSpc>
              <a:spcBef>
                <a:spcPts val="0"/>
              </a:spcBef>
            </a:pPr>
            <a:r>
              <a:rPr lang="zh-CN" altLang="en-US" sz="2400" dirty="0">
                <a:solidFill>
                  <a:srgbClr val="000066"/>
                </a:solidFill>
                <a:latin typeface="宋体" panose="02010600030101010101" pitchFamily="2" charset="-122"/>
                <a:ea typeface="宋体" panose="02010600030101010101" pitchFamily="2" charset="-122"/>
              </a:rPr>
              <a:t>格式：</a:t>
            </a:r>
            <a:r>
              <a:rPr lang="en-US" altLang="zh-CN" sz="2400" dirty="0">
                <a:solidFill>
                  <a:srgbClr val="FF5050"/>
                </a:solidFill>
                <a:latin typeface="宋体" panose="02010600030101010101" pitchFamily="2" charset="-122"/>
                <a:ea typeface="宋体" panose="02010600030101010101" pitchFamily="2" charset="-122"/>
              </a:rPr>
              <a:t>IRET</a:t>
            </a:r>
          </a:p>
          <a:p>
            <a:pPr marL="342900" indent="-342900">
              <a:lnSpc>
                <a:spcPct val="135000"/>
              </a:lnSpc>
              <a:spcBef>
                <a:spcPts val="0"/>
              </a:spcBef>
            </a:pPr>
            <a:r>
              <a:rPr lang="zh-CN" altLang="en-US" sz="2400" dirty="0">
                <a:solidFill>
                  <a:srgbClr val="000066"/>
                </a:solidFill>
                <a:latin typeface="宋体" panose="02010600030101010101" pitchFamily="2" charset="-122"/>
                <a:ea typeface="宋体" panose="02010600030101010101" pitchFamily="2" charset="-122"/>
              </a:rPr>
              <a:t>功能：</a:t>
            </a:r>
            <a:r>
              <a:rPr lang="zh-CN" altLang="en-US" sz="2400" dirty="0">
                <a:solidFill>
                  <a:schemeClr val="accent2"/>
                </a:solidFill>
                <a:latin typeface="宋体" panose="02010600030101010101" pitchFamily="2" charset="-122"/>
                <a:ea typeface="宋体" panose="02010600030101010101" pitchFamily="2" charset="-122"/>
              </a:rPr>
              <a:t>①  </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ESP</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EIP</a:t>
            </a:r>
          </a:p>
          <a:p>
            <a:pPr marL="342900" indent="-342900">
              <a:lnSpc>
                <a:spcPct val="135000"/>
              </a:lnSpc>
              <a:spcBef>
                <a:spcPts val="0"/>
              </a:spcBef>
            </a:pPr>
            <a:r>
              <a:rPr lang="en-US" altLang="zh-CN" sz="2400" dirty="0">
                <a:solidFill>
                  <a:schemeClr val="accent2"/>
                </a:solidFill>
                <a:latin typeface="宋体" panose="02010600030101010101" pitchFamily="2" charset="-122"/>
                <a:ea typeface="宋体" panose="02010600030101010101" pitchFamily="2" charset="-122"/>
              </a:rPr>
              <a:t> 		②  </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ESP</a:t>
            </a:r>
            <a:r>
              <a:rPr lang="zh-CN" altLang="en-US" sz="2400" dirty="0">
                <a:latin typeface="宋体" panose="02010600030101010101" pitchFamily="2" charset="-122"/>
                <a:ea typeface="宋体" panose="02010600030101010101" pitchFamily="2" charset="-122"/>
              </a:rPr>
              <a:t>）取低</a:t>
            </a:r>
            <a:r>
              <a:rPr lang="en-US" altLang="zh-CN" sz="2400" dirty="0">
                <a:latin typeface="宋体" panose="02010600030101010101" pitchFamily="2" charset="-122"/>
                <a:ea typeface="宋体" panose="02010600030101010101" pitchFamily="2" charset="-122"/>
              </a:rPr>
              <a:t>16</a:t>
            </a:r>
            <a:r>
              <a:rPr lang="zh-CN" altLang="en-US" sz="2400" dirty="0">
                <a:latin typeface="宋体" panose="02010600030101010101" pitchFamily="2" charset="-122"/>
                <a:ea typeface="宋体" panose="02010600030101010101" pitchFamily="2" charset="-122"/>
              </a:rPr>
              <a:t>位→</a:t>
            </a:r>
            <a:r>
              <a:rPr lang="en-US" altLang="zh-CN" sz="2400" dirty="0">
                <a:latin typeface="宋体" panose="02010600030101010101" pitchFamily="2" charset="-122"/>
                <a:ea typeface="宋体" panose="02010600030101010101" pitchFamily="2" charset="-122"/>
              </a:rPr>
              <a:t>CS</a:t>
            </a:r>
            <a:r>
              <a:rPr lang="en-US" altLang="zh-CN" sz="2400" dirty="0">
                <a:solidFill>
                  <a:schemeClr val="accent2"/>
                </a:solidFill>
                <a:latin typeface="宋体" panose="02010600030101010101" pitchFamily="2" charset="-122"/>
                <a:ea typeface="宋体" panose="02010600030101010101" pitchFamily="2" charset="-122"/>
              </a:rPr>
              <a:t>          </a:t>
            </a:r>
            <a:endParaRPr lang="en-US" altLang="zh-CN" sz="2400" dirty="0">
              <a:latin typeface="宋体" panose="02010600030101010101" pitchFamily="2" charset="-122"/>
              <a:ea typeface="宋体" panose="02010600030101010101" pitchFamily="2" charset="-122"/>
            </a:endParaRPr>
          </a:p>
        </p:txBody>
      </p:sp>
      <p:sp>
        <p:nvSpPr>
          <p:cNvPr id="35850" name="Rectangle 13"/>
          <p:cNvSpPr>
            <a:spLocks noChangeArrowheads="1"/>
          </p:cNvSpPr>
          <p:nvPr/>
        </p:nvSpPr>
        <p:spPr bwMode="auto">
          <a:xfrm>
            <a:off x="1376364" y="4297363"/>
            <a:ext cx="4410772" cy="518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35000"/>
              </a:lnSpc>
              <a:spcBef>
                <a:spcPts val="0"/>
              </a:spcBef>
            </a:pPr>
            <a:r>
              <a:rPr lang="en-US" altLang="zh-CN" sz="2400" dirty="0">
                <a:solidFill>
                  <a:schemeClr val="accent2"/>
                </a:solidFill>
                <a:latin typeface="宋体" panose="02010600030101010101" pitchFamily="2" charset="-122"/>
                <a:ea typeface="宋体" panose="02010600030101010101" pitchFamily="2" charset="-122"/>
              </a:rPr>
              <a:t>③  </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ESP</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EFLAGS</a:t>
            </a:r>
          </a:p>
        </p:txBody>
      </p:sp>
      <p:sp>
        <p:nvSpPr>
          <p:cNvPr id="11" name="Rectangle 70">
            <a:extLst>
              <a:ext uri="{FF2B5EF4-FFF2-40B4-BE49-F238E27FC236}">
                <a16:creationId xmlns:a16="http://schemas.microsoft.com/office/drawing/2014/main" id="{1BEA1793-E9B4-493B-9EED-DD1608CCE38A}"/>
              </a:ext>
            </a:extLst>
          </p:cNvPr>
          <p:cNvSpPr>
            <a:spLocks noChangeArrowheads="1"/>
          </p:cNvSpPr>
          <p:nvPr/>
        </p:nvSpPr>
        <p:spPr bwMode="auto">
          <a:xfrm>
            <a:off x="566738" y="323850"/>
            <a:ext cx="3903633" cy="599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4000" dirty="0">
                <a:solidFill>
                  <a:schemeClr val="bg1"/>
                </a:solidFill>
                <a:latin typeface="Times New Roman" pitchFamily="18" charset="0"/>
                <a:ea typeface="华文新魏" pitchFamily="2" charset="-122"/>
              </a:rPr>
              <a:t>7.2.4 </a:t>
            </a:r>
            <a:r>
              <a:rPr lang="zh-CN" altLang="en-US" sz="4000" dirty="0">
                <a:solidFill>
                  <a:schemeClr val="bg1"/>
                </a:solidFill>
                <a:latin typeface="Times New Roman" pitchFamily="18" charset="0"/>
                <a:ea typeface="华文新魏" pitchFamily="2" charset="-122"/>
              </a:rPr>
              <a:t>软中断指令</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2979"/>
                                        </p:tgtEl>
                                        <p:attrNameLst>
                                          <p:attrName>style.visibility</p:attrName>
                                        </p:attrNameLst>
                                      </p:cBhvr>
                                      <p:to>
                                        <p:strVal val="visible"/>
                                      </p:to>
                                    </p:set>
                                    <p:animEffect transition="in" filter="blinds(horizontal)">
                                      <p:cBhvr>
                                        <p:cTn id="7" dur="500"/>
                                        <p:tgtEl>
                                          <p:spTgt spid="38297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82981"/>
                                        </p:tgtEl>
                                        <p:attrNameLst>
                                          <p:attrName>style.visibility</p:attrName>
                                        </p:attrNameLst>
                                      </p:cBhvr>
                                      <p:to>
                                        <p:strVal val="visible"/>
                                      </p:to>
                                    </p:set>
                                    <p:animEffect transition="in" filter="blinds(horizontal)">
                                      <p:cBhvr>
                                        <p:cTn id="10" dur="500"/>
                                        <p:tgtEl>
                                          <p:spTgt spid="38298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82980"/>
                                        </p:tgtEl>
                                        <p:attrNameLst>
                                          <p:attrName>style.visibility</p:attrName>
                                        </p:attrNameLst>
                                      </p:cBhvr>
                                      <p:to>
                                        <p:strVal val="visible"/>
                                      </p:to>
                                    </p:set>
                                    <p:animEffect transition="in" filter="blinds(horizontal)">
                                      <p:cBhvr>
                                        <p:cTn id="13" dur="500"/>
                                        <p:tgtEl>
                                          <p:spTgt spid="38298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82982"/>
                                        </p:tgtEl>
                                        <p:attrNameLst>
                                          <p:attrName>style.visibility</p:attrName>
                                        </p:attrNameLst>
                                      </p:cBhvr>
                                      <p:to>
                                        <p:strVal val="visible"/>
                                      </p:to>
                                    </p:set>
                                    <p:animEffect transition="in" filter="blinds(horizontal)">
                                      <p:cBhvr>
                                        <p:cTn id="16" dur="500"/>
                                        <p:tgtEl>
                                          <p:spTgt spid="38298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nodePh="1">
                                  <p:stCondLst>
                                    <p:cond delay="0"/>
                                  </p:stCondLst>
                                  <p:endCondLst>
                                    <p:cond evt="begin" delay="0">
                                      <p:tn val="19"/>
                                    </p:cond>
                                  </p:endCondLst>
                                  <p:childTnLst>
                                    <p:set>
                                      <p:cBhvr>
                                        <p:cTn id="20" dur="1" fill="hold">
                                          <p:stCondLst>
                                            <p:cond delay="0"/>
                                          </p:stCondLst>
                                        </p:cTn>
                                        <p:tgtEl>
                                          <p:spTgt spid="382983"/>
                                        </p:tgtEl>
                                        <p:attrNameLst>
                                          <p:attrName>style.visibility</p:attrName>
                                        </p:attrNameLst>
                                      </p:cBhvr>
                                      <p:to>
                                        <p:strVal val="visible"/>
                                      </p:to>
                                    </p:set>
                                    <p:animEffect transition="in" filter="box(in)">
                                      <p:cBhvr>
                                        <p:cTn id="21" dur="500"/>
                                        <p:tgtEl>
                                          <p:spTgt spid="382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79" grpId="0" animBg="1"/>
      <p:bldP spid="382980" grpId="0" animBg="1"/>
      <p:bldP spid="382981" grpId="0"/>
      <p:bldP spid="382982" grpId="0"/>
      <p:bldP spid="382983" grpId="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EE826EB-7394-45BA-8571-4C3F72D8FBDA}"/>
              </a:ext>
            </a:extLst>
          </p:cNvPr>
          <p:cNvPicPr>
            <a:picLocks noChangeAspect="1"/>
          </p:cNvPicPr>
          <p:nvPr/>
        </p:nvPicPr>
        <p:blipFill>
          <a:blip r:embed="rId2"/>
          <a:stretch>
            <a:fillRect/>
          </a:stretch>
        </p:blipFill>
        <p:spPr>
          <a:xfrm>
            <a:off x="90010" y="1178750"/>
            <a:ext cx="8982490" cy="5518820"/>
          </a:xfrm>
          <a:prstGeom prst="rect">
            <a:avLst/>
          </a:prstGeom>
        </p:spPr>
      </p:pic>
      <p:sp>
        <p:nvSpPr>
          <p:cNvPr id="7" name="文本框 6">
            <a:extLst>
              <a:ext uri="{FF2B5EF4-FFF2-40B4-BE49-F238E27FC236}">
                <a16:creationId xmlns:a16="http://schemas.microsoft.com/office/drawing/2014/main" id="{79C6623B-0B37-40F6-B763-2753F298465B}"/>
              </a:ext>
            </a:extLst>
          </p:cNvPr>
          <p:cNvSpPr txBox="1"/>
          <p:nvPr/>
        </p:nvSpPr>
        <p:spPr>
          <a:xfrm>
            <a:off x="89343" y="3609020"/>
            <a:ext cx="8961132" cy="1260730"/>
          </a:xfrm>
          <a:prstGeom prst="rect">
            <a:avLst/>
          </a:prstGeom>
          <a:solidFill>
            <a:schemeClr val="bg1"/>
          </a:solidFill>
        </p:spPr>
        <p:txBody>
          <a:bodyPr wrap="square">
            <a:spAutoFit/>
          </a:bodyPr>
          <a:lstStyle/>
          <a:p>
            <a:pPr algn="l">
              <a:lnSpc>
                <a:spcPct val="125000"/>
              </a:lnSpc>
            </a:pPr>
            <a:r>
              <a:rPr lang="zh-CN" altLang="zh-CN" sz="3200" b="1" kern="100" dirty="0">
                <a:effectLst/>
                <a:latin typeface="Times New Roman" panose="02020603050405020304" pitchFamily="18" charset="0"/>
                <a:ea typeface="宋体" panose="02010600030101010101" pitchFamily="2" charset="-122"/>
              </a:rPr>
              <a:t>中断处理程序的实际功能和运行条件是由具体的操作系统、硬件状态或用户程序决定的。</a:t>
            </a:r>
            <a:endParaRPr lang="zh-CN" altLang="zh-CN" sz="3200" kern="100" dirty="0">
              <a:effectLst/>
              <a:latin typeface="Times New Roman" panose="02020603050405020304" pitchFamily="18" charset="0"/>
              <a:ea typeface="宋体" panose="02010600030101010101" pitchFamily="2" charset="-122"/>
            </a:endParaRPr>
          </a:p>
        </p:txBody>
      </p:sp>
      <p:sp>
        <p:nvSpPr>
          <p:cNvPr id="8" name="Rectangle 70">
            <a:extLst>
              <a:ext uri="{FF2B5EF4-FFF2-40B4-BE49-F238E27FC236}">
                <a16:creationId xmlns:a16="http://schemas.microsoft.com/office/drawing/2014/main" id="{ADE2B02D-5D92-4FFD-994B-287C402A4B64}"/>
              </a:ext>
            </a:extLst>
          </p:cNvPr>
          <p:cNvSpPr>
            <a:spLocks noChangeArrowheads="1"/>
          </p:cNvSpPr>
          <p:nvPr/>
        </p:nvSpPr>
        <p:spPr bwMode="auto">
          <a:xfrm>
            <a:off x="566738" y="323850"/>
            <a:ext cx="3903633" cy="599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4000" dirty="0">
                <a:solidFill>
                  <a:schemeClr val="bg1"/>
                </a:solidFill>
                <a:latin typeface="Times New Roman" pitchFamily="18" charset="0"/>
                <a:ea typeface="华文新魏" pitchFamily="2" charset="-122"/>
              </a:rPr>
              <a:t>7.2.4 </a:t>
            </a:r>
            <a:r>
              <a:rPr lang="zh-CN" altLang="en-US" sz="4000" dirty="0">
                <a:solidFill>
                  <a:schemeClr val="bg1"/>
                </a:solidFill>
                <a:latin typeface="Times New Roman" pitchFamily="18" charset="0"/>
                <a:ea typeface="华文新魏" pitchFamily="2" charset="-122"/>
              </a:rPr>
              <a:t>软中断指令</a:t>
            </a:r>
          </a:p>
        </p:txBody>
      </p:sp>
    </p:spTree>
    <p:extLst>
      <p:ext uri="{BB962C8B-B14F-4D97-AF65-F5344CB8AC3E}">
        <p14:creationId xmlns:p14="http://schemas.microsoft.com/office/powerpoint/2010/main" val="287470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 calcmode="lin" valueType="num">
                                      <p:cBhvr additive="base">
                                        <p:cTn id="7" dur="500" fill="hold"/>
                                        <p:tgtEl>
                                          <p:spTgt spid="7">
                                            <p:bg/>
                                          </p:spTgt>
                                        </p:tgtEl>
                                        <p:attrNameLst>
                                          <p:attrName>ppt_x</p:attrName>
                                        </p:attrNameLst>
                                      </p:cBhvr>
                                      <p:tavLst>
                                        <p:tav tm="0">
                                          <p:val>
                                            <p:strVal val="#ppt_x"/>
                                          </p:val>
                                        </p:tav>
                                        <p:tav tm="100000">
                                          <p:val>
                                            <p:strVal val="#ppt_x"/>
                                          </p:val>
                                        </p:tav>
                                      </p:tavLst>
                                    </p:anim>
                                    <p:anim calcmode="lin" valueType="num">
                                      <p:cBhvr additive="base">
                                        <p:cTn id="8" dur="500" fill="hold"/>
                                        <p:tgtEl>
                                          <p:spTgt spid="7">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6"/>
          <p:cNvSpPr>
            <a:spLocks noChangeArrowheads="1"/>
          </p:cNvSpPr>
          <p:nvPr/>
        </p:nvSpPr>
        <p:spPr bwMode="auto">
          <a:xfrm>
            <a:off x="6335832" y="1268760"/>
            <a:ext cx="1967205" cy="437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buClr>
                <a:srgbClr val="000066"/>
              </a:buClr>
              <a:buFont typeface="Wingdings" pitchFamily="2" charset="2"/>
              <a:buChar char="n"/>
            </a:pPr>
            <a:r>
              <a:rPr lang="zh-CN" altLang="en-US" dirty="0"/>
              <a:t>上机演示</a:t>
            </a:r>
          </a:p>
        </p:txBody>
      </p:sp>
      <p:sp>
        <p:nvSpPr>
          <p:cNvPr id="38916" name="Rectangle 7"/>
          <p:cNvSpPr>
            <a:spLocks noChangeArrowheads="1"/>
          </p:cNvSpPr>
          <p:nvPr/>
        </p:nvSpPr>
        <p:spPr bwMode="auto">
          <a:xfrm>
            <a:off x="386535" y="1808820"/>
            <a:ext cx="8125942" cy="364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457200" indent="-457200">
              <a:lnSpc>
                <a:spcPct val="120000"/>
              </a:lnSpc>
              <a:spcBef>
                <a:spcPts val="0"/>
              </a:spcBef>
              <a:buClr>
                <a:srgbClr val="000066"/>
              </a:buClr>
              <a:buFont typeface="Wingdings" panose="05000000000000000000" pitchFamily="2" charset="2"/>
              <a:buChar char="u"/>
            </a:pPr>
            <a:r>
              <a:rPr lang="zh-CN" altLang="en-US" dirty="0">
                <a:latin typeface="宋体" panose="02010600030101010101" pitchFamily="2" charset="-122"/>
                <a:ea typeface="宋体" panose="02010600030101010101" pitchFamily="2" charset="-122"/>
              </a:rPr>
              <a:t>查看 </a:t>
            </a:r>
            <a:r>
              <a:rPr lang="en-US" altLang="zh-CN" dirty="0">
                <a:latin typeface="宋体" panose="02010600030101010101" pitchFamily="2" charset="-122"/>
                <a:ea typeface="宋体" panose="02010600030101010101" pitchFamily="2" charset="-122"/>
              </a:rPr>
              <a:t>INT 21H </a:t>
            </a:r>
            <a:r>
              <a:rPr lang="zh-CN" altLang="en-US" dirty="0">
                <a:latin typeface="宋体" panose="02010600030101010101" pitchFamily="2" charset="-122"/>
                <a:ea typeface="宋体" panose="02010600030101010101" pitchFamily="2" charset="-122"/>
              </a:rPr>
              <a:t>中断处理程序的入口地址</a:t>
            </a:r>
            <a:endParaRPr lang="en-US" altLang="zh-CN" dirty="0">
              <a:latin typeface="宋体" panose="02010600030101010101" pitchFamily="2" charset="-122"/>
              <a:ea typeface="宋体" panose="02010600030101010101" pitchFamily="2" charset="-122"/>
            </a:endParaRPr>
          </a:p>
          <a:p>
            <a:pPr>
              <a:lnSpc>
                <a:spcPct val="120000"/>
              </a:lnSpc>
              <a:spcBef>
                <a:spcPts val="0"/>
              </a:spcBef>
              <a:buClr>
                <a:srgbClr val="000066"/>
              </a:buClr>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内存的最低端，</a:t>
            </a:r>
            <a:r>
              <a:rPr lang="en-US" altLang="zh-CN" dirty="0">
                <a:latin typeface="宋体" panose="02010600030101010101" pitchFamily="2" charset="-122"/>
                <a:ea typeface="宋体" panose="02010600030101010101" pitchFamily="2" charset="-122"/>
              </a:rPr>
              <a:t>84H</a:t>
            </a:r>
            <a:r>
              <a:rPr lang="zh-CN" altLang="en-US" dirty="0">
                <a:latin typeface="宋体" panose="02010600030101010101" pitchFamily="2" charset="-122"/>
                <a:ea typeface="宋体" panose="02010600030101010101" pitchFamily="2" charset="-122"/>
              </a:rPr>
              <a:t>处</a:t>
            </a:r>
            <a:endParaRPr lang="en-US" altLang="zh-CN" dirty="0">
              <a:latin typeface="宋体" panose="02010600030101010101" pitchFamily="2" charset="-122"/>
              <a:ea typeface="宋体" panose="02010600030101010101" pitchFamily="2" charset="-122"/>
            </a:endParaRPr>
          </a:p>
          <a:p>
            <a:pPr>
              <a:lnSpc>
                <a:spcPct val="120000"/>
              </a:lnSpc>
              <a:spcBef>
                <a:spcPts val="0"/>
              </a:spcBef>
              <a:buClr>
                <a:srgbClr val="000066"/>
              </a:buClr>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数据区   显示 </a:t>
            </a:r>
            <a:r>
              <a:rPr lang="en-US" altLang="zh-CN" dirty="0">
                <a:latin typeface="宋体" panose="02010600030101010101" pitchFamily="2" charset="-122"/>
                <a:ea typeface="宋体" panose="02010600030101010101" pitchFamily="2" charset="-122"/>
              </a:rPr>
              <a:t>0 </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84 </a:t>
            </a:r>
            <a:r>
              <a:rPr lang="zh-CN" altLang="en-US" dirty="0">
                <a:latin typeface="宋体" panose="02010600030101010101" pitchFamily="2" charset="-122"/>
                <a:ea typeface="宋体" panose="02010600030101010101" pitchFamily="2" charset="-122"/>
              </a:rPr>
              <a:t>处的内容 </a:t>
            </a:r>
            <a:endParaRPr lang="en-US" altLang="zh-CN" dirty="0">
              <a:latin typeface="宋体" panose="02010600030101010101" pitchFamily="2" charset="-122"/>
              <a:ea typeface="宋体" panose="02010600030101010101" pitchFamily="2" charset="-122"/>
            </a:endParaRPr>
          </a:p>
          <a:p>
            <a:pPr>
              <a:lnSpc>
                <a:spcPct val="120000"/>
              </a:lnSpc>
              <a:spcBef>
                <a:spcPts val="0"/>
              </a:spcBef>
              <a:buClr>
                <a:srgbClr val="000066"/>
              </a:buClr>
            </a:pPr>
            <a:endParaRPr lang="en-US" altLang="zh-CN" dirty="0">
              <a:latin typeface="宋体" panose="02010600030101010101" pitchFamily="2" charset="-122"/>
              <a:ea typeface="宋体" panose="02010600030101010101" pitchFamily="2" charset="-122"/>
            </a:endParaRPr>
          </a:p>
          <a:p>
            <a:pPr marL="514350" indent="-514350">
              <a:lnSpc>
                <a:spcPct val="120000"/>
              </a:lnSpc>
              <a:spcBef>
                <a:spcPts val="0"/>
              </a:spcBef>
              <a:buClr>
                <a:srgbClr val="000066"/>
              </a:buClr>
              <a:buFont typeface="Wingdings" panose="05000000000000000000" pitchFamily="2" charset="2"/>
              <a:buChar char="u"/>
            </a:pPr>
            <a:r>
              <a:rPr lang="zh-CN" altLang="en-US" dirty="0">
                <a:latin typeface="宋体" panose="02010600030101010101" pitchFamily="2" charset="-122"/>
                <a:ea typeface="宋体" panose="02010600030101010101" pitchFamily="2" charset="-122"/>
              </a:rPr>
              <a:t>跟踪进入 中断处理程序 （</a:t>
            </a:r>
            <a:r>
              <a:rPr lang="en-US" altLang="zh-CN" dirty="0">
                <a:latin typeface="宋体" panose="02010600030101010101" pitchFamily="2" charset="-122"/>
                <a:ea typeface="宋体" panose="02010600030101010101" pitchFamily="2" charset="-122"/>
              </a:rPr>
              <a:t>Alt+F7</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a:lnSpc>
                <a:spcPct val="120000"/>
              </a:lnSpc>
              <a:spcBef>
                <a:spcPts val="0"/>
              </a:spcBef>
              <a:buClr>
                <a:srgbClr val="000066"/>
              </a:buClr>
            </a:pP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查看 </a:t>
            </a:r>
            <a:r>
              <a:rPr lang="en-US" altLang="zh-CN" dirty="0">
                <a:latin typeface="宋体" panose="02010600030101010101" pitchFamily="2" charset="-122"/>
                <a:ea typeface="宋体" panose="02010600030101010101" pitchFamily="2" charset="-122"/>
              </a:rPr>
              <a:t>CS</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IP</a:t>
            </a:r>
            <a:r>
              <a:rPr lang="zh-CN" altLang="en-US" dirty="0">
                <a:latin typeface="宋体" panose="02010600030101010101" pitchFamily="2" charset="-122"/>
                <a:ea typeface="宋体" panose="02010600030101010101" pitchFamily="2" charset="-122"/>
              </a:rPr>
              <a:t>是否为 上一步看到的程序入口地址</a:t>
            </a:r>
            <a:br>
              <a:rPr lang="en-US" altLang="zh-CN" dirty="0">
                <a:latin typeface="宋体" panose="02010600030101010101" pitchFamily="2" charset="-122"/>
                <a:ea typeface="宋体" panose="02010600030101010101" pitchFamily="2" charset="-122"/>
              </a:rPr>
            </a:b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查看 堆栈是否存放的</a:t>
            </a:r>
            <a:r>
              <a:rPr lang="en-US" altLang="zh-CN" dirty="0">
                <a:latin typeface="宋体" panose="02010600030101010101" pitchFamily="2" charset="-122"/>
                <a:ea typeface="宋体" panose="02010600030101010101" pitchFamily="2" charset="-122"/>
              </a:rPr>
              <a:t>INT 21H </a:t>
            </a:r>
            <a:r>
              <a:rPr lang="zh-CN" altLang="en-US" dirty="0">
                <a:latin typeface="宋体" panose="02010600030101010101" pitchFamily="2" charset="-122"/>
                <a:ea typeface="宋体" panose="02010600030101010101" pitchFamily="2" charset="-122"/>
              </a:rPr>
              <a:t>之下的断点地址</a:t>
            </a:r>
          </a:p>
        </p:txBody>
      </p:sp>
      <p:sp>
        <p:nvSpPr>
          <p:cNvPr id="5" name="Rectangle 70">
            <a:extLst>
              <a:ext uri="{FF2B5EF4-FFF2-40B4-BE49-F238E27FC236}">
                <a16:creationId xmlns:a16="http://schemas.microsoft.com/office/drawing/2014/main" id="{4128ED2E-D865-4F69-A94D-7C84EDCD139F}"/>
              </a:ext>
            </a:extLst>
          </p:cNvPr>
          <p:cNvSpPr>
            <a:spLocks noChangeArrowheads="1"/>
          </p:cNvSpPr>
          <p:nvPr/>
        </p:nvSpPr>
        <p:spPr bwMode="auto">
          <a:xfrm>
            <a:off x="566738" y="323850"/>
            <a:ext cx="7250703"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7.2.5 </a:t>
            </a:r>
            <a:r>
              <a:rPr lang="zh-CN" altLang="en-US" sz="3600" dirty="0">
                <a:solidFill>
                  <a:schemeClr val="bg1"/>
                </a:solidFill>
                <a:latin typeface="Times New Roman" pitchFamily="18" charset="0"/>
                <a:ea typeface="华文新魏" pitchFamily="2" charset="-122"/>
              </a:rPr>
              <a:t>实方式下的中断处理程序示例</a:t>
            </a:r>
          </a:p>
        </p:txBody>
      </p:sp>
    </p:spTree>
    <p:extLst>
      <p:ext uri="{BB962C8B-B14F-4D97-AF65-F5344CB8AC3E}">
        <p14:creationId xmlns:p14="http://schemas.microsoft.com/office/powerpoint/2010/main" val="41640610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0">
            <a:extLst>
              <a:ext uri="{FF2B5EF4-FFF2-40B4-BE49-F238E27FC236}">
                <a16:creationId xmlns:a16="http://schemas.microsoft.com/office/drawing/2014/main" id="{4128ED2E-D865-4F69-A94D-7C84EDCD139F}"/>
              </a:ext>
            </a:extLst>
          </p:cNvPr>
          <p:cNvSpPr>
            <a:spLocks noChangeArrowheads="1"/>
          </p:cNvSpPr>
          <p:nvPr/>
        </p:nvSpPr>
        <p:spPr bwMode="auto">
          <a:xfrm>
            <a:off x="566738" y="323850"/>
            <a:ext cx="7250703"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7.2.5 </a:t>
            </a:r>
            <a:r>
              <a:rPr lang="zh-CN" altLang="en-US" sz="3600" dirty="0">
                <a:solidFill>
                  <a:schemeClr val="bg1"/>
                </a:solidFill>
                <a:latin typeface="Times New Roman" pitchFamily="18" charset="0"/>
                <a:ea typeface="华文新魏" pitchFamily="2" charset="-122"/>
              </a:rPr>
              <a:t>实方式下的中断处理程序示例</a:t>
            </a:r>
          </a:p>
        </p:txBody>
      </p:sp>
      <p:sp>
        <p:nvSpPr>
          <p:cNvPr id="2" name="矩形 1">
            <a:extLst>
              <a:ext uri="{FF2B5EF4-FFF2-40B4-BE49-F238E27FC236}">
                <a16:creationId xmlns:a16="http://schemas.microsoft.com/office/drawing/2014/main" id="{1B43503B-9AF4-40E4-90A9-58CE7BC40E4B}"/>
              </a:ext>
            </a:extLst>
          </p:cNvPr>
          <p:cNvSpPr/>
          <p:nvPr/>
        </p:nvSpPr>
        <p:spPr>
          <a:xfrm>
            <a:off x="549552" y="1689573"/>
            <a:ext cx="8145722" cy="4967514"/>
          </a:xfrm>
          <a:prstGeom prst="rect">
            <a:avLst/>
          </a:prstGeom>
        </p:spPr>
        <p:txBody>
          <a:bodyPr wrap="square">
            <a:spAutoFit/>
          </a:bodyPr>
          <a:lstStyle/>
          <a:p>
            <a:pPr>
              <a:lnSpc>
                <a:spcPct val="150000"/>
              </a:lnSpc>
            </a:pPr>
            <a:r>
              <a:rPr lang="en-US" altLang="zh-CN" sz="2400" kern="100" dirty="0">
                <a:latin typeface="Times New Roman" panose="02020603050405020304" pitchFamily="18" charset="0"/>
                <a:ea typeface="宋体" panose="02010600030101010101" pitchFamily="2" charset="-122"/>
              </a:rPr>
              <a:t>CPU</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的控制逻辑确定检测到的中断和异常类型号，从中断描述表取出对应的表项，计算相应的处理程序的入口地址，保存当前的</a:t>
            </a:r>
            <a:r>
              <a:rPr lang="en-US" altLang="zh-CN" sz="2400" kern="100" dirty="0">
                <a:latin typeface="Times New Roman" panose="02020603050405020304" pitchFamily="18" charset="0"/>
                <a:ea typeface="宋体" panose="02010600030101010101" pitchFamily="2" charset="-122"/>
              </a:rPr>
              <a:t>CS</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latin typeface="Times New Roman" panose="02020603050405020304" pitchFamily="18" charset="0"/>
                <a:ea typeface="宋体" panose="02010600030101010101" pitchFamily="2" charset="-122"/>
              </a:rPr>
              <a:t>EIP</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latin typeface="Times New Roman" panose="02020603050405020304" pitchFamily="18" charset="0"/>
                <a:ea typeface="宋体" panose="02010600030101010101" pitchFamily="2" charset="-122"/>
              </a:rPr>
              <a:t>EFLAGS</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等信息，然后转到处理程序的入口地址对应的位置去执行。在中断处理程序中有</a:t>
            </a:r>
            <a:r>
              <a:rPr lang="en-US" altLang="zh-CN" sz="2400" kern="100" dirty="0">
                <a:latin typeface="Times New Roman" panose="02020603050405020304" pitchFamily="18" charset="0"/>
                <a:ea typeface="宋体" panose="02010600030101010101" pitchFamily="2" charset="-122"/>
              </a:rPr>
              <a:t>IRET</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指令，执行该指令从堆栈中恢复</a:t>
            </a:r>
            <a:r>
              <a:rPr lang="en-US" altLang="zh-CN" sz="2400" kern="100" dirty="0">
                <a:latin typeface="Times New Roman" panose="02020603050405020304" pitchFamily="18" charset="0"/>
                <a:ea typeface="宋体" panose="02010600030101010101" pitchFamily="2" charset="-122"/>
              </a:rPr>
              <a:t>CS</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latin typeface="Times New Roman" panose="02020603050405020304" pitchFamily="18" charset="0"/>
                <a:ea typeface="宋体" panose="02010600030101010101" pitchFamily="2" charset="-122"/>
              </a:rPr>
              <a:t>EIP</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latin typeface="Times New Roman" panose="02020603050405020304" pitchFamily="18" charset="0"/>
                <a:ea typeface="宋体" panose="02010600030101010101" pitchFamily="2" charset="-122"/>
              </a:rPr>
              <a:t>EFLAGS</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等，从而回到被中断的位置继续执行。</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00000"/>
              </a:lnSpc>
            </a:pP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2400" kern="100" dirty="0">
                <a:latin typeface="Times New Roman" panose="02020603050405020304" pitchFamily="18" charset="0"/>
                <a:ea typeface="宋体" panose="02010600030101010101" pitchFamily="2" charset="-122"/>
                <a:cs typeface="Times New Roman" panose="02020603050405020304" pitchFamily="18" charset="0"/>
              </a:rPr>
              <a:t>对于三类异常：故障、陷阱和终止的处理策略有所差异。故障表示能够修复，引起故障的指令会被再次执行；陷阱则是执行引发陷阱的下一条指令；而终止就要结束程序的运行。</a:t>
            </a:r>
            <a:endParaRPr lang="zh-CN" altLang="en-US" sz="2400" dirty="0"/>
          </a:p>
        </p:txBody>
      </p:sp>
      <p:sp>
        <p:nvSpPr>
          <p:cNvPr id="3" name="矩形 2">
            <a:extLst>
              <a:ext uri="{FF2B5EF4-FFF2-40B4-BE49-F238E27FC236}">
                <a16:creationId xmlns:a16="http://schemas.microsoft.com/office/drawing/2014/main" id="{3B7017B4-6E73-4487-A0C1-32F508339757}"/>
              </a:ext>
            </a:extLst>
          </p:cNvPr>
          <p:cNvSpPr/>
          <p:nvPr/>
        </p:nvSpPr>
        <p:spPr>
          <a:xfrm>
            <a:off x="926594" y="1268760"/>
            <a:ext cx="6255695" cy="437043"/>
          </a:xfrm>
          <a:prstGeom prst="rect">
            <a:avLst/>
          </a:prstGeom>
        </p:spPr>
        <p:txBody>
          <a:bodyPr wrap="square">
            <a:spAutoFit/>
          </a:bodyPr>
          <a:lstStyle/>
          <a:p>
            <a:r>
              <a:rPr lang="zh-CN" altLang="en-US"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问题：</a:t>
            </a:r>
            <a:r>
              <a:rPr lang="zh-CN" altLang="zh-CN"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中断和异常的响应过程是什么？</a:t>
            </a:r>
            <a:endParaRPr lang="zh-CN" altLang="en-US" dirty="0">
              <a:solidFill>
                <a:srgbClr val="FF0000"/>
              </a:solidFill>
            </a:endParaRPr>
          </a:p>
        </p:txBody>
      </p:sp>
    </p:spTree>
    <p:extLst>
      <p:ext uri="{BB962C8B-B14F-4D97-AF65-F5344CB8AC3E}">
        <p14:creationId xmlns:p14="http://schemas.microsoft.com/office/powerpoint/2010/main" val="186328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260350"/>
            <a:ext cx="7215188" cy="654050"/>
          </a:xfrm>
        </p:spPr>
        <p:txBody>
          <a:bodyPr/>
          <a:lstStyle/>
          <a:p>
            <a:pPr eaLnBrk="1" hangingPunct="1"/>
            <a:r>
              <a:rPr lang="en-US" altLang="zh-CN" sz="4000" b="1" dirty="0">
                <a:solidFill>
                  <a:schemeClr val="bg1"/>
                </a:solidFill>
                <a:latin typeface="Times New Roman" pitchFamily="18" charset="0"/>
                <a:ea typeface="华文新魏" pitchFamily="2" charset="-122"/>
              </a:rPr>
              <a:t>7.2</a:t>
            </a:r>
            <a:r>
              <a:rPr lang="zh-CN" altLang="en-US" sz="4000" b="1" dirty="0">
                <a:solidFill>
                  <a:schemeClr val="bg1"/>
                </a:solidFill>
                <a:latin typeface="Times New Roman" pitchFamily="18" charset="0"/>
                <a:ea typeface="华文新魏" pitchFamily="2" charset="-122"/>
              </a:rPr>
              <a:t>中断与异常的基础知识</a:t>
            </a:r>
          </a:p>
        </p:txBody>
      </p:sp>
      <p:sp>
        <p:nvSpPr>
          <p:cNvPr id="19459" name="Rectangle 4"/>
          <p:cNvSpPr>
            <a:spLocks noChangeArrowheads="1"/>
          </p:cNvSpPr>
          <p:nvPr/>
        </p:nvSpPr>
        <p:spPr bwMode="auto">
          <a:xfrm>
            <a:off x="1736685" y="2088004"/>
            <a:ext cx="4267201" cy="38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r>
              <a:rPr lang="zh-CN" altLang="en-US" sz="2400" dirty="0">
                <a:solidFill>
                  <a:srgbClr val="000066"/>
                </a:solidFill>
                <a:latin typeface="宋体" panose="02010600030101010101" pitchFamily="2" charset="-122"/>
                <a:ea typeface="宋体" pitchFamily="2" charset="-122"/>
              </a:rPr>
              <a:t>日常生活当中的“中断”</a:t>
            </a:r>
          </a:p>
        </p:txBody>
      </p:sp>
      <p:sp>
        <p:nvSpPr>
          <p:cNvPr id="8" name="文本框 7">
            <a:extLst>
              <a:ext uri="{FF2B5EF4-FFF2-40B4-BE49-F238E27FC236}">
                <a16:creationId xmlns:a16="http://schemas.microsoft.com/office/drawing/2014/main" id="{E2C7DFB5-E92D-458C-83B7-E20860A3BD6A}"/>
              </a:ext>
            </a:extLst>
          </p:cNvPr>
          <p:cNvSpPr txBox="1"/>
          <p:nvPr/>
        </p:nvSpPr>
        <p:spPr>
          <a:xfrm>
            <a:off x="528127" y="1358770"/>
            <a:ext cx="4538928" cy="461665"/>
          </a:xfrm>
          <a:prstGeom prst="rect">
            <a:avLst/>
          </a:prstGeom>
          <a:noFill/>
        </p:spPr>
        <p:txBody>
          <a:bodyPr wrap="square">
            <a:spAutoFit/>
          </a:bodyPr>
          <a:lstStyle/>
          <a:p>
            <a:pPr>
              <a:lnSpc>
                <a:spcPct val="100000"/>
              </a:lnSpc>
              <a:spcBef>
                <a:spcPts val="0"/>
              </a:spcBef>
            </a:pPr>
            <a:r>
              <a:rPr lang="en-US" altLang="zh-CN" sz="2400" dirty="0">
                <a:solidFill>
                  <a:srgbClr val="FF0000"/>
                </a:solidFill>
              </a:rPr>
              <a:t>7.2.1 </a:t>
            </a:r>
            <a:r>
              <a:rPr lang="zh-CN" altLang="en-US" sz="2400" dirty="0">
                <a:solidFill>
                  <a:srgbClr val="FF0000"/>
                </a:solidFill>
              </a:rPr>
              <a:t>中断和异常的概念</a:t>
            </a:r>
          </a:p>
        </p:txBody>
      </p:sp>
      <p:sp>
        <p:nvSpPr>
          <p:cNvPr id="9" name="Rectangle 4">
            <a:extLst>
              <a:ext uri="{FF2B5EF4-FFF2-40B4-BE49-F238E27FC236}">
                <a16:creationId xmlns:a16="http://schemas.microsoft.com/office/drawing/2014/main" id="{6733B70E-6AC9-4E16-90D5-19958F55870D}"/>
              </a:ext>
            </a:extLst>
          </p:cNvPr>
          <p:cNvSpPr>
            <a:spLocks noChangeArrowheads="1"/>
          </p:cNvSpPr>
          <p:nvPr/>
        </p:nvSpPr>
        <p:spPr bwMode="auto">
          <a:xfrm>
            <a:off x="251520" y="3164848"/>
            <a:ext cx="8730970" cy="111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ts val="0"/>
              </a:spcBef>
            </a:pPr>
            <a:r>
              <a:rPr lang="zh-CN" altLang="en-US" sz="2400" dirty="0">
                <a:solidFill>
                  <a:srgbClr val="000066"/>
                </a:solidFill>
                <a:latin typeface="宋体" panose="02010600030101010101" pitchFamily="2" charset="-122"/>
                <a:ea typeface="宋体" pitchFamily="2" charset="-122"/>
              </a:rPr>
              <a:t>中断是</a:t>
            </a:r>
            <a:r>
              <a:rPr lang="en-US" altLang="zh-CN" sz="2400" dirty="0">
                <a:solidFill>
                  <a:srgbClr val="000066"/>
                </a:solidFill>
                <a:latin typeface="宋体" panose="02010600030101010101" pitchFamily="2" charset="-122"/>
                <a:ea typeface="宋体" pitchFamily="2" charset="-122"/>
              </a:rPr>
              <a:t>CPU</a:t>
            </a:r>
            <a:r>
              <a:rPr lang="zh-CN" altLang="en-US" sz="2400" dirty="0">
                <a:solidFill>
                  <a:srgbClr val="000066"/>
                </a:solidFill>
                <a:latin typeface="宋体" panose="02010600030101010101" pitchFamily="2" charset="-122"/>
                <a:ea typeface="宋体" pitchFamily="2" charset="-122"/>
              </a:rPr>
              <a:t>所具有的能打断当前执行的程序，转而为</a:t>
            </a:r>
            <a:r>
              <a:rPr lang="zh-CN" altLang="en-US" sz="2400" dirty="0">
                <a:solidFill>
                  <a:srgbClr val="FF0000"/>
                </a:solidFill>
                <a:latin typeface="宋体" panose="02010600030101010101" pitchFamily="2" charset="-122"/>
                <a:ea typeface="宋体" pitchFamily="2" charset="-122"/>
              </a:rPr>
              <a:t>临时出现的事件</a:t>
            </a:r>
            <a:r>
              <a:rPr lang="zh-CN" altLang="en-US" sz="2400" dirty="0">
                <a:solidFill>
                  <a:srgbClr val="000066"/>
                </a:solidFill>
                <a:latin typeface="宋体" panose="02010600030101010101" pitchFamily="2" charset="-122"/>
                <a:ea typeface="宋体" pitchFamily="2" charset="-122"/>
              </a:rPr>
              <a:t>服务，事后又能自动按要求恢复执行原来程序的一种功能。 </a:t>
            </a:r>
          </a:p>
        </p:txBody>
      </p:sp>
      <p:sp>
        <p:nvSpPr>
          <p:cNvPr id="10" name="Rectangle 4">
            <a:extLst>
              <a:ext uri="{FF2B5EF4-FFF2-40B4-BE49-F238E27FC236}">
                <a16:creationId xmlns:a16="http://schemas.microsoft.com/office/drawing/2014/main" id="{F8571431-0C7C-4FFD-B1E4-9687E042674A}"/>
              </a:ext>
            </a:extLst>
          </p:cNvPr>
          <p:cNvSpPr>
            <a:spLocks noChangeArrowheads="1"/>
          </p:cNvSpPr>
          <p:nvPr/>
        </p:nvSpPr>
        <p:spPr bwMode="auto">
          <a:xfrm>
            <a:off x="1736685" y="2700226"/>
            <a:ext cx="4267201" cy="38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r>
              <a:rPr lang="zh-CN" altLang="en-US" sz="2400" dirty="0">
                <a:solidFill>
                  <a:srgbClr val="000066"/>
                </a:solidFill>
                <a:latin typeface="宋体" panose="02010600030101010101" pitchFamily="2" charset="-122"/>
                <a:ea typeface="宋体" pitchFamily="2" charset="-122"/>
              </a:rPr>
              <a:t>计算机世界中的“中断”</a:t>
            </a:r>
          </a:p>
        </p:txBody>
      </p:sp>
      <p:sp>
        <p:nvSpPr>
          <p:cNvPr id="11" name="文本框 10">
            <a:extLst>
              <a:ext uri="{FF2B5EF4-FFF2-40B4-BE49-F238E27FC236}">
                <a16:creationId xmlns:a16="http://schemas.microsoft.com/office/drawing/2014/main" id="{B3E6B913-6512-485E-9137-4217327DA3FB}"/>
              </a:ext>
            </a:extLst>
          </p:cNvPr>
          <p:cNvSpPr txBox="1"/>
          <p:nvPr/>
        </p:nvSpPr>
        <p:spPr>
          <a:xfrm>
            <a:off x="398899" y="4582661"/>
            <a:ext cx="7290810" cy="1527278"/>
          </a:xfrm>
          <a:prstGeom prst="rect">
            <a:avLst/>
          </a:prstGeom>
          <a:noFill/>
        </p:spPr>
        <p:txBody>
          <a:bodyPr wrap="square">
            <a:spAutoFit/>
          </a:bodyPr>
          <a:lstStyle/>
          <a:p>
            <a:pPr indent="459105" algn="just">
              <a:lnSpc>
                <a:spcPct val="120000"/>
              </a:lnSpc>
            </a:pPr>
            <a:r>
              <a:rPr lang="zh-CN" altLang="zh-CN" sz="2400" b="1" kern="100" dirty="0">
                <a:solidFill>
                  <a:srgbClr val="000066"/>
                </a:solidFill>
                <a:effectLst/>
                <a:latin typeface="Times New Roman" panose="02020603050405020304" pitchFamily="18" charset="0"/>
                <a:ea typeface="宋体" panose="02010600030101010101" pitchFamily="2" charset="-122"/>
              </a:rPr>
              <a:t>中断系统</a:t>
            </a:r>
            <a:r>
              <a:rPr lang="en-US" altLang="zh-CN" sz="2400" b="1" kern="100" dirty="0">
                <a:solidFill>
                  <a:srgbClr val="000066"/>
                </a:solidFill>
                <a:effectLst/>
                <a:latin typeface="Times New Roman" panose="02020603050405020304" pitchFamily="18" charset="0"/>
                <a:ea typeface="宋体" panose="02010600030101010101" pitchFamily="2" charset="-122"/>
              </a:rPr>
              <a:t>: </a:t>
            </a:r>
            <a:r>
              <a:rPr lang="zh-CN" altLang="zh-CN" sz="2400" b="1" kern="100" dirty="0">
                <a:solidFill>
                  <a:srgbClr val="000066"/>
                </a:solidFill>
                <a:effectLst/>
                <a:latin typeface="Times New Roman" panose="02020603050405020304" pitchFamily="18" charset="0"/>
                <a:ea typeface="宋体" panose="02010600030101010101" pitchFamily="2" charset="-122"/>
              </a:rPr>
              <a:t>实现这种功能的</a:t>
            </a:r>
            <a:r>
              <a:rPr lang="zh-CN" altLang="zh-CN" sz="2400" b="1" kern="100" dirty="0">
                <a:solidFill>
                  <a:srgbClr val="FF0000"/>
                </a:solidFill>
                <a:effectLst/>
                <a:latin typeface="Times New Roman" panose="02020603050405020304" pitchFamily="18" charset="0"/>
                <a:ea typeface="宋体" panose="02010600030101010101" pitchFamily="2" charset="-122"/>
              </a:rPr>
              <a:t>软、硬件装置</a:t>
            </a:r>
            <a:r>
              <a:rPr lang="zh-CN" altLang="zh-CN" sz="2400" b="1" kern="100" dirty="0">
                <a:solidFill>
                  <a:srgbClr val="000000"/>
                </a:solidFill>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a:p>
            <a:pPr indent="371475" algn="just">
              <a:lnSpc>
                <a:spcPct val="120000"/>
              </a:lnSpc>
            </a:pPr>
            <a:r>
              <a:rPr lang="zh-CN" altLang="zh-CN" sz="2400" b="1" kern="100" dirty="0">
                <a:solidFill>
                  <a:srgbClr val="FF0000"/>
                </a:solidFill>
                <a:effectLst/>
                <a:latin typeface="Times New Roman" panose="02020603050405020304" pitchFamily="18" charset="0"/>
                <a:ea typeface="宋体" panose="02010600030101010101" pitchFamily="2" charset="-122"/>
              </a:rPr>
              <a:t>中断处理程序</a:t>
            </a:r>
            <a:r>
              <a:rPr lang="en-US" altLang="zh-CN" sz="2400" b="1" kern="100" dirty="0">
                <a:solidFill>
                  <a:srgbClr val="FF0000"/>
                </a:solidFill>
                <a:effectLst/>
                <a:latin typeface="Times New Roman" panose="02020603050405020304" pitchFamily="18" charset="0"/>
                <a:ea typeface="宋体" panose="02010600030101010101" pitchFamily="2" charset="-122"/>
              </a:rPr>
              <a:t>: </a:t>
            </a:r>
            <a:r>
              <a:rPr lang="zh-CN" altLang="zh-CN" sz="2400" b="1" kern="100" dirty="0">
                <a:solidFill>
                  <a:srgbClr val="000066"/>
                </a:solidFill>
                <a:effectLst/>
                <a:latin typeface="Times New Roman" panose="02020603050405020304" pitchFamily="18" charset="0"/>
                <a:ea typeface="宋体" panose="02010600030101010101" pitchFamily="2" charset="-122"/>
              </a:rPr>
              <a:t>临时事件的处理程序</a:t>
            </a:r>
            <a:r>
              <a:rPr lang="en-US" altLang="zh-CN" sz="2400" b="1" kern="100" dirty="0">
                <a:solidFill>
                  <a:srgbClr val="000000"/>
                </a:solidFill>
                <a:effectLst/>
                <a:latin typeface="Times New Roman" panose="02020603050405020304" pitchFamily="18" charset="0"/>
                <a:ea typeface="宋体" panose="02010600030101010101" pitchFamily="2" charset="-122"/>
              </a:rPr>
              <a:t>.</a:t>
            </a:r>
            <a:r>
              <a:rPr lang="en-US" altLang="zh-CN" sz="2400" b="1" kern="100" dirty="0">
                <a:solidFill>
                  <a:srgbClr val="FF0000"/>
                </a:solidFill>
                <a:effectLst/>
                <a:latin typeface="Times New Roman" panose="02020603050405020304" pitchFamily="18" charset="0"/>
                <a:ea typeface="宋体" panose="02010600030101010101" pitchFamily="2" charset="-122"/>
              </a:rPr>
              <a:t> </a:t>
            </a:r>
            <a:endParaRPr lang="zh-CN" altLang="zh-CN" sz="2400" kern="100" dirty="0">
              <a:effectLst/>
              <a:latin typeface="Times New Roman" panose="02020603050405020304" pitchFamily="18" charset="0"/>
              <a:ea typeface="宋体" panose="02010600030101010101" pitchFamily="2" charset="-122"/>
            </a:endParaRPr>
          </a:p>
          <a:p>
            <a:pPr indent="371475" algn="just">
              <a:lnSpc>
                <a:spcPct val="120000"/>
              </a:lnSpc>
            </a:pPr>
            <a:r>
              <a:rPr lang="zh-CN" altLang="zh-CN" sz="2400" b="1" kern="100" dirty="0">
                <a:solidFill>
                  <a:srgbClr val="FF0000"/>
                </a:solidFill>
                <a:effectLst/>
                <a:latin typeface="Times New Roman" panose="02020603050405020304" pitchFamily="18" charset="0"/>
                <a:ea typeface="宋体" panose="02010600030101010101" pitchFamily="2" charset="-122"/>
              </a:rPr>
              <a:t>中断源</a:t>
            </a:r>
            <a:r>
              <a:rPr lang="en-US" altLang="zh-CN" sz="2400" b="1" kern="100" dirty="0">
                <a:solidFill>
                  <a:srgbClr val="FF0000"/>
                </a:solidFill>
                <a:effectLst/>
                <a:latin typeface="Times New Roman" panose="02020603050405020304" pitchFamily="18" charset="0"/>
                <a:ea typeface="宋体" panose="02010600030101010101" pitchFamily="2" charset="-122"/>
              </a:rPr>
              <a:t>: </a:t>
            </a:r>
            <a:r>
              <a:rPr lang="zh-CN" altLang="zh-CN" sz="2400" b="1" kern="100" dirty="0">
                <a:solidFill>
                  <a:srgbClr val="000066"/>
                </a:solidFill>
                <a:effectLst/>
                <a:latin typeface="Times New Roman" panose="02020603050405020304" pitchFamily="18" charset="0"/>
                <a:ea typeface="宋体" panose="02010600030101010101" pitchFamily="2" charset="-122"/>
              </a:rPr>
              <a:t>引起中断的事件称为中断源。</a:t>
            </a:r>
            <a:endParaRPr lang="zh-CN" altLang="zh-CN" sz="2400" kern="100" dirty="0">
              <a:solidFill>
                <a:srgbClr val="000066"/>
              </a:solidFill>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9747067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 name="Rectangle 70">
            <a:extLst>
              <a:ext uri="{FF2B5EF4-FFF2-40B4-BE49-F238E27FC236}">
                <a16:creationId xmlns:a16="http://schemas.microsoft.com/office/drawing/2014/main" id="{F882BD86-3212-4A5C-8A41-CA65DAE286FE}"/>
              </a:ext>
            </a:extLst>
          </p:cNvPr>
          <p:cNvSpPr>
            <a:spLocks noChangeArrowheads="1"/>
          </p:cNvSpPr>
          <p:nvPr/>
        </p:nvSpPr>
        <p:spPr bwMode="auto">
          <a:xfrm>
            <a:off x="566738" y="323850"/>
            <a:ext cx="7250703"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7.2.5 </a:t>
            </a:r>
            <a:r>
              <a:rPr lang="zh-CN" altLang="en-US" sz="3600" dirty="0">
                <a:solidFill>
                  <a:schemeClr val="bg1"/>
                </a:solidFill>
                <a:latin typeface="Times New Roman" pitchFamily="18" charset="0"/>
                <a:ea typeface="华文新魏" pitchFamily="2" charset="-122"/>
              </a:rPr>
              <a:t>实方式下的中断处理程序示例</a:t>
            </a:r>
          </a:p>
        </p:txBody>
      </p:sp>
      <p:sp>
        <p:nvSpPr>
          <p:cNvPr id="6" name="文本框 5">
            <a:extLst>
              <a:ext uri="{FF2B5EF4-FFF2-40B4-BE49-F238E27FC236}">
                <a16:creationId xmlns:a16="http://schemas.microsoft.com/office/drawing/2014/main" id="{61B9CCDA-DBD2-494F-A27B-CE16033BBAE8}"/>
              </a:ext>
            </a:extLst>
          </p:cNvPr>
          <p:cNvSpPr txBox="1"/>
          <p:nvPr/>
        </p:nvSpPr>
        <p:spPr>
          <a:xfrm>
            <a:off x="229017" y="1358770"/>
            <a:ext cx="8685965" cy="5031314"/>
          </a:xfrm>
          <a:prstGeom prst="rect">
            <a:avLst/>
          </a:prstGeom>
          <a:noFill/>
        </p:spPr>
        <p:txBody>
          <a:bodyPr wrap="square">
            <a:spAutoFit/>
          </a:bodyPr>
          <a:lstStyle/>
          <a:p>
            <a:pPr algn="l">
              <a:lnSpc>
                <a:spcPct val="125000"/>
              </a:lnSpc>
            </a:pPr>
            <a:r>
              <a:rPr lang="zh-CN" altLang="zh-CN" sz="2400" b="1" kern="100" dirty="0">
                <a:effectLst/>
                <a:latin typeface="Times New Roman" panose="02020603050405020304" pitchFamily="18" charset="0"/>
                <a:ea typeface="宋体" panose="02010600030101010101" pitchFamily="2" charset="-122"/>
              </a:rPr>
              <a:t>中断处理程序的设计</a:t>
            </a:r>
            <a:r>
              <a:rPr lang="en-US" altLang="zh-CN" sz="2400" b="1" kern="100" dirty="0">
                <a:effectLst/>
                <a:latin typeface="Times New Roman" panose="02020603050405020304" pitchFamily="18" charset="0"/>
                <a:ea typeface="宋体" panose="02010600030101010101" pitchFamily="2" charset="-122"/>
              </a:rPr>
              <a:t>(</a:t>
            </a:r>
            <a:r>
              <a:rPr lang="zh-CN" altLang="zh-CN" sz="2400" b="1" kern="100" dirty="0">
                <a:effectLst/>
                <a:latin typeface="Times New Roman" panose="02020603050405020304" pitchFamily="18" charset="0"/>
                <a:ea typeface="宋体" panose="02010600030101010101" pitchFamily="2" charset="-122"/>
              </a:rPr>
              <a:t>实方式</a:t>
            </a:r>
            <a:r>
              <a:rPr lang="en-US" altLang="zh-CN" sz="2400" b="1" kern="100" dirty="0">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a:p>
            <a:pPr indent="459105" algn="just">
              <a:lnSpc>
                <a:spcPct val="125000"/>
              </a:lnSpc>
            </a:pPr>
            <a:r>
              <a:rPr lang="en-US" altLang="zh-CN" sz="2400" b="1" kern="100" dirty="0">
                <a:effectLst/>
                <a:latin typeface="Times New Roman" panose="02020603050405020304" pitchFamily="18" charset="0"/>
                <a:ea typeface="宋体" panose="02010600030101010101" pitchFamily="2" charset="-122"/>
              </a:rPr>
              <a:t>1</a:t>
            </a:r>
            <a:r>
              <a:rPr lang="zh-CN" altLang="zh-CN" sz="2400" b="1" kern="100" dirty="0">
                <a:effectLst/>
                <a:latin typeface="Times New Roman" panose="02020603050405020304" pitchFamily="18" charset="0"/>
                <a:ea typeface="宋体" panose="02010600030101010101" pitchFamily="2" charset="-122"/>
              </a:rPr>
              <a:t>．新增一个中断处理程序的步骤</a:t>
            </a:r>
            <a:r>
              <a:rPr lang="en-US" altLang="zh-CN" sz="2400" b="1" kern="100" dirty="0">
                <a:effectLst/>
                <a:latin typeface="Times New Roman" panose="02020603050405020304" pitchFamily="18" charset="0"/>
                <a:ea typeface="宋体" panose="02010600030101010101" pitchFamily="2" charset="-122"/>
              </a:rPr>
              <a:t>(</a:t>
            </a:r>
            <a:r>
              <a:rPr lang="zh-CN" altLang="zh-CN" sz="2400" b="1" kern="100" dirty="0">
                <a:effectLst/>
                <a:latin typeface="Times New Roman" panose="02020603050405020304" pitchFamily="18" charset="0"/>
                <a:ea typeface="宋体" panose="02010600030101010101" pitchFamily="2" charset="-122"/>
              </a:rPr>
              <a:t>实方式</a:t>
            </a:r>
            <a:r>
              <a:rPr lang="en-US" altLang="zh-CN" sz="2400" b="1" kern="100" dirty="0">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a:p>
            <a:pPr algn="just">
              <a:lnSpc>
                <a:spcPct val="125000"/>
              </a:lnSpc>
            </a:pPr>
            <a:r>
              <a:rPr lang="en-US" altLang="zh-CN" sz="2400" b="1" kern="100" dirty="0">
                <a:effectLst/>
                <a:latin typeface="Times New Roman" panose="02020603050405020304" pitchFamily="18" charset="0"/>
                <a:ea typeface="宋体" panose="02010600030101010101" pitchFamily="2" charset="-122"/>
              </a:rPr>
              <a:t>(1) </a:t>
            </a:r>
            <a:r>
              <a:rPr lang="zh-CN" altLang="zh-CN" sz="2400" b="1" kern="100" dirty="0">
                <a:effectLst/>
                <a:latin typeface="Times New Roman" panose="02020603050405020304" pitchFamily="18" charset="0"/>
                <a:ea typeface="宋体" panose="02010600030101010101" pitchFamily="2" charset="-122"/>
              </a:rPr>
              <a:t>步骤：</a:t>
            </a:r>
            <a:endParaRPr lang="zh-CN" altLang="zh-CN" sz="2400" kern="100" dirty="0">
              <a:effectLst/>
              <a:latin typeface="Times New Roman" panose="02020603050405020304" pitchFamily="18" charset="0"/>
              <a:ea typeface="宋体" panose="02010600030101010101" pitchFamily="2" charset="-122"/>
            </a:endParaRPr>
          </a:p>
          <a:p>
            <a:pPr indent="523240" algn="just">
              <a:lnSpc>
                <a:spcPct val="125000"/>
              </a:lnSpc>
            </a:pPr>
            <a:r>
              <a:rPr lang="zh-CN" altLang="zh-CN" sz="2400" b="1" kern="100" dirty="0">
                <a:effectLst/>
                <a:latin typeface="Times New Roman" panose="02020603050405020304" pitchFamily="18" charset="0"/>
                <a:ea typeface="宋体" panose="02010600030101010101" pitchFamily="2" charset="-122"/>
              </a:rPr>
              <a:t>① 编制中断处理程序。编制方法与子程序的编制方法类似，但中断处理程序应为远过程、返回指令应为</a:t>
            </a:r>
            <a:r>
              <a:rPr lang="en-US" altLang="zh-CN" sz="2400" b="1" kern="100" dirty="0">
                <a:effectLst/>
                <a:latin typeface="Times New Roman" panose="02020603050405020304" pitchFamily="18" charset="0"/>
                <a:ea typeface="宋体" panose="02010600030101010101" pitchFamily="2" charset="-122"/>
              </a:rPr>
              <a:t>IRET</a:t>
            </a:r>
            <a:r>
              <a:rPr lang="zh-CN" altLang="zh-CN" sz="2400" b="1" kern="100" dirty="0">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a:p>
            <a:pPr marL="15240" indent="523240" algn="just">
              <a:lnSpc>
                <a:spcPct val="125000"/>
              </a:lnSpc>
            </a:pPr>
            <a:r>
              <a:rPr lang="zh-CN" altLang="zh-CN" sz="2400" b="1" kern="100" dirty="0">
                <a:effectLst/>
                <a:latin typeface="Times New Roman" panose="02020603050405020304" pitchFamily="18" charset="0"/>
                <a:ea typeface="宋体" panose="02010600030101010101" pitchFamily="2" charset="-122"/>
              </a:rPr>
              <a:t>② 查看中断矢量表，为软中断找到一个空闲的中断号；或根据硬件使用的中断号确定本中断处理程序的中断号；假定为</a:t>
            </a:r>
            <a:r>
              <a:rPr lang="en-US" altLang="zh-CN" sz="2400" b="1" kern="100" dirty="0">
                <a:effectLst/>
                <a:latin typeface="Times New Roman" panose="02020603050405020304" pitchFamily="18" charset="0"/>
                <a:ea typeface="宋体" panose="02010600030101010101" pitchFamily="2" charset="-122"/>
              </a:rPr>
              <a:t>m</a:t>
            </a:r>
            <a:r>
              <a:rPr lang="zh-CN" altLang="zh-CN" sz="2400" b="1" kern="100" dirty="0">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a:p>
            <a:pPr marL="15240" indent="523240" algn="just">
              <a:lnSpc>
                <a:spcPct val="125000"/>
              </a:lnSpc>
            </a:pPr>
            <a:r>
              <a:rPr lang="en-US" altLang="zh-CN" sz="2400" kern="100" dirty="0">
                <a:latin typeface="Times New Roman" panose="02020603050405020304" pitchFamily="18" charset="0"/>
                <a:ea typeface="宋体" panose="02010600030101010101" pitchFamily="2" charset="-122"/>
              </a:rPr>
              <a:t> </a:t>
            </a:r>
            <a:r>
              <a:rPr lang="zh-CN" altLang="zh-CN" sz="2400" kern="100" dirty="0">
                <a:latin typeface="Times New Roman" panose="02020603050405020304" pitchFamily="18" charset="0"/>
                <a:ea typeface="宋体" panose="02010600030101010101" pitchFamily="2" charset="-122"/>
              </a:rPr>
              <a:t>③ 将新编制的中断处理程序装入内存，将其入口地址送入中断矢量表</a:t>
            </a:r>
            <a:r>
              <a:rPr lang="en-US" altLang="zh-CN" sz="2400" kern="100" dirty="0">
                <a:latin typeface="Times New Roman" panose="02020603050405020304" pitchFamily="18" charset="0"/>
                <a:ea typeface="宋体" panose="02010600030101010101" pitchFamily="2" charset="-122"/>
              </a:rPr>
              <a:t>4*m~4*m+3</a:t>
            </a:r>
            <a:r>
              <a:rPr lang="zh-CN" altLang="zh-CN" sz="2400" kern="100" dirty="0">
                <a:latin typeface="Times New Roman" panose="02020603050405020304" pitchFamily="18" charset="0"/>
                <a:ea typeface="宋体" panose="02010600030101010101" pitchFamily="2" charset="-122"/>
              </a:rPr>
              <a:t>的四个字节中。</a:t>
            </a:r>
          </a:p>
        </p:txBody>
      </p:sp>
    </p:spTree>
    <p:extLst>
      <p:ext uri="{BB962C8B-B14F-4D97-AF65-F5344CB8AC3E}">
        <p14:creationId xmlns:p14="http://schemas.microsoft.com/office/powerpoint/2010/main" val="40782191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1B9CCDA-DBD2-494F-A27B-CE16033BBAE8}"/>
              </a:ext>
            </a:extLst>
          </p:cNvPr>
          <p:cNvSpPr txBox="1"/>
          <p:nvPr/>
        </p:nvSpPr>
        <p:spPr>
          <a:xfrm>
            <a:off x="229017" y="1088740"/>
            <a:ext cx="8685965" cy="4173450"/>
          </a:xfrm>
          <a:prstGeom prst="rect">
            <a:avLst/>
          </a:prstGeom>
          <a:noFill/>
        </p:spPr>
        <p:txBody>
          <a:bodyPr wrap="square">
            <a:spAutoFit/>
          </a:bodyPr>
          <a:lstStyle/>
          <a:p>
            <a:pPr marL="13970" algn="l">
              <a:lnSpc>
                <a:spcPct val="125000"/>
              </a:lnSpc>
            </a:pPr>
            <a:r>
              <a:rPr lang="en-US" altLang="zh-CN" sz="2400" b="1" kern="100" dirty="0">
                <a:effectLst/>
                <a:latin typeface="Times New Roman" panose="02020603050405020304" pitchFamily="18" charset="0"/>
                <a:ea typeface="宋体" panose="02010600030101010101" pitchFamily="2" charset="-122"/>
              </a:rPr>
              <a:t>(2) </a:t>
            </a:r>
            <a:r>
              <a:rPr lang="zh-CN" altLang="zh-CN" sz="2400" b="1" kern="100" dirty="0">
                <a:effectLst/>
                <a:latin typeface="Times New Roman" panose="02020603050405020304" pitchFamily="18" charset="0"/>
                <a:ea typeface="宋体" panose="02010600030101010101" pitchFamily="2" charset="-122"/>
              </a:rPr>
              <a:t>装入中断处理程序的方法</a:t>
            </a:r>
            <a:endParaRPr lang="zh-CN" altLang="zh-CN" sz="2400" kern="100" dirty="0">
              <a:effectLst/>
              <a:latin typeface="Times New Roman" panose="02020603050405020304" pitchFamily="18" charset="0"/>
              <a:ea typeface="宋体" panose="02010600030101010101" pitchFamily="2" charset="-122"/>
            </a:endParaRPr>
          </a:p>
          <a:p>
            <a:pPr marL="228600" algn="l"/>
            <a:r>
              <a:rPr lang="en-US" altLang="zh-CN" sz="2400" b="1" kern="100" dirty="0">
                <a:solidFill>
                  <a:srgbClr val="000000"/>
                </a:solidFill>
                <a:effectLst/>
                <a:latin typeface="Times New Roman" panose="02020603050405020304" pitchFamily="18" charset="0"/>
                <a:ea typeface="宋体" panose="02010600030101010101" pitchFamily="2" charset="-122"/>
              </a:rPr>
              <a:t>(</a:t>
            </a:r>
            <a:r>
              <a:rPr lang="en-US" altLang="zh-CN" sz="2400" b="1" kern="100" dirty="0" err="1">
                <a:solidFill>
                  <a:srgbClr val="000000"/>
                </a:solidFill>
                <a:effectLst/>
                <a:latin typeface="Times New Roman" panose="02020603050405020304" pitchFamily="18" charset="0"/>
                <a:ea typeface="宋体" panose="02010600030101010101" pitchFamily="2" charset="-122"/>
              </a:rPr>
              <a:t>i</a:t>
            </a:r>
            <a:r>
              <a:rPr lang="en-US" altLang="zh-CN" sz="2400" b="1" kern="100" dirty="0">
                <a:solidFill>
                  <a:srgbClr val="000000"/>
                </a:solidFill>
                <a:effectLst/>
                <a:latin typeface="Times New Roman" panose="02020603050405020304" pitchFamily="18" charset="0"/>
                <a:ea typeface="宋体" panose="02010600030101010101" pitchFamily="2" charset="-122"/>
              </a:rPr>
              <a:t>) </a:t>
            </a:r>
            <a:r>
              <a:rPr lang="zh-CN" altLang="zh-CN" sz="2400" b="1" kern="100" dirty="0">
                <a:effectLst/>
                <a:latin typeface="Times New Roman" panose="02020603050405020304" pitchFamily="18" charset="0"/>
                <a:ea typeface="宋体" panose="02010600030101010101" pitchFamily="2" charset="-122"/>
              </a:rPr>
              <a:t>中断处理程序的入口地址计算</a:t>
            </a:r>
            <a:endParaRPr lang="zh-CN" altLang="zh-CN" sz="2400" kern="100" dirty="0">
              <a:effectLst/>
              <a:latin typeface="Times New Roman" panose="02020603050405020304" pitchFamily="18" charset="0"/>
              <a:ea typeface="宋体" panose="02010600030101010101" pitchFamily="2" charset="-122"/>
            </a:endParaRPr>
          </a:p>
          <a:p>
            <a:pPr marL="228600" algn="l"/>
            <a:r>
              <a:rPr lang="zh-CN" altLang="zh-CN" sz="2400" b="1" kern="100" dirty="0">
                <a:effectLst/>
                <a:latin typeface="Times New Roman" panose="02020603050405020304" pitchFamily="18" charset="0"/>
                <a:ea typeface="宋体" panose="02010600030101010101" pitchFamily="2" charset="-122"/>
              </a:rPr>
              <a:t>取过程的</a:t>
            </a:r>
            <a:r>
              <a:rPr lang="zh-CN" altLang="zh-CN" sz="2400" b="1" kern="100" dirty="0">
                <a:solidFill>
                  <a:srgbClr val="0000FF"/>
                </a:solidFill>
                <a:effectLst/>
                <a:latin typeface="Times New Roman" panose="02020603050405020304" pitchFamily="18" charset="0"/>
                <a:ea typeface="宋体" panose="02010600030101010101" pitchFamily="2" charset="-122"/>
              </a:rPr>
              <a:t>段地址和偏移地址</a:t>
            </a:r>
            <a:endParaRPr lang="en-US" altLang="zh-CN" sz="2400" kern="100" dirty="0">
              <a:solidFill>
                <a:srgbClr val="0000FF"/>
              </a:solidFill>
              <a:latin typeface="Times New Roman" panose="02020603050405020304" pitchFamily="18" charset="0"/>
              <a:ea typeface="宋体" panose="02010600030101010101" pitchFamily="2" charset="-122"/>
            </a:endParaRPr>
          </a:p>
          <a:p>
            <a:pPr marL="228600" algn="l"/>
            <a:endParaRPr lang="en-US" altLang="zh-CN" sz="2400" b="1" kern="100" dirty="0">
              <a:solidFill>
                <a:srgbClr val="0000FF"/>
              </a:solidFill>
              <a:effectLst/>
              <a:latin typeface="Times New Roman" panose="02020603050405020304" pitchFamily="18" charset="0"/>
              <a:ea typeface="宋体" panose="02010600030101010101" pitchFamily="2" charset="-122"/>
            </a:endParaRPr>
          </a:p>
          <a:p>
            <a:pPr marL="228600" algn="l"/>
            <a:r>
              <a:rPr lang="zh-CN" altLang="zh-CN" sz="2400" b="1" kern="100" dirty="0">
                <a:effectLst/>
                <a:latin typeface="Times New Roman" panose="02020603050405020304" pitchFamily="18" charset="0"/>
                <a:ea typeface="宋体" panose="02010600030101010101" pitchFamily="2" charset="-122"/>
              </a:rPr>
              <a:t>设中断处理程序的</a:t>
            </a:r>
            <a:r>
              <a:rPr lang="zh-CN" altLang="zh-CN" sz="2400" b="1" kern="100" dirty="0">
                <a:solidFill>
                  <a:srgbClr val="FF0000"/>
                </a:solidFill>
                <a:effectLst/>
                <a:latin typeface="Times New Roman" panose="02020603050405020304" pitchFamily="18" charset="0"/>
                <a:ea typeface="宋体" panose="02010600030101010101" pitchFamily="2" charset="-122"/>
              </a:rPr>
              <a:t>入口标号</a:t>
            </a:r>
            <a:r>
              <a:rPr lang="zh-CN" altLang="zh-CN" sz="2400" b="1" kern="100" dirty="0">
                <a:effectLst/>
                <a:latin typeface="Times New Roman" panose="02020603050405020304" pitchFamily="18" charset="0"/>
                <a:ea typeface="宋体" panose="02010600030101010101" pitchFamily="2" charset="-122"/>
              </a:rPr>
              <a:t>或者</a:t>
            </a:r>
            <a:r>
              <a:rPr lang="zh-CN" altLang="zh-CN" sz="2400" b="1" kern="100" dirty="0">
                <a:solidFill>
                  <a:srgbClr val="FF0000"/>
                </a:solidFill>
                <a:effectLst/>
                <a:latin typeface="Times New Roman" panose="02020603050405020304" pitchFamily="18" charset="0"/>
                <a:ea typeface="宋体" panose="02010600030101010101" pitchFamily="2" charset="-122"/>
              </a:rPr>
              <a:t>过程名</a:t>
            </a:r>
            <a:r>
              <a:rPr lang="zh-CN" altLang="zh-CN" sz="2400" b="1" kern="100" dirty="0">
                <a:effectLst/>
                <a:latin typeface="Times New Roman" panose="02020603050405020304" pitchFamily="18" charset="0"/>
                <a:ea typeface="宋体" panose="02010600030101010101" pitchFamily="2" charset="-122"/>
              </a:rPr>
              <a:t>为</a:t>
            </a:r>
            <a:r>
              <a:rPr lang="en-US" altLang="zh-CN" sz="2400" b="1" kern="100" dirty="0">
                <a:effectLst/>
                <a:latin typeface="Times New Roman" panose="02020603050405020304" pitchFamily="18" charset="0"/>
                <a:ea typeface="宋体" panose="02010600030101010101" pitchFamily="2" charset="-122"/>
              </a:rPr>
              <a:t> INTRR</a:t>
            </a:r>
            <a:endParaRPr lang="zh-CN" altLang="zh-CN" sz="2400" kern="100" dirty="0">
              <a:effectLst/>
              <a:latin typeface="Times New Roman" panose="02020603050405020304" pitchFamily="18" charset="0"/>
              <a:ea typeface="宋体" panose="02010600030101010101" pitchFamily="2" charset="-122"/>
            </a:endParaRPr>
          </a:p>
          <a:p>
            <a:pPr marL="228600" algn="l"/>
            <a:endParaRPr lang="en-US" altLang="zh-CN" sz="2400" b="1" kern="100" dirty="0">
              <a:solidFill>
                <a:srgbClr val="0000FF"/>
              </a:solidFill>
              <a:effectLst/>
              <a:latin typeface="Times New Roman" panose="02020603050405020304" pitchFamily="18" charset="0"/>
              <a:ea typeface="宋体" panose="02010600030101010101" pitchFamily="2" charset="-122"/>
            </a:endParaRPr>
          </a:p>
          <a:p>
            <a:pPr marL="228600" algn="l"/>
            <a:r>
              <a:rPr lang="zh-CN" altLang="zh-CN" sz="2400" b="1" kern="100" dirty="0">
                <a:solidFill>
                  <a:srgbClr val="0000FF"/>
                </a:solidFill>
                <a:effectLst/>
                <a:latin typeface="Times New Roman" panose="02020603050405020304" pitchFamily="18" charset="0"/>
                <a:ea typeface="宋体" panose="02010600030101010101" pitchFamily="2" charset="-122"/>
              </a:rPr>
              <a:t>取段地址</a:t>
            </a:r>
            <a:r>
              <a:rPr lang="zh-CN" altLang="zh-CN" sz="2400" b="1" kern="100" dirty="0">
                <a:effectLst/>
                <a:latin typeface="Times New Roman" panose="02020603050405020304" pitchFamily="18" charset="0"/>
                <a:ea typeface="宋体" panose="02010600030101010101" pitchFamily="2" charset="-122"/>
              </a:rPr>
              <a:t>：</a:t>
            </a:r>
            <a:r>
              <a:rPr lang="en-US" altLang="zh-CN" sz="2400" b="1" kern="100" dirty="0">
                <a:effectLst/>
                <a:latin typeface="Times New Roman" panose="02020603050405020304" pitchFamily="18" charset="0"/>
                <a:ea typeface="宋体" panose="02010600030101010101" pitchFamily="2" charset="-122"/>
              </a:rPr>
              <a:t> SEG  INTRR  </a:t>
            </a:r>
            <a:endParaRPr lang="zh-CN" altLang="zh-CN" sz="2400" kern="100" dirty="0">
              <a:effectLst/>
              <a:latin typeface="Times New Roman" panose="02020603050405020304" pitchFamily="18" charset="0"/>
              <a:ea typeface="宋体" panose="02010600030101010101" pitchFamily="2" charset="-122"/>
            </a:endParaRPr>
          </a:p>
          <a:p>
            <a:pPr marL="228600" algn="l"/>
            <a:r>
              <a:rPr lang="zh-CN" altLang="zh-CN" sz="2400" b="1" kern="100" dirty="0">
                <a:effectLst/>
                <a:latin typeface="Times New Roman" panose="02020603050405020304" pitchFamily="18" charset="0"/>
                <a:ea typeface="宋体" panose="02010600030101010101" pitchFamily="2" charset="-122"/>
              </a:rPr>
              <a:t>若和安装新中断矢量的程序在一个段，则就是该安装程序的段首址</a:t>
            </a:r>
            <a:r>
              <a:rPr lang="en-US" altLang="zh-CN" sz="2400" b="1" kern="100" dirty="0">
                <a:effectLst/>
                <a:latin typeface="Times New Roman" panose="02020603050405020304" pitchFamily="18" charset="0"/>
                <a:ea typeface="宋体" panose="02010600030101010101" pitchFamily="2" charset="-122"/>
              </a:rPr>
              <a:t> </a:t>
            </a:r>
            <a:endParaRPr lang="zh-CN" altLang="zh-CN" sz="2400" kern="100" dirty="0">
              <a:effectLst/>
              <a:latin typeface="Times New Roman" panose="02020603050405020304" pitchFamily="18" charset="0"/>
              <a:ea typeface="宋体" panose="02010600030101010101" pitchFamily="2" charset="-122"/>
            </a:endParaRPr>
          </a:p>
          <a:p>
            <a:pPr marL="228600" algn="l"/>
            <a:endParaRPr lang="en-US" altLang="zh-CN" sz="2400" b="1" kern="100" dirty="0">
              <a:solidFill>
                <a:srgbClr val="0000FF"/>
              </a:solidFill>
              <a:effectLst/>
              <a:latin typeface="Times New Roman" panose="02020603050405020304" pitchFamily="18" charset="0"/>
              <a:ea typeface="宋体" panose="02010600030101010101" pitchFamily="2" charset="-122"/>
            </a:endParaRPr>
          </a:p>
          <a:p>
            <a:pPr marL="228600" algn="l"/>
            <a:r>
              <a:rPr lang="zh-CN" altLang="zh-CN" sz="2400" b="1" kern="100" dirty="0">
                <a:solidFill>
                  <a:srgbClr val="0000FF"/>
                </a:solidFill>
                <a:effectLst/>
                <a:latin typeface="Times New Roman" panose="02020603050405020304" pitchFamily="18" charset="0"/>
                <a:ea typeface="宋体" panose="02010600030101010101" pitchFamily="2" charset="-122"/>
              </a:rPr>
              <a:t>取偏移地址：</a:t>
            </a:r>
            <a:r>
              <a:rPr lang="en-US" altLang="zh-CN" sz="2400" b="1" kern="100" dirty="0">
                <a:solidFill>
                  <a:schemeClr val="tx1"/>
                </a:solidFill>
                <a:effectLst/>
                <a:latin typeface="Times New Roman" panose="02020603050405020304" pitchFamily="18" charset="0"/>
                <a:ea typeface="宋体" panose="02010600030101010101" pitchFamily="2" charset="-122"/>
              </a:rPr>
              <a:t>OFFSET  INTRR</a:t>
            </a:r>
            <a:r>
              <a:rPr lang="en-US" altLang="zh-CN" sz="2400" b="1" kern="100" dirty="0">
                <a:effectLst/>
                <a:latin typeface="Times New Roman" panose="02020603050405020304" pitchFamily="18" charset="0"/>
                <a:ea typeface="宋体" panose="02010600030101010101" pitchFamily="2" charset="-122"/>
              </a:rPr>
              <a:t> </a:t>
            </a:r>
            <a:endParaRPr lang="zh-CN" altLang="zh-CN" sz="2400" kern="100" dirty="0">
              <a:effectLst/>
              <a:latin typeface="Times New Roman" panose="02020603050405020304" pitchFamily="18" charset="0"/>
              <a:ea typeface="宋体" panose="02010600030101010101" pitchFamily="2" charset="-122"/>
            </a:endParaRPr>
          </a:p>
        </p:txBody>
      </p:sp>
      <p:sp>
        <p:nvSpPr>
          <p:cNvPr id="5" name="Rectangle 70">
            <a:extLst>
              <a:ext uri="{FF2B5EF4-FFF2-40B4-BE49-F238E27FC236}">
                <a16:creationId xmlns:a16="http://schemas.microsoft.com/office/drawing/2014/main" id="{10EADB6F-74E1-411E-B0EC-6D10F7E97365}"/>
              </a:ext>
            </a:extLst>
          </p:cNvPr>
          <p:cNvSpPr>
            <a:spLocks noChangeArrowheads="1"/>
          </p:cNvSpPr>
          <p:nvPr/>
        </p:nvSpPr>
        <p:spPr bwMode="auto">
          <a:xfrm>
            <a:off x="566738" y="323850"/>
            <a:ext cx="7250703"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7.2.5 </a:t>
            </a:r>
            <a:r>
              <a:rPr lang="zh-CN" altLang="en-US" sz="3600" dirty="0">
                <a:solidFill>
                  <a:schemeClr val="bg1"/>
                </a:solidFill>
                <a:latin typeface="Times New Roman" pitchFamily="18" charset="0"/>
                <a:ea typeface="华文新魏" pitchFamily="2" charset="-122"/>
              </a:rPr>
              <a:t>实方式下的中断处理程序示例</a:t>
            </a:r>
          </a:p>
        </p:txBody>
      </p:sp>
    </p:spTree>
    <p:extLst>
      <p:ext uri="{BB962C8B-B14F-4D97-AF65-F5344CB8AC3E}">
        <p14:creationId xmlns:p14="http://schemas.microsoft.com/office/powerpoint/2010/main" val="28005503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61B9CCDA-DBD2-494F-A27B-CE16033BBAE8}"/>
              </a:ext>
            </a:extLst>
          </p:cNvPr>
          <p:cNvSpPr txBox="1"/>
          <p:nvPr/>
        </p:nvSpPr>
        <p:spPr>
          <a:xfrm>
            <a:off x="229017" y="1268760"/>
            <a:ext cx="8685965" cy="4745915"/>
          </a:xfrm>
          <a:prstGeom prst="rect">
            <a:avLst/>
          </a:prstGeom>
          <a:noFill/>
        </p:spPr>
        <p:txBody>
          <a:bodyPr wrap="square">
            <a:spAutoFit/>
          </a:bodyPr>
          <a:lstStyle/>
          <a:p>
            <a:pPr marL="228600" algn="l"/>
            <a:r>
              <a:rPr lang="en-US" altLang="zh-CN" sz="2400" b="1" kern="100" dirty="0">
                <a:effectLst/>
                <a:latin typeface="Times New Roman" panose="02020603050405020304" pitchFamily="18" charset="0"/>
                <a:ea typeface="宋体" panose="02010600030101010101" pitchFamily="2" charset="-122"/>
              </a:rPr>
              <a:t>(ii) </a:t>
            </a:r>
            <a:r>
              <a:rPr lang="zh-CN" altLang="zh-CN" sz="2400" b="1" kern="100" dirty="0">
                <a:effectLst/>
                <a:latin typeface="Times New Roman" panose="02020603050405020304" pitchFamily="18" charset="0"/>
                <a:ea typeface="宋体" panose="02010600030101010101" pitchFamily="2" charset="-122"/>
              </a:rPr>
              <a:t>直接装入</a:t>
            </a:r>
            <a:r>
              <a:rPr lang="en-US" altLang="zh-CN" sz="2400" b="1" kern="100" dirty="0">
                <a:effectLst/>
                <a:latin typeface="Times New Roman" panose="02020603050405020304" pitchFamily="18" charset="0"/>
                <a:ea typeface="宋体" panose="02010600030101010101" pitchFamily="2" charset="-122"/>
              </a:rPr>
              <a:t>(</a:t>
            </a:r>
            <a:r>
              <a:rPr lang="zh-CN" altLang="zh-CN" sz="2400" b="1" kern="100" dirty="0">
                <a:effectLst/>
                <a:latin typeface="Times New Roman" panose="02020603050405020304" pitchFamily="18" charset="0"/>
                <a:ea typeface="宋体" panose="02010600030101010101" pitchFamily="2" charset="-122"/>
              </a:rPr>
              <a:t>实方式下</a:t>
            </a:r>
            <a:r>
              <a:rPr lang="en-US" altLang="zh-CN" sz="2400" b="1" kern="100" dirty="0">
                <a:effectLst/>
                <a:latin typeface="Times New Roman" panose="02020603050405020304" pitchFamily="18" charset="0"/>
                <a:ea typeface="宋体" panose="02010600030101010101" pitchFamily="2" charset="-122"/>
              </a:rPr>
              <a:t>)</a:t>
            </a:r>
            <a:r>
              <a:rPr lang="zh-CN" altLang="zh-CN" sz="2400" b="1" kern="100" dirty="0">
                <a:effectLst/>
                <a:latin typeface="Times New Roman" panose="02020603050405020304" pitchFamily="18" charset="0"/>
                <a:ea typeface="宋体" panose="02010600030101010101" pitchFamily="2" charset="-122"/>
              </a:rPr>
              <a:t>——用传送指令即可</a:t>
            </a:r>
            <a:endParaRPr lang="zh-CN" altLang="zh-CN" sz="2400" kern="100" dirty="0">
              <a:effectLst/>
              <a:latin typeface="Times New Roman" panose="02020603050405020304" pitchFamily="18" charset="0"/>
              <a:ea typeface="宋体" panose="02010600030101010101" pitchFamily="2" charset="-122"/>
            </a:endParaRPr>
          </a:p>
          <a:p>
            <a:pPr marL="228600" algn="l"/>
            <a:r>
              <a:rPr lang="zh-CN" altLang="zh-CN" sz="2400" b="1" kern="100" dirty="0">
                <a:effectLst/>
                <a:latin typeface="Times New Roman" panose="02020603050405020304" pitchFamily="18" charset="0"/>
                <a:ea typeface="宋体" panose="02010600030101010101" pitchFamily="2" charset="-122"/>
              </a:rPr>
              <a:t>由中断号</a:t>
            </a:r>
            <a:r>
              <a:rPr lang="en-US" altLang="zh-CN" sz="2400" b="1" kern="100" dirty="0">
                <a:effectLst/>
                <a:latin typeface="Times New Roman" panose="02020603050405020304" pitchFamily="18" charset="0"/>
                <a:ea typeface="宋体" panose="02010600030101010101" pitchFamily="2" charset="-122"/>
              </a:rPr>
              <a:t>n</a:t>
            </a:r>
            <a:r>
              <a:rPr lang="zh-CN" altLang="zh-CN" sz="2400" b="1" kern="100" dirty="0">
                <a:effectLst/>
                <a:latin typeface="Times New Roman" panose="02020603050405020304" pitchFamily="18" charset="0"/>
                <a:ea typeface="宋体" panose="02010600030101010101" pitchFamily="2" charset="-122"/>
              </a:rPr>
              <a:t>，计算中断向量表的地址，通过传送指令直接对中断矢量表操作。</a:t>
            </a:r>
            <a:r>
              <a:rPr lang="en-US" altLang="zh-CN" sz="2400" b="1" kern="100" dirty="0">
                <a:effectLst/>
                <a:latin typeface="Times New Roman" panose="02020603050405020304" pitchFamily="18" charset="0"/>
                <a:ea typeface="宋体" panose="02010600030101010101" pitchFamily="2" charset="-122"/>
              </a:rPr>
              <a:t>(</a:t>
            </a:r>
            <a:r>
              <a:rPr lang="zh-CN" altLang="zh-CN" sz="2400" b="1" kern="100" dirty="0">
                <a:effectLst/>
                <a:latin typeface="Times New Roman" panose="02020603050405020304" pitchFamily="18" charset="0"/>
                <a:ea typeface="宋体" panose="02010600030101010101" pitchFamily="2" charset="-122"/>
              </a:rPr>
              <a:t>不能算错地址</a:t>
            </a:r>
            <a:r>
              <a:rPr lang="en-US" altLang="zh-CN" sz="2400" b="1" kern="100" dirty="0">
                <a:effectLst/>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宋体" panose="02010600030101010101" pitchFamily="2" charset="-122"/>
            </a:endParaRPr>
          </a:p>
          <a:p>
            <a:pPr marL="228600" algn="l"/>
            <a:r>
              <a:rPr lang="en-US" altLang="zh-CN" sz="2400" b="1" kern="100" dirty="0">
                <a:effectLst/>
                <a:latin typeface="Times New Roman" panose="02020603050405020304" pitchFamily="18" charset="0"/>
                <a:ea typeface="宋体" panose="02010600030101010101" pitchFamily="2" charset="-122"/>
              </a:rPr>
              <a:t>OFFSET  INTRR </a:t>
            </a:r>
            <a:r>
              <a:rPr lang="en-US" altLang="zh-CN" sz="2400" b="1" kern="100" dirty="0">
                <a:effectLst/>
                <a:latin typeface="Times New Roman" panose="02020603050405020304" pitchFamily="18" charset="0"/>
                <a:ea typeface="宋体" panose="02010600030101010101" pitchFamily="2" charset="-122"/>
                <a:sym typeface="Wingdings" panose="05000000000000000000" pitchFamily="2" charset="2"/>
              </a:rPr>
              <a:t></a:t>
            </a:r>
            <a:r>
              <a:rPr lang="en-US" altLang="zh-CN" sz="2400" b="1" kern="100" dirty="0">
                <a:effectLst/>
                <a:latin typeface="Times New Roman" panose="02020603050405020304" pitchFamily="18" charset="0"/>
                <a:ea typeface="宋体" panose="02010600030101010101" pitchFamily="2" charset="-122"/>
              </a:rPr>
              <a:t>0:[n*4]</a:t>
            </a:r>
            <a:endParaRPr lang="zh-CN" altLang="zh-CN" sz="2400" kern="100" dirty="0">
              <a:effectLst/>
              <a:latin typeface="Times New Roman" panose="02020603050405020304" pitchFamily="18" charset="0"/>
              <a:ea typeface="宋体" panose="02010600030101010101" pitchFamily="2" charset="-122"/>
            </a:endParaRPr>
          </a:p>
          <a:p>
            <a:pPr marL="228600" algn="l"/>
            <a:r>
              <a:rPr lang="en-US" altLang="zh-CN" sz="2400" b="1" kern="100" dirty="0">
                <a:effectLst/>
                <a:latin typeface="Times New Roman" panose="02020603050405020304" pitchFamily="18" charset="0"/>
                <a:ea typeface="宋体" panose="02010600030101010101" pitchFamily="2" charset="-122"/>
              </a:rPr>
              <a:t>SEG  INTRR</a:t>
            </a:r>
            <a:r>
              <a:rPr lang="en-US" altLang="zh-CN" sz="2400" b="1" kern="100" dirty="0">
                <a:effectLst/>
                <a:latin typeface="Times New Roman" panose="02020603050405020304" pitchFamily="18" charset="0"/>
                <a:ea typeface="宋体" panose="02010600030101010101" pitchFamily="2" charset="-122"/>
                <a:sym typeface="Wingdings" panose="05000000000000000000" pitchFamily="2" charset="2"/>
              </a:rPr>
              <a:t></a:t>
            </a:r>
            <a:r>
              <a:rPr lang="en-US" altLang="zh-CN" sz="2400" b="1" kern="100" dirty="0">
                <a:effectLst/>
                <a:latin typeface="Times New Roman" panose="02020603050405020304" pitchFamily="18" charset="0"/>
                <a:ea typeface="宋体" panose="02010600030101010101" pitchFamily="2" charset="-122"/>
              </a:rPr>
              <a:t>0:[n*4+2]</a:t>
            </a:r>
            <a:endParaRPr lang="zh-CN" altLang="zh-CN" sz="2400" kern="100" dirty="0">
              <a:effectLst/>
              <a:latin typeface="Times New Roman" panose="02020603050405020304" pitchFamily="18" charset="0"/>
              <a:ea typeface="宋体" panose="02010600030101010101" pitchFamily="2" charset="-122"/>
            </a:endParaRPr>
          </a:p>
          <a:p>
            <a:pPr marL="228600" algn="l"/>
            <a:r>
              <a:rPr lang="zh-CN" altLang="zh-CN" sz="2400" b="1" kern="100" dirty="0">
                <a:effectLst/>
                <a:latin typeface="Times New Roman" panose="02020603050405020304" pitchFamily="18" charset="0"/>
                <a:ea typeface="宋体" panose="02010600030101010101" pitchFamily="2" charset="-122"/>
              </a:rPr>
              <a:t>示例：</a:t>
            </a:r>
            <a:r>
              <a:rPr lang="en-US" altLang="zh-CN" sz="2400" b="1" kern="100" dirty="0">
                <a:effectLst/>
                <a:latin typeface="Times New Roman" panose="02020603050405020304" pitchFamily="18" charset="0"/>
                <a:ea typeface="宋体" panose="02010600030101010101" pitchFamily="2" charset="-122"/>
              </a:rPr>
              <a:t>MOV  AX, 0</a:t>
            </a:r>
            <a:endParaRPr lang="zh-CN" altLang="zh-CN" sz="2400" kern="100" dirty="0">
              <a:effectLst/>
              <a:latin typeface="Times New Roman" panose="02020603050405020304" pitchFamily="18" charset="0"/>
              <a:ea typeface="宋体" panose="02010600030101010101" pitchFamily="2" charset="-122"/>
            </a:endParaRPr>
          </a:p>
          <a:p>
            <a:pPr marL="228600" algn="l"/>
            <a:r>
              <a:rPr lang="en-US" altLang="zh-CN" sz="2400" b="1" kern="100" dirty="0">
                <a:effectLst/>
                <a:latin typeface="Times New Roman" panose="02020603050405020304" pitchFamily="18" charset="0"/>
                <a:ea typeface="宋体" panose="02010600030101010101" pitchFamily="2" charset="-122"/>
              </a:rPr>
              <a:t>            MOV  DS,  AX</a:t>
            </a:r>
            <a:endParaRPr lang="zh-CN" altLang="zh-CN" sz="2400" kern="100" dirty="0">
              <a:effectLst/>
              <a:latin typeface="Times New Roman" panose="02020603050405020304" pitchFamily="18" charset="0"/>
              <a:ea typeface="宋体" panose="02010600030101010101" pitchFamily="2" charset="-122"/>
            </a:endParaRPr>
          </a:p>
          <a:p>
            <a:pPr marL="228600" algn="l"/>
            <a:r>
              <a:rPr lang="en-US" altLang="zh-CN" sz="2400" b="1" kern="100" dirty="0">
                <a:effectLst/>
                <a:latin typeface="Times New Roman" panose="02020603050405020304" pitchFamily="18" charset="0"/>
                <a:ea typeface="宋体" panose="02010600030101010101" pitchFamily="2" charset="-122"/>
              </a:rPr>
              <a:t>            CLI </a:t>
            </a:r>
            <a:endParaRPr lang="zh-CN" altLang="zh-CN" sz="2400" kern="100" dirty="0">
              <a:effectLst/>
              <a:latin typeface="Times New Roman" panose="02020603050405020304" pitchFamily="18" charset="0"/>
              <a:ea typeface="宋体" panose="02010600030101010101" pitchFamily="2" charset="-122"/>
            </a:endParaRPr>
          </a:p>
          <a:p>
            <a:pPr marL="228600" algn="l"/>
            <a:r>
              <a:rPr lang="en-US" altLang="zh-CN" sz="2400" b="1" kern="100" dirty="0">
                <a:effectLst/>
                <a:latin typeface="Times New Roman" panose="02020603050405020304" pitchFamily="18" charset="0"/>
                <a:ea typeface="宋体" panose="02010600030101010101" pitchFamily="2" charset="-122"/>
              </a:rPr>
              <a:t>           MOV  WORD  PTR  DS:[n*4],  OFFSET  INTRR</a:t>
            </a:r>
            <a:endParaRPr lang="zh-CN" altLang="zh-CN" sz="2400" kern="100" dirty="0">
              <a:effectLst/>
              <a:latin typeface="Times New Roman" panose="02020603050405020304" pitchFamily="18" charset="0"/>
              <a:ea typeface="宋体" panose="02010600030101010101" pitchFamily="2" charset="-122"/>
            </a:endParaRPr>
          </a:p>
          <a:p>
            <a:pPr marL="228600" algn="l"/>
            <a:r>
              <a:rPr lang="en-US" altLang="zh-CN" sz="2400" b="1" kern="100" dirty="0">
                <a:effectLst/>
                <a:latin typeface="Times New Roman" panose="02020603050405020304" pitchFamily="18" charset="0"/>
                <a:ea typeface="宋体" panose="02010600030101010101" pitchFamily="2" charset="-122"/>
              </a:rPr>
              <a:t>	  MOV  WORD  PTR  DS:[n*4+2],  SEG  INTRR</a:t>
            </a:r>
          </a:p>
          <a:p>
            <a:pPr marL="228600" algn="l"/>
            <a:r>
              <a:rPr lang="en-US" altLang="zh-CN" sz="2400" kern="100" dirty="0">
                <a:latin typeface="Times New Roman" panose="02020603050405020304" pitchFamily="18" charset="0"/>
                <a:ea typeface="宋体" panose="02010600030101010101" pitchFamily="2" charset="-122"/>
              </a:rPr>
              <a:t>           STI</a:t>
            </a:r>
            <a:endParaRPr lang="en-US" altLang="zh-CN" sz="2400" b="1" kern="100" dirty="0">
              <a:effectLst/>
              <a:latin typeface="Times New Roman" panose="02020603050405020304" pitchFamily="18" charset="0"/>
              <a:ea typeface="宋体" panose="02010600030101010101" pitchFamily="2" charset="-122"/>
            </a:endParaRPr>
          </a:p>
          <a:p>
            <a:pPr marL="228600" algn="l"/>
            <a:endParaRPr lang="en-US" altLang="zh-CN" sz="2400" kern="100" dirty="0">
              <a:latin typeface="Times New Roman" panose="02020603050405020304" pitchFamily="18" charset="0"/>
              <a:ea typeface="宋体" panose="02010600030101010101" pitchFamily="2" charset="-122"/>
            </a:endParaRPr>
          </a:p>
          <a:p>
            <a:pPr marL="228600" algn="l"/>
            <a:r>
              <a:rPr lang="zh-CN" altLang="en-US" sz="2400" kern="100" dirty="0">
                <a:latin typeface="Times New Roman" panose="02020603050405020304" pitchFamily="18" charset="0"/>
                <a:ea typeface="宋体" panose="02010600030101010101" pitchFamily="2" charset="-122"/>
              </a:rPr>
              <a:t>问题：为什么要关中断</a:t>
            </a:r>
            <a:endParaRPr lang="zh-CN" altLang="zh-CN" sz="2400" kern="100" dirty="0">
              <a:effectLst/>
              <a:latin typeface="Times New Roman" panose="02020603050405020304" pitchFamily="18" charset="0"/>
              <a:ea typeface="宋体" panose="02010600030101010101" pitchFamily="2" charset="-122"/>
            </a:endParaRPr>
          </a:p>
        </p:txBody>
      </p:sp>
      <p:sp>
        <p:nvSpPr>
          <p:cNvPr id="5" name="Rectangle 70">
            <a:extLst>
              <a:ext uri="{FF2B5EF4-FFF2-40B4-BE49-F238E27FC236}">
                <a16:creationId xmlns:a16="http://schemas.microsoft.com/office/drawing/2014/main" id="{37CEC9F2-82DE-456F-8C35-0ECBC12348DD}"/>
              </a:ext>
            </a:extLst>
          </p:cNvPr>
          <p:cNvSpPr>
            <a:spLocks noChangeArrowheads="1"/>
          </p:cNvSpPr>
          <p:nvPr/>
        </p:nvSpPr>
        <p:spPr bwMode="auto">
          <a:xfrm>
            <a:off x="566738" y="323850"/>
            <a:ext cx="7250703"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7.2.5 </a:t>
            </a:r>
            <a:r>
              <a:rPr lang="zh-CN" altLang="en-US" sz="3600" dirty="0">
                <a:solidFill>
                  <a:schemeClr val="bg1"/>
                </a:solidFill>
                <a:latin typeface="Times New Roman" pitchFamily="18" charset="0"/>
                <a:ea typeface="华文新魏" pitchFamily="2" charset="-122"/>
              </a:rPr>
              <a:t>实方式下的中断处理程序示例</a:t>
            </a:r>
          </a:p>
        </p:txBody>
      </p:sp>
    </p:spTree>
    <p:extLst>
      <p:ext uri="{BB962C8B-B14F-4D97-AF65-F5344CB8AC3E}">
        <p14:creationId xmlns:p14="http://schemas.microsoft.com/office/powerpoint/2010/main" val="18930890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5E073B4F-60A9-43AA-B3B0-1F870BE3541A}"/>
              </a:ext>
            </a:extLst>
          </p:cNvPr>
          <p:cNvSpPr txBox="1"/>
          <p:nvPr/>
        </p:nvSpPr>
        <p:spPr>
          <a:xfrm>
            <a:off x="225189" y="1088740"/>
            <a:ext cx="8550950" cy="5983176"/>
          </a:xfrm>
          <a:prstGeom prst="rect">
            <a:avLst/>
          </a:prstGeom>
          <a:noFill/>
        </p:spPr>
        <p:txBody>
          <a:bodyPr wrap="square">
            <a:spAutoFit/>
          </a:bodyPr>
          <a:lstStyle/>
          <a:p>
            <a:pPr marL="228600" algn="l">
              <a:lnSpc>
                <a:spcPct val="125000"/>
              </a:lnSpc>
            </a:pPr>
            <a:r>
              <a:rPr lang="en-US" altLang="zh-CN" sz="2400" b="1" kern="100" dirty="0">
                <a:effectLst/>
                <a:latin typeface="Times New Roman" panose="02020603050405020304" pitchFamily="18" charset="0"/>
                <a:ea typeface="宋体" panose="02010600030101010101" pitchFamily="2" charset="-122"/>
              </a:rPr>
              <a:t>(iii) </a:t>
            </a:r>
            <a:r>
              <a:rPr lang="zh-CN" altLang="zh-CN" sz="2400" b="1" kern="100" dirty="0">
                <a:effectLst/>
                <a:latin typeface="Times New Roman" panose="02020603050405020304" pitchFamily="18" charset="0"/>
                <a:ea typeface="宋体" panose="02010600030101010101" pitchFamily="2" charset="-122"/>
              </a:rPr>
              <a:t>用系统功能调用装入</a:t>
            </a:r>
            <a:endParaRPr lang="zh-CN" altLang="zh-CN" sz="2400" kern="100" dirty="0">
              <a:effectLst/>
              <a:latin typeface="Times New Roman" panose="02020603050405020304" pitchFamily="18" charset="0"/>
              <a:ea typeface="宋体" panose="02010600030101010101" pitchFamily="2" charset="-122"/>
            </a:endParaRPr>
          </a:p>
          <a:p>
            <a:pPr indent="228600" algn="l">
              <a:lnSpc>
                <a:spcPct val="125000"/>
              </a:lnSpc>
            </a:pPr>
            <a:r>
              <a:rPr lang="zh-CN" altLang="zh-CN" sz="2400" b="1" kern="100" dirty="0">
                <a:effectLst/>
                <a:latin typeface="Times New Roman" panose="02020603050405020304" pitchFamily="18" charset="0"/>
                <a:ea typeface="宋体" panose="02010600030101010101" pitchFamily="2" charset="-122"/>
              </a:rPr>
              <a:t>可使用</a:t>
            </a:r>
            <a:r>
              <a:rPr lang="en-US" altLang="zh-CN" sz="2400" b="1" kern="100" dirty="0">
                <a:effectLst/>
                <a:latin typeface="Times New Roman" panose="02020603050405020304" pitchFamily="18" charset="0"/>
                <a:ea typeface="宋体" panose="02010600030101010101" pitchFamily="2" charset="-122"/>
              </a:rPr>
              <a:t>25H</a:t>
            </a:r>
            <a:r>
              <a:rPr lang="zh-CN" altLang="zh-CN" sz="2400" b="1" kern="100" dirty="0">
                <a:effectLst/>
                <a:latin typeface="Times New Roman" panose="02020603050405020304" pitchFamily="18" charset="0"/>
                <a:ea typeface="宋体" panose="02010600030101010101" pitchFamily="2" charset="-122"/>
              </a:rPr>
              <a:t>号</a:t>
            </a:r>
            <a:r>
              <a:rPr lang="en-US" altLang="zh-CN" sz="2400" b="1" kern="100" dirty="0">
                <a:effectLst/>
                <a:latin typeface="Times New Roman" panose="02020603050405020304" pitchFamily="18" charset="0"/>
                <a:ea typeface="宋体" panose="02010600030101010101" pitchFamily="2" charset="-122"/>
              </a:rPr>
              <a:t>DOS</a:t>
            </a:r>
            <a:r>
              <a:rPr lang="zh-CN" altLang="zh-CN" sz="2400" b="1" kern="100" dirty="0">
                <a:effectLst/>
                <a:latin typeface="Times New Roman" panose="02020603050405020304" pitchFamily="18" charset="0"/>
                <a:ea typeface="宋体" panose="02010600030101010101" pitchFamily="2" charset="-122"/>
              </a:rPr>
              <a:t>功能调用设置中断向量。</a:t>
            </a:r>
            <a:endParaRPr lang="zh-CN" altLang="zh-CN" sz="2400" kern="100" dirty="0">
              <a:effectLst/>
              <a:latin typeface="Times New Roman" panose="02020603050405020304" pitchFamily="18" charset="0"/>
              <a:ea typeface="宋体" panose="02010600030101010101" pitchFamily="2" charset="-122"/>
            </a:endParaRPr>
          </a:p>
          <a:p>
            <a:pPr algn="l">
              <a:lnSpc>
                <a:spcPct val="125000"/>
              </a:lnSpc>
            </a:pPr>
            <a:r>
              <a:rPr lang="zh-CN" altLang="zh-CN" sz="2400" b="1" kern="100" dirty="0">
                <a:effectLst/>
                <a:latin typeface="Times New Roman" panose="02020603050405020304" pitchFamily="18" charset="0"/>
                <a:ea typeface="宋体" panose="02010600030101010101" pitchFamily="2" charset="-122"/>
              </a:rPr>
              <a:t>功能：设置中断向量，建立由</a:t>
            </a:r>
            <a:r>
              <a:rPr lang="en-US" altLang="zh-CN" sz="2400" b="1" kern="100" dirty="0">
                <a:effectLst/>
                <a:latin typeface="Times New Roman" panose="02020603050405020304" pitchFamily="18" charset="0"/>
                <a:ea typeface="宋体" panose="02010600030101010101" pitchFamily="2" charset="-122"/>
              </a:rPr>
              <a:t>(AL)</a:t>
            </a:r>
            <a:r>
              <a:rPr lang="zh-CN" altLang="zh-CN" sz="2400" b="1" kern="100" dirty="0">
                <a:effectLst/>
                <a:latin typeface="Times New Roman" panose="02020603050405020304" pitchFamily="18" charset="0"/>
                <a:ea typeface="宋体" panose="02010600030101010101" pitchFamily="2" charset="-122"/>
              </a:rPr>
              <a:t>指定类型号的软中断指令。</a:t>
            </a:r>
            <a:endParaRPr lang="zh-CN" altLang="zh-CN" sz="2400" kern="100" dirty="0">
              <a:effectLst/>
              <a:latin typeface="Times New Roman" panose="02020603050405020304" pitchFamily="18" charset="0"/>
              <a:ea typeface="宋体" panose="02010600030101010101" pitchFamily="2" charset="-122"/>
            </a:endParaRPr>
          </a:p>
          <a:p>
            <a:pPr algn="l">
              <a:lnSpc>
                <a:spcPct val="125000"/>
              </a:lnSpc>
            </a:pPr>
            <a:r>
              <a:rPr lang="zh-CN" altLang="zh-CN" sz="2400" b="1" kern="100" dirty="0">
                <a:effectLst/>
                <a:latin typeface="Times New Roman" panose="02020603050405020304" pitchFamily="18" charset="0"/>
                <a:ea typeface="宋体" panose="02010600030101010101" pitchFamily="2" charset="-122"/>
              </a:rPr>
              <a:t>参数：</a:t>
            </a:r>
            <a:r>
              <a:rPr lang="en-US" altLang="zh-CN" sz="2400" b="1" kern="100" dirty="0">
                <a:effectLst/>
                <a:latin typeface="Times New Roman" panose="02020603050405020304" pitchFamily="18" charset="0"/>
                <a:ea typeface="宋体" panose="02010600030101010101" pitchFamily="2" charset="-122"/>
              </a:rPr>
              <a:t>DS:</a:t>
            </a:r>
            <a:r>
              <a:rPr lang="zh-CN" altLang="zh-CN" sz="2400" b="1" kern="100" dirty="0">
                <a:effectLst/>
                <a:latin typeface="Times New Roman" panose="02020603050405020304" pitchFamily="18" charset="0"/>
                <a:ea typeface="宋体" panose="02010600030101010101" pitchFamily="2" charset="-122"/>
              </a:rPr>
              <a:t>中断处理程序段首址，</a:t>
            </a:r>
            <a:r>
              <a:rPr lang="en-US" altLang="zh-CN" sz="2400" b="1" kern="100" dirty="0">
                <a:effectLst/>
                <a:latin typeface="Times New Roman" panose="02020603050405020304" pitchFamily="18" charset="0"/>
                <a:ea typeface="宋体" panose="02010600030101010101" pitchFamily="2" charset="-122"/>
              </a:rPr>
              <a:t> DX</a:t>
            </a:r>
            <a:r>
              <a:rPr lang="zh-CN" altLang="zh-CN" sz="2400" b="1" kern="100" dirty="0">
                <a:effectLst/>
                <a:latin typeface="Times New Roman" panose="02020603050405020304" pitchFamily="18" charset="0"/>
                <a:ea typeface="宋体" panose="02010600030101010101" pitchFamily="2" charset="-122"/>
              </a:rPr>
              <a:t>：中断处理程序偏移地址</a:t>
            </a:r>
            <a:endParaRPr lang="zh-CN" altLang="zh-CN" sz="2400" kern="100" dirty="0">
              <a:effectLst/>
              <a:latin typeface="Times New Roman" panose="02020603050405020304" pitchFamily="18" charset="0"/>
              <a:ea typeface="宋体" panose="02010600030101010101" pitchFamily="2" charset="-122"/>
            </a:endParaRPr>
          </a:p>
          <a:p>
            <a:pPr algn="l">
              <a:lnSpc>
                <a:spcPct val="125000"/>
              </a:lnSpc>
            </a:pPr>
            <a:r>
              <a:rPr lang="en-US" altLang="zh-CN" sz="2400" b="1" kern="100" dirty="0">
                <a:effectLst/>
                <a:latin typeface="Times New Roman" panose="02020603050405020304" pitchFamily="18" charset="0"/>
                <a:ea typeface="宋体" panose="02010600030101010101" pitchFamily="2" charset="-122"/>
              </a:rPr>
              <a:t>      AL</a:t>
            </a:r>
            <a:r>
              <a:rPr lang="zh-CN" altLang="zh-CN" sz="2400" b="1" kern="100" dirty="0">
                <a:effectLst/>
                <a:latin typeface="Times New Roman" panose="02020603050405020304" pitchFamily="18" charset="0"/>
                <a:ea typeface="宋体" panose="02010600030101010101" pitchFamily="2" charset="-122"/>
              </a:rPr>
              <a:t>：中断号</a:t>
            </a:r>
            <a:r>
              <a:rPr lang="en-US" altLang="zh-CN" sz="2400" b="1" kern="100" dirty="0">
                <a:effectLst/>
                <a:latin typeface="Times New Roman" panose="02020603050405020304" pitchFamily="18" charset="0"/>
                <a:ea typeface="宋体" panose="02010600030101010101" pitchFamily="2" charset="-122"/>
              </a:rPr>
              <a:t>n</a:t>
            </a:r>
            <a:endParaRPr lang="zh-CN" altLang="zh-CN" sz="2400" kern="100" dirty="0">
              <a:effectLst/>
              <a:latin typeface="Times New Roman" panose="02020603050405020304" pitchFamily="18" charset="0"/>
              <a:ea typeface="宋体" panose="02010600030101010101" pitchFamily="2" charset="-122"/>
            </a:endParaRPr>
          </a:p>
          <a:p>
            <a:pPr algn="l">
              <a:lnSpc>
                <a:spcPct val="125000"/>
              </a:lnSpc>
            </a:pPr>
            <a:r>
              <a:rPr lang="zh-CN" altLang="zh-CN" sz="2400" b="1" kern="100" dirty="0">
                <a:effectLst/>
                <a:latin typeface="Times New Roman" panose="02020603050405020304" pitchFamily="18" charset="0"/>
                <a:ea typeface="宋体" panose="02010600030101010101" pitchFamily="2" charset="-122"/>
              </a:rPr>
              <a:t>调用格式：</a:t>
            </a:r>
            <a:endParaRPr lang="zh-CN" altLang="zh-CN" sz="2400" kern="100" dirty="0">
              <a:effectLst/>
              <a:latin typeface="Times New Roman" panose="02020603050405020304" pitchFamily="18" charset="0"/>
              <a:ea typeface="宋体" panose="02010600030101010101" pitchFamily="2" charset="-122"/>
            </a:endParaRPr>
          </a:p>
          <a:p>
            <a:pPr algn="l"/>
            <a:r>
              <a:rPr lang="en-US" altLang="zh-CN" sz="2400" b="1" kern="100" dirty="0">
                <a:effectLst/>
                <a:latin typeface="Times New Roman" panose="02020603050405020304" pitchFamily="18" charset="0"/>
                <a:ea typeface="宋体" panose="02010600030101010101" pitchFamily="2" charset="-122"/>
              </a:rPr>
              <a:t>      MOV  AX</a:t>
            </a:r>
            <a:r>
              <a:rPr lang="zh-CN" altLang="zh-CN" sz="2400" b="1" kern="100" dirty="0">
                <a:effectLst/>
                <a:latin typeface="Times New Roman" panose="02020603050405020304" pitchFamily="18" charset="0"/>
                <a:ea typeface="宋体" panose="02010600030101010101" pitchFamily="2" charset="-122"/>
              </a:rPr>
              <a:t>，中断处理程序段首址</a:t>
            </a:r>
            <a:endParaRPr lang="zh-CN" altLang="zh-CN" sz="2400" kern="100" dirty="0">
              <a:effectLst/>
              <a:latin typeface="Times New Roman" panose="02020603050405020304" pitchFamily="18" charset="0"/>
              <a:ea typeface="宋体" panose="02010600030101010101" pitchFamily="2" charset="-122"/>
            </a:endParaRPr>
          </a:p>
          <a:p>
            <a:pPr algn="l"/>
            <a:r>
              <a:rPr lang="en-US" altLang="zh-CN" sz="2400" b="1" kern="100" dirty="0">
                <a:effectLst/>
                <a:latin typeface="Times New Roman" panose="02020603050405020304" pitchFamily="18" charset="0"/>
                <a:ea typeface="宋体" panose="02010600030101010101" pitchFamily="2" charset="-122"/>
              </a:rPr>
              <a:t>      MOV  DS,  AX             </a:t>
            </a:r>
            <a:endParaRPr lang="zh-CN" altLang="zh-CN" sz="2400" kern="100" dirty="0">
              <a:effectLst/>
              <a:latin typeface="Times New Roman" panose="02020603050405020304" pitchFamily="18" charset="0"/>
              <a:ea typeface="宋体" panose="02010600030101010101" pitchFamily="2" charset="-122"/>
            </a:endParaRPr>
          </a:p>
          <a:p>
            <a:pPr algn="l">
              <a:tabLst>
                <a:tab pos="3549650" algn="l"/>
              </a:tabLst>
            </a:pPr>
            <a:r>
              <a:rPr lang="en-US" altLang="zh-CN" sz="2400" b="1" kern="100" dirty="0">
                <a:effectLst/>
                <a:latin typeface="Times New Roman" panose="02020603050405020304" pitchFamily="18" charset="0"/>
                <a:ea typeface="宋体" panose="02010600030101010101" pitchFamily="2" charset="-122"/>
              </a:rPr>
              <a:t>      LEA   DX</a:t>
            </a:r>
            <a:r>
              <a:rPr lang="zh-CN" altLang="zh-CN" sz="2400" b="1" kern="100" dirty="0">
                <a:effectLst/>
                <a:latin typeface="Times New Roman" panose="02020603050405020304" pitchFamily="18" charset="0"/>
                <a:ea typeface="宋体" panose="02010600030101010101" pitchFamily="2" charset="-122"/>
              </a:rPr>
              <a:t>，中断处理程序名</a:t>
            </a:r>
            <a:endParaRPr lang="zh-CN" altLang="zh-CN" sz="2400" kern="100" dirty="0">
              <a:effectLst/>
              <a:latin typeface="Times New Roman" panose="02020603050405020304" pitchFamily="18" charset="0"/>
              <a:ea typeface="宋体" panose="02010600030101010101" pitchFamily="2" charset="-122"/>
            </a:endParaRPr>
          </a:p>
          <a:p>
            <a:pPr algn="l">
              <a:tabLst>
                <a:tab pos="3549650" algn="l"/>
              </a:tabLst>
            </a:pPr>
            <a:r>
              <a:rPr lang="zh-CN" altLang="zh-CN" sz="2400" b="1" kern="100" dirty="0">
                <a:effectLst/>
                <a:latin typeface="Times New Roman" panose="02020603050405020304" pitchFamily="18" charset="0"/>
                <a:ea typeface="宋体" panose="02010600030101010101" pitchFamily="2" charset="-122"/>
              </a:rPr>
              <a:t>或者：</a:t>
            </a:r>
            <a:r>
              <a:rPr lang="en-US" altLang="zh-CN" sz="2400" b="1" kern="100" dirty="0">
                <a:effectLst/>
                <a:latin typeface="Times New Roman" panose="02020603050405020304" pitchFamily="18" charset="0"/>
                <a:ea typeface="宋体" panose="02010600030101010101" pitchFamily="2" charset="-122"/>
              </a:rPr>
              <a:t>MOV  DX,  OFFSET </a:t>
            </a:r>
            <a:r>
              <a:rPr lang="zh-CN" altLang="zh-CN" sz="2400" b="1" kern="100" dirty="0">
                <a:effectLst/>
                <a:latin typeface="Times New Roman" panose="02020603050405020304" pitchFamily="18" charset="0"/>
                <a:ea typeface="宋体" panose="02010600030101010101" pitchFamily="2" charset="-122"/>
              </a:rPr>
              <a:t>中断处理程序名</a:t>
            </a:r>
            <a:endParaRPr lang="zh-CN" altLang="zh-CN" sz="2400" kern="100" dirty="0">
              <a:effectLst/>
              <a:latin typeface="Times New Roman" panose="02020603050405020304" pitchFamily="18" charset="0"/>
              <a:ea typeface="宋体" panose="02010600030101010101" pitchFamily="2" charset="-122"/>
            </a:endParaRPr>
          </a:p>
          <a:p>
            <a:pPr algn="l"/>
            <a:r>
              <a:rPr lang="en-US" altLang="zh-CN" sz="2400" b="1" kern="100" dirty="0">
                <a:effectLst/>
                <a:latin typeface="Times New Roman" panose="02020603050405020304" pitchFamily="18" charset="0"/>
                <a:ea typeface="宋体" panose="02010600030101010101" pitchFamily="2" charset="-122"/>
              </a:rPr>
              <a:t>      MOV  AH</a:t>
            </a:r>
            <a:r>
              <a:rPr lang="zh-CN" altLang="zh-CN" sz="2400" b="1" kern="100" dirty="0">
                <a:effectLst/>
                <a:latin typeface="Times New Roman" panose="02020603050405020304" pitchFamily="18" charset="0"/>
                <a:ea typeface="宋体" panose="02010600030101010101" pitchFamily="2" charset="-122"/>
              </a:rPr>
              <a:t>，</a:t>
            </a:r>
            <a:r>
              <a:rPr lang="en-US" altLang="zh-CN" sz="2400" b="1" kern="100" dirty="0">
                <a:effectLst/>
                <a:latin typeface="Times New Roman" panose="02020603050405020304" pitchFamily="18" charset="0"/>
                <a:ea typeface="宋体" panose="02010600030101010101" pitchFamily="2" charset="-122"/>
              </a:rPr>
              <a:t>25H</a:t>
            </a:r>
            <a:endParaRPr lang="zh-CN" altLang="zh-CN" sz="2400" kern="100" dirty="0">
              <a:effectLst/>
              <a:latin typeface="Times New Roman" panose="02020603050405020304" pitchFamily="18" charset="0"/>
              <a:ea typeface="宋体" panose="02010600030101010101" pitchFamily="2" charset="-122"/>
            </a:endParaRPr>
          </a:p>
          <a:p>
            <a:pPr algn="l"/>
            <a:r>
              <a:rPr lang="en-US" altLang="zh-CN" sz="2400" b="1" kern="100" dirty="0">
                <a:effectLst/>
                <a:latin typeface="Times New Roman" panose="02020603050405020304" pitchFamily="18" charset="0"/>
                <a:ea typeface="宋体" panose="02010600030101010101" pitchFamily="2" charset="-122"/>
              </a:rPr>
              <a:t>      MOV  AL</a:t>
            </a:r>
            <a:r>
              <a:rPr lang="zh-CN" altLang="zh-CN" sz="2400" b="1" kern="100" dirty="0">
                <a:effectLst/>
                <a:latin typeface="Times New Roman" panose="02020603050405020304" pitchFamily="18" charset="0"/>
                <a:ea typeface="宋体" panose="02010600030101010101" pitchFamily="2" charset="-122"/>
              </a:rPr>
              <a:t>，</a:t>
            </a:r>
            <a:r>
              <a:rPr lang="en-US" altLang="zh-CN" sz="2400" b="1" kern="100" dirty="0">
                <a:effectLst/>
                <a:latin typeface="Times New Roman" panose="02020603050405020304" pitchFamily="18" charset="0"/>
                <a:ea typeface="宋体" panose="02010600030101010101" pitchFamily="2" charset="-122"/>
              </a:rPr>
              <a:t>n  (n</a:t>
            </a:r>
            <a:r>
              <a:rPr lang="zh-CN" altLang="zh-CN" sz="2400" b="1" kern="100" dirty="0">
                <a:effectLst/>
                <a:latin typeface="Times New Roman" panose="02020603050405020304" pitchFamily="18" charset="0"/>
                <a:ea typeface="宋体" panose="02010600030101010101" pitchFamily="2" charset="-122"/>
              </a:rPr>
              <a:t>为中断号</a:t>
            </a:r>
            <a:r>
              <a:rPr lang="en-US" altLang="zh-CN" sz="2400" b="1" kern="100" dirty="0">
                <a:effectLst/>
                <a:latin typeface="Times New Roman" panose="02020603050405020304" pitchFamily="18" charset="0"/>
                <a:ea typeface="宋体" panose="02010600030101010101" pitchFamily="2" charset="-122"/>
              </a:rPr>
              <a:t>) </a:t>
            </a:r>
            <a:endParaRPr lang="zh-CN" altLang="zh-CN" sz="2400" kern="100" dirty="0">
              <a:effectLst/>
              <a:latin typeface="Times New Roman" panose="02020603050405020304" pitchFamily="18" charset="0"/>
              <a:ea typeface="宋体" panose="02010600030101010101" pitchFamily="2" charset="-122"/>
            </a:endParaRPr>
          </a:p>
          <a:p>
            <a:pPr algn="l"/>
            <a:r>
              <a:rPr lang="en-US" altLang="zh-CN" sz="2400" b="1" kern="100" dirty="0">
                <a:effectLst/>
                <a:latin typeface="Times New Roman" panose="02020603050405020304" pitchFamily="18" charset="0"/>
                <a:ea typeface="宋体" panose="02010600030101010101" pitchFamily="2" charset="-122"/>
              </a:rPr>
              <a:t>      INT    21H</a:t>
            </a:r>
            <a:endParaRPr lang="zh-CN" altLang="zh-CN" sz="2400" kern="100" dirty="0">
              <a:effectLst/>
              <a:latin typeface="Times New Roman" panose="02020603050405020304" pitchFamily="18" charset="0"/>
              <a:ea typeface="宋体" panose="02010600030101010101" pitchFamily="2" charset="-122"/>
            </a:endParaRPr>
          </a:p>
        </p:txBody>
      </p:sp>
      <p:sp>
        <p:nvSpPr>
          <p:cNvPr id="7" name="Text Box 4">
            <a:extLst>
              <a:ext uri="{FF2B5EF4-FFF2-40B4-BE49-F238E27FC236}">
                <a16:creationId xmlns:a16="http://schemas.microsoft.com/office/drawing/2014/main" id="{3FA11910-1EEC-484C-A93C-E29B54B6A6DE}"/>
              </a:ext>
            </a:extLst>
          </p:cNvPr>
          <p:cNvSpPr txBox="1">
            <a:spLocks noChangeArrowheads="1"/>
          </p:cNvSpPr>
          <p:nvPr/>
        </p:nvSpPr>
        <p:spPr bwMode="auto">
          <a:xfrm>
            <a:off x="4033089" y="2258870"/>
            <a:ext cx="4904396" cy="324036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b="1"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例：</a:t>
            </a:r>
            <a:endParaRPr kumimoji="0" lang="en-US" altLang="zh-CN" b="1"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MOV  AX</a:t>
            </a:r>
            <a:r>
              <a:rPr kumimoji="0" lang="zh-CN" altLang="en-US" b="1"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b="1"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SEG  INTRR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MOV  DS,  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LEA   DX</a:t>
            </a:r>
            <a:r>
              <a:rPr kumimoji="0" lang="zh-CN" altLang="en-US" b="1"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b="1"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INTRR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MOV  AH</a:t>
            </a:r>
            <a:r>
              <a:rPr kumimoji="0" lang="zh-CN" altLang="en-US" b="1"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b="1"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25H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MOV  AL</a:t>
            </a:r>
            <a:r>
              <a:rPr kumimoji="0" lang="zh-CN" altLang="en-US" b="1"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b="1"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n (n </a:t>
            </a:r>
            <a:r>
              <a:rPr kumimoji="0" lang="zh-CN" altLang="en-US" b="1"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为中断号</a:t>
            </a:r>
            <a:r>
              <a:rPr kumimoji="0" lang="en-US" altLang="zh-CN" b="1"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zh-CN" b="1"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INT    21H</a:t>
            </a:r>
            <a:endParaRPr kumimoji="0" lang="zh-CN" altLang="zh-CN"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Rectangle 70">
            <a:extLst>
              <a:ext uri="{FF2B5EF4-FFF2-40B4-BE49-F238E27FC236}">
                <a16:creationId xmlns:a16="http://schemas.microsoft.com/office/drawing/2014/main" id="{34CA523A-B9FD-4F9E-9520-37AC6E48AE65}"/>
              </a:ext>
            </a:extLst>
          </p:cNvPr>
          <p:cNvSpPr>
            <a:spLocks noChangeArrowheads="1"/>
          </p:cNvSpPr>
          <p:nvPr/>
        </p:nvSpPr>
        <p:spPr bwMode="auto">
          <a:xfrm>
            <a:off x="566738" y="323850"/>
            <a:ext cx="7250703"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7.2.5 </a:t>
            </a:r>
            <a:r>
              <a:rPr lang="zh-CN" altLang="en-US" sz="3600" dirty="0">
                <a:solidFill>
                  <a:schemeClr val="bg1"/>
                </a:solidFill>
                <a:latin typeface="Times New Roman" pitchFamily="18" charset="0"/>
                <a:ea typeface="华文新魏" pitchFamily="2" charset="-122"/>
              </a:rPr>
              <a:t>实方式下的中断处理程序示例</a:t>
            </a:r>
          </a:p>
        </p:txBody>
      </p:sp>
    </p:spTree>
    <p:extLst>
      <p:ext uri="{BB962C8B-B14F-4D97-AF65-F5344CB8AC3E}">
        <p14:creationId xmlns:p14="http://schemas.microsoft.com/office/powerpoint/2010/main" val="256389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E6D19E7-3A22-4365-832D-6047677042FE}"/>
              </a:ext>
            </a:extLst>
          </p:cNvPr>
          <p:cNvSpPr txBox="1"/>
          <p:nvPr/>
        </p:nvSpPr>
        <p:spPr>
          <a:xfrm>
            <a:off x="251520" y="1538790"/>
            <a:ext cx="9117505" cy="4112601"/>
          </a:xfrm>
          <a:prstGeom prst="rect">
            <a:avLst/>
          </a:prstGeom>
          <a:noFill/>
        </p:spPr>
        <p:txBody>
          <a:bodyPr wrap="square">
            <a:spAutoFit/>
          </a:bodyPr>
          <a:lstStyle/>
          <a:p>
            <a:pPr algn="l">
              <a:lnSpc>
                <a:spcPct val="120000"/>
              </a:lnSpc>
            </a:pPr>
            <a:r>
              <a:rPr lang="en-US" altLang="zh-CN" sz="2400" b="1" kern="100" dirty="0">
                <a:effectLst/>
                <a:latin typeface="Times New Roman" panose="02020603050405020304" pitchFamily="18" charset="0"/>
                <a:ea typeface="宋体" panose="02010600030101010101" pitchFamily="2" charset="-122"/>
              </a:rPr>
              <a:t> (iv) </a:t>
            </a:r>
            <a:r>
              <a:rPr lang="zh-CN" altLang="zh-CN" sz="2400" b="1" kern="100" dirty="0">
                <a:solidFill>
                  <a:srgbClr val="FF0000"/>
                </a:solidFill>
                <a:effectLst/>
                <a:latin typeface="Times New Roman" panose="02020603050405020304" pitchFamily="18" charset="0"/>
                <a:ea typeface="宋体" panose="02010600030101010101" pitchFamily="2" charset="-122"/>
              </a:rPr>
              <a:t>取得中断号是</a:t>
            </a:r>
            <a:r>
              <a:rPr lang="en-US" altLang="zh-CN" sz="2400" b="1" kern="100" dirty="0">
                <a:solidFill>
                  <a:srgbClr val="FF0000"/>
                </a:solidFill>
                <a:effectLst/>
                <a:latin typeface="Times New Roman" panose="02020603050405020304" pitchFamily="18" charset="0"/>
                <a:ea typeface="宋体" panose="02010600030101010101" pitchFamily="2" charset="-122"/>
              </a:rPr>
              <a:t>n</a:t>
            </a:r>
            <a:r>
              <a:rPr lang="zh-CN" altLang="zh-CN" sz="2400" b="1" kern="100" dirty="0">
                <a:solidFill>
                  <a:srgbClr val="FF0000"/>
                </a:solidFill>
                <a:effectLst/>
                <a:latin typeface="Times New Roman" panose="02020603050405020304" pitchFamily="18" charset="0"/>
                <a:ea typeface="宋体" panose="02010600030101010101" pitchFamily="2" charset="-122"/>
              </a:rPr>
              <a:t>的中断处理程序入口地址的方法</a:t>
            </a:r>
            <a:endParaRPr lang="zh-CN" altLang="zh-CN" sz="2400" kern="100" dirty="0">
              <a:effectLst/>
              <a:latin typeface="Times New Roman" panose="02020603050405020304" pitchFamily="18" charset="0"/>
              <a:ea typeface="宋体" panose="02010600030101010101" pitchFamily="2" charset="-122"/>
            </a:endParaRPr>
          </a:p>
          <a:p>
            <a:pPr indent="269875" algn="l">
              <a:lnSpc>
                <a:spcPct val="120000"/>
              </a:lnSpc>
            </a:pPr>
            <a:r>
              <a:rPr lang="zh-CN" altLang="zh-CN" sz="2400" b="1" kern="100" dirty="0">
                <a:effectLst/>
                <a:latin typeface="Times New Roman" panose="02020603050405020304" pitchFamily="18" charset="0"/>
                <a:ea typeface="宋体" panose="02010600030101010101" pitchFamily="2" charset="-122"/>
              </a:rPr>
              <a:t>使用</a:t>
            </a:r>
            <a:r>
              <a:rPr lang="en-US" altLang="zh-CN" sz="2400" b="1" kern="100" dirty="0">
                <a:effectLst/>
                <a:latin typeface="Times New Roman" panose="02020603050405020304" pitchFamily="18" charset="0"/>
                <a:ea typeface="宋体" panose="02010600030101010101" pitchFamily="2" charset="-122"/>
              </a:rPr>
              <a:t>35</a:t>
            </a:r>
            <a:r>
              <a:rPr lang="zh-CN" altLang="zh-CN" sz="2400" b="1" kern="100" dirty="0">
                <a:effectLst/>
                <a:latin typeface="Times New Roman" panose="02020603050405020304" pitchFamily="18" charset="0"/>
                <a:ea typeface="宋体" panose="02010600030101010101" pitchFamily="2" charset="-122"/>
              </a:rPr>
              <a:t>号</a:t>
            </a:r>
            <a:r>
              <a:rPr lang="en-US" altLang="zh-CN" sz="2400" b="1" kern="100" dirty="0">
                <a:effectLst/>
                <a:latin typeface="Times New Roman" panose="02020603050405020304" pitchFamily="18" charset="0"/>
                <a:ea typeface="宋体" panose="02010600030101010101" pitchFamily="2" charset="-122"/>
              </a:rPr>
              <a:t>DOS</a:t>
            </a:r>
            <a:r>
              <a:rPr lang="zh-CN" altLang="zh-CN" sz="2400" b="1" kern="100" dirty="0">
                <a:effectLst/>
                <a:latin typeface="Times New Roman" panose="02020603050405020304" pitchFamily="18" charset="0"/>
                <a:ea typeface="宋体" panose="02010600030101010101" pitchFamily="2" charset="-122"/>
              </a:rPr>
              <a:t>功能调用取中断号是</a:t>
            </a:r>
            <a:r>
              <a:rPr lang="en-US" altLang="zh-CN" sz="2400" b="1" kern="100" dirty="0">
                <a:effectLst/>
                <a:latin typeface="Times New Roman" panose="02020603050405020304" pitchFamily="18" charset="0"/>
                <a:ea typeface="宋体" panose="02010600030101010101" pitchFamily="2" charset="-122"/>
              </a:rPr>
              <a:t>n</a:t>
            </a:r>
            <a:r>
              <a:rPr lang="zh-CN" altLang="zh-CN" sz="2400" b="1" kern="100" dirty="0">
                <a:effectLst/>
                <a:latin typeface="Times New Roman" panose="02020603050405020304" pitchFamily="18" charset="0"/>
                <a:ea typeface="宋体" panose="02010600030101010101" pitchFamily="2" charset="-122"/>
              </a:rPr>
              <a:t>的中断向量入口地址</a:t>
            </a:r>
            <a:endParaRPr lang="zh-CN" altLang="zh-CN" sz="2400" kern="100" dirty="0">
              <a:effectLst/>
              <a:latin typeface="Times New Roman" panose="02020603050405020304" pitchFamily="18" charset="0"/>
              <a:ea typeface="宋体" panose="02010600030101010101" pitchFamily="2" charset="-122"/>
            </a:endParaRPr>
          </a:p>
          <a:p>
            <a:pPr indent="269875" algn="l">
              <a:lnSpc>
                <a:spcPct val="120000"/>
              </a:lnSpc>
              <a:tabLst>
                <a:tab pos="1645920" algn="l"/>
              </a:tabLst>
            </a:pPr>
            <a:r>
              <a:rPr lang="zh-CN" altLang="zh-CN" sz="2400" b="1" kern="100" dirty="0">
                <a:effectLst/>
                <a:latin typeface="Times New Roman" panose="02020603050405020304" pitchFamily="18" charset="0"/>
                <a:ea typeface="宋体" panose="02010600030101010101" pitchFamily="2" charset="-122"/>
              </a:rPr>
              <a:t>调用格式：</a:t>
            </a:r>
            <a:r>
              <a:rPr lang="en-US" altLang="zh-CN" sz="2400" b="1" kern="100" dirty="0">
                <a:effectLst/>
                <a:latin typeface="Times New Roman" panose="02020603050405020304" pitchFamily="18" charset="0"/>
                <a:ea typeface="宋体" panose="02010600030101010101" pitchFamily="2" charset="-122"/>
              </a:rPr>
              <a:t>	</a:t>
            </a:r>
            <a:endParaRPr lang="zh-CN" altLang="zh-CN" sz="2400" kern="100" dirty="0">
              <a:effectLst/>
              <a:latin typeface="Times New Roman" panose="02020603050405020304" pitchFamily="18" charset="0"/>
              <a:ea typeface="宋体" panose="02010600030101010101" pitchFamily="2" charset="-122"/>
            </a:endParaRPr>
          </a:p>
          <a:p>
            <a:pPr indent="269875" algn="l">
              <a:lnSpc>
                <a:spcPct val="120000"/>
              </a:lnSpc>
            </a:pPr>
            <a:r>
              <a:rPr lang="en-US" altLang="zh-CN" sz="2400" b="1" kern="100" dirty="0">
                <a:effectLst/>
                <a:latin typeface="Times New Roman" panose="02020603050405020304" pitchFamily="18" charset="0"/>
                <a:ea typeface="宋体" panose="02010600030101010101" pitchFamily="2" charset="-122"/>
              </a:rPr>
              <a:t>      MOV  AL</a:t>
            </a:r>
            <a:r>
              <a:rPr lang="zh-CN" altLang="zh-CN" sz="2400" b="1" kern="100" dirty="0">
                <a:effectLst/>
                <a:latin typeface="Times New Roman" panose="02020603050405020304" pitchFamily="18" charset="0"/>
                <a:ea typeface="宋体" panose="02010600030101010101" pitchFamily="2" charset="-122"/>
              </a:rPr>
              <a:t>，</a:t>
            </a:r>
            <a:r>
              <a:rPr lang="en-US" altLang="zh-CN" sz="2400" b="1" kern="100" dirty="0">
                <a:effectLst/>
                <a:latin typeface="Times New Roman" panose="02020603050405020304" pitchFamily="18" charset="0"/>
                <a:ea typeface="宋体" panose="02010600030101010101" pitchFamily="2" charset="-122"/>
              </a:rPr>
              <a:t>n</a:t>
            </a:r>
            <a:endParaRPr lang="zh-CN" altLang="zh-CN" sz="2400" kern="100" dirty="0">
              <a:effectLst/>
              <a:latin typeface="Times New Roman" panose="02020603050405020304" pitchFamily="18" charset="0"/>
              <a:ea typeface="宋体" panose="02010600030101010101" pitchFamily="2" charset="-122"/>
            </a:endParaRPr>
          </a:p>
          <a:p>
            <a:pPr indent="269875" algn="l">
              <a:lnSpc>
                <a:spcPct val="120000"/>
              </a:lnSpc>
            </a:pPr>
            <a:r>
              <a:rPr lang="en-US" altLang="zh-CN" sz="2400" b="1" kern="100" dirty="0">
                <a:effectLst/>
                <a:latin typeface="Times New Roman" panose="02020603050405020304" pitchFamily="18" charset="0"/>
                <a:ea typeface="宋体" panose="02010600030101010101" pitchFamily="2" charset="-122"/>
              </a:rPr>
              <a:t>      MOV  AH,  35H</a:t>
            </a:r>
            <a:endParaRPr lang="zh-CN" altLang="zh-CN" sz="2400" kern="100" dirty="0">
              <a:effectLst/>
              <a:latin typeface="Times New Roman" panose="02020603050405020304" pitchFamily="18" charset="0"/>
              <a:ea typeface="宋体" panose="02010600030101010101" pitchFamily="2" charset="-122"/>
            </a:endParaRPr>
          </a:p>
          <a:p>
            <a:pPr indent="269875" algn="l">
              <a:lnSpc>
                <a:spcPct val="120000"/>
              </a:lnSpc>
            </a:pPr>
            <a:r>
              <a:rPr lang="en-US" altLang="zh-CN" sz="2400" b="1" kern="100" dirty="0">
                <a:effectLst/>
                <a:latin typeface="Times New Roman" panose="02020603050405020304" pitchFamily="18" charset="0"/>
                <a:ea typeface="宋体" panose="02010600030101010101" pitchFamily="2" charset="-122"/>
              </a:rPr>
              <a:t>      INT   21H</a:t>
            </a:r>
            <a:endParaRPr lang="zh-CN" altLang="zh-CN" sz="2400" kern="100" dirty="0">
              <a:effectLst/>
              <a:latin typeface="Times New Roman" panose="02020603050405020304" pitchFamily="18" charset="0"/>
              <a:ea typeface="宋体" panose="02010600030101010101" pitchFamily="2" charset="-122"/>
            </a:endParaRPr>
          </a:p>
          <a:p>
            <a:pPr indent="269875" algn="l">
              <a:lnSpc>
                <a:spcPct val="120000"/>
              </a:lnSpc>
            </a:pPr>
            <a:r>
              <a:rPr lang="zh-CN" altLang="zh-CN" sz="2400" b="1" kern="100" dirty="0">
                <a:effectLst/>
                <a:latin typeface="Times New Roman" panose="02020603050405020304" pitchFamily="18" charset="0"/>
                <a:ea typeface="宋体" panose="02010600030101010101" pitchFamily="2" charset="-122"/>
              </a:rPr>
              <a:t>返回结果： </a:t>
            </a:r>
            <a:r>
              <a:rPr lang="en-US" altLang="zh-CN" sz="2400" b="1" kern="100" dirty="0">
                <a:effectLst/>
                <a:latin typeface="Times New Roman" panose="02020603050405020304" pitchFamily="18" charset="0"/>
                <a:ea typeface="宋体" panose="02010600030101010101" pitchFamily="2" charset="-122"/>
              </a:rPr>
              <a:t>(BX) = </a:t>
            </a:r>
            <a:r>
              <a:rPr lang="zh-CN" altLang="zh-CN" sz="2400" b="1" kern="100" dirty="0">
                <a:effectLst/>
                <a:latin typeface="Times New Roman" panose="02020603050405020304" pitchFamily="18" charset="0"/>
                <a:ea typeface="宋体" panose="02010600030101010101" pitchFamily="2" charset="-122"/>
              </a:rPr>
              <a:t>中断号是</a:t>
            </a:r>
            <a:r>
              <a:rPr lang="en-US" altLang="zh-CN" sz="2400" b="1" kern="100" dirty="0">
                <a:effectLst/>
                <a:latin typeface="Times New Roman" panose="02020603050405020304" pitchFamily="18" charset="0"/>
                <a:ea typeface="宋体" panose="02010600030101010101" pitchFamily="2" charset="-122"/>
              </a:rPr>
              <a:t>n</a:t>
            </a:r>
            <a:r>
              <a:rPr lang="zh-CN" altLang="zh-CN" sz="2400" b="1" kern="100" dirty="0">
                <a:effectLst/>
                <a:latin typeface="Times New Roman" panose="02020603050405020304" pitchFamily="18" charset="0"/>
                <a:ea typeface="宋体" panose="02010600030101010101" pitchFamily="2" charset="-122"/>
              </a:rPr>
              <a:t>的中断处理程序偏移地址</a:t>
            </a:r>
            <a:endParaRPr lang="zh-CN" altLang="zh-CN" sz="2400" kern="100" dirty="0">
              <a:effectLst/>
              <a:latin typeface="Times New Roman" panose="02020603050405020304" pitchFamily="18" charset="0"/>
              <a:ea typeface="宋体" panose="02010600030101010101" pitchFamily="2" charset="-122"/>
            </a:endParaRPr>
          </a:p>
          <a:p>
            <a:pPr indent="269875" algn="l">
              <a:lnSpc>
                <a:spcPct val="120000"/>
              </a:lnSpc>
            </a:pPr>
            <a:r>
              <a:rPr lang="en-US" altLang="zh-CN" sz="2400" b="1" kern="100" dirty="0">
                <a:effectLst/>
                <a:latin typeface="Times New Roman" panose="02020603050405020304" pitchFamily="18" charset="0"/>
                <a:ea typeface="宋体" panose="02010600030101010101" pitchFamily="2" charset="-122"/>
              </a:rPr>
              <a:t>           (ES) = </a:t>
            </a:r>
            <a:r>
              <a:rPr lang="zh-CN" altLang="zh-CN" sz="2400" b="1" kern="100" dirty="0">
                <a:effectLst/>
                <a:latin typeface="Times New Roman" panose="02020603050405020304" pitchFamily="18" charset="0"/>
                <a:ea typeface="宋体" panose="02010600030101010101" pitchFamily="2" charset="-122"/>
              </a:rPr>
              <a:t>中断号是</a:t>
            </a:r>
            <a:r>
              <a:rPr lang="en-US" altLang="zh-CN" sz="2400" b="1" kern="100" dirty="0">
                <a:effectLst/>
                <a:latin typeface="Times New Roman" panose="02020603050405020304" pitchFamily="18" charset="0"/>
                <a:ea typeface="宋体" panose="02010600030101010101" pitchFamily="2" charset="-122"/>
              </a:rPr>
              <a:t>n</a:t>
            </a:r>
            <a:r>
              <a:rPr lang="zh-CN" altLang="zh-CN" sz="2400" b="1" kern="100" dirty="0">
                <a:effectLst/>
                <a:latin typeface="Times New Roman" panose="02020603050405020304" pitchFamily="18" charset="0"/>
                <a:ea typeface="宋体" panose="02010600030101010101" pitchFamily="2" charset="-122"/>
              </a:rPr>
              <a:t>的中断处理程序段地址</a:t>
            </a:r>
            <a:endParaRPr lang="zh-CN" altLang="zh-CN" sz="2400" kern="100" dirty="0">
              <a:effectLst/>
              <a:latin typeface="Times New Roman" panose="02020603050405020304" pitchFamily="18" charset="0"/>
              <a:ea typeface="宋体" panose="02010600030101010101" pitchFamily="2" charset="-122"/>
            </a:endParaRPr>
          </a:p>
        </p:txBody>
      </p:sp>
      <p:sp>
        <p:nvSpPr>
          <p:cNvPr id="4" name="Rectangle 70">
            <a:extLst>
              <a:ext uri="{FF2B5EF4-FFF2-40B4-BE49-F238E27FC236}">
                <a16:creationId xmlns:a16="http://schemas.microsoft.com/office/drawing/2014/main" id="{E492BED1-109D-483C-A460-25DEA74E3F7A}"/>
              </a:ext>
            </a:extLst>
          </p:cNvPr>
          <p:cNvSpPr>
            <a:spLocks noChangeArrowheads="1"/>
          </p:cNvSpPr>
          <p:nvPr/>
        </p:nvSpPr>
        <p:spPr bwMode="auto">
          <a:xfrm>
            <a:off x="566738" y="323850"/>
            <a:ext cx="7250703"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7.2.5 </a:t>
            </a:r>
            <a:r>
              <a:rPr lang="zh-CN" altLang="en-US" sz="3600" dirty="0">
                <a:solidFill>
                  <a:schemeClr val="bg1"/>
                </a:solidFill>
                <a:latin typeface="Times New Roman" pitchFamily="18" charset="0"/>
                <a:ea typeface="华文新魏" pitchFamily="2" charset="-122"/>
              </a:rPr>
              <a:t>实方式下的中断处理程序示例</a:t>
            </a:r>
          </a:p>
        </p:txBody>
      </p:sp>
    </p:spTree>
    <p:extLst>
      <p:ext uri="{BB962C8B-B14F-4D97-AF65-F5344CB8AC3E}">
        <p14:creationId xmlns:p14="http://schemas.microsoft.com/office/powerpoint/2010/main" val="4220173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711198" y="1717214"/>
            <a:ext cx="7426325" cy="486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20000"/>
              </a:lnSpc>
              <a:spcBef>
                <a:spcPct val="0"/>
              </a:spcBef>
            </a:pPr>
            <a:r>
              <a:rPr lang="zh-CN" altLang="en-US" sz="2400" dirty="0">
                <a:solidFill>
                  <a:srgbClr val="FF0000"/>
                </a:solidFill>
                <a:latin typeface="宋体" panose="02010600030101010101" pitchFamily="2" charset="-122"/>
                <a:ea typeface="宋体" panose="02010600030101010101" pitchFamily="2" charset="-122"/>
              </a:rPr>
              <a:t>方法</a:t>
            </a:r>
            <a:r>
              <a:rPr lang="en-US" altLang="zh-CN" sz="2400" dirty="0">
                <a:solidFill>
                  <a:srgbClr val="FF0000"/>
                </a:solidFill>
                <a:latin typeface="宋体" panose="02010600030101010101" pitchFamily="2" charset="-122"/>
                <a:ea typeface="宋体" panose="02010600030101010101" pitchFamily="2" charset="-122"/>
              </a:rPr>
              <a:t>1</a:t>
            </a:r>
            <a:r>
              <a:rPr lang="zh-CN" altLang="en-US" sz="2400" dirty="0">
                <a:solidFill>
                  <a:srgbClr val="FF0000"/>
                </a:solidFill>
                <a:latin typeface="宋体" panose="02010600030101010101" pitchFamily="2" charset="-122"/>
                <a:ea typeface="宋体" panose="02010600030101010101" pitchFamily="2" charset="-122"/>
              </a:rPr>
              <a:t>：直接读中断矢量表的相关位置</a:t>
            </a:r>
            <a:endParaRPr lang="en-US" altLang="zh-CN" sz="2400" dirty="0">
              <a:solidFill>
                <a:srgbClr val="FF0000"/>
              </a:solidFill>
              <a:latin typeface="宋体" panose="02010600030101010101" pitchFamily="2" charset="-122"/>
              <a:ea typeface="宋体" panose="02010600030101010101" pitchFamily="2" charset="-122"/>
            </a:endParaRPr>
          </a:p>
        </p:txBody>
      </p:sp>
      <p:sp>
        <p:nvSpPr>
          <p:cNvPr id="376839" name="Rectangle 7"/>
          <p:cNvSpPr>
            <a:spLocks noChangeArrowheads="1"/>
          </p:cNvSpPr>
          <p:nvPr/>
        </p:nvSpPr>
        <p:spPr bwMode="auto">
          <a:xfrm>
            <a:off x="877042" y="2219245"/>
            <a:ext cx="7561262" cy="2603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r>
              <a:rPr lang="en-US" altLang="zh-CN" sz="2400" dirty="0">
                <a:latin typeface="宋体" panose="02010600030101010101" pitchFamily="2" charset="-122"/>
                <a:ea typeface="宋体" panose="02010600030101010101" pitchFamily="2" charset="-122"/>
              </a:rPr>
              <a:t>MOV  AX</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0</a:t>
            </a:r>
          </a:p>
          <a:p>
            <a:pPr marL="342900" indent="-342900"/>
            <a:r>
              <a:rPr lang="en-US" altLang="zh-CN" sz="2400" dirty="0">
                <a:latin typeface="宋体" panose="02010600030101010101" pitchFamily="2" charset="-122"/>
                <a:ea typeface="宋体" panose="02010600030101010101" pitchFamily="2" charset="-122"/>
              </a:rPr>
              <a:t>MOV  DS</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AX</a:t>
            </a:r>
          </a:p>
          <a:p>
            <a:pPr marL="342900" indent="-342900"/>
            <a:r>
              <a:rPr lang="en-US" altLang="zh-CN" sz="2400" dirty="0">
                <a:latin typeface="宋体" panose="02010600030101010101" pitchFamily="2" charset="-122"/>
                <a:ea typeface="宋体" panose="02010600030101010101" pitchFamily="2" charset="-122"/>
              </a:rPr>
              <a:t>CLI</a:t>
            </a:r>
          </a:p>
          <a:p>
            <a:pPr marL="342900" indent="-342900"/>
            <a:r>
              <a:rPr lang="en-US" altLang="zh-CN" sz="2400" dirty="0">
                <a:latin typeface="宋体" panose="02010600030101010101" pitchFamily="2" charset="-122"/>
                <a:ea typeface="宋体" panose="02010600030101010101" pitchFamily="2" charset="-122"/>
              </a:rPr>
              <a:t>MOV  AX</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ds:[0020H]    </a:t>
            </a:r>
            <a:r>
              <a:rPr lang="zh-CN" altLang="en-US" sz="2400" dirty="0">
                <a:latin typeface="宋体" panose="02010600030101010101" pitchFamily="2" charset="-122"/>
                <a:ea typeface="宋体" panose="02010600030101010101" pitchFamily="2" charset="-122"/>
              </a:rPr>
              <a:t>；访问</a:t>
            </a:r>
            <a:r>
              <a:rPr lang="en-US" altLang="zh-CN" sz="2400" dirty="0">
                <a:latin typeface="宋体" panose="02010600030101010101" pitchFamily="2" charset="-122"/>
                <a:ea typeface="宋体" panose="02010600030101010101" pitchFamily="2" charset="-122"/>
              </a:rPr>
              <a:t>DS</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[08H*4]</a:t>
            </a:r>
            <a:r>
              <a:rPr lang="zh-CN" altLang="en-US" sz="2400" dirty="0">
                <a:latin typeface="宋体" panose="02010600030101010101" pitchFamily="2" charset="-122"/>
                <a:ea typeface="宋体" panose="02010600030101010101" pitchFamily="2" charset="-122"/>
              </a:rPr>
              <a:t>单元</a:t>
            </a:r>
          </a:p>
          <a:p>
            <a:pPr marL="342900" indent="-342900"/>
            <a:r>
              <a:rPr lang="zh-CN" altLang="en-US" sz="2400" dirty="0">
                <a:latin typeface="宋体" panose="02010600030101010101" pitchFamily="2" charset="-122"/>
                <a:ea typeface="宋体" panose="02010600030101010101" pitchFamily="2" charset="-122"/>
              </a:rPr>
              <a:t>                       ；即</a:t>
            </a:r>
            <a:r>
              <a:rPr lang="en-US" altLang="zh-CN" sz="2400" dirty="0">
                <a:latin typeface="宋体" panose="02010600030101010101" pitchFamily="2" charset="-122"/>
                <a:ea typeface="宋体" panose="02010600030101010101" pitchFamily="2" charset="-122"/>
              </a:rPr>
              <a:t>0</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0020H</a:t>
            </a:r>
            <a:r>
              <a:rPr lang="zh-CN" altLang="en-US" sz="2400" dirty="0">
                <a:latin typeface="宋体" panose="02010600030101010101" pitchFamily="2" charset="-122"/>
                <a:ea typeface="宋体" panose="02010600030101010101" pitchFamily="2" charset="-122"/>
              </a:rPr>
              <a:t>单元</a:t>
            </a:r>
          </a:p>
          <a:p>
            <a:pPr marL="342900" indent="-342900"/>
            <a:r>
              <a:rPr lang="en-US" altLang="zh-CN" sz="2400" dirty="0">
                <a:latin typeface="宋体" panose="02010600030101010101" pitchFamily="2" charset="-122"/>
                <a:ea typeface="宋体" panose="02010600030101010101" pitchFamily="2" charset="-122"/>
              </a:rPr>
              <a:t>MOV  BX</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ds:[0034]</a:t>
            </a:r>
          </a:p>
          <a:p>
            <a:pPr marL="342900" indent="-342900"/>
            <a:r>
              <a:rPr lang="en-US" altLang="zh-CN" sz="2400" dirty="0">
                <a:latin typeface="宋体" panose="02010600030101010101" pitchFamily="2" charset="-122"/>
                <a:ea typeface="宋体" panose="02010600030101010101" pitchFamily="2" charset="-122"/>
              </a:rPr>
              <a:t>STI</a:t>
            </a:r>
          </a:p>
        </p:txBody>
      </p:sp>
      <p:sp>
        <p:nvSpPr>
          <p:cNvPr id="28678" name="Rectangle 9"/>
          <p:cNvSpPr>
            <a:spLocks noChangeArrowheads="1"/>
          </p:cNvSpPr>
          <p:nvPr/>
        </p:nvSpPr>
        <p:spPr bwMode="auto">
          <a:xfrm>
            <a:off x="701570" y="1178750"/>
            <a:ext cx="6282489" cy="437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zh-CN" altLang="en-US" sz="2400" b="0" dirty="0"/>
              <a:t>例：读出 </a:t>
            </a:r>
            <a:r>
              <a:rPr lang="en-US" altLang="zh-CN" sz="2400" b="0" dirty="0"/>
              <a:t>08H </a:t>
            </a:r>
            <a:r>
              <a:rPr lang="zh-CN" altLang="en-US" sz="2400" b="0" dirty="0"/>
              <a:t>号中断处理程序的入口地址</a:t>
            </a:r>
            <a:r>
              <a:rPr lang="zh-CN" altLang="en-US" dirty="0"/>
              <a:t>。</a:t>
            </a:r>
          </a:p>
        </p:txBody>
      </p:sp>
      <p:sp>
        <p:nvSpPr>
          <p:cNvPr id="10" name="Rectangle 4">
            <a:extLst>
              <a:ext uri="{FF2B5EF4-FFF2-40B4-BE49-F238E27FC236}">
                <a16:creationId xmlns:a16="http://schemas.microsoft.com/office/drawing/2014/main" id="{800CDB01-7642-44CD-8BAD-974D0EE7D864}"/>
              </a:ext>
            </a:extLst>
          </p:cNvPr>
          <p:cNvSpPr>
            <a:spLocks noChangeArrowheads="1"/>
          </p:cNvSpPr>
          <p:nvPr/>
        </p:nvSpPr>
        <p:spPr bwMode="auto">
          <a:xfrm>
            <a:off x="701570" y="4737624"/>
            <a:ext cx="7426325" cy="493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20000"/>
              </a:lnSpc>
              <a:spcBef>
                <a:spcPct val="0"/>
              </a:spcBef>
            </a:pPr>
            <a:r>
              <a:rPr lang="zh-CN" altLang="en-US" sz="2400" dirty="0">
                <a:solidFill>
                  <a:srgbClr val="FF0000"/>
                </a:solidFill>
                <a:latin typeface="宋体" panose="02010600030101010101" pitchFamily="2" charset="-122"/>
                <a:ea typeface="宋体" panose="02010600030101010101" pitchFamily="2" charset="-122"/>
              </a:rPr>
              <a:t>方法</a:t>
            </a:r>
            <a:r>
              <a:rPr lang="en-US" altLang="zh-CN" sz="2400" dirty="0">
                <a:solidFill>
                  <a:srgbClr val="FF0000"/>
                </a:solidFill>
                <a:latin typeface="宋体" panose="02010600030101010101" pitchFamily="2" charset="-122"/>
                <a:ea typeface="宋体" panose="02010600030101010101" pitchFamily="2" charset="-122"/>
              </a:rPr>
              <a:t>2</a:t>
            </a:r>
            <a:r>
              <a:rPr lang="zh-CN" altLang="en-US" sz="2400" dirty="0">
                <a:solidFill>
                  <a:srgbClr val="FF0000"/>
                </a:solidFill>
                <a:latin typeface="宋体" panose="02010600030101010101" pitchFamily="2" charset="-122"/>
                <a:ea typeface="宋体" panose="02010600030101010101" pitchFamily="2" charset="-122"/>
              </a:rPr>
              <a:t>：</a:t>
            </a:r>
            <a:r>
              <a:rPr lang="en-US" altLang="zh-CN" sz="2400" dirty="0">
                <a:solidFill>
                  <a:srgbClr val="FF0000"/>
                </a:solidFill>
                <a:latin typeface="宋体" panose="02010600030101010101" pitchFamily="2" charset="-122"/>
                <a:ea typeface="宋体" panose="02010600030101010101" pitchFamily="2" charset="-122"/>
              </a:rPr>
              <a:t> DOS</a:t>
            </a:r>
            <a:r>
              <a:rPr lang="zh-CN" altLang="en-US" sz="2400" dirty="0">
                <a:solidFill>
                  <a:srgbClr val="FF0000"/>
                </a:solidFill>
                <a:latin typeface="宋体" panose="02010600030101010101" pitchFamily="2" charset="-122"/>
                <a:ea typeface="宋体" panose="02010600030101010101" pitchFamily="2" charset="-122"/>
              </a:rPr>
              <a:t>系统功能调用 </a:t>
            </a:r>
            <a:endParaRPr lang="en-US" altLang="zh-CN" sz="2400" dirty="0">
              <a:solidFill>
                <a:srgbClr val="FF0000"/>
              </a:solidFill>
              <a:latin typeface="宋体" panose="02010600030101010101" pitchFamily="2" charset="-122"/>
              <a:ea typeface="宋体" panose="02010600030101010101" pitchFamily="2" charset="-122"/>
            </a:endParaRPr>
          </a:p>
        </p:txBody>
      </p:sp>
      <p:sp>
        <p:nvSpPr>
          <p:cNvPr id="11" name="Rectangle 7">
            <a:extLst>
              <a:ext uri="{FF2B5EF4-FFF2-40B4-BE49-F238E27FC236}">
                <a16:creationId xmlns:a16="http://schemas.microsoft.com/office/drawing/2014/main" id="{BC07826E-942D-47FA-A075-763FA51DEF9E}"/>
              </a:ext>
            </a:extLst>
          </p:cNvPr>
          <p:cNvSpPr>
            <a:spLocks noChangeArrowheads="1"/>
          </p:cNvSpPr>
          <p:nvPr/>
        </p:nvSpPr>
        <p:spPr bwMode="auto">
          <a:xfrm>
            <a:off x="719263" y="5317873"/>
            <a:ext cx="7561262"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r>
              <a:rPr lang="pt-BR" altLang="zh-CN" sz="2400" dirty="0">
                <a:latin typeface="宋体" panose="02010600030101010101" pitchFamily="2" charset="-122"/>
                <a:ea typeface="宋体" panose="02010600030101010101" pitchFamily="2" charset="-122"/>
              </a:rPr>
              <a:t>MOV   AX, 3508H</a:t>
            </a:r>
          </a:p>
          <a:p>
            <a:pPr marL="342900" indent="-342900"/>
            <a:r>
              <a:rPr lang="pt-BR" altLang="zh-CN" sz="2400" dirty="0">
                <a:latin typeface="宋体" panose="02010600030101010101" pitchFamily="2" charset="-122"/>
                <a:ea typeface="宋体" panose="02010600030101010101" pitchFamily="2" charset="-122"/>
              </a:rPr>
              <a:t>INT   21H</a:t>
            </a:r>
          </a:p>
          <a:p>
            <a:pPr marL="342900" indent="-342900"/>
            <a:r>
              <a:rPr lang="pt-BR" altLang="zh-CN" sz="2400" dirty="0">
                <a:latin typeface="宋体" panose="02010600030101010101" pitchFamily="2" charset="-122"/>
                <a:ea typeface="宋体" panose="02010600030101010101" pitchFamily="2" charset="-122"/>
              </a:rPr>
              <a:t>     (ES):</a:t>
            </a:r>
            <a:r>
              <a:rPr lang="en-US" altLang="zh-CN" sz="2400" dirty="0">
                <a:latin typeface="宋体" panose="02010600030101010101" pitchFamily="2" charset="-122"/>
                <a:ea typeface="宋体" panose="02010600030101010101" pitchFamily="2" charset="-122"/>
              </a:rPr>
              <a:t>(BX)</a:t>
            </a:r>
            <a:r>
              <a:rPr lang="zh-CN" altLang="en-US" sz="2400" dirty="0">
                <a:latin typeface="宋体" panose="02010600030101010101" pitchFamily="2" charset="-122"/>
                <a:ea typeface="宋体" panose="02010600030101010101" pitchFamily="2" charset="-122"/>
              </a:rPr>
              <a:t> 为 中断 </a:t>
            </a:r>
            <a:r>
              <a:rPr lang="en-US" altLang="zh-CN" sz="2400" dirty="0">
                <a:latin typeface="宋体" panose="02010600030101010101" pitchFamily="2" charset="-122"/>
                <a:ea typeface="宋体" panose="02010600030101010101" pitchFamily="2" charset="-122"/>
              </a:rPr>
              <a:t>08H </a:t>
            </a:r>
            <a:r>
              <a:rPr lang="zh-CN" altLang="en-US" sz="2400" dirty="0">
                <a:latin typeface="宋体" panose="02010600030101010101" pitchFamily="2" charset="-122"/>
                <a:ea typeface="宋体" panose="02010600030101010101" pitchFamily="2" charset="-122"/>
              </a:rPr>
              <a:t>服务程序的入口地址</a:t>
            </a:r>
            <a:endParaRPr lang="en-US" altLang="zh-CN" sz="2400" dirty="0">
              <a:latin typeface="宋体" panose="02010600030101010101" pitchFamily="2" charset="-122"/>
              <a:ea typeface="宋体" panose="02010600030101010101" pitchFamily="2" charset="-122"/>
            </a:endParaRPr>
          </a:p>
        </p:txBody>
      </p:sp>
      <p:sp>
        <p:nvSpPr>
          <p:cNvPr id="9" name="Rectangle 70">
            <a:extLst>
              <a:ext uri="{FF2B5EF4-FFF2-40B4-BE49-F238E27FC236}">
                <a16:creationId xmlns:a16="http://schemas.microsoft.com/office/drawing/2014/main" id="{33FAA390-1EBF-4F84-A8AD-0CD1C8C6648D}"/>
              </a:ext>
            </a:extLst>
          </p:cNvPr>
          <p:cNvSpPr>
            <a:spLocks noChangeArrowheads="1"/>
          </p:cNvSpPr>
          <p:nvPr/>
        </p:nvSpPr>
        <p:spPr bwMode="auto">
          <a:xfrm>
            <a:off x="566738" y="323850"/>
            <a:ext cx="7250703"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7.2.5 </a:t>
            </a:r>
            <a:r>
              <a:rPr lang="zh-CN" altLang="en-US" sz="3600" dirty="0">
                <a:solidFill>
                  <a:schemeClr val="bg1"/>
                </a:solidFill>
                <a:latin typeface="Times New Roman" pitchFamily="18" charset="0"/>
                <a:ea typeface="华文新魏" pitchFamily="2" charset="-122"/>
              </a:rPr>
              <a:t>实方式下的中断处理程序示例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6839"/>
                                        </p:tgtEl>
                                        <p:attrNameLst>
                                          <p:attrName>style.visibility</p:attrName>
                                        </p:attrNameLst>
                                      </p:cBhvr>
                                      <p:to>
                                        <p:strVal val="visible"/>
                                      </p:to>
                                    </p:set>
                                    <p:anim calcmode="lin" valueType="num">
                                      <p:cBhvr additive="base">
                                        <p:cTn id="7" dur="500" fill="hold"/>
                                        <p:tgtEl>
                                          <p:spTgt spid="376839"/>
                                        </p:tgtEl>
                                        <p:attrNameLst>
                                          <p:attrName>ppt_x</p:attrName>
                                        </p:attrNameLst>
                                      </p:cBhvr>
                                      <p:tavLst>
                                        <p:tav tm="0">
                                          <p:val>
                                            <p:strVal val="#ppt_x"/>
                                          </p:val>
                                        </p:tav>
                                        <p:tav tm="100000">
                                          <p:val>
                                            <p:strVal val="#ppt_x"/>
                                          </p:val>
                                        </p:tav>
                                      </p:tavLst>
                                    </p:anim>
                                    <p:anim calcmode="lin" valueType="num">
                                      <p:cBhvr additive="base">
                                        <p:cTn id="8" dur="500" fill="hold"/>
                                        <p:tgtEl>
                                          <p:spTgt spid="3768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9" grpId="0"/>
      <p:bldP spid="1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0">
            <a:extLst>
              <a:ext uri="{FF2B5EF4-FFF2-40B4-BE49-F238E27FC236}">
                <a16:creationId xmlns:a16="http://schemas.microsoft.com/office/drawing/2014/main" id="{D7185163-A840-48B9-B814-8DF24004A608}"/>
              </a:ext>
            </a:extLst>
          </p:cNvPr>
          <p:cNvSpPr>
            <a:spLocks noChangeArrowheads="1"/>
          </p:cNvSpPr>
          <p:nvPr/>
        </p:nvSpPr>
        <p:spPr bwMode="auto">
          <a:xfrm>
            <a:off x="566738" y="323850"/>
            <a:ext cx="7250703"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7.2.5 </a:t>
            </a:r>
            <a:r>
              <a:rPr lang="zh-CN" altLang="en-US" sz="3600" dirty="0">
                <a:solidFill>
                  <a:schemeClr val="bg1"/>
                </a:solidFill>
                <a:latin typeface="Times New Roman" pitchFamily="18" charset="0"/>
                <a:ea typeface="华文新魏" pitchFamily="2" charset="-122"/>
              </a:rPr>
              <a:t>实方式下的中断处理程序示例</a:t>
            </a:r>
          </a:p>
        </p:txBody>
      </p:sp>
      <p:sp>
        <p:nvSpPr>
          <p:cNvPr id="5" name="Rectangle 3">
            <a:extLst>
              <a:ext uri="{FF2B5EF4-FFF2-40B4-BE49-F238E27FC236}">
                <a16:creationId xmlns:a16="http://schemas.microsoft.com/office/drawing/2014/main" id="{F0C1DE90-709C-4592-8493-7E7CD4C2510D}"/>
              </a:ext>
            </a:extLst>
          </p:cNvPr>
          <p:cNvSpPr>
            <a:spLocks noChangeArrowheads="1"/>
          </p:cNvSpPr>
          <p:nvPr/>
        </p:nvSpPr>
        <p:spPr bwMode="auto">
          <a:xfrm>
            <a:off x="456701" y="1762125"/>
            <a:ext cx="7470775" cy="2084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0"/>
              </a:spcBef>
              <a:buClr>
                <a:srgbClr val="40458C"/>
              </a:buClr>
            </a:pPr>
            <a:r>
              <a:rPr lang="zh-CN" altLang="en-US" sz="2200" kern="100" dirty="0">
                <a:latin typeface="Times New Roman" panose="02020603050405020304" pitchFamily="18" charset="0"/>
                <a:ea typeface="宋体" panose="02010600030101010101" pitchFamily="2" charset="-122"/>
              </a:rPr>
              <a:t>（</a:t>
            </a:r>
            <a:r>
              <a:rPr lang="en-US" altLang="zh-CN" sz="2200" kern="100" dirty="0">
                <a:latin typeface="Times New Roman" panose="02020603050405020304" pitchFamily="18" charset="0"/>
                <a:ea typeface="宋体" panose="02010600030101010101" pitchFamily="2" charset="-122"/>
              </a:rPr>
              <a:t>1</a:t>
            </a:r>
            <a:r>
              <a:rPr lang="zh-CN" altLang="en-US" sz="2200" kern="100" dirty="0">
                <a:latin typeface="Times New Roman" panose="02020603050405020304" pitchFamily="18" charset="0"/>
                <a:ea typeface="宋体" panose="02010600030101010101" pitchFamily="2" charset="-122"/>
              </a:rPr>
              <a:t>）编制程序段</a:t>
            </a:r>
            <a:r>
              <a:rPr lang="en-US" altLang="zh-CN" sz="2200" kern="100" dirty="0">
                <a:latin typeface="Times New Roman" panose="02020603050405020304" pitchFamily="18" charset="0"/>
                <a:ea typeface="宋体" panose="02010600030101010101" pitchFamily="2" charset="-122"/>
              </a:rPr>
              <a:t>(</a:t>
            </a:r>
            <a:r>
              <a:rPr lang="zh-CN" altLang="en-US" sz="2200" kern="100" dirty="0">
                <a:latin typeface="Times New Roman" panose="02020603050405020304" pitchFamily="18" charset="0"/>
                <a:ea typeface="宋体" panose="02010600030101010101" pitchFamily="2" charset="-122"/>
              </a:rPr>
              <a:t>根据扩充功能的要求，应注意调用原来的中断处理程序</a:t>
            </a:r>
            <a:r>
              <a:rPr lang="en-US" altLang="zh-CN" sz="2200" kern="100" dirty="0">
                <a:latin typeface="Times New Roman" panose="02020603050405020304" pitchFamily="18" charset="0"/>
                <a:ea typeface="宋体" panose="02010600030101010101" pitchFamily="2" charset="-122"/>
              </a:rPr>
              <a:t>)</a:t>
            </a:r>
          </a:p>
          <a:p>
            <a:pPr>
              <a:lnSpc>
                <a:spcPct val="120000"/>
              </a:lnSpc>
              <a:spcBef>
                <a:spcPct val="0"/>
              </a:spcBef>
              <a:buClr>
                <a:srgbClr val="40458C"/>
              </a:buClr>
            </a:pPr>
            <a:r>
              <a:rPr lang="zh-CN" altLang="en-US" sz="2200" kern="100" dirty="0">
                <a:latin typeface="Times New Roman" panose="02020603050405020304" pitchFamily="18" charset="0"/>
                <a:ea typeface="宋体" panose="02010600030101010101" pitchFamily="2" charset="-122"/>
              </a:rPr>
              <a:t>（</a:t>
            </a:r>
            <a:r>
              <a:rPr lang="en-US" altLang="zh-CN" sz="2200" kern="100" dirty="0">
                <a:latin typeface="Times New Roman" panose="02020603050405020304" pitchFamily="18" charset="0"/>
                <a:ea typeface="宋体" panose="02010600030101010101" pitchFamily="2" charset="-122"/>
              </a:rPr>
              <a:t>2</a:t>
            </a:r>
            <a:r>
              <a:rPr lang="zh-CN" altLang="en-US" sz="2200" kern="100" dirty="0">
                <a:latin typeface="Times New Roman" panose="02020603050405020304" pitchFamily="18" charset="0"/>
                <a:ea typeface="宋体" panose="02010600030101010101" pitchFamily="2" charset="-122"/>
              </a:rPr>
              <a:t>）将新编制的程序段装入内存</a:t>
            </a:r>
            <a:r>
              <a:rPr lang="en-US" altLang="zh-CN" sz="2200" kern="100" dirty="0">
                <a:latin typeface="Times New Roman" panose="02020603050405020304" pitchFamily="18" charset="0"/>
                <a:ea typeface="宋体" panose="02010600030101010101" pitchFamily="2" charset="-122"/>
              </a:rPr>
              <a:t>;</a:t>
            </a:r>
          </a:p>
          <a:p>
            <a:pPr>
              <a:lnSpc>
                <a:spcPct val="120000"/>
              </a:lnSpc>
              <a:spcBef>
                <a:spcPct val="0"/>
              </a:spcBef>
              <a:buClr>
                <a:srgbClr val="40458C"/>
              </a:buClr>
            </a:pPr>
            <a:r>
              <a:rPr lang="zh-CN" altLang="en-US" sz="2200" kern="100" dirty="0">
                <a:latin typeface="Times New Roman" panose="02020603050405020304" pitchFamily="18" charset="0"/>
                <a:ea typeface="宋体" panose="02010600030101010101" pitchFamily="2" charset="-122"/>
              </a:rPr>
              <a:t>（</a:t>
            </a:r>
            <a:r>
              <a:rPr lang="en-US" altLang="zh-CN" sz="2200" kern="100" dirty="0">
                <a:latin typeface="Times New Roman" panose="02020603050405020304" pitchFamily="18" charset="0"/>
                <a:ea typeface="宋体" panose="02010600030101010101" pitchFamily="2" charset="-122"/>
              </a:rPr>
              <a:t>3</a:t>
            </a:r>
            <a:r>
              <a:rPr lang="zh-CN" altLang="en-US" sz="2200" kern="100" dirty="0">
                <a:latin typeface="Times New Roman" panose="02020603050405020304" pitchFamily="18" charset="0"/>
                <a:ea typeface="宋体" panose="02010600030101010101" pitchFamily="2" charset="-122"/>
              </a:rPr>
              <a:t>）用新编制程序段的入口地址取代中断矢量表中已有中断处理程序的入口地址。</a:t>
            </a:r>
          </a:p>
        </p:txBody>
      </p:sp>
      <p:sp>
        <p:nvSpPr>
          <p:cNvPr id="6" name="Rectangle 4">
            <a:extLst>
              <a:ext uri="{FF2B5EF4-FFF2-40B4-BE49-F238E27FC236}">
                <a16:creationId xmlns:a16="http://schemas.microsoft.com/office/drawing/2014/main" id="{963BBB6D-3C64-4932-9904-42270B5F57D3}"/>
              </a:ext>
            </a:extLst>
          </p:cNvPr>
          <p:cNvSpPr>
            <a:spLocks noChangeArrowheads="1"/>
          </p:cNvSpPr>
          <p:nvPr/>
        </p:nvSpPr>
        <p:spPr bwMode="auto">
          <a:xfrm>
            <a:off x="567759" y="1178750"/>
            <a:ext cx="559800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en-US" altLang="zh-CN" sz="2400" kern="100" dirty="0">
                <a:latin typeface="Times New Roman" panose="02020603050405020304" pitchFamily="18" charset="0"/>
                <a:ea typeface="宋体" panose="02010600030101010101" pitchFamily="2" charset="-122"/>
              </a:rPr>
              <a:t>2</a:t>
            </a:r>
            <a:r>
              <a:rPr lang="zh-CN" altLang="en-US" sz="2400" kern="100" dirty="0">
                <a:latin typeface="Times New Roman" panose="02020603050405020304" pitchFamily="18" charset="0"/>
                <a:ea typeface="宋体" panose="02010600030101010101" pitchFamily="2" charset="-122"/>
              </a:rPr>
              <a:t>．修改已有中断处理程序以扩充其功能</a:t>
            </a:r>
          </a:p>
        </p:txBody>
      </p:sp>
      <p:sp>
        <p:nvSpPr>
          <p:cNvPr id="8" name="Text Box 8">
            <a:extLst>
              <a:ext uri="{FF2B5EF4-FFF2-40B4-BE49-F238E27FC236}">
                <a16:creationId xmlns:a16="http://schemas.microsoft.com/office/drawing/2014/main" id="{995A3F95-BC69-4E28-9484-FF83B0CEC2DF}"/>
              </a:ext>
            </a:extLst>
          </p:cNvPr>
          <p:cNvSpPr txBox="1">
            <a:spLocks noChangeArrowheads="1"/>
          </p:cNvSpPr>
          <p:nvPr/>
        </p:nvSpPr>
        <p:spPr bwMode="auto">
          <a:xfrm>
            <a:off x="591134" y="3846926"/>
            <a:ext cx="7336342" cy="86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lvl1pPr marL="342900" indent="-342900"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lnSpc>
                <a:spcPct val="120000"/>
              </a:lnSpc>
              <a:spcBef>
                <a:spcPct val="0"/>
              </a:spcBef>
              <a:buClr>
                <a:srgbClr val="40458C"/>
              </a:buClr>
            </a:pPr>
            <a:r>
              <a:rPr lang="en-US" altLang="zh-CN" sz="2200" kern="100" dirty="0">
                <a:solidFill>
                  <a:srgbClr val="FF0000"/>
                </a:solidFill>
                <a:latin typeface="Times New Roman" panose="02020603050405020304" pitchFamily="18" charset="0"/>
                <a:ea typeface="宋体" panose="02010600030101010101" pitchFamily="2" charset="-122"/>
              </a:rPr>
              <a:t>Q: </a:t>
            </a:r>
            <a:r>
              <a:rPr lang="zh-CN" altLang="en-US" sz="2200" kern="100" dirty="0">
                <a:solidFill>
                  <a:srgbClr val="FF0000"/>
                </a:solidFill>
                <a:latin typeface="Times New Roman" panose="02020603050405020304" pitchFamily="18" charset="0"/>
                <a:ea typeface="宋体" panose="02010600030101010101" pitchFamily="2" charset="-122"/>
              </a:rPr>
              <a:t>如何调用老的中断处理程序呢？</a:t>
            </a:r>
          </a:p>
          <a:p>
            <a:pPr eaLnBrk="1" hangingPunct="1">
              <a:lnSpc>
                <a:spcPct val="120000"/>
              </a:lnSpc>
              <a:spcBef>
                <a:spcPct val="0"/>
              </a:spcBef>
              <a:buClr>
                <a:srgbClr val="40458C"/>
              </a:buClr>
            </a:pPr>
            <a:r>
              <a:rPr lang="zh-CN" altLang="en-US" sz="2200" kern="100" dirty="0">
                <a:solidFill>
                  <a:srgbClr val="FF0000"/>
                </a:solidFill>
                <a:latin typeface="Times New Roman" panose="02020603050405020304" pitchFamily="18" charset="0"/>
                <a:ea typeface="宋体" panose="02010600030101010101" pitchFamily="2" charset="-122"/>
              </a:rPr>
              <a:t>   直接使用 </a:t>
            </a:r>
            <a:r>
              <a:rPr lang="en-US" altLang="zh-CN" sz="2200" kern="100" dirty="0">
                <a:solidFill>
                  <a:srgbClr val="FF0000"/>
                </a:solidFill>
                <a:latin typeface="Times New Roman" panose="02020603050405020304" pitchFamily="18" charset="0"/>
                <a:ea typeface="宋体" panose="02010600030101010101" pitchFamily="2" charset="-122"/>
              </a:rPr>
              <a:t>INT *** </a:t>
            </a:r>
            <a:r>
              <a:rPr lang="zh-CN" altLang="en-US" sz="2200" kern="100" dirty="0">
                <a:solidFill>
                  <a:srgbClr val="FF0000"/>
                </a:solidFill>
                <a:latin typeface="Times New Roman" panose="02020603050405020304" pitchFamily="18" charset="0"/>
                <a:ea typeface="宋体" panose="02010600030101010101" pitchFamily="2" charset="-122"/>
              </a:rPr>
              <a:t>，行不行呢？</a:t>
            </a:r>
          </a:p>
        </p:txBody>
      </p:sp>
      <p:sp>
        <p:nvSpPr>
          <p:cNvPr id="9" name="Rectangle 2">
            <a:extLst>
              <a:ext uri="{FF2B5EF4-FFF2-40B4-BE49-F238E27FC236}">
                <a16:creationId xmlns:a16="http://schemas.microsoft.com/office/drawing/2014/main" id="{B66832F6-C3CA-4F3B-ABCA-700F63611A0E}"/>
              </a:ext>
            </a:extLst>
          </p:cNvPr>
          <p:cNvSpPr>
            <a:spLocks noChangeArrowheads="1"/>
          </p:cNvSpPr>
          <p:nvPr/>
        </p:nvSpPr>
        <p:spPr bwMode="auto">
          <a:xfrm>
            <a:off x="161510" y="4839982"/>
            <a:ext cx="8865985" cy="1272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20000"/>
              </a:lnSpc>
              <a:spcBef>
                <a:spcPct val="0"/>
              </a:spcBef>
              <a:buClr>
                <a:srgbClr val="40458C"/>
              </a:buClr>
            </a:pPr>
            <a:r>
              <a:rPr lang="zh-CN" altLang="en-US" sz="2200" kern="100" dirty="0">
                <a:latin typeface="Times New Roman" panose="02020603050405020304" pitchFamily="18" charset="0"/>
                <a:ea typeface="宋体" panose="02010600030101010101" pitchFamily="2" charset="-122"/>
              </a:rPr>
              <a:t>要求：</a:t>
            </a:r>
          </a:p>
          <a:p>
            <a:pPr>
              <a:lnSpc>
                <a:spcPct val="120000"/>
              </a:lnSpc>
              <a:spcBef>
                <a:spcPct val="0"/>
              </a:spcBef>
              <a:buClr>
                <a:srgbClr val="40458C"/>
              </a:buClr>
            </a:pPr>
            <a:r>
              <a:rPr lang="en-US" altLang="zh-CN" sz="2200" kern="100" dirty="0">
                <a:latin typeface="Times New Roman" panose="02020603050405020304" pitchFamily="18" charset="0"/>
                <a:ea typeface="宋体" panose="02010600030101010101" pitchFamily="2" charset="-122"/>
              </a:rPr>
              <a:t>(1)</a:t>
            </a:r>
            <a:r>
              <a:rPr lang="zh-CN" altLang="en-US" sz="2200" kern="100" dirty="0">
                <a:latin typeface="Times New Roman" panose="02020603050405020304" pitchFamily="18" charset="0"/>
                <a:ea typeface="宋体" panose="02010600030101010101" pitchFamily="2" charset="-122"/>
              </a:rPr>
              <a:t>扩充后的程序 调用原来的中断处理程序即保留原有程序的功能</a:t>
            </a:r>
          </a:p>
          <a:p>
            <a:pPr>
              <a:lnSpc>
                <a:spcPct val="120000"/>
              </a:lnSpc>
              <a:spcBef>
                <a:spcPct val="0"/>
              </a:spcBef>
              <a:buClr>
                <a:srgbClr val="40458C"/>
              </a:buClr>
            </a:pPr>
            <a:r>
              <a:rPr lang="en-US" altLang="zh-CN" sz="2200" kern="100" dirty="0">
                <a:latin typeface="Times New Roman" panose="02020603050405020304" pitchFamily="18" charset="0"/>
                <a:ea typeface="宋体" panose="02010600030101010101" pitchFamily="2" charset="-122"/>
              </a:rPr>
              <a:t>(2)</a:t>
            </a:r>
            <a:r>
              <a:rPr lang="zh-CN" altLang="en-US" sz="2200" kern="100" dirty="0">
                <a:latin typeface="Times New Roman" panose="02020603050405020304" pitchFamily="18" charset="0"/>
                <a:ea typeface="宋体" panose="02010600030101010101" pitchFamily="2" charset="-122"/>
              </a:rPr>
              <a:t>不能改原有的中断处理程序</a:t>
            </a:r>
          </a:p>
        </p:txBody>
      </p:sp>
    </p:spTree>
    <p:extLst>
      <p:ext uri="{BB962C8B-B14F-4D97-AF65-F5344CB8AC3E}">
        <p14:creationId xmlns:p14="http://schemas.microsoft.com/office/powerpoint/2010/main" val="35660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a:extLst>
              <a:ext uri="{FF2B5EF4-FFF2-40B4-BE49-F238E27FC236}">
                <a16:creationId xmlns:a16="http://schemas.microsoft.com/office/drawing/2014/main" id="{068676D4-9F9E-422C-8AD0-870E641EFDD2}"/>
              </a:ext>
            </a:extLst>
          </p:cNvPr>
          <p:cNvSpPr txBox="1">
            <a:spLocks noChangeArrowheads="1"/>
          </p:cNvSpPr>
          <p:nvPr/>
        </p:nvSpPr>
        <p:spPr bwMode="auto">
          <a:xfrm>
            <a:off x="2627313" y="1313765"/>
            <a:ext cx="3240087" cy="287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ct val="0"/>
              </a:spcBef>
              <a:buClrTx/>
              <a:buSzTx/>
              <a:buFontTx/>
              <a:buNone/>
            </a:pPr>
            <a:r>
              <a:rPr kumimoji="0" lang="zh-CN" altLang="en-US" sz="2000">
                <a:solidFill>
                  <a:srgbClr val="FF5050"/>
                </a:solidFill>
                <a:latin typeface="Times New Roman" pitchFamily="18" charset="0"/>
                <a:ea typeface="宋体" pitchFamily="2" charset="-122"/>
              </a:rPr>
              <a:t>中断响应 </a:t>
            </a:r>
            <a:r>
              <a:rPr kumimoji="0" lang="en-US" altLang="zh-CN" sz="2000">
                <a:solidFill>
                  <a:srgbClr val="FF5050"/>
                </a:solidFill>
                <a:latin typeface="Times New Roman" pitchFamily="18" charset="0"/>
                <a:ea typeface="宋体" pitchFamily="2" charset="-122"/>
              </a:rPr>
              <a:t>=》 </a:t>
            </a:r>
            <a:r>
              <a:rPr kumimoji="0" lang="zh-CN" altLang="en-US" sz="2000">
                <a:solidFill>
                  <a:srgbClr val="FF5050"/>
                </a:solidFill>
                <a:latin typeface="Times New Roman" pitchFamily="18" charset="0"/>
                <a:ea typeface="宋体" pitchFamily="2" charset="-122"/>
              </a:rPr>
              <a:t>新中断矢量</a:t>
            </a:r>
          </a:p>
        </p:txBody>
      </p:sp>
      <p:sp>
        <p:nvSpPr>
          <p:cNvPr id="21" name="Rectangle 18">
            <a:extLst>
              <a:ext uri="{FF2B5EF4-FFF2-40B4-BE49-F238E27FC236}">
                <a16:creationId xmlns:a16="http://schemas.microsoft.com/office/drawing/2014/main" id="{5867FBF2-53F0-471B-9F7A-BF9F1321ADD6}"/>
              </a:ext>
            </a:extLst>
          </p:cNvPr>
          <p:cNvSpPr>
            <a:spLocks noChangeArrowheads="1"/>
          </p:cNvSpPr>
          <p:nvPr/>
        </p:nvSpPr>
        <p:spPr bwMode="auto">
          <a:xfrm>
            <a:off x="6102350" y="1358900"/>
            <a:ext cx="233910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zh-CN" altLang="en-US" dirty="0">
                <a:solidFill>
                  <a:srgbClr val="FF3300"/>
                </a:solidFill>
                <a:latin typeface="Tahoma" pitchFamily="34" charset="0"/>
                <a:ea typeface="华文新魏" pitchFamily="2" charset="-122"/>
              </a:rPr>
              <a:t>两种扩充方法</a:t>
            </a:r>
          </a:p>
        </p:txBody>
      </p:sp>
      <p:sp>
        <p:nvSpPr>
          <p:cNvPr id="22" name="Rectangle 70">
            <a:extLst>
              <a:ext uri="{FF2B5EF4-FFF2-40B4-BE49-F238E27FC236}">
                <a16:creationId xmlns:a16="http://schemas.microsoft.com/office/drawing/2014/main" id="{11CEA63A-0FE1-418E-BEEC-9E7F312ADCA5}"/>
              </a:ext>
            </a:extLst>
          </p:cNvPr>
          <p:cNvSpPr>
            <a:spLocks noChangeArrowheads="1"/>
          </p:cNvSpPr>
          <p:nvPr/>
        </p:nvSpPr>
        <p:spPr bwMode="auto">
          <a:xfrm>
            <a:off x="566738" y="323850"/>
            <a:ext cx="7250703"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7.2.5 </a:t>
            </a:r>
            <a:r>
              <a:rPr lang="zh-CN" altLang="en-US" sz="3600" dirty="0">
                <a:solidFill>
                  <a:schemeClr val="bg1"/>
                </a:solidFill>
                <a:latin typeface="Times New Roman" pitchFamily="18" charset="0"/>
                <a:ea typeface="华文新魏" pitchFamily="2" charset="-122"/>
              </a:rPr>
              <a:t>实方式下的中断处理程序示例</a:t>
            </a:r>
          </a:p>
        </p:txBody>
      </p:sp>
      <p:grpSp>
        <p:nvGrpSpPr>
          <p:cNvPr id="2" name="组合 1">
            <a:extLst>
              <a:ext uri="{FF2B5EF4-FFF2-40B4-BE49-F238E27FC236}">
                <a16:creationId xmlns:a16="http://schemas.microsoft.com/office/drawing/2014/main" id="{E86016CE-BEF5-437D-8882-869768F8F007}"/>
              </a:ext>
            </a:extLst>
          </p:cNvPr>
          <p:cNvGrpSpPr/>
          <p:nvPr/>
        </p:nvGrpSpPr>
        <p:grpSpPr>
          <a:xfrm>
            <a:off x="684213" y="1694765"/>
            <a:ext cx="8388283" cy="4138098"/>
            <a:chOff x="684213" y="1694765"/>
            <a:chExt cx="8388283" cy="4138098"/>
          </a:xfrm>
        </p:grpSpPr>
        <p:sp>
          <p:nvSpPr>
            <p:cNvPr id="5" name="Text Box 3">
              <a:extLst>
                <a:ext uri="{FF2B5EF4-FFF2-40B4-BE49-F238E27FC236}">
                  <a16:creationId xmlns:a16="http://schemas.microsoft.com/office/drawing/2014/main" id="{0C6689A8-49AC-4BB9-BC3E-2C5B05DB870D}"/>
                </a:ext>
              </a:extLst>
            </p:cNvPr>
            <p:cNvSpPr txBox="1">
              <a:spLocks noChangeArrowheads="1"/>
            </p:cNvSpPr>
            <p:nvPr/>
          </p:nvSpPr>
          <p:spPr bwMode="auto">
            <a:xfrm>
              <a:off x="3594100" y="1907490"/>
              <a:ext cx="1738313" cy="3587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000">
                  <a:solidFill>
                    <a:schemeClr val="accent2"/>
                  </a:solidFill>
                  <a:latin typeface="Times New Roman" pitchFamily="18" charset="0"/>
                  <a:ea typeface="宋体" pitchFamily="2" charset="-122"/>
                </a:rPr>
                <a:t>完成新增功能</a:t>
              </a:r>
            </a:p>
          </p:txBody>
        </p:sp>
        <p:sp>
          <p:nvSpPr>
            <p:cNvPr id="6" name="Line 4">
              <a:extLst>
                <a:ext uri="{FF2B5EF4-FFF2-40B4-BE49-F238E27FC236}">
                  <a16:creationId xmlns:a16="http://schemas.microsoft.com/office/drawing/2014/main" id="{CF9E1FF4-5E17-4B7F-B35D-14F1FE3BF1FF}"/>
                </a:ext>
              </a:extLst>
            </p:cNvPr>
            <p:cNvSpPr>
              <a:spLocks noChangeShapeType="1"/>
            </p:cNvSpPr>
            <p:nvPr/>
          </p:nvSpPr>
          <p:spPr bwMode="auto">
            <a:xfrm>
              <a:off x="4341813" y="1694765"/>
              <a:ext cx="0" cy="198437"/>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 name="Line 6">
              <a:extLst>
                <a:ext uri="{FF2B5EF4-FFF2-40B4-BE49-F238E27FC236}">
                  <a16:creationId xmlns:a16="http://schemas.microsoft.com/office/drawing/2014/main" id="{86A48E2D-69A1-4B53-A5AA-0C021F2C05D9}"/>
                </a:ext>
              </a:extLst>
            </p:cNvPr>
            <p:cNvSpPr>
              <a:spLocks noChangeShapeType="1"/>
            </p:cNvSpPr>
            <p:nvPr/>
          </p:nvSpPr>
          <p:spPr bwMode="auto">
            <a:xfrm flipH="1">
              <a:off x="3016250" y="2250390"/>
              <a:ext cx="547688" cy="33496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 name="Line 7">
              <a:extLst>
                <a:ext uri="{FF2B5EF4-FFF2-40B4-BE49-F238E27FC236}">
                  <a16:creationId xmlns:a16="http://schemas.microsoft.com/office/drawing/2014/main" id="{4DDFEE53-C68F-444A-9E05-E9A56C4F7B1F}"/>
                </a:ext>
              </a:extLst>
            </p:cNvPr>
            <p:cNvSpPr>
              <a:spLocks noChangeShapeType="1"/>
            </p:cNvSpPr>
            <p:nvPr/>
          </p:nvSpPr>
          <p:spPr bwMode="auto">
            <a:xfrm>
              <a:off x="6585743" y="3238471"/>
              <a:ext cx="0" cy="44398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 name="Text Box 8">
              <a:extLst>
                <a:ext uri="{FF2B5EF4-FFF2-40B4-BE49-F238E27FC236}">
                  <a16:creationId xmlns:a16="http://schemas.microsoft.com/office/drawing/2014/main" id="{82D3464D-6635-40D1-81C3-07C41BA8343B}"/>
                </a:ext>
              </a:extLst>
            </p:cNvPr>
            <p:cNvSpPr txBox="1">
              <a:spLocks noChangeArrowheads="1"/>
            </p:cNvSpPr>
            <p:nvPr/>
          </p:nvSpPr>
          <p:spPr bwMode="auto">
            <a:xfrm>
              <a:off x="684213" y="2610752"/>
              <a:ext cx="3959225" cy="6413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ct val="0"/>
                </a:spcBef>
                <a:buClrTx/>
                <a:buSzTx/>
                <a:buFontTx/>
                <a:buNone/>
              </a:pPr>
              <a:r>
                <a:rPr kumimoji="0" lang="en-US" altLang="zh-CN" sz="2000" dirty="0">
                  <a:solidFill>
                    <a:schemeClr val="accent2"/>
                  </a:solidFill>
                  <a:latin typeface="Times New Roman" pitchFamily="18" charset="0"/>
                  <a:ea typeface="宋体" pitchFamily="2" charset="-122"/>
                </a:rPr>
                <a:t>PUSHF</a:t>
              </a:r>
            </a:p>
            <a:p>
              <a:pPr algn="just" eaLnBrk="1" hangingPunct="1">
                <a:lnSpc>
                  <a:spcPct val="100000"/>
                </a:lnSpc>
                <a:spcBef>
                  <a:spcPct val="0"/>
                </a:spcBef>
                <a:buClrTx/>
                <a:buSzTx/>
                <a:buFontTx/>
                <a:buNone/>
              </a:pPr>
              <a:r>
                <a:rPr kumimoji="0" lang="en-US" altLang="zh-CN" sz="2000" dirty="0">
                  <a:solidFill>
                    <a:schemeClr val="accent2"/>
                  </a:solidFill>
                  <a:latin typeface="Times New Roman" pitchFamily="18" charset="0"/>
                  <a:ea typeface="宋体" pitchFamily="2" charset="-122"/>
                </a:rPr>
                <a:t>CALL  DWORD   PTR   OLD_INT</a:t>
              </a:r>
              <a:endParaRPr kumimoji="0" lang="en-US" altLang="zh-CN" sz="2000" b="0" dirty="0">
                <a:solidFill>
                  <a:schemeClr val="accent2"/>
                </a:solidFill>
                <a:latin typeface="Arial" charset="0"/>
                <a:ea typeface="宋体" pitchFamily="2" charset="-122"/>
              </a:endParaRPr>
            </a:p>
          </p:txBody>
        </p:sp>
        <p:sp>
          <p:nvSpPr>
            <p:cNvPr id="12" name="Text Box 9">
              <a:extLst>
                <a:ext uri="{FF2B5EF4-FFF2-40B4-BE49-F238E27FC236}">
                  <a16:creationId xmlns:a16="http://schemas.microsoft.com/office/drawing/2014/main" id="{04EF7D2F-AF3E-40FF-80A7-DEBF3D00666D}"/>
                </a:ext>
              </a:extLst>
            </p:cNvPr>
            <p:cNvSpPr txBox="1">
              <a:spLocks noChangeArrowheads="1"/>
            </p:cNvSpPr>
            <p:nvPr/>
          </p:nvSpPr>
          <p:spPr bwMode="auto">
            <a:xfrm>
              <a:off x="4793591" y="3682452"/>
              <a:ext cx="3671888" cy="4937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0" rIns="18000" bIns="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ts val="775"/>
                </a:spcBef>
                <a:buClrTx/>
                <a:buSzTx/>
                <a:buFontTx/>
                <a:buNone/>
              </a:pPr>
              <a:r>
                <a:rPr kumimoji="0" lang="en-US" altLang="zh-CN" sz="2000" dirty="0">
                  <a:solidFill>
                    <a:schemeClr val="accent2"/>
                  </a:solidFill>
                  <a:latin typeface="Times New Roman" pitchFamily="18" charset="0"/>
                  <a:ea typeface="宋体" pitchFamily="2" charset="-122"/>
                </a:rPr>
                <a:t>JMP  DWORD  PTR  OLD_INT</a:t>
              </a:r>
            </a:p>
          </p:txBody>
        </p:sp>
        <p:sp>
          <p:nvSpPr>
            <p:cNvPr id="13" name="Text Box 10">
              <a:extLst>
                <a:ext uri="{FF2B5EF4-FFF2-40B4-BE49-F238E27FC236}">
                  <a16:creationId xmlns:a16="http://schemas.microsoft.com/office/drawing/2014/main" id="{1BA853B6-C870-4B2A-B0B2-FE4D587291D1}"/>
                </a:ext>
              </a:extLst>
            </p:cNvPr>
            <p:cNvSpPr txBox="1">
              <a:spLocks noChangeArrowheads="1"/>
            </p:cNvSpPr>
            <p:nvPr/>
          </p:nvSpPr>
          <p:spPr bwMode="auto">
            <a:xfrm>
              <a:off x="827088" y="4914215"/>
              <a:ext cx="3816350" cy="91864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000" dirty="0">
                  <a:solidFill>
                    <a:schemeClr val="tx1"/>
                  </a:solidFill>
                  <a:latin typeface="宋体" pitchFamily="2" charset="-122"/>
                  <a:ea typeface="宋体" pitchFamily="2" charset="-122"/>
                </a:rPr>
                <a:t>进入新增功能程序段，</a:t>
              </a:r>
              <a:endParaRPr kumimoji="0" lang="en-US" altLang="zh-CN" sz="2000" dirty="0">
                <a:solidFill>
                  <a:schemeClr val="tx1"/>
                </a:solidFill>
                <a:latin typeface="宋体" pitchFamily="2" charset="-122"/>
                <a:ea typeface="宋体" pitchFamily="2" charset="-122"/>
              </a:endParaRPr>
            </a:p>
            <a:p>
              <a:pPr algn="ctr" eaLnBrk="1" hangingPunct="1">
                <a:lnSpc>
                  <a:spcPct val="100000"/>
                </a:lnSpc>
                <a:spcBef>
                  <a:spcPct val="0"/>
                </a:spcBef>
                <a:buClrTx/>
                <a:buSzTx/>
                <a:buFontTx/>
                <a:buNone/>
              </a:pPr>
              <a:r>
                <a:rPr kumimoji="0" lang="en-US" altLang="zh-CN" sz="2000" dirty="0">
                  <a:solidFill>
                    <a:schemeClr val="tx1"/>
                  </a:solidFill>
                  <a:latin typeface="宋体" pitchFamily="2" charset="-122"/>
                  <a:ea typeface="宋体" pitchFamily="2" charset="-122"/>
                </a:rPr>
                <a:t>IRET</a:t>
              </a:r>
              <a:r>
                <a:rPr kumimoji="0" lang="zh-CN" altLang="en-US" sz="2000" dirty="0">
                  <a:solidFill>
                    <a:schemeClr val="tx1"/>
                  </a:solidFill>
                  <a:latin typeface="宋体" pitchFamily="2" charset="-122"/>
                  <a:ea typeface="宋体" pitchFamily="2" charset="-122"/>
                </a:rPr>
                <a:t>（真正退出中断处理程序）</a:t>
              </a:r>
              <a:endParaRPr kumimoji="0" lang="zh-CN" altLang="en-US" sz="2000" b="0" dirty="0">
                <a:solidFill>
                  <a:schemeClr val="tx1"/>
                </a:solidFill>
                <a:latin typeface="Arial" charset="0"/>
                <a:ea typeface="宋体" pitchFamily="2" charset="-122"/>
              </a:endParaRPr>
            </a:p>
          </p:txBody>
        </p:sp>
        <p:sp>
          <p:nvSpPr>
            <p:cNvPr id="14" name="Line 11">
              <a:extLst>
                <a:ext uri="{FF2B5EF4-FFF2-40B4-BE49-F238E27FC236}">
                  <a16:creationId xmlns:a16="http://schemas.microsoft.com/office/drawing/2014/main" id="{DF57480A-F612-4817-93ED-7068A82EA913}"/>
                </a:ext>
              </a:extLst>
            </p:cNvPr>
            <p:cNvSpPr>
              <a:spLocks noChangeShapeType="1"/>
            </p:cNvSpPr>
            <p:nvPr/>
          </p:nvSpPr>
          <p:spPr bwMode="auto">
            <a:xfrm>
              <a:off x="5332413" y="2266265"/>
              <a:ext cx="731837" cy="411162"/>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 name="Text Box 12">
              <a:extLst>
                <a:ext uri="{FF2B5EF4-FFF2-40B4-BE49-F238E27FC236}">
                  <a16:creationId xmlns:a16="http://schemas.microsoft.com/office/drawing/2014/main" id="{78B57CD7-2EE6-4D29-9E87-01A2FE0343FC}"/>
                </a:ext>
              </a:extLst>
            </p:cNvPr>
            <p:cNvSpPr txBox="1">
              <a:spLocks noChangeArrowheads="1"/>
            </p:cNvSpPr>
            <p:nvPr/>
          </p:nvSpPr>
          <p:spPr bwMode="auto">
            <a:xfrm>
              <a:off x="4716464" y="4699903"/>
              <a:ext cx="4356032" cy="1132960"/>
            </a:xfrm>
            <a:prstGeom prst="rect">
              <a:avLst/>
            </a:prstGeom>
            <a:solidFill>
              <a:srgbClr val="FFFFFF"/>
            </a:solidFill>
            <a:ln w="9525">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000" dirty="0">
                  <a:solidFill>
                    <a:schemeClr val="tx1"/>
                  </a:solidFill>
                  <a:latin typeface="宋体" pitchFamily="2" charset="-122"/>
                  <a:ea typeface="宋体" pitchFamily="2" charset="-122"/>
                </a:rPr>
                <a:t>进入老的中断处理程序，</a:t>
              </a:r>
              <a:endParaRPr kumimoji="0" lang="en-US" altLang="zh-CN" sz="2000" dirty="0">
                <a:solidFill>
                  <a:schemeClr val="tx1"/>
                </a:solidFill>
                <a:latin typeface="宋体" pitchFamily="2" charset="-122"/>
                <a:ea typeface="宋体" pitchFamily="2" charset="-122"/>
              </a:endParaRPr>
            </a:p>
            <a:p>
              <a:pPr algn="ctr" eaLnBrk="1" hangingPunct="1">
                <a:lnSpc>
                  <a:spcPct val="100000"/>
                </a:lnSpc>
                <a:spcBef>
                  <a:spcPct val="0"/>
                </a:spcBef>
                <a:buClrTx/>
                <a:buSzTx/>
                <a:buFontTx/>
                <a:buNone/>
              </a:pPr>
              <a:r>
                <a:rPr kumimoji="0" lang="zh-CN" altLang="en-US" sz="2000" dirty="0">
                  <a:solidFill>
                    <a:schemeClr val="tx1"/>
                  </a:solidFill>
                  <a:latin typeface="宋体" pitchFamily="2" charset="-122"/>
                  <a:ea typeface="宋体" pitchFamily="2" charset="-122"/>
                </a:rPr>
                <a:t>完成原有功能</a:t>
              </a:r>
            </a:p>
            <a:p>
              <a:pPr algn="ctr" eaLnBrk="1" hangingPunct="1">
                <a:lnSpc>
                  <a:spcPct val="100000"/>
                </a:lnSpc>
                <a:spcBef>
                  <a:spcPct val="0"/>
                </a:spcBef>
                <a:buClrTx/>
                <a:buSzTx/>
                <a:buFontTx/>
                <a:buNone/>
              </a:pPr>
              <a:r>
                <a:rPr kumimoji="0" lang="en-US" altLang="zh-CN" sz="2000" dirty="0">
                  <a:solidFill>
                    <a:schemeClr val="tx1"/>
                  </a:solidFill>
                  <a:latin typeface="宋体" pitchFamily="2" charset="-122"/>
                  <a:ea typeface="宋体" pitchFamily="2" charset="-122"/>
                </a:rPr>
                <a:t>(</a:t>
              </a:r>
              <a:r>
                <a:rPr kumimoji="0" lang="zh-CN" altLang="en-US" sz="2000" dirty="0">
                  <a:solidFill>
                    <a:schemeClr val="tx1"/>
                  </a:solidFill>
                  <a:latin typeface="宋体" pitchFamily="2" charset="-122"/>
                  <a:ea typeface="宋体" pitchFamily="2" charset="-122"/>
                </a:rPr>
                <a:t>最后执行</a:t>
              </a:r>
              <a:r>
                <a:rPr kumimoji="0" lang="en-US" altLang="zh-CN" sz="2000" dirty="0">
                  <a:solidFill>
                    <a:schemeClr val="tx1"/>
                  </a:solidFill>
                  <a:latin typeface="宋体" pitchFamily="2" charset="-122"/>
                  <a:ea typeface="宋体" pitchFamily="2" charset="-122"/>
                </a:rPr>
                <a:t>IRET</a:t>
              </a:r>
              <a:r>
                <a:rPr kumimoji="0" lang="zh-CN" altLang="en-US" sz="2000" dirty="0">
                  <a:solidFill>
                    <a:schemeClr val="tx1"/>
                  </a:solidFill>
                  <a:latin typeface="宋体" pitchFamily="2" charset="-122"/>
                  <a:ea typeface="宋体" pitchFamily="2" charset="-122"/>
                </a:rPr>
                <a:t>退出中断处理程序</a:t>
              </a:r>
              <a:r>
                <a:rPr kumimoji="0" lang="en-US" altLang="zh-CN" sz="2000" dirty="0">
                  <a:solidFill>
                    <a:schemeClr val="tx1"/>
                  </a:solidFill>
                  <a:latin typeface="宋体" pitchFamily="2" charset="-122"/>
                  <a:ea typeface="宋体" pitchFamily="2" charset="-122"/>
                </a:rPr>
                <a:t>)</a:t>
              </a:r>
              <a:endParaRPr kumimoji="0" lang="en-US" altLang="zh-CN" sz="2000" b="0" dirty="0">
                <a:solidFill>
                  <a:schemeClr val="tx1"/>
                </a:solidFill>
                <a:latin typeface="Arial" charset="0"/>
                <a:ea typeface="宋体" pitchFamily="2" charset="-122"/>
              </a:endParaRPr>
            </a:p>
          </p:txBody>
        </p:sp>
        <p:sp>
          <p:nvSpPr>
            <p:cNvPr id="16" name="Line 13">
              <a:extLst>
                <a:ext uri="{FF2B5EF4-FFF2-40B4-BE49-F238E27FC236}">
                  <a16:creationId xmlns:a16="http://schemas.microsoft.com/office/drawing/2014/main" id="{9982CC7F-55EF-4F3C-B885-7D240D9C58F9}"/>
                </a:ext>
              </a:extLst>
            </p:cNvPr>
            <p:cNvSpPr>
              <a:spLocks noChangeShapeType="1"/>
            </p:cNvSpPr>
            <p:nvPr/>
          </p:nvSpPr>
          <p:spPr bwMode="auto">
            <a:xfrm flipH="1">
              <a:off x="6585743" y="4195077"/>
              <a:ext cx="0" cy="50482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 name="Text Box 14">
              <a:extLst>
                <a:ext uri="{FF2B5EF4-FFF2-40B4-BE49-F238E27FC236}">
                  <a16:creationId xmlns:a16="http://schemas.microsoft.com/office/drawing/2014/main" id="{778D7551-A893-4B8C-BFAE-E4F547604FA3}"/>
                </a:ext>
              </a:extLst>
            </p:cNvPr>
            <p:cNvSpPr txBox="1">
              <a:spLocks noChangeArrowheads="1"/>
            </p:cNvSpPr>
            <p:nvPr/>
          </p:nvSpPr>
          <p:spPr bwMode="auto">
            <a:xfrm>
              <a:off x="684213" y="3547377"/>
              <a:ext cx="3959225" cy="1008063"/>
            </a:xfrm>
            <a:prstGeom prst="rect">
              <a:avLst/>
            </a:prstGeom>
            <a:solidFill>
              <a:srgbClr val="FFFFFF"/>
            </a:solidFill>
            <a:ln w="9525">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000" dirty="0">
                  <a:solidFill>
                    <a:schemeClr val="tx1"/>
                  </a:solidFill>
                  <a:latin typeface="Times New Roman" pitchFamily="18" charset="0"/>
                  <a:ea typeface="宋体" pitchFamily="2" charset="-122"/>
                </a:rPr>
                <a:t>进入老的中断处理程序，</a:t>
              </a:r>
              <a:endParaRPr kumimoji="0" lang="en-US" altLang="zh-CN" sz="2000" dirty="0">
                <a:solidFill>
                  <a:schemeClr val="tx1"/>
                </a:solidFill>
                <a:latin typeface="Times New Roman" pitchFamily="18" charset="0"/>
                <a:ea typeface="宋体" pitchFamily="2" charset="-122"/>
              </a:endParaRPr>
            </a:p>
            <a:p>
              <a:pPr algn="ctr" eaLnBrk="1" hangingPunct="1">
                <a:lnSpc>
                  <a:spcPct val="100000"/>
                </a:lnSpc>
                <a:spcBef>
                  <a:spcPct val="0"/>
                </a:spcBef>
                <a:buClrTx/>
                <a:buSzTx/>
                <a:buFontTx/>
                <a:buNone/>
              </a:pPr>
              <a:r>
                <a:rPr kumimoji="0" lang="zh-CN" altLang="en-US" sz="2000" dirty="0">
                  <a:solidFill>
                    <a:schemeClr val="tx1"/>
                  </a:solidFill>
                  <a:latin typeface="Times New Roman" pitchFamily="18" charset="0"/>
                  <a:ea typeface="宋体" pitchFamily="2" charset="-122"/>
                </a:rPr>
                <a:t>完成原有功能，</a:t>
              </a:r>
              <a:endParaRPr kumimoji="0" lang="en-US" altLang="zh-CN" sz="2000" dirty="0">
                <a:solidFill>
                  <a:schemeClr val="tx1"/>
                </a:solidFill>
                <a:latin typeface="Times New Roman" pitchFamily="18" charset="0"/>
                <a:ea typeface="宋体" pitchFamily="2" charset="-122"/>
              </a:endParaRPr>
            </a:p>
            <a:p>
              <a:pPr algn="ctr" eaLnBrk="1" hangingPunct="1">
                <a:lnSpc>
                  <a:spcPct val="100000"/>
                </a:lnSpc>
                <a:spcBef>
                  <a:spcPct val="0"/>
                </a:spcBef>
                <a:buClrTx/>
                <a:buSzTx/>
                <a:buFontTx/>
                <a:buNone/>
              </a:pPr>
              <a:r>
                <a:rPr kumimoji="0" lang="zh-CN" altLang="en-US" sz="2000" dirty="0">
                  <a:solidFill>
                    <a:schemeClr val="tx1"/>
                  </a:solidFill>
                  <a:latin typeface="Times New Roman" pitchFamily="18" charset="0"/>
                  <a:ea typeface="宋体" pitchFamily="2" charset="-122"/>
                </a:rPr>
                <a:t>最后执行</a:t>
              </a:r>
              <a:r>
                <a:rPr kumimoji="0" lang="en-US" altLang="zh-CN" sz="2000" dirty="0">
                  <a:solidFill>
                    <a:schemeClr val="tx1"/>
                  </a:solidFill>
                  <a:latin typeface="Times New Roman" pitchFamily="18" charset="0"/>
                  <a:ea typeface="宋体" pitchFamily="2" charset="-122"/>
                </a:rPr>
                <a:t>IRET</a:t>
              </a:r>
              <a:r>
                <a:rPr kumimoji="0" lang="zh-CN" altLang="en-US" sz="2000" dirty="0">
                  <a:solidFill>
                    <a:schemeClr val="tx1"/>
                  </a:solidFill>
                  <a:latin typeface="Times New Roman" pitchFamily="18" charset="0"/>
                  <a:ea typeface="宋体" pitchFamily="2" charset="-122"/>
                </a:rPr>
                <a:t>，返回</a:t>
              </a:r>
              <a:endParaRPr kumimoji="0" lang="zh-CN" altLang="en-US" sz="2000" b="0" dirty="0">
                <a:solidFill>
                  <a:schemeClr val="tx1"/>
                </a:solidFill>
                <a:latin typeface="Arial" charset="0"/>
                <a:ea typeface="宋体" pitchFamily="2" charset="-122"/>
              </a:endParaRPr>
            </a:p>
          </p:txBody>
        </p:sp>
        <p:sp>
          <p:nvSpPr>
            <p:cNvPr id="18" name="Text Box 15">
              <a:extLst>
                <a:ext uri="{FF2B5EF4-FFF2-40B4-BE49-F238E27FC236}">
                  <a16:creationId xmlns:a16="http://schemas.microsoft.com/office/drawing/2014/main" id="{7A96DE82-DFC8-4075-98B2-8B994327C1A6}"/>
                </a:ext>
              </a:extLst>
            </p:cNvPr>
            <p:cNvSpPr txBox="1">
              <a:spLocks noChangeArrowheads="1"/>
            </p:cNvSpPr>
            <p:nvPr/>
          </p:nvSpPr>
          <p:spPr bwMode="auto">
            <a:xfrm>
              <a:off x="2268538" y="2113865"/>
              <a:ext cx="1112837" cy="357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ct val="0"/>
                </a:spcBef>
                <a:buClrTx/>
                <a:buSzTx/>
                <a:buFontTx/>
                <a:buNone/>
              </a:pPr>
              <a:r>
                <a:rPr kumimoji="0" lang="zh-CN" altLang="en-US" sz="2000">
                  <a:solidFill>
                    <a:schemeClr val="accent2"/>
                  </a:solidFill>
                  <a:latin typeface="Times New Roman" pitchFamily="18" charset="0"/>
                  <a:ea typeface="宋体" pitchFamily="2" charset="-122"/>
                </a:rPr>
                <a:t>方法</a:t>
              </a:r>
              <a:r>
                <a:rPr kumimoji="0" lang="en-US" altLang="zh-CN" sz="2000">
                  <a:solidFill>
                    <a:schemeClr val="accent2"/>
                  </a:solidFill>
                  <a:latin typeface="Times New Roman" pitchFamily="18" charset="0"/>
                  <a:ea typeface="宋体" pitchFamily="2" charset="-122"/>
                </a:rPr>
                <a:t>1</a:t>
              </a:r>
            </a:p>
          </p:txBody>
        </p:sp>
        <p:sp>
          <p:nvSpPr>
            <p:cNvPr id="19" name="Text Box 16">
              <a:extLst>
                <a:ext uri="{FF2B5EF4-FFF2-40B4-BE49-F238E27FC236}">
                  <a16:creationId xmlns:a16="http://schemas.microsoft.com/office/drawing/2014/main" id="{49234BB5-2B67-4014-BF1D-85A6F4AAE034}"/>
                </a:ext>
              </a:extLst>
            </p:cNvPr>
            <p:cNvSpPr txBox="1">
              <a:spLocks noChangeArrowheads="1"/>
            </p:cNvSpPr>
            <p:nvPr/>
          </p:nvSpPr>
          <p:spPr bwMode="auto">
            <a:xfrm>
              <a:off x="5724525" y="2105927"/>
              <a:ext cx="1247775" cy="35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ct val="0"/>
                </a:spcBef>
                <a:buClrTx/>
                <a:buSzTx/>
                <a:buFontTx/>
                <a:buNone/>
              </a:pPr>
              <a:r>
                <a:rPr kumimoji="0" lang="zh-CN" altLang="en-US" sz="2000">
                  <a:solidFill>
                    <a:schemeClr val="accent2"/>
                  </a:solidFill>
                  <a:latin typeface="Times New Roman" pitchFamily="18" charset="0"/>
                  <a:ea typeface="宋体" pitchFamily="2" charset="-122"/>
                </a:rPr>
                <a:t>方法</a:t>
              </a:r>
              <a:r>
                <a:rPr kumimoji="0" lang="en-US" altLang="zh-CN" sz="2000">
                  <a:solidFill>
                    <a:schemeClr val="accent2"/>
                  </a:solidFill>
                  <a:latin typeface="Times New Roman" pitchFamily="18" charset="0"/>
                  <a:ea typeface="宋体" pitchFamily="2" charset="-122"/>
                </a:rPr>
                <a:t>2</a:t>
              </a:r>
            </a:p>
          </p:txBody>
        </p:sp>
        <p:sp>
          <p:nvSpPr>
            <p:cNvPr id="20" name="Line 17">
              <a:extLst>
                <a:ext uri="{FF2B5EF4-FFF2-40B4-BE49-F238E27FC236}">
                  <a16:creationId xmlns:a16="http://schemas.microsoft.com/office/drawing/2014/main" id="{2B39F6A8-3732-47F7-81EE-4E653A08D84A}"/>
                </a:ext>
              </a:extLst>
            </p:cNvPr>
            <p:cNvSpPr>
              <a:spLocks noChangeShapeType="1"/>
            </p:cNvSpPr>
            <p:nvPr/>
          </p:nvSpPr>
          <p:spPr bwMode="auto">
            <a:xfrm>
              <a:off x="2700338" y="4555440"/>
              <a:ext cx="0" cy="3587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Text Box 12">
              <a:extLst>
                <a:ext uri="{FF2B5EF4-FFF2-40B4-BE49-F238E27FC236}">
                  <a16:creationId xmlns:a16="http://schemas.microsoft.com/office/drawing/2014/main" id="{4A4FAE25-05DA-44B3-9E2B-AD7C3440BC13}"/>
                </a:ext>
              </a:extLst>
            </p:cNvPr>
            <p:cNvSpPr txBox="1">
              <a:spLocks noChangeArrowheads="1"/>
            </p:cNvSpPr>
            <p:nvPr/>
          </p:nvSpPr>
          <p:spPr bwMode="auto">
            <a:xfrm>
              <a:off x="4716464" y="2696339"/>
              <a:ext cx="4356032" cy="523220"/>
            </a:xfrm>
            <a:prstGeom prst="rect">
              <a:avLst/>
            </a:prstGeom>
            <a:solidFill>
              <a:srgbClr val="FFFFFF"/>
            </a:solidFill>
            <a:ln w="9525">
              <a:solidFill>
                <a:srgbClr val="000000"/>
              </a:solidFill>
              <a:prstDash val="solid"/>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000" dirty="0">
                  <a:solidFill>
                    <a:schemeClr val="tx1"/>
                  </a:solidFill>
                  <a:latin typeface="宋体" pitchFamily="2" charset="-122"/>
                  <a:ea typeface="宋体" pitchFamily="2" charset="-122"/>
                </a:rPr>
                <a:t>进入新增功能程序段</a:t>
              </a:r>
            </a:p>
          </p:txBody>
        </p:sp>
      </p:grpSp>
    </p:spTree>
    <p:extLst>
      <p:ext uri="{BB962C8B-B14F-4D97-AF65-F5344CB8AC3E}">
        <p14:creationId xmlns:p14="http://schemas.microsoft.com/office/powerpoint/2010/main" val="2853393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5"/>
          <p:cNvSpPr txBox="1">
            <a:spLocks noChangeArrowheads="1"/>
          </p:cNvSpPr>
          <p:nvPr/>
        </p:nvSpPr>
        <p:spPr bwMode="auto">
          <a:xfrm>
            <a:off x="476545" y="1224550"/>
            <a:ext cx="7796213" cy="4408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lnSpc>
                <a:spcPct val="200000"/>
              </a:lnSpc>
              <a:spcBef>
                <a:spcPct val="0"/>
              </a:spcBef>
              <a:buClrTx/>
              <a:buSzTx/>
              <a:buFontTx/>
              <a:buNone/>
            </a:pPr>
            <a:r>
              <a:rPr lang="zh-CN" altLang="en-US" sz="2400" kern="100" dirty="0">
                <a:latin typeface="Times New Roman" panose="02020603050405020304" pitchFamily="18" charset="0"/>
                <a:ea typeface="宋体" panose="02010600030101010101" pitchFamily="2" charset="-122"/>
              </a:rPr>
              <a:t>例</a:t>
            </a:r>
            <a:r>
              <a:rPr lang="en-US" altLang="zh-CN" sz="2400" kern="100" dirty="0">
                <a:latin typeface="Times New Roman" panose="02020603050405020304" pitchFamily="18" charset="0"/>
                <a:ea typeface="宋体" panose="02010600030101010101" pitchFamily="2" charset="-122"/>
              </a:rPr>
              <a:t>: </a:t>
            </a:r>
            <a:r>
              <a:rPr lang="zh-CN" altLang="en-US" sz="2400" kern="100" dirty="0">
                <a:latin typeface="Times New Roman" panose="02020603050405020304" pitchFamily="18" charset="0"/>
                <a:ea typeface="宋体" panose="02010600030101010101" pitchFamily="2" charset="-122"/>
              </a:rPr>
              <a:t>编制时钟显示程序</a:t>
            </a:r>
            <a:r>
              <a:rPr lang="en-US" altLang="zh-CN" sz="2400" kern="100" dirty="0">
                <a:latin typeface="Times New Roman" panose="02020603050405020304" pitchFamily="18" charset="0"/>
                <a:ea typeface="宋体" panose="02010600030101010101" pitchFamily="2" charset="-122"/>
              </a:rPr>
              <a:t>.</a:t>
            </a:r>
          </a:p>
          <a:p>
            <a:pPr eaLnBrk="1" hangingPunct="1">
              <a:lnSpc>
                <a:spcPct val="200000"/>
              </a:lnSpc>
              <a:spcBef>
                <a:spcPct val="0"/>
              </a:spcBef>
              <a:buClrTx/>
              <a:buSzTx/>
              <a:buFontTx/>
              <a:buNone/>
            </a:pPr>
            <a:r>
              <a:rPr lang="en-US" altLang="zh-CN" sz="2400" kern="100" dirty="0">
                <a:latin typeface="Times New Roman" panose="02020603050405020304" pitchFamily="18" charset="0"/>
                <a:ea typeface="宋体" panose="02010600030101010101" pitchFamily="2" charset="-122"/>
              </a:rPr>
              <a:t>    </a:t>
            </a:r>
            <a:r>
              <a:rPr lang="zh-CN" altLang="en-US" sz="2400" kern="100" dirty="0">
                <a:latin typeface="Times New Roman" panose="02020603050405020304" pitchFamily="18" charset="0"/>
                <a:ea typeface="宋体" panose="02010600030101010101" pitchFamily="2" charset="-122"/>
              </a:rPr>
              <a:t>要求每隔</a:t>
            </a:r>
            <a:r>
              <a:rPr lang="en-US" altLang="zh-CN" sz="2400" kern="100" dirty="0">
                <a:latin typeface="Times New Roman" panose="02020603050405020304" pitchFamily="18" charset="0"/>
                <a:ea typeface="宋体" panose="02010600030101010101" pitchFamily="2" charset="-122"/>
              </a:rPr>
              <a:t>1</a:t>
            </a:r>
            <a:r>
              <a:rPr lang="zh-CN" altLang="en-US" sz="2400" kern="100" dirty="0">
                <a:latin typeface="Times New Roman" panose="02020603050405020304" pitchFamily="18" charset="0"/>
                <a:ea typeface="宋体" panose="02010600030101010101" pitchFamily="2" charset="-122"/>
              </a:rPr>
              <a:t>秒在屏幕的右上角显示时间。</a:t>
            </a:r>
          </a:p>
          <a:p>
            <a:pPr eaLnBrk="1" hangingPunct="1">
              <a:lnSpc>
                <a:spcPct val="200000"/>
              </a:lnSpc>
              <a:spcBef>
                <a:spcPct val="0"/>
              </a:spcBef>
              <a:buClrTx/>
              <a:buSzTx/>
              <a:buFontTx/>
              <a:buNone/>
            </a:pPr>
            <a:r>
              <a:rPr lang="zh-CN" altLang="en-US" sz="2400" kern="100" dirty="0">
                <a:latin typeface="Times New Roman" panose="02020603050405020304" pitchFamily="18" charset="0"/>
                <a:ea typeface="宋体" panose="02010600030101010101" pitchFamily="2" charset="-122"/>
              </a:rPr>
              <a:t>   （扩充原中断的功能）</a:t>
            </a:r>
          </a:p>
          <a:p>
            <a:pPr eaLnBrk="1" hangingPunct="1">
              <a:lnSpc>
                <a:spcPct val="200000"/>
              </a:lnSpc>
              <a:spcBef>
                <a:spcPct val="0"/>
              </a:spcBef>
              <a:buClrTx/>
              <a:buSzTx/>
              <a:buFontTx/>
              <a:buNone/>
            </a:pPr>
            <a:r>
              <a:rPr lang="zh-CN" altLang="en-US" sz="2400" kern="100" dirty="0">
                <a:latin typeface="Times New Roman" panose="02020603050405020304" pitchFamily="18" charset="0"/>
                <a:ea typeface="宋体" panose="02010600030101010101" pitchFamily="2" charset="-122"/>
              </a:rPr>
              <a:t>   </a:t>
            </a:r>
            <a:endParaRPr lang="en-US" altLang="zh-CN" sz="2400" kern="100" dirty="0">
              <a:latin typeface="Times New Roman" panose="02020603050405020304" pitchFamily="18" charset="0"/>
              <a:ea typeface="宋体" panose="02010600030101010101" pitchFamily="2" charset="-122"/>
            </a:endParaRPr>
          </a:p>
          <a:p>
            <a:pPr eaLnBrk="1" hangingPunct="1">
              <a:lnSpc>
                <a:spcPct val="200000"/>
              </a:lnSpc>
              <a:spcBef>
                <a:spcPct val="0"/>
              </a:spcBef>
              <a:buClrTx/>
              <a:buSzTx/>
              <a:buFontTx/>
              <a:buNone/>
            </a:pPr>
            <a:r>
              <a:rPr lang="en-US" altLang="zh-CN" sz="2400" kern="100" dirty="0">
                <a:latin typeface="Times New Roman" panose="02020603050405020304" pitchFamily="18" charset="0"/>
                <a:ea typeface="宋体" panose="02010600030101010101" pitchFamily="2" charset="-122"/>
              </a:rPr>
              <a:t>   </a:t>
            </a:r>
            <a:r>
              <a:rPr lang="zh-CN" altLang="en-US" sz="2400" kern="100" dirty="0">
                <a:latin typeface="Times New Roman" panose="02020603050405020304" pitchFamily="18" charset="0"/>
                <a:ea typeface="宋体" panose="02010600030101010101" pitchFamily="2" charset="-122"/>
              </a:rPr>
              <a:t>在该程序运行结束后，时间显示仍然继续。</a:t>
            </a:r>
          </a:p>
          <a:p>
            <a:pPr eaLnBrk="1" hangingPunct="1">
              <a:lnSpc>
                <a:spcPct val="200000"/>
              </a:lnSpc>
              <a:spcBef>
                <a:spcPct val="0"/>
              </a:spcBef>
              <a:buClrTx/>
              <a:buSzTx/>
              <a:buFontTx/>
              <a:buNone/>
            </a:pPr>
            <a:r>
              <a:rPr lang="zh-CN" altLang="en-US" sz="2400" kern="100" dirty="0">
                <a:latin typeface="Times New Roman" panose="02020603050405020304" pitchFamily="18" charset="0"/>
                <a:ea typeface="宋体" panose="02010600030101010101" pitchFamily="2" charset="-122"/>
              </a:rPr>
              <a:t>   在运行其它程序时，还看得到显示的时间</a:t>
            </a:r>
            <a:r>
              <a:rPr lang="zh-CN" altLang="en-US" sz="2400" dirty="0"/>
              <a:t>。</a:t>
            </a:r>
          </a:p>
        </p:txBody>
      </p:sp>
      <p:sp>
        <p:nvSpPr>
          <p:cNvPr id="7" name="Rectangle 70">
            <a:extLst>
              <a:ext uri="{FF2B5EF4-FFF2-40B4-BE49-F238E27FC236}">
                <a16:creationId xmlns:a16="http://schemas.microsoft.com/office/drawing/2014/main" id="{BA94A117-01D5-4170-B974-BCCE87EB09BE}"/>
              </a:ext>
            </a:extLst>
          </p:cNvPr>
          <p:cNvSpPr>
            <a:spLocks noChangeArrowheads="1"/>
          </p:cNvSpPr>
          <p:nvPr/>
        </p:nvSpPr>
        <p:spPr bwMode="auto">
          <a:xfrm>
            <a:off x="566738" y="323850"/>
            <a:ext cx="7250703"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7.2.5 </a:t>
            </a:r>
            <a:r>
              <a:rPr lang="zh-CN" altLang="en-US" sz="3600" dirty="0">
                <a:solidFill>
                  <a:schemeClr val="bg1"/>
                </a:solidFill>
                <a:latin typeface="Times New Roman" pitchFamily="18" charset="0"/>
                <a:ea typeface="华文新魏" pitchFamily="2" charset="-122"/>
              </a:rPr>
              <a:t>实方式下的中断处理程序示例</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611188" y="1628800"/>
            <a:ext cx="77962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lnSpc>
                <a:spcPct val="100000"/>
              </a:lnSpc>
              <a:spcBef>
                <a:spcPct val="0"/>
              </a:spcBef>
              <a:buClrTx/>
              <a:buSzTx/>
              <a:buFontTx/>
              <a:buNone/>
            </a:pPr>
            <a:r>
              <a:rPr lang="zh-CN" altLang="en-US" sz="2400" kern="100" dirty="0">
                <a:latin typeface="Times New Roman" panose="02020603050405020304" pitchFamily="18" charset="0"/>
                <a:ea typeface="宋体" panose="02010600030101010101" pitchFamily="2" charset="-122"/>
              </a:rPr>
              <a:t>程序涉及的知识要点分析</a:t>
            </a:r>
            <a:r>
              <a:rPr lang="en-US" altLang="zh-CN" sz="2400" kern="100" dirty="0">
                <a:latin typeface="Times New Roman" panose="02020603050405020304" pitchFamily="18" charset="0"/>
                <a:ea typeface="宋体" panose="02010600030101010101" pitchFamily="2" charset="-122"/>
              </a:rPr>
              <a:t>:</a:t>
            </a:r>
          </a:p>
        </p:txBody>
      </p:sp>
      <p:sp>
        <p:nvSpPr>
          <p:cNvPr id="48132" name="Rectangle 5"/>
          <p:cNvSpPr>
            <a:spLocks noChangeArrowheads="1"/>
          </p:cNvSpPr>
          <p:nvPr/>
        </p:nvSpPr>
        <p:spPr bwMode="auto">
          <a:xfrm>
            <a:off x="588200" y="2099054"/>
            <a:ext cx="7785100" cy="3432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L="342900" indent="-342900">
              <a:lnSpc>
                <a:spcPct val="150000"/>
              </a:lnSpc>
              <a:spcBef>
                <a:spcPct val="0"/>
              </a:spcBef>
            </a:pPr>
            <a:r>
              <a:rPr lang="en-US" altLang="zh-CN" sz="2400" kern="100" dirty="0">
                <a:solidFill>
                  <a:srgbClr val="FF0000"/>
                </a:solidFill>
                <a:latin typeface="Times New Roman" panose="02020603050405020304" pitchFamily="18" charset="0"/>
                <a:ea typeface="宋体" panose="02010600030101010101" pitchFamily="2" charset="-122"/>
              </a:rPr>
              <a:t>(1)</a:t>
            </a:r>
            <a:r>
              <a:rPr lang="zh-CN" altLang="en-US" sz="2400" kern="100" dirty="0">
                <a:solidFill>
                  <a:srgbClr val="FF0000"/>
                </a:solidFill>
                <a:latin typeface="Times New Roman" panose="02020603050405020304" pitchFamily="18" charset="0"/>
                <a:ea typeface="宋体" panose="02010600030101010101" pitchFamily="2" charset="-122"/>
              </a:rPr>
              <a:t>如何知道是否到达</a:t>
            </a:r>
            <a:r>
              <a:rPr lang="en-US" altLang="zh-CN" sz="2400" kern="100" dirty="0">
                <a:solidFill>
                  <a:srgbClr val="FF0000"/>
                </a:solidFill>
                <a:latin typeface="Times New Roman" panose="02020603050405020304" pitchFamily="18" charset="0"/>
                <a:ea typeface="宋体" panose="02010600030101010101" pitchFamily="2" charset="-122"/>
              </a:rPr>
              <a:t>1</a:t>
            </a:r>
            <a:r>
              <a:rPr lang="zh-CN" altLang="en-US" sz="2400" kern="100" dirty="0">
                <a:solidFill>
                  <a:srgbClr val="FF0000"/>
                </a:solidFill>
                <a:latin typeface="Times New Roman" panose="02020603050405020304" pitchFamily="18" charset="0"/>
                <a:ea typeface="宋体" panose="02010600030101010101" pitchFamily="2" charset="-122"/>
              </a:rPr>
              <a:t>秒？用什么中断合适</a:t>
            </a:r>
            <a:r>
              <a:rPr lang="en-US" altLang="zh-CN" sz="2400" kern="100" dirty="0">
                <a:solidFill>
                  <a:srgbClr val="FF0000"/>
                </a:solidFill>
                <a:latin typeface="Times New Roman" panose="02020603050405020304" pitchFamily="18" charset="0"/>
                <a:ea typeface="宋体" panose="02010600030101010101" pitchFamily="2" charset="-122"/>
              </a:rPr>
              <a:t>?</a:t>
            </a:r>
          </a:p>
          <a:p>
            <a:pPr marL="342900" indent="-342900">
              <a:lnSpc>
                <a:spcPct val="150000"/>
              </a:lnSpc>
              <a:spcBef>
                <a:spcPct val="0"/>
              </a:spcBef>
            </a:pPr>
            <a:r>
              <a:rPr lang="en-US" altLang="zh-CN" sz="2400" kern="100" dirty="0">
                <a:solidFill>
                  <a:srgbClr val="FF0000"/>
                </a:solidFill>
                <a:latin typeface="Times New Roman" panose="02020603050405020304" pitchFamily="18" charset="0"/>
                <a:ea typeface="宋体" panose="02010600030101010101" pitchFamily="2" charset="-122"/>
              </a:rPr>
              <a:t>(2)</a:t>
            </a:r>
            <a:r>
              <a:rPr lang="zh-CN" altLang="en-US" sz="2400" kern="100" dirty="0">
                <a:solidFill>
                  <a:srgbClr val="FF0000"/>
                </a:solidFill>
                <a:latin typeface="Times New Roman" panose="02020603050405020304" pitchFamily="18" charset="0"/>
                <a:ea typeface="宋体" panose="02010600030101010101" pitchFamily="2" charset="-122"/>
              </a:rPr>
              <a:t>如何取当前时间？</a:t>
            </a:r>
          </a:p>
          <a:p>
            <a:pPr marL="342900" indent="-342900">
              <a:lnSpc>
                <a:spcPct val="150000"/>
              </a:lnSpc>
              <a:spcBef>
                <a:spcPct val="0"/>
              </a:spcBef>
            </a:pPr>
            <a:r>
              <a:rPr lang="en-US" altLang="zh-CN" sz="2400" kern="100" dirty="0">
                <a:solidFill>
                  <a:srgbClr val="FF0000"/>
                </a:solidFill>
                <a:latin typeface="Times New Roman" panose="02020603050405020304" pitchFamily="18" charset="0"/>
                <a:ea typeface="宋体" panose="02010600030101010101" pitchFamily="2" charset="-122"/>
              </a:rPr>
              <a:t>(3)</a:t>
            </a:r>
            <a:r>
              <a:rPr lang="zh-CN" altLang="en-US" sz="2400" kern="100" dirty="0">
                <a:solidFill>
                  <a:srgbClr val="FF0000"/>
                </a:solidFill>
                <a:latin typeface="Times New Roman" panose="02020603050405020304" pitchFamily="18" charset="0"/>
                <a:ea typeface="宋体" panose="02010600030101010101" pitchFamily="2" charset="-122"/>
              </a:rPr>
              <a:t>如何在指定位置显示时间？</a:t>
            </a:r>
          </a:p>
          <a:p>
            <a:pPr marL="342900" indent="-342900">
              <a:lnSpc>
                <a:spcPct val="150000"/>
              </a:lnSpc>
              <a:spcBef>
                <a:spcPct val="0"/>
              </a:spcBef>
            </a:pPr>
            <a:r>
              <a:rPr lang="en-US" altLang="zh-CN" sz="2400" kern="100" dirty="0">
                <a:solidFill>
                  <a:srgbClr val="FF0000"/>
                </a:solidFill>
                <a:latin typeface="Times New Roman" panose="02020603050405020304" pitchFamily="18" charset="0"/>
                <a:ea typeface="宋体" panose="02010600030101010101" pitchFamily="2" charset="-122"/>
              </a:rPr>
              <a:t>(4)</a:t>
            </a:r>
            <a:r>
              <a:rPr lang="zh-CN" altLang="en-US" sz="2400" kern="100" dirty="0">
                <a:solidFill>
                  <a:srgbClr val="FF0000"/>
                </a:solidFill>
                <a:latin typeface="Times New Roman" panose="02020603050405020304" pitchFamily="18" charset="0"/>
                <a:ea typeface="宋体" panose="02010600030101010101" pitchFamily="2" charset="-122"/>
              </a:rPr>
              <a:t>如何在显示时间后（改变了光标的位置），</a:t>
            </a:r>
          </a:p>
          <a:p>
            <a:pPr marL="342900" indent="-342900">
              <a:lnSpc>
                <a:spcPct val="150000"/>
              </a:lnSpc>
              <a:spcBef>
                <a:spcPct val="0"/>
              </a:spcBef>
            </a:pPr>
            <a:r>
              <a:rPr lang="zh-CN" altLang="en-US" sz="2400" kern="100" dirty="0">
                <a:solidFill>
                  <a:srgbClr val="FF0000"/>
                </a:solidFill>
                <a:latin typeface="Times New Roman" panose="02020603050405020304" pitchFamily="18" charset="0"/>
                <a:ea typeface="宋体" panose="02010600030101010101" pitchFamily="2" charset="-122"/>
              </a:rPr>
              <a:t>   不影响其他程序的运行？</a:t>
            </a:r>
          </a:p>
          <a:p>
            <a:pPr marL="342900" indent="-342900">
              <a:lnSpc>
                <a:spcPct val="150000"/>
              </a:lnSpc>
              <a:spcBef>
                <a:spcPct val="0"/>
              </a:spcBef>
            </a:pPr>
            <a:r>
              <a:rPr lang="en-US" altLang="zh-CN" sz="2400" kern="100" dirty="0">
                <a:solidFill>
                  <a:srgbClr val="FF0000"/>
                </a:solidFill>
                <a:latin typeface="Times New Roman" panose="02020603050405020304" pitchFamily="18" charset="0"/>
                <a:ea typeface="宋体" panose="02010600030101010101" pitchFamily="2" charset="-122"/>
              </a:rPr>
              <a:t>(5)</a:t>
            </a:r>
            <a:r>
              <a:rPr lang="zh-CN" altLang="en-US" sz="2400" kern="100" dirty="0">
                <a:solidFill>
                  <a:srgbClr val="FF0000"/>
                </a:solidFill>
                <a:latin typeface="Times New Roman" panose="02020603050405020304" pitchFamily="18" charset="0"/>
                <a:ea typeface="宋体" panose="02010600030101010101" pitchFamily="2" charset="-122"/>
              </a:rPr>
              <a:t>如何在退出程序后，仍能显示时间</a:t>
            </a:r>
            <a:r>
              <a:rPr lang="zh-CN" altLang="en-US" dirty="0">
                <a:solidFill>
                  <a:srgbClr val="FF3300"/>
                </a:solidFill>
              </a:rPr>
              <a:t>？</a:t>
            </a:r>
          </a:p>
        </p:txBody>
      </p:sp>
      <p:sp>
        <p:nvSpPr>
          <p:cNvPr id="6" name="Rectangle 70">
            <a:extLst>
              <a:ext uri="{FF2B5EF4-FFF2-40B4-BE49-F238E27FC236}">
                <a16:creationId xmlns:a16="http://schemas.microsoft.com/office/drawing/2014/main" id="{B5B23BAF-A9FA-4993-87D7-1A44DD3EAB2F}"/>
              </a:ext>
            </a:extLst>
          </p:cNvPr>
          <p:cNvSpPr>
            <a:spLocks noChangeArrowheads="1"/>
          </p:cNvSpPr>
          <p:nvPr/>
        </p:nvSpPr>
        <p:spPr bwMode="auto">
          <a:xfrm>
            <a:off x="566738" y="323850"/>
            <a:ext cx="7250703"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7.2.5 </a:t>
            </a:r>
            <a:r>
              <a:rPr lang="zh-CN" altLang="en-US" sz="3600" dirty="0">
                <a:solidFill>
                  <a:schemeClr val="bg1"/>
                </a:solidFill>
                <a:latin typeface="Times New Roman" pitchFamily="18" charset="0"/>
                <a:ea typeface="华文新魏" pitchFamily="2" charset="-122"/>
              </a:rPr>
              <a:t>实方式下的中断处理程序示例</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133C8AD-10F0-45C6-B915-B0097BB59F13}"/>
              </a:ext>
            </a:extLst>
          </p:cNvPr>
          <p:cNvGrpSpPr/>
          <p:nvPr/>
        </p:nvGrpSpPr>
        <p:grpSpPr>
          <a:xfrm>
            <a:off x="611560" y="1538790"/>
            <a:ext cx="7695855" cy="2001636"/>
            <a:chOff x="611560" y="1645515"/>
            <a:chExt cx="7695855" cy="2001636"/>
          </a:xfrm>
        </p:grpSpPr>
        <p:sp>
          <p:nvSpPr>
            <p:cNvPr id="20483" name="Rectangle 3"/>
            <p:cNvSpPr>
              <a:spLocks noChangeArrowheads="1"/>
            </p:cNvSpPr>
            <p:nvPr/>
          </p:nvSpPr>
          <p:spPr bwMode="auto">
            <a:xfrm>
              <a:off x="611560" y="1985241"/>
              <a:ext cx="1882403" cy="1661910"/>
            </a:xfrm>
            <a:prstGeom prst="rect">
              <a:avLst/>
            </a:prstGeom>
            <a:solidFill>
              <a:srgbClr val="FFFFFF"/>
            </a:solidFill>
            <a:ln w="9525">
              <a:solidFill>
                <a:srgbClr val="000000"/>
              </a:solidFill>
              <a:miter lim="800000"/>
              <a:headEnd/>
              <a:tailEnd/>
            </a:ln>
          </p:spPr>
          <p:txBody>
            <a:bodyPr/>
            <a:lstStyle/>
            <a:p>
              <a:pPr algn="ctr">
                <a:lnSpc>
                  <a:spcPct val="100000"/>
                </a:lnSpc>
                <a:spcBef>
                  <a:spcPct val="0"/>
                </a:spcBef>
                <a:buClrTx/>
                <a:buSzTx/>
                <a:buFontTx/>
                <a:buNone/>
              </a:pPr>
              <a:endParaRPr kumimoji="0" lang="en-US" altLang="zh-CN" sz="1400" dirty="0">
                <a:solidFill>
                  <a:schemeClr val="tx1"/>
                </a:solidFill>
                <a:latin typeface="宋体" pitchFamily="2" charset="-122"/>
                <a:ea typeface="宋体" pitchFamily="2" charset="-122"/>
              </a:endParaRPr>
            </a:p>
            <a:p>
              <a:pPr algn="ctr">
                <a:lnSpc>
                  <a:spcPct val="100000"/>
                </a:lnSpc>
                <a:spcBef>
                  <a:spcPct val="0"/>
                </a:spcBef>
                <a:buClrTx/>
                <a:buSzTx/>
                <a:buFontTx/>
                <a:buNone/>
              </a:pPr>
              <a:r>
                <a:rPr kumimoji="0" lang="en-US" altLang="zh-CN" sz="1400" dirty="0">
                  <a:solidFill>
                    <a:schemeClr val="tx1"/>
                  </a:solidFill>
                  <a:latin typeface="宋体" pitchFamily="2" charset="-122"/>
                  <a:ea typeface="宋体" pitchFamily="2" charset="-122"/>
                </a:rPr>
                <a:t>  ┇</a:t>
              </a:r>
              <a:endParaRPr kumimoji="0" lang="en-US" altLang="zh-CN" sz="1400" dirty="0">
                <a:solidFill>
                  <a:schemeClr val="tx1"/>
                </a:solidFill>
                <a:latin typeface="Times New Roman" pitchFamily="18" charset="0"/>
                <a:ea typeface="宋体" pitchFamily="2" charset="-122"/>
              </a:endParaRPr>
            </a:p>
            <a:p>
              <a:pPr algn="just">
                <a:lnSpc>
                  <a:spcPct val="100000"/>
                </a:lnSpc>
                <a:spcBef>
                  <a:spcPct val="0"/>
                </a:spcBef>
                <a:buClrTx/>
                <a:buSzTx/>
                <a:buFontTx/>
                <a:buNone/>
              </a:pPr>
              <a:r>
                <a:rPr kumimoji="0" lang="en-US" altLang="zh-CN" sz="2000" dirty="0">
                  <a:solidFill>
                    <a:schemeClr val="tx1"/>
                  </a:solidFill>
                  <a:latin typeface="Times New Roman" pitchFamily="18" charset="0"/>
                  <a:ea typeface="宋体" pitchFamily="2" charset="-122"/>
                </a:rPr>
                <a:t>K</a:t>
              </a:r>
              <a:r>
                <a:rPr kumimoji="0" lang="zh-CN" altLang="en-US" sz="2000" dirty="0">
                  <a:solidFill>
                    <a:schemeClr val="tx1"/>
                  </a:solidFill>
                  <a:latin typeface="Times New Roman" pitchFamily="18" charset="0"/>
                  <a:ea typeface="宋体" pitchFamily="2" charset="-122"/>
                </a:rPr>
                <a:t>： </a:t>
              </a:r>
              <a:r>
                <a:rPr kumimoji="0" lang="en-US" altLang="zh-CN" sz="2000" dirty="0">
                  <a:solidFill>
                    <a:schemeClr val="tx1"/>
                  </a:solidFill>
                  <a:latin typeface="Times New Roman" pitchFamily="18" charset="0"/>
                  <a:ea typeface="宋体" pitchFamily="2" charset="-122"/>
                </a:rPr>
                <a:t>MOV……</a:t>
              </a:r>
            </a:p>
            <a:p>
              <a:pPr algn="just">
                <a:lnSpc>
                  <a:spcPct val="100000"/>
                </a:lnSpc>
                <a:spcBef>
                  <a:spcPct val="0"/>
                </a:spcBef>
                <a:buClrTx/>
                <a:buSzTx/>
                <a:buFontTx/>
                <a:buNone/>
              </a:pPr>
              <a:r>
                <a:rPr kumimoji="0" lang="en-US" altLang="zh-CN" sz="2000" dirty="0">
                  <a:solidFill>
                    <a:schemeClr val="tx1"/>
                  </a:solidFill>
                  <a:latin typeface="Times New Roman" pitchFamily="18" charset="0"/>
                  <a:ea typeface="宋体" pitchFamily="2" charset="-122"/>
                </a:rPr>
                <a:t>DK</a:t>
              </a:r>
              <a:r>
                <a:rPr kumimoji="0" lang="zh-CN" altLang="en-US" sz="2000" dirty="0">
                  <a:solidFill>
                    <a:schemeClr val="tx1"/>
                  </a:solidFill>
                  <a:latin typeface="Times New Roman" pitchFamily="18" charset="0"/>
                  <a:ea typeface="宋体" pitchFamily="2" charset="-122"/>
                </a:rPr>
                <a:t>：</a:t>
              </a:r>
              <a:r>
                <a:rPr kumimoji="0" lang="en-US" altLang="zh-CN" sz="2000" dirty="0">
                  <a:solidFill>
                    <a:schemeClr val="tx1"/>
                  </a:solidFill>
                  <a:latin typeface="Times New Roman" pitchFamily="18" charset="0"/>
                  <a:ea typeface="宋体" pitchFamily="2" charset="-122"/>
                </a:rPr>
                <a:t>…</a:t>
              </a:r>
            </a:p>
            <a:p>
              <a:pPr algn="ctr">
                <a:lnSpc>
                  <a:spcPct val="100000"/>
                </a:lnSpc>
                <a:spcBef>
                  <a:spcPct val="0"/>
                </a:spcBef>
                <a:buClrTx/>
                <a:buSzTx/>
                <a:buFontTx/>
                <a:buNone/>
              </a:pPr>
              <a:r>
                <a:rPr kumimoji="0" lang="en-US" altLang="zh-CN" sz="1400" dirty="0">
                  <a:solidFill>
                    <a:schemeClr val="tx1"/>
                  </a:solidFill>
                  <a:latin typeface="宋体" pitchFamily="2" charset="-122"/>
                  <a:ea typeface="宋体" pitchFamily="2" charset="-122"/>
                </a:rPr>
                <a:t>  ┇</a:t>
              </a:r>
              <a:endParaRPr kumimoji="0" lang="en-US" altLang="zh-CN" sz="2400" b="0" dirty="0">
                <a:solidFill>
                  <a:schemeClr val="tx1"/>
                </a:solidFill>
                <a:latin typeface="Arial" charset="0"/>
                <a:ea typeface="宋体" pitchFamily="2" charset="-122"/>
              </a:endParaRPr>
            </a:p>
          </p:txBody>
        </p:sp>
        <p:sp>
          <p:nvSpPr>
            <p:cNvPr id="20484" name="Rectangle 4"/>
            <p:cNvSpPr>
              <a:spLocks noChangeArrowheads="1"/>
            </p:cNvSpPr>
            <p:nvPr/>
          </p:nvSpPr>
          <p:spPr bwMode="auto">
            <a:xfrm>
              <a:off x="5892800" y="2129703"/>
              <a:ext cx="877888" cy="915987"/>
            </a:xfrm>
            <a:prstGeom prst="rect">
              <a:avLst/>
            </a:prstGeom>
            <a:solidFill>
              <a:srgbClr val="FFFFFF"/>
            </a:solidFill>
            <a:ln w="9525">
              <a:solidFill>
                <a:srgbClr val="000000"/>
              </a:solidFill>
              <a:miter lim="800000"/>
              <a:headEnd/>
              <a:tailEnd/>
            </a:ln>
          </p:spPr>
          <p:txBody>
            <a:bodyPr/>
            <a:lstStyle/>
            <a:p>
              <a:pPr algn="ctr">
                <a:lnSpc>
                  <a:spcPct val="100000"/>
                </a:lnSpc>
                <a:spcBef>
                  <a:spcPts val="775"/>
                </a:spcBef>
                <a:buClrTx/>
                <a:buSzTx/>
                <a:buFontTx/>
                <a:buNone/>
              </a:pPr>
              <a:r>
                <a:rPr kumimoji="0" lang="en-US" altLang="zh-CN" sz="1400" b="0">
                  <a:solidFill>
                    <a:schemeClr val="tx1"/>
                  </a:solidFill>
                  <a:latin typeface="宋体" pitchFamily="2" charset="-122"/>
                  <a:ea typeface="宋体" pitchFamily="2" charset="-122"/>
                </a:rPr>
                <a:t>┇</a:t>
              </a:r>
              <a:endParaRPr kumimoji="0" lang="en-US" altLang="zh-CN" sz="1400" b="0">
                <a:solidFill>
                  <a:schemeClr val="tx1"/>
                </a:solidFill>
                <a:latin typeface="Times New Roman" pitchFamily="18" charset="0"/>
                <a:ea typeface="宋体" pitchFamily="2" charset="-122"/>
              </a:endParaRPr>
            </a:p>
            <a:p>
              <a:pPr algn="ctr">
                <a:lnSpc>
                  <a:spcPct val="100000"/>
                </a:lnSpc>
                <a:spcBef>
                  <a:spcPct val="0"/>
                </a:spcBef>
                <a:buClrTx/>
                <a:buSzTx/>
                <a:buFontTx/>
                <a:buNone/>
              </a:pPr>
              <a:r>
                <a:rPr kumimoji="0" lang="en-US" altLang="zh-CN" sz="1400" b="0">
                  <a:solidFill>
                    <a:schemeClr val="tx1"/>
                  </a:solidFill>
                  <a:latin typeface="宋体" pitchFamily="2" charset="-122"/>
                  <a:ea typeface="宋体" pitchFamily="2" charset="-122"/>
                </a:rPr>
                <a:t>┇</a:t>
              </a:r>
              <a:endParaRPr kumimoji="0" lang="en-US" altLang="zh-CN" sz="2400" b="0">
                <a:solidFill>
                  <a:schemeClr val="tx1"/>
                </a:solidFill>
                <a:latin typeface="Arial" charset="0"/>
                <a:ea typeface="宋体" pitchFamily="2" charset="-122"/>
              </a:endParaRPr>
            </a:p>
          </p:txBody>
        </p:sp>
        <p:sp>
          <p:nvSpPr>
            <p:cNvPr id="20485" name="Line 5"/>
            <p:cNvSpPr>
              <a:spLocks noChangeShapeType="1"/>
            </p:cNvSpPr>
            <p:nvPr/>
          </p:nvSpPr>
          <p:spPr bwMode="auto">
            <a:xfrm rot="68200" flipV="1">
              <a:off x="2555875" y="2220190"/>
              <a:ext cx="3240088" cy="4333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6" name="Line 6"/>
            <p:cNvSpPr>
              <a:spLocks noChangeShapeType="1"/>
            </p:cNvSpPr>
            <p:nvPr/>
          </p:nvSpPr>
          <p:spPr bwMode="auto">
            <a:xfrm rot="140432" flipH="1">
              <a:off x="2554288" y="2869478"/>
              <a:ext cx="3309937" cy="1460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487" name="Text Box 7"/>
            <p:cNvSpPr txBox="1">
              <a:spLocks noChangeArrowheads="1"/>
            </p:cNvSpPr>
            <p:nvPr/>
          </p:nvSpPr>
          <p:spPr bwMode="auto">
            <a:xfrm>
              <a:off x="2589213" y="1913803"/>
              <a:ext cx="2944812"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400" dirty="0">
                  <a:solidFill>
                    <a:schemeClr val="tx1"/>
                  </a:solidFill>
                  <a:latin typeface="Times New Roman" pitchFamily="18" charset="0"/>
                  <a:ea typeface="宋体" pitchFamily="2" charset="-122"/>
                </a:rPr>
                <a:t>响应</a:t>
              </a:r>
              <a:r>
                <a:rPr lang="zh-CN" altLang="en-US" dirty="0">
                  <a:solidFill>
                    <a:srgbClr val="FF3300"/>
                  </a:solidFill>
                  <a:latin typeface="Tahoma" pitchFamily="34" charset="0"/>
                  <a:ea typeface="华文新魏" pitchFamily="2" charset="-122"/>
                </a:rPr>
                <a:t>随机</a:t>
              </a:r>
              <a:r>
                <a:rPr kumimoji="0" lang="zh-CN" altLang="en-US" sz="2400" dirty="0">
                  <a:solidFill>
                    <a:schemeClr val="tx1"/>
                  </a:solidFill>
                  <a:latin typeface="Times New Roman" pitchFamily="18" charset="0"/>
                  <a:ea typeface="宋体" pitchFamily="2" charset="-122"/>
                </a:rPr>
                <a:t>发生的事件</a:t>
              </a:r>
              <a:endParaRPr kumimoji="0" lang="zh-CN" altLang="en-US" sz="2400" b="0" dirty="0">
                <a:solidFill>
                  <a:schemeClr val="tx1"/>
                </a:solidFill>
                <a:latin typeface="Arial" charset="0"/>
                <a:ea typeface="宋体" pitchFamily="2" charset="-122"/>
              </a:endParaRPr>
            </a:p>
          </p:txBody>
        </p:sp>
        <p:sp>
          <p:nvSpPr>
            <p:cNvPr id="20488" name="Text Box 8"/>
            <p:cNvSpPr txBox="1">
              <a:spLocks noChangeArrowheads="1"/>
            </p:cNvSpPr>
            <p:nvPr/>
          </p:nvSpPr>
          <p:spPr bwMode="auto">
            <a:xfrm>
              <a:off x="2771775" y="3013940"/>
              <a:ext cx="2833688"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400" dirty="0">
                  <a:solidFill>
                    <a:schemeClr val="tx1"/>
                  </a:solidFill>
                  <a:latin typeface="Times New Roman" pitchFamily="18" charset="0"/>
                  <a:ea typeface="宋体" pitchFamily="2" charset="-122"/>
                </a:rPr>
                <a:t>处理结束，返回断点</a:t>
              </a:r>
              <a:endParaRPr kumimoji="0" lang="zh-CN" altLang="en-US" sz="2400" b="0" dirty="0">
                <a:solidFill>
                  <a:schemeClr val="tx1"/>
                </a:solidFill>
                <a:latin typeface="Arial" charset="0"/>
                <a:ea typeface="宋体" pitchFamily="2" charset="-122"/>
              </a:endParaRPr>
            </a:p>
          </p:txBody>
        </p:sp>
        <p:sp>
          <p:nvSpPr>
            <p:cNvPr id="20489" name="Text Box 9"/>
            <p:cNvSpPr txBox="1">
              <a:spLocks noChangeArrowheads="1"/>
            </p:cNvSpPr>
            <p:nvPr/>
          </p:nvSpPr>
          <p:spPr bwMode="auto">
            <a:xfrm>
              <a:off x="5795963" y="1645515"/>
              <a:ext cx="251145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400" dirty="0">
                  <a:solidFill>
                    <a:schemeClr val="tx1"/>
                  </a:solidFill>
                  <a:latin typeface="Times New Roman" pitchFamily="18" charset="0"/>
                  <a:ea typeface="宋体" pitchFamily="2" charset="-122"/>
                </a:rPr>
                <a:t>处理事件的程序</a:t>
              </a:r>
              <a:endParaRPr kumimoji="0" lang="zh-CN" altLang="en-US" sz="2400" b="0" dirty="0">
                <a:solidFill>
                  <a:schemeClr val="tx1"/>
                </a:solidFill>
                <a:latin typeface="Arial" charset="0"/>
                <a:ea typeface="宋体" pitchFamily="2" charset="-122"/>
              </a:endParaRPr>
            </a:p>
          </p:txBody>
        </p:sp>
      </p:grpSp>
      <p:sp>
        <p:nvSpPr>
          <p:cNvPr id="20490" name="Text Box 10"/>
          <p:cNvSpPr txBox="1">
            <a:spLocks noChangeArrowheads="1"/>
          </p:cNvSpPr>
          <p:nvPr/>
        </p:nvSpPr>
        <p:spPr bwMode="auto">
          <a:xfrm>
            <a:off x="1264444" y="3641523"/>
            <a:ext cx="136842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400" dirty="0">
                <a:solidFill>
                  <a:schemeClr val="tx1"/>
                </a:solidFill>
                <a:latin typeface="Times New Roman" pitchFamily="18" charset="0"/>
                <a:ea typeface="宋体" pitchFamily="2" charset="-122"/>
              </a:rPr>
              <a:t>现行程序</a:t>
            </a:r>
            <a:endParaRPr kumimoji="0" lang="zh-CN" altLang="en-US" sz="2400" b="0" dirty="0">
              <a:solidFill>
                <a:schemeClr val="tx1"/>
              </a:solidFill>
              <a:latin typeface="Arial" charset="0"/>
              <a:ea typeface="宋体" pitchFamily="2" charset="-122"/>
            </a:endParaRPr>
          </a:p>
        </p:txBody>
      </p:sp>
      <p:sp>
        <p:nvSpPr>
          <p:cNvPr id="20492" name="Rectangle 13"/>
          <p:cNvSpPr>
            <a:spLocks noChangeArrowheads="1"/>
          </p:cNvSpPr>
          <p:nvPr/>
        </p:nvSpPr>
        <p:spPr bwMode="auto">
          <a:xfrm>
            <a:off x="493713" y="1074015"/>
            <a:ext cx="246894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lnSpc>
                <a:spcPct val="100000"/>
              </a:lnSpc>
            </a:pPr>
            <a:r>
              <a:rPr lang="zh-CN" altLang="en-US" dirty="0">
                <a:solidFill>
                  <a:srgbClr val="FF3300"/>
                </a:solidFill>
                <a:latin typeface="Tahoma" pitchFamily="34" charset="0"/>
                <a:ea typeface="华文新魏" pitchFamily="2" charset="-122"/>
              </a:rPr>
              <a:t>中断处理过程</a:t>
            </a:r>
            <a:r>
              <a:rPr lang="en-US" altLang="zh-CN" dirty="0">
                <a:solidFill>
                  <a:srgbClr val="FF3300"/>
                </a:solidFill>
                <a:latin typeface="Tahoma" pitchFamily="34" charset="0"/>
                <a:ea typeface="华文新魏" pitchFamily="2" charset="-122"/>
              </a:rPr>
              <a:t>:</a:t>
            </a:r>
          </a:p>
        </p:txBody>
      </p:sp>
      <p:sp>
        <p:nvSpPr>
          <p:cNvPr id="14" name="Rectangle 2">
            <a:extLst>
              <a:ext uri="{FF2B5EF4-FFF2-40B4-BE49-F238E27FC236}">
                <a16:creationId xmlns:a16="http://schemas.microsoft.com/office/drawing/2014/main" id="{8DF8A542-27BF-4657-AA8B-31E4F5509341}"/>
              </a:ext>
            </a:extLst>
          </p:cNvPr>
          <p:cNvSpPr>
            <a:spLocks noGrp="1" noChangeArrowheads="1"/>
          </p:cNvSpPr>
          <p:nvPr>
            <p:ph type="title"/>
          </p:nvPr>
        </p:nvSpPr>
        <p:spPr>
          <a:xfrm>
            <a:off x="381000" y="260350"/>
            <a:ext cx="7215188" cy="654050"/>
          </a:xfrm>
        </p:spPr>
        <p:txBody>
          <a:bodyPr/>
          <a:lstStyle/>
          <a:p>
            <a:pPr eaLnBrk="1" hangingPunct="1"/>
            <a:r>
              <a:rPr lang="en-US" altLang="zh-CN" sz="4000" b="1" dirty="0">
                <a:solidFill>
                  <a:schemeClr val="bg1"/>
                </a:solidFill>
                <a:latin typeface="Times New Roman" pitchFamily="18" charset="0"/>
                <a:ea typeface="华文新魏" pitchFamily="2" charset="-122"/>
              </a:rPr>
              <a:t>7.2.1 </a:t>
            </a:r>
            <a:r>
              <a:rPr lang="zh-CN" altLang="en-US" sz="4000" b="1" dirty="0">
                <a:solidFill>
                  <a:schemeClr val="bg1"/>
                </a:solidFill>
                <a:latin typeface="Times New Roman" pitchFamily="18" charset="0"/>
                <a:ea typeface="华文新魏" pitchFamily="2" charset="-122"/>
              </a:rPr>
              <a:t>中断与异常的基础知识</a:t>
            </a:r>
          </a:p>
        </p:txBody>
      </p:sp>
      <p:sp>
        <p:nvSpPr>
          <p:cNvPr id="16" name="Rectangle 13">
            <a:extLst>
              <a:ext uri="{FF2B5EF4-FFF2-40B4-BE49-F238E27FC236}">
                <a16:creationId xmlns:a16="http://schemas.microsoft.com/office/drawing/2014/main" id="{04D9C6CA-76AC-498A-AA2F-33563AC38CBB}"/>
              </a:ext>
            </a:extLst>
          </p:cNvPr>
          <p:cNvSpPr>
            <a:spLocks noChangeArrowheads="1"/>
          </p:cNvSpPr>
          <p:nvPr/>
        </p:nvSpPr>
        <p:spPr bwMode="auto">
          <a:xfrm>
            <a:off x="500277" y="4104075"/>
            <a:ext cx="45513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00000"/>
              </a:lnSpc>
            </a:pPr>
            <a:r>
              <a:rPr lang="en-US" altLang="zh-CN" sz="2400" dirty="0">
                <a:solidFill>
                  <a:srgbClr val="FF3300"/>
                </a:solidFill>
                <a:latin typeface="宋体" panose="02010600030101010101" pitchFamily="2" charset="-122"/>
                <a:ea typeface="宋体" panose="02010600030101010101" pitchFamily="2" charset="-122"/>
              </a:rPr>
              <a:t>Q</a:t>
            </a:r>
            <a:r>
              <a:rPr lang="zh-CN" altLang="en-US" sz="2400" dirty="0">
                <a:solidFill>
                  <a:srgbClr val="FF3300"/>
                </a:solidFill>
                <a:latin typeface="宋体" panose="02010600030101010101" pitchFamily="2" charset="-122"/>
                <a:ea typeface="宋体" panose="02010600030101010101" pitchFamily="2" charset="-122"/>
              </a:rPr>
              <a:t>：与子程序调用有什么差别？</a:t>
            </a:r>
            <a:endParaRPr lang="en-US" altLang="zh-CN" sz="2400" dirty="0">
              <a:solidFill>
                <a:srgbClr val="FF3300"/>
              </a:solidFill>
              <a:latin typeface="宋体" panose="02010600030101010101" pitchFamily="2" charset="-122"/>
              <a:ea typeface="宋体" panose="02010600030101010101" pitchFamily="2" charset="-122"/>
            </a:endParaRPr>
          </a:p>
        </p:txBody>
      </p:sp>
      <p:sp>
        <p:nvSpPr>
          <p:cNvPr id="17" name="Rectangle 13">
            <a:extLst>
              <a:ext uri="{FF2B5EF4-FFF2-40B4-BE49-F238E27FC236}">
                <a16:creationId xmlns:a16="http://schemas.microsoft.com/office/drawing/2014/main" id="{DF98AD68-A58A-4ECA-82DE-797663057CFB}"/>
              </a:ext>
            </a:extLst>
          </p:cNvPr>
          <p:cNvSpPr>
            <a:spLocks noChangeArrowheads="1"/>
          </p:cNvSpPr>
          <p:nvPr/>
        </p:nvSpPr>
        <p:spPr bwMode="auto">
          <a:xfrm>
            <a:off x="481201" y="4689140"/>
            <a:ext cx="8546294" cy="127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ct val="100000"/>
              </a:lnSpc>
            </a:pPr>
            <a:r>
              <a:rPr lang="en-US" altLang="zh-CN" sz="2400" dirty="0">
                <a:solidFill>
                  <a:srgbClr val="000066"/>
                </a:solidFill>
                <a:latin typeface="宋体" panose="02010600030101010101" pitchFamily="2" charset="-122"/>
                <a:ea typeface="宋体" panose="02010600030101010101" pitchFamily="2" charset="-122"/>
              </a:rPr>
              <a:t>A</a:t>
            </a:r>
            <a:r>
              <a:rPr lang="zh-CN" altLang="en-US" sz="2400" dirty="0">
                <a:solidFill>
                  <a:srgbClr val="000066"/>
                </a:solidFill>
                <a:latin typeface="宋体" panose="02010600030101010101" pitchFamily="2" charset="-122"/>
                <a:ea typeface="宋体" panose="02010600030101010101" pitchFamily="2" charset="-122"/>
              </a:rPr>
              <a:t>：事先安排好的  </a:t>
            </a:r>
            <a:r>
              <a:rPr lang="en-US" altLang="zh-CN" sz="2400" dirty="0">
                <a:solidFill>
                  <a:srgbClr val="000066"/>
                </a:solidFill>
                <a:latin typeface="宋体" panose="02010600030101010101" pitchFamily="2" charset="-122"/>
                <a:ea typeface="宋体" panose="02010600030101010101" pitchFamily="2" charset="-122"/>
              </a:rPr>
              <a:t>VS  </a:t>
            </a:r>
            <a:r>
              <a:rPr lang="zh-CN" altLang="en-US" sz="2400" dirty="0">
                <a:solidFill>
                  <a:srgbClr val="000066"/>
                </a:solidFill>
                <a:latin typeface="宋体" panose="02010600030101010101" pitchFamily="2" charset="-122"/>
                <a:ea typeface="宋体" panose="02010600030101010101" pitchFamily="2" charset="-122"/>
              </a:rPr>
              <a:t>随机发生的</a:t>
            </a:r>
            <a:endParaRPr lang="en-US" altLang="zh-CN" sz="2400" dirty="0">
              <a:solidFill>
                <a:srgbClr val="000066"/>
              </a:solidFill>
              <a:latin typeface="宋体" panose="02010600030101010101" pitchFamily="2" charset="-122"/>
              <a:ea typeface="宋体" panose="02010600030101010101" pitchFamily="2" charset="-122"/>
            </a:endParaRPr>
          </a:p>
          <a:p>
            <a:pPr marL="342900" indent="-342900">
              <a:lnSpc>
                <a:spcPct val="100000"/>
              </a:lnSpc>
            </a:pPr>
            <a:r>
              <a:rPr lang="en-US" altLang="zh-CN" sz="2400" dirty="0">
                <a:solidFill>
                  <a:srgbClr val="000066"/>
                </a:solidFill>
                <a:latin typeface="宋体" panose="02010600030101010101" pitchFamily="2" charset="-122"/>
                <a:ea typeface="宋体" panose="02010600030101010101" pitchFamily="2" charset="-122"/>
              </a:rPr>
              <a:t>   </a:t>
            </a:r>
            <a:r>
              <a:rPr lang="zh-CN" altLang="zh-CN" sz="2400" dirty="0">
                <a:solidFill>
                  <a:srgbClr val="000066"/>
                </a:solidFill>
                <a:latin typeface="宋体" panose="02010600030101010101" pitchFamily="2" charset="-122"/>
                <a:ea typeface="宋体" panose="02010600030101010101" pitchFamily="2" charset="-122"/>
              </a:rPr>
              <a:t>引起中断的外部事件的发生与</a:t>
            </a:r>
            <a:r>
              <a:rPr lang="en-US" altLang="zh-CN" sz="2400" dirty="0">
                <a:solidFill>
                  <a:srgbClr val="000066"/>
                </a:solidFill>
                <a:latin typeface="宋体" panose="02010600030101010101" pitchFamily="2" charset="-122"/>
                <a:ea typeface="宋体" panose="02010600030101010101" pitchFamily="2" charset="-122"/>
              </a:rPr>
              <a:t>CPU</a:t>
            </a:r>
            <a:r>
              <a:rPr lang="zh-CN" altLang="zh-CN" sz="2400" dirty="0">
                <a:solidFill>
                  <a:srgbClr val="000066"/>
                </a:solidFill>
                <a:latin typeface="宋体" panose="02010600030101010101" pitchFamily="2" charset="-122"/>
                <a:ea typeface="宋体" panose="02010600030101010101" pitchFamily="2" charset="-122"/>
              </a:rPr>
              <a:t>当前执行的指令之间没有明显的约束关系，而主程序和子程序之间有着密切的联系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p:cNvSpPr>
            <a:spLocks noChangeArrowheads="1"/>
          </p:cNvSpPr>
          <p:nvPr/>
        </p:nvSpPr>
        <p:spPr bwMode="auto">
          <a:xfrm>
            <a:off x="657225" y="2168925"/>
            <a:ext cx="3014663" cy="38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L="342900" indent="-342900"/>
            <a:r>
              <a:rPr lang="en-US" altLang="zh-CN" sz="2400" kern="100" dirty="0">
                <a:solidFill>
                  <a:srgbClr val="FF0000"/>
                </a:solidFill>
                <a:latin typeface="Times New Roman" panose="02020603050405020304" pitchFamily="18" charset="0"/>
                <a:ea typeface="宋体" panose="02010600030101010101" pitchFamily="2" charset="-122"/>
              </a:rPr>
              <a:t>(1)</a:t>
            </a:r>
            <a:r>
              <a:rPr lang="zh-CN" altLang="en-US" sz="2400" kern="100" dirty="0">
                <a:solidFill>
                  <a:srgbClr val="FF0000"/>
                </a:solidFill>
                <a:latin typeface="Times New Roman" panose="02020603050405020304" pitchFamily="18" charset="0"/>
                <a:ea typeface="宋体" panose="02010600030101010101" pitchFamily="2" charset="-122"/>
              </a:rPr>
              <a:t>每隔</a:t>
            </a:r>
            <a:r>
              <a:rPr lang="en-US" altLang="zh-CN" sz="2400" kern="100" dirty="0">
                <a:solidFill>
                  <a:srgbClr val="FF0000"/>
                </a:solidFill>
                <a:latin typeface="Times New Roman" panose="02020603050405020304" pitchFamily="18" charset="0"/>
                <a:ea typeface="宋体" panose="02010600030101010101" pitchFamily="2" charset="-122"/>
              </a:rPr>
              <a:t>1</a:t>
            </a:r>
            <a:r>
              <a:rPr lang="zh-CN" altLang="en-US" sz="2400" kern="100" dirty="0">
                <a:solidFill>
                  <a:srgbClr val="FF0000"/>
                </a:solidFill>
                <a:latin typeface="Times New Roman" panose="02020603050405020304" pitchFamily="18" charset="0"/>
                <a:ea typeface="宋体" panose="02010600030101010101" pitchFamily="2" charset="-122"/>
              </a:rPr>
              <a:t>秒</a:t>
            </a:r>
          </a:p>
        </p:txBody>
      </p:sp>
      <p:sp>
        <p:nvSpPr>
          <p:cNvPr id="49157" name="Text Box 5"/>
          <p:cNvSpPr txBox="1">
            <a:spLocks noChangeArrowheads="1"/>
          </p:cNvSpPr>
          <p:nvPr/>
        </p:nvSpPr>
        <p:spPr bwMode="auto">
          <a:xfrm>
            <a:off x="935037" y="2588326"/>
            <a:ext cx="7273925" cy="1742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marL="342900" indent="-342900"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lnSpc>
                <a:spcPct val="110000"/>
              </a:lnSpc>
              <a:spcBef>
                <a:spcPct val="0"/>
              </a:spcBef>
            </a:pPr>
            <a:r>
              <a:rPr lang="zh-CN" altLang="en-US" sz="2400" kern="100" dirty="0">
                <a:latin typeface="Times New Roman" panose="02020603050405020304" pitchFamily="18" charset="0"/>
                <a:ea typeface="宋体" panose="02010600030101010101" pitchFamily="2" charset="-122"/>
              </a:rPr>
              <a:t>定时中断，时钟中断</a:t>
            </a:r>
            <a:endParaRPr lang="en-US" altLang="zh-CN" sz="2400" kern="100" dirty="0">
              <a:latin typeface="Times New Roman" panose="02020603050405020304" pitchFamily="18" charset="0"/>
              <a:ea typeface="宋体" panose="02010600030101010101" pitchFamily="2" charset="-122"/>
            </a:endParaRPr>
          </a:p>
          <a:p>
            <a:pPr eaLnBrk="1" hangingPunct="1">
              <a:lnSpc>
                <a:spcPct val="110000"/>
              </a:lnSpc>
              <a:spcBef>
                <a:spcPct val="0"/>
              </a:spcBef>
            </a:pPr>
            <a:r>
              <a:rPr lang="en-US" altLang="zh-CN" sz="2400" kern="100" dirty="0">
                <a:latin typeface="Times New Roman" panose="02020603050405020304" pitchFamily="18" charset="0"/>
                <a:ea typeface="宋体" panose="02010600030101010101" pitchFamily="2" charset="-122"/>
              </a:rPr>
              <a:t>&lt;PC</a:t>
            </a:r>
            <a:r>
              <a:rPr lang="zh-CN" altLang="en-US" sz="2400" kern="100" dirty="0">
                <a:latin typeface="Times New Roman" panose="02020603050405020304" pitchFamily="18" charset="0"/>
                <a:ea typeface="宋体" panose="02010600030101010101" pitchFamily="2" charset="-122"/>
              </a:rPr>
              <a:t>中断大全 </a:t>
            </a:r>
            <a:r>
              <a:rPr lang="en-US" altLang="zh-CN" sz="2400" kern="100" dirty="0">
                <a:latin typeface="Times New Roman" panose="02020603050405020304" pitchFamily="18" charset="0"/>
                <a:ea typeface="宋体" panose="02010600030101010101" pitchFamily="2" charset="-122"/>
              </a:rPr>
              <a:t>BIOS,DOS</a:t>
            </a:r>
            <a:r>
              <a:rPr lang="zh-CN" altLang="en-US" sz="2400" kern="100" dirty="0">
                <a:latin typeface="Times New Roman" panose="02020603050405020304" pitchFamily="18" charset="0"/>
                <a:ea typeface="宋体" panose="02010600030101010101" pitchFamily="2" charset="-122"/>
              </a:rPr>
              <a:t>及第三方调用的程序员参考资料</a:t>
            </a:r>
            <a:r>
              <a:rPr lang="en-US" altLang="zh-CN" sz="2400" kern="100" dirty="0">
                <a:latin typeface="Times New Roman" panose="02020603050405020304" pitchFamily="18" charset="0"/>
                <a:ea typeface="宋体" panose="02010600030101010101" pitchFamily="2" charset="-122"/>
              </a:rPr>
              <a:t>&gt;</a:t>
            </a:r>
          </a:p>
          <a:p>
            <a:pPr eaLnBrk="1" hangingPunct="1"/>
            <a:r>
              <a:rPr lang="en-US" altLang="zh-CN" sz="2400" kern="100" dirty="0">
                <a:latin typeface="Times New Roman" panose="02020603050405020304" pitchFamily="18" charset="0"/>
                <a:ea typeface="宋体" panose="02010600030101010101" pitchFamily="2" charset="-122"/>
              </a:rPr>
              <a:t>&lt;PC</a:t>
            </a:r>
            <a:r>
              <a:rPr lang="zh-CN" altLang="en-US" sz="2400" kern="100" dirty="0">
                <a:latin typeface="Times New Roman" panose="02020603050405020304" pitchFamily="18" charset="0"/>
                <a:ea typeface="宋体" panose="02010600030101010101" pitchFamily="2" charset="-122"/>
              </a:rPr>
              <a:t>中断调用大全</a:t>
            </a:r>
            <a:r>
              <a:rPr lang="en-US" altLang="zh-CN" sz="2400" kern="100" dirty="0">
                <a:latin typeface="Times New Roman" panose="02020603050405020304" pitchFamily="18" charset="0"/>
                <a:ea typeface="宋体" panose="02010600030101010101" pitchFamily="2" charset="-122"/>
              </a:rPr>
              <a:t>&gt;</a:t>
            </a:r>
          </a:p>
        </p:txBody>
      </p:sp>
      <p:sp>
        <p:nvSpPr>
          <p:cNvPr id="475142" name="Rectangle 6"/>
          <p:cNvSpPr>
            <a:spLocks noChangeArrowheads="1"/>
          </p:cNvSpPr>
          <p:nvPr/>
        </p:nvSpPr>
        <p:spPr bwMode="auto">
          <a:xfrm>
            <a:off x="657225" y="4464115"/>
            <a:ext cx="7650162" cy="939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marL="342900" indent="-342900">
              <a:lnSpc>
                <a:spcPct val="110000"/>
              </a:lnSpc>
              <a:spcBef>
                <a:spcPct val="0"/>
              </a:spcBef>
            </a:pPr>
            <a:r>
              <a:rPr lang="en-US" altLang="zh-CN" dirty="0"/>
              <a:t>  </a:t>
            </a:r>
            <a:r>
              <a:rPr lang="zh-CN" altLang="en-US" sz="2400" kern="100" dirty="0">
                <a:latin typeface="Times New Roman" panose="02020603050405020304" pitchFamily="18" charset="0"/>
                <a:ea typeface="宋体" panose="02010600030101010101" pitchFamily="2" charset="-122"/>
              </a:rPr>
              <a:t>由</a:t>
            </a:r>
            <a:r>
              <a:rPr lang="en-US" altLang="zh-CN" sz="2400" kern="100" dirty="0">
                <a:latin typeface="Times New Roman" panose="02020603050405020304" pitchFamily="18" charset="0"/>
                <a:ea typeface="宋体" panose="02010600030101010101" pitchFamily="2" charset="-122"/>
              </a:rPr>
              <a:t>8254</a:t>
            </a:r>
            <a:r>
              <a:rPr lang="zh-CN" altLang="en-US" sz="2400" kern="100" dirty="0">
                <a:latin typeface="Times New Roman" panose="02020603050405020304" pitchFamily="18" charset="0"/>
                <a:ea typeface="宋体" panose="02010600030101010101" pitchFamily="2" charset="-122"/>
              </a:rPr>
              <a:t>系统定时器的</a:t>
            </a:r>
            <a:r>
              <a:rPr lang="en-US" altLang="zh-CN" sz="2400" kern="100" dirty="0">
                <a:latin typeface="Times New Roman" panose="02020603050405020304" pitchFamily="18" charset="0"/>
                <a:ea typeface="宋体" panose="02010600030101010101" pitchFamily="2" charset="-122"/>
              </a:rPr>
              <a:t>0</a:t>
            </a:r>
            <a:r>
              <a:rPr lang="zh-CN" altLang="en-US" sz="2400" kern="100" dirty="0">
                <a:latin typeface="Times New Roman" panose="02020603050405020304" pitchFamily="18" charset="0"/>
                <a:ea typeface="宋体" panose="02010600030101010101" pitchFamily="2" charset="-122"/>
              </a:rPr>
              <a:t>通道每秒产生</a:t>
            </a:r>
            <a:r>
              <a:rPr lang="en-US" altLang="zh-CN" sz="2400" kern="100" dirty="0">
                <a:latin typeface="Times New Roman" panose="02020603050405020304" pitchFamily="18" charset="0"/>
                <a:ea typeface="宋体" panose="02010600030101010101" pitchFamily="2" charset="-122"/>
              </a:rPr>
              <a:t>18.2</a:t>
            </a:r>
            <a:r>
              <a:rPr lang="zh-CN" altLang="en-US" sz="2400" kern="100" dirty="0">
                <a:latin typeface="Times New Roman" panose="02020603050405020304" pitchFamily="18" charset="0"/>
                <a:ea typeface="宋体" panose="02010600030101010101" pitchFamily="2" charset="-122"/>
              </a:rPr>
              <a:t>次，该中断用于时钟更新。</a:t>
            </a:r>
          </a:p>
        </p:txBody>
      </p:sp>
      <p:sp>
        <p:nvSpPr>
          <p:cNvPr id="8" name="Rectangle 70">
            <a:extLst>
              <a:ext uri="{FF2B5EF4-FFF2-40B4-BE49-F238E27FC236}">
                <a16:creationId xmlns:a16="http://schemas.microsoft.com/office/drawing/2014/main" id="{64BB3F9E-7189-42B8-B872-20BCEA5AC338}"/>
              </a:ext>
            </a:extLst>
          </p:cNvPr>
          <p:cNvSpPr>
            <a:spLocks noChangeArrowheads="1"/>
          </p:cNvSpPr>
          <p:nvPr/>
        </p:nvSpPr>
        <p:spPr bwMode="auto">
          <a:xfrm>
            <a:off x="566738" y="323850"/>
            <a:ext cx="7250703"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7.2.5 </a:t>
            </a:r>
            <a:r>
              <a:rPr lang="zh-CN" altLang="en-US" sz="3600" dirty="0">
                <a:solidFill>
                  <a:schemeClr val="bg1"/>
                </a:solidFill>
                <a:latin typeface="Times New Roman" pitchFamily="18" charset="0"/>
                <a:ea typeface="华文新魏" pitchFamily="2" charset="-122"/>
              </a:rPr>
              <a:t>实方式下的中断处理程序示例</a:t>
            </a:r>
          </a:p>
        </p:txBody>
      </p:sp>
      <p:sp>
        <p:nvSpPr>
          <p:cNvPr id="9" name="Text Box 2">
            <a:extLst>
              <a:ext uri="{FF2B5EF4-FFF2-40B4-BE49-F238E27FC236}">
                <a16:creationId xmlns:a16="http://schemas.microsoft.com/office/drawing/2014/main" id="{59A54754-92FB-4379-8B38-1E0E2DDA8A01}"/>
              </a:ext>
            </a:extLst>
          </p:cNvPr>
          <p:cNvSpPr txBox="1">
            <a:spLocks noChangeArrowheads="1"/>
          </p:cNvSpPr>
          <p:nvPr/>
        </p:nvSpPr>
        <p:spPr bwMode="auto">
          <a:xfrm>
            <a:off x="611188" y="1403775"/>
            <a:ext cx="77962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lnSpc>
                <a:spcPct val="100000"/>
              </a:lnSpc>
              <a:spcBef>
                <a:spcPct val="0"/>
              </a:spcBef>
              <a:buClrTx/>
              <a:buSzTx/>
              <a:buFontTx/>
              <a:buNone/>
            </a:pPr>
            <a:r>
              <a:rPr lang="zh-CN" altLang="en-US" sz="2400" kern="100" dirty="0">
                <a:latin typeface="Times New Roman" panose="02020603050405020304" pitchFamily="18" charset="0"/>
                <a:ea typeface="宋体" panose="02010600030101010101" pitchFamily="2" charset="-122"/>
              </a:rPr>
              <a:t>程序涉及的知识要点分析</a:t>
            </a:r>
            <a:r>
              <a:rPr lang="en-US" altLang="zh-CN" sz="2400" kern="100" dirty="0">
                <a:latin typeface="Times New Roman" panose="02020603050405020304" pitchFamily="18" charset="0"/>
                <a:ea typeface="宋体" panose="02010600030101010101" pitchFamily="2" charset="-122"/>
              </a:rPr>
              <a:t>:</a:t>
            </a:r>
          </a:p>
        </p:txBody>
      </p:sp>
      <p:sp>
        <p:nvSpPr>
          <p:cNvPr id="10" name="Text Box 8">
            <a:extLst>
              <a:ext uri="{FF2B5EF4-FFF2-40B4-BE49-F238E27FC236}">
                <a16:creationId xmlns:a16="http://schemas.microsoft.com/office/drawing/2014/main" id="{1F9B98AC-9EBE-43E0-81B4-F3F803F43A95}"/>
              </a:ext>
            </a:extLst>
          </p:cNvPr>
          <p:cNvSpPr txBox="1">
            <a:spLocks noChangeArrowheads="1"/>
          </p:cNvSpPr>
          <p:nvPr/>
        </p:nvSpPr>
        <p:spPr bwMode="auto">
          <a:xfrm>
            <a:off x="296525" y="5537313"/>
            <a:ext cx="8595955"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lvl1pPr marL="342900" indent="-342900"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r>
              <a:rPr lang="zh-CN" altLang="en-US" sz="2400" kern="100" dirty="0">
                <a:latin typeface="Times New Roman" panose="02020603050405020304" pitchFamily="18" charset="0"/>
                <a:ea typeface="宋体" panose="02010600030101010101" pitchFamily="2" charset="-122"/>
              </a:rPr>
              <a:t>引入一个变量，记录进入中断处理程序的次数。当达到</a:t>
            </a:r>
            <a:r>
              <a:rPr lang="en-US" altLang="zh-CN" sz="2400" kern="100" dirty="0">
                <a:latin typeface="Times New Roman" panose="02020603050405020304" pitchFamily="18" charset="0"/>
                <a:ea typeface="宋体" panose="02010600030101010101" pitchFamily="2" charset="-122"/>
              </a:rPr>
              <a:t>18</a:t>
            </a:r>
            <a:r>
              <a:rPr lang="zh-CN" altLang="en-US" sz="2400" kern="100" dirty="0">
                <a:latin typeface="Times New Roman" panose="02020603050405020304" pitchFamily="18" charset="0"/>
                <a:ea typeface="宋体" panose="02010600030101010101" pitchFamily="2" charset="-122"/>
              </a:rPr>
              <a:t>次时，取时间，然后显示时间。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5142"/>
                                        </p:tgtEl>
                                        <p:attrNameLst>
                                          <p:attrName>style.visibility</p:attrName>
                                        </p:attrNameLst>
                                      </p:cBhvr>
                                      <p:to>
                                        <p:strVal val="visible"/>
                                      </p:to>
                                    </p:set>
                                    <p:animEffect transition="in" filter="blinds(horizontal)">
                                      <p:cBhvr>
                                        <p:cTn id="7" dur="500"/>
                                        <p:tgtEl>
                                          <p:spTgt spid="475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4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4"/>
          <p:cNvSpPr>
            <a:spLocks noChangeArrowheads="1"/>
          </p:cNvSpPr>
          <p:nvPr/>
        </p:nvSpPr>
        <p:spPr bwMode="auto">
          <a:xfrm>
            <a:off x="476545" y="3158939"/>
            <a:ext cx="8816516" cy="1495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p>
            <a:pPr marL="342900" indent="-342900"/>
            <a:endParaRPr lang="en-US" altLang="zh-CN" sz="2400" kern="100" dirty="0">
              <a:latin typeface="Times New Roman" panose="02020603050405020304" pitchFamily="18" charset="0"/>
              <a:ea typeface="宋体" panose="02010600030101010101" pitchFamily="2" charset="-122"/>
            </a:endParaRPr>
          </a:p>
          <a:p>
            <a:pPr marL="342900" indent="-342900"/>
            <a:r>
              <a:rPr lang="en-US" altLang="zh-CN" sz="2400" kern="100" dirty="0">
                <a:solidFill>
                  <a:srgbClr val="FF0000"/>
                </a:solidFill>
                <a:latin typeface="Times New Roman" panose="02020603050405020304" pitchFamily="18" charset="0"/>
                <a:ea typeface="宋体" panose="02010600030101010101" pitchFamily="2" charset="-122"/>
              </a:rPr>
              <a:t>(3) </a:t>
            </a:r>
            <a:r>
              <a:rPr lang="zh-CN" altLang="en-US" sz="2400" kern="100" dirty="0">
                <a:solidFill>
                  <a:srgbClr val="FF0000"/>
                </a:solidFill>
                <a:latin typeface="Times New Roman" panose="02020603050405020304" pitchFamily="18" charset="0"/>
                <a:ea typeface="宋体" panose="02010600030101010101" pitchFamily="2" charset="-122"/>
              </a:rPr>
              <a:t>程序驻留</a:t>
            </a:r>
            <a:endParaRPr lang="en-US" altLang="zh-CN" sz="2400" kern="100" dirty="0">
              <a:solidFill>
                <a:srgbClr val="FF0000"/>
              </a:solidFill>
              <a:latin typeface="Times New Roman" panose="02020603050405020304" pitchFamily="18" charset="0"/>
              <a:ea typeface="宋体" panose="02010600030101010101" pitchFamily="2" charset="-122"/>
            </a:endParaRPr>
          </a:p>
          <a:p>
            <a:pPr marL="342900" indent="-342900"/>
            <a:endParaRPr lang="zh-CN" altLang="en-US" sz="2400" kern="100" dirty="0">
              <a:latin typeface="Times New Roman" panose="02020603050405020304" pitchFamily="18" charset="0"/>
              <a:ea typeface="宋体" panose="02010600030101010101" pitchFamily="2" charset="-122"/>
            </a:endParaRPr>
          </a:p>
          <a:p>
            <a:pPr marL="342900" indent="-342900"/>
            <a:r>
              <a:rPr lang="zh-CN" altLang="en-US" sz="2400" kern="100" dirty="0">
                <a:latin typeface="Times New Roman" panose="02020603050405020304" pitchFamily="18" charset="0"/>
                <a:ea typeface="宋体" panose="02010600030101010101" pitchFamily="2" charset="-122"/>
              </a:rPr>
              <a:t>  一个程序所占的主存储空间，在该程序运行结束后，不被回收。</a:t>
            </a:r>
          </a:p>
        </p:txBody>
      </p:sp>
      <p:sp>
        <p:nvSpPr>
          <p:cNvPr id="5" name="Rectangle 6">
            <a:extLst>
              <a:ext uri="{FF2B5EF4-FFF2-40B4-BE49-F238E27FC236}">
                <a16:creationId xmlns:a16="http://schemas.microsoft.com/office/drawing/2014/main" id="{C3517DB8-E853-4637-A9EF-15101957B16D}"/>
              </a:ext>
            </a:extLst>
          </p:cNvPr>
          <p:cNvSpPr>
            <a:spLocks noChangeArrowheads="1"/>
          </p:cNvSpPr>
          <p:nvPr/>
        </p:nvSpPr>
        <p:spPr bwMode="auto">
          <a:xfrm>
            <a:off x="476545" y="1498460"/>
            <a:ext cx="3839193" cy="38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p>
            <a:pPr marL="342900" indent="-342900"/>
            <a:r>
              <a:rPr lang="en-US" altLang="zh-CN" sz="2400" kern="100" dirty="0">
                <a:solidFill>
                  <a:srgbClr val="FF0000"/>
                </a:solidFill>
                <a:latin typeface="Times New Roman" panose="02020603050405020304" pitchFamily="18" charset="0"/>
                <a:ea typeface="宋体" panose="02010600030101010101" pitchFamily="2" charset="-122"/>
              </a:rPr>
              <a:t>(2) </a:t>
            </a:r>
            <a:r>
              <a:rPr lang="zh-CN" altLang="en-US" sz="2400" kern="100" dirty="0">
                <a:solidFill>
                  <a:srgbClr val="FF0000"/>
                </a:solidFill>
                <a:latin typeface="Times New Roman" panose="02020603050405020304" pitchFamily="18" charset="0"/>
                <a:ea typeface="宋体" panose="02010600030101010101" pitchFamily="2" charset="-122"/>
              </a:rPr>
              <a:t>在屏幕的右上角显示时间</a:t>
            </a:r>
          </a:p>
        </p:txBody>
      </p:sp>
      <p:sp>
        <p:nvSpPr>
          <p:cNvPr id="6" name="Text Box 9">
            <a:extLst>
              <a:ext uri="{FF2B5EF4-FFF2-40B4-BE49-F238E27FC236}">
                <a16:creationId xmlns:a16="http://schemas.microsoft.com/office/drawing/2014/main" id="{C18DD450-B818-4B33-B2F5-4FC0BCFD2B2D}"/>
              </a:ext>
            </a:extLst>
          </p:cNvPr>
          <p:cNvSpPr txBox="1">
            <a:spLocks noChangeArrowheads="1"/>
          </p:cNvSpPr>
          <p:nvPr/>
        </p:nvSpPr>
        <p:spPr bwMode="auto">
          <a:xfrm>
            <a:off x="791579" y="2231750"/>
            <a:ext cx="4905545" cy="38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lvl1pPr marL="342900" indent="-342900"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r>
              <a:rPr lang="zh-CN" altLang="en-US" sz="2400" kern="100" dirty="0">
                <a:latin typeface="Times New Roman" panose="02020603050405020304" pitchFamily="18" charset="0"/>
                <a:ea typeface="宋体" panose="02010600030101010101" pitchFamily="2" charset="-122"/>
              </a:rPr>
              <a:t>常用</a:t>
            </a:r>
            <a:r>
              <a:rPr lang="en-US" altLang="zh-CN" sz="2400" kern="100" dirty="0">
                <a:latin typeface="Times New Roman" panose="02020603050405020304" pitchFamily="18" charset="0"/>
                <a:ea typeface="宋体" panose="02010600030101010101" pitchFamily="2" charset="-122"/>
              </a:rPr>
              <a:t>BIOS</a:t>
            </a:r>
            <a:r>
              <a:rPr lang="zh-CN" altLang="en-US" sz="2400" kern="100" dirty="0">
                <a:latin typeface="Times New Roman" panose="02020603050405020304" pitchFamily="18" charset="0"/>
                <a:ea typeface="宋体" panose="02010600030101010101" pitchFamily="2" charset="-122"/>
              </a:rPr>
              <a:t>子程序</a:t>
            </a:r>
            <a:r>
              <a:rPr lang="en-US" altLang="zh-CN" sz="2400" kern="100" dirty="0">
                <a:latin typeface="Times New Roman" panose="02020603050405020304" pitchFamily="18" charset="0"/>
                <a:ea typeface="宋体" panose="02010600030101010101" pitchFamily="2" charset="-122"/>
              </a:rPr>
              <a:t>,</a:t>
            </a:r>
            <a:r>
              <a:rPr lang="zh-CN" altLang="en-US" sz="2400" kern="100" dirty="0">
                <a:latin typeface="Times New Roman" panose="02020603050405020304" pitchFamily="18" charset="0"/>
                <a:ea typeface="宋体" panose="02010600030101010101" pitchFamily="2" charset="-122"/>
              </a:rPr>
              <a:t>显示器驱动程序</a:t>
            </a:r>
            <a:endParaRPr lang="en-US" altLang="zh-CN" sz="2400" kern="100" dirty="0">
              <a:latin typeface="Times New Roman" panose="02020603050405020304" pitchFamily="18" charset="0"/>
              <a:ea typeface="宋体" panose="02010600030101010101" pitchFamily="2" charset="-122"/>
            </a:endParaRPr>
          </a:p>
        </p:txBody>
      </p:sp>
      <p:sp>
        <p:nvSpPr>
          <p:cNvPr id="7" name="Rectangle 70">
            <a:extLst>
              <a:ext uri="{FF2B5EF4-FFF2-40B4-BE49-F238E27FC236}">
                <a16:creationId xmlns:a16="http://schemas.microsoft.com/office/drawing/2014/main" id="{99AC2DB2-2E8F-4B8E-9084-D3A82C7E0EE8}"/>
              </a:ext>
            </a:extLst>
          </p:cNvPr>
          <p:cNvSpPr>
            <a:spLocks noChangeArrowheads="1"/>
          </p:cNvSpPr>
          <p:nvPr/>
        </p:nvSpPr>
        <p:spPr bwMode="auto">
          <a:xfrm>
            <a:off x="566738" y="323850"/>
            <a:ext cx="7250703"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7.2.5 </a:t>
            </a:r>
            <a:r>
              <a:rPr lang="zh-CN" altLang="en-US" sz="3600" dirty="0">
                <a:solidFill>
                  <a:schemeClr val="bg1"/>
                </a:solidFill>
                <a:latin typeface="Times New Roman" pitchFamily="18" charset="0"/>
                <a:ea typeface="华文新魏" pitchFamily="2" charset="-122"/>
              </a:rPr>
              <a:t>实方式下的中断处理程序示例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BB664C35-9EAF-4364-A7B5-3EF74022ECC3}"/>
              </a:ext>
            </a:extLst>
          </p:cNvPr>
          <p:cNvPicPr>
            <a:picLocks noChangeAspect="1"/>
          </p:cNvPicPr>
          <p:nvPr/>
        </p:nvPicPr>
        <p:blipFill>
          <a:blip r:embed="rId2"/>
          <a:stretch>
            <a:fillRect/>
          </a:stretch>
        </p:blipFill>
        <p:spPr>
          <a:xfrm>
            <a:off x="0" y="1178750"/>
            <a:ext cx="9144000" cy="5580620"/>
          </a:xfrm>
          <a:prstGeom prst="rect">
            <a:avLst/>
          </a:prstGeom>
        </p:spPr>
      </p:pic>
      <p:sp>
        <p:nvSpPr>
          <p:cNvPr id="8" name="Rectangle 70">
            <a:extLst>
              <a:ext uri="{FF2B5EF4-FFF2-40B4-BE49-F238E27FC236}">
                <a16:creationId xmlns:a16="http://schemas.microsoft.com/office/drawing/2014/main" id="{C79F26DD-C56D-4911-86F8-C3E5D3950844}"/>
              </a:ext>
            </a:extLst>
          </p:cNvPr>
          <p:cNvSpPr>
            <a:spLocks noChangeArrowheads="1"/>
          </p:cNvSpPr>
          <p:nvPr/>
        </p:nvSpPr>
        <p:spPr bwMode="auto">
          <a:xfrm>
            <a:off x="566738" y="323850"/>
            <a:ext cx="7250703"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7.2.5 </a:t>
            </a:r>
            <a:r>
              <a:rPr lang="zh-CN" altLang="en-US" sz="3600" dirty="0">
                <a:solidFill>
                  <a:schemeClr val="bg1"/>
                </a:solidFill>
                <a:latin typeface="Times New Roman" pitchFamily="18" charset="0"/>
                <a:ea typeface="华文新魏" pitchFamily="2" charset="-122"/>
              </a:rPr>
              <a:t>实方式下的中断处理程序示例</a:t>
            </a:r>
          </a:p>
        </p:txBody>
      </p:sp>
    </p:spTree>
    <p:extLst>
      <p:ext uri="{BB962C8B-B14F-4D97-AF65-F5344CB8AC3E}">
        <p14:creationId xmlns:p14="http://schemas.microsoft.com/office/powerpoint/2010/main" val="11686858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3205389-4296-413D-971F-E18EBE3A6349}"/>
              </a:ext>
            </a:extLst>
          </p:cNvPr>
          <p:cNvPicPr>
            <a:picLocks noChangeAspect="1"/>
          </p:cNvPicPr>
          <p:nvPr/>
        </p:nvPicPr>
        <p:blipFill>
          <a:blip r:embed="rId2"/>
          <a:stretch>
            <a:fillRect/>
          </a:stretch>
        </p:blipFill>
        <p:spPr>
          <a:xfrm>
            <a:off x="0" y="1754208"/>
            <a:ext cx="9144000" cy="3349583"/>
          </a:xfrm>
          <a:prstGeom prst="rect">
            <a:avLst/>
          </a:prstGeom>
        </p:spPr>
      </p:pic>
      <p:sp>
        <p:nvSpPr>
          <p:cNvPr id="5" name="Rectangle 70">
            <a:extLst>
              <a:ext uri="{FF2B5EF4-FFF2-40B4-BE49-F238E27FC236}">
                <a16:creationId xmlns:a16="http://schemas.microsoft.com/office/drawing/2014/main" id="{27BD631C-0436-44B7-BB2E-054E6BF8E5DD}"/>
              </a:ext>
            </a:extLst>
          </p:cNvPr>
          <p:cNvSpPr>
            <a:spLocks noChangeArrowheads="1"/>
          </p:cNvSpPr>
          <p:nvPr/>
        </p:nvSpPr>
        <p:spPr bwMode="auto">
          <a:xfrm>
            <a:off x="566738" y="323850"/>
            <a:ext cx="7250703"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7.2.5 </a:t>
            </a:r>
            <a:r>
              <a:rPr lang="zh-CN" altLang="en-US" sz="3600" dirty="0">
                <a:solidFill>
                  <a:schemeClr val="bg1"/>
                </a:solidFill>
                <a:latin typeface="Times New Roman" pitchFamily="18" charset="0"/>
                <a:ea typeface="华文新魏" pitchFamily="2" charset="-122"/>
              </a:rPr>
              <a:t>实方式下的中断处理程序示例</a:t>
            </a:r>
          </a:p>
        </p:txBody>
      </p:sp>
    </p:spTree>
    <p:extLst>
      <p:ext uri="{BB962C8B-B14F-4D97-AF65-F5344CB8AC3E}">
        <p14:creationId xmlns:p14="http://schemas.microsoft.com/office/powerpoint/2010/main" val="40609725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7666AB3-0AD4-4CA6-A414-B327123B39D7}"/>
              </a:ext>
            </a:extLst>
          </p:cNvPr>
          <p:cNvPicPr>
            <a:picLocks noChangeAspect="1"/>
          </p:cNvPicPr>
          <p:nvPr/>
        </p:nvPicPr>
        <p:blipFill>
          <a:blip r:embed="rId2"/>
          <a:stretch>
            <a:fillRect/>
          </a:stretch>
        </p:blipFill>
        <p:spPr>
          <a:xfrm>
            <a:off x="-26495" y="1133745"/>
            <a:ext cx="9144000" cy="5687170"/>
          </a:xfrm>
          <a:prstGeom prst="rect">
            <a:avLst/>
          </a:prstGeom>
        </p:spPr>
      </p:pic>
      <p:sp>
        <p:nvSpPr>
          <p:cNvPr id="4" name="Rectangle 70">
            <a:extLst>
              <a:ext uri="{FF2B5EF4-FFF2-40B4-BE49-F238E27FC236}">
                <a16:creationId xmlns:a16="http://schemas.microsoft.com/office/drawing/2014/main" id="{543B93B8-ADFB-4708-A30D-4FFB0C74B9AD}"/>
              </a:ext>
            </a:extLst>
          </p:cNvPr>
          <p:cNvSpPr>
            <a:spLocks noChangeArrowheads="1"/>
          </p:cNvSpPr>
          <p:nvPr/>
        </p:nvSpPr>
        <p:spPr bwMode="auto">
          <a:xfrm>
            <a:off x="566738" y="323850"/>
            <a:ext cx="7250703"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7.2.5 </a:t>
            </a:r>
            <a:r>
              <a:rPr lang="zh-CN" altLang="en-US" sz="3600" dirty="0">
                <a:solidFill>
                  <a:schemeClr val="bg1"/>
                </a:solidFill>
                <a:latin typeface="Times New Roman" pitchFamily="18" charset="0"/>
                <a:ea typeface="华文新魏" pitchFamily="2" charset="-122"/>
              </a:rPr>
              <a:t>实方式下的中断处理程序示例</a:t>
            </a:r>
          </a:p>
        </p:txBody>
      </p:sp>
    </p:spTree>
    <p:extLst>
      <p:ext uri="{BB962C8B-B14F-4D97-AF65-F5344CB8AC3E}">
        <p14:creationId xmlns:p14="http://schemas.microsoft.com/office/powerpoint/2010/main" val="23856166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8BC208F-ABD3-4563-B408-2FDBA546717F}"/>
              </a:ext>
            </a:extLst>
          </p:cNvPr>
          <p:cNvSpPr txBox="1"/>
          <p:nvPr/>
        </p:nvSpPr>
        <p:spPr>
          <a:xfrm>
            <a:off x="-37020" y="1718810"/>
            <a:ext cx="9181020" cy="1961243"/>
          </a:xfrm>
          <a:prstGeom prst="rect">
            <a:avLst/>
          </a:prstGeom>
          <a:noFill/>
        </p:spPr>
        <p:txBody>
          <a:bodyPr wrap="square">
            <a:spAutoFit/>
          </a:bodyPr>
          <a:lstStyle/>
          <a:p>
            <a:pPr marL="254635" indent="344170" algn="l">
              <a:lnSpc>
                <a:spcPct val="130000"/>
              </a:lnSpc>
            </a:pPr>
            <a:r>
              <a:rPr lang="en-US" altLang="zh-CN" sz="2400" b="1" kern="100" dirty="0">
                <a:effectLst/>
                <a:latin typeface="Times New Roman" panose="02020603050405020304" pitchFamily="18" charset="0"/>
                <a:ea typeface="宋体" panose="02010600030101010101" pitchFamily="2" charset="-122"/>
              </a:rPr>
              <a:t>(iv)</a:t>
            </a:r>
            <a:r>
              <a:rPr lang="zh-CN" altLang="zh-CN" sz="2400" b="1" kern="100" dirty="0">
                <a:solidFill>
                  <a:schemeClr val="accent2"/>
                </a:solidFill>
                <a:effectLst/>
                <a:latin typeface="Times New Roman" panose="02020603050405020304" pitchFamily="18" charset="0"/>
                <a:ea typeface="宋体" panose="02010600030101010101" pitchFamily="2" charset="-122"/>
              </a:rPr>
              <a:t>需要注意的问题</a:t>
            </a:r>
            <a:r>
              <a:rPr lang="zh-CN" altLang="zh-CN" sz="2400" b="1" kern="100" dirty="0">
                <a:effectLst/>
                <a:latin typeface="Times New Roman" panose="02020603050405020304" pitchFamily="18" charset="0"/>
                <a:ea typeface="宋体" panose="02010600030101010101" pitchFamily="2" charset="-122"/>
              </a:rPr>
              <a:t>： 如果一个应用程序中编写了一段程序需要常驻内存，总是把这段程序写在代码段的最前面，如果数据段也需要驻留，则应该数据段在前，代码段在后。计算驻留长度时，应该把数据段的长度加上代码段中驻留部分的长度一起计算。</a:t>
            </a:r>
            <a:endParaRPr lang="zh-CN" altLang="zh-CN" sz="2400" kern="100" dirty="0">
              <a:effectLst/>
              <a:latin typeface="Times New Roman" panose="02020603050405020304" pitchFamily="18" charset="0"/>
              <a:ea typeface="宋体" panose="02010600030101010101" pitchFamily="2" charset="-122"/>
            </a:endParaRPr>
          </a:p>
        </p:txBody>
      </p:sp>
      <p:sp>
        <p:nvSpPr>
          <p:cNvPr id="6" name="Rectangle 70">
            <a:extLst>
              <a:ext uri="{FF2B5EF4-FFF2-40B4-BE49-F238E27FC236}">
                <a16:creationId xmlns:a16="http://schemas.microsoft.com/office/drawing/2014/main" id="{EB75F46D-23D7-496B-BAC6-0AECA2702104}"/>
              </a:ext>
            </a:extLst>
          </p:cNvPr>
          <p:cNvSpPr>
            <a:spLocks noChangeArrowheads="1"/>
          </p:cNvSpPr>
          <p:nvPr/>
        </p:nvSpPr>
        <p:spPr bwMode="auto">
          <a:xfrm>
            <a:off x="566738" y="323850"/>
            <a:ext cx="7250703"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en-US" altLang="zh-CN" sz="3600" dirty="0">
                <a:solidFill>
                  <a:schemeClr val="bg1"/>
                </a:solidFill>
                <a:latin typeface="Times New Roman" pitchFamily="18" charset="0"/>
                <a:ea typeface="华文新魏" pitchFamily="2" charset="-122"/>
              </a:rPr>
              <a:t>7.2.5 </a:t>
            </a:r>
            <a:r>
              <a:rPr lang="zh-CN" altLang="en-US" sz="3600" dirty="0">
                <a:solidFill>
                  <a:schemeClr val="bg1"/>
                </a:solidFill>
                <a:latin typeface="Times New Roman" pitchFamily="18" charset="0"/>
                <a:ea typeface="华文新魏" pitchFamily="2" charset="-122"/>
              </a:rPr>
              <a:t>实方式下的中断处理程序示例</a:t>
            </a:r>
          </a:p>
        </p:txBody>
      </p:sp>
    </p:spTree>
    <p:extLst>
      <p:ext uri="{BB962C8B-B14F-4D97-AF65-F5344CB8AC3E}">
        <p14:creationId xmlns:p14="http://schemas.microsoft.com/office/powerpoint/2010/main" val="12185693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0">
            <a:extLst>
              <a:ext uri="{FF2B5EF4-FFF2-40B4-BE49-F238E27FC236}">
                <a16:creationId xmlns:a16="http://schemas.microsoft.com/office/drawing/2014/main" id="{2BEC76EC-D61F-4A19-95B0-ADF68B60F81D}"/>
              </a:ext>
            </a:extLst>
          </p:cNvPr>
          <p:cNvSpPr>
            <a:spLocks noChangeArrowheads="1"/>
          </p:cNvSpPr>
          <p:nvPr/>
        </p:nvSpPr>
        <p:spPr bwMode="auto">
          <a:xfrm>
            <a:off x="566738" y="323850"/>
            <a:ext cx="1107996" cy="548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342900" indent="-342900"/>
            <a:r>
              <a:rPr lang="zh-CN" altLang="en-US" sz="3600" dirty="0">
                <a:solidFill>
                  <a:schemeClr val="bg1"/>
                </a:solidFill>
                <a:latin typeface="Times New Roman" pitchFamily="18" charset="0"/>
                <a:ea typeface="华文新魏" pitchFamily="2" charset="-122"/>
              </a:rPr>
              <a:t>总结</a:t>
            </a:r>
          </a:p>
        </p:txBody>
      </p:sp>
      <p:sp>
        <p:nvSpPr>
          <p:cNvPr id="4" name="文本框 3">
            <a:extLst>
              <a:ext uri="{FF2B5EF4-FFF2-40B4-BE49-F238E27FC236}">
                <a16:creationId xmlns:a16="http://schemas.microsoft.com/office/drawing/2014/main" id="{CF7EB4B2-D245-432C-AA11-EC24401D8516}"/>
              </a:ext>
            </a:extLst>
          </p:cNvPr>
          <p:cNvSpPr txBox="1"/>
          <p:nvPr/>
        </p:nvSpPr>
        <p:spPr>
          <a:xfrm>
            <a:off x="386535" y="1448780"/>
            <a:ext cx="8370930" cy="3699987"/>
          </a:xfrm>
          <a:prstGeom prst="rect">
            <a:avLst/>
          </a:prstGeom>
          <a:noFill/>
        </p:spPr>
        <p:txBody>
          <a:bodyPr wrap="square">
            <a:spAutoFit/>
          </a:bodyPr>
          <a:lstStyle/>
          <a:p>
            <a:pPr marL="457200" indent="-457200" algn="just">
              <a:lnSpc>
                <a:spcPct val="125000"/>
              </a:lnSpc>
              <a:buFont typeface="Wingdings" panose="05000000000000000000" pitchFamily="2" charset="2"/>
              <a:buChar char="Ø"/>
            </a:pPr>
            <a:r>
              <a:rPr lang="zh-CN" altLang="zh-CN" sz="2800" kern="100" dirty="0">
                <a:effectLst/>
                <a:latin typeface="Times New Roman" panose="02020603050405020304" pitchFamily="18" charset="0"/>
                <a:ea typeface="宋体" panose="02010600030101010101" pitchFamily="2" charset="-122"/>
              </a:rPr>
              <a:t>中断和异常</a:t>
            </a:r>
            <a:r>
              <a:rPr lang="zh-CN" altLang="en-US" sz="2800" kern="100" dirty="0">
                <a:effectLst/>
                <a:latin typeface="Times New Roman" panose="02020603050405020304" pitchFamily="18" charset="0"/>
                <a:ea typeface="宋体" panose="02010600030101010101" pitchFamily="2" charset="-122"/>
              </a:rPr>
              <a:t>的概念</a:t>
            </a:r>
            <a:endParaRPr lang="zh-CN" altLang="zh-CN" sz="3600" kern="100" dirty="0">
              <a:effectLst/>
              <a:latin typeface="Times New Roman" panose="02020603050405020304" pitchFamily="18" charset="0"/>
              <a:ea typeface="宋体" panose="02010600030101010101" pitchFamily="2" charset="-122"/>
            </a:endParaRPr>
          </a:p>
          <a:p>
            <a:pPr algn="just">
              <a:lnSpc>
                <a:spcPct val="125000"/>
              </a:lnSpc>
            </a:pPr>
            <a:r>
              <a:rPr lang="en-US" altLang="zh-CN" sz="2800" kern="100" dirty="0">
                <a:effectLst/>
                <a:latin typeface="Times New Roman" panose="02020603050405020304" pitchFamily="18" charset="0"/>
                <a:ea typeface="宋体" panose="02010600030101010101" pitchFamily="2" charset="-122"/>
              </a:rPr>
              <a:t>    </a:t>
            </a:r>
            <a:r>
              <a:rPr lang="zh-CN" altLang="zh-CN" sz="2800" kern="100" dirty="0">
                <a:effectLst/>
                <a:latin typeface="Times New Roman" panose="02020603050405020304" pitchFamily="18" charset="0"/>
                <a:ea typeface="宋体" panose="02010600030101010101" pitchFamily="2" charset="-122"/>
              </a:rPr>
              <a:t>中断</a:t>
            </a:r>
            <a:r>
              <a:rPr lang="zh-CN" altLang="en-US" sz="2800" kern="100" dirty="0">
                <a:effectLst/>
                <a:latin typeface="Times New Roman" panose="02020603050405020304" pitchFamily="18" charset="0"/>
                <a:ea typeface="宋体" panose="02010600030101010101" pitchFamily="2" charset="-122"/>
              </a:rPr>
              <a:t>源、</a:t>
            </a:r>
            <a:r>
              <a:rPr lang="zh-CN" altLang="zh-CN" sz="2800" kern="100" dirty="0">
                <a:effectLst/>
                <a:latin typeface="Times New Roman" panose="02020603050405020304" pitchFamily="18" charset="0"/>
                <a:ea typeface="宋体" panose="02010600030101010101" pitchFamily="2" charset="-122"/>
              </a:rPr>
              <a:t>中断描述符表</a:t>
            </a:r>
            <a:endParaRPr lang="en-US" altLang="zh-CN" sz="2800" kern="100" dirty="0">
              <a:effectLst/>
              <a:latin typeface="Times New Roman" panose="02020603050405020304" pitchFamily="18" charset="0"/>
              <a:ea typeface="宋体" panose="02010600030101010101" pitchFamily="2" charset="-122"/>
            </a:endParaRPr>
          </a:p>
          <a:p>
            <a:pPr marL="457200" indent="-457200" algn="just">
              <a:lnSpc>
                <a:spcPct val="125000"/>
              </a:lnSpc>
              <a:buFont typeface="Wingdings" panose="05000000000000000000" pitchFamily="2" charset="2"/>
              <a:buChar char="Ø"/>
            </a:pPr>
            <a:r>
              <a:rPr lang="zh-CN" altLang="zh-CN" sz="2800" kern="100" dirty="0">
                <a:effectLst/>
                <a:latin typeface="Times New Roman" panose="02020603050405020304" pitchFamily="18" charset="0"/>
                <a:ea typeface="宋体" panose="02010600030101010101" pitchFamily="2" charset="-122"/>
              </a:rPr>
              <a:t>中断和异常响应的过程</a:t>
            </a:r>
            <a:endParaRPr lang="en-US" altLang="zh-CN" sz="2800" kern="100" dirty="0">
              <a:effectLst/>
              <a:latin typeface="Times New Roman" panose="02020603050405020304" pitchFamily="18" charset="0"/>
              <a:ea typeface="宋体" panose="02010600030101010101" pitchFamily="2" charset="-122"/>
            </a:endParaRPr>
          </a:p>
          <a:p>
            <a:pPr marL="457200" indent="-457200" algn="just">
              <a:lnSpc>
                <a:spcPct val="125000"/>
              </a:lnSpc>
              <a:buFont typeface="Wingdings" panose="05000000000000000000" pitchFamily="2" charset="2"/>
              <a:buChar char="Ø"/>
            </a:pPr>
            <a:r>
              <a:rPr lang="zh-CN" altLang="zh-CN" sz="2800" kern="100" dirty="0">
                <a:effectLst/>
                <a:latin typeface="Times New Roman" panose="02020603050405020304" pitchFamily="18" charset="0"/>
                <a:ea typeface="宋体" panose="02010600030101010101" pitchFamily="2" charset="-122"/>
              </a:rPr>
              <a:t>中断和异常处理程序的调用</a:t>
            </a:r>
            <a:r>
              <a:rPr lang="zh-CN" altLang="en-US" sz="2800" kern="100" dirty="0">
                <a:effectLst/>
                <a:latin typeface="Times New Roman" panose="02020603050405020304" pitchFamily="18" charset="0"/>
                <a:ea typeface="宋体" panose="02010600030101010101" pitchFamily="2" charset="-122"/>
              </a:rPr>
              <a:t>与返回</a:t>
            </a:r>
            <a:endParaRPr lang="en-US" altLang="zh-CN" sz="2800" kern="100" dirty="0">
              <a:effectLst/>
              <a:latin typeface="Times New Roman" panose="02020603050405020304" pitchFamily="18" charset="0"/>
              <a:ea typeface="宋体" panose="02010600030101010101" pitchFamily="2" charset="-122"/>
            </a:endParaRPr>
          </a:p>
          <a:p>
            <a:pPr algn="just">
              <a:lnSpc>
                <a:spcPct val="125000"/>
              </a:lnSpc>
            </a:pPr>
            <a:r>
              <a:rPr lang="en-US" altLang="zh-CN" kern="100" dirty="0">
                <a:latin typeface="Times New Roman" panose="02020603050405020304" pitchFamily="18" charset="0"/>
                <a:ea typeface="宋体" panose="02010600030101010101" pitchFamily="2" charset="-122"/>
              </a:rPr>
              <a:t>      INT  n             IRET</a:t>
            </a:r>
            <a:endParaRPr lang="en-US" altLang="zh-CN" sz="2800" kern="100" dirty="0">
              <a:effectLst/>
              <a:latin typeface="Times New Roman" panose="02020603050405020304" pitchFamily="18" charset="0"/>
              <a:ea typeface="宋体" panose="02010600030101010101" pitchFamily="2" charset="-122"/>
            </a:endParaRPr>
          </a:p>
          <a:p>
            <a:pPr marL="457200" indent="-457200" algn="just">
              <a:lnSpc>
                <a:spcPct val="125000"/>
              </a:lnSpc>
              <a:buFont typeface="Wingdings" panose="05000000000000000000" pitchFamily="2" charset="2"/>
              <a:buChar char="Ø"/>
            </a:pPr>
            <a:r>
              <a:rPr lang="zh-CN" altLang="en-US" sz="2800" kern="100" dirty="0">
                <a:effectLst/>
                <a:latin typeface="Times New Roman" panose="02020603050405020304" pitchFamily="18" charset="0"/>
                <a:ea typeface="宋体" panose="02010600030101010101" pitchFamily="2" charset="-122"/>
              </a:rPr>
              <a:t>中断服务程序调用</a:t>
            </a:r>
            <a:r>
              <a:rPr lang="zh-CN" altLang="zh-CN" sz="2800" kern="100" dirty="0">
                <a:effectLst/>
                <a:latin typeface="Times New Roman" panose="02020603050405020304" pitchFamily="18" charset="0"/>
                <a:ea typeface="宋体" panose="02010600030101010101" pitchFamily="2" charset="-122"/>
              </a:rPr>
              <a:t>与一般的子程序调用</a:t>
            </a:r>
            <a:r>
              <a:rPr lang="zh-CN" altLang="en-US" kern="100" dirty="0">
                <a:latin typeface="Times New Roman" panose="02020603050405020304" pitchFamily="18" charset="0"/>
                <a:ea typeface="宋体" panose="02010600030101010101" pitchFamily="2" charset="-122"/>
              </a:rPr>
              <a:t>的异同点</a:t>
            </a:r>
            <a:endParaRPr lang="zh-CN" altLang="zh-CN" sz="3600" kern="1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227235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260350"/>
            <a:ext cx="7215188" cy="654050"/>
          </a:xfrm>
        </p:spPr>
        <p:txBody>
          <a:bodyPr/>
          <a:lstStyle/>
          <a:p>
            <a:pPr eaLnBrk="1" hangingPunct="1"/>
            <a:r>
              <a:rPr lang="en-US" altLang="zh-CN" sz="4000" b="1" dirty="0">
                <a:solidFill>
                  <a:schemeClr val="bg1"/>
                </a:solidFill>
                <a:latin typeface="Times New Roman" pitchFamily="18" charset="0"/>
                <a:ea typeface="华文新魏" pitchFamily="2" charset="-122"/>
              </a:rPr>
              <a:t>7.2.1 </a:t>
            </a:r>
            <a:r>
              <a:rPr lang="zh-CN" altLang="en-US" sz="4000" b="1" dirty="0">
                <a:solidFill>
                  <a:schemeClr val="bg1"/>
                </a:solidFill>
                <a:latin typeface="Times New Roman" pitchFamily="18" charset="0"/>
                <a:ea typeface="华文新魏" pitchFamily="2" charset="-122"/>
              </a:rPr>
              <a:t>中断与异常的基础知识</a:t>
            </a:r>
          </a:p>
        </p:txBody>
      </p:sp>
      <p:sp>
        <p:nvSpPr>
          <p:cNvPr id="8" name="文本框 7">
            <a:extLst>
              <a:ext uri="{FF2B5EF4-FFF2-40B4-BE49-F238E27FC236}">
                <a16:creationId xmlns:a16="http://schemas.microsoft.com/office/drawing/2014/main" id="{E2C7DFB5-E92D-458C-83B7-E20860A3BD6A}"/>
              </a:ext>
            </a:extLst>
          </p:cNvPr>
          <p:cNvSpPr txBox="1"/>
          <p:nvPr/>
        </p:nvSpPr>
        <p:spPr>
          <a:xfrm>
            <a:off x="673682" y="1313765"/>
            <a:ext cx="4538928" cy="461665"/>
          </a:xfrm>
          <a:prstGeom prst="rect">
            <a:avLst/>
          </a:prstGeom>
          <a:noFill/>
        </p:spPr>
        <p:txBody>
          <a:bodyPr wrap="square">
            <a:spAutoFit/>
          </a:bodyPr>
          <a:lstStyle/>
          <a:p>
            <a:pPr>
              <a:lnSpc>
                <a:spcPct val="100000"/>
              </a:lnSpc>
              <a:spcBef>
                <a:spcPts val="0"/>
              </a:spcBef>
            </a:pPr>
            <a:r>
              <a:rPr lang="en-US" altLang="zh-CN" sz="2400" dirty="0">
                <a:solidFill>
                  <a:srgbClr val="FF0000"/>
                </a:solidFill>
              </a:rPr>
              <a:t>7.2.1 </a:t>
            </a:r>
            <a:r>
              <a:rPr lang="zh-CN" altLang="en-US" sz="2400" dirty="0">
                <a:solidFill>
                  <a:srgbClr val="FF0000"/>
                </a:solidFill>
              </a:rPr>
              <a:t>中断和异常的概念</a:t>
            </a:r>
          </a:p>
        </p:txBody>
      </p:sp>
      <p:sp>
        <p:nvSpPr>
          <p:cNvPr id="9" name="Rectangle 4">
            <a:extLst>
              <a:ext uri="{FF2B5EF4-FFF2-40B4-BE49-F238E27FC236}">
                <a16:creationId xmlns:a16="http://schemas.microsoft.com/office/drawing/2014/main" id="{6733B70E-6AC9-4E16-90D5-19958F55870D}"/>
              </a:ext>
            </a:extLst>
          </p:cNvPr>
          <p:cNvSpPr>
            <a:spLocks noChangeArrowheads="1"/>
          </p:cNvSpPr>
          <p:nvPr/>
        </p:nvSpPr>
        <p:spPr bwMode="auto">
          <a:xfrm>
            <a:off x="656565" y="1838193"/>
            <a:ext cx="7808368" cy="397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ts val="0"/>
              </a:spcBef>
            </a:pPr>
            <a:r>
              <a:rPr lang="en-US" altLang="zh-CN" dirty="0">
                <a:solidFill>
                  <a:srgbClr val="000066"/>
                </a:solidFill>
                <a:latin typeface="宋体" panose="02010600030101010101" pitchFamily="2" charset="-122"/>
                <a:ea typeface="宋体" pitchFamily="2" charset="-122"/>
              </a:rPr>
              <a:t>(</a:t>
            </a:r>
            <a:r>
              <a:rPr lang="en-US" altLang="zh-CN" sz="2400" dirty="0">
                <a:solidFill>
                  <a:srgbClr val="000066"/>
                </a:solidFill>
                <a:latin typeface="宋体" panose="02010600030101010101" pitchFamily="2" charset="-122"/>
                <a:ea typeface="宋体" pitchFamily="2" charset="-122"/>
              </a:rPr>
              <a:t>1) </a:t>
            </a:r>
            <a:r>
              <a:rPr lang="zh-CN" altLang="en-US" sz="2400" dirty="0">
                <a:solidFill>
                  <a:srgbClr val="000066"/>
                </a:solidFill>
                <a:latin typeface="宋体" panose="02010600030101010101" pitchFamily="2" charset="-122"/>
                <a:ea typeface="宋体" pitchFamily="2" charset="-122"/>
              </a:rPr>
              <a:t>为什么要引入中断机制？</a:t>
            </a:r>
            <a:endParaRPr lang="en-US" altLang="zh-CN" sz="2400" dirty="0">
              <a:solidFill>
                <a:srgbClr val="000066"/>
              </a:solidFill>
              <a:latin typeface="宋体" panose="02010600030101010101" pitchFamily="2" charset="-122"/>
              <a:ea typeface="宋体" pitchFamily="2" charset="-122"/>
            </a:endParaRPr>
          </a:p>
          <a:p>
            <a:pPr>
              <a:lnSpc>
                <a:spcPct val="150000"/>
              </a:lnSpc>
              <a:spcBef>
                <a:spcPts val="0"/>
              </a:spcBef>
            </a:pPr>
            <a:r>
              <a:rPr lang="en-US" altLang="zh-CN" sz="2400" dirty="0">
                <a:solidFill>
                  <a:srgbClr val="000066"/>
                </a:solidFill>
                <a:latin typeface="宋体" panose="02010600030101010101" pitchFamily="2" charset="-122"/>
                <a:ea typeface="宋体" pitchFamily="2" charset="-122"/>
              </a:rPr>
              <a:t>(2) </a:t>
            </a:r>
            <a:r>
              <a:rPr lang="zh-CN" altLang="en-US" sz="2400" dirty="0">
                <a:solidFill>
                  <a:srgbClr val="000066"/>
                </a:solidFill>
                <a:latin typeface="宋体" panose="02010600030101010101" pitchFamily="2" charset="-122"/>
                <a:ea typeface="宋体" pitchFamily="2" charset="-122"/>
              </a:rPr>
              <a:t>有哪些事情会引起中断？  </a:t>
            </a:r>
            <a:r>
              <a:rPr lang="zh-CN" altLang="en-US" sz="2400" dirty="0">
                <a:solidFill>
                  <a:srgbClr val="FF0000"/>
                </a:solidFill>
                <a:latin typeface="宋体" panose="02010600030101010101" pitchFamily="2" charset="-122"/>
                <a:ea typeface="宋体" pitchFamily="2" charset="-122"/>
              </a:rPr>
              <a:t>中断源</a:t>
            </a:r>
            <a:r>
              <a:rPr lang="zh-CN" altLang="en-US" sz="2400" dirty="0">
                <a:solidFill>
                  <a:srgbClr val="000066"/>
                </a:solidFill>
                <a:latin typeface="宋体" panose="02010600030101010101" pitchFamily="2" charset="-122"/>
                <a:ea typeface="宋体" pitchFamily="2" charset="-122"/>
              </a:rPr>
              <a:t>     </a:t>
            </a:r>
          </a:p>
          <a:p>
            <a:pPr>
              <a:lnSpc>
                <a:spcPct val="150000"/>
              </a:lnSpc>
              <a:spcBef>
                <a:spcPts val="0"/>
              </a:spcBef>
            </a:pPr>
            <a:r>
              <a:rPr lang="en-US" altLang="zh-CN" sz="2400" dirty="0">
                <a:solidFill>
                  <a:srgbClr val="000066"/>
                </a:solidFill>
                <a:latin typeface="宋体" panose="02010600030101010101" pitchFamily="2" charset="-122"/>
                <a:ea typeface="宋体" pitchFamily="2" charset="-122"/>
              </a:rPr>
              <a:t>(3) CPU</a:t>
            </a:r>
            <a:r>
              <a:rPr lang="zh-CN" altLang="en-US" sz="2400" dirty="0">
                <a:solidFill>
                  <a:srgbClr val="000066"/>
                </a:solidFill>
                <a:latin typeface="宋体" panose="02010600030101010101" pitchFamily="2" charset="-122"/>
                <a:ea typeface="宋体" pitchFamily="2" charset="-122"/>
              </a:rPr>
              <a:t>为什么能感知中断？   </a:t>
            </a:r>
            <a:r>
              <a:rPr lang="zh-CN" altLang="en-US" sz="2400" dirty="0">
                <a:solidFill>
                  <a:srgbClr val="FF0000"/>
                </a:solidFill>
                <a:latin typeface="宋体" panose="02010600030101010101" pitchFamily="2" charset="-122"/>
                <a:ea typeface="宋体" pitchFamily="2" charset="-122"/>
              </a:rPr>
              <a:t>中断系统</a:t>
            </a:r>
            <a:r>
              <a:rPr lang="zh-CN" altLang="en-US" sz="2400" dirty="0">
                <a:solidFill>
                  <a:srgbClr val="000066"/>
                </a:solidFill>
                <a:latin typeface="宋体" panose="02010600030101010101" pitchFamily="2" charset="-122"/>
                <a:ea typeface="宋体" pitchFamily="2" charset="-122"/>
              </a:rPr>
              <a:t> </a:t>
            </a:r>
          </a:p>
          <a:p>
            <a:pPr>
              <a:lnSpc>
                <a:spcPct val="150000"/>
              </a:lnSpc>
              <a:spcBef>
                <a:spcPts val="0"/>
              </a:spcBef>
            </a:pPr>
            <a:r>
              <a:rPr lang="en-US" altLang="zh-CN" sz="2400" dirty="0">
                <a:solidFill>
                  <a:srgbClr val="000066"/>
                </a:solidFill>
                <a:latin typeface="宋体" panose="02010600030101010101" pitchFamily="2" charset="-122"/>
                <a:ea typeface="宋体" pitchFamily="2" charset="-122"/>
              </a:rPr>
              <a:t>(4) </a:t>
            </a:r>
            <a:r>
              <a:rPr lang="zh-CN" altLang="en-US" sz="2400" dirty="0">
                <a:solidFill>
                  <a:srgbClr val="000066"/>
                </a:solidFill>
                <a:latin typeface="宋体" panose="02010600030101010101" pitchFamily="2" charset="-122"/>
                <a:ea typeface="宋体" pitchFamily="2" charset="-122"/>
              </a:rPr>
              <a:t>在何处去找中断处理程序？</a:t>
            </a:r>
            <a:r>
              <a:rPr lang="zh-CN" altLang="en-US" sz="2400" dirty="0">
                <a:solidFill>
                  <a:srgbClr val="FF0000"/>
                </a:solidFill>
                <a:latin typeface="宋体" panose="02010600030101010101" pitchFamily="2" charset="-122"/>
                <a:ea typeface="宋体" pitchFamily="2" charset="-122"/>
              </a:rPr>
              <a:t>中断描述符表</a:t>
            </a:r>
            <a:endParaRPr lang="en-US" altLang="zh-CN" sz="2400" dirty="0">
              <a:solidFill>
                <a:srgbClr val="FF0000"/>
              </a:solidFill>
              <a:latin typeface="宋体" panose="02010600030101010101" pitchFamily="2" charset="-122"/>
              <a:ea typeface="宋体" pitchFamily="2" charset="-122"/>
            </a:endParaRPr>
          </a:p>
          <a:p>
            <a:pPr>
              <a:lnSpc>
                <a:spcPct val="150000"/>
              </a:lnSpc>
              <a:spcBef>
                <a:spcPts val="0"/>
              </a:spcBef>
            </a:pPr>
            <a:r>
              <a:rPr lang="en-US" altLang="zh-CN" sz="2400" dirty="0">
                <a:solidFill>
                  <a:srgbClr val="000066"/>
                </a:solidFill>
                <a:latin typeface="宋体" panose="02010600030101010101" pitchFamily="2" charset="-122"/>
                <a:ea typeface="宋体" pitchFamily="2" charset="-122"/>
              </a:rPr>
              <a:t>                            </a:t>
            </a:r>
            <a:r>
              <a:rPr lang="zh-CN" altLang="en-US" sz="2400" dirty="0">
                <a:solidFill>
                  <a:srgbClr val="FF0000"/>
                </a:solidFill>
                <a:latin typeface="宋体" panose="02010600030101010101" pitchFamily="2" charset="-122"/>
                <a:ea typeface="宋体" pitchFamily="2" charset="-122"/>
              </a:rPr>
              <a:t>中断矢量表 </a:t>
            </a:r>
          </a:p>
          <a:p>
            <a:pPr>
              <a:lnSpc>
                <a:spcPct val="150000"/>
              </a:lnSpc>
              <a:spcBef>
                <a:spcPts val="0"/>
              </a:spcBef>
            </a:pPr>
            <a:r>
              <a:rPr lang="en-US" altLang="zh-CN" sz="2400" dirty="0">
                <a:solidFill>
                  <a:srgbClr val="000066"/>
                </a:solidFill>
                <a:latin typeface="宋体" panose="02010600030101010101" pitchFamily="2" charset="-122"/>
                <a:ea typeface="宋体" pitchFamily="2" charset="-122"/>
              </a:rPr>
              <a:t>(5) </a:t>
            </a:r>
            <a:r>
              <a:rPr lang="zh-CN" altLang="en-US" sz="2400" dirty="0">
                <a:solidFill>
                  <a:srgbClr val="000066"/>
                </a:solidFill>
                <a:latin typeface="宋体" panose="02010600030101010101" pitchFamily="2" charset="-122"/>
                <a:ea typeface="宋体" pitchFamily="2" charset="-122"/>
              </a:rPr>
              <a:t>如何从中断处理程序返回？</a:t>
            </a:r>
          </a:p>
          <a:p>
            <a:pPr>
              <a:lnSpc>
                <a:spcPct val="150000"/>
              </a:lnSpc>
              <a:spcBef>
                <a:spcPts val="0"/>
              </a:spcBef>
            </a:pPr>
            <a:r>
              <a:rPr lang="en-US" altLang="zh-CN" sz="2400" dirty="0">
                <a:solidFill>
                  <a:srgbClr val="000066"/>
                </a:solidFill>
                <a:latin typeface="宋体" panose="02010600030101010101" pitchFamily="2" charset="-122"/>
                <a:ea typeface="宋体" pitchFamily="2" charset="-122"/>
              </a:rPr>
              <a:t>(6) </a:t>
            </a:r>
            <a:r>
              <a:rPr lang="zh-CN" altLang="en-US" sz="2400" dirty="0">
                <a:solidFill>
                  <a:srgbClr val="000066"/>
                </a:solidFill>
                <a:latin typeface="宋体" panose="02010600030101010101" pitchFamily="2" charset="-122"/>
                <a:ea typeface="宋体" pitchFamily="2" charset="-122"/>
              </a:rPr>
              <a:t>如何设计中断处理程序？</a:t>
            </a:r>
          </a:p>
        </p:txBody>
      </p:sp>
    </p:spTree>
    <p:extLst>
      <p:ext uri="{BB962C8B-B14F-4D97-AF65-F5344CB8AC3E}">
        <p14:creationId xmlns:p14="http://schemas.microsoft.com/office/powerpoint/2010/main" val="2258506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7" name="AutoShape 3"/>
          <p:cNvSpPr>
            <a:spLocks/>
          </p:cNvSpPr>
          <p:nvPr/>
        </p:nvSpPr>
        <p:spPr bwMode="auto">
          <a:xfrm>
            <a:off x="1692275" y="2051798"/>
            <a:ext cx="142875" cy="2665412"/>
          </a:xfrm>
          <a:prstGeom prst="leftBrace">
            <a:avLst>
              <a:gd name="adj1" fmla="val 155463"/>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9668" name="Text Box 4"/>
          <p:cNvSpPr txBox="1">
            <a:spLocks noChangeArrowheads="1"/>
          </p:cNvSpPr>
          <p:nvPr/>
        </p:nvSpPr>
        <p:spPr bwMode="auto">
          <a:xfrm>
            <a:off x="1979613" y="2051798"/>
            <a:ext cx="1655762" cy="2736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ct val="0"/>
              </a:spcBef>
              <a:buClrTx/>
              <a:buSzTx/>
              <a:buFontTx/>
              <a:buNone/>
            </a:pPr>
            <a:r>
              <a:rPr kumimoji="0" lang="zh-CN" altLang="en-US" sz="2400" dirty="0">
                <a:solidFill>
                  <a:srgbClr val="FF0000"/>
                </a:solidFill>
                <a:latin typeface="Times New Roman" pitchFamily="18" charset="0"/>
                <a:ea typeface="宋体" pitchFamily="2" charset="-122"/>
              </a:rPr>
              <a:t>外部中断</a:t>
            </a:r>
          </a:p>
          <a:p>
            <a:pPr algn="just" eaLnBrk="1" hangingPunct="1">
              <a:lnSpc>
                <a:spcPct val="100000"/>
              </a:lnSpc>
              <a:spcBef>
                <a:spcPct val="0"/>
              </a:spcBef>
              <a:buClrTx/>
              <a:buSzTx/>
              <a:buFontTx/>
              <a:buNone/>
            </a:pPr>
            <a:r>
              <a:rPr kumimoji="0" lang="zh-CN" altLang="en-US" sz="2400" dirty="0">
                <a:solidFill>
                  <a:srgbClr val="0000FF"/>
                </a:solidFill>
                <a:latin typeface="Times New Roman" pitchFamily="18" charset="0"/>
                <a:ea typeface="宋体" pitchFamily="2" charset="-122"/>
              </a:rPr>
              <a:t>（中断</a:t>
            </a:r>
            <a:r>
              <a:rPr kumimoji="0" lang="zh-CN" altLang="en-US" sz="2400" dirty="0">
                <a:solidFill>
                  <a:schemeClr val="tx1"/>
                </a:solidFill>
                <a:latin typeface="Times New Roman" pitchFamily="18" charset="0"/>
                <a:ea typeface="宋体" pitchFamily="2" charset="-122"/>
              </a:rPr>
              <a:t>，随机性）</a:t>
            </a:r>
            <a:endParaRPr kumimoji="0" lang="zh-CN" altLang="en-US" sz="2400" b="0" dirty="0">
              <a:solidFill>
                <a:schemeClr val="tx1"/>
              </a:solidFill>
              <a:latin typeface="Times New Roman" pitchFamily="18" charset="0"/>
              <a:ea typeface="宋体" pitchFamily="2" charset="-122"/>
            </a:endParaRPr>
          </a:p>
          <a:p>
            <a:pPr algn="just" eaLnBrk="1" hangingPunct="1">
              <a:lnSpc>
                <a:spcPct val="100000"/>
              </a:lnSpc>
              <a:spcBef>
                <a:spcPct val="0"/>
              </a:spcBef>
              <a:buClrTx/>
              <a:buSzTx/>
              <a:buFontTx/>
              <a:buNone/>
            </a:pPr>
            <a:endParaRPr kumimoji="0" lang="zh-CN" altLang="en-US" sz="2000" b="0" dirty="0">
              <a:solidFill>
                <a:schemeClr val="tx1"/>
              </a:solidFill>
              <a:latin typeface="Times New Roman" pitchFamily="18" charset="0"/>
              <a:ea typeface="宋体" pitchFamily="2" charset="-122"/>
            </a:endParaRPr>
          </a:p>
          <a:p>
            <a:pPr algn="just" eaLnBrk="1" hangingPunct="1">
              <a:lnSpc>
                <a:spcPct val="100000"/>
              </a:lnSpc>
              <a:spcBef>
                <a:spcPct val="0"/>
              </a:spcBef>
              <a:buClrTx/>
              <a:buSzTx/>
              <a:buFontTx/>
              <a:buNone/>
            </a:pPr>
            <a:endParaRPr kumimoji="0" lang="zh-CN" altLang="en-US" sz="2000" b="0" dirty="0">
              <a:solidFill>
                <a:schemeClr val="tx1"/>
              </a:solidFill>
              <a:latin typeface="Times New Roman" pitchFamily="18" charset="0"/>
              <a:ea typeface="宋体" pitchFamily="2" charset="-122"/>
            </a:endParaRPr>
          </a:p>
          <a:p>
            <a:pPr algn="just" eaLnBrk="1" hangingPunct="1">
              <a:lnSpc>
                <a:spcPct val="100000"/>
              </a:lnSpc>
              <a:spcBef>
                <a:spcPct val="0"/>
              </a:spcBef>
              <a:buClrTx/>
              <a:buSzTx/>
              <a:buFontTx/>
              <a:buNone/>
            </a:pPr>
            <a:endParaRPr kumimoji="0" lang="zh-CN" altLang="en-US" sz="2000" dirty="0">
              <a:solidFill>
                <a:srgbClr val="FF0000"/>
              </a:solidFill>
              <a:latin typeface="Times New Roman" pitchFamily="18" charset="0"/>
              <a:ea typeface="宋体" pitchFamily="2" charset="-122"/>
            </a:endParaRPr>
          </a:p>
          <a:p>
            <a:pPr algn="just" eaLnBrk="1" hangingPunct="1">
              <a:lnSpc>
                <a:spcPct val="100000"/>
              </a:lnSpc>
              <a:spcBef>
                <a:spcPct val="0"/>
              </a:spcBef>
              <a:buClrTx/>
              <a:buSzTx/>
              <a:buFontTx/>
              <a:buNone/>
            </a:pPr>
            <a:endParaRPr kumimoji="0" lang="zh-CN" altLang="en-US" sz="2000" dirty="0">
              <a:solidFill>
                <a:srgbClr val="FF0000"/>
              </a:solidFill>
              <a:latin typeface="Times New Roman" pitchFamily="18" charset="0"/>
              <a:ea typeface="宋体" pitchFamily="2" charset="-122"/>
            </a:endParaRPr>
          </a:p>
          <a:p>
            <a:pPr algn="just" eaLnBrk="1" hangingPunct="1">
              <a:lnSpc>
                <a:spcPct val="100000"/>
              </a:lnSpc>
              <a:spcBef>
                <a:spcPct val="0"/>
              </a:spcBef>
              <a:buClrTx/>
              <a:buSzTx/>
              <a:buFontTx/>
              <a:buNone/>
            </a:pPr>
            <a:r>
              <a:rPr kumimoji="0" lang="zh-CN" altLang="en-US" sz="2400" dirty="0">
                <a:solidFill>
                  <a:srgbClr val="FF0000"/>
                </a:solidFill>
                <a:latin typeface="Times New Roman" pitchFamily="18" charset="0"/>
                <a:ea typeface="宋体" pitchFamily="2" charset="-122"/>
              </a:rPr>
              <a:t>内部中断</a:t>
            </a:r>
          </a:p>
          <a:p>
            <a:pPr algn="just" eaLnBrk="1" hangingPunct="1">
              <a:lnSpc>
                <a:spcPct val="100000"/>
              </a:lnSpc>
              <a:spcBef>
                <a:spcPct val="0"/>
              </a:spcBef>
              <a:buClrTx/>
              <a:buSzTx/>
              <a:buFontTx/>
              <a:buNone/>
            </a:pPr>
            <a:r>
              <a:rPr kumimoji="0" lang="zh-CN" altLang="en-US" sz="2400" dirty="0">
                <a:solidFill>
                  <a:srgbClr val="0000FF"/>
                </a:solidFill>
                <a:latin typeface="Times New Roman" pitchFamily="18" charset="0"/>
                <a:ea typeface="宋体" pitchFamily="2" charset="-122"/>
              </a:rPr>
              <a:t>（异常</a:t>
            </a:r>
            <a:r>
              <a:rPr kumimoji="0" lang="zh-CN" altLang="en-US" sz="2400" dirty="0">
                <a:solidFill>
                  <a:schemeClr val="tx1"/>
                </a:solidFill>
                <a:latin typeface="Times New Roman" pitchFamily="18" charset="0"/>
                <a:ea typeface="宋体" pitchFamily="2" charset="-122"/>
              </a:rPr>
              <a:t>，与</a:t>
            </a:r>
            <a:r>
              <a:rPr kumimoji="0" lang="en-US" altLang="zh-CN" sz="2400" dirty="0">
                <a:solidFill>
                  <a:schemeClr val="tx1"/>
                </a:solidFill>
                <a:latin typeface="Times New Roman" pitchFamily="18" charset="0"/>
                <a:ea typeface="宋体" pitchFamily="2" charset="-122"/>
              </a:rPr>
              <a:t>CPU</a:t>
            </a:r>
            <a:r>
              <a:rPr kumimoji="0" lang="zh-CN" altLang="en-US" sz="2400" dirty="0">
                <a:solidFill>
                  <a:schemeClr val="tx1"/>
                </a:solidFill>
                <a:latin typeface="Times New Roman" pitchFamily="18" charset="0"/>
                <a:ea typeface="宋体" pitchFamily="2" charset="-122"/>
              </a:rPr>
              <a:t>的状态和当前执行的指令有关）</a:t>
            </a:r>
            <a:endParaRPr kumimoji="0" lang="zh-CN" altLang="en-US" sz="2400" b="0" dirty="0">
              <a:solidFill>
                <a:schemeClr val="tx1"/>
              </a:solidFill>
              <a:latin typeface="Arial" charset="0"/>
              <a:ea typeface="宋体" pitchFamily="2" charset="-122"/>
            </a:endParaRPr>
          </a:p>
        </p:txBody>
      </p:sp>
      <p:sp>
        <p:nvSpPr>
          <p:cNvPr id="369669" name="AutoShape 5"/>
          <p:cNvSpPr>
            <a:spLocks/>
          </p:cNvSpPr>
          <p:nvPr/>
        </p:nvSpPr>
        <p:spPr bwMode="auto">
          <a:xfrm>
            <a:off x="3779838" y="1980360"/>
            <a:ext cx="71437" cy="1295400"/>
          </a:xfrm>
          <a:prstGeom prst="leftBrace">
            <a:avLst>
              <a:gd name="adj1" fmla="val 151112"/>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9670" name="AutoShape 6"/>
          <p:cNvSpPr>
            <a:spLocks/>
          </p:cNvSpPr>
          <p:nvPr/>
        </p:nvSpPr>
        <p:spPr bwMode="auto">
          <a:xfrm>
            <a:off x="3779838" y="3925048"/>
            <a:ext cx="144462" cy="1800225"/>
          </a:xfrm>
          <a:prstGeom prst="leftBrace">
            <a:avLst>
              <a:gd name="adj1" fmla="val 103847"/>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69671" name="Text Box 7"/>
          <p:cNvSpPr txBox="1">
            <a:spLocks noChangeArrowheads="1"/>
          </p:cNvSpPr>
          <p:nvPr/>
        </p:nvSpPr>
        <p:spPr bwMode="auto">
          <a:xfrm>
            <a:off x="4067174" y="1469451"/>
            <a:ext cx="4510087" cy="23645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ct val="0"/>
              </a:spcBef>
              <a:buClrTx/>
              <a:buSzTx/>
              <a:buFontTx/>
              <a:buNone/>
            </a:pPr>
            <a:r>
              <a:rPr kumimoji="0" lang="zh-CN" altLang="en-US" sz="2400" dirty="0">
                <a:solidFill>
                  <a:srgbClr val="800080"/>
                </a:solidFill>
                <a:latin typeface="Times New Roman" pitchFamily="18" charset="0"/>
                <a:ea typeface="宋体" pitchFamily="2" charset="-122"/>
              </a:rPr>
              <a:t>不可屏蔽中断</a:t>
            </a:r>
            <a:r>
              <a:rPr kumimoji="0" lang="en-US" altLang="zh-CN" sz="2400" dirty="0">
                <a:solidFill>
                  <a:srgbClr val="800080"/>
                </a:solidFill>
                <a:latin typeface="Times New Roman" pitchFamily="18" charset="0"/>
                <a:ea typeface="宋体" pitchFamily="2" charset="-122"/>
              </a:rPr>
              <a:t>NMI</a:t>
            </a:r>
            <a:r>
              <a:rPr kumimoji="0" lang="en-US" altLang="zh-CN" sz="2400" dirty="0">
                <a:solidFill>
                  <a:schemeClr val="tx1"/>
                </a:solidFill>
                <a:latin typeface="Times New Roman" pitchFamily="18" charset="0"/>
                <a:ea typeface="宋体" pitchFamily="2" charset="-122"/>
              </a:rPr>
              <a:t>:</a:t>
            </a:r>
          </a:p>
          <a:p>
            <a:pPr algn="just" eaLnBrk="1" hangingPunct="1">
              <a:lnSpc>
                <a:spcPct val="100000"/>
              </a:lnSpc>
              <a:spcBef>
                <a:spcPct val="0"/>
              </a:spcBef>
              <a:buClrTx/>
              <a:buSzTx/>
              <a:buFontTx/>
              <a:buNone/>
            </a:pPr>
            <a:r>
              <a:rPr kumimoji="0" lang="en-US" altLang="zh-CN" sz="2400" dirty="0">
                <a:solidFill>
                  <a:schemeClr val="tx1"/>
                </a:solidFill>
                <a:latin typeface="Times New Roman" pitchFamily="18" charset="0"/>
                <a:ea typeface="宋体" pitchFamily="2" charset="-122"/>
              </a:rPr>
              <a:t>         </a:t>
            </a:r>
            <a:r>
              <a:rPr kumimoji="0" lang="zh-CN" altLang="en-US" sz="2400" dirty="0">
                <a:solidFill>
                  <a:schemeClr val="tx1"/>
                </a:solidFill>
                <a:latin typeface="Times New Roman" pitchFamily="18" charset="0"/>
                <a:ea typeface="宋体" pitchFamily="2" charset="-122"/>
              </a:rPr>
              <a:t>电源掉电、存储器出错</a:t>
            </a:r>
          </a:p>
          <a:p>
            <a:pPr algn="just" eaLnBrk="1" hangingPunct="1">
              <a:lnSpc>
                <a:spcPct val="100000"/>
              </a:lnSpc>
              <a:spcBef>
                <a:spcPct val="0"/>
              </a:spcBef>
              <a:buClrTx/>
              <a:buSzTx/>
              <a:buFontTx/>
              <a:buNone/>
            </a:pPr>
            <a:r>
              <a:rPr kumimoji="0" lang="zh-CN" altLang="en-US" sz="2400" dirty="0">
                <a:solidFill>
                  <a:schemeClr val="tx1"/>
                </a:solidFill>
                <a:latin typeface="Times New Roman" pitchFamily="18" charset="0"/>
                <a:ea typeface="宋体" pitchFamily="2" charset="-122"/>
              </a:rPr>
              <a:t>         或者总线奇偶校验错</a:t>
            </a:r>
          </a:p>
          <a:p>
            <a:pPr algn="just" eaLnBrk="1" hangingPunct="1">
              <a:lnSpc>
                <a:spcPct val="100000"/>
              </a:lnSpc>
              <a:spcBef>
                <a:spcPct val="0"/>
              </a:spcBef>
              <a:buClrTx/>
              <a:buSzTx/>
              <a:buFontTx/>
              <a:buNone/>
            </a:pPr>
            <a:r>
              <a:rPr kumimoji="0" lang="zh-CN" altLang="en-US" sz="2400" dirty="0">
                <a:solidFill>
                  <a:srgbClr val="800080"/>
                </a:solidFill>
                <a:latin typeface="Times New Roman" pitchFamily="18" charset="0"/>
                <a:ea typeface="宋体" pitchFamily="2" charset="-122"/>
              </a:rPr>
              <a:t>可屏蔽中断</a:t>
            </a:r>
            <a:r>
              <a:rPr kumimoji="0" lang="en-US" altLang="zh-CN" sz="2400" dirty="0">
                <a:solidFill>
                  <a:srgbClr val="800080"/>
                </a:solidFill>
                <a:latin typeface="Times New Roman" pitchFamily="18" charset="0"/>
                <a:ea typeface="宋体" pitchFamily="2" charset="-122"/>
              </a:rPr>
              <a:t>INTR</a:t>
            </a:r>
            <a:r>
              <a:rPr kumimoji="0" lang="en-US" altLang="zh-CN" sz="2400" dirty="0">
                <a:solidFill>
                  <a:schemeClr val="tx1"/>
                </a:solidFill>
                <a:latin typeface="Times New Roman" pitchFamily="18" charset="0"/>
                <a:ea typeface="宋体" pitchFamily="2" charset="-122"/>
              </a:rPr>
              <a:t>:</a:t>
            </a:r>
          </a:p>
          <a:p>
            <a:pPr algn="just" eaLnBrk="1" hangingPunct="1">
              <a:lnSpc>
                <a:spcPct val="100000"/>
              </a:lnSpc>
              <a:spcBef>
                <a:spcPct val="0"/>
              </a:spcBef>
              <a:buClrTx/>
              <a:buSzTx/>
              <a:buFontTx/>
              <a:buNone/>
            </a:pPr>
            <a:r>
              <a:rPr kumimoji="0" lang="en-US" altLang="zh-CN" sz="2400" dirty="0">
                <a:solidFill>
                  <a:schemeClr val="tx1"/>
                </a:solidFill>
                <a:latin typeface="Times New Roman" pitchFamily="18" charset="0"/>
                <a:ea typeface="宋体" pitchFamily="2" charset="-122"/>
              </a:rPr>
              <a:t>         </a:t>
            </a:r>
            <a:r>
              <a:rPr kumimoji="0" lang="zh-CN" altLang="en-US" sz="2400" dirty="0">
                <a:solidFill>
                  <a:srgbClr val="FF0000"/>
                </a:solidFill>
                <a:latin typeface="Times New Roman" pitchFamily="18" charset="0"/>
                <a:ea typeface="宋体" pitchFamily="2" charset="-122"/>
              </a:rPr>
              <a:t>开</a:t>
            </a:r>
            <a:r>
              <a:rPr kumimoji="0" lang="zh-CN" altLang="en-US" sz="2400" dirty="0">
                <a:solidFill>
                  <a:schemeClr val="tx1"/>
                </a:solidFill>
                <a:latin typeface="Times New Roman" pitchFamily="18" charset="0"/>
                <a:ea typeface="宋体" pitchFamily="2" charset="-122"/>
              </a:rPr>
              <a:t>中断状态（</a:t>
            </a:r>
            <a:r>
              <a:rPr kumimoji="0" lang="en-US" altLang="zh-CN" sz="2400" dirty="0">
                <a:solidFill>
                  <a:schemeClr val="tx1"/>
                </a:solidFill>
                <a:latin typeface="Times New Roman" pitchFamily="18" charset="0"/>
                <a:ea typeface="宋体" pitchFamily="2" charset="-122"/>
              </a:rPr>
              <a:t>STI</a:t>
            </a:r>
            <a:r>
              <a:rPr kumimoji="0" lang="zh-CN" altLang="en-US" sz="2400" dirty="0">
                <a:solidFill>
                  <a:schemeClr val="tx1"/>
                </a:solidFill>
                <a:latin typeface="Times New Roman" pitchFamily="18" charset="0"/>
                <a:ea typeface="宋体" pitchFamily="2" charset="-122"/>
              </a:rPr>
              <a:t>，</a:t>
            </a:r>
            <a:r>
              <a:rPr kumimoji="0" lang="en-US" altLang="zh-CN" sz="2400" dirty="0">
                <a:solidFill>
                  <a:schemeClr val="tx1"/>
                </a:solidFill>
                <a:latin typeface="Times New Roman" pitchFamily="18" charset="0"/>
                <a:ea typeface="宋体" pitchFamily="2" charset="-122"/>
              </a:rPr>
              <a:t>IF=1</a:t>
            </a:r>
            <a:r>
              <a:rPr kumimoji="0" lang="zh-CN" altLang="en-US" sz="2400" dirty="0">
                <a:solidFill>
                  <a:schemeClr val="tx1"/>
                </a:solidFill>
                <a:latin typeface="Times New Roman" pitchFamily="18" charset="0"/>
                <a:ea typeface="宋体" pitchFamily="2" charset="-122"/>
              </a:rPr>
              <a:t>）</a:t>
            </a:r>
          </a:p>
          <a:p>
            <a:pPr algn="just" eaLnBrk="1" hangingPunct="1">
              <a:lnSpc>
                <a:spcPct val="100000"/>
              </a:lnSpc>
              <a:spcBef>
                <a:spcPct val="0"/>
              </a:spcBef>
              <a:buClrTx/>
              <a:buSzTx/>
              <a:buFontTx/>
              <a:buNone/>
            </a:pPr>
            <a:r>
              <a:rPr kumimoji="0" lang="zh-CN" altLang="en-US" sz="2400" dirty="0">
                <a:solidFill>
                  <a:schemeClr val="tx1"/>
                </a:solidFill>
                <a:latin typeface="Times New Roman" pitchFamily="18" charset="0"/>
                <a:ea typeface="宋体" pitchFamily="2" charset="-122"/>
              </a:rPr>
              <a:t>         </a:t>
            </a:r>
            <a:r>
              <a:rPr kumimoji="0" lang="zh-CN" altLang="en-US" sz="2400" dirty="0">
                <a:solidFill>
                  <a:srgbClr val="FF0000"/>
                </a:solidFill>
                <a:latin typeface="Times New Roman" pitchFamily="18" charset="0"/>
                <a:ea typeface="宋体" pitchFamily="2" charset="-122"/>
              </a:rPr>
              <a:t>关</a:t>
            </a:r>
            <a:r>
              <a:rPr kumimoji="0" lang="zh-CN" altLang="en-US" sz="2400" dirty="0">
                <a:solidFill>
                  <a:schemeClr val="tx1"/>
                </a:solidFill>
                <a:latin typeface="Times New Roman" pitchFamily="18" charset="0"/>
                <a:ea typeface="宋体" pitchFamily="2" charset="-122"/>
              </a:rPr>
              <a:t>中断状态（</a:t>
            </a:r>
            <a:r>
              <a:rPr kumimoji="0" lang="en-US" altLang="zh-CN" sz="2400" dirty="0">
                <a:solidFill>
                  <a:schemeClr val="tx1"/>
                </a:solidFill>
                <a:latin typeface="Times New Roman" pitchFamily="18" charset="0"/>
                <a:ea typeface="宋体" pitchFamily="2" charset="-122"/>
              </a:rPr>
              <a:t>CLI</a:t>
            </a:r>
            <a:r>
              <a:rPr kumimoji="0" lang="zh-CN" altLang="en-US" sz="2400" dirty="0">
                <a:solidFill>
                  <a:schemeClr val="tx1"/>
                </a:solidFill>
                <a:latin typeface="Times New Roman" pitchFamily="18" charset="0"/>
                <a:ea typeface="宋体" pitchFamily="2" charset="-122"/>
              </a:rPr>
              <a:t>，</a:t>
            </a:r>
            <a:r>
              <a:rPr kumimoji="0" lang="en-US" altLang="zh-CN" sz="2400" dirty="0">
                <a:solidFill>
                  <a:schemeClr val="tx1"/>
                </a:solidFill>
                <a:latin typeface="Times New Roman" pitchFamily="18" charset="0"/>
                <a:ea typeface="宋体" pitchFamily="2" charset="-122"/>
              </a:rPr>
              <a:t>IF=0</a:t>
            </a:r>
            <a:r>
              <a:rPr kumimoji="0" lang="zh-CN" altLang="en-US" sz="2400" dirty="0">
                <a:solidFill>
                  <a:schemeClr val="tx1"/>
                </a:solidFill>
                <a:latin typeface="Times New Roman" pitchFamily="18" charset="0"/>
                <a:ea typeface="宋体" pitchFamily="2" charset="-122"/>
              </a:rPr>
              <a:t>）</a:t>
            </a:r>
          </a:p>
        </p:txBody>
      </p:sp>
      <p:sp>
        <p:nvSpPr>
          <p:cNvPr id="369672" name="Text Box 8"/>
          <p:cNvSpPr txBox="1">
            <a:spLocks noChangeArrowheads="1"/>
          </p:cNvSpPr>
          <p:nvPr/>
        </p:nvSpPr>
        <p:spPr bwMode="auto">
          <a:xfrm>
            <a:off x="4067175" y="3996485"/>
            <a:ext cx="5076825" cy="244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ct val="0"/>
              </a:spcBef>
              <a:buClrTx/>
              <a:buSzTx/>
              <a:buFontTx/>
              <a:buNone/>
            </a:pPr>
            <a:r>
              <a:rPr kumimoji="0" lang="en-US" altLang="zh-CN" sz="2400" dirty="0">
                <a:solidFill>
                  <a:srgbClr val="800080"/>
                </a:solidFill>
                <a:latin typeface="Times New Roman" pitchFamily="18" charset="0"/>
                <a:ea typeface="宋体" pitchFamily="2" charset="-122"/>
              </a:rPr>
              <a:t>CPU</a:t>
            </a:r>
            <a:r>
              <a:rPr kumimoji="0" lang="zh-CN" altLang="en-US" sz="2400" dirty="0">
                <a:solidFill>
                  <a:srgbClr val="800080"/>
                </a:solidFill>
                <a:latin typeface="Times New Roman" pitchFamily="18" charset="0"/>
                <a:ea typeface="宋体" pitchFamily="2" charset="-122"/>
              </a:rPr>
              <a:t>检测</a:t>
            </a:r>
            <a:r>
              <a:rPr kumimoji="0" lang="zh-CN" altLang="en-US" sz="2400" dirty="0">
                <a:solidFill>
                  <a:schemeClr val="tx1"/>
                </a:solidFill>
                <a:latin typeface="Times New Roman" pitchFamily="18" charset="0"/>
                <a:ea typeface="宋体" pitchFamily="2" charset="-122"/>
              </a:rPr>
              <a:t>：</a:t>
            </a:r>
          </a:p>
          <a:p>
            <a:pPr algn="just" eaLnBrk="1" hangingPunct="1">
              <a:lnSpc>
                <a:spcPct val="100000"/>
              </a:lnSpc>
              <a:spcBef>
                <a:spcPct val="0"/>
              </a:spcBef>
              <a:buClrTx/>
              <a:buSzTx/>
              <a:buFontTx/>
              <a:buNone/>
            </a:pPr>
            <a:r>
              <a:rPr kumimoji="0" lang="zh-CN" altLang="en-US" sz="2400" dirty="0">
                <a:solidFill>
                  <a:schemeClr val="tx1"/>
                </a:solidFill>
                <a:latin typeface="Times New Roman" pitchFamily="18" charset="0"/>
                <a:ea typeface="宋体" pitchFamily="2" charset="-122"/>
              </a:rPr>
              <a:t>        除法出错、单步中断、</a:t>
            </a:r>
          </a:p>
          <a:p>
            <a:pPr algn="just" eaLnBrk="1" hangingPunct="1">
              <a:lnSpc>
                <a:spcPct val="100000"/>
              </a:lnSpc>
              <a:spcBef>
                <a:spcPct val="0"/>
              </a:spcBef>
              <a:buClrTx/>
              <a:buSzTx/>
              <a:buFontTx/>
              <a:buNone/>
            </a:pPr>
            <a:r>
              <a:rPr kumimoji="0" lang="zh-CN" altLang="en-US" sz="2400" dirty="0">
                <a:solidFill>
                  <a:schemeClr val="tx1"/>
                </a:solidFill>
                <a:latin typeface="Times New Roman" pitchFamily="18" charset="0"/>
                <a:ea typeface="宋体" pitchFamily="2" charset="-122"/>
              </a:rPr>
              <a:t>        协处理器段超越等。</a:t>
            </a:r>
          </a:p>
          <a:p>
            <a:pPr algn="just" eaLnBrk="1" hangingPunct="1">
              <a:lnSpc>
                <a:spcPct val="100000"/>
              </a:lnSpc>
              <a:spcBef>
                <a:spcPct val="0"/>
              </a:spcBef>
              <a:buClrTx/>
              <a:buSzTx/>
              <a:buFontTx/>
              <a:buNone/>
            </a:pPr>
            <a:r>
              <a:rPr kumimoji="0" lang="zh-CN" altLang="en-US" sz="2400" dirty="0">
                <a:solidFill>
                  <a:srgbClr val="800080"/>
                </a:solidFill>
                <a:latin typeface="Times New Roman" pitchFamily="18" charset="0"/>
                <a:ea typeface="宋体" pitchFamily="2" charset="-122"/>
              </a:rPr>
              <a:t>程序检测</a:t>
            </a:r>
            <a:r>
              <a:rPr kumimoji="0" lang="zh-CN" altLang="en-US" sz="2400" dirty="0">
                <a:solidFill>
                  <a:schemeClr val="tx1"/>
                </a:solidFill>
                <a:latin typeface="Times New Roman" pitchFamily="18" charset="0"/>
                <a:ea typeface="宋体" pitchFamily="2" charset="-122"/>
              </a:rPr>
              <a:t>：</a:t>
            </a:r>
          </a:p>
          <a:p>
            <a:pPr algn="just" eaLnBrk="1" hangingPunct="1">
              <a:lnSpc>
                <a:spcPct val="100000"/>
              </a:lnSpc>
              <a:spcBef>
                <a:spcPct val="0"/>
              </a:spcBef>
              <a:buClrTx/>
              <a:buSzTx/>
              <a:buFontTx/>
              <a:buNone/>
            </a:pPr>
            <a:r>
              <a:rPr kumimoji="0" lang="zh-CN" altLang="en-US" sz="2400" dirty="0">
                <a:solidFill>
                  <a:schemeClr val="tx1"/>
                </a:solidFill>
                <a:latin typeface="Times New Roman" pitchFamily="18" charset="0"/>
                <a:ea typeface="宋体" pitchFamily="2" charset="-122"/>
              </a:rPr>
              <a:t>        软中断，包括指令</a:t>
            </a:r>
            <a:r>
              <a:rPr kumimoji="0" lang="en-US" altLang="zh-CN" sz="2400" dirty="0">
                <a:solidFill>
                  <a:schemeClr val="tx1"/>
                </a:solidFill>
                <a:latin typeface="Times New Roman" pitchFamily="18" charset="0"/>
                <a:ea typeface="宋体" pitchFamily="2" charset="-122"/>
              </a:rPr>
              <a:t>INTO</a:t>
            </a:r>
            <a:r>
              <a:rPr kumimoji="0" lang="zh-CN" altLang="en-US" sz="2400" dirty="0">
                <a:solidFill>
                  <a:schemeClr val="tx1"/>
                </a:solidFill>
                <a:latin typeface="Times New Roman" pitchFamily="18" charset="0"/>
                <a:ea typeface="宋体" pitchFamily="2" charset="-122"/>
              </a:rPr>
              <a:t>、</a:t>
            </a:r>
          </a:p>
          <a:p>
            <a:pPr algn="just" eaLnBrk="1" hangingPunct="1">
              <a:lnSpc>
                <a:spcPct val="100000"/>
              </a:lnSpc>
              <a:spcBef>
                <a:spcPct val="0"/>
              </a:spcBef>
              <a:buClrTx/>
              <a:buSzTx/>
              <a:buFontTx/>
              <a:buNone/>
            </a:pPr>
            <a:r>
              <a:rPr kumimoji="0" lang="zh-CN" altLang="en-US" sz="2400" dirty="0">
                <a:solidFill>
                  <a:schemeClr val="tx1"/>
                </a:solidFill>
                <a:latin typeface="Times New Roman" pitchFamily="18" charset="0"/>
                <a:ea typeface="宋体" pitchFamily="2" charset="-122"/>
              </a:rPr>
              <a:t>        </a:t>
            </a:r>
            <a:r>
              <a:rPr kumimoji="0" lang="en-US" altLang="zh-CN" sz="2400" dirty="0">
                <a:solidFill>
                  <a:schemeClr val="tx1"/>
                </a:solidFill>
                <a:latin typeface="Times New Roman" pitchFamily="18" charset="0"/>
                <a:ea typeface="宋体" pitchFamily="2" charset="-122"/>
              </a:rPr>
              <a:t>INT n </a:t>
            </a:r>
            <a:r>
              <a:rPr kumimoji="0" lang="zh-CN" altLang="en-US" sz="2400" dirty="0">
                <a:solidFill>
                  <a:schemeClr val="tx1"/>
                </a:solidFill>
                <a:latin typeface="Times New Roman" pitchFamily="18" charset="0"/>
                <a:ea typeface="宋体" pitchFamily="2" charset="-122"/>
              </a:rPr>
              <a:t>和 </a:t>
            </a:r>
            <a:r>
              <a:rPr kumimoji="0" lang="en-US" altLang="zh-CN" sz="2400" dirty="0">
                <a:solidFill>
                  <a:schemeClr val="tx1"/>
                </a:solidFill>
                <a:latin typeface="Times New Roman" pitchFamily="18" charset="0"/>
                <a:ea typeface="宋体" pitchFamily="2" charset="-122"/>
              </a:rPr>
              <a:t>BOUND</a:t>
            </a:r>
            <a:r>
              <a:rPr kumimoji="0" lang="zh-CN" altLang="en-US" sz="2400" dirty="0">
                <a:solidFill>
                  <a:schemeClr val="tx1"/>
                </a:solidFill>
                <a:latin typeface="Times New Roman" pitchFamily="18" charset="0"/>
                <a:ea typeface="宋体" pitchFamily="2" charset="-122"/>
              </a:rPr>
              <a:t>等。</a:t>
            </a:r>
            <a:endParaRPr kumimoji="0" lang="zh-CN" altLang="en-US" sz="2400" b="0" dirty="0">
              <a:solidFill>
                <a:schemeClr val="tx1"/>
              </a:solidFill>
              <a:latin typeface="Arial" charset="0"/>
              <a:ea typeface="宋体" pitchFamily="2" charset="-122"/>
            </a:endParaRPr>
          </a:p>
        </p:txBody>
      </p:sp>
      <p:sp>
        <p:nvSpPr>
          <p:cNvPr id="369673" name="Text Box 9"/>
          <p:cNvSpPr txBox="1">
            <a:spLocks noChangeArrowheads="1"/>
          </p:cNvSpPr>
          <p:nvPr/>
        </p:nvSpPr>
        <p:spPr bwMode="auto">
          <a:xfrm>
            <a:off x="381000" y="3132885"/>
            <a:ext cx="11668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lnSpc>
                <a:spcPct val="100000"/>
              </a:lnSpc>
              <a:spcBef>
                <a:spcPct val="50000"/>
              </a:spcBef>
              <a:buClrTx/>
              <a:buSzTx/>
              <a:buFontTx/>
              <a:buNone/>
            </a:pPr>
            <a:r>
              <a:rPr kumimoji="0" lang="zh-CN" altLang="en-US" sz="2400" dirty="0">
                <a:solidFill>
                  <a:schemeClr val="tx1"/>
                </a:solidFill>
                <a:latin typeface="Arial" charset="0"/>
                <a:ea typeface="宋体" pitchFamily="2" charset="-122"/>
              </a:rPr>
              <a:t>中断源</a:t>
            </a:r>
          </a:p>
        </p:txBody>
      </p:sp>
      <p:sp>
        <p:nvSpPr>
          <p:cNvPr id="21513" name="Rectangle 10"/>
          <p:cNvSpPr>
            <a:spLocks noChangeArrowheads="1"/>
          </p:cNvSpPr>
          <p:nvPr/>
        </p:nvSpPr>
        <p:spPr bwMode="auto">
          <a:xfrm>
            <a:off x="445780" y="1124214"/>
            <a:ext cx="24929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buClrTx/>
              <a:buSzTx/>
              <a:buFontTx/>
              <a:buNone/>
            </a:pPr>
            <a:r>
              <a:rPr lang="zh-CN" altLang="en-US" sz="3600" dirty="0">
                <a:solidFill>
                  <a:srgbClr val="FF3300"/>
                </a:solidFill>
                <a:latin typeface="华文新魏" pitchFamily="2" charset="-122"/>
                <a:ea typeface="华文新魏" pitchFamily="2" charset="-122"/>
              </a:rPr>
              <a:t>中断源分类</a:t>
            </a:r>
          </a:p>
        </p:txBody>
      </p:sp>
      <p:sp>
        <p:nvSpPr>
          <p:cNvPr id="11" name="Rectangle 2">
            <a:extLst>
              <a:ext uri="{FF2B5EF4-FFF2-40B4-BE49-F238E27FC236}">
                <a16:creationId xmlns:a16="http://schemas.microsoft.com/office/drawing/2014/main" id="{C484E343-5796-4CFF-9705-B91E73B4C2B9}"/>
              </a:ext>
            </a:extLst>
          </p:cNvPr>
          <p:cNvSpPr>
            <a:spLocks noGrp="1" noChangeArrowheads="1"/>
          </p:cNvSpPr>
          <p:nvPr>
            <p:ph type="title"/>
          </p:nvPr>
        </p:nvSpPr>
        <p:spPr>
          <a:xfrm>
            <a:off x="381000" y="260350"/>
            <a:ext cx="7215188" cy="654050"/>
          </a:xfrm>
        </p:spPr>
        <p:txBody>
          <a:bodyPr/>
          <a:lstStyle/>
          <a:p>
            <a:pPr eaLnBrk="1" hangingPunct="1"/>
            <a:r>
              <a:rPr lang="en-US" altLang="zh-CN" sz="4000" b="1" dirty="0">
                <a:solidFill>
                  <a:schemeClr val="bg1"/>
                </a:solidFill>
                <a:latin typeface="Times New Roman" pitchFamily="18" charset="0"/>
                <a:ea typeface="华文新魏" pitchFamily="2" charset="-122"/>
              </a:rPr>
              <a:t>7.2.1 </a:t>
            </a:r>
            <a:r>
              <a:rPr lang="zh-CN" altLang="en-US" sz="4000" b="1" dirty="0">
                <a:solidFill>
                  <a:schemeClr val="bg1"/>
                </a:solidFill>
                <a:latin typeface="Times New Roman" pitchFamily="18" charset="0"/>
                <a:ea typeface="华文新魏" pitchFamily="2" charset="-122"/>
              </a:rPr>
              <a:t>中断与异常的基础知识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9673"/>
                                        </p:tgtEl>
                                        <p:attrNameLst>
                                          <p:attrName>style.visibility</p:attrName>
                                        </p:attrNameLst>
                                      </p:cBhvr>
                                      <p:to>
                                        <p:strVal val="visible"/>
                                      </p:to>
                                    </p:set>
                                    <p:animEffect transition="in" filter="blinds(horizontal)">
                                      <p:cBhvr>
                                        <p:cTn id="7" dur="500"/>
                                        <p:tgtEl>
                                          <p:spTgt spid="36967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69667"/>
                                        </p:tgtEl>
                                        <p:attrNameLst>
                                          <p:attrName>style.visibility</p:attrName>
                                        </p:attrNameLst>
                                      </p:cBhvr>
                                      <p:to>
                                        <p:strVal val="visible"/>
                                      </p:to>
                                    </p:set>
                                    <p:animEffect transition="in" filter="blinds(horizontal)">
                                      <p:cBhvr>
                                        <p:cTn id="10" dur="500"/>
                                        <p:tgtEl>
                                          <p:spTgt spid="36966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69668"/>
                                        </p:tgtEl>
                                        <p:attrNameLst>
                                          <p:attrName>style.visibility</p:attrName>
                                        </p:attrNameLst>
                                      </p:cBhvr>
                                      <p:to>
                                        <p:strVal val="visible"/>
                                      </p:to>
                                    </p:set>
                                    <p:animEffect transition="in" filter="blinds(horizontal)">
                                      <p:cBhvr>
                                        <p:cTn id="13" dur="500"/>
                                        <p:tgtEl>
                                          <p:spTgt spid="36966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69669"/>
                                        </p:tgtEl>
                                        <p:attrNameLst>
                                          <p:attrName>style.visibility</p:attrName>
                                        </p:attrNameLst>
                                      </p:cBhvr>
                                      <p:to>
                                        <p:strVal val="visible"/>
                                      </p:to>
                                    </p:set>
                                    <p:animEffect transition="in" filter="blinds(horizontal)">
                                      <p:cBhvr>
                                        <p:cTn id="18" dur="500"/>
                                        <p:tgtEl>
                                          <p:spTgt spid="36966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69671"/>
                                        </p:tgtEl>
                                        <p:attrNameLst>
                                          <p:attrName>style.visibility</p:attrName>
                                        </p:attrNameLst>
                                      </p:cBhvr>
                                      <p:to>
                                        <p:strVal val="visible"/>
                                      </p:to>
                                    </p:set>
                                    <p:animEffect transition="in" filter="blinds(horizontal)">
                                      <p:cBhvr>
                                        <p:cTn id="21" dur="500"/>
                                        <p:tgtEl>
                                          <p:spTgt spid="36967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69670"/>
                                        </p:tgtEl>
                                        <p:attrNameLst>
                                          <p:attrName>style.visibility</p:attrName>
                                        </p:attrNameLst>
                                      </p:cBhvr>
                                      <p:to>
                                        <p:strVal val="visible"/>
                                      </p:to>
                                    </p:set>
                                    <p:animEffect transition="in" filter="blinds(horizontal)">
                                      <p:cBhvr>
                                        <p:cTn id="26" dur="500"/>
                                        <p:tgtEl>
                                          <p:spTgt spid="369670"/>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69672"/>
                                        </p:tgtEl>
                                        <p:attrNameLst>
                                          <p:attrName>style.visibility</p:attrName>
                                        </p:attrNameLst>
                                      </p:cBhvr>
                                      <p:to>
                                        <p:strVal val="visible"/>
                                      </p:to>
                                    </p:set>
                                    <p:animEffect transition="in" filter="blinds(horizontal)">
                                      <p:cBhvr>
                                        <p:cTn id="29" dur="500"/>
                                        <p:tgtEl>
                                          <p:spTgt spid="369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7" grpId="0" animBg="1"/>
      <p:bldP spid="369668" grpId="0"/>
      <p:bldP spid="369669" grpId="0" animBg="1"/>
      <p:bldP spid="369670" grpId="0" animBg="1"/>
      <p:bldP spid="369671" grpId="0"/>
      <p:bldP spid="369672" grpId="0"/>
      <p:bldP spid="36967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descr="Rectangle: Click to edit Master text styles&#10;Second level&#10;Third level&#10;Fourth level&#10;Fifth level"/>
          <p:cNvSpPr>
            <a:spLocks noGrp="1" noChangeArrowheads="1"/>
          </p:cNvSpPr>
          <p:nvPr>
            <p:ph type="body" idx="1"/>
          </p:nvPr>
        </p:nvSpPr>
        <p:spPr>
          <a:xfrm>
            <a:off x="457200" y="765175"/>
            <a:ext cx="8229600" cy="5360988"/>
          </a:xfrm>
        </p:spPr>
        <p:txBody>
          <a:bodyPr/>
          <a:lstStyle/>
          <a:p>
            <a:pPr eaLnBrk="1" hangingPunct="1">
              <a:buFont typeface="Wingdings" pitchFamily="2" charset="2"/>
              <a:buNone/>
            </a:pPr>
            <a:endParaRPr lang="en-US" altLang="zh-CN" dirty="0"/>
          </a:p>
          <a:p>
            <a:pPr eaLnBrk="1" hangingPunct="1">
              <a:buFont typeface="Wingdings" pitchFamily="2" charset="2"/>
              <a:buNone/>
            </a:pPr>
            <a:endParaRPr lang="en-US" altLang="zh-CN" dirty="0"/>
          </a:p>
        </p:txBody>
      </p:sp>
      <p:sp>
        <p:nvSpPr>
          <p:cNvPr id="22532" name="Text Box 4"/>
          <p:cNvSpPr txBox="1">
            <a:spLocks noChangeArrowheads="1"/>
          </p:cNvSpPr>
          <p:nvPr/>
        </p:nvSpPr>
        <p:spPr bwMode="auto">
          <a:xfrm>
            <a:off x="971550" y="2393885"/>
            <a:ext cx="3162300" cy="3527425"/>
          </a:xfrm>
          <a:prstGeom prst="rect">
            <a:avLst/>
          </a:prstGeom>
          <a:solidFill>
            <a:srgbClr val="FFFFFF"/>
          </a:solidFill>
          <a:ln w="9525">
            <a:solidFill>
              <a:srgbClr val="000000"/>
            </a:solidFill>
            <a:prstDash val="sysDot"/>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ct val="0"/>
              </a:spcBef>
              <a:buClrTx/>
              <a:buSzTx/>
              <a:buFontTx/>
              <a:buNone/>
            </a:pPr>
            <a:endParaRPr kumimoji="0" lang="zh-CN" altLang="zh-CN" sz="2400" b="0">
              <a:solidFill>
                <a:schemeClr val="tx1"/>
              </a:solidFill>
              <a:latin typeface="Arial" charset="0"/>
              <a:ea typeface="宋体" pitchFamily="2" charset="-122"/>
            </a:endParaRPr>
          </a:p>
        </p:txBody>
      </p:sp>
      <p:sp>
        <p:nvSpPr>
          <p:cNvPr id="22533" name="Text Box 5"/>
          <p:cNvSpPr txBox="1">
            <a:spLocks noChangeArrowheads="1"/>
          </p:cNvSpPr>
          <p:nvPr/>
        </p:nvSpPr>
        <p:spPr bwMode="auto">
          <a:xfrm>
            <a:off x="2484438" y="2084388"/>
            <a:ext cx="766762" cy="234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ct val="0"/>
              </a:spcBef>
              <a:buClrTx/>
              <a:buSzTx/>
              <a:buFontTx/>
              <a:buNone/>
            </a:pPr>
            <a:r>
              <a:rPr kumimoji="0" lang="en-US" altLang="zh-CN" sz="2000">
                <a:solidFill>
                  <a:schemeClr val="accent2"/>
                </a:solidFill>
                <a:latin typeface="Times New Roman" pitchFamily="18" charset="0"/>
                <a:ea typeface="宋体" pitchFamily="2" charset="-122"/>
              </a:rPr>
              <a:t>NMI</a:t>
            </a:r>
          </a:p>
        </p:txBody>
      </p:sp>
      <p:sp>
        <p:nvSpPr>
          <p:cNvPr id="22534" name="Text Box 6"/>
          <p:cNvSpPr txBox="1">
            <a:spLocks noChangeArrowheads="1"/>
          </p:cNvSpPr>
          <p:nvPr/>
        </p:nvSpPr>
        <p:spPr bwMode="auto">
          <a:xfrm>
            <a:off x="4170363" y="2373313"/>
            <a:ext cx="833437"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ct val="0"/>
              </a:spcBef>
              <a:buClrTx/>
              <a:buSzTx/>
              <a:buFontTx/>
              <a:buNone/>
            </a:pPr>
            <a:r>
              <a:rPr kumimoji="0" lang="en-US" altLang="zh-CN" sz="2000">
                <a:solidFill>
                  <a:schemeClr val="accent2"/>
                </a:solidFill>
                <a:latin typeface="Times New Roman" pitchFamily="18" charset="0"/>
                <a:ea typeface="宋体" pitchFamily="2" charset="-122"/>
              </a:rPr>
              <a:t>INTR</a:t>
            </a:r>
          </a:p>
        </p:txBody>
      </p:sp>
      <p:sp>
        <p:nvSpPr>
          <p:cNvPr id="22535" name="Text Box 7"/>
          <p:cNvSpPr txBox="1">
            <a:spLocks noChangeArrowheads="1"/>
          </p:cNvSpPr>
          <p:nvPr/>
        </p:nvSpPr>
        <p:spPr bwMode="auto">
          <a:xfrm>
            <a:off x="6084888" y="2444750"/>
            <a:ext cx="717550" cy="30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lnSpc>
                <a:spcPct val="100000"/>
              </a:lnSpc>
              <a:spcBef>
                <a:spcPct val="0"/>
              </a:spcBef>
              <a:buClrTx/>
              <a:buSzTx/>
              <a:buFontTx/>
              <a:buNone/>
            </a:pPr>
            <a:r>
              <a:rPr kumimoji="0" lang="zh-CN" altLang="en-US" sz="2400" dirty="0">
                <a:solidFill>
                  <a:schemeClr val="tx1"/>
                </a:solidFill>
                <a:latin typeface="Times New Roman" pitchFamily="18" charset="0"/>
                <a:ea typeface="宋体" pitchFamily="2" charset="-122"/>
              </a:rPr>
              <a:t>键盘</a:t>
            </a:r>
            <a:endParaRPr kumimoji="0" lang="zh-CN" altLang="en-US" sz="2400" dirty="0">
              <a:solidFill>
                <a:schemeClr val="tx1"/>
              </a:solidFill>
              <a:latin typeface="Arial" charset="0"/>
              <a:ea typeface="宋体" pitchFamily="2" charset="-122"/>
            </a:endParaRPr>
          </a:p>
        </p:txBody>
      </p:sp>
      <p:sp>
        <p:nvSpPr>
          <p:cNvPr id="22536" name="Text Box 8"/>
          <p:cNvSpPr txBox="1">
            <a:spLocks noChangeArrowheads="1"/>
          </p:cNvSpPr>
          <p:nvPr/>
        </p:nvSpPr>
        <p:spPr bwMode="auto">
          <a:xfrm>
            <a:off x="6084888" y="3236913"/>
            <a:ext cx="82232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lnSpc>
                <a:spcPct val="100000"/>
              </a:lnSpc>
              <a:spcBef>
                <a:spcPct val="0"/>
              </a:spcBef>
              <a:buClrTx/>
              <a:buSzTx/>
              <a:buFontTx/>
              <a:buNone/>
            </a:pPr>
            <a:r>
              <a:rPr kumimoji="0" lang="zh-CN" altLang="en-US" sz="2400" dirty="0">
                <a:solidFill>
                  <a:schemeClr val="tx1"/>
                </a:solidFill>
                <a:latin typeface="Times New Roman" pitchFamily="18" charset="0"/>
                <a:ea typeface="宋体" pitchFamily="2" charset="-122"/>
              </a:rPr>
              <a:t>鼠标</a:t>
            </a:r>
            <a:endParaRPr kumimoji="0" lang="zh-CN" altLang="en-US" sz="2400" dirty="0">
              <a:solidFill>
                <a:schemeClr val="tx1"/>
              </a:solidFill>
              <a:latin typeface="Arial" charset="0"/>
              <a:ea typeface="宋体" pitchFamily="2" charset="-122"/>
            </a:endParaRPr>
          </a:p>
        </p:txBody>
      </p:sp>
      <p:sp>
        <p:nvSpPr>
          <p:cNvPr id="22537" name="Line 9"/>
          <p:cNvSpPr>
            <a:spLocks noChangeShapeType="1"/>
          </p:cNvSpPr>
          <p:nvPr/>
        </p:nvSpPr>
        <p:spPr bwMode="auto">
          <a:xfrm flipV="1">
            <a:off x="3059113" y="2876550"/>
            <a:ext cx="0" cy="211138"/>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38" name="Text Box 10"/>
          <p:cNvSpPr txBox="1">
            <a:spLocks noChangeArrowheads="1"/>
          </p:cNvSpPr>
          <p:nvPr/>
        </p:nvSpPr>
        <p:spPr bwMode="auto">
          <a:xfrm>
            <a:off x="1116013" y="3236913"/>
            <a:ext cx="514350" cy="221731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400" dirty="0">
                <a:solidFill>
                  <a:schemeClr val="tx1"/>
                </a:solidFill>
                <a:latin typeface="Times New Roman" pitchFamily="18" charset="0"/>
                <a:ea typeface="宋体" pitchFamily="2" charset="-122"/>
              </a:rPr>
              <a:t>除法出错处理</a:t>
            </a:r>
            <a:r>
              <a:rPr kumimoji="0" lang="zh-CN" altLang="en-US" sz="2400" b="0" dirty="0">
                <a:solidFill>
                  <a:schemeClr val="tx1"/>
                </a:solidFill>
                <a:latin typeface="Times New Roman" pitchFamily="18" charset="0"/>
                <a:ea typeface="宋体" pitchFamily="2" charset="-122"/>
              </a:rPr>
              <a:t> </a:t>
            </a:r>
            <a:endParaRPr kumimoji="0" lang="zh-CN" altLang="en-US" sz="2400" b="0" dirty="0">
              <a:solidFill>
                <a:schemeClr val="tx1"/>
              </a:solidFill>
              <a:latin typeface="Arial" charset="0"/>
              <a:ea typeface="宋体" pitchFamily="2" charset="-122"/>
            </a:endParaRPr>
          </a:p>
        </p:txBody>
      </p:sp>
      <p:sp>
        <p:nvSpPr>
          <p:cNvPr id="22539" name="Text Box 11"/>
          <p:cNvSpPr txBox="1">
            <a:spLocks noChangeArrowheads="1"/>
          </p:cNvSpPr>
          <p:nvPr/>
        </p:nvSpPr>
        <p:spPr bwMode="auto">
          <a:xfrm>
            <a:off x="1762125" y="3233738"/>
            <a:ext cx="506413" cy="2217309"/>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400" dirty="0">
                <a:solidFill>
                  <a:schemeClr val="tx1"/>
                </a:solidFill>
                <a:latin typeface="Times New Roman" pitchFamily="18" charset="0"/>
                <a:ea typeface="宋体" pitchFamily="2" charset="-122"/>
              </a:rPr>
              <a:t>溢出中断处理</a:t>
            </a:r>
            <a:r>
              <a:rPr kumimoji="0" lang="zh-CN" altLang="en-US" sz="2400" b="0" dirty="0">
                <a:solidFill>
                  <a:schemeClr val="tx1"/>
                </a:solidFill>
                <a:latin typeface="Times New Roman" pitchFamily="18" charset="0"/>
                <a:ea typeface="宋体" pitchFamily="2" charset="-122"/>
              </a:rPr>
              <a:t> </a:t>
            </a:r>
            <a:endParaRPr kumimoji="0" lang="zh-CN" altLang="en-US" sz="2400" b="0" dirty="0">
              <a:solidFill>
                <a:schemeClr val="tx1"/>
              </a:solidFill>
              <a:latin typeface="Arial" charset="0"/>
              <a:ea typeface="宋体" pitchFamily="2" charset="-122"/>
            </a:endParaRPr>
          </a:p>
        </p:txBody>
      </p:sp>
      <p:sp>
        <p:nvSpPr>
          <p:cNvPr id="22540" name="Text Box 12"/>
          <p:cNvSpPr txBox="1">
            <a:spLocks noChangeArrowheads="1"/>
          </p:cNvSpPr>
          <p:nvPr/>
        </p:nvSpPr>
        <p:spPr bwMode="auto">
          <a:xfrm>
            <a:off x="3276600" y="3236912"/>
            <a:ext cx="533400" cy="221413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400" dirty="0">
                <a:solidFill>
                  <a:schemeClr val="tx1"/>
                </a:solidFill>
                <a:latin typeface="Times New Roman" pitchFamily="18" charset="0"/>
                <a:ea typeface="宋体" pitchFamily="2" charset="-122"/>
              </a:rPr>
              <a:t>单步中断处理</a:t>
            </a:r>
            <a:r>
              <a:rPr kumimoji="0" lang="zh-CN" altLang="en-US" sz="2000" b="0" dirty="0">
                <a:solidFill>
                  <a:schemeClr val="tx1"/>
                </a:solidFill>
                <a:latin typeface="Times New Roman" pitchFamily="18" charset="0"/>
                <a:ea typeface="宋体" pitchFamily="2" charset="-122"/>
              </a:rPr>
              <a:t> </a:t>
            </a:r>
            <a:endParaRPr kumimoji="0" lang="zh-CN" altLang="en-US" sz="2000" b="0" dirty="0">
              <a:solidFill>
                <a:schemeClr val="tx1"/>
              </a:solidFill>
              <a:latin typeface="Arial" charset="0"/>
              <a:ea typeface="宋体" pitchFamily="2" charset="-122"/>
            </a:endParaRPr>
          </a:p>
        </p:txBody>
      </p:sp>
      <p:sp>
        <p:nvSpPr>
          <p:cNvPr id="22541" name="Text Box 13"/>
          <p:cNvSpPr txBox="1">
            <a:spLocks noChangeArrowheads="1"/>
          </p:cNvSpPr>
          <p:nvPr/>
        </p:nvSpPr>
        <p:spPr bwMode="auto">
          <a:xfrm>
            <a:off x="2411413" y="3236913"/>
            <a:ext cx="446087" cy="2214134"/>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400" dirty="0">
                <a:solidFill>
                  <a:schemeClr val="tx1"/>
                </a:solidFill>
                <a:latin typeface="Times New Roman" pitchFamily="18" charset="0"/>
                <a:ea typeface="宋体" pitchFamily="2" charset="-122"/>
              </a:rPr>
              <a:t>软 中断处理</a:t>
            </a:r>
            <a:r>
              <a:rPr kumimoji="0" lang="zh-CN" altLang="en-US" sz="2400" b="0" dirty="0">
                <a:solidFill>
                  <a:schemeClr val="tx1"/>
                </a:solidFill>
                <a:latin typeface="Times New Roman" pitchFamily="18" charset="0"/>
                <a:ea typeface="宋体" pitchFamily="2" charset="-122"/>
              </a:rPr>
              <a:t> </a:t>
            </a:r>
            <a:endParaRPr kumimoji="0" lang="zh-CN" altLang="en-US" sz="2400" b="0" dirty="0">
              <a:solidFill>
                <a:schemeClr val="tx1"/>
              </a:solidFill>
              <a:latin typeface="Arial" charset="0"/>
              <a:ea typeface="宋体" pitchFamily="2" charset="-122"/>
            </a:endParaRPr>
          </a:p>
        </p:txBody>
      </p:sp>
      <p:sp>
        <p:nvSpPr>
          <p:cNvPr id="22542" name="Line 14"/>
          <p:cNvSpPr>
            <a:spLocks noChangeShapeType="1"/>
          </p:cNvSpPr>
          <p:nvPr/>
        </p:nvSpPr>
        <p:spPr bwMode="auto">
          <a:xfrm flipV="1">
            <a:off x="2074863" y="2916238"/>
            <a:ext cx="0" cy="276225"/>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43" name="Line 15"/>
          <p:cNvSpPr>
            <a:spLocks noChangeShapeType="1"/>
          </p:cNvSpPr>
          <p:nvPr/>
        </p:nvSpPr>
        <p:spPr bwMode="auto">
          <a:xfrm flipV="1">
            <a:off x="2573338" y="2916238"/>
            <a:ext cx="0" cy="31750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2544" name="Group 16"/>
          <p:cNvGrpSpPr>
            <a:grpSpLocks/>
          </p:cNvGrpSpPr>
          <p:nvPr/>
        </p:nvGrpSpPr>
        <p:grpSpPr bwMode="auto">
          <a:xfrm>
            <a:off x="1476375" y="2874963"/>
            <a:ext cx="322263" cy="344487"/>
            <a:chOff x="930" y="1569"/>
            <a:chExt cx="203" cy="217"/>
          </a:xfrm>
        </p:grpSpPr>
        <p:sp>
          <p:nvSpPr>
            <p:cNvPr id="22563" name="Line 17"/>
            <p:cNvSpPr>
              <a:spLocks noChangeShapeType="1"/>
            </p:cNvSpPr>
            <p:nvPr/>
          </p:nvSpPr>
          <p:spPr bwMode="auto">
            <a:xfrm flipV="1">
              <a:off x="1133" y="1569"/>
              <a:ext cx="0" cy="133"/>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64" name="Line 18"/>
            <p:cNvSpPr>
              <a:spLocks noChangeShapeType="1"/>
            </p:cNvSpPr>
            <p:nvPr/>
          </p:nvSpPr>
          <p:spPr bwMode="auto">
            <a:xfrm>
              <a:off x="930" y="1706"/>
              <a:ext cx="0" cy="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65" name="Line 19"/>
            <p:cNvSpPr>
              <a:spLocks noChangeShapeType="1"/>
            </p:cNvSpPr>
            <p:nvPr/>
          </p:nvSpPr>
          <p:spPr bwMode="auto">
            <a:xfrm>
              <a:off x="930" y="1706"/>
              <a:ext cx="18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2545" name="Group 20"/>
          <p:cNvGrpSpPr>
            <a:grpSpLocks/>
          </p:cNvGrpSpPr>
          <p:nvPr/>
        </p:nvGrpSpPr>
        <p:grpSpPr bwMode="auto">
          <a:xfrm>
            <a:off x="3059113" y="3092450"/>
            <a:ext cx="508000" cy="141288"/>
            <a:chOff x="1927" y="1706"/>
            <a:chExt cx="320" cy="89"/>
          </a:xfrm>
        </p:grpSpPr>
        <p:sp>
          <p:nvSpPr>
            <p:cNvPr id="22561" name="Line 21"/>
            <p:cNvSpPr>
              <a:spLocks noChangeShapeType="1"/>
            </p:cNvSpPr>
            <p:nvPr/>
          </p:nvSpPr>
          <p:spPr bwMode="auto">
            <a:xfrm flipH="1">
              <a:off x="2247" y="1715"/>
              <a:ext cx="0" cy="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62" name="Line 22"/>
            <p:cNvSpPr>
              <a:spLocks noChangeShapeType="1"/>
            </p:cNvSpPr>
            <p:nvPr/>
          </p:nvSpPr>
          <p:spPr bwMode="auto">
            <a:xfrm flipV="1">
              <a:off x="1927" y="1706"/>
              <a:ext cx="31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2546" name="Text Box 23"/>
          <p:cNvSpPr txBox="1">
            <a:spLocks noChangeArrowheads="1"/>
          </p:cNvSpPr>
          <p:nvPr/>
        </p:nvSpPr>
        <p:spPr bwMode="auto">
          <a:xfrm>
            <a:off x="1503363" y="2562225"/>
            <a:ext cx="1866900" cy="3333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400" dirty="0">
                <a:solidFill>
                  <a:schemeClr val="tx1"/>
                </a:solidFill>
                <a:latin typeface="Times New Roman" pitchFamily="18" charset="0"/>
                <a:ea typeface="宋体" pitchFamily="2" charset="-122"/>
              </a:rPr>
              <a:t>中断逻辑</a:t>
            </a:r>
            <a:endParaRPr kumimoji="0" lang="zh-CN" altLang="en-US" sz="2400" b="0" dirty="0">
              <a:solidFill>
                <a:schemeClr val="tx1"/>
              </a:solidFill>
              <a:latin typeface="Arial" charset="0"/>
              <a:ea typeface="宋体" pitchFamily="2" charset="-122"/>
            </a:endParaRPr>
          </a:p>
        </p:txBody>
      </p:sp>
      <p:sp>
        <p:nvSpPr>
          <p:cNvPr id="22547" name="Text Box 24"/>
          <p:cNvSpPr txBox="1">
            <a:spLocks noChangeArrowheads="1"/>
          </p:cNvSpPr>
          <p:nvPr/>
        </p:nvSpPr>
        <p:spPr bwMode="auto">
          <a:xfrm>
            <a:off x="1258888" y="1581150"/>
            <a:ext cx="2773052" cy="382588"/>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54000" tIns="10800" rIns="54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12000"/>
              </a:lnSpc>
              <a:spcBef>
                <a:spcPct val="0"/>
              </a:spcBef>
              <a:buClrTx/>
              <a:buSzTx/>
              <a:buFontTx/>
              <a:buNone/>
            </a:pPr>
            <a:r>
              <a:rPr kumimoji="0" lang="zh-CN" altLang="en-US" sz="2400" dirty="0">
                <a:solidFill>
                  <a:srgbClr val="0066FF"/>
                </a:solidFill>
                <a:latin typeface="Times New Roman" pitchFamily="18" charset="0"/>
                <a:ea typeface="宋体" pitchFamily="2" charset="-122"/>
              </a:rPr>
              <a:t>不可屏蔽中断请求</a:t>
            </a:r>
          </a:p>
        </p:txBody>
      </p:sp>
      <p:sp>
        <p:nvSpPr>
          <p:cNvPr id="22548" name="Line 25"/>
          <p:cNvSpPr>
            <a:spLocks noChangeShapeType="1"/>
          </p:cNvSpPr>
          <p:nvPr/>
        </p:nvSpPr>
        <p:spPr bwMode="auto">
          <a:xfrm>
            <a:off x="2339975" y="1941513"/>
            <a:ext cx="1588" cy="43815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49" name="Text Box 26"/>
          <p:cNvSpPr txBox="1">
            <a:spLocks noChangeArrowheads="1"/>
          </p:cNvSpPr>
          <p:nvPr/>
        </p:nvSpPr>
        <p:spPr bwMode="auto">
          <a:xfrm>
            <a:off x="4859338" y="1963738"/>
            <a:ext cx="792162" cy="15906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endParaRPr kumimoji="0" lang="en-US" altLang="zh-CN" sz="900" b="0" dirty="0">
              <a:solidFill>
                <a:schemeClr val="tx1"/>
              </a:solidFill>
              <a:latin typeface="Times New Roman" pitchFamily="18" charset="0"/>
              <a:ea typeface="宋体" pitchFamily="2" charset="-122"/>
            </a:endParaRPr>
          </a:p>
          <a:p>
            <a:pPr algn="ctr" eaLnBrk="1" hangingPunct="1">
              <a:lnSpc>
                <a:spcPct val="100000"/>
              </a:lnSpc>
              <a:spcBef>
                <a:spcPct val="0"/>
              </a:spcBef>
              <a:buClrTx/>
              <a:buSzTx/>
              <a:buFontTx/>
              <a:buNone/>
            </a:pPr>
            <a:r>
              <a:rPr kumimoji="0" lang="zh-CN" altLang="en-US" sz="2400" dirty="0">
                <a:solidFill>
                  <a:schemeClr val="tx1"/>
                </a:solidFill>
                <a:latin typeface="Times New Roman" pitchFamily="18" charset="0"/>
                <a:ea typeface="宋体" pitchFamily="2" charset="-122"/>
              </a:rPr>
              <a:t>中断 控制器</a:t>
            </a:r>
            <a:r>
              <a:rPr kumimoji="0" lang="en-US" altLang="zh-CN" sz="2000" dirty="0">
                <a:solidFill>
                  <a:schemeClr val="tx1"/>
                </a:solidFill>
                <a:latin typeface="Times New Roman" pitchFamily="18" charset="0"/>
                <a:ea typeface="宋体" pitchFamily="2" charset="-122"/>
              </a:rPr>
              <a:t>8259A</a:t>
            </a:r>
            <a:endParaRPr kumimoji="0" lang="en-US" altLang="zh-CN" sz="2000" b="0" dirty="0">
              <a:solidFill>
                <a:schemeClr val="tx1"/>
              </a:solidFill>
              <a:latin typeface="Arial" charset="0"/>
              <a:ea typeface="宋体" pitchFamily="2" charset="-122"/>
            </a:endParaRPr>
          </a:p>
        </p:txBody>
      </p:sp>
      <p:sp>
        <p:nvSpPr>
          <p:cNvPr id="22550" name="Line 27"/>
          <p:cNvSpPr>
            <a:spLocks noChangeShapeType="1"/>
          </p:cNvSpPr>
          <p:nvPr/>
        </p:nvSpPr>
        <p:spPr bwMode="auto">
          <a:xfrm flipH="1" flipV="1">
            <a:off x="3443288" y="2789238"/>
            <a:ext cx="1416050" cy="15875"/>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51" name="Line 28"/>
          <p:cNvSpPr>
            <a:spLocks noChangeShapeType="1"/>
          </p:cNvSpPr>
          <p:nvPr/>
        </p:nvSpPr>
        <p:spPr bwMode="auto">
          <a:xfrm flipH="1" flipV="1">
            <a:off x="5651500" y="2228850"/>
            <a:ext cx="396875"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52" name="Line 29"/>
          <p:cNvSpPr>
            <a:spLocks noChangeShapeType="1"/>
          </p:cNvSpPr>
          <p:nvPr/>
        </p:nvSpPr>
        <p:spPr bwMode="auto">
          <a:xfrm flipH="1" flipV="1">
            <a:off x="5651500" y="2589213"/>
            <a:ext cx="322263"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53" name="Line 30"/>
          <p:cNvSpPr>
            <a:spLocks noChangeShapeType="1"/>
          </p:cNvSpPr>
          <p:nvPr/>
        </p:nvSpPr>
        <p:spPr bwMode="auto">
          <a:xfrm flipH="1" flipV="1">
            <a:off x="5649913" y="3381375"/>
            <a:ext cx="398462" cy="0"/>
          </a:xfrm>
          <a:prstGeom prst="line">
            <a:avLst/>
          </a:prstGeom>
          <a:noFill/>
          <a:ln w="9525">
            <a:solidFill>
              <a:srgbClr val="0000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54" name="AutoShape 31"/>
          <p:cNvSpPr>
            <a:spLocks/>
          </p:cNvSpPr>
          <p:nvPr/>
        </p:nvSpPr>
        <p:spPr bwMode="auto">
          <a:xfrm>
            <a:off x="6732588" y="2228850"/>
            <a:ext cx="174625" cy="1185863"/>
          </a:xfrm>
          <a:prstGeom prst="rightBrace">
            <a:avLst>
              <a:gd name="adj1" fmla="val 56591"/>
              <a:gd name="adj2" fmla="val 50000"/>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555" name="Text Box 32"/>
          <p:cNvSpPr txBox="1">
            <a:spLocks noChangeArrowheads="1"/>
          </p:cNvSpPr>
          <p:nvPr/>
        </p:nvSpPr>
        <p:spPr bwMode="auto">
          <a:xfrm>
            <a:off x="6877050" y="2517775"/>
            <a:ext cx="1439863"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ctr" eaLnBrk="1" hangingPunct="1">
              <a:lnSpc>
                <a:spcPct val="100000"/>
              </a:lnSpc>
              <a:spcBef>
                <a:spcPct val="0"/>
              </a:spcBef>
              <a:buClrTx/>
              <a:buSzTx/>
              <a:buFontTx/>
              <a:buNone/>
            </a:pPr>
            <a:r>
              <a:rPr kumimoji="0" lang="zh-CN" altLang="en-US" sz="2400" dirty="0">
                <a:solidFill>
                  <a:srgbClr val="0066FF"/>
                </a:solidFill>
                <a:latin typeface="Times New Roman" pitchFamily="18" charset="0"/>
                <a:ea typeface="宋体" pitchFamily="2" charset="-122"/>
              </a:rPr>
              <a:t>可屏蔽 中断请求</a:t>
            </a:r>
          </a:p>
        </p:txBody>
      </p:sp>
      <p:sp>
        <p:nvSpPr>
          <p:cNvPr id="22556" name="Text Box 33"/>
          <p:cNvSpPr txBox="1">
            <a:spLocks noChangeArrowheads="1"/>
          </p:cNvSpPr>
          <p:nvPr/>
        </p:nvSpPr>
        <p:spPr bwMode="auto">
          <a:xfrm>
            <a:off x="6156325" y="2876550"/>
            <a:ext cx="32385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ct val="0"/>
              </a:spcBef>
              <a:buClrTx/>
              <a:buSzTx/>
              <a:buFontTx/>
              <a:buNone/>
            </a:pPr>
            <a:r>
              <a:rPr kumimoji="0" lang="en-US" altLang="zh-CN" sz="2000">
                <a:solidFill>
                  <a:schemeClr val="tx1"/>
                </a:solidFill>
                <a:latin typeface="宋体" pitchFamily="2" charset="-122"/>
                <a:ea typeface="宋体" pitchFamily="2" charset="-122"/>
              </a:rPr>
              <a:t>┇</a:t>
            </a:r>
            <a:endParaRPr kumimoji="0" lang="en-US" altLang="zh-CN" sz="2000">
              <a:solidFill>
                <a:schemeClr val="tx1"/>
              </a:solidFill>
              <a:latin typeface="Arial" charset="0"/>
              <a:ea typeface="宋体" pitchFamily="2" charset="-122"/>
            </a:endParaRPr>
          </a:p>
        </p:txBody>
      </p:sp>
      <p:sp>
        <p:nvSpPr>
          <p:cNvPr id="22557" name="Text Box 34"/>
          <p:cNvSpPr txBox="1">
            <a:spLocks noChangeArrowheads="1"/>
          </p:cNvSpPr>
          <p:nvPr/>
        </p:nvSpPr>
        <p:spPr bwMode="auto">
          <a:xfrm>
            <a:off x="2916238" y="3741738"/>
            <a:ext cx="323850"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algn="just" eaLnBrk="1" hangingPunct="1">
              <a:lnSpc>
                <a:spcPct val="100000"/>
              </a:lnSpc>
              <a:spcBef>
                <a:spcPct val="0"/>
              </a:spcBef>
              <a:buClrTx/>
              <a:buSzTx/>
              <a:buFontTx/>
              <a:buNone/>
            </a:pPr>
            <a:r>
              <a:rPr kumimoji="0" lang="en-US" altLang="zh-CN" sz="2000">
                <a:solidFill>
                  <a:schemeClr val="tx1"/>
                </a:solidFill>
                <a:latin typeface="Times New Roman" pitchFamily="18" charset="0"/>
                <a:ea typeface="宋体" pitchFamily="2" charset="-122"/>
              </a:rPr>
              <a:t>…</a:t>
            </a:r>
            <a:endParaRPr kumimoji="0" lang="en-US" altLang="zh-CN" sz="2000">
              <a:solidFill>
                <a:schemeClr val="tx1"/>
              </a:solidFill>
              <a:latin typeface="Arial" charset="0"/>
              <a:ea typeface="宋体" pitchFamily="2" charset="-122"/>
            </a:endParaRPr>
          </a:p>
        </p:txBody>
      </p:sp>
      <p:sp>
        <p:nvSpPr>
          <p:cNvPr id="22558" name="Text Box 35"/>
          <p:cNvSpPr txBox="1">
            <a:spLocks noChangeArrowheads="1"/>
          </p:cNvSpPr>
          <p:nvPr/>
        </p:nvSpPr>
        <p:spPr bwMode="auto">
          <a:xfrm>
            <a:off x="1979613" y="5397500"/>
            <a:ext cx="86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lnSpc>
                <a:spcPct val="100000"/>
              </a:lnSpc>
              <a:spcBef>
                <a:spcPct val="50000"/>
              </a:spcBef>
              <a:buClrTx/>
              <a:buSzTx/>
              <a:buFontTx/>
              <a:buNone/>
            </a:pPr>
            <a:r>
              <a:rPr kumimoji="0" lang="en-US" altLang="zh-CN" sz="2000">
                <a:solidFill>
                  <a:schemeClr val="tx1"/>
                </a:solidFill>
                <a:latin typeface="Arial" charset="0"/>
                <a:ea typeface="宋体" pitchFamily="2" charset="-122"/>
              </a:rPr>
              <a:t>CPU</a:t>
            </a:r>
          </a:p>
        </p:txBody>
      </p:sp>
      <p:sp>
        <p:nvSpPr>
          <p:cNvPr id="22559" name="Text Box 36"/>
          <p:cNvSpPr txBox="1">
            <a:spLocks noChangeArrowheads="1"/>
          </p:cNvSpPr>
          <p:nvPr/>
        </p:nvSpPr>
        <p:spPr bwMode="auto">
          <a:xfrm>
            <a:off x="6075363" y="2084388"/>
            <a:ext cx="792162" cy="287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8000" tIns="10800" rIns="18000" bIns="10800"/>
          <a:lstStyle>
            <a:lvl1pPr eaLnBrk="0" hangingPunct="0">
              <a:defRPr kumimoji="1" sz="2800" b="1">
                <a:solidFill>
                  <a:srgbClr val="40458C"/>
                </a:solidFill>
                <a:latin typeface="楷体_GB2312" pitchFamily="49" charset="-122"/>
                <a:ea typeface="楷体_GB2312" pitchFamily="49" charset="-122"/>
              </a:defRPr>
            </a:lvl1pPr>
            <a:lvl2pPr marL="742950" indent="-285750" eaLnBrk="0" hangingPunct="0">
              <a:defRPr kumimoji="1" sz="2800" b="1">
                <a:solidFill>
                  <a:srgbClr val="40458C"/>
                </a:solidFill>
                <a:latin typeface="楷体_GB2312" pitchFamily="49" charset="-122"/>
                <a:ea typeface="楷体_GB2312" pitchFamily="49" charset="-122"/>
              </a:defRPr>
            </a:lvl2pPr>
            <a:lvl3pPr marL="1143000" indent="-228600" eaLnBrk="0" hangingPunct="0">
              <a:defRPr kumimoji="1" sz="2800" b="1">
                <a:solidFill>
                  <a:srgbClr val="40458C"/>
                </a:solidFill>
                <a:latin typeface="楷体_GB2312" pitchFamily="49" charset="-122"/>
                <a:ea typeface="楷体_GB2312" pitchFamily="49" charset="-122"/>
              </a:defRPr>
            </a:lvl3pPr>
            <a:lvl4pPr marL="1600200" indent="-228600" eaLnBrk="0" hangingPunct="0">
              <a:defRPr kumimoji="1" sz="2800" b="1">
                <a:solidFill>
                  <a:srgbClr val="40458C"/>
                </a:solidFill>
                <a:latin typeface="楷体_GB2312" pitchFamily="49" charset="-122"/>
                <a:ea typeface="楷体_GB2312" pitchFamily="49" charset="-122"/>
              </a:defRPr>
            </a:lvl4pPr>
            <a:lvl5pPr marL="2057400" indent="-228600" eaLnBrk="0" hangingPunct="0">
              <a:defRPr kumimoji="1" sz="2800" b="1">
                <a:solidFill>
                  <a:srgbClr val="40458C"/>
                </a:solidFill>
                <a:latin typeface="楷体_GB2312" pitchFamily="49" charset="-122"/>
                <a:ea typeface="楷体_GB2312" pitchFamily="49" charset="-122"/>
              </a:defRPr>
            </a:lvl5pPr>
            <a:lvl6pPr marL="25146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6pPr>
            <a:lvl7pPr marL="29718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7pPr>
            <a:lvl8pPr marL="34290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8pPr>
            <a:lvl9pPr marL="3886200" indent="-228600" eaLnBrk="0" fontAlgn="base" hangingPunct="0">
              <a:lnSpc>
                <a:spcPct val="80000"/>
              </a:lnSpc>
              <a:spcBef>
                <a:spcPct val="20000"/>
              </a:spcBef>
              <a:spcAft>
                <a:spcPct val="0"/>
              </a:spcAft>
              <a:buClr>
                <a:schemeClr val="hlink"/>
              </a:buClr>
              <a:buSzPct val="110000"/>
              <a:buFont typeface="Wingdings" pitchFamily="2" charset="2"/>
              <a:defRPr kumimoji="1" sz="2800" b="1">
                <a:solidFill>
                  <a:srgbClr val="40458C"/>
                </a:solidFill>
                <a:latin typeface="楷体_GB2312" pitchFamily="49" charset="-122"/>
                <a:ea typeface="楷体_GB2312" pitchFamily="49" charset="-122"/>
              </a:defRPr>
            </a:lvl9pPr>
          </a:lstStyle>
          <a:p>
            <a:pPr eaLnBrk="1" hangingPunct="1">
              <a:lnSpc>
                <a:spcPct val="100000"/>
              </a:lnSpc>
              <a:spcBef>
                <a:spcPct val="0"/>
              </a:spcBef>
              <a:buClrTx/>
              <a:buSzTx/>
              <a:buFontTx/>
              <a:buNone/>
            </a:pPr>
            <a:r>
              <a:rPr kumimoji="0" lang="zh-CN" altLang="en-US" sz="2400" dirty="0">
                <a:solidFill>
                  <a:schemeClr val="tx1"/>
                </a:solidFill>
                <a:latin typeface="Times New Roman" pitchFamily="18" charset="0"/>
                <a:ea typeface="宋体" pitchFamily="2" charset="-122"/>
              </a:rPr>
              <a:t>时钟</a:t>
            </a:r>
            <a:endParaRPr kumimoji="0" lang="zh-CN" altLang="en-US" sz="2400" dirty="0">
              <a:solidFill>
                <a:schemeClr val="tx1"/>
              </a:solidFill>
              <a:latin typeface="Arial" charset="0"/>
              <a:ea typeface="宋体" pitchFamily="2" charset="-122"/>
            </a:endParaRPr>
          </a:p>
        </p:txBody>
      </p:sp>
      <p:sp>
        <p:nvSpPr>
          <p:cNvPr id="38" name="Rectangle 5">
            <a:extLst>
              <a:ext uri="{FF2B5EF4-FFF2-40B4-BE49-F238E27FC236}">
                <a16:creationId xmlns:a16="http://schemas.microsoft.com/office/drawing/2014/main" id="{B8153C23-9DED-4305-870F-ED5C2E4D686B}"/>
              </a:ext>
            </a:extLst>
          </p:cNvPr>
          <p:cNvSpPr>
            <a:spLocks noChangeArrowheads="1"/>
          </p:cNvSpPr>
          <p:nvPr/>
        </p:nvSpPr>
        <p:spPr bwMode="auto">
          <a:xfrm>
            <a:off x="880906" y="1088591"/>
            <a:ext cx="5706999" cy="518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nSpc>
                <a:spcPct val="135000"/>
              </a:lnSpc>
              <a:spcBef>
                <a:spcPct val="0"/>
              </a:spcBef>
              <a:buClrTx/>
              <a:buSzTx/>
            </a:pPr>
            <a:r>
              <a:rPr lang="zh-CN" altLang="en-US" sz="2400" dirty="0">
                <a:solidFill>
                  <a:srgbClr val="FF0000"/>
                </a:solidFill>
                <a:latin typeface="宋体" panose="02010600030101010101" pitchFamily="2" charset="-122"/>
                <a:ea typeface="宋体" pitchFamily="2" charset="-122"/>
              </a:rPr>
              <a:t>中断系统：</a:t>
            </a:r>
            <a:r>
              <a:rPr lang="zh-CN" altLang="en-US" sz="2400" dirty="0">
                <a:solidFill>
                  <a:srgbClr val="000066"/>
                </a:solidFill>
                <a:latin typeface="宋体" panose="02010600030101010101" pitchFamily="2" charset="-122"/>
                <a:ea typeface="宋体" pitchFamily="2" charset="-122"/>
              </a:rPr>
              <a:t>实现中断功能的软、硬件装置</a:t>
            </a:r>
            <a:r>
              <a:rPr lang="zh-CN" altLang="en-US" sz="2400" dirty="0">
                <a:solidFill>
                  <a:schemeClr val="tx1"/>
                </a:solidFill>
                <a:latin typeface="宋体" panose="02010600030101010101" pitchFamily="2" charset="-122"/>
                <a:ea typeface="宋体" pitchFamily="2" charset="-122"/>
              </a:rPr>
              <a:t>。    </a:t>
            </a:r>
          </a:p>
        </p:txBody>
      </p:sp>
      <p:sp>
        <p:nvSpPr>
          <p:cNvPr id="39" name="Rectangle 2">
            <a:extLst>
              <a:ext uri="{FF2B5EF4-FFF2-40B4-BE49-F238E27FC236}">
                <a16:creationId xmlns:a16="http://schemas.microsoft.com/office/drawing/2014/main" id="{02422680-580A-46ED-830C-DAF4EDA5DF8F}"/>
              </a:ext>
            </a:extLst>
          </p:cNvPr>
          <p:cNvSpPr>
            <a:spLocks noGrp="1" noChangeArrowheads="1"/>
          </p:cNvSpPr>
          <p:nvPr>
            <p:ph type="title"/>
          </p:nvPr>
        </p:nvSpPr>
        <p:spPr>
          <a:xfrm>
            <a:off x="381000" y="260350"/>
            <a:ext cx="7215188" cy="654050"/>
          </a:xfrm>
        </p:spPr>
        <p:txBody>
          <a:bodyPr/>
          <a:lstStyle/>
          <a:p>
            <a:pPr eaLnBrk="1" hangingPunct="1"/>
            <a:r>
              <a:rPr lang="en-US" altLang="zh-CN" sz="4000" b="1" dirty="0">
                <a:solidFill>
                  <a:schemeClr val="bg1"/>
                </a:solidFill>
                <a:latin typeface="Times New Roman" pitchFamily="18" charset="0"/>
                <a:ea typeface="华文新魏" pitchFamily="2" charset="-122"/>
              </a:rPr>
              <a:t>7.2.1 </a:t>
            </a:r>
            <a:r>
              <a:rPr lang="zh-CN" altLang="en-US" sz="4000" b="1" dirty="0">
                <a:solidFill>
                  <a:schemeClr val="bg1"/>
                </a:solidFill>
                <a:latin typeface="Times New Roman" pitchFamily="18" charset="0"/>
                <a:ea typeface="华文新魏" pitchFamily="2" charset="-122"/>
              </a:rPr>
              <a:t>中断与异常的基础知识</a:t>
            </a:r>
          </a:p>
        </p:txBody>
      </p:sp>
      <p:sp>
        <p:nvSpPr>
          <p:cNvPr id="40" name="文本框 39">
            <a:extLst>
              <a:ext uri="{FF2B5EF4-FFF2-40B4-BE49-F238E27FC236}">
                <a16:creationId xmlns:a16="http://schemas.microsoft.com/office/drawing/2014/main" id="{2EB2A6D2-0050-48DF-8997-A49C63FE5D88}"/>
              </a:ext>
            </a:extLst>
          </p:cNvPr>
          <p:cNvSpPr txBox="1"/>
          <p:nvPr/>
        </p:nvSpPr>
        <p:spPr>
          <a:xfrm>
            <a:off x="4109663" y="3634876"/>
            <a:ext cx="4956485" cy="2754600"/>
          </a:xfrm>
          <a:prstGeom prst="rect">
            <a:avLst/>
          </a:prstGeom>
          <a:noFill/>
        </p:spPr>
        <p:txBody>
          <a:bodyPr wrap="square">
            <a:spAutoFit/>
          </a:bodyPr>
          <a:lstStyle/>
          <a:p>
            <a:pPr indent="187960" algn="just">
              <a:lnSpc>
                <a:spcPct val="125000"/>
              </a:lnSpc>
            </a:pPr>
            <a:r>
              <a:rPr lang="zh-CN" altLang="zh-CN" sz="2400" b="1" kern="100" dirty="0">
                <a:effectLst/>
                <a:latin typeface="Times New Roman" panose="02020603050405020304" pitchFamily="18" charset="0"/>
                <a:ea typeface="宋体" panose="02010600030101010101" pitchFamily="2" charset="-122"/>
              </a:rPr>
              <a:t>（</a:t>
            </a:r>
            <a:r>
              <a:rPr lang="en-US" altLang="zh-CN" sz="2400" b="1" kern="100" dirty="0">
                <a:effectLst/>
                <a:latin typeface="Times New Roman" panose="02020603050405020304" pitchFamily="18" charset="0"/>
                <a:ea typeface="宋体" panose="02010600030101010101" pitchFamily="2" charset="-122"/>
              </a:rPr>
              <a:t>1</a:t>
            </a:r>
            <a:r>
              <a:rPr lang="zh-CN" altLang="zh-CN" sz="2400" b="1" kern="100" dirty="0">
                <a:effectLst/>
                <a:latin typeface="Times New Roman" panose="02020603050405020304" pitchFamily="18" charset="0"/>
                <a:ea typeface="宋体" panose="02010600030101010101" pitchFamily="2" charset="-122"/>
              </a:rPr>
              <a:t>）几个中断同时发生时怎么办？（优先级）</a:t>
            </a:r>
            <a:endParaRPr lang="zh-CN" altLang="zh-CN" sz="2400" kern="100" dirty="0">
              <a:effectLst/>
              <a:latin typeface="Times New Roman" panose="02020603050405020304" pitchFamily="18" charset="0"/>
              <a:ea typeface="宋体" panose="02010600030101010101" pitchFamily="2" charset="-122"/>
            </a:endParaRPr>
          </a:p>
          <a:p>
            <a:pPr indent="206375" algn="just">
              <a:lnSpc>
                <a:spcPct val="125000"/>
              </a:lnSpc>
            </a:pPr>
            <a:r>
              <a:rPr lang="zh-CN" altLang="zh-CN" sz="2400" b="1" kern="100" dirty="0">
                <a:effectLst/>
                <a:latin typeface="Times New Roman" panose="02020603050405020304" pitchFamily="18" charset="0"/>
                <a:ea typeface="宋体" panose="02010600030101010101" pitchFamily="2" charset="-122"/>
              </a:rPr>
              <a:t>（</a:t>
            </a:r>
            <a:r>
              <a:rPr lang="en-US" altLang="zh-CN" sz="2400" b="1" kern="100" dirty="0">
                <a:effectLst/>
                <a:latin typeface="Times New Roman" panose="02020603050405020304" pitchFamily="18" charset="0"/>
                <a:ea typeface="宋体" panose="02010600030101010101" pitchFamily="2" charset="-122"/>
              </a:rPr>
              <a:t>2</a:t>
            </a:r>
            <a:r>
              <a:rPr lang="zh-CN" altLang="zh-CN" sz="2400" b="1" kern="100" dirty="0">
                <a:effectLst/>
                <a:latin typeface="Times New Roman" panose="02020603050405020304" pitchFamily="18" charset="0"/>
                <a:ea typeface="宋体" panose="02010600030101010101" pitchFamily="2" charset="-122"/>
              </a:rPr>
              <a:t>）如何得到中断处理程序的入口地址？（中断号，中断矢量表）</a:t>
            </a:r>
            <a:endParaRPr lang="zh-CN" altLang="zh-CN" sz="2400" kern="100" dirty="0">
              <a:effectLst/>
              <a:latin typeface="Times New Roman" panose="02020603050405020304" pitchFamily="18" charset="0"/>
              <a:ea typeface="宋体" panose="02010600030101010101" pitchFamily="2" charset="-122"/>
            </a:endParaRPr>
          </a:p>
          <a:p>
            <a:r>
              <a:rPr lang="zh-CN"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b="1" kern="100" dirty="0">
                <a:effectLst/>
                <a:latin typeface="Times New Roman" panose="02020603050405020304" pitchFamily="18" charset="0"/>
                <a:ea typeface="宋体" panose="02010600030101010101" pitchFamily="2" charset="-122"/>
              </a:rPr>
              <a:t>3</a:t>
            </a:r>
            <a:r>
              <a:rPr lang="zh-CN"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）怎样编写中断处理程序？（相关指令，编写、安装方法）</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ox(in)">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 calcmode="lin" valueType="num">
                                      <p:cBhvr additive="base">
                                        <p:cTn id="12" dur="500" fill="hold"/>
                                        <p:tgtEl>
                                          <p:spTgt spid="40"/>
                                        </p:tgtEl>
                                        <p:attrNameLst>
                                          <p:attrName>ppt_x</p:attrName>
                                        </p:attrNameLst>
                                      </p:cBhvr>
                                      <p:tavLst>
                                        <p:tav tm="0">
                                          <p:val>
                                            <p:strVal val="#ppt_x"/>
                                          </p:val>
                                        </p:tav>
                                        <p:tav tm="100000">
                                          <p:val>
                                            <p:strVal val="#ppt_x"/>
                                          </p:val>
                                        </p:tav>
                                      </p:tavLst>
                                    </p:anim>
                                    <p:anim calcmode="lin" valueType="num">
                                      <p:cBhvr additive="base">
                                        <p:cTn id="13"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2752" name="Group 16"/>
          <p:cNvGraphicFramePr>
            <a:graphicFrameLocks noGrp="1"/>
          </p:cNvGraphicFramePr>
          <p:nvPr>
            <p:ph sz="half" idx="2"/>
            <p:extLst>
              <p:ext uri="{D42A27DB-BD31-4B8C-83A1-F6EECF244321}">
                <p14:modId xmlns:p14="http://schemas.microsoft.com/office/powerpoint/2010/main" val="605087538"/>
              </p:ext>
            </p:extLst>
          </p:nvPr>
        </p:nvGraphicFramePr>
        <p:xfrm>
          <a:off x="296525" y="1538790"/>
          <a:ext cx="7632700" cy="2979195"/>
        </p:xfrm>
        <a:graphic>
          <a:graphicData uri="http://schemas.openxmlformats.org/drawingml/2006/table">
            <a:tbl>
              <a:tblPr/>
              <a:tblGrid>
                <a:gridCol w="5905500">
                  <a:extLst>
                    <a:ext uri="{9D8B030D-6E8A-4147-A177-3AD203B41FA5}">
                      <a16:colId xmlns:a16="http://schemas.microsoft.com/office/drawing/2014/main" val="20000"/>
                    </a:ext>
                  </a:extLst>
                </a:gridCol>
                <a:gridCol w="1727200">
                  <a:extLst>
                    <a:ext uri="{9D8B030D-6E8A-4147-A177-3AD203B41FA5}">
                      <a16:colId xmlns:a16="http://schemas.microsoft.com/office/drawing/2014/main" val="20001"/>
                    </a:ext>
                  </a:extLst>
                </a:gridCol>
              </a:tblGrid>
              <a:tr h="473129">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200" b="1" i="0" u="none" strike="noStrike" cap="none" normalizeH="0" baseline="0" dirty="0">
                          <a:ln>
                            <a:noFill/>
                          </a:ln>
                          <a:solidFill>
                            <a:srgbClr val="000066"/>
                          </a:solidFill>
                          <a:effectLst/>
                          <a:latin typeface="Tahoma" pitchFamily="34" charset="0"/>
                          <a:ea typeface="华文新魏" pitchFamily="2" charset="-122"/>
                        </a:rPr>
                        <a:t>中断</a:t>
                      </a:r>
                      <a:r>
                        <a:rPr kumimoji="1" lang="en-US" altLang="zh-CN" sz="2200" b="1" i="0" u="none" strike="noStrike" cap="none" normalizeH="0" baseline="0" dirty="0">
                          <a:ln>
                            <a:noFill/>
                          </a:ln>
                          <a:solidFill>
                            <a:srgbClr val="000066"/>
                          </a:solidFill>
                          <a:effectLst/>
                          <a:latin typeface="Tahoma" pitchFamily="34" charset="0"/>
                          <a:ea typeface="华文新魏" pitchFamily="2" charset="-122"/>
                        </a:rPr>
                        <a:t>/</a:t>
                      </a:r>
                      <a:r>
                        <a:rPr kumimoji="1" lang="zh-CN" altLang="en-US" sz="2200" b="1" i="0" u="none" strike="noStrike" cap="none" normalizeH="0" baseline="0" dirty="0">
                          <a:ln>
                            <a:noFill/>
                          </a:ln>
                          <a:solidFill>
                            <a:srgbClr val="000066"/>
                          </a:solidFill>
                          <a:effectLst/>
                          <a:latin typeface="Tahoma" pitchFamily="34" charset="0"/>
                          <a:ea typeface="华文新魏" pitchFamily="2" charset="-122"/>
                        </a:rPr>
                        <a:t>异常类型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400" b="1" i="0" u="none" strike="noStrike" cap="none" normalizeH="0" baseline="0">
                          <a:ln>
                            <a:noFill/>
                          </a:ln>
                          <a:solidFill>
                            <a:srgbClr val="000066"/>
                          </a:solidFill>
                          <a:effectLst/>
                          <a:latin typeface="Tahoma" pitchFamily="34" charset="0"/>
                          <a:ea typeface="华文新魏" pitchFamily="2" charset="-122"/>
                        </a:rPr>
                        <a:t>优先级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06066">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200" b="1" i="0" u="none" strike="noStrike" cap="none" normalizeH="0" baseline="0" dirty="0">
                          <a:ln>
                            <a:noFill/>
                          </a:ln>
                          <a:solidFill>
                            <a:srgbClr val="000066"/>
                          </a:solidFill>
                          <a:effectLst/>
                          <a:latin typeface="Tahoma" pitchFamily="34" charset="0"/>
                          <a:ea typeface="华文新魏" pitchFamily="2" charset="-122"/>
                        </a:rPr>
                        <a:t>除调试故障以外的异常</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200" b="1" i="0" u="none" strike="noStrike" cap="none" normalizeH="0" baseline="0" dirty="0">
                          <a:ln>
                            <a:noFill/>
                          </a:ln>
                          <a:solidFill>
                            <a:srgbClr val="000066"/>
                          </a:solidFill>
                          <a:effectLst/>
                          <a:latin typeface="Tahoma" pitchFamily="34" charset="0"/>
                          <a:ea typeface="华文新魏" pitchFamily="2" charset="-122"/>
                        </a:rPr>
                        <a:t>异常指令</a:t>
                      </a:r>
                      <a:r>
                        <a:rPr kumimoji="1" lang="en-US" altLang="zh-CN" sz="2200" b="1" i="0" u="none" strike="noStrike" cap="none" normalizeH="0" baseline="0" dirty="0">
                          <a:ln>
                            <a:noFill/>
                          </a:ln>
                          <a:solidFill>
                            <a:srgbClr val="000066"/>
                          </a:solidFill>
                          <a:effectLst/>
                          <a:latin typeface="Tahoma" pitchFamily="34" charset="0"/>
                          <a:ea typeface="华文新魏" pitchFamily="2" charset="-122"/>
                        </a:rPr>
                        <a:t>INTO</a:t>
                      </a:r>
                      <a:r>
                        <a:rPr kumimoji="1" lang="zh-CN" altLang="en-US" sz="2200" b="1" i="0" u="none" strike="noStrike" cap="none" normalizeH="0" baseline="0" dirty="0">
                          <a:ln>
                            <a:noFill/>
                          </a:ln>
                          <a:solidFill>
                            <a:srgbClr val="000066"/>
                          </a:solidFill>
                          <a:effectLst/>
                          <a:latin typeface="Tahoma" pitchFamily="34" charset="0"/>
                          <a:ea typeface="华文新魏" pitchFamily="2" charset="-122"/>
                        </a:rPr>
                        <a:t>、</a:t>
                      </a:r>
                      <a:r>
                        <a:rPr kumimoji="1" lang="en-US" altLang="zh-CN" sz="2200" b="1" i="0" u="none" strike="noStrike" cap="none" normalizeH="0" baseline="0" dirty="0">
                          <a:ln>
                            <a:noFill/>
                          </a:ln>
                          <a:solidFill>
                            <a:srgbClr val="000066"/>
                          </a:solidFill>
                          <a:effectLst/>
                          <a:latin typeface="Tahoma" pitchFamily="34" charset="0"/>
                          <a:ea typeface="华文新魏" pitchFamily="2" charset="-122"/>
                        </a:rPr>
                        <a:t>INT n</a:t>
                      </a:r>
                      <a:r>
                        <a:rPr kumimoji="1" lang="zh-CN" altLang="en-US" sz="2200" b="1" i="0" u="none" strike="noStrike" cap="none" normalizeH="0" baseline="0" dirty="0">
                          <a:ln>
                            <a:noFill/>
                          </a:ln>
                          <a:solidFill>
                            <a:srgbClr val="000066"/>
                          </a:solidFill>
                          <a:effectLst/>
                          <a:latin typeface="Tahoma" pitchFamily="34" charset="0"/>
                          <a:ea typeface="华文新魏" pitchFamily="2" charset="-122"/>
                        </a:rPr>
                        <a:t>、</a:t>
                      </a:r>
                      <a:r>
                        <a:rPr kumimoji="1" lang="en-US" altLang="zh-CN" sz="2200" b="1" i="0" u="none" strike="noStrike" cap="none" normalizeH="0" baseline="0" dirty="0">
                          <a:ln>
                            <a:noFill/>
                          </a:ln>
                          <a:solidFill>
                            <a:srgbClr val="000066"/>
                          </a:solidFill>
                          <a:effectLst/>
                          <a:latin typeface="Tahoma" pitchFamily="34" charset="0"/>
                          <a:ea typeface="华文新魏" pitchFamily="2" charset="-122"/>
                        </a:rPr>
                        <a:t>INT 3</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200" b="1" i="0" u="none" strike="noStrike" cap="none" normalizeH="0" baseline="0" dirty="0">
                          <a:ln>
                            <a:noFill/>
                          </a:ln>
                          <a:solidFill>
                            <a:srgbClr val="000066"/>
                          </a:solidFill>
                          <a:effectLst/>
                          <a:latin typeface="Tahoma" pitchFamily="34" charset="0"/>
                          <a:ea typeface="华文新魏" pitchFamily="2" charset="-122"/>
                        </a:rPr>
                        <a:t>对当前指令的调试异常</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200" b="1" i="0" u="none" strike="noStrike" cap="none" normalizeH="0" baseline="0" dirty="0">
                          <a:ln>
                            <a:noFill/>
                          </a:ln>
                          <a:solidFill>
                            <a:srgbClr val="000066"/>
                          </a:solidFill>
                          <a:effectLst/>
                          <a:latin typeface="Tahoma" pitchFamily="34" charset="0"/>
                          <a:ea typeface="华文新魏" pitchFamily="2" charset="-122"/>
                        </a:rPr>
                        <a:t>对下条指令的调试异常</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200" b="1" i="0" u="none" strike="noStrike" cap="none" normalizeH="0" baseline="0" dirty="0">
                          <a:ln>
                            <a:noFill/>
                          </a:ln>
                          <a:solidFill>
                            <a:srgbClr val="990099"/>
                          </a:solidFill>
                          <a:effectLst/>
                          <a:latin typeface="Tahoma" pitchFamily="34" charset="0"/>
                          <a:ea typeface="华文新魏" pitchFamily="2" charset="-122"/>
                        </a:rPr>
                        <a:t>NMI</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200" b="1" i="0" u="none" strike="noStrike" cap="none" normalizeH="0" baseline="0" dirty="0">
                          <a:ln>
                            <a:noFill/>
                          </a:ln>
                          <a:solidFill>
                            <a:srgbClr val="000066"/>
                          </a:solidFill>
                          <a:effectLst/>
                          <a:latin typeface="Tahoma" pitchFamily="34" charset="0"/>
                          <a:ea typeface="华文新魏" pitchFamily="2" charset="-122"/>
                        </a:rPr>
                        <a:t>INTR</a:t>
                      </a:r>
                      <a:r>
                        <a:rPr kumimoji="1" lang="en-US" altLang="zh-CN" sz="2200" b="0" i="0" u="none" strike="noStrike" cap="none" normalizeH="0" baseline="0" dirty="0">
                          <a:ln>
                            <a:noFill/>
                          </a:ln>
                          <a:solidFill>
                            <a:srgbClr val="000066"/>
                          </a:solidFill>
                          <a:effectLst/>
                          <a:latin typeface="Tahoma" pitchFamily="34" charset="0"/>
                          <a:ea typeface="华文新魏"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en-US" altLang="zh-CN" sz="2800" b="0" i="0" u="none" strike="noStrike" cap="none" normalizeH="0" baseline="0" dirty="0">
                          <a:ln>
                            <a:noFill/>
                          </a:ln>
                          <a:solidFill>
                            <a:srgbClr val="000066"/>
                          </a:solidFill>
                          <a:effectLst/>
                          <a:latin typeface="Tahoma" pitchFamily="34" charset="0"/>
                          <a:ea typeface="华文新魏" pitchFamily="2" charset="-122"/>
                        </a:rPr>
                        <a:t> </a:t>
                      </a:r>
                      <a:r>
                        <a:rPr kumimoji="1" lang="en-US" altLang="zh-CN" sz="2400" b="1" i="0" u="none" strike="noStrike" cap="none" normalizeH="0" baseline="0" dirty="0">
                          <a:ln>
                            <a:noFill/>
                          </a:ln>
                          <a:solidFill>
                            <a:srgbClr val="000066"/>
                          </a:solidFill>
                          <a:effectLst/>
                          <a:latin typeface="Tahoma" pitchFamily="34" charset="0"/>
                          <a:ea typeface="华文新魏" pitchFamily="2" charset="-122"/>
                        </a:rPr>
                        <a:t> </a:t>
                      </a:r>
                      <a:r>
                        <a:rPr kumimoji="1" lang="zh-CN" altLang="en-US" sz="2400" b="1" i="0" u="none" strike="noStrike" cap="none" normalizeH="0" baseline="0" dirty="0">
                          <a:ln>
                            <a:noFill/>
                          </a:ln>
                          <a:solidFill>
                            <a:srgbClr val="FF5050"/>
                          </a:solidFill>
                          <a:effectLst/>
                          <a:latin typeface="Tahoma" pitchFamily="34" charset="0"/>
                          <a:ea typeface="华文新魏" pitchFamily="2" charset="-122"/>
                        </a:rPr>
                        <a:t>最高</a:t>
                      </a: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en-US" sz="2400" b="1" i="0" u="none" strike="noStrike" cap="none" normalizeH="0" baseline="0" dirty="0">
                        <a:ln>
                          <a:noFill/>
                        </a:ln>
                        <a:solidFill>
                          <a:srgbClr val="FF5050"/>
                        </a:solidFill>
                        <a:effectLst/>
                        <a:latin typeface="Tahoma" pitchFamily="34" charset="0"/>
                        <a:ea typeface="华文新魏"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en-US" sz="2800" b="0" i="0" u="none" strike="noStrike" cap="none" normalizeH="0" baseline="0" dirty="0">
                        <a:ln>
                          <a:noFill/>
                        </a:ln>
                        <a:solidFill>
                          <a:srgbClr val="000066"/>
                        </a:solidFill>
                        <a:effectLst/>
                        <a:latin typeface="Tahoma" pitchFamily="34" charset="0"/>
                        <a:ea typeface="华文新魏"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endParaRPr kumimoji="1" lang="zh-CN" altLang="en-US" sz="2800" b="0" i="0" u="none" strike="noStrike" cap="none" normalizeH="0" baseline="0" dirty="0">
                        <a:ln>
                          <a:noFill/>
                        </a:ln>
                        <a:solidFill>
                          <a:srgbClr val="000066"/>
                        </a:solidFill>
                        <a:effectLst/>
                        <a:latin typeface="Tahoma" pitchFamily="34" charset="0"/>
                        <a:ea typeface="华文新魏" pitchFamily="2" charset="-122"/>
                      </a:endParaRPr>
                    </a:p>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1" lang="zh-CN" altLang="en-US" sz="2800" b="0" i="0" u="none" strike="noStrike" cap="none" normalizeH="0" baseline="0" dirty="0">
                          <a:ln>
                            <a:noFill/>
                          </a:ln>
                          <a:solidFill>
                            <a:srgbClr val="000066"/>
                          </a:solidFill>
                          <a:effectLst/>
                          <a:latin typeface="Tahoma" pitchFamily="34" charset="0"/>
                          <a:ea typeface="华文新魏" pitchFamily="2" charset="-122"/>
                        </a:rPr>
                        <a:t>  </a:t>
                      </a:r>
                      <a:r>
                        <a:rPr kumimoji="1" lang="zh-CN" altLang="en-US" sz="2400" b="1" i="0" u="none" strike="noStrike" cap="none" normalizeH="0" baseline="0" dirty="0">
                          <a:ln>
                            <a:noFill/>
                          </a:ln>
                          <a:solidFill>
                            <a:schemeClr val="accent2"/>
                          </a:solidFill>
                          <a:effectLst/>
                          <a:latin typeface="Tahoma" pitchFamily="34" charset="0"/>
                          <a:ea typeface="华文新魏" pitchFamily="2" charset="-122"/>
                        </a:rPr>
                        <a:t>最低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3565" name="Line 14"/>
          <p:cNvSpPr>
            <a:spLocks noChangeShapeType="1"/>
          </p:cNvSpPr>
          <p:nvPr/>
        </p:nvSpPr>
        <p:spPr bwMode="auto">
          <a:xfrm>
            <a:off x="7272300" y="2663915"/>
            <a:ext cx="0" cy="14398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66" name="Rectangle 15"/>
          <p:cNvSpPr>
            <a:spLocks noChangeArrowheads="1"/>
          </p:cNvSpPr>
          <p:nvPr/>
        </p:nvSpPr>
        <p:spPr bwMode="auto">
          <a:xfrm>
            <a:off x="611560" y="1040498"/>
            <a:ext cx="20685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0000"/>
              </a:lnSpc>
              <a:spcBef>
                <a:spcPct val="0"/>
              </a:spcBef>
              <a:buClrTx/>
              <a:buSzTx/>
              <a:buFontTx/>
              <a:buNone/>
            </a:pPr>
            <a:r>
              <a:rPr lang="en-US" altLang="zh-CN" sz="3200" dirty="0">
                <a:solidFill>
                  <a:schemeClr val="accent2"/>
                </a:solidFill>
                <a:latin typeface="Tahoma" pitchFamily="34" charset="0"/>
                <a:ea typeface="宋体" pitchFamily="2" charset="-122"/>
              </a:rPr>
              <a:t>1</a:t>
            </a:r>
            <a:r>
              <a:rPr lang="zh-CN" altLang="en-US" sz="3200" dirty="0">
                <a:solidFill>
                  <a:schemeClr val="accent2"/>
                </a:solidFill>
                <a:latin typeface="Tahoma" pitchFamily="34" charset="0"/>
                <a:ea typeface="华文新魏" pitchFamily="2" charset="-122"/>
              </a:rPr>
              <a:t>、优先级</a:t>
            </a:r>
          </a:p>
        </p:txBody>
      </p:sp>
      <p:sp>
        <p:nvSpPr>
          <p:cNvPr id="6" name="Rectangle 2">
            <a:extLst>
              <a:ext uri="{FF2B5EF4-FFF2-40B4-BE49-F238E27FC236}">
                <a16:creationId xmlns:a16="http://schemas.microsoft.com/office/drawing/2014/main" id="{82B3BBD0-A14C-4F98-9A64-57B71BFACFA5}"/>
              </a:ext>
            </a:extLst>
          </p:cNvPr>
          <p:cNvSpPr>
            <a:spLocks noGrp="1" noChangeArrowheads="1"/>
          </p:cNvSpPr>
          <p:nvPr>
            <p:ph type="title"/>
          </p:nvPr>
        </p:nvSpPr>
        <p:spPr>
          <a:xfrm>
            <a:off x="381000" y="260350"/>
            <a:ext cx="7215188" cy="654050"/>
          </a:xfrm>
        </p:spPr>
        <p:txBody>
          <a:bodyPr/>
          <a:lstStyle/>
          <a:p>
            <a:pPr eaLnBrk="1" hangingPunct="1"/>
            <a:r>
              <a:rPr lang="en-US" altLang="zh-CN" sz="4000" b="1" dirty="0">
                <a:solidFill>
                  <a:schemeClr val="bg1"/>
                </a:solidFill>
                <a:latin typeface="Times New Roman" pitchFamily="18" charset="0"/>
                <a:ea typeface="华文新魏" pitchFamily="2" charset="-122"/>
              </a:rPr>
              <a:t>7.2.1 </a:t>
            </a:r>
            <a:r>
              <a:rPr lang="zh-CN" altLang="en-US" sz="4000" b="1" dirty="0">
                <a:solidFill>
                  <a:schemeClr val="bg1"/>
                </a:solidFill>
                <a:latin typeface="Times New Roman" pitchFamily="18" charset="0"/>
                <a:ea typeface="华文新魏" pitchFamily="2" charset="-122"/>
              </a:rPr>
              <a:t>中断与异常的基础知识</a:t>
            </a:r>
          </a:p>
        </p:txBody>
      </p:sp>
      <p:sp>
        <p:nvSpPr>
          <p:cNvPr id="7" name="文本框 6">
            <a:extLst>
              <a:ext uri="{FF2B5EF4-FFF2-40B4-BE49-F238E27FC236}">
                <a16:creationId xmlns:a16="http://schemas.microsoft.com/office/drawing/2014/main" id="{34F40797-E6CC-4D94-A655-75DDD674A7F2}"/>
              </a:ext>
            </a:extLst>
          </p:cNvPr>
          <p:cNvSpPr txBox="1"/>
          <p:nvPr/>
        </p:nvSpPr>
        <p:spPr>
          <a:xfrm>
            <a:off x="-1" y="4374105"/>
            <a:ext cx="8892469" cy="2192139"/>
          </a:xfrm>
          <a:prstGeom prst="rect">
            <a:avLst/>
          </a:prstGeom>
          <a:noFill/>
        </p:spPr>
        <p:txBody>
          <a:bodyPr wrap="square">
            <a:spAutoFit/>
          </a:bodyPr>
          <a:lstStyle/>
          <a:p>
            <a:pPr algn="just">
              <a:lnSpc>
                <a:spcPct val="130000"/>
              </a:lnSpc>
            </a:pPr>
            <a:r>
              <a:rPr lang="en-US" altLang="zh-CN" sz="2400" b="1" kern="100" dirty="0">
                <a:effectLst/>
                <a:latin typeface="Times New Roman" panose="02020603050405020304" pitchFamily="18" charset="0"/>
                <a:ea typeface="宋体" panose="02010600030101010101" pitchFamily="2" charset="-122"/>
              </a:rPr>
              <a:t> </a:t>
            </a:r>
            <a:r>
              <a:rPr lang="en-US" altLang="zh-CN" sz="2000" b="1" kern="100" dirty="0">
                <a:solidFill>
                  <a:srgbClr val="000000"/>
                </a:solidFill>
                <a:effectLst/>
                <a:latin typeface="Times New Roman" panose="02020603050405020304" pitchFamily="18" charset="0"/>
                <a:ea typeface="宋体" panose="02010600030101010101" pitchFamily="2" charset="-122"/>
              </a:rPr>
              <a:t>(</a:t>
            </a:r>
            <a:r>
              <a:rPr lang="en-US" altLang="zh-CN" sz="2000" b="1" kern="100" dirty="0" err="1">
                <a:solidFill>
                  <a:srgbClr val="000000"/>
                </a:solidFill>
                <a:effectLst/>
                <a:latin typeface="Times New Roman" panose="02020603050405020304" pitchFamily="18" charset="0"/>
                <a:ea typeface="宋体" panose="02010600030101010101" pitchFamily="2" charset="-122"/>
              </a:rPr>
              <a:t>i</a:t>
            </a:r>
            <a:r>
              <a:rPr lang="en-US" altLang="zh-CN" sz="2000" b="1" kern="100" dirty="0">
                <a:solidFill>
                  <a:srgbClr val="000000"/>
                </a:solidFill>
                <a:effectLst/>
                <a:latin typeface="Times New Roman" panose="02020603050405020304" pitchFamily="18" charset="0"/>
                <a:ea typeface="宋体" panose="02010600030101010101" pitchFamily="2" charset="-122"/>
              </a:rPr>
              <a:t>) CPU</a:t>
            </a:r>
            <a:r>
              <a:rPr lang="zh-CN" altLang="zh-CN" sz="2000" b="1" kern="100" dirty="0">
                <a:solidFill>
                  <a:srgbClr val="0000FF"/>
                </a:solidFill>
                <a:effectLst/>
                <a:latin typeface="Times New Roman" panose="02020603050405020304" pitchFamily="18" charset="0"/>
                <a:ea typeface="宋体" panose="02010600030101010101" pitchFamily="2" charset="-122"/>
              </a:rPr>
              <a:t>一次只能处理一个中断或异常</a:t>
            </a:r>
            <a:r>
              <a:rPr lang="zh-CN" altLang="zh-CN" sz="2000" b="1" kern="100" dirty="0">
                <a:solidFill>
                  <a:srgbClr val="000000"/>
                </a:solidFill>
                <a:effectLst/>
                <a:latin typeface="Times New Roman" panose="02020603050405020304" pitchFamily="18" charset="0"/>
                <a:ea typeface="宋体" panose="02010600030101010101" pitchFamily="2" charset="-122"/>
              </a:rPr>
              <a:t>，因此，若</a:t>
            </a:r>
            <a:r>
              <a:rPr lang="en-US" altLang="zh-CN" sz="2000" b="1" kern="100" dirty="0">
                <a:solidFill>
                  <a:srgbClr val="000000"/>
                </a:solidFill>
                <a:effectLst/>
                <a:latin typeface="Times New Roman" panose="02020603050405020304" pitchFamily="18" charset="0"/>
                <a:ea typeface="宋体" panose="02010600030101010101" pitchFamily="2" charset="-122"/>
              </a:rPr>
              <a:t>CPU</a:t>
            </a:r>
            <a:r>
              <a:rPr lang="zh-CN" altLang="zh-CN" sz="2000" b="1" kern="100" dirty="0">
                <a:solidFill>
                  <a:srgbClr val="000000"/>
                </a:solidFill>
                <a:effectLst/>
                <a:latin typeface="Times New Roman" panose="02020603050405020304" pitchFamily="18" charset="0"/>
                <a:ea typeface="宋体" panose="02010600030101010101" pitchFamily="2" charset="-122"/>
              </a:rPr>
              <a:t>在执行一条指令后有几个中断或异常同时向</a:t>
            </a:r>
            <a:r>
              <a:rPr lang="en-US" altLang="zh-CN" sz="2000" b="1" kern="100" dirty="0">
                <a:solidFill>
                  <a:srgbClr val="000000"/>
                </a:solidFill>
                <a:effectLst/>
                <a:latin typeface="Times New Roman" panose="02020603050405020304" pitchFamily="18" charset="0"/>
                <a:ea typeface="宋体" panose="02010600030101010101" pitchFamily="2" charset="-122"/>
              </a:rPr>
              <a:t>CPU</a:t>
            </a:r>
            <a:r>
              <a:rPr lang="zh-CN" altLang="zh-CN" sz="2000" b="1" kern="100" dirty="0">
                <a:solidFill>
                  <a:srgbClr val="000000"/>
                </a:solidFill>
                <a:effectLst/>
                <a:latin typeface="Times New Roman" panose="02020603050405020304" pitchFamily="18" charset="0"/>
                <a:ea typeface="宋体" panose="02010600030101010101" pitchFamily="2" charset="-122"/>
              </a:rPr>
              <a:t>提出服务请求，那么，</a:t>
            </a:r>
            <a:r>
              <a:rPr lang="en-US" altLang="zh-CN" sz="2000" b="1" kern="100" dirty="0">
                <a:solidFill>
                  <a:srgbClr val="000000"/>
                </a:solidFill>
                <a:effectLst/>
                <a:latin typeface="Times New Roman" panose="02020603050405020304" pitchFamily="18" charset="0"/>
                <a:ea typeface="宋体" panose="02010600030101010101" pitchFamily="2" charset="-122"/>
              </a:rPr>
              <a:t>CPU</a:t>
            </a:r>
            <a:r>
              <a:rPr lang="zh-CN" altLang="zh-CN" sz="2000" b="1" kern="100" dirty="0">
                <a:solidFill>
                  <a:srgbClr val="000000"/>
                </a:solidFill>
                <a:effectLst/>
                <a:latin typeface="Times New Roman" panose="02020603050405020304" pitchFamily="18" charset="0"/>
                <a:ea typeface="宋体" panose="02010600030101010101" pitchFamily="2" charset="-122"/>
              </a:rPr>
              <a:t>会</a:t>
            </a:r>
            <a:r>
              <a:rPr lang="zh-CN" altLang="zh-CN" sz="2000" b="1" kern="100" dirty="0">
                <a:solidFill>
                  <a:srgbClr val="FF0000"/>
                </a:solidFill>
                <a:effectLst/>
                <a:latin typeface="Times New Roman" panose="02020603050405020304" pitchFamily="18" charset="0"/>
                <a:ea typeface="宋体" panose="02010600030101010101" pitchFamily="2" charset="-122"/>
              </a:rPr>
              <a:t>按照预先定义的优先级次序进行处理</a:t>
            </a:r>
            <a:r>
              <a:rPr lang="zh-CN" altLang="en-US" sz="2000" b="1" kern="100" dirty="0">
                <a:solidFill>
                  <a:srgbClr val="FF0000"/>
                </a:solidFill>
                <a:effectLst/>
                <a:latin typeface="Times New Roman" panose="02020603050405020304" pitchFamily="18" charset="0"/>
                <a:ea typeface="宋体" panose="02010600030101010101" pitchFamily="2" charset="-122"/>
              </a:rPr>
              <a:t>；</a:t>
            </a:r>
            <a:endParaRPr lang="zh-CN" altLang="zh-CN" sz="2000" kern="100" dirty="0">
              <a:effectLst/>
              <a:latin typeface="Times New Roman" panose="02020603050405020304" pitchFamily="18" charset="0"/>
              <a:ea typeface="宋体" panose="02010600030101010101" pitchFamily="2" charset="-122"/>
            </a:endParaRPr>
          </a:p>
          <a:p>
            <a:pPr indent="229235" algn="just">
              <a:lnSpc>
                <a:spcPct val="130000"/>
              </a:lnSpc>
            </a:pPr>
            <a:r>
              <a:rPr lang="en-US" altLang="zh-CN" sz="2000" b="1" kern="100" dirty="0">
                <a:solidFill>
                  <a:srgbClr val="000000"/>
                </a:solidFill>
                <a:effectLst/>
                <a:latin typeface="Times New Roman" panose="02020603050405020304" pitchFamily="18" charset="0"/>
                <a:ea typeface="宋体" panose="02010600030101010101" pitchFamily="2" charset="-122"/>
              </a:rPr>
              <a:t>(ii) CPU</a:t>
            </a:r>
            <a:r>
              <a:rPr lang="zh-CN" altLang="zh-CN" sz="2000" b="1" kern="100" dirty="0">
                <a:solidFill>
                  <a:srgbClr val="000000"/>
                </a:solidFill>
                <a:effectLst/>
                <a:latin typeface="Times New Roman" panose="02020603050405020304" pitchFamily="18" charset="0"/>
                <a:ea typeface="宋体" panose="02010600030101010101" pitchFamily="2" charset="-122"/>
              </a:rPr>
              <a:t>首先处理最高优先级的中断或异常，其它优先级较低的异常被</a:t>
            </a:r>
            <a:r>
              <a:rPr lang="zh-CN" altLang="en-US" sz="2000" b="1" kern="100" dirty="0">
                <a:solidFill>
                  <a:srgbClr val="000000"/>
                </a:solidFill>
                <a:effectLst/>
                <a:latin typeface="Times New Roman" panose="02020603050405020304" pitchFamily="18" charset="0"/>
                <a:ea typeface="宋体" panose="02010600030101010101" pitchFamily="2" charset="-122"/>
              </a:rPr>
              <a:t>挂起</a:t>
            </a:r>
            <a:r>
              <a:rPr lang="en-US" altLang="zh-CN" sz="2000" b="1" kern="100" dirty="0">
                <a:solidFill>
                  <a:srgbClr val="000000"/>
                </a:solidFill>
                <a:effectLst/>
                <a:latin typeface="Times New Roman" panose="02020603050405020304" pitchFamily="18" charset="0"/>
                <a:ea typeface="宋体" panose="02010600030101010101" pitchFamily="2" charset="-122"/>
              </a:rPr>
              <a:t>(</a:t>
            </a:r>
            <a:r>
              <a:rPr lang="zh-CN" altLang="zh-CN" sz="2000" b="1" kern="100" dirty="0">
                <a:solidFill>
                  <a:srgbClr val="000000"/>
                </a:solidFill>
                <a:effectLst/>
                <a:latin typeface="Times New Roman" panose="02020603050405020304" pitchFamily="18" charset="0"/>
                <a:ea typeface="宋体" panose="02010600030101010101" pitchFamily="2" charset="-122"/>
              </a:rPr>
              <a:t>中断返回时重发现</a:t>
            </a:r>
            <a:r>
              <a:rPr lang="en-US" altLang="zh-CN" sz="2000" b="1" kern="100" dirty="0">
                <a:solidFill>
                  <a:srgbClr val="000000"/>
                </a:solidFill>
                <a:effectLst/>
                <a:latin typeface="Times New Roman" panose="02020603050405020304" pitchFamily="18" charset="0"/>
                <a:ea typeface="宋体" panose="02010600030101010101" pitchFamily="2" charset="-122"/>
              </a:rPr>
              <a:t>)</a:t>
            </a:r>
            <a:r>
              <a:rPr lang="zh-CN" altLang="zh-CN" sz="2000" b="1" kern="100" dirty="0">
                <a:solidFill>
                  <a:srgbClr val="000000"/>
                </a:solidFill>
                <a:effectLst/>
                <a:latin typeface="Times New Roman" panose="02020603050405020304" pitchFamily="18" charset="0"/>
                <a:ea typeface="宋体" panose="02010600030101010101" pitchFamily="2" charset="-122"/>
              </a:rPr>
              <a:t>，而优先级较低的中断则保持悬挂。</a:t>
            </a:r>
            <a:endParaRPr lang="zh-CN" alt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A6AF4B6F-300F-4DC5-AFED-E050424BF835}"/>
              </a:ext>
            </a:extLst>
          </p:cNvPr>
          <p:cNvSpPr>
            <a:spLocks noGrp="1" noChangeArrowheads="1"/>
          </p:cNvSpPr>
          <p:nvPr>
            <p:ph type="title"/>
          </p:nvPr>
        </p:nvSpPr>
        <p:spPr>
          <a:xfrm>
            <a:off x="381000" y="260350"/>
            <a:ext cx="7215188" cy="654050"/>
          </a:xfrm>
        </p:spPr>
        <p:txBody>
          <a:bodyPr/>
          <a:lstStyle/>
          <a:p>
            <a:pPr eaLnBrk="1" hangingPunct="1"/>
            <a:r>
              <a:rPr lang="en-US" altLang="zh-CN" sz="4000" b="1" dirty="0">
                <a:solidFill>
                  <a:schemeClr val="bg1"/>
                </a:solidFill>
                <a:latin typeface="Times New Roman" pitchFamily="18" charset="0"/>
                <a:ea typeface="华文新魏" pitchFamily="2" charset="-122"/>
              </a:rPr>
              <a:t>7.2.1 </a:t>
            </a:r>
            <a:r>
              <a:rPr lang="zh-CN" altLang="en-US" sz="4000" b="1" dirty="0">
                <a:solidFill>
                  <a:schemeClr val="bg1"/>
                </a:solidFill>
                <a:latin typeface="Times New Roman" pitchFamily="18" charset="0"/>
                <a:ea typeface="华文新魏" pitchFamily="2" charset="-122"/>
              </a:rPr>
              <a:t>中断与异常的基础知识</a:t>
            </a:r>
          </a:p>
        </p:txBody>
      </p:sp>
      <p:sp>
        <p:nvSpPr>
          <p:cNvPr id="6" name="文本框 5">
            <a:extLst>
              <a:ext uri="{FF2B5EF4-FFF2-40B4-BE49-F238E27FC236}">
                <a16:creationId xmlns:a16="http://schemas.microsoft.com/office/drawing/2014/main" id="{BE31BFD1-1E26-4638-84AA-3E694B3DB4DF}"/>
              </a:ext>
            </a:extLst>
          </p:cNvPr>
          <p:cNvSpPr txBox="1"/>
          <p:nvPr/>
        </p:nvSpPr>
        <p:spPr>
          <a:xfrm>
            <a:off x="380999" y="1268760"/>
            <a:ext cx="8556485" cy="5535683"/>
          </a:xfrm>
          <a:prstGeom prst="rect">
            <a:avLst/>
          </a:prstGeom>
          <a:noFill/>
        </p:spPr>
        <p:txBody>
          <a:bodyPr wrap="square">
            <a:spAutoFit/>
          </a:bodyPr>
          <a:lstStyle/>
          <a:p>
            <a:pPr marL="342900" indent="-342900">
              <a:lnSpc>
                <a:spcPct val="125000"/>
              </a:lnSpc>
              <a:spcBef>
                <a:spcPct val="0"/>
              </a:spcBef>
              <a:buClrTx/>
              <a:buSzTx/>
              <a:buFont typeface="Wingdings" panose="05000000000000000000" pitchFamily="2" charset="2"/>
              <a:buChar char="Ø"/>
            </a:pPr>
            <a:r>
              <a:rPr lang="zh-CN" altLang="en-US" sz="2200" dirty="0">
                <a:solidFill>
                  <a:srgbClr val="FF0000"/>
                </a:solidFill>
                <a:latin typeface="宋体" panose="02010600030101010101" pitchFamily="2" charset="-122"/>
                <a:ea typeface="宋体" pitchFamily="2" charset="-122"/>
              </a:rPr>
              <a:t>中断：</a:t>
            </a:r>
            <a:r>
              <a:rPr lang="zh-CN" altLang="en-US" sz="2200" dirty="0">
                <a:solidFill>
                  <a:srgbClr val="000066"/>
                </a:solidFill>
                <a:latin typeface="宋体" panose="02010600030101010101" pitchFamily="2" charset="-122"/>
                <a:ea typeface="宋体" pitchFamily="2" charset="-122"/>
              </a:rPr>
              <a:t>由外部设备触发、与正在执行的指令无关、异步事件</a:t>
            </a:r>
            <a:endParaRPr lang="en-US" altLang="zh-CN" sz="2200" dirty="0">
              <a:solidFill>
                <a:srgbClr val="FF0000"/>
              </a:solidFill>
              <a:latin typeface="宋体" panose="02010600030101010101" pitchFamily="2" charset="-122"/>
              <a:ea typeface="宋体" pitchFamily="2" charset="-122"/>
            </a:endParaRPr>
          </a:p>
          <a:p>
            <a:pPr marL="342900" indent="-342900">
              <a:lnSpc>
                <a:spcPct val="125000"/>
              </a:lnSpc>
              <a:spcBef>
                <a:spcPct val="0"/>
              </a:spcBef>
              <a:buClrTx/>
              <a:buSzTx/>
              <a:buFont typeface="Wingdings" panose="05000000000000000000" pitchFamily="2" charset="2"/>
              <a:buChar char="Ø"/>
            </a:pPr>
            <a:r>
              <a:rPr lang="zh-CN" altLang="zh-CN" sz="2200" dirty="0">
                <a:solidFill>
                  <a:srgbClr val="FF0000"/>
                </a:solidFill>
                <a:latin typeface="宋体" panose="02010600030101010101" pitchFamily="2" charset="-122"/>
                <a:ea typeface="宋体" pitchFamily="2" charset="-122"/>
              </a:rPr>
              <a:t>异常</a:t>
            </a:r>
            <a:r>
              <a:rPr lang="en-US" altLang="zh-CN" sz="2200" dirty="0">
                <a:solidFill>
                  <a:srgbClr val="FF0000"/>
                </a:solidFill>
                <a:latin typeface="宋体" panose="02010600030101010101" pitchFamily="2" charset="-122"/>
                <a:ea typeface="宋体" pitchFamily="2" charset="-122"/>
              </a:rPr>
              <a:t>:</a:t>
            </a:r>
            <a:r>
              <a:rPr lang="zh-CN" altLang="en-US" sz="2000" dirty="0">
                <a:solidFill>
                  <a:srgbClr val="000066"/>
                </a:solidFill>
                <a:latin typeface="宋体" panose="02010600030101010101" pitchFamily="2" charset="-122"/>
                <a:ea typeface="宋体" pitchFamily="2" charset="-122"/>
              </a:rPr>
              <a:t>与正在执行的指令相关的</a:t>
            </a:r>
            <a:r>
              <a:rPr lang="en-US" altLang="zh-CN" sz="2000" dirty="0">
                <a:solidFill>
                  <a:srgbClr val="000066"/>
                </a:solidFill>
                <a:latin typeface="宋体" panose="02010600030101010101" pitchFamily="2" charset="-122"/>
                <a:ea typeface="宋体" pitchFamily="2" charset="-122"/>
              </a:rPr>
              <a:t> </a:t>
            </a:r>
            <a:r>
              <a:rPr lang="zh-CN" altLang="zh-CN" sz="2000" dirty="0">
                <a:solidFill>
                  <a:srgbClr val="FF0000"/>
                </a:solidFill>
                <a:latin typeface="宋体" panose="02010600030101010101" pitchFamily="2" charset="-122"/>
                <a:ea typeface="宋体" pitchFamily="2" charset="-122"/>
              </a:rPr>
              <a:t>同步</a:t>
            </a:r>
            <a:r>
              <a:rPr lang="zh-CN" altLang="en-US" sz="2000" dirty="0">
                <a:solidFill>
                  <a:srgbClr val="FF0000"/>
                </a:solidFill>
                <a:latin typeface="宋体" panose="02010600030101010101" pitchFamily="2" charset="-122"/>
                <a:ea typeface="宋体" pitchFamily="2" charset="-122"/>
              </a:rPr>
              <a:t>事件</a:t>
            </a:r>
            <a:r>
              <a:rPr lang="zh-CN" altLang="zh-CN" sz="2000" dirty="0">
                <a:solidFill>
                  <a:srgbClr val="000066"/>
                </a:solidFill>
                <a:latin typeface="宋体" panose="02010600030101010101" pitchFamily="2" charset="-122"/>
                <a:ea typeface="宋体" pitchFamily="2" charset="-122"/>
              </a:rPr>
              <a:t>。</a:t>
            </a:r>
            <a:endParaRPr lang="en-US" altLang="zh-CN" sz="2200" dirty="0">
              <a:solidFill>
                <a:srgbClr val="FF0000"/>
              </a:solidFill>
              <a:latin typeface="宋体" panose="02010600030101010101" pitchFamily="2" charset="-122"/>
              <a:ea typeface="宋体" pitchFamily="2" charset="-122"/>
            </a:endParaRPr>
          </a:p>
          <a:p>
            <a:pPr>
              <a:lnSpc>
                <a:spcPct val="125000"/>
              </a:lnSpc>
              <a:spcBef>
                <a:spcPct val="0"/>
              </a:spcBef>
              <a:buClrTx/>
              <a:buSzTx/>
            </a:pPr>
            <a:r>
              <a:rPr lang="en-US" altLang="zh-CN" sz="2200" dirty="0">
                <a:solidFill>
                  <a:srgbClr val="000066"/>
                </a:solidFill>
                <a:latin typeface="宋体" panose="02010600030101010101" pitchFamily="2" charset="-122"/>
                <a:ea typeface="宋体" pitchFamily="2" charset="-122"/>
              </a:rPr>
              <a:t>        CPU</a:t>
            </a:r>
            <a:r>
              <a:rPr lang="zh-CN" altLang="zh-CN" sz="2200" dirty="0">
                <a:solidFill>
                  <a:srgbClr val="000066"/>
                </a:solidFill>
                <a:latin typeface="宋体" panose="02010600030101010101" pitchFamily="2" charset="-122"/>
                <a:ea typeface="宋体" pitchFamily="2" charset="-122"/>
              </a:rPr>
              <a:t>内部出现的中断，也称为</a:t>
            </a:r>
            <a:r>
              <a:rPr lang="zh-CN" altLang="zh-CN" sz="2200" dirty="0">
                <a:solidFill>
                  <a:srgbClr val="FF0000"/>
                </a:solidFill>
                <a:latin typeface="宋体" panose="02010600030101010101" pitchFamily="2" charset="-122"/>
                <a:ea typeface="宋体" pitchFamily="2" charset="-122"/>
              </a:rPr>
              <a:t>同步中断</a:t>
            </a:r>
            <a:r>
              <a:rPr lang="zh-CN" altLang="zh-CN" sz="2200" dirty="0">
                <a:solidFill>
                  <a:srgbClr val="000066"/>
                </a:solidFill>
                <a:latin typeface="宋体" panose="02010600030101010101" pitchFamily="2" charset="-122"/>
                <a:ea typeface="宋体" pitchFamily="2" charset="-122"/>
              </a:rPr>
              <a:t>。</a:t>
            </a:r>
            <a:endParaRPr lang="en-US" altLang="zh-CN" sz="2200" dirty="0">
              <a:solidFill>
                <a:srgbClr val="000066"/>
              </a:solidFill>
              <a:latin typeface="宋体" panose="02010600030101010101" pitchFamily="2" charset="-122"/>
              <a:ea typeface="宋体" pitchFamily="2" charset="-122"/>
            </a:endParaRPr>
          </a:p>
          <a:p>
            <a:pPr>
              <a:lnSpc>
                <a:spcPct val="125000"/>
              </a:lnSpc>
              <a:spcBef>
                <a:spcPct val="0"/>
              </a:spcBef>
              <a:buClrTx/>
              <a:buSzTx/>
            </a:pPr>
            <a:r>
              <a:rPr lang="en-US" altLang="zh-CN" sz="2200" dirty="0">
                <a:solidFill>
                  <a:srgbClr val="000066"/>
                </a:solidFill>
                <a:latin typeface="宋体" panose="02010600030101010101" pitchFamily="2" charset="-122"/>
                <a:ea typeface="宋体" pitchFamily="2" charset="-122"/>
              </a:rPr>
              <a:t>        </a:t>
            </a:r>
            <a:r>
              <a:rPr lang="zh-CN" altLang="zh-CN" sz="2200" dirty="0">
                <a:solidFill>
                  <a:srgbClr val="000066"/>
                </a:solidFill>
                <a:latin typeface="宋体" panose="02010600030101010101" pitchFamily="2" charset="-122"/>
                <a:ea typeface="宋体" pitchFamily="2" charset="-122"/>
              </a:rPr>
              <a:t>一条指令执行过程中，</a:t>
            </a:r>
            <a:r>
              <a:rPr lang="en-US" altLang="zh-CN" sz="2200" dirty="0">
                <a:solidFill>
                  <a:srgbClr val="000066"/>
                </a:solidFill>
                <a:latin typeface="宋体" panose="02010600030101010101" pitchFamily="2" charset="-122"/>
                <a:ea typeface="宋体" pitchFamily="2" charset="-122"/>
              </a:rPr>
              <a:t>CPU</a:t>
            </a:r>
            <a:r>
              <a:rPr lang="zh-CN" altLang="zh-CN" sz="2200" dirty="0">
                <a:solidFill>
                  <a:srgbClr val="000066"/>
                </a:solidFill>
                <a:latin typeface="宋体" panose="02010600030101010101" pitchFamily="2" charset="-122"/>
                <a:ea typeface="宋体" pitchFamily="2" charset="-122"/>
              </a:rPr>
              <a:t>检测到了某种预先定义条件，要终止该指令的执行而产生的一个异常信号，进而调用</a:t>
            </a:r>
            <a:r>
              <a:rPr lang="zh-CN" altLang="zh-CN" sz="2200" dirty="0">
                <a:solidFill>
                  <a:srgbClr val="FF0000"/>
                </a:solidFill>
                <a:latin typeface="宋体" panose="02010600030101010101" pitchFamily="2" charset="-122"/>
                <a:ea typeface="宋体" pitchFamily="2" charset="-122"/>
              </a:rPr>
              <a:t>异常处理程序</a:t>
            </a:r>
            <a:r>
              <a:rPr lang="zh-CN" altLang="zh-CN" sz="2200" dirty="0">
                <a:solidFill>
                  <a:srgbClr val="000066"/>
                </a:solidFill>
                <a:latin typeface="宋体" panose="02010600030101010101" pitchFamily="2" charset="-122"/>
                <a:ea typeface="宋体" pitchFamily="2" charset="-122"/>
              </a:rPr>
              <a:t>对该异常进行处理。</a:t>
            </a:r>
            <a:endParaRPr lang="en-US" altLang="zh-CN" sz="2200" dirty="0">
              <a:solidFill>
                <a:srgbClr val="000066"/>
              </a:solidFill>
              <a:latin typeface="宋体" panose="02010600030101010101" pitchFamily="2" charset="-122"/>
              <a:ea typeface="宋体" pitchFamily="2" charset="-122"/>
            </a:endParaRPr>
          </a:p>
          <a:p>
            <a:pPr marL="342900" indent="-342900">
              <a:lnSpc>
                <a:spcPct val="125000"/>
              </a:lnSpc>
              <a:spcBef>
                <a:spcPct val="0"/>
              </a:spcBef>
              <a:buClrTx/>
              <a:buSzTx/>
              <a:buFont typeface="Wingdings" panose="05000000000000000000" pitchFamily="2" charset="2"/>
              <a:buChar char="Ø"/>
            </a:pPr>
            <a:r>
              <a:rPr lang="zh-CN" altLang="zh-CN" sz="2200" dirty="0">
                <a:solidFill>
                  <a:srgbClr val="000066"/>
                </a:solidFill>
                <a:latin typeface="宋体" panose="02010600030101010101" pitchFamily="2" charset="-122"/>
                <a:ea typeface="宋体" pitchFamily="2" charset="-122"/>
              </a:rPr>
              <a:t>在</a:t>
            </a:r>
            <a:r>
              <a:rPr lang="en-US" altLang="zh-CN" sz="2200" dirty="0">
                <a:solidFill>
                  <a:srgbClr val="000066"/>
                </a:solidFill>
                <a:latin typeface="宋体" panose="02010600030101010101" pitchFamily="2" charset="-122"/>
                <a:ea typeface="宋体" pitchFamily="2" charset="-122"/>
              </a:rPr>
              <a:t>Intel CPU</a:t>
            </a:r>
            <a:r>
              <a:rPr lang="zh-CN" altLang="zh-CN" sz="2200" dirty="0">
                <a:solidFill>
                  <a:srgbClr val="000066"/>
                </a:solidFill>
                <a:latin typeface="宋体" panose="02010600030101010101" pitchFamily="2" charset="-122"/>
                <a:ea typeface="宋体" pitchFamily="2" charset="-122"/>
              </a:rPr>
              <a:t>中，异常分为三类：</a:t>
            </a:r>
            <a:endParaRPr lang="en-US" altLang="zh-CN" sz="2200" dirty="0">
              <a:solidFill>
                <a:srgbClr val="000066"/>
              </a:solidFill>
              <a:latin typeface="宋体" panose="02010600030101010101" pitchFamily="2" charset="-122"/>
              <a:ea typeface="宋体" pitchFamily="2" charset="-122"/>
            </a:endParaRPr>
          </a:p>
          <a:p>
            <a:pPr>
              <a:lnSpc>
                <a:spcPct val="125000"/>
              </a:lnSpc>
              <a:spcBef>
                <a:spcPct val="0"/>
              </a:spcBef>
              <a:buClrTx/>
              <a:buSzTx/>
            </a:pPr>
            <a:r>
              <a:rPr lang="en-US" altLang="zh-CN" sz="2200" dirty="0">
                <a:solidFill>
                  <a:srgbClr val="000066"/>
                </a:solidFill>
                <a:latin typeface="宋体" panose="02010600030101010101" pitchFamily="2" charset="-122"/>
                <a:ea typeface="宋体" pitchFamily="2" charset="-122"/>
              </a:rPr>
              <a:t>       </a:t>
            </a:r>
            <a:r>
              <a:rPr lang="zh-CN" altLang="zh-CN" sz="2200" dirty="0">
                <a:solidFill>
                  <a:srgbClr val="FF0000"/>
                </a:solidFill>
                <a:latin typeface="宋体" panose="02010600030101010101" pitchFamily="2" charset="-122"/>
                <a:ea typeface="宋体" pitchFamily="2" charset="-122"/>
              </a:rPr>
              <a:t>故障</a:t>
            </a:r>
            <a:r>
              <a:rPr lang="zh-CN" altLang="zh-CN" sz="2200" dirty="0">
                <a:solidFill>
                  <a:srgbClr val="000066"/>
                </a:solidFill>
                <a:latin typeface="宋体" panose="02010600030101010101" pitchFamily="2" charset="-122"/>
                <a:ea typeface="宋体" pitchFamily="2" charset="-122"/>
              </a:rPr>
              <a:t>（</a:t>
            </a:r>
            <a:r>
              <a:rPr lang="en-US" altLang="zh-CN" sz="2200" dirty="0">
                <a:solidFill>
                  <a:srgbClr val="000066"/>
                </a:solidFill>
                <a:latin typeface="宋体" panose="02010600030101010101" pitchFamily="2" charset="-122"/>
                <a:ea typeface="宋体" pitchFamily="2" charset="-122"/>
              </a:rPr>
              <a:t>faults</a:t>
            </a:r>
            <a:r>
              <a:rPr lang="zh-CN" altLang="zh-CN" sz="2200" dirty="0">
                <a:solidFill>
                  <a:srgbClr val="000066"/>
                </a:solidFill>
                <a:latin typeface="宋体" panose="02010600030101010101" pitchFamily="2" charset="-122"/>
                <a:ea typeface="宋体" pitchFamily="2" charset="-122"/>
              </a:rPr>
              <a:t>）、</a:t>
            </a:r>
            <a:r>
              <a:rPr lang="zh-CN" altLang="zh-CN" sz="2200" dirty="0">
                <a:solidFill>
                  <a:srgbClr val="FF0000"/>
                </a:solidFill>
                <a:latin typeface="宋体" panose="02010600030101010101" pitchFamily="2" charset="-122"/>
                <a:ea typeface="宋体" pitchFamily="2" charset="-122"/>
              </a:rPr>
              <a:t>陷阱</a:t>
            </a:r>
            <a:r>
              <a:rPr lang="zh-CN" altLang="zh-CN" sz="2200" dirty="0">
                <a:solidFill>
                  <a:srgbClr val="000066"/>
                </a:solidFill>
                <a:latin typeface="宋体" panose="02010600030101010101" pitchFamily="2" charset="-122"/>
                <a:ea typeface="宋体" pitchFamily="2" charset="-122"/>
              </a:rPr>
              <a:t>（</a:t>
            </a:r>
            <a:r>
              <a:rPr lang="en-US" altLang="zh-CN" sz="2200" dirty="0">
                <a:solidFill>
                  <a:srgbClr val="000066"/>
                </a:solidFill>
                <a:latin typeface="宋体" panose="02010600030101010101" pitchFamily="2" charset="-122"/>
                <a:ea typeface="宋体" pitchFamily="2" charset="-122"/>
              </a:rPr>
              <a:t>traps</a:t>
            </a:r>
            <a:r>
              <a:rPr lang="zh-CN" altLang="zh-CN" sz="2200" dirty="0">
                <a:solidFill>
                  <a:srgbClr val="000066"/>
                </a:solidFill>
                <a:latin typeface="宋体" panose="02010600030101010101" pitchFamily="2" charset="-122"/>
                <a:ea typeface="宋体" pitchFamily="2" charset="-122"/>
              </a:rPr>
              <a:t>）、</a:t>
            </a:r>
            <a:r>
              <a:rPr lang="zh-CN" altLang="zh-CN" sz="2200" dirty="0">
                <a:solidFill>
                  <a:srgbClr val="FF0000"/>
                </a:solidFill>
                <a:latin typeface="宋体" panose="02010600030101010101" pitchFamily="2" charset="-122"/>
                <a:ea typeface="宋体" pitchFamily="2" charset="-122"/>
              </a:rPr>
              <a:t>中止</a:t>
            </a:r>
            <a:r>
              <a:rPr lang="zh-CN" altLang="zh-CN" sz="2200" dirty="0">
                <a:solidFill>
                  <a:srgbClr val="000066"/>
                </a:solidFill>
                <a:latin typeface="宋体" panose="02010600030101010101" pitchFamily="2" charset="-122"/>
                <a:ea typeface="宋体" pitchFamily="2" charset="-122"/>
              </a:rPr>
              <a:t>（</a:t>
            </a:r>
            <a:r>
              <a:rPr lang="en-US" altLang="zh-CN" sz="2200" dirty="0">
                <a:solidFill>
                  <a:srgbClr val="000066"/>
                </a:solidFill>
                <a:latin typeface="宋体" panose="02010600030101010101" pitchFamily="2" charset="-122"/>
                <a:ea typeface="宋体" pitchFamily="2" charset="-122"/>
              </a:rPr>
              <a:t>aborts</a:t>
            </a:r>
            <a:r>
              <a:rPr lang="zh-CN" altLang="zh-CN" sz="2200" dirty="0">
                <a:solidFill>
                  <a:srgbClr val="000066"/>
                </a:solidFill>
                <a:latin typeface="宋体" panose="02010600030101010101" pitchFamily="2" charset="-122"/>
                <a:ea typeface="宋体" pitchFamily="2" charset="-122"/>
              </a:rPr>
              <a:t>）。</a:t>
            </a:r>
            <a:endParaRPr lang="zh-CN" altLang="en-US" sz="2200" dirty="0">
              <a:solidFill>
                <a:srgbClr val="000066"/>
              </a:solidFill>
              <a:latin typeface="宋体" panose="02010600030101010101" pitchFamily="2" charset="-122"/>
              <a:ea typeface="宋体" pitchFamily="2" charset="-122"/>
            </a:endParaRPr>
          </a:p>
          <a:p>
            <a:pPr marL="342900" indent="-342900">
              <a:lnSpc>
                <a:spcPct val="125000"/>
              </a:lnSpc>
              <a:spcBef>
                <a:spcPct val="0"/>
              </a:spcBef>
              <a:buClrTx/>
              <a:buSzTx/>
              <a:buFont typeface="Wingdings" panose="05000000000000000000" pitchFamily="2" charset="2"/>
              <a:buChar char="Ø"/>
            </a:pPr>
            <a:r>
              <a:rPr lang="zh-CN" altLang="zh-CN" sz="2200" dirty="0">
                <a:solidFill>
                  <a:srgbClr val="000066"/>
                </a:solidFill>
                <a:latin typeface="宋体" panose="02010600030101010101" pitchFamily="2" charset="-122"/>
                <a:ea typeface="宋体" pitchFamily="2" charset="-122"/>
              </a:rPr>
              <a:t>在异常处理程序执行后</a:t>
            </a:r>
            <a:r>
              <a:rPr lang="zh-CN" altLang="en-US" sz="2200" dirty="0">
                <a:solidFill>
                  <a:srgbClr val="000066"/>
                </a:solidFill>
                <a:latin typeface="宋体" panose="02010600030101010101" pitchFamily="2" charset="-122"/>
                <a:ea typeface="宋体" pitchFamily="2" charset="-122"/>
              </a:rPr>
              <a:t>，</a:t>
            </a:r>
            <a:r>
              <a:rPr lang="zh-CN" altLang="zh-CN" sz="2200" dirty="0">
                <a:solidFill>
                  <a:srgbClr val="FF0000"/>
                </a:solidFill>
                <a:latin typeface="宋体" panose="02010600030101010101" pitchFamily="2" charset="-122"/>
                <a:ea typeface="宋体" pitchFamily="2" charset="-122"/>
              </a:rPr>
              <a:t>后续操作</a:t>
            </a:r>
            <a:r>
              <a:rPr lang="zh-CN" altLang="zh-CN" sz="2200" dirty="0">
                <a:solidFill>
                  <a:srgbClr val="000066"/>
                </a:solidFill>
                <a:latin typeface="宋体" panose="02010600030101010101" pitchFamily="2" charset="-122"/>
                <a:ea typeface="宋体" pitchFamily="2" charset="-122"/>
              </a:rPr>
              <a:t>取决于异常的类型：</a:t>
            </a:r>
            <a:endParaRPr lang="en-US" altLang="zh-CN" sz="2200" dirty="0">
              <a:solidFill>
                <a:srgbClr val="000066"/>
              </a:solidFill>
              <a:latin typeface="宋体" panose="02010600030101010101" pitchFamily="2" charset="-122"/>
              <a:ea typeface="宋体" pitchFamily="2" charset="-122"/>
            </a:endParaRPr>
          </a:p>
          <a:p>
            <a:pPr>
              <a:lnSpc>
                <a:spcPct val="125000"/>
              </a:lnSpc>
              <a:spcBef>
                <a:spcPct val="0"/>
              </a:spcBef>
              <a:buClrTx/>
              <a:buSzTx/>
            </a:pPr>
            <a:r>
              <a:rPr lang="en-US" altLang="zh-CN" sz="2200" dirty="0">
                <a:solidFill>
                  <a:srgbClr val="000066"/>
                </a:solidFill>
                <a:latin typeface="宋体" panose="02010600030101010101" pitchFamily="2" charset="-122"/>
                <a:ea typeface="宋体" pitchFamily="2" charset="-122"/>
              </a:rPr>
              <a:t>  	</a:t>
            </a:r>
            <a:r>
              <a:rPr lang="zh-CN" altLang="zh-CN" sz="2200" dirty="0">
                <a:solidFill>
                  <a:srgbClr val="000066"/>
                </a:solidFill>
                <a:latin typeface="宋体" panose="02010600030101010101" pitchFamily="2" charset="-122"/>
                <a:ea typeface="宋体" pitchFamily="2" charset="-122"/>
              </a:rPr>
              <a:t>重新执行引起异常的指令</a:t>
            </a:r>
            <a:r>
              <a:rPr lang="en-US" altLang="zh-CN" sz="2200" dirty="0">
                <a:solidFill>
                  <a:srgbClr val="000066"/>
                </a:solidFill>
                <a:latin typeface="宋体" panose="02010600030101010101" pitchFamily="2" charset="-122"/>
                <a:ea typeface="宋体" pitchFamily="2" charset="-122"/>
              </a:rPr>
              <a:t>		——</a:t>
            </a:r>
            <a:r>
              <a:rPr lang="zh-CN" altLang="en-US" sz="2200" dirty="0">
                <a:solidFill>
                  <a:srgbClr val="FF0000"/>
                </a:solidFill>
                <a:latin typeface="宋体" panose="02010600030101010101" pitchFamily="2" charset="-122"/>
                <a:ea typeface="宋体" pitchFamily="2" charset="-122"/>
              </a:rPr>
              <a:t>故障</a:t>
            </a:r>
            <a:endParaRPr lang="en-US" altLang="zh-CN" sz="2200" dirty="0">
              <a:solidFill>
                <a:srgbClr val="FF0000"/>
              </a:solidFill>
              <a:latin typeface="宋体" panose="02010600030101010101" pitchFamily="2" charset="-122"/>
              <a:ea typeface="宋体" pitchFamily="2" charset="-122"/>
            </a:endParaRPr>
          </a:p>
          <a:p>
            <a:pPr>
              <a:lnSpc>
                <a:spcPct val="125000"/>
              </a:lnSpc>
              <a:spcBef>
                <a:spcPct val="0"/>
              </a:spcBef>
              <a:buClrTx/>
              <a:buSzTx/>
            </a:pPr>
            <a:r>
              <a:rPr lang="en-US" altLang="zh-CN" sz="2200" dirty="0">
                <a:solidFill>
                  <a:srgbClr val="000066"/>
                </a:solidFill>
                <a:latin typeface="宋体" panose="02010600030101010101" pitchFamily="2" charset="-122"/>
                <a:ea typeface="宋体" pitchFamily="2" charset="-122"/>
              </a:rPr>
              <a:t>  	</a:t>
            </a:r>
            <a:r>
              <a:rPr lang="zh-CN" altLang="zh-CN" sz="2200" dirty="0">
                <a:solidFill>
                  <a:srgbClr val="000066"/>
                </a:solidFill>
                <a:latin typeface="宋体" panose="02010600030101010101" pitchFamily="2" charset="-122"/>
                <a:ea typeface="宋体" pitchFamily="2" charset="-122"/>
              </a:rPr>
              <a:t>执行引起异常指令之</a:t>
            </a:r>
            <a:r>
              <a:rPr lang="zh-CN" altLang="en-US" sz="2200" dirty="0">
                <a:solidFill>
                  <a:srgbClr val="000066"/>
                </a:solidFill>
                <a:latin typeface="宋体" panose="02010600030101010101" pitchFamily="2" charset="-122"/>
                <a:ea typeface="宋体" pitchFamily="2" charset="-122"/>
              </a:rPr>
              <a:t>后</a:t>
            </a:r>
            <a:r>
              <a:rPr lang="zh-CN" altLang="zh-CN" sz="2200" dirty="0">
                <a:solidFill>
                  <a:srgbClr val="000066"/>
                </a:solidFill>
                <a:latin typeface="宋体" panose="02010600030101010101" pitchFamily="2" charset="-122"/>
                <a:ea typeface="宋体" pitchFamily="2" charset="-122"/>
              </a:rPr>
              <a:t>的指令</a:t>
            </a:r>
            <a:r>
              <a:rPr lang="en-US" altLang="zh-CN" sz="2200" dirty="0">
                <a:solidFill>
                  <a:srgbClr val="000066"/>
                </a:solidFill>
                <a:latin typeface="宋体" panose="02010600030101010101" pitchFamily="2" charset="-122"/>
                <a:ea typeface="宋体" pitchFamily="2" charset="-122"/>
              </a:rPr>
              <a:t>		——</a:t>
            </a:r>
            <a:r>
              <a:rPr lang="zh-CN" altLang="en-US" sz="2200" dirty="0">
                <a:solidFill>
                  <a:srgbClr val="FF0000"/>
                </a:solidFill>
                <a:latin typeface="宋体" panose="02010600030101010101" pitchFamily="2" charset="-122"/>
                <a:ea typeface="宋体" pitchFamily="2" charset="-122"/>
              </a:rPr>
              <a:t>陷阱</a:t>
            </a:r>
            <a:endParaRPr lang="en-US" altLang="zh-CN" sz="2200" dirty="0">
              <a:solidFill>
                <a:srgbClr val="FF0000"/>
              </a:solidFill>
              <a:latin typeface="宋体" panose="02010600030101010101" pitchFamily="2" charset="-122"/>
              <a:ea typeface="宋体" pitchFamily="2" charset="-122"/>
            </a:endParaRPr>
          </a:p>
          <a:p>
            <a:pPr>
              <a:lnSpc>
                <a:spcPct val="125000"/>
              </a:lnSpc>
              <a:spcBef>
                <a:spcPct val="0"/>
              </a:spcBef>
              <a:buClrTx/>
              <a:buSzTx/>
            </a:pPr>
            <a:r>
              <a:rPr lang="en-US" altLang="zh-CN" sz="2200" dirty="0">
                <a:solidFill>
                  <a:srgbClr val="000066"/>
                </a:solidFill>
                <a:latin typeface="宋体" panose="02010600030101010101" pitchFamily="2" charset="-122"/>
                <a:ea typeface="宋体" pitchFamily="2" charset="-122"/>
              </a:rPr>
              <a:t>  	</a:t>
            </a:r>
            <a:r>
              <a:rPr lang="zh-CN" altLang="zh-CN" sz="2200" dirty="0">
                <a:solidFill>
                  <a:srgbClr val="000066"/>
                </a:solidFill>
                <a:latin typeface="宋体" panose="02010600030101010101" pitchFamily="2" charset="-122"/>
                <a:ea typeface="宋体" pitchFamily="2" charset="-122"/>
              </a:rPr>
              <a:t>终止程序运行</a:t>
            </a:r>
            <a:r>
              <a:rPr lang="en-US" altLang="zh-CN" sz="2200" dirty="0">
                <a:solidFill>
                  <a:srgbClr val="000066"/>
                </a:solidFill>
                <a:latin typeface="宋体" panose="02010600030101010101" pitchFamily="2" charset="-122"/>
                <a:ea typeface="宋体" pitchFamily="2" charset="-122"/>
              </a:rPr>
              <a:t>                    ——</a:t>
            </a:r>
            <a:r>
              <a:rPr lang="zh-CN" altLang="zh-CN" sz="2200" dirty="0">
                <a:solidFill>
                  <a:srgbClr val="FF0000"/>
                </a:solidFill>
                <a:latin typeface="宋体" panose="02010600030101010101" pitchFamily="2" charset="-122"/>
                <a:ea typeface="宋体" pitchFamily="2" charset="-122"/>
              </a:rPr>
              <a:t>中</a:t>
            </a:r>
            <a:r>
              <a:rPr lang="zh-CN" altLang="en-US" sz="2200" dirty="0">
                <a:solidFill>
                  <a:srgbClr val="FF0000"/>
                </a:solidFill>
                <a:latin typeface="宋体" panose="02010600030101010101" pitchFamily="2" charset="-122"/>
                <a:ea typeface="宋体" pitchFamily="2" charset="-122"/>
              </a:rPr>
              <a:t>止</a:t>
            </a:r>
            <a:endParaRPr lang="en-US" altLang="zh-CN" sz="2200" dirty="0">
              <a:solidFill>
                <a:srgbClr val="FF0000"/>
              </a:solidFill>
              <a:latin typeface="宋体" panose="02010600030101010101" pitchFamily="2" charset="-122"/>
              <a:ea typeface="宋体" pitchFamily="2" charset="-122"/>
            </a:endParaRPr>
          </a:p>
          <a:p>
            <a:pPr marL="342900" indent="-342900">
              <a:lnSpc>
                <a:spcPct val="125000"/>
              </a:lnSpc>
              <a:spcBef>
                <a:spcPct val="0"/>
              </a:spcBef>
              <a:buClrTx/>
              <a:buSzTx/>
              <a:buFont typeface="Wingdings" panose="05000000000000000000" pitchFamily="2" charset="2"/>
              <a:buChar char="Ø"/>
            </a:pPr>
            <a:r>
              <a:rPr lang="zh-CN" altLang="zh-CN" sz="2200" dirty="0">
                <a:solidFill>
                  <a:srgbClr val="FF0000"/>
                </a:solidFill>
                <a:latin typeface="宋体" panose="02010600030101010101" pitchFamily="2" charset="-122"/>
                <a:ea typeface="宋体" pitchFamily="2" charset="-122"/>
              </a:rPr>
              <a:t>中断处理程序执行后会返回到被中断处继续执行</a:t>
            </a:r>
            <a:endParaRPr lang="en-US" altLang="zh-CN" sz="2200" dirty="0">
              <a:solidFill>
                <a:srgbClr val="000066"/>
              </a:solidFill>
              <a:latin typeface="宋体" panose="02010600030101010101" pitchFamily="2" charset="-122"/>
              <a:ea typeface="宋体" pitchFamily="2" charset="-122"/>
            </a:endParaRPr>
          </a:p>
        </p:txBody>
      </p:sp>
    </p:spTree>
    <p:extLst>
      <p:ext uri="{BB962C8B-B14F-4D97-AF65-F5344CB8AC3E}">
        <p14:creationId xmlns:p14="http://schemas.microsoft.com/office/powerpoint/2010/main" val="3686881130"/>
      </p:ext>
    </p:extLst>
  </p:cSld>
  <p:clrMapOvr>
    <a:masterClrMapping/>
  </p:clrMapOvr>
</p:sld>
</file>

<file path=ppt/theme/theme1.xml><?xml version="1.0" encoding="utf-8"?>
<a:theme xmlns:a="http://schemas.openxmlformats.org/drawingml/2006/main" name="model-3">
  <a:themeElements>
    <a:clrScheme name="model-3 9">
      <a:dk1>
        <a:srgbClr val="003D62"/>
      </a:dk1>
      <a:lt1>
        <a:srgbClr val="FFFFFF"/>
      </a:lt1>
      <a:dk2>
        <a:srgbClr val="FFFFFF"/>
      </a:dk2>
      <a:lt2>
        <a:srgbClr val="C8D1DA"/>
      </a:lt2>
      <a:accent1>
        <a:srgbClr val="9AC0EA"/>
      </a:accent1>
      <a:accent2>
        <a:srgbClr val="FF3300"/>
      </a:accent2>
      <a:accent3>
        <a:srgbClr val="FFFFFF"/>
      </a:accent3>
      <a:accent4>
        <a:srgbClr val="003353"/>
      </a:accent4>
      <a:accent5>
        <a:srgbClr val="CADCF3"/>
      </a:accent5>
      <a:accent6>
        <a:srgbClr val="E72D00"/>
      </a:accent6>
      <a:hlink>
        <a:srgbClr val="81ABCB"/>
      </a:hlink>
      <a:folHlink>
        <a:srgbClr val="B6CBD6"/>
      </a:folHlink>
    </a:clrScheme>
    <a:fontScheme name="model-3">
      <a:majorFont>
        <a:latin typeface="Tahoma"/>
        <a:ea typeface="黑体"/>
        <a:cs typeface=""/>
      </a:majorFont>
      <a:minorFont>
        <a:latin typeface="Tahoma"/>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45720" rIns="0" bIns="45720" numCol="1" anchor="t" anchorCtr="0" compatLnSpc="1">
        <a:prstTxWarp prst="textNoShape">
          <a:avLst/>
        </a:prstTxWarp>
        <a:spAutoFit/>
      </a:bodyPr>
      <a:lstStyle>
        <a:defPPr marL="342900" marR="0" indent="-342900" algn="l"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defRPr kumimoji="1" lang="zh-CN" altLang="en-US" sz="2800" b="1" i="0" u="none" strike="noStrike" cap="none" normalizeH="0" baseline="0" smtClean="0">
            <a:ln>
              <a:noFill/>
            </a:ln>
            <a:solidFill>
              <a:srgbClr val="40458C"/>
            </a:solidFill>
            <a:effectLst/>
            <a:latin typeface="楷体_GB2312" pitchFamily="49" charset="-122"/>
            <a:ea typeface="楷体_GB2312" pitchFamily="49"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45720" rIns="0" bIns="45720" numCol="1" anchor="t" anchorCtr="0" compatLnSpc="1">
        <a:prstTxWarp prst="textNoShape">
          <a:avLst/>
        </a:prstTxWarp>
        <a:spAutoFit/>
      </a:bodyPr>
      <a:lstStyle>
        <a:defPPr marL="342900" marR="0" indent="-342900" algn="l" defTabSz="914400" rtl="0" eaLnBrk="1" fontAlgn="base" latinLnBrk="0" hangingPunct="1">
          <a:lnSpc>
            <a:spcPct val="80000"/>
          </a:lnSpc>
          <a:spcBef>
            <a:spcPct val="20000"/>
          </a:spcBef>
          <a:spcAft>
            <a:spcPct val="0"/>
          </a:spcAft>
          <a:buClr>
            <a:schemeClr val="hlink"/>
          </a:buClr>
          <a:buSzPct val="110000"/>
          <a:buFont typeface="Wingdings" pitchFamily="2" charset="2"/>
          <a:buNone/>
          <a:tabLst/>
          <a:defRPr kumimoji="1" lang="zh-CN" altLang="en-US" sz="2800" b="1" i="0" u="none" strike="noStrike" cap="none" normalizeH="0" baseline="0" smtClean="0">
            <a:ln>
              <a:noFill/>
            </a:ln>
            <a:solidFill>
              <a:srgbClr val="40458C"/>
            </a:solidFill>
            <a:effectLst/>
            <a:latin typeface="楷体_GB2312" pitchFamily="49" charset="-122"/>
            <a:ea typeface="楷体_GB2312" pitchFamily="49" charset="-122"/>
          </a:defRPr>
        </a:defPPr>
      </a:lstStyle>
    </a:lnDef>
  </a:objectDefaults>
  <a:extraClrSchemeLst>
    <a:extraClrScheme>
      <a:clrScheme name="model-3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model-3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model-3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model-3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model-3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model-3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model-3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model-3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
      <a:clrScheme name="model-3 9">
        <a:dk1>
          <a:srgbClr val="003D62"/>
        </a:dk1>
        <a:lt1>
          <a:srgbClr val="FFFFFF"/>
        </a:lt1>
        <a:dk2>
          <a:srgbClr val="FFFFFF"/>
        </a:dk2>
        <a:lt2>
          <a:srgbClr val="C8D1DA"/>
        </a:lt2>
        <a:accent1>
          <a:srgbClr val="9AC0EA"/>
        </a:accent1>
        <a:accent2>
          <a:srgbClr val="FF3300"/>
        </a:accent2>
        <a:accent3>
          <a:srgbClr val="FFFFFF"/>
        </a:accent3>
        <a:accent4>
          <a:srgbClr val="003353"/>
        </a:accent4>
        <a:accent5>
          <a:srgbClr val="CADCF3"/>
        </a:accent5>
        <a:accent6>
          <a:srgbClr val="E72D00"/>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E:\Temp\model-3.ppt</Template>
  <TotalTime>19116</TotalTime>
  <Words>3784</Words>
  <Application>Microsoft Office PowerPoint</Application>
  <PresentationFormat>全屏显示(4:3)</PresentationFormat>
  <Paragraphs>551</Paragraphs>
  <Slides>46</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46</vt:i4>
      </vt:variant>
    </vt:vector>
  </HeadingPairs>
  <TitlesOfParts>
    <vt:vector size="58" baseType="lpstr">
      <vt:lpstr>等线</vt:lpstr>
      <vt:lpstr>黑体</vt:lpstr>
      <vt:lpstr>华文新魏</vt:lpstr>
      <vt:lpstr>楷体_GB2312</vt:lpstr>
      <vt:lpstr>宋体</vt:lpstr>
      <vt:lpstr>微软雅黑</vt:lpstr>
      <vt:lpstr>Arial</vt:lpstr>
      <vt:lpstr>Calibri</vt:lpstr>
      <vt:lpstr>Tahoma</vt:lpstr>
      <vt:lpstr>Times New Roman</vt:lpstr>
      <vt:lpstr>Wingdings</vt:lpstr>
      <vt:lpstr>model-3</vt:lpstr>
      <vt:lpstr>PowerPoint 演示文稿</vt:lpstr>
      <vt:lpstr>PowerPoint 演示文稿</vt:lpstr>
      <vt:lpstr>7.2中断与异常的基础知识</vt:lpstr>
      <vt:lpstr>7.2.1 中断与异常的基础知识</vt:lpstr>
      <vt:lpstr>7.2.1 中断与异常的基础知识</vt:lpstr>
      <vt:lpstr>7.2.1 中断与异常的基础知识</vt:lpstr>
      <vt:lpstr>7.2.1 中断与异常的基础知识</vt:lpstr>
      <vt:lpstr>7.2.1 中断与异常的基础知识</vt:lpstr>
      <vt:lpstr>7.2.1 中断与异常的基础知识</vt:lpstr>
      <vt:lpstr>7.2.1 中断与异常的基础知识</vt:lpstr>
      <vt:lpstr>7.2.1 中断与异常的基础知识</vt:lpstr>
      <vt:lpstr>7.2.1 中断与异常的基础知识</vt:lpstr>
      <vt:lpstr>7.2.1 中断与异常的基础知识</vt:lpstr>
      <vt:lpstr>7.2.1 中断与异常的基础知识</vt:lpstr>
      <vt:lpstr>7.2.1 中断与异常的基础知识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superman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idleboy</dc:creator>
  <cp:lastModifiedBy>zhuhong</cp:lastModifiedBy>
  <cp:revision>911</cp:revision>
  <dcterms:created xsi:type="dcterms:W3CDTF">2003-03-28T03:15:30Z</dcterms:created>
  <dcterms:modified xsi:type="dcterms:W3CDTF">2024-11-05T12:45:22Z</dcterms:modified>
</cp:coreProperties>
</file>