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80" r:id="rId7"/>
    <p:sldMasterId id="2147483792" r:id="rId8"/>
    <p:sldMasterId id="2147483840" r:id="rId9"/>
    <p:sldMasterId id="2147483852" r:id="rId10"/>
    <p:sldMasterId id="2147483888" r:id="rId11"/>
    <p:sldMasterId id="2147483900" r:id="rId12"/>
    <p:sldMasterId id="2147483912" r:id="rId13"/>
    <p:sldMasterId id="2147483936" r:id="rId14"/>
    <p:sldMasterId id="2147483948" r:id="rId15"/>
    <p:sldMasterId id="2147483996" r:id="rId16"/>
  </p:sldMasterIdLst>
  <p:notesMasterIdLst>
    <p:notesMasterId r:id="rId69"/>
  </p:notesMasterIdLst>
  <p:sldIdLst>
    <p:sldId id="256" r:id="rId17"/>
    <p:sldId id="1338" r:id="rId18"/>
    <p:sldId id="2157" r:id="rId19"/>
    <p:sldId id="2162" r:id="rId20"/>
    <p:sldId id="2232" r:id="rId21"/>
    <p:sldId id="2233" r:id="rId22"/>
    <p:sldId id="2234" r:id="rId23"/>
    <p:sldId id="2241" r:id="rId24"/>
    <p:sldId id="2240" r:id="rId25"/>
    <p:sldId id="2245" r:id="rId26"/>
    <p:sldId id="2246" r:id="rId27"/>
    <p:sldId id="2249" r:id="rId28"/>
    <p:sldId id="2250" r:id="rId29"/>
    <p:sldId id="501" r:id="rId30"/>
    <p:sldId id="2251" r:id="rId31"/>
    <p:sldId id="2253" r:id="rId32"/>
    <p:sldId id="2254" r:id="rId33"/>
    <p:sldId id="2258" r:id="rId34"/>
    <p:sldId id="2267" r:id="rId35"/>
    <p:sldId id="2270" r:id="rId36"/>
    <p:sldId id="2271" r:id="rId37"/>
    <p:sldId id="2272" r:id="rId38"/>
    <p:sldId id="2273" r:id="rId39"/>
    <p:sldId id="2274" r:id="rId40"/>
    <p:sldId id="2275" r:id="rId41"/>
    <p:sldId id="2276" r:id="rId42"/>
    <p:sldId id="2307" r:id="rId43"/>
    <p:sldId id="2308" r:id="rId44"/>
    <p:sldId id="2309" r:id="rId45"/>
    <p:sldId id="2310" r:id="rId46"/>
    <p:sldId id="2311" r:id="rId47"/>
    <p:sldId id="2315" r:id="rId48"/>
    <p:sldId id="2312" r:id="rId49"/>
    <p:sldId id="2313" r:id="rId50"/>
    <p:sldId id="2314" r:id="rId51"/>
    <p:sldId id="2294" r:id="rId52"/>
    <p:sldId id="2078" r:id="rId53"/>
    <p:sldId id="2079" r:id="rId54"/>
    <p:sldId id="2153" r:id="rId55"/>
    <p:sldId id="2316" r:id="rId56"/>
    <p:sldId id="2082" r:id="rId57"/>
    <p:sldId id="2318" r:id="rId58"/>
    <p:sldId id="2083" r:id="rId59"/>
    <p:sldId id="2306" r:id="rId60"/>
    <p:sldId id="2317" r:id="rId61"/>
    <p:sldId id="358" r:id="rId62"/>
    <p:sldId id="359" r:id="rId63"/>
    <p:sldId id="360" r:id="rId64"/>
    <p:sldId id="2303" r:id="rId65"/>
    <p:sldId id="2295" r:id="rId66"/>
    <p:sldId id="2296" r:id="rId67"/>
    <p:sldId id="2319" r:id="rId68"/>
  </p:sldIdLst>
  <p:sldSz cx="9144000" cy="6858000" type="screen4x3"/>
  <p:notesSz cx="6858000" cy="9144000"/>
  <p:custDataLst>
    <p:tags r:id="rId7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9" userDrawn="1">
          <p15:clr>
            <a:srgbClr val="A4A3A4"/>
          </p15:clr>
        </p15:guide>
        <p15:guide id="2" pos="28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84" autoAdjust="0"/>
  </p:normalViewPr>
  <p:slideViewPr>
    <p:cSldViewPr showGuides="1">
      <p:cViewPr varScale="1">
        <p:scale>
          <a:sx n="81" d="100"/>
          <a:sy n="81" d="100"/>
        </p:scale>
        <p:origin x="1272" y="60"/>
      </p:cViewPr>
      <p:guideLst>
        <p:guide orient="horz" pos="2259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slide" Target="slides/slide5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slide" Target="slides/slide5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slide" Target="slides/slide48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slide" Target="slides/slide5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slide" Target="slides/slide46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slide" Target="slides/slide4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9A%8F%E6%9C%BA%E5%AD%98%E5%8F%96%E5%AD%98%E5%82%A8%E5%99%A8/4099402?fromModule=lemma_inlink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A%A8%E6%80%81%E9%9A%8F%E6%9C%BA%E5%AD%98%E5%8F%96%E5%AD%98%E5%82%A8%E5%99%A8/12717044?fromModule=lemma_inlink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最重要的操作：访存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8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访问内存：需要写指令完成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使用和维护角度来说，计算机最好使用一个容量极大而速度极快的存储器。但往往做不到。因而采用一种分级体系结构，使各种不同功能/容量/速度/价格的存储器相互协调以构成最佳性能的存储系统。此外这种金字塔形的层次结构，相邻层次之间交换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5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程序（时间、空间局部性都有），数组：空间局部性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0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从使用和维护角度来说，计算机最好使用一个容量极大而速度极快的存储器。但往往做不到。因而采用一种分级体系结构，使各种不同功能/容量/速度/价格的存储器相互协调以构成最佳性能的存储系统。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从使用和维护角度来说，计算机最好使用一个容量极大而速度极快的存储器。但往往做不到。因而采用一种分级体系结构，使各种不同功能/容量/速度/价格的存储器相互协调以构成最佳性能的存储系统。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5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从使用和维护角度来说，计算机最好使用一个容量极大而速度极快的存储器。但往往做不到。因而采用一种分级体系结构，使各种不同功能/容量/速度/价格的存储器相互协调以构成最佳性能的存储系统。</a:t>
            </a:r>
            <a:endParaRPr lang="en-US" altLang="zh-CN" dirty="0">
              <a:solidFill>
                <a:srgbClr val="8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tatic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andom-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ccess 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SRAM,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随机存取存储器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的一种。所谓的“静态”，是指这种存储器只要保持通电，里面储存的数据就可以恒常保持。相对之下，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动态随机存取存储器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）里面所储存的数据就需要周期性地更新。然而，当电力供应停止时，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储存的数据还是会消失（被称为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 memory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78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从使用和维护角度来说，计算机最好使用一个容量极大而速度极快的存储器。但往往做不到。因而采用一种分级体系结构，使各种不同功能/容量/速度/价格的存储器相互协调以构成最佳性能的存储系统。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16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从使用和维护角度来说，计算机最好使用一个容量极大而速度极快的存储器。但往往做不到。因而采用一种分级体系结构，使各种不同功能/容量/速度/价格的存储器相互协调以构成最佳性能的存储系统。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5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独立运行，行序优先，</a:t>
            </a:r>
            <a:r>
              <a:rPr lang="en-US" altLang="zh-CN" dirty="0"/>
              <a:t>CPU </a:t>
            </a:r>
            <a:r>
              <a:rPr lang="zh-CN" altLang="en-US" dirty="0"/>
              <a:t>中 </a:t>
            </a:r>
            <a:r>
              <a:rPr lang="en-US" altLang="zh-CN" dirty="0"/>
              <a:t>Cache</a:t>
            </a:r>
            <a:r>
              <a:rPr lang="zh-CN" altLang="en-US" dirty="0"/>
              <a:t>的命中率高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70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Release </a:t>
            </a:r>
            <a:r>
              <a:rPr lang="zh-CN" altLang="en-US" dirty="0"/>
              <a:t>版生成的代码进行了优化；列序优先的函数生成的代码与行序优先函数生成的代码一样。</a:t>
            </a:r>
            <a:br>
              <a:rPr lang="en-US" altLang="zh-CN" dirty="0"/>
            </a:br>
            <a:r>
              <a:rPr lang="en-US" altLang="zh-CN" dirty="0" err="1"/>
              <a:t>DeBug</a:t>
            </a:r>
            <a:r>
              <a:rPr lang="en-US" altLang="zh-CN" dirty="0"/>
              <a:t> </a:t>
            </a:r>
            <a:r>
              <a:rPr lang="zh-CN" altLang="en-US" dirty="0"/>
              <a:t>生成的代码不做优化，而且插入了一些额外的语句，其目的是帮助查找错误。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串操作指令，是一次解码多次执行取数据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9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Thread.join</a:t>
            </a:r>
            <a:r>
              <a:rPr lang="en-US" altLang="zh-CN" dirty="0"/>
              <a:t>()</a:t>
            </a:r>
            <a:r>
              <a:rPr lang="zh-CN" altLang="en-US" dirty="0"/>
              <a:t>的作用是主线程等待子线程的终止，即在子线程调用了</a:t>
            </a:r>
            <a:r>
              <a:rPr lang="en-US" altLang="zh-CN" dirty="0"/>
              <a:t>join</a:t>
            </a:r>
            <a:r>
              <a:rPr lang="zh-CN" altLang="en-US" dirty="0"/>
              <a:t>方法后面的代码，只有等到子线程结束才能执行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90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给出优化和未优化的反汇编的对比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74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给出优化和未优化的反汇编的对比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05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24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75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50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movups</a:t>
            </a:r>
            <a:r>
              <a:rPr lang="zh-CN" altLang="en-US" dirty="0"/>
              <a:t>指令是</a:t>
            </a:r>
            <a:r>
              <a:rPr lang="en-US" altLang="zh-CN" dirty="0"/>
              <a:t>X86</a:t>
            </a:r>
            <a:r>
              <a:rPr lang="zh-CN" altLang="en-US" dirty="0"/>
              <a:t>架构中的一种数据传输指令，用于将</a:t>
            </a:r>
            <a:r>
              <a:rPr lang="en-US" altLang="zh-CN" dirty="0"/>
              <a:t>128</a:t>
            </a:r>
            <a:r>
              <a:rPr lang="zh-CN" altLang="en-US" dirty="0"/>
              <a:t>位的数据从内存或寄存器中读取到</a:t>
            </a:r>
            <a:r>
              <a:rPr lang="en-US" altLang="zh-CN" dirty="0"/>
              <a:t>XMM</a:t>
            </a:r>
            <a:r>
              <a:rPr lang="zh-CN" altLang="en-US" dirty="0"/>
              <a:t>寄存器，或将</a:t>
            </a:r>
            <a:r>
              <a:rPr lang="en-US" altLang="zh-CN" dirty="0"/>
              <a:t>XMM</a:t>
            </a:r>
            <a:r>
              <a:rPr lang="zh-CN" altLang="en-US" dirty="0"/>
              <a:t>寄存器中的数据传输到内存或其他寄存器中。该指令是</a:t>
            </a:r>
            <a:r>
              <a:rPr lang="en-US" altLang="zh-CN" dirty="0"/>
              <a:t>SSE(Streaming SIMD Extensions)</a:t>
            </a:r>
            <a:r>
              <a:rPr lang="zh-CN" altLang="en-US" dirty="0"/>
              <a:t>指令集中的一部分，用于加速处理多媒体和图形应用程序。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37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5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结构冒险：同一部件同时被不同指令所用，硬件资源竞争导致，如访问存储器冲突（读和写，取指令和存数据）。</a:t>
            </a:r>
            <a:endParaRPr lang="en-US" altLang="zh-CN" dirty="0"/>
          </a:p>
          <a:p>
            <a:r>
              <a:rPr lang="zh-CN" altLang="en-US" dirty="0"/>
              <a:t>数据冒险：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87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在理想状态下（</a:t>
            </a:r>
            <a:r>
              <a:rPr lang="zh-CN" altLang="en-US" dirty="0"/>
              <a:t>没有跳转，取数冲突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），完成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条指令的执行只用了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个时钟周期，若是非流水线方式的串行执行处理，则需要</a:t>
            </a:r>
            <a:r>
              <a:rPr lang="en-US" altLang="zh-CN" sz="1200" dirty="0">
                <a:latin typeface="楷体_GB2312" pitchFamily="1" charset="-122"/>
                <a:ea typeface="楷体_GB2312" pitchFamily="1" charset="-122"/>
              </a:rPr>
              <a:t>20</a:t>
            </a:r>
            <a:r>
              <a:rPr lang="zh-CN" altLang="en-US" sz="1200" dirty="0">
                <a:latin typeface="楷体_GB2312" pitchFamily="1" charset="-122"/>
                <a:ea typeface="楷体_GB2312" pitchFamily="1" charset="-122"/>
              </a:rPr>
              <a:t>个时钟周期。流水线方式充分利用了执行部件的并行性。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15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</a:t>
            </a:r>
            <a:r>
              <a:rPr lang="en-US" altLang="zh-CN" dirty="0"/>
              <a:t>10^(-12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GIPS:</a:t>
            </a:r>
            <a:r>
              <a:rPr lang="zh-CN" altLang="en-US" dirty="0"/>
              <a:t>每秒千兆条指令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结构冒险：同一部件同时被不同指令所用，硬件资源竞争导致，如访问存储器冲突（读和写，取指令和存数据）。</a:t>
            </a:r>
            <a:endParaRPr lang="en-US" altLang="zh-CN" dirty="0"/>
          </a:p>
          <a:p>
            <a:r>
              <a:rPr lang="zh-CN" altLang="en-US" dirty="0"/>
              <a:t>数据冒险：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24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8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 dirty="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 程序的执行、高速缓冲及优化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395536" y="1412776"/>
            <a:ext cx="8748464" cy="4608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例：一条指令需要用以下5个阶段完成操作：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①取指：200ps;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②译码和读操作数：50ps;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③ALU操作：100ps;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④读存储器：200ps;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⑤结果写寄存器：50ps。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这条指令的总执行时间为200 + 50 + 100 + 200 + 50 = 600ps。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82307" y="1268760"/>
            <a:ext cx="7779385" cy="25202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在串行执行情况下，指令不做切分，因此要求所有指令都在一个时钟周期内完成。由于系统的时钟周期是固定的，因此时钟周期需要设置为最复杂指令的延时。设上述指令为最复杂指令，则时钟周期必须设为600ps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系统的指令吞吐率为1/(600*10^(-12)) = 1.67GIPS。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ABCAC668-6813-2BD4-B65C-68D128CACF18}"/>
              </a:ext>
            </a:extLst>
          </p:cNvPr>
          <p:cNvSpPr txBox="1"/>
          <p:nvPr/>
        </p:nvSpPr>
        <p:spPr>
          <a:xfrm>
            <a:off x="395536" y="3603744"/>
            <a:ext cx="7779385" cy="80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串行方式指令执行过程</a:t>
            </a: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5B52C0BD-7503-B6C2-F163-BC5FCEBD55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536" y="4221088"/>
            <a:ext cx="8106410" cy="2526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556792"/>
            <a:ext cx="8138165" cy="312939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在流水线方式下，用最复杂指令的功能段个数，作为流水线段个数；用最复杂功能段的操作用时，作为流水段的时间长度，也是系统的时钟周期。在流水线方式下，每个阶段还需要将阶段结果保存到寄存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中。设上述指令为最复杂指令，则流水线段数为5，时钟周期为200 + 50 = 250ps。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一、流水线的基本原理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0" y="3712451"/>
            <a:ext cx="8928992" cy="158417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+mn-ea"/>
                <a:ea typeface="+mn-ea"/>
              </a:rPr>
              <a:t>上述指令的执行时间为5个时钟周期。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+mn-ea"/>
                <a:ea typeface="+mn-ea"/>
              </a:rPr>
              <a:t>但在理想情况下，每个时钟周期有一条指令完成执行。指令吞吐率为1</a:t>
            </a:r>
            <a:r>
              <a:rPr lang="en-US" sz="2000" dirty="0">
                <a:latin typeface="+mn-ea"/>
                <a:ea typeface="+mn-ea"/>
              </a:rPr>
              <a:t>/</a:t>
            </a:r>
            <a:r>
              <a:rPr sz="2000" dirty="0">
                <a:latin typeface="+mn-ea"/>
                <a:ea typeface="+mn-ea"/>
              </a:rPr>
              <a:t>(250*10^(-12)) = 4GIPS，吞吐率是串行方式的4/1.67 = 2.4倍。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EAC41BFB-8E60-BE83-35EC-71F5DAA8F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151AD14-B49A-864D-307A-E17B92C68379}"/>
              </a:ext>
            </a:extLst>
          </p:cNvPr>
          <p:cNvSpPr txBox="1">
            <a:spLocks noChangeArrowheads="1"/>
          </p:cNvSpPr>
          <p:nvPr/>
        </p:nvSpPr>
        <p:spPr>
          <a:xfrm>
            <a:off x="38152" y="5208825"/>
            <a:ext cx="6912768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：指令流水线有无效率不高的场景？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举例说明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C81083-2178-9C52-B5F8-9E66C2F47DAC}"/>
              </a:ext>
            </a:extLst>
          </p:cNvPr>
          <p:cNvSpPr txBox="1">
            <a:spLocks noChangeArrowheads="1"/>
          </p:cNvSpPr>
          <p:nvPr/>
        </p:nvSpPr>
        <p:spPr>
          <a:xfrm>
            <a:off x="41464" y="5686500"/>
            <a:ext cx="6995933" cy="10608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：简单地使用指令流水线，有无可能产生错误？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或者说，在生成执行程序时，要避免的问题？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21C2C4-C0F8-603C-8F1E-692E105829E6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60648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流水线的冲突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冒险</a:t>
            </a:r>
            <a:r>
              <a:rPr lang="en-US" altLang="zh-CN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(hazard)</a:t>
            </a:r>
            <a:r>
              <a:rPr lang="zh-CN" altLang="en-US" sz="3600" b="1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情况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AAD601-F64B-C579-E418-1AE0EB737B2F}"/>
              </a:ext>
            </a:extLst>
          </p:cNvPr>
          <p:cNvSpPr txBox="1"/>
          <p:nvPr/>
        </p:nvSpPr>
        <p:spPr>
          <a:xfrm>
            <a:off x="359532" y="1124744"/>
            <a:ext cx="8424936" cy="582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Hazards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：指流水线遇到无法正确执行后续指令或执行了不该执行的指令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结构冒险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(hardware resource conflicts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，硬件资源冲突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现象：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同一个部件同时被不同指令所使用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20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一个部件每条指令只能使用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次，且只能在特定周期使用</a:t>
            </a: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设置多个部件，以避免冲突。如指令存储器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和数据存储器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</a:t>
            </a: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 indent="-228600">
              <a:lnSpc>
                <a:spcPct val="110000"/>
              </a:lnSpc>
              <a:spcBef>
                <a:spcPts val="0"/>
              </a:spcBef>
            </a:pP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数据冒险</a:t>
            </a:r>
            <a:r>
              <a:rPr lang="zh-CN" altLang="en-US" sz="2000" b="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(data dependencies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，数据相关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现象：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后面指令用到前面指令结果数据时，前面指令的结果还没产生</a:t>
            </a:r>
            <a:endParaRPr lang="en-US" altLang="zh-CN" sz="20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(Forwarding/Bypassing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旁路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前半周期读后半周期写</a:t>
            </a: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Load-use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冒险不能通过转发解决，需阻塞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(stall)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一个时钟周期</a:t>
            </a: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编译程序优化指令顺序</a:t>
            </a:r>
          </a:p>
          <a:p>
            <a:pPr marL="0" lvl="1" indent="-285750">
              <a:lnSpc>
                <a:spcPct val="110000"/>
              </a:lnSpc>
              <a:spcBef>
                <a:spcPts val="0"/>
              </a:spcBef>
            </a:pP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 </a:t>
            </a: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en-US" altLang="zh-CN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冒险</a:t>
            </a:r>
            <a:r>
              <a:rPr lang="en-US" altLang="zh-CN" sz="2000" b="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(changes in program 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，改变控制流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现象：</a:t>
            </a:r>
            <a:r>
              <a:rPr lang="zh-CN" altLang="en-US" sz="20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转移或异常改变流程，后继指令在目标地址产生前已被取出</a:t>
            </a:r>
            <a:endParaRPr lang="en-US" altLang="zh-CN" sz="20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采用静态或动态分支预测</a:t>
            </a: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编译程序优化指令顺序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分支延迟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20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教材：</a:t>
            </a:r>
            <a:r>
              <a:rPr lang="en-US" altLang="zh-CN" sz="20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P246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FF543-11E4-4AA9-B194-B7DE5D318ADC}"/>
              </a:ext>
            </a:extLst>
          </p:cNvPr>
          <p:cNvSpPr txBox="1"/>
          <p:nvPr/>
        </p:nvSpPr>
        <p:spPr>
          <a:xfrm>
            <a:off x="5868144" y="5661248"/>
            <a:ext cx="2644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Mov $50,</a:t>
            </a:r>
            <a:r>
              <a:rPr lang="zh-CN" altLang="en-US" sz="2000" dirty="0"/>
              <a:t> </a:t>
            </a:r>
            <a:r>
              <a:rPr lang="en-US" altLang="zh-CN" sz="2000" dirty="0"/>
              <a:t>%</a:t>
            </a:r>
            <a:r>
              <a:rPr lang="en-US" altLang="zh-CN" sz="2000" dirty="0" err="1"/>
              <a:t>eax</a:t>
            </a:r>
            <a:endParaRPr lang="en-US" altLang="zh-CN" sz="2000" dirty="0"/>
          </a:p>
          <a:p>
            <a:r>
              <a:rPr lang="en-US" altLang="zh-CN" sz="2000" dirty="0"/>
              <a:t>Mov %</a:t>
            </a:r>
            <a:r>
              <a:rPr lang="en-US" altLang="zh-CN" sz="2000" dirty="0" err="1"/>
              <a:t>eax</a:t>
            </a:r>
            <a:r>
              <a:rPr lang="en-US" altLang="zh-CN" sz="2000" dirty="0"/>
              <a:t>, %</a:t>
            </a:r>
            <a:r>
              <a:rPr lang="en-US" altLang="zh-CN" sz="2000" dirty="0" err="1"/>
              <a:t>ebx</a:t>
            </a:r>
            <a:endParaRPr lang="en-US" altLang="zh-CN" sz="2000" dirty="0"/>
          </a:p>
          <a:p>
            <a:r>
              <a:rPr lang="en-US" altLang="zh-CN" sz="2000" dirty="0"/>
              <a:t>Mov 3(%</a:t>
            </a:r>
            <a:r>
              <a:rPr lang="en-US" altLang="zh-CN" sz="2000" dirty="0" err="1"/>
              <a:t>ebx</a:t>
            </a:r>
            <a:r>
              <a:rPr lang="en-US" altLang="zh-CN" sz="2000" dirty="0"/>
              <a:t>), %</a:t>
            </a:r>
            <a:r>
              <a:rPr lang="en-US" altLang="zh-CN" sz="2000" dirty="0" err="1"/>
              <a:t>edx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47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二、CICS和RISC指令集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11560" y="1235710"/>
            <a:ext cx="7779385" cy="4386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000" dirty="0" err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有利于流水线执行的指令集特征包括</a:t>
            </a:r>
            <a:r>
              <a:rPr sz="20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：</a:t>
            </a:r>
            <a:endParaRPr sz="2000" dirty="0">
              <a:solidFill>
                <a:srgbClr val="FF33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指令长度尽量一致，有利于简化取指令和指令译码操作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指令格式尽量规整，尽量保证源寄存器的位置相同。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采用load/store型指令风格。指令集中只有load指令和store指令能访问存储器，其他指令一律不能访问。可以保证除load和store指令外的其他指令在执行阶段都不访问存储器，有利于减少操作步骤，以规整流水线。</a:t>
            </a:r>
          </a:p>
          <a:p>
            <a:pPr marL="720090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数据和指令在存储器中要“对齐”存放。有利于减少访存次数，使所需数据在一个流水段内就能从存储器中得到。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二、CICS和RISC指令集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11505" y="1800860"/>
            <a:ext cx="7779385" cy="2582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按以上特征对指令集进行分类，有CISC和RISC两种不同的指令设计风格。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1.CICS风格指令系统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2.RISC风格指令集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1.CICS风格指令系统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467360" y="1269365"/>
            <a:ext cx="8086725" cy="522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CISC指令系统设计的主要特点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——Intel</a:t>
            </a:r>
            <a:r>
              <a:rPr lang="zh-CN" alt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系列</a:t>
            </a:r>
            <a:endParaRPr sz="20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①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指令系统复杂。指令条数多，寻址方式多，指令格式多而复杂，指令长度可变，操作码长度可变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②指令周期长。绝大多数指令需要多个时钟周期才能完成。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③相关指令会产生显式的条件码，存放在专门的标志寄存器(或称状态寄存器)中，可用于条件转移和条件传送等指令。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④指令周期差距大。各种指令都能访问存储器，有些指令还需要多次访问存储器，使得简单指令和复杂指令所用的时钟周期数相差很大，不利于指令流水线的实现。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⑤难以进行编译优化。由于编译器可选指令序列增多，使得目标代码组合增加，从而增加了目标代码优化的难度。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2.RISC风格指令集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552" y="1412776"/>
            <a:ext cx="7716520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RISC指令系统的主要特点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——Arm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系列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①指令数目少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②指令格式规整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③采用load/store型指令设计风格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④采用流水线方式执行指令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⑤采用大量通用寄存器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⑥采用硬连线路控制器</a:t>
            </a: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⑦实现细节对机器级程序可见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黑体" panose="02010609060101010101" pitchFamily="2" charset="-122"/>
              </a:rPr>
              <a:t>5.1 </a:t>
            </a:r>
            <a:r>
              <a:rPr lang="zh-CN" altLang="en-US" dirty="0">
                <a:solidFill>
                  <a:srgbClr val="002060"/>
                </a:solidFill>
                <a:ea typeface="黑体" panose="02010609060101010101" pitchFamily="2" charset="-122"/>
              </a:rPr>
              <a:t>程序执行概述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5.2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流水线方式下指令的执行</a:t>
            </a:r>
            <a:endParaRPr lang="en-US" altLang="zh-CN"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6.4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高速缓冲存储器</a:t>
            </a:r>
            <a:endParaRPr lang="en-US" altLang="zh-CN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  <a:p>
            <a:pPr marL="0" indent="0">
              <a:spcBef>
                <a:spcPts val="1600"/>
              </a:spcBef>
              <a:buNone/>
            </a:pP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0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5.1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程序执行概述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5.2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流水线方式下指令的执行</a:t>
            </a:r>
            <a:endParaRPr lang="en-US" altLang="zh-CN"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6.4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高速缓冲存储器</a:t>
            </a:r>
            <a:endParaRPr lang="en-US" altLang="zh-CN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编译器的优化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一、存储器的层次结构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C5FC9B5-7B62-358F-3797-D9A7BED1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2259013"/>
            <a:ext cx="1527175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cache</a:t>
            </a:r>
            <a:endParaRPr kumimoji="1" lang="zh-CN" altLang="en-US" sz="2200" b="1">
              <a:ea typeface="黑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D92F9FF-27AE-350A-BADA-C6E3F8D20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933700"/>
            <a:ext cx="2519363" cy="720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anose="02010609060101010101" pitchFamily="49" charset="-122"/>
              </a:rPr>
              <a:t>主存</a:t>
            </a:r>
            <a:r>
              <a:rPr kumimoji="1" lang="en-US" altLang="zh-CN" sz="2200" b="1">
                <a:ea typeface="黑体" panose="02010609060101010101" pitchFamily="49" charset="-122"/>
              </a:rPr>
              <a:t>(RAM</a:t>
            </a:r>
            <a:r>
              <a:rPr kumimoji="1" lang="zh-CN" altLang="en-US" sz="2200" b="1">
                <a:ea typeface="黑体" panose="02010609060101010101" pitchFamily="49" charset="-122"/>
              </a:rPr>
              <a:t>和</a:t>
            </a:r>
            <a:r>
              <a:rPr kumimoji="1" lang="en-US" altLang="zh-CN" sz="2200" b="1">
                <a:ea typeface="黑体" panose="02010609060101010101" pitchFamily="49" charset="-122"/>
              </a:rPr>
              <a:t>ROM)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1A26A5E0-2599-F524-58A9-AEFB8E182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3654425"/>
            <a:ext cx="3735388" cy="695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anose="02010609060101010101" pitchFamily="49" charset="-122"/>
              </a:rPr>
              <a:t> 外存储器（硬盘、光盘）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A43C0DF8-5064-B77F-8F46-CF8267EB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329113"/>
            <a:ext cx="4995863" cy="693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16623" tIns="58311" rIns="116623" bIns="5831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anose="02010609060101010101" pitchFamily="49" charset="-122"/>
              </a:rPr>
              <a:t>后备存储器（磁带库、光盘库）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6AC99A24-E1FD-1C4E-2651-51476D147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1314450"/>
            <a:ext cx="6572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58311" rIns="116623" bIns="5831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内部存储器</a:t>
            </a:r>
            <a:endParaRPr kumimoji="1" lang="zh-CN" altLang="en-US" sz="2400" b="1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0F113D1-0B82-4E48-27E8-7DD647BA0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5094288"/>
            <a:ext cx="2116137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58311" rIns="116623" bIns="58311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外部存储器</a:t>
            </a:r>
            <a:endParaRPr kumimoji="1" lang="zh-CN" altLang="en-US" sz="2400" b="1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23" name="Text Box 11">
            <a:extLst>
              <a:ext uri="{FF2B5EF4-FFF2-40B4-BE49-F238E27FC236}">
                <a16:creationId xmlns:a16="http://schemas.microsoft.com/office/drawing/2014/main" id="{2D88A871-87CF-2B9D-6762-544499B0E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620838"/>
            <a:ext cx="901700" cy="6365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anose="02010609060101010101" pitchFamily="49" charset="-122"/>
              </a:rPr>
              <a:t>寄存器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113AC48F-2515-06E6-7367-FD3985ED5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1268413"/>
            <a:ext cx="19843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anose="02010609060101010101" pitchFamily="49" charset="-122"/>
              </a:rPr>
              <a:t>典型容量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F47DE0-D955-3A8E-002F-61D7B387F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1808163"/>
            <a:ext cx="153035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   KB</a:t>
            </a:r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5B1A4FAC-4A37-DF0F-9715-4A2DF02E8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2362200"/>
            <a:ext cx="15303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 MB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D6DA625B-FF37-2DFE-EAD0-6B8459A0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3014663"/>
            <a:ext cx="18716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     GB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0115AB23-62DE-8943-E8ED-8DD4EE23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3" y="3743325"/>
            <a:ext cx="214153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   GB/TB</a:t>
            </a:r>
          </a:p>
        </p:txBody>
      </p:sp>
      <p:sp>
        <p:nvSpPr>
          <p:cNvPr id="29" name="Text Box 18">
            <a:extLst>
              <a:ext uri="{FF2B5EF4-FFF2-40B4-BE49-F238E27FC236}">
                <a16:creationId xmlns:a16="http://schemas.microsoft.com/office/drawing/2014/main" id="{2669983B-BB47-5F70-D7B3-2C74C3D7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464050"/>
            <a:ext cx="17557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10TB</a:t>
            </a:r>
            <a:r>
              <a:rPr kumimoji="1" lang="en-US" altLang="zh-CN" sz="1800" b="1">
                <a:ea typeface="华文新魏" panose="02010800040101010101" pitchFamily="2" charset="-122"/>
              </a:rPr>
              <a:t>~</a:t>
            </a:r>
            <a:r>
              <a:rPr kumimoji="1" lang="en-US" altLang="zh-CN" sz="2200" b="1">
                <a:ea typeface="黑体" panose="02010609060101010101" pitchFamily="49" charset="-122"/>
              </a:rPr>
              <a:t>100TB</a:t>
            </a: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0F6803BD-40F8-DA26-EB6E-1372A41D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290638"/>
            <a:ext cx="22637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sz="2200" b="1">
                <a:ea typeface="黑体" panose="02010609060101010101" pitchFamily="49" charset="-122"/>
              </a:rPr>
              <a:t>典型存取时间</a:t>
            </a: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50417018-13C9-6F66-249E-683B78A81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800225"/>
            <a:ext cx="26098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1ns(0.5</a:t>
            </a:r>
            <a:r>
              <a:rPr kumimoji="1" lang="en-US" altLang="zh-CN" sz="2200" b="1"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kumimoji="1" lang="en-US" altLang="zh-CN" sz="2200" b="1">
                <a:ea typeface="黑体" panose="02010609060101010101" pitchFamily="49" charset="-122"/>
              </a:rPr>
              <a:t>1cycles</a:t>
            </a:r>
            <a:r>
              <a:rPr kumimoji="1" lang="en-US" altLang="zh-CN" sz="15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2300" b="1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4096" name="Text Box 21">
            <a:extLst>
              <a:ext uri="{FF2B5EF4-FFF2-40B4-BE49-F238E27FC236}">
                <a16:creationId xmlns:a16="http://schemas.microsoft.com/office/drawing/2014/main" id="{39F39495-1EA2-575A-FD28-0F2C8B70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347913"/>
            <a:ext cx="31051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2ns(1~3cycles)</a:t>
            </a:r>
          </a:p>
        </p:txBody>
      </p:sp>
      <p:sp>
        <p:nvSpPr>
          <p:cNvPr id="4097" name="Text Box 22">
            <a:extLst>
              <a:ext uri="{FF2B5EF4-FFF2-40B4-BE49-F238E27FC236}">
                <a16:creationId xmlns:a16="http://schemas.microsoft.com/office/drawing/2014/main" id="{1DFC6DB3-94B8-C5EA-425E-818EF9CAC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024188"/>
            <a:ext cx="2925762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10ns(10~100cycles)</a:t>
            </a:r>
            <a:endParaRPr kumimoji="1" lang="en-US" altLang="zh-CN" sz="1500" b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Text Box 23">
            <a:extLst>
              <a:ext uri="{FF2B5EF4-FFF2-40B4-BE49-F238E27FC236}">
                <a16:creationId xmlns:a16="http://schemas.microsoft.com/office/drawing/2014/main" id="{B5A0EBAA-5D82-5714-9BAE-259A86322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789363"/>
            <a:ext cx="3060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000" b="1">
                <a:ea typeface="黑体" panose="02010609060101010101" pitchFamily="49" charset="-122"/>
              </a:rPr>
              <a:t>10ms(10</a:t>
            </a:r>
            <a:r>
              <a:rPr kumimoji="1" lang="en-US" altLang="zh-CN" sz="2000" b="1" baseline="30000">
                <a:ea typeface="黑体" panose="02010609060101010101" pitchFamily="49" charset="-122"/>
              </a:rPr>
              <a:t>7</a:t>
            </a:r>
            <a:r>
              <a:rPr kumimoji="1" lang="en-US" altLang="zh-CN" sz="2000" b="1">
                <a:ea typeface="华文新魏" panose="02010800040101010101" pitchFamily="2" charset="-122"/>
              </a:rPr>
              <a:t>~10</a:t>
            </a:r>
            <a:r>
              <a:rPr kumimoji="1" lang="en-US" altLang="zh-CN" sz="2000" b="1" baseline="30000">
                <a:ea typeface="华文新魏" panose="02010800040101010101" pitchFamily="2" charset="-122"/>
              </a:rPr>
              <a:t>8</a:t>
            </a:r>
            <a:r>
              <a:rPr kumimoji="1" lang="en-US" altLang="zh-CN" sz="2000" b="1">
                <a:ea typeface="华文新魏" panose="02010800040101010101" pitchFamily="2" charset="-122"/>
              </a:rPr>
              <a:t>cycles)</a:t>
            </a:r>
            <a:endParaRPr kumimoji="1" lang="zh-CN" altLang="en-US" sz="2000" b="1">
              <a:ea typeface="华文新魏" panose="02010800040101010101" pitchFamily="2" charset="-122"/>
            </a:endParaRPr>
          </a:p>
        </p:txBody>
      </p:sp>
      <p:sp>
        <p:nvSpPr>
          <p:cNvPr id="4100" name="Text Box 24">
            <a:extLst>
              <a:ext uri="{FF2B5EF4-FFF2-40B4-BE49-F238E27FC236}">
                <a16:creationId xmlns:a16="http://schemas.microsoft.com/office/drawing/2014/main" id="{72B872FD-A792-A526-3524-567E70A78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4418013"/>
            <a:ext cx="18891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6623" tIns="0" rIns="116623" bIns="0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en-US" altLang="zh-CN" sz="2200" b="1">
                <a:ea typeface="黑体" panose="02010609060101010101" pitchFamily="49" charset="-122"/>
              </a:rPr>
              <a:t>10s(</a:t>
            </a:r>
            <a:r>
              <a:rPr kumimoji="1" lang="zh-CN" altLang="en-US" sz="2200" b="1">
                <a:ea typeface="黑体" panose="02010609060101010101" pitchFamily="49" charset="-122"/>
              </a:rPr>
              <a:t>脱机</a:t>
            </a:r>
            <a:r>
              <a:rPr kumimoji="1" lang="en-US" altLang="zh-CN" sz="2200" b="1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101" name="Text Box 27">
            <a:extLst>
              <a:ext uri="{FF2B5EF4-FFF2-40B4-BE49-F238E27FC236}">
                <a16:creationId xmlns:a16="http://schemas.microsoft.com/office/drawing/2014/main" id="{A2595744-1215-7BE4-FCE8-7B6713D0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5854700"/>
            <a:ext cx="8191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列出的时间和容量会随时间变化，但数量级相对关系不变。</a:t>
            </a:r>
          </a:p>
        </p:txBody>
      </p:sp>
      <p:sp>
        <p:nvSpPr>
          <p:cNvPr id="4102" name="Line 8">
            <a:extLst>
              <a:ext uri="{FF2B5EF4-FFF2-40B4-BE49-F238E27FC236}">
                <a16:creationId xmlns:a16="http://schemas.microsoft.com/office/drawing/2014/main" id="{F2AAB696-D8B1-3B51-6754-B35446B664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3649663"/>
            <a:ext cx="90868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4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一、层次化存储器结构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69E8D0-571F-D6D7-128B-25FD0291A80E}"/>
              </a:ext>
            </a:extLst>
          </p:cNvPr>
          <p:cNvSpPr txBox="1">
            <a:spLocks noChangeArrowheads="1"/>
          </p:cNvSpPr>
          <p:nvPr/>
        </p:nvSpPr>
        <p:spPr>
          <a:xfrm>
            <a:off x="341313" y="4638947"/>
            <a:ext cx="7921625" cy="2030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+mn-ea"/>
              </a:rPr>
              <a:t>时间局部性（</a:t>
            </a:r>
            <a:r>
              <a:rPr lang="en-US" altLang="zh-CN" sz="2000" b="1" dirty="0">
                <a:latin typeface="+mn-ea"/>
              </a:rPr>
              <a:t>Temporal Locality</a:t>
            </a:r>
            <a:r>
              <a:rPr lang="zh-CN" altLang="en-US" sz="2000" b="1" dirty="0">
                <a:latin typeface="+mn-ea"/>
              </a:rPr>
              <a:t>）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000" b="1" dirty="0">
                <a:solidFill>
                  <a:srgbClr val="CC0000"/>
                </a:solidFill>
                <a:latin typeface="+mn-ea"/>
              </a:rPr>
              <a:t>     含义：刚被访问过的单元很可能不久又被访问</a:t>
            </a:r>
            <a:endParaRPr lang="en-US" altLang="zh-CN" sz="2000" b="1" dirty="0">
              <a:latin typeface="+mn-ea"/>
            </a:endParaRP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2000" b="1" dirty="0">
                <a:latin typeface="+mn-ea"/>
              </a:rPr>
              <a:t>做法：让最近被访问过的信息保留在靠近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的存储器中</a:t>
            </a: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latin typeface="+mn-ea"/>
              </a:rPr>
              <a:t>空间局部性 （</a:t>
            </a:r>
            <a:r>
              <a:rPr lang="en-US" altLang="zh-CN" sz="2000" b="1" dirty="0">
                <a:latin typeface="+mn-ea"/>
              </a:rPr>
              <a:t>Spatial Locality</a:t>
            </a:r>
            <a:r>
              <a:rPr lang="zh-CN" altLang="en-US" sz="2000" b="1" dirty="0">
                <a:latin typeface="+mn-ea"/>
              </a:rPr>
              <a:t>）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000" b="1" dirty="0">
                <a:solidFill>
                  <a:srgbClr val="CC0000"/>
                </a:solidFill>
                <a:latin typeface="+mn-ea"/>
              </a:rPr>
              <a:t>     含义：刚被访问过的单元的邻近单元很可能不久被访问</a:t>
            </a:r>
            <a:endParaRPr lang="en-US" altLang="zh-CN" sz="2000" b="1" dirty="0">
              <a:solidFill>
                <a:srgbClr val="CC0000"/>
              </a:solidFill>
              <a:latin typeface="+mn-ea"/>
            </a:endParaRPr>
          </a:p>
          <a:p>
            <a:pPr lvl="1">
              <a:spcBef>
                <a:spcPct val="10000"/>
              </a:spcBef>
              <a:buFontTx/>
              <a:buNone/>
            </a:pPr>
            <a:r>
              <a:rPr lang="zh-CN" altLang="en-US" sz="2000" b="1" dirty="0">
                <a:latin typeface="+mn-ea"/>
              </a:rPr>
              <a:t>做法：将刚被访问过的单元的邻近单元调到靠近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的存储器中 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EA96D0A7-C6B2-D5BF-0027-7E67D6263ECD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236718"/>
            <a:ext cx="6913562" cy="1760538"/>
            <a:chOff x="553" y="1276"/>
            <a:chExt cx="3378" cy="118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4354103-B500-EC16-5F19-DA288929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1296"/>
              <a:ext cx="800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545CE07-453A-894E-41FD-972642793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276"/>
              <a:ext cx="752" cy="11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2E8D2D6-CECC-DE22-D643-60EF5B778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4"/>
              <a:ext cx="727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ea typeface="宋体" panose="02010600030101010101" pitchFamily="2" charset="-122"/>
                </a:rPr>
                <a:t>Lower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1">
                  <a:ea typeface="宋体" panose="02010600030101010101" pitchFamily="2" charset="-122"/>
                </a:rPr>
                <a:t>Level</a:t>
              </a:r>
            </a:p>
            <a:p>
              <a:pPr algn="ctr"/>
              <a:r>
                <a:rPr lang="en-US" altLang="zh-CN" sz="1800" b="1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228891E7-429C-6D17-269C-CA63CC842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305"/>
              <a:ext cx="728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ea typeface="宋体" panose="02010600030101010101" pitchFamily="2" charset="-122"/>
                </a:rPr>
                <a:t>Upper Level</a:t>
              </a:r>
            </a:p>
            <a:p>
              <a:pPr algn="ctr"/>
              <a:r>
                <a:rPr lang="en-US" altLang="zh-CN" sz="1800" b="1">
                  <a:ea typeface="宋体" panose="02010600030101010101" pitchFamily="2" charset="-122"/>
                </a:rPr>
                <a:t>Memory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0960E7AB-478E-19B9-AA63-9F9151896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4" y="1528"/>
              <a:ext cx="1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7B0EA8E-EF37-F56D-281A-5CD693C25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336"/>
              <a:ext cx="49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ea typeface="宋体" panose="02010600030101010101" pitchFamily="2" charset="-122"/>
                </a:rPr>
                <a:t>To CPU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844C7C87-F06E-87C3-8B2E-E25BEA0D0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2008"/>
              <a:ext cx="1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B968E8C-2353-9E47-BA78-E8A1C2D15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816"/>
              <a:ext cx="63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ea typeface="宋体" panose="02010600030101010101" pitchFamily="2" charset="-122"/>
                </a:rPr>
                <a:t>From CPU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F970118-A686-CF0C-B208-DD749A96D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" y="1720"/>
              <a:ext cx="5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4B7207B5-5C07-AA9C-96EB-719AFE687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868"/>
              <a:ext cx="568" cy="2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16242E4-E87D-422B-833C-AF9862A19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1687"/>
              <a:ext cx="49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ea typeface="宋体" panose="02010600030101010101" pitchFamily="2" charset="-122"/>
                </a:rPr>
                <a:t>Block X</a:t>
              </a: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72B48FA-77F9-E61B-7A4F-1E39D8C8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2060"/>
              <a:ext cx="568" cy="23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24471AE1-8607-B638-1014-6C27B1AC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879"/>
              <a:ext cx="64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 dirty="0">
                  <a:ea typeface="宋体" panose="02010600030101010101" pitchFamily="2" charset="-122"/>
                </a:rPr>
                <a:t>Block Y</a:t>
              </a:r>
            </a:p>
          </p:txBody>
        </p:sp>
        <p:sp>
          <p:nvSpPr>
            <p:cNvPr id="4103" name="Line 17">
              <a:extLst>
                <a:ext uri="{FF2B5EF4-FFF2-40B4-BE49-F238E27FC236}">
                  <a16:creationId xmlns:a16="http://schemas.microsoft.com/office/drawing/2014/main" id="{F54CA115-0CF4-7C8E-8C91-6FA99C13F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" y="187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Line 18">
              <a:extLst>
                <a:ext uri="{FF2B5EF4-FFF2-40B4-BE49-F238E27FC236}">
                  <a16:creationId xmlns:a16="http://schemas.microsoft.com/office/drawing/2014/main" id="{BCBC9BBB-A248-3A1F-BB61-A41F953AC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2" y="187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19">
              <a:extLst>
                <a:ext uri="{FF2B5EF4-FFF2-40B4-BE49-F238E27FC236}">
                  <a16:creationId xmlns:a16="http://schemas.microsoft.com/office/drawing/2014/main" id="{3BCF5525-080A-F3D4-9692-F70CBEDAF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1872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20">
              <a:extLst>
                <a:ext uri="{FF2B5EF4-FFF2-40B4-BE49-F238E27FC236}">
                  <a16:creationId xmlns:a16="http://schemas.microsoft.com/office/drawing/2014/main" id="{443510C3-24E4-8913-A99C-0B028ABA9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0" y="20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21">
              <a:extLst>
                <a:ext uri="{FF2B5EF4-FFF2-40B4-BE49-F238E27FC236}">
                  <a16:creationId xmlns:a16="http://schemas.microsoft.com/office/drawing/2014/main" id="{147E35C5-9F38-3E56-4541-39426CAC8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" y="20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Line 22">
              <a:extLst>
                <a:ext uri="{FF2B5EF4-FFF2-40B4-BE49-F238E27FC236}">
                  <a16:creationId xmlns:a16="http://schemas.microsoft.com/office/drawing/2014/main" id="{D527E19F-A0F9-02F6-8479-AE65417CE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6" y="20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9" name="Rectangle 23">
            <a:extLst>
              <a:ext uri="{FF2B5EF4-FFF2-40B4-BE49-F238E27FC236}">
                <a16:creationId xmlns:a16="http://schemas.microsoft.com/office/drawing/2014/main" id="{0D2F283B-9D2F-E940-010F-09764252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2789063"/>
            <a:ext cx="73628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数据总是在相邻两层之间</a:t>
            </a:r>
            <a:r>
              <a:rPr kumimoji="1" lang="zh-CN" altLang="en-US" sz="20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复制传送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Upper Level: </a:t>
            </a:r>
            <a:r>
              <a:rPr kumimoji="1"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上层更靠</a:t>
            </a:r>
            <a:r>
              <a:rPr kumimoji="1"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Lower Level: </a:t>
            </a:r>
            <a:r>
              <a:rPr kumimoji="1"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下层更远离</a:t>
            </a:r>
            <a:r>
              <a:rPr kumimoji="1"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Block: </a:t>
            </a: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传送单位，比所需数据块大得多，互为副本</a:t>
            </a:r>
          </a:p>
        </p:txBody>
      </p:sp>
      <p:sp>
        <p:nvSpPr>
          <p:cNvPr id="4110" name="Text Box 25">
            <a:extLst>
              <a:ext uri="{FF2B5EF4-FFF2-40B4-BE49-F238E27FC236}">
                <a16:creationId xmlns:a16="http://schemas.microsoft.com/office/drawing/2014/main" id="{DA92B586-8BDD-3611-7AC4-F2EF573B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30960"/>
            <a:ext cx="577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微软雅黑" panose="020B0503020204020204" pitchFamily="34" charset="-122"/>
              </a:rPr>
              <a:t>问题：为什么这种层次化结构是有效的？</a:t>
            </a:r>
          </a:p>
        </p:txBody>
      </p:sp>
    </p:spTree>
    <p:extLst>
      <p:ext uri="{BB962C8B-B14F-4D97-AF65-F5344CB8AC3E}">
        <p14:creationId xmlns:p14="http://schemas.microsoft.com/office/powerpoint/2010/main" val="269525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278021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二、程序的局部性原理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846B5F2-D440-C49D-C740-4E97E2EEEDD6}"/>
              </a:ext>
            </a:extLst>
          </p:cNvPr>
          <p:cNvSpPr txBox="1">
            <a:spLocks noChangeArrowheads="1"/>
          </p:cNvSpPr>
          <p:nvPr/>
        </p:nvSpPr>
        <p:spPr>
          <a:xfrm>
            <a:off x="103758" y="1268760"/>
            <a:ext cx="8936483" cy="45831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大量典型程序的运行情况分析结果表明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在较短时间间隔内，程序产生的地址往往集中在一个很小范围内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  <a:buFontTx/>
              <a:buNone/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这种现象称为程序访问的局部性：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空间局部性、时间局部性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程序具有访问局部性特征的原因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指令：指令按序存放，地址连续，循环程序段或子程序段重复执行</a:t>
            </a:r>
          </a:p>
          <a:p>
            <a:pPr lvl="1">
              <a:lnSpc>
                <a:spcPct val="110000"/>
              </a:lnSpc>
              <a:spcBef>
                <a:spcPct val="45000"/>
              </a:spcBef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数据：连续存放，数组元素重复、按序访问</a:t>
            </a:r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为什么引入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会加快访存速度？</a:t>
            </a:r>
          </a:p>
          <a:p>
            <a:pPr lvl="1">
              <a:lnSpc>
                <a:spcPct val="130000"/>
              </a:lnSpc>
              <a:spcBef>
                <a:spcPct val="45000"/>
              </a:spcBef>
            </a:pP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在</a:t>
            </a:r>
            <a:r>
              <a:rPr lang="en-US" altLang="zh-CN" sz="2000" b="1" dirty="0">
                <a:latin typeface="+mn-ea"/>
                <a:cs typeface="Arial" panose="020B0604020202020204" pitchFamily="34" charset="0"/>
              </a:rPr>
              <a:t>CPU</a:t>
            </a: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和主存之间设置一个快速小容量的存储器，其中总是存放最活跃（被频繁访问）的程序和数据，由于程序访问的局部性特征，大多数情况下，</a:t>
            </a:r>
            <a:r>
              <a:rPr lang="en-US" altLang="zh-CN" sz="2000" b="1" dirty="0">
                <a:latin typeface="+mn-ea"/>
                <a:cs typeface="Arial" panose="020B0604020202020204" pitchFamily="34" charset="0"/>
              </a:rPr>
              <a:t>CPU</a:t>
            </a:r>
            <a:r>
              <a:rPr lang="zh-CN" altLang="en-US" sz="2000" b="1" dirty="0">
                <a:latin typeface="+mn-ea"/>
                <a:cs typeface="Arial" panose="020B0604020202020204" pitchFamily="34" charset="0"/>
              </a:rPr>
              <a:t>能直接从这个高速缓存中取得指令和数据，而不必访问主存。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9E4F2982-896C-F002-2AE0-A6C9713AA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6117442"/>
            <a:ext cx="70564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C3300"/>
                </a:solidFill>
                <a:ea typeface="黑体" panose="02010609060101010101" pitchFamily="49" charset="-122"/>
              </a:rPr>
              <a:t>这个高速缓存就是位于主存和</a:t>
            </a:r>
            <a:r>
              <a:rPr kumimoji="1" lang="en-US" altLang="zh-CN" sz="2400" b="1" dirty="0">
                <a:solidFill>
                  <a:srgbClr val="CC3300"/>
                </a:solidFill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CC3300"/>
                </a:solidFill>
                <a:ea typeface="黑体" panose="02010609060101010101" pitchFamily="49" charset="-122"/>
              </a:rPr>
              <a:t>之间的</a:t>
            </a:r>
            <a:r>
              <a:rPr kumimoji="1" lang="en-US" altLang="zh-CN" sz="2400" b="1" dirty="0">
                <a:solidFill>
                  <a:srgbClr val="CC3300"/>
                </a:solidFill>
                <a:ea typeface="黑体" panose="02010609060101010101" pitchFamily="49" charset="-122"/>
              </a:rPr>
              <a:t>Cache</a:t>
            </a:r>
            <a:r>
              <a:rPr kumimoji="1" lang="zh-CN" altLang="en-US" sz="2400" b="1" dirty="0">
                <a:solidFill>
                  <a:srgbClr val="CC3300"/>
                </a:solidFill>
                <a:ea typeface="黑体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28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278021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二、程序的局部性原理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846B5F2-D440-C49D-C740-4E97E2EEEDD6}"/>
              </a:ext>
            </a:extLst>
          </p:cNvPr>
          <p:cNvSpPr txBox="1">
            <a:spLocks noChangeArrowheads="1"/>
          </p:cNvSpPr>
          <p:nvPr/>
        </p:nvSpPr>
        <p:spPr>
          <a:xfrm>
            <a:off x="103758" y="1052736"/>
            <a:ext cx="8936483" cy="295232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latin typeface="+mn-ea"/>
              </a:rPr>
              <a:t>出现程序访问的局部性特征是因为：</a:t>
            </a:r>
          </a:p>
          <a:p>
            <a:pPr indent="0">
              <a:lnSpc>
                <a:spcPct val="150000"/>
              </a:lnSpc>
              <a:buClrTx/>
              <a:buSzTx/>
              <a:buNone/>
            </a:pPr>
            <a:r>
              <a:rPr lang="en-US" altLang="zh-CN" sz="2000" b="1" dirty="0">
                <a:latin typeface="+mn-ea"/>
              </a:rPr>
              <a:t>(1) </a:t>
            </a:r>
            <a:r>
              <a:rPr lang="zh-CN" altLang="en-US" sz="2000" b="1" dirty="0">
                <a:latin typeface="+mn-ea"/>
              </a:rPr>
              <a:t>程序是由指令和数据组成的，指令在主存按顺序存放，其地址连续，循环程序段或子程序段通常被重复执行，因此，指令具有明显的访问局部化特征；</a:t>
            </a:r>
          </a:p>
          <a:p>
            <a:pPr indent="0">
              <a:lnSpc>
                <a:spcPct val="150000"/>
              </a:lnSpc>
              <a:buClrTx/>
              <a:buSzTx/>
              <a:buNone/>
            </a:pPr>
            <a:r>
              <a:rPr lang="en-US" altLang="zh-CN" sz="2000" b="1" dirty="0">
                <a:latin typeface="+mn-ea"/>
              </a:rPr>
              <a:t>(2) </a:t>
            </a:r>
            <a:r>
              <a:rPr lang="zh-CN" altLang="en-US" sz="2000" b="1" dirty="0">
                <a:latin typeface="+mn-ea"/>
              </a:rPr>
              <a:t>数据在主存一般也是连续存放，特别是数组元素，常常被按序重复访问，因此，数据也具有明显的访问局部化特征。</a:t>
            </a:r>
            <a:endParaRPr lang="en-US" altLang="zh-CN" sz="2000" b="1" dirty="0">
              <a:latin typeface="+mn-ea"/>
            </a:endParaRPr>
          </a:p>
          <a:p>
            <a:pPr indent="0">
              <a:lnSpc>
                <a:spcPct val="150000"/>
              </a:lnSpc>
              <a:buClrTx/>
              <a:buSzTx/>
              <a:buNone/>
            </a:pPr>
            <a:r>
              <a:rPr lang="zh-CN" altLang="en-US" sz="2000" b="1" dirty="0">
                <a:latin typeface="+mn-ea"/>
              </a:rPr>
              <a:t>例程序段：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sz="2000" b="1" dirty="0">
                <a:ea typeface="PMingLiU" panose="02020500000000000000" pitchFamily="18" charset="-120"/>
              </a:rPr>
              <a:t>    sum = 0;</a:t>
            </a:r>
          </a:p>
          <a:p>
            <a:pPr marL="0" indent="0">
              <a:buNone/>
            </a:pPr>
            <a:r>
              <a:rPr lang="en-US" altLang="zh-TW" sz="2000" b="1" dirty="0">
                <a:ea typeface="PMingLiU" panose="02020500000000000000" pitchFamily="18" charset="-120"/>
              </a:rPr>
              <a:t>    for (</a:t>
            </a:r>
            <a:r>
              <a:rPr lang="en-US" altLang="zh-TW" sz="2000" b="1" dirty="0" err="1">
                <a:ea typeface="PMingLiU" panose="02020500000000000000" pitchFamily="18" charset="-120"/>
              </a:rPr>
              <a:t>i</a:t>
            </a:r>
            <a:r>
              <a:rPr lang="en-US" altLang="zh-TW" sz="2000" b="1" dirty="0">
                <a:ea typeface="PMingLiU" panose="02020500000000000000" pitchFamily="18" charset="-120"/>
              </a:rPr>
              <a:t> = 0; </a:t>
            </a:r>
            <a:r>
              <a:rPr lang="en-US" altLang="zh-TW" sz="2000" b="1" dirty="0" err="1">
                <a:ea typeface="PMingLiU" panose="02020500000000000000" pitchFamily="18" charset="-120"/>
              </a:rPr>
              <a:t>i</a:t>
            </a:r>
            <a:r>
              <a:rPr lang="en-US" altLang="zh-TW" sz="2000" b="1" dirty="0">
                <a:ea typeface="PMingLiU" panose="02020500000000000000" pitchFamily="18" charset="-120"/>
              </a:rPr>
              <a:t> &lt; n; </a:t>
            </a:r>
            <a:r>
              <a:rPr lang="en-US" altLang="zh-TW" sz="2000" b="1" dirty="0" err="1">
                <a:ea typeface="PMingLiU" panose="02020500000000000000" pitchFamily="18" charset="-120"/>
              </a:rPr>
              <a:t>i</a:t>
            </a:r>
            <a:r>
              <a:rPr lang="en-US" altLang="zh-TW" sz="2000" b="1" dirty="0">
                <a:ea typeface="PMingLiU" panose="02020500000000000000" pitchFamily="18" charset="-120"/>
              </a:rPr>
              <a:t>++)</a:t>
            </a:r>
          </a:p>
          <a:p>
            <a:pPr marL="0" indent="0">
              <a:buNone/>
            </a:pPr>
            <a:r>
              <a:rPr lang="en-US" altLang="zh-TW" sz="2000" b="1" dirty="0">
                <a:ea typeface="PMingLiU" panose="02020500000000000000" pitchFamily="18" charset="-120"/>
              </a:rPr>
              <a:t>	sum += a[</a:t>
            </a:r>
            <a:r>
              <a:rPr lang="en-US" altLang="zh-TW" sz="2000" b="1" dirty="0" err="1">
                <a:ea typeface="PMingLiU" panose="02020500000000000000" pitchFamily="18" charset="-120"/>
              </a:rPr>
              <a:t>i</a:t>
            </a:r>
            <a:r>
              <a:rPr lang="en-US" altLang="zh-TW" sz="2000" b="1" dirty="0">
                <a:ea typeface="PMingLiU" panose="02020500000000000000" pitchFamily="18" charset="-120"/>
              </a:rPr>
              <a:t>];</a:t>
            </a:r>
          </a:p>
          <a:p>
            <a:pPr marL="0" indent="0">
              <a:buNone/>
            </a:pPr>
            <a:r>
              <a:rPr lang="en-US" altLang="zh-TW" sz="2000" b="1" dirty="0">
                <a:ea typeface="PMingLiU" panose="02020500000000000000" pitchFamily="18" charset="-120"/>
              </a:rPr>
              <a:t>    *v = sum;</a:t>
            </a:r>
          </a:p>
          <a:p>
            <a:pPr indent="0">
              <a:lnSpc>
                <a:spcPct val="150000"/>
              </a:lnSpc>
              <a:buClrTx/>
              <a:buSzTx/>
              <a:buNone/>
            </a:pPr>
            <a:endParaRPr lang="zh-CN" altLang="en-US" sz="2000" b="1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7E8C39-8CC3-64DF-C080-3322461DCE2A}"/>
              </a:ext>
            </a:extLst>
          </p:cNvPr>
          <p:cNvSpPr txBox="1"/>
          <p:nvPr/>
        </p:nvSpPr>
        <p:spPr>
          <a:xfrm>
            <a:off x="3059832" y="3981566"/>
            <a:ext cx="6192688" cy="296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For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循环指令序列；每个数组元素</a:t>
            </a:r>
            <a:r>
              <a:rPr kumimoji="1" lang="en-US" altLang="zh-CN" sz="2000" b="1" dirty="0">
                <a:solidFill>
                  <a:srgbClr val="0000FF"/>
                </a:solidFill>
                <a:latin typeface="+mn-ea"/>
                <a:ea typeface="+mn-ea"/>
              </a:rPr>
              <a:t>4</a:t>
            </a:r>
            <a:r>
              <a:rPr kumimoji="1" lang="zh-CN" altLang="en-US" sz="2000" b="1" dirty="0">
                <a:solidFill>
                  <a:srgbClr val="0000FF"/>
                </a:solidFill>
                <a:latin typeface="+mn-ea"/>
                <a:ea typeface="+mn-ea"/>
              </a:rPr>
              <a:t>字节，</a:t>
            </a:r>
            <a:r>
              <a:rPr kumimoji="1"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指令和数组元素在内存中均连续存放</a:t>
            </a:r>
            <a:endParaRPr kumimoji="1"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若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足够大，则在一段时间内一直在局部区域内执行指令，故循环内指令的时间局部性好；按顺序执行，故程序空间局部性好！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数组元素按顺序存放，按顺序访问，故空间局部性好；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每个数组元素都只被访问</a:t>
            </a:r>
            <a:r>
              <a:rPr lang="en-US" altLang="zh-CN" sz="2000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次，故没有时间局部性。</a:t>
            </a:r>
            <a:endParaRPr lang="en-US" altLang="zh-CN" sz="2000" dirty="0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6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278021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C4055F5-34A7-B9A3-0E74-D0C87918FE5C}"/>
              </a:ext>
            </a:extLst>
          </p:cNvPr>
          <p:cNvSpPr txBox="1">
            <a:spLocks noChangeArrowheads="1"/>
          </p:cNvSpPr>
          <p:nvPr/>
        </p:nvSpPr>
        <p:spPr>
          <a:xfrm>
            <a:off x="165100" y="1354485"/>
            <a:ext cx="4241800" cy="4940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defTabSz="717550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是一种小容量高速缓冲存储器，它由</a:t>
            </a:r>
            <a:r>
              <a:rPr lang="en-US" altLang="zh-CN" sz="2000" b="1" dirty="0">
                <a:latin typeface="+mn-ea"/>
              </a:rPr>
              <a:t>SRAM</a:t>
            </a:r>
            <a:r>
              <a:rPr lang="zh-CN" altLang="en-US" sz="2000" b="1" dirty="0">
                <a:latin typeface="+mn-ea"/>
              </a:rPr>
              <a:t>组成。</a:t>
            </a:r>
          </a:p>
          <a:p>
            <a:pPr marL="268288" indent="-268288" defTabSz="717550">
              <a:lnSpc>
                <a:spcPct val="125000"/>
              </a:lnSpc>
              <a:spcBef>
                <a:spcPct val="30000"/>
              </a:spcBef>
            </a:pP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直接制作在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芯片内，速度几乎与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一样快。</a:t>
            </a:r>
          </a:p>
          <a:p>
            <a:pPr marL="268288" indent="-268288" defTabSz="717550">
              <a:lnSpc>
                <a:spcPct val="125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</a:rPr>
              <a:t>程序运行时，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使用的一部分数据</a:t>
            </a:r>
            <a:r>
              <a:rPr lang="en-US" altLang="zh-CN" sz="2000" b="1" dirty="0">
                <a:latin typeface="+mn-ea"/>
              </a:rPr>
              <a:t>/</a:t>
            </a:r>
            <a:r>
              <a:rPr lang="zh-CN" altLang="en-US" sz="2000" b="1" dirty="0">
                <a:latin typeface="+mn-ea"/>
              </a:rPr>
              <a:t>指令会预先成批拷贝在</a:t>
            </a: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中，</a:t>
            </a: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的内容是主存储器中部分内容的副本。</a:t>
            </a:r>
            <a:endParaRPr lang="en-US" altLang="zh-CN" sz="2000" b="1" dirty="0">
              <a:latin typeface="+mn-ea"/>
            </a:endParaRPr>
          </a:p>
          <a:p>
            <a:pPr marL="268288" indent="-268288" defTabSz="717550">
              <a:lnSpc>
                <a:spcPct val="125000"/>
              </a:lnSpc>
              <a:spcBef>
                <a:spcPct val="30000"/>
              </a:spcBef>
            </a:pPr>
            <a:r>
              <a:rPr lang="zh-CN" altLang="en-US" sz="2000" b="1" dirty="0">
                <a:latin typeface="+mn-ea"/>
              </a:rPr>
              <a:t>当</a:t>
            </a: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需要从内存读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写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000" b="1" dirty="0">
                <a:latin typeface="+mn-ea"/>
              </a:rPr>
              <a:t>数据或指令时，先检查</a:t>
            </a: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，若有，就直接从</a:t>
            </a:r>
            <a:r>
              <a:rPr lang="en-US" altLang="zh-CN" sz="2000" b="1" dirty="0">
                <a:latin typeface="+mn-ea"/>
              </a:rPr>
              <a:t>Cache</a:t>
            </a:r>
            <a:r>
              <a:rPr lang="zh-CN" altLang="en-US" sz="2000" b="1" dirty="0">
                <a:latin typeface="+mn-ea"/>
              </a:rPr>
              <a:t>中读取，而不用访问主存储器。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17D79E-2D89-4067-DFD4-EA65746A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088160"/>
            <a:ext cx="4265612" cy="22860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C3475E-6ED9-8EAD-09A9-55595BBCE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394548"/>
            <a:ext cx="687388" cy="303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20E31-6DAF-D164-3D0D-0F7EDC7CB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4394548"/>
            <a:ext cx="685800" cy="303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19AD0AA-DD28-6F7D-A2CC-CD746546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394548"/>
            <a:ext cx="685800" cy="303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1033770-F258-413C-FE86-09AD9A1B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4394548"/>
            <a:ext cx="685800" cy="303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D70EFFC-971B-E460-B1C9-ABF23DA19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850160"/>
            <a:ext cx="68738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9F38AA5-6000-1B0F-C4F5-6DB2F4471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485016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F9B57AF-FBAD-BBC9-8563-6CE9F06C5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485016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0B56C26-BFEB-EC0A-33E2-F6B68782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485016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D1F07461-CF88-0DDF-1642-E6AC0750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5307360"/>
            <a:ext cx="687388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84C8F81-E045-1A94-BE18-6EF4212E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530736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A2BF58E-3783-6BBB-DFA6-6061FA27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530736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AE72D07-1ABE-4E02-4B3A-5FDB5FCA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5307360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5C9501-0B35-0C03-F61E-DADABC64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5764560"/>
            <a:ext cx="687388" cy="30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56963D-6BAE-827F-6EA4-3F4ECC62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5764560"/>
            <a:ext cx="685800" cy="30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8348A-2B7A-7460-5A52-1EE16EDD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5764560"/>
            <a:ext cx="685800" cy="30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547AF-0D3C-A6A4-3A63-571E2C27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488" y="5764560"/>
            <a:ext cx="685800" cy="306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7A67C4-8557-02D6-13F5-1FB91F76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1830735"/>
            <a:ext cx="3579812" cy="6096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anose="02010800040101010101" pitchFamily="2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6C6F66-0248-DBE3-D118-26ED45AF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1975198"/>
            <a:ext cx="685800" cy="306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474EBD-374E-5504-26C9-84A6CEB9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1984723"/>
            <a:ext cx="6842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8B40A-8CA1-C34F-6FFA-1D71C5A9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984723"/>
            <a:ext cx="684213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9D911D-D1BB-3A16-A7E9-6FCBDF1AF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1984723"/>
            <a:ext cx="685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62AF0E-1F0B-886A-8208-42B6D781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4850160"/>
            <a:ext cx="685800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EA667F-528D-F24D-BEC6-1A287E8B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2851498"/>
            <a:ext cx="685800" cy="306387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CAC13F-F4AB-A174-4366-552DACD1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1979960"/>
            <a:ext cx="684213" cy="3048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C51BFB-8B86-8921-51F8-64EBAD55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1989485"/>
            <a:ext cx="685800" cy="3063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783145-B719-92A6-1338-ED9EE2FFE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56260"/>
            <a:ext cx="684213" cy="3032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096" name="Rectangle 31">
            <a:extLst>
              <a:ext uri="{FF2B5EF4-FFF2-40B4-BE49-F238E27FC236}">
                <a16:creationId xmlns:a16="http://schemas.microsoft.com/office/drawing/2014/main" id="{24D35374-68C4-5DE7-2C25-3C4638E6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288" y="5307360"/>
            <a:ext cx="684212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83" tIns="45046" rIns="90083" bIns="45046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700" b="1">
                <a:latin typeface="Helvetica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097" name="Line 32">
            <a:extLst>
              <a:ext uri="{FF2B5EF4-FFF2-40B4-BE49-F238E27FC236}">
                <a16:creationId xmlns:a16="http://schemas.microsoft.com/office/drawing/2014/main" id="{E69E81CA-8609-D2F0-09F0-8504F3FAC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2440335"/>
            <a:ext cx="0" cy="161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Text Box 33">
            <a:extLst>
              <a:ext uri="{FF2B5EF4-FFF2-40B4-BE49-F238E27FC236}">
                <a16:creationId xmlns:a16="http://schemas.microsoft.com/office/drawing/2014/main" id="{1223D0D3-2A3A-069B-13CC-BF0FF52A0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460973"/>
            <a:ext cx="1665288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83" tIns="45046" rIns="90083" bIns="45046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>
                <a:ea typeface="黑体" panose="02010609060101010101" pitchFamily="49" charset="-122"/>
              </a:rPr>
              <a:t>主存中的信息按</a:t>
            </a:r>
            <a:r>
              <a:rPr lang="zh-CN" altLang="en-US" sz="2000" b="1">
                <a:solidFill>
                  <a:srgbClr val="FF0000"/>
                </a:solidFill>
                <a:ea typeface="黑体" panose="02010609060101010101" pitchFamily="49" charset="-122"/>
              </a:rPr>
              <a:t>“块”</a:t>
            </a:r>
            <a:r>
              <a:rPr lang="zh-CN" altLang="en-US" sz="2000" b="1">
                <a:ea typeface="黑体" panose="02010609060101010101" pitchFamily="49" charset="-122"/>
              </a:rPr>
              <a:t>为单位送到</a:t>
            </a:r>
            <a:r>
              <a:rPr lang="en-US" altLang="zh-CN" sz="2000" b="1">
                <a:ea typeface="黑体" panose="02010609060101010101" pitchFamily="49" charset="-122"/>
              </a:rPr>
              <a:t>Cache</a:t>
            </a:r>
            <a:r>
              <a:rPr lang="zh-CN" altLang="en-US" sz="2000" b="1">
                <a:ea typeface="黑体" panose="02010609060101010101" pitchFamily="49" charset="-122"/>
              </a:rPr>
              <a:t>中</a:t>
            </a:r>
          </a:p>
        </p:txBody>
      </p:sp>
      <p:sp>
        <p:nvSpPr>
          <p:cNvPr id="4100" name="Text Box 34">
            <a:extLst>
              <a:ext uri="{FF2B5EF4-FFF2-40B4-BE49-F238E27FC236}">
                <a16:creationId xmlns:a16="http://schemas.microsoft.com/office/drawing/2014/main" id="{43EC567E-FB79-0B85-1922-4D76107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1507536"/>
            <a:ext cx="1727220" cy="39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83" tIns="45046" rIns="90083" bIns="45046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b="1" dirty="0">
                <a:solidFill>
                  <a:srgbClr val="000066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000" b="1" dirty="0">
                <a:solidFill>
                  <a:srgbClr val="000066"/>
                </a:solidFill>
                <a:ea typeface="黑体" panose="02010609060101010101" pitchFamily="49" charset="-122"/>
              </a:rPr>
              <a:t>存储器</a:t>
            </a:r>
          </a:p>
        </p:txBody>
      </p:sp>
      <p:sp>
        <p:nvSpPr>
          <p:cNvPr id="4101" name="Text Box 35">
            <a:extLst>
              <a:ext uri="{FF2B5EF4-FFF2-40B4-BE49-F238E27FC236}">
                <a16:creationId xmlns:a16="http://schemas.microsoft.com/office/drawing/2014/main" id="{B26046C0-EE34-0843-21F4-3F451D2AA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3674474"/>
            <a:ext cx="1214259" cy="39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83" tIns="45046" rIns="90083" bIns="45046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000" b="1" dirty="0">
                <a:solidFill>
                  <a:srgbClr val="000066"/>
                </a:solidFill>
                <a:latin typeface="Helvetica" panose="020B0604020202020204" pitchFamily="34" charset="0"/>
                <a:ea typeface="黑体" panose="02010609060101010101" pitchFamily="49" charset="-122"/>
              </a:rPr>
              <a:t>主存储器</a:t>
            </a:r>
          </a:p>
        </p:txBody>
      </p:sp>
      <p:sp>
        <p:nvSpPr>
          <p:cNvPr id="4102" name="Text Box 37">
            <a:extLst>
              <a:ext uri="{FF2B5EF4-FFF2-40B4-BE49-F238E27FC236}">
                <a16:creationId xmlns:a16="http://schemas.microsoft.com/office/drawing/2014/main" id="{1644F03D-AEFB-2626-08D7-438FB130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425" y="1268760"/>
            <a:ext cx="28702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FF0000"/>
                </a:solidFill>
                <a:ea typeface="黑体" panose="02010609060101010101" pitchFamily="49" charset="-122"/>
              </a:rPr>
              <a:t>数据访问过程：</a:t>
            </a:r>
          </a:p>
        </p:txBody>
      </p:sp>
      <p:sp>
        <p:nvSpPr>
          <p:cNvPr id="4103" name="Text Box 37">
            <a:extLst>
              <a:ext uri="{FF2B5EF4-FFF2-40B4-BE49-F238E27FC236}">
                <a16:creationId xmlns:a16="http://schemas.microsoft.com/office/drawing/2014/main" id="{E234672A-194D-3C00-7419-893F67661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013" y="6534498"/>
            <a:ext cx="1260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块（</a:t>
            </a:r>
            <a:r>
              <a:rPr kumimoji="1"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104" name="Line 38">
            <a:extLst>
              <a:ext uri="{FF2B5EF4-FFF2-40B4-BE49-F238E27FC236}">
                <a16:creationId xmlns:a16="http://schemas.microsoft.com/office/drawing/2014/main" id="{B4F6B74E-6484-7CA0-E7C6-6B7A6347E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2613" y="5994748"/>
            <a:ext cx="765175" cy="495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29" grpId="0" animBg="1" autoUpdateAnimBg="0"/>
      <p:bldP spid="30" grpId="0" animBg="1" autoUpdateAnimBg="0"/>
      <p:bldP spid="31" grpId="0" animBg="1" autoUpdateAnimBg="0"/>
      <p:bldP spid="4096" grpId="0" animBg="1" autoUpdateAnimBg="0"/>
      <p:bldP spid="4099" grpId="0"/>
      <p:bldP spid="41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278021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59783522-0BD5-981D-9B6E-80B1A2BA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339105"/>
            <a:ext cx="73787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5">
            <a:extLst>
              <a:ext uri="{FF2B5EF4-FFF2-40B4-BE49-F238E27FC236}">
                <a16:creationId xmlns:a16="http://schemas.microsoft.com/office/drawing/2014/main" id="{84CB8376-2ADE-83BE-BD0C-EFDEFB4F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989855"/>
            <a:ext cx="2835275" cy="1260475"/>
          </a:xfrm>
          <a:prstGeom prst="wedgeRoundRectCallout">
            <a:avLst>
              <a:gd name="adj1" fmla="val -38352"/>
              <a:gd name="adj2" fmla="val 111588"/>
              <a:gd name="adj3" fmla="val 16667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83" tIns="45046" rIns="90083" bIns="45046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若被访问信息不在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cache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中，称为缺失或失靶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(miss)</a:t>
            </a:r>
            <a:endParaRPr kumimoji="1" lang="zh-CN" altLang="en-US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05" name="AutoShape 6">
            <a:extLst>
              <a:ext uri="{FF2B5EF4-FFF2-40B4-BE49-F238E27FC236}">
                <a16:creationId xmlns:a16="http://schemas.microsoft.com/office/drawing/2014/main" id="{B4AD84E4-5482-B550-DDB5-DD130F6EE50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" y="2971055"/>
            <a:ext cx="1349375" cy="2628900"/>
          </a:xfrm>
          <a:prstGeom prst="wedgeRoundRectCallout">
            <a:avLst>
              <a:gd name="adj1" fmla="val -154120"/>
              <a:gd name="adj2" fmla="val -26704"/>
              <a:gd name="adj3" fmla="val 16667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83" tIns="45046" rIns="90083" bIns="45046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若被访问信息在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cache</a:t>
            </a:r>
            <a:r>
              <a:rPr kumimoji="1"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中，称为命中</a:t>
            </a:r>
            <a:r>
              <a:rPr kumimoji="1"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(hit)</a:t>
            </a:r>
            <a:endParaRPr kumimoji="1" lang="zh-CN" altLang="en-US" sz="2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106" name="Text Box 37">
            <a:extLst>
              <a:ext uri="{FF2B5EF4-FFF2-40B4-BE49-F238E27FC236}">
                <a16:creationId xmlns:a16="http://schemas.microsoft.com/office/drawing/2014/main" id="{83E9298B-ADA9-37E4-FCE6-36F8FB9B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146448"/>
            <a:ext cx="1628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问题：什么情况下，</a:t>
            </a:r>
            <a:r>
              <a:rPr kumimoji="1"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产生访存要求？</a:t>
            </a:r>
          </a:p>
        </p:txBody>
      </p:sp>
      <p:sp>
        <p:nvSpPr>
          <p:cNvPr id="4107" name="Text Box 38">
            <a:extLst>
              <a:ext uri="{FF2B5EF4-FFF2-40B4-BE49-F238E27FC236}">
                <a16:creationId xmlns:a16="http://schemas.microsoft.com/office/drawing/2014/main" id="{347DB82A-4952-4254-4B4A-42534408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2070943"/>
            <a:ext cx="10810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执行指令过程中！</a:t>
            </a:r>
          </a:p>
        </p:txBody>
      </p:sp>
      <p:sp>
        <p:nvSpPr>
          <p:cNvPr id="4108" name="Text Box 8">
            <a:extLst>
              <a:ext uri="{FF2B5EF4-FFF2-40B4-BE49-F238E27FC236}">
                <a16:creationId xmlns:a16="http://schemas.microsoft.com/office/drawing/2014/main" id="{4654F099-78B0-0922-69A8-9F8703905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4583955"/>
            <a:ext cx="12731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指令最初给出的是虚拟地址</a:t>
            </a:r>
          </a:p>
        </p:txBody>
      </p:sp>
      <p:sp>
        <p:nvSpPr>
          <p:cNvPr id="4109" name="Text Box 9">
            <a:extLst>
              <a:ext uri="{FF2B5EF4-FFF2-40B4-BE49-F238E27FC236}">
                <a16:creationId xmlns:a16="http://schemas.microsoft.com/office/drawing/2014/main" id="{9A93C808-CA4B-BEC3-C18B-64AFAA94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4301380"/>
            <a:ext cx="1397000" cy="1323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如何将虚拟地址转换为主存地址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1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05" grpId="0" animBg="1"/>
      <p:bldP spid="4106" grpId="0"/>
      <p:bldP spid="4107" grpId="0"/>
      <p:bldP spid="41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179512" y="278021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Text Box 37">
            <a:extLst>
              <a:ext uri="{FF2B5EF4-FFF2-40B4-BE49-F238E27FC236}">
                <a16:creationId xmlns:a16="http://schemas.microsoft.com/office/drawing/2014/main" id="{E57FC007-8654-E591-976F-A11895C60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340768"/>
            <a:ext cx="6796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问题：要实现</a:t>
            </a:r>
            <a:r>
              <a: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机制需要解决哪些问题？</a:t>
            </a:r>
          </a:p>
        </p:txBody>
      </p:sp>
      <p:sp>
        <p:nvSpPr>
          <p:cNvPr id="4" name="Text Box 38">
            <a:extLst>
              <a:ext uri="{FF2B5EF4-FFF2-40B4-BE49-F238E27FC236}">
                <a16:creationId xmlns:a16="http://schemas.microsoft.com/office/drawing/2014/main" id="{707982A5-4E56-9311-031A-22EEF26E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980530"/>
            <a:ext cx="6615112" cy="192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如何分块？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已满时，怎么办？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写数据时怎样保证</a:t>
            </a:r>
            <a:r>
              <a:rPr kumimoji="1"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的一致性？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如何根据主存地址访问到</a:t>
            </a:r>
            <a:r>
              <a:rPr kumimoji="1"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中的数据？</a:t>
            </a:r>
            <a:r>
              <a:rPr kumimoji="1" lang="en-US" altLang="zh-CN" sz="22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C9B8AD50-DDA5-EDBF-3922-EB34D6CA7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4509120"/>
            <a:ext cx="74707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kumimoji="1" lang="en-US" altLang="zh-CN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对程序员</a:t>
            </a:r>
            <a:r>
              <a:rPr kumimoji="1" lang="en-US" altLang="zh-CN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kumimoji="1" lang="en-US" altLang="zh-CN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2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是否透明？为什么？</a:t>
            </a:r>
          </a:p>
        </p:txBody>
      </p:sp>
      <p:sp>
        <p:nvSpPr>
          <p:cNvPr id="6" name="Text Box 40">
            <a:extLst>
              <a:ext uri="{FF2B5EF4-FFF2-40B4-BE49-F238E27FC236}">
                <a16:creationId xmlns:a16="http://schemas.microsoft.com/office/drawing/2014/main" id="{D38C8E6A-FD86-069A-F1AB-35DBA0707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5048870"/>
            <a:ext cx="83248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是透明的，程序员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在编写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生成高级或低级语言程序时无需了解</a:t>
            </a:r>
            <a:r>
              <a:rPr kumimoji="1"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是否存在或如何设置，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感觉不到</a:t>
            </a:r>
            <a:r>
              <a:rPr kumimoji="1"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的存在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B2E6B5A4-6822-EA83-C5C2-3F533BB86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6039470"/>
            <a:ext cx="747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2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但是，对</a:t>
            </a:r>
            <a:r>
              <a:rPr kumimoji="1" lang="en-US" altLang="zh-CN" sz="22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200" b="1" u="sng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深入了解有助于编写出高效的程序！</a:t>
            </a:r>
          </a:p>
        </p:txBody>
      </p:sp>
      <p:sp>
        <p:nvSpPr>
          <p:cNvPr id="8" name="Text Box 42">
            <a:extLst>
              <a:ext uri="{FF2B5EF4-FFF2-40B4-BE49-F238E27FC236}">
                <a16:creationId xmlns:a16="http://schemas.microsoft.com/office/drawing/2014/main" id="{50AACF01-627F-2D90-4BF6-A4A6D869E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758139"/>
            <a:ext cx="26574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主存被分成若干大小相同的块，称为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主存块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(Block)</a:t>
            </a:r>
            <a:r>
              <a:rPr kumimoji="1"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也被分成相同大小的块，称为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行（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槽（</a:t>
            </a:r>
            <a:r>
              <a:rPr kumimoji="1"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Slot</a:t>
            </a: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1"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6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C95B37-7C7D-1C08-4316-CD892EF18A82}"/>
              </a:ext>
            </a:extLst>
          </p:cNvPr>
          <p:cNvSpPr txBox="1"/>
          <p:nvPr/>
        </p:nvSpPr>
        <p:spPr>
          <a:xfrm>
            <a:off x="361896" y="1182231"/>
            <a:ext cx="39604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arraysubtract_rowsfirst</a:t>
            </a:r>
            <a:r>
              <a:rPr lang="en-US" altLang="zh-CN" sz="2000" dirty="0"/>
              <a:t>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j;</a:t>
            </a:r>
          </a:p>
          <a:p>
            <a:r>
              <a:rPr lang="en-US" altLang="zh-CN" sz="2000" dirty="0"/>
              <a:t> 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M;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       for (j = 0; j &lt; N;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           c[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b[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- 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625E23-2173-F23B-C085-088F77B7683D}"/>
              </a:ext>
            </a:extLst>
          </p:cNvPr>
          <p:cNvSpPr txBox="1"/>
          <p:nvPr/>
        </p:nvSpPr>
        <p:spPr>
          <a:xfrm>
            <a:off x="4594831" y="1182231"/>
            <a:ext cx="38229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void arraysubtract_colsfirst()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 int i, j;</a:t>
            </a:r>
          </a:p>
          <a:p>
            <a:r>
              <a:rPr lang="zh-CN" altLang="en-US" sz="2000" dirty="0"/>
              <a:t>     for (j = 0; j &lt; N; j++)</a:t>
            </a:r>
          </a:p>
          <a:p>
            <a:r>
              <a:rPr lang="zh-CN" altLang="en-US" sz="2000" dirty="0"/>
              <a:t>        for (i = 0; i &lt; M; i++)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c</a:t>
            </a:r>
            <a:r>
              <a:rPr lang="zh-CN" altLang="en-US" sz="2000" dirty="0"/>
              <a:t>[i][j] = b[i][j] - a[i][j];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24BC84-D634-40AC-F05D-3832DEA5D2AA}"/>
              </a:ext>
            </a:extLst>
          </p:cNvPr>
          <p:cNvSpPr txBox="1"/>
          <p:nvPr/>
        </p:nvSpPr>
        <p:spPr>
          <a:xfrm>
            <a:off x="341530" y="3402437"/>
            <a:ext cx="38704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void arraysubtract_onedim()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int i;</a:t>
            </a:r>
          </a:p>
          <a:p>
            <a:r>
              <a:rPr lang="zh-CN" altLang="en-US" sz="2000" dirty="0"/>
              <a:t>    int* pa,*pb,*pc;</a:t>
            </a:r>
          </a:p>
          <a:p>
            <a:r>
              <a:rPr lang="zh-CN" altLang="en-US" sz="2000" dirty="0"/>
              <a:t>    pa = &amp;a[0][0];</a:t>
            </a:r>
          </a:p>
          <a:p>
            <a:r>
              <a:rPr lang="zh-CN" altLang="en-US" sz="2000" dirty="0"/>
              <a:t>    pb = &amp;b[0][0];</a:t>
            </a:r>
          </a:p>
          <a:p>
            <a:r>
              <a:rPr lang="zh-CN" altLang="en-US" sz="2000" dirty="0"/>
              <a:t>    pc = &amp;c[0][0];</a:t>
            </a:r>
          </a:p>
          <a:p>
            <a:r>
              <a:rPr lang="zh-CN" altLang="en-US" sz="2000" dirty="0"/>
              <a:t>    for (i = 0;i &lt; M * N;i++)</a:t>
            </a:r>
          </a:p>
          <a:p>
            <a:r>
              <a:rPr lang="zh-CN" altLang="en-US" sz="2000" dirty="0"/>
              <a:t>        pc[i] = pb[i] - pa[i]; 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937DD-08A8-D50F-016F-859C8D4AE880}"/>
              </a:ext>
            </a:extLst>
          </p:cNvPr>
          <p:cNvSpPr txBox="1"/>
          <p:nvPr/>
        </p:nvSpPr>
        <p:spPr>
          <a:xfrm>
            <a:off x="4624040" y="3609020"/>
            <a:ext cx="24210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#define M 2000</a:t>
            </a:r>
          </a:p>
          <a:p>
            <a:r>
              <a:rPr lang="zh-CN" altLang="en-US" sz="2000" dirty="0"/>
              <a:t>#define N 3000</a:t>
            </a:r>
          </a:p>
          <a:p>
            <a:r>
              <a:rPr lang="zh-CN" altLang="en-US" sz="2000" dirty="0"/>
              <a:t>int a[M][N];</a:t>
            </a:r>
          </a:p>
          <a:p>
            <a:r>
              <a:rPr lang="zh-CN" altLang="en-US" sz="2000" dirty="0"/>
              <a:t>int b[M][N];</a:t>
            </a:r>
          </a:p>
          <a:p>
            <a:r>
              <a:rPr lang="zh-CN" altLang="en-US" sz="2000" dirty="0"/>
              <a:t>int c[M][N];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3E52248-60EC-442E-991E-75BB28889AE5}"/>
              </a:ext>
            </a:extLst>
          </p:cNvPr>
          <p:cNvSpPr txBox="1">
            <a:spLocks/>
          </p:cNvSpPr>
          <p:nvPr/>
        </p:nvSpPr>
        <p:spPr>
          <a:xfrm>
            <a:off x="179512" y="278021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569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35F01B-61F8-D9E9-CB2D-F1F7628F9ACC}"/>
              </a:ext>
            </a:extLst>
          </p:cNvPr>
          <p:cNvSpPr txBox="1"/>
          <p:nvPr/>
        </p:nvSpPr>
        <p:spPr>
          <a:xfrm>
            <a:off x="206515" y="1056793"/>
            <a:ext cx="87309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int main()</a:t>
            </a:r>
          </a:p>
          <a:p>
            <a:r>
              <a:rPr lang="zh-CN" altLang="en-US" sz="2000" dirty="0"/>
              <a:t>{</a:t>
            </a:r>
          </a:p>
          <a:p>
            <a:r>
              <a:rPr lang="zh-CN" altLang="en-US" sz="2000" dirty="0"/>
              <a:t>     int start, finish,duration</a:t>
            </a:r>
            <a:r>
              <a:rPr lang="en-US" altLang="zh-CN" sz="2000" dirty="0"/>
              <a:t>,</a:t>
            </a:r>
            <a:r>
              <a:rPr lang="en-US" altLang="zh-CN" sz="2000" dirty="0" err="1"/>
              <a:t>i</a:t>
            </a:r>
            <a:r>
              <a:rPr lang="zh-CN" altLang="en-US" sz="2000" dirty="0"/>
              <a:t>;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void (*funcp[3])() </a:t>
            </a:r>
            <a:r>
              <a:rPr lang="zh-CN" altLang="en-US" sz="2000" dirty="0"/>
              <a:t>= { arraysubtract_colsfirst ,arraysubtract_rowsfirst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             </a:t>
            </a:r>
            <a:r>
              <a:rPr lang="zh-CN" altLang="en-US" sz="2000" dirty="0"/>
              <a:t>  arraysubtract_onedim };</a:t>
            </a:r>
          </a:p>
          <a:p>
            <a:r>
              <a:rPr lang="zh-CN" altLang="en-US" sz="2000" dirty="0"/>
              <a:t>    char funcname[3][50] = {</a:t>
            </a:r>
            <a:r>
              <a:rPr lang="en-US" altLang="zh-CN" sz="2000" dirty="0"/>
              <a:t>	</a:t>
            </a:r>
            <a:r>
              <a:rPr lang="zh-CN" altLang="en-US" sz="2000" dirty="0"/>
              <a:t>"arraysubtract_colsfirst "</a:t>
            </a:r>
            <a:r>
              <a:rPr lang="en-US" altLang="zh-CN" sz="2000" dirty="0"/>
              <a:t>,</a:t>
            </a:r>
            <a:r>
              <a:rPr lang="zh-CN" altLang="en-US" sz="2000" dirty="0"/>
              <a:t>   </a:t>
            </a:r>
            <a:endParaRPr lang="en-US" altLang="zh-CN" sz="2000" dirty="0"/>
          </a:p>
          <a:p>
            <a:r>
              <a:rPr lang="en-US" altLang="zh-CN" sz="2000" dirty="0"/>
              <a:t>                       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		</a:t>
            </a:r>
            <a:r>
              <a:rPr lang="zh-CN" altLang="en-US" sz="2000" dirty="0"/>
              <a:t>"arraysubtract_rowsfirst" ,</a:t>
            </a:r>
            <a:r>
              <a:rPr lang="en-US" altLang="zh-CN" sz="2000" dirty="0"/>
              <a:t> 						</a:t>
            </a:r>
            <a:r>
              <a:rPr lang="zh-CN" altLang="en-US" sz="2000" dirty="0"/>
              <a:t>"arraysubtract_onedim" };</a:t>
            </a:r>
          </a:p>
          <a:p>
            <a:r>
              <a:rPr lang="zh-CN" altLang="en-US" sz="2000" dirty="0"/>
              <a:t>    printf("please input : 0,1,2 :");</a:t>
            </a:r>
          </a:p>
          <a:p>
            <a:r>
              <a:rPr lang="zh-CN" altLang="en-US" sz="2000" dirty="0"/>
              <a:t>    scanf("%d", &amp;i);</a:t>
            </a:r>
          </a:p>
          <a:p>
            <a:r>
              <a:rPr lang="zh-CN" altLang="en-US" sz="2000" dirty="0"/>
              <a:t>    start = </a:t>
            </a:r>
            <a:r>
              <a:rPr lang="zh-CN" altLang="en-US" sz="2000" dirty="0">
                <a:solidFill>
                  <a:srgbClr val="FF0000"/>
                </a:solidFill>
              </a:rPr>
              <a:t>GetTickCount()</a:t>
            </a:r>
            <a:r>
              <a:rPr lang="zh-CN" altLang="en-US" sz="2000" dirty="0"/>
              <a:t>;  // windows.h。得到系统运行的时间精确到毫秒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funcp[i]();</a:t>
            </a:r>
          </a:p>
          <a:p>
            <a:r>
              <a:rPr lang="zh-CN" altLang="en-US" sz="2000" dirty="0"/>
              <a:t>    finish = GetTickCount();</a:t>
            </a:r>
          </a:p>
          <a:p>
            <a:r>
              <a:rPr lang="zh-CN" altLang="en-US" sz="2000" dirty="0"/>
              <a:t>    duration = finish - start;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printf("%s 用时： %d  毫秒\n", funcname[i],duration);</a:t>
            </a:r>
          </a:p>
          <a:p>
            <a:r>
              <a:rPr lang="zh-CN" altLang="en-US" sz="2000" dirty="0"/>
              <a:t>    system("pause");</a:t>
            </a:r>
          </a:p>
          <a:p>
            <a:r>
              <a:rPr lang="zh-CN" altLang="en-US" sz="2000" dirty="0"/>
              <a:t>    return 0;</a:t>
            </a:r>
          </a:p>
          <a:p>
            <a:r>
              <a:rPr lang="zh-CN" altLang="en-US" sz="20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EB2BB6-2A76-C012-71C6-21E26A0341A4}"/>
              </a:ext>
            </a:extLst>
          </p:cNvPr>
          <p:cNvSpPr txBox="1"/>
          <p:nvPr/>
        </p:nvSpPr>
        <p:spPr>
          <a:xfrm>
            <a:off x="1547664" y="6351711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函数指针、函数指针数组、函数入口地址表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BAC76C-0C27-4A70-8D7B-D936C35354DD}"/>
              </a:ext>
            </a:extLst>
          </p:cNvPr>
          <p:cNvSpPr txBox="1">
            <a:spLocks/>
          </p:cNvSpPr>
          <p:nvPr/>
        </p:nvSpPr>
        <p:spPr>
          <a:xfrm>
            <a:off x="179512" y="278021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9E6473-1EA2-91BF-2AD8-0EDDAC6E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5" y="2933945"/>
            <a:ext cx="7370528" cy="14851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CFD892-F09F-DD2F-7138-710487E3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55" y="998730"/>
            <a:ext cx="7481126" cy="14851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DD80B85-3F1B-A90D-D8B7-ABB1A49A7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4869160"/>
            <a:ext cx="7365485" cy="13951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D02ECA-7ED9-F0EB-2540-F66D648E9DAA}"/>
              </a:ext>
            </a:extLst>
          </p:cNvPr>
          <p:cNvSpPr txBox="1"/>
          <p:nvPr/>
        </p:nvSpPr>
        <p:spPr>
          <a:xfrm>
            <a:off x="1265408" y="6350675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DEBUG </a:t>
            </a:r>
            <a:r>
              <a:rPr lang="zh-CN" altLang="en-US" sz="2400" dirty="0">
                <a:solidFill>
                  <a:srgbClr val="FF0000"/>
                </a:solidFill>
              </a:rPr>
              <a:t>版本下，各函数的运行时间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05CA3D-C3BF-49AF-BAFC-781807224146}"/>
              </a:ext>
            </a:extLst>
          </p:cNvPr>
          <p:cNvSpPr txBox="1">
            <a:spLocks/>
          </p:cNvSpPr>
          <p:nvPr/>
        </p:nvSpPr>
        <p:spPr>
          <a:xfrm>
            <a:off x="179512" y="278021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9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.1.</a:t>
            </a:r>
            <a:r>
              <a:rPr 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程序执行概述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2860BA5-9E05-3A6C-43EE-5D27F12F90E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8496300" cy="5032946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>
                <a:latin typeface="+mn-ea"/>
              </a:rPr>
              <a:t>程序和指令的关系</a:t>
            </a: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latin typeface="+mn-ea"/>
              </a:rPr>
              <a:t>程序由一条一条指令组成，指令按顺序存放在连续存储单元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+mn-ea"/>
              </a:rPr>
              <a:t>程序的执行：</a:t>
            </a:r>
            <a:r>
              <a:rPr lang="zh-CN" altLang="en-US" sz="2400" b="1" dirty="0">
                <a:solidFill>
                  <a:srgbClr val="A50021"/>
                </a:solidFill>
                <a:latin typeface="+mn-ea"/>
              </a:rPr>
              <a:t>周而复始地执行一条一条指令</a:t>
            </a: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latin typeface="+mn-ea"/>
              </a:rPr>
              <a:t>正常情况下，指令按其存放顺序执行</a:t>
            </a: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latin typeface="+mn-ea"/>
              </a:rPr>
              <a:t>遇到需改变程序执行流程时，用相应的转移指令</a:t>
            </a:r>
            <a:r>
              <a:rPr lang="zh-CN" altLang="en-US" sz="2200" b="1" dirty="0">
                <a:solidFill>
                  <a:srgbClr val="006600"/>
                </a:solidFill>
                <a:latin typeface="+mn-ea"/>
              </a:rPr>
              <a:t>（包括无条件转移指令、条件转移指令、调用指令和返回指令等）</a:t>
            </a:r>
            <a:r>
              <a:rPr lang="zh-CN" altLang="en-US" sz="2200" b="1" dirty="0">
                <a:latin typeface="+mn-ea"/>
              </a:rPr>
              <a:t>来改变程序执行流程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+mn-ea"/>
              </a:rPr>
              <a:t>程序的执行流的控制</a:t>
            </a: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latin typeface="+mn-ea"/>
              </a:rPr>
              <a:t>将要执行的指令所在存储单元的地址由程序计数器</a:t>
            </a:r>
            <a:r>
              <a:rPr lang="en-US" altLang="zh-CN" sz="2200" b="1" dirty="0">
                <a:latin typeface="+mn-ea"/>
              </a:rPr>
              <a:t>PC(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EIP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给出，通过改变</a:t>
            </a:r>
            <a:r>
              <a:rPr lang="en-US" altLang="zh-CN" sz="2200" b="1" dirty="0">
                <a:latin typeface="+mn-ea"/>
              </a:rPr>
              <a:t>PC(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</a:rPr>
              <a:t>EIP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的值来控制执行顺序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+mn-ea"/>
              </a:rPr>
              <a:t>指令周期：</a:t>
            </a:r>
            <a:r>
              <a:rPr lang="en-US" altLang="zh-CN" sz="2400" b="1" dirty="0">
                <a:solidFill>
                  <a:srgbClr val="A50021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A50021"/>
                </a:solidFill>
                <a:latin typeface="+mn-ea"/>
              </a:rPr>
              <a:t>取出并执行一条指令的时间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EE468E-5C12-5FEC-7ADD-B3960423B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6" y="3510410"/>
            <a:ext cx="7291284" cy="1440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B8B983-62BA-0DC1-929A-CD11F5B8E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6" y="1760310"/>
            <a:ext cx="7318292" cy="14201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07D5E8-D7B8-E4FE-EBC4-9B30AC28A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5229200"/>
            <a:ext cx="7322148" cy="1365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A07C57-9C44-441E-D872-8290BF778B4A}"/>
              </a:ext>
            </a:extLst>
          </p:cNvPr>
          <p:cNvSpPr txBox="1"/>
          <p:nvPr/>
        </p:nvSpPr>
        <p:spPr>
          <a:xfrm>
            <a:off x="492475" y="113369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Q: RELEASE </a:t>
            </a:r>
            <a:r>
              <a:rPr lang="zh-CN" altLang="en-US" sz="2400" dirty="0">
                <a:solidFill>
                  <a:srgbClr val="FF0000"/>
                </a:solidFill>
              </a:rPr>
              <a:t>版本下，各函数的运行时间有何变化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49D196-0721-B9E3-1700-E693D2260464}"/>
              </a:ext>
            </a:extLst>
          </p:cNvPr>
          <p:cNvSpPr txBox="1"/>
          <p:nvPr/>
        </p:nvSpPr>
        <p:spPr>
          <a:xfrm>
            <a:off x="7812360" y="22857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63-&gt;47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EEBF03-51B0-38A8-7A0D-529F43655533}"/>
              </a:ext>
            </a:extLst>
          </p:cNvPr>
          <p:cNvSpPr txBox="1"/>
          <p:nvPr/>
        </p:nvSpPr>
        <p:spPr>
          <a:xfrm>
            <a:off x="7668344" y="408156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171-&gt;46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1A2A5-93C6-430F-6D5C-3F8596A2D194}"/>
              </a:ext>
            </a:extLst>
          </p:cNvPr>
          <p:cNvSpPr txBox="1"/>
          <p:nvPr/>
        </p:nvSpPr>
        <p:spPr>
          <a:xfrm>
            <a:off x="7884368" y="5733256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78-&gt;47</a:t>
            </a:r>
            <a:endParaRPr lang="zh-CN" alt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3F803B1-BB76-45BA-AEFB-EB4A375E651D}"/>
              </a:ext>
            </a:extLst>
          </p:cNvPr>
          <p:cNvSpPr txBox="1">
            <a:spLocks/>
          </p:cNvSpPr>
          <p:nvPr/>
        </p:nvSpPr>
        <p:spPr>
          <a:xfrm>
            <a:off x="179512" y="278021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Cache</a:t>
            </a:r>
            <a:r>
              <a:rPr lang="zh-CN" altLang="en-US"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的工作原理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2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9E152F0-6B29-4F8B-A58F-2B33B61FD302}"/>
              </a:ext>
            </a:extLst>
          </p:cNvPr>
          <p:cNvSpPr txBox="1">
            <a:spLocks noChangeArrowheads="1"/>
          </p:cNvSpPr>
          <p:nvPr/>
        </p:nvSpPr>
        <p:spPr>
          <a:xfrm>
            <a:off x="276287" y="261632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采用单指令多数据流的优化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C6266B-E262-4A93-8B83-EFE9394743E0}"/>
              </a:ext>
            </a:extLst>
          </p:cNvPr>
          <p:cNvSpPr txBox="1"/>
          <p:nvPr/>
        </p:nvSpPr>
        <p:spPr>
          <a:xfrm>
            <a:off x="521853" y="1124744"/>
            <a:ext cx="8100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CPU </a:t>
            </a:r>
            <a:r>
              <a:rPr lang="zh-CN" altLang="en-US" sz="2400" dirty="0">
                <a:solidFill>
                  <a:srgbClr val="FF0000"/>
                </a:solidFill>
              </a:rPr>
              <a:t>支持 </a:t>
            </a:r>
            <a:r>
              <a:rPr lang="en-US" altLang="zh-CN" sz="2400" dirty="0">
                <a:solidFill>
                  <a:srgbClr val="FF0000"/>
                </a:solidFill>
              </a:rPr>
              <a:t>SIMD </a:t>
            </a:r>
            <a:r>
              <a:rPr lang="zh-CN" altLang="en-US" sz="2400" dirty="0">
                <a:solidFill>
                  <a:srgbClr val="FF0000"/>
                </a:solidFill>
              </a:rPr>
              <a:t>，能否用 多媒体成组运算指令提高性能？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ingle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nstruction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ultiple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ata,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单指令多数据流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1A12444-42E0-4929-B75A-8142F22B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68204"/>
            <a:ext cx="5120758" cy="22819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03BCA6E-D77D-4905-9723-1B2B9C8D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93" y="4980573"/>
            <a:ext cx="6867575" cy="13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8B2A867-879A-0045-36EC-DCE50331B212}"/>
              </a:ext>
            </a:extLst>
          </p:cNvPr>
          <p:cNvSpPr txBox="1"/>
          <p:nvPr/>
        </p:nvSpPr>
        <p:spPr>
          <a:xfrm>
            <a:off x="251520" y="1124744"/>
            <a:ext cx="88569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FF0000"/>
                </a:solidFill>
              </a:rPr>
              <a:t>CPU </a:t>
            </a:r>
            <a:r>
              <a:rPr lang="zh-CN" altLang="en-US" sz="2200" dirty="0">
                <a:solidFill>
                  <a:srgbClr val="FF0000"/>
                </a:solidFill>
              </a:rPr>
              <a:t>支持 </a:t>
            </a:r>
            <a:r>
              <a:rPr lang="en-US" altLang="zh-CN" sz="2200" dirty="0">
                <a:solidFill>
                  <a:srgbClr val="FF0000"/>
                </a:solidFill>
              </a:rPr>
              <a:t>SIMD </a:t>
            </a:r>
            <a:r>
              <a:rPr lang="zh-CN" altLang="en-US" sz="2200" dirty="0">
                <a:solidFill>
                  <a:srgbClr val="FF0000"/>
                </a:solidFill>
              </a:rPr>
              <a:t>，能否用 多媒体成组运算指令提高性能？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ingle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nstruction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ultiple 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ata, 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单指令多数据流</a:t>
            </a:r>
            <a:endParaRPr lang="en-US" altLang="zh-CN" sz="22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CFB7D9-F18B-FC4D-0799-1DA7AB38F804}"/>
              </a:ext>
            </a:extLst>
          </p:cNvPr>
          <p:cNvSpPr txBox="1"/>
          <p:nvPr/>
        </p:nvSpPr>
        <p:spPr>
          <a:xfrm>
            <a:off x="785726" y="1793694"/>
            <a:ext cx="7200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 &lt;emmintrin.h&gt;   //128 </a:t>
            </a:r>
            <a:r>
              <a:rPr lang="zh-CN" altLang="it-IT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位</a:t>
            </a:r>
            <a:endParaRPr lang="en-US" altLang="zh-CN" sz="20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arraysubtract_simd_128()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__m128i  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*pa </a:t>
            </a:r>
            <a:r>
              <a:rPr lang="zh-CN" altLang="en-US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 *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pb,  *pc;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LEN4;</a:t>
            </a:r>
          </a:p>
          <a:p>
            <a:pPr lvl="1"/>
            <a:r>
              <a:rPr lang="it-IT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 = (</a:t>
            </a:r>
            <a:r>
              <a:rPr lang="it-IT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__m128i</a:t>
            </a:r>
            <a:r>
              <a:rPr lang="it-IT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 &amp; a[0][0];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pb = 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__m128i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 &amp; b[0][0];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 = 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__m128i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 &amp; c[0][0];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LEN4 =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4;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LEN4;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{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*pc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_mm_sub_epi32((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__m128i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)*pb, (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__m128i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)*pa);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 += 1;     </a:t>
            </a:r>
            <a:r>
              <a:rPr lang="en-US" altLang="zh-CN" sz="2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2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一次 </a:t>
            </a:r>
            <a:r>
              <a:rPr lang="en-US" altLang="zh-CN" sz="2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个成对的整型数相减</a:t>
            </a:r>
            <a:endParaRPr lang="en-US" altLang="zh-CN" sz="2000" b="1" dirty="0">
              <a:solidFill>
                <a:srgbClr val="FF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pb += 1;</a:t>
            </a:r>
          </a:p>
          <a:p>
            <a:pPr lvl="2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pc += 1;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64E7D0-BFA8-166F-1DF1-045FCB1B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28" y="6342214"/>
            <a:ext cx="6731346" cy="43817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9E152F0-6B29-4F8B-A58F-2B33B61FD302}"/>
              </a:ext>
            </a:extLst>
          </p:cNvPr>
          <p:cNvSpPr txBox="1">
            <a:spLocks noChangeArrowheads="1"/>
          </p:cNvSpPr>
          <p:nvPr/>
        </p:nvSpPr>
        <p:spPr>
          <a:xfrm>
            <a:off x="276287" y="261632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采用单指令多数据流的优化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01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5FFA8-1E45-23B8-028F-FB997EAD2754}"/>
              </a:ext>
            </a:extLst>
          </p:cNvPr>
          <p:cNvSpPr txBox="1"/>
          <p:nvPr/>
        </p:nvSpPr>
        <p:spPr>
          <a:xfrm>
            <a:off x="701570" y="1215038"/>
            <a:ext cx="623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CPU </a:t>
            </a:r>
            <a:r>
              <a:rPr lang="zh-CN" altLang="en-US" sz="2400" dirty="0">
                <a:solidFill>
                  <a:srgbClr val="FF0000"/>
                </a:solidFill>
              </a:rPr>
              <a:t>支持 多线程，能否用多线程提高性能？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CE81C7-28F1-689A-10F0-B7963B765E03}"/>
              </a:ext>
            </a:extLst>
          </p:cNvPr>
          <p:cNvSpPr txBox="1"/>
          <p:nvPr/>
        </p:nvSpPr>
        <p:spPr>
          <a:xfrm>
            <a:off x="791580" y="1980123"/>
            <a:ext cx="75608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&lt;thread&gt;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2000</a:t>
            </a:r>
          </a:p>
          <a:p>
            <a:r>
              <a:rPr lang="it-IT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it-IT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it-IT" altLang="zh-CN" sz="20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QM</a:t>
            </a:r>
            <a:r>
              <a:rPr lang="it-IT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250  </a:t>
            </a:r>
            <a:r>
              <a:rPr lang="it-IT" altLang="zh-CN" sz="20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2000 /8</a:t>
            </a:r>
          </a:p>
          <a:p>
            <a:endParaRPr lang="en-US" altLang="zh-CN" sz="20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arraysubtract_rowsfirst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j;</a:t>
            </a:r>
          </a:p>
          <a:p>
            <a:pPr lvl="1"/>
            <a:r>
              <a:rPr lang="nn-NO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(i = QM*</a:t>
            </a:r>
            <a:r>
              <a:rPr lang="nn-NO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 &lt; QM*(</a:t>
            </a:r>
            <a:r>
              <a:rPr lang="nn-NO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</a:t>
            </a:r>
            <a:r>
              <a:rPr lang="nn-NO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+1); i++)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0; j &lt; N;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pl-PL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c[i][j] = b[i][j] - a[i][j];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 thread over 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no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489B25-CA3A-4530-B843-A2EDAEF39590}"/>
              </a:ext>
            </a:extLst>
          </p:cNvPr>
          <p:cNvSpPr txBox="1">
            <a:spLocks noChangeArrowheads="1"/>
          </p:cNvSpPr>
          <p:nvPr/>
        </p:nvSpPr>
        <p:spPr>
          <a:xfrm>
            <a:off x="276287" y="261632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采用多线程的优化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3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695B1-76A8-89B0-5B15-906B670C592E}"/>
              </a:ext>
            </a:extLst>
          </p:cNvPr>
          <p:cNvSpPr txBox="1"/>
          <p:nvPr/>
        </p:nvSpPr>
        <p:spPr>
          <a:xfrm>
            <a:off x="701570" y="1124744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CPU </a:t>
            </a:r>
            <a:r>
              <a:rPr lang="zh-CN" altLang="en-US" sz="2400" dirty="0">
                <a:solidFill>
                  <a:srgbClr val="FF0000"/>
                </a:solidFill>
              </a:rPr>
              <a:t>支持 多线程，用多线程提高性能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3469DB-0B33-7403-F8CE-9AEA34C347D5}"/>
              </a:ext>
            </a:extLst>
          </p:cNvPr>
          <p:cNvSpPr txBox="1"/>
          <p:nvPr/>
        </p:nvSpPr>
        <p:spPr>
          <a:xfrm>
            <a:off x="549732" y="1664804"/>
            <a:ext cx="69475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start, finish, duration;</a:t>
            </a:r>
          </a:p>
          <a:p>
            <a:pPr lvl="1"/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[8];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GetTickCount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 </a:t>
            </a:r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8;i++)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  <a:r>
              <a:rPr lang="en-US" altLang="zh-CN" sz="20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thread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arraysubtract_rowsfirst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0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8;i++)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subf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].join(); </a:t>
            </a:r>
          </a:p>
          <a:p>
            <a:pPr lvl="1"/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finish =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GetTickCount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endParaRPr lang="zh-CN" altLang="en-US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duration = finish - start;</a:t>
            </a:r>
          </a:p>
          <a:p>
            <a:pPr lvl="1"/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用时： 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%d  </a:t>
            </a:r>
            <a:r>
              <a:rPr lang="zh-CN" altLang="en-US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毫秒</a:t>
            </a:r>
            <a:r>
              <a:rPr lang="en-US" altLang="zh-CN" sz="20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\n"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 duration);</a:t>
            </a:r>
            <a:endParaRPr lang="zh-CN" altLang="en-US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5B1F91-4318-448F-9086-A8B398A0CA16}"/>
              </a:ext>
            </a:extLst>
          </p:cNvPr>
          <p:cNvSpPr txBox="1">
            <a:spLocks noChangeArrowheads="1"/>
          </p:cNvSpPr>
          <p:nvPr/>
        </p:nvSpPr>
        <p:spPr>
          <a:xfrm>
            <a:off x="276287" y="261632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采用多线程的优化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14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900D43-A173-0D3B-37D9-2402592B8517}"/>
              </a:ext>
            </a:extLst>
          </p:cNvPr>
          <p:cNvSpPr txBox="1"/>
          <p:nvPr/>
        </p:nvSpPr>
        <p:spPr>
          <a:xfrm>
            <a:off x="701570" y="1220850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CPU </a:t>
            </a:r>
            <a:r>
              <a:rPr lang="zh-CN" altLang="en-US" sz="2400" dirty="0">
                <a:solidFill>
                  <a:srgbClr val="FF0000"/>
                </a:solidFill>
              </a:rPr>
              <a:t>支持 多线程，用多线程提高性能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F3BF6-117B-5EEB-E6DE-059B3457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5" y="2252531"/>
            <a:ext cx="5048509" cy="30672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8C2A5E-1905-C301-3E67-6CAF2358BA9B}"/>
              </a:ext>
            </a:extLst>
          </p:cNvPr>
          <p:cNvSpPr txBox="1"/>
          <p:nvPr/>
        </p:nvSpPr>
        <p:spPr>
          <a:xfrm>
            <a:off x="521550" y="5766355"/>
            <a:ext cx="5347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：为什么用多线程，能够提高性能？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</a:rPr>
              <a:t>是不是线程越多越好？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61921D-1BA9-4DBF-BDFE-5295EC7E7D95}"/>
              </a:ext>
            </a:extLst>
          </p:cNvPr>
          <p:cNvSpPr txBox="1">
            <a:spLocks noChangeArrowheads="1"/>
          </p:cNvSpPr>
          <p:nvPr/>
        </p:nvSpPr>
        <p:spPr>
          <a:xfrm>
            <a:off x="276287" y="261632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采用多线程的优化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909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1823EBA-9D28-47A3-BACB-B8E40D5B9EE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9229C4-ABA0-46D3-8666-29DB637042B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27584" y="1556792"/>
            <a:ext cx="7261860" cy="29838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gcc提供了近百种编译优化选项，对</a:t>
            </a: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编译时间</a:t>
            </a: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目标文件长度</a:t>
            </a:r>
          </a:p>
          <a:p>
            <a:pPr marL="3429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执行效率</a:t>
            </a:r>
          </a:p>
          <a:p>
            <a:pPr marL="266700" indent="-2667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三个方面进行取舍和平衡，进行优化。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266700" indent="-266700">
              <a:lnSpc>
                <a:spcPct val="150000"/>
              </a:lnSpc>
            </a:pPr>
            <a:endParaRPr lang="en-US" altLang="zh-CN" sz="2400" dirty="0">
              <a:latin typeface="Times New Roman" panose="02020603050405020304" charset="0"/>
            </a:endParaRPr>
          </a:p>
          <a:p>
            <a:pPr marL="266700" indent="-2667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</a:rPr>
              <a:t>类似地</a:t>
            </a:r>
            <a:r>
              <a:rPr lang="en-US" altLang="zh-CN" sz="2400" dirty="0">
                <a:latin typeface="Times New Roman" panose="02020603050405020304" charset="0"/>
              </a:rPr>
              <a:t>VS2019</a:t>
            </a:r>
            <a:r>
              <a:rPr lang="zh-CN" altLang="en-US" sz="2400" dirty="0">
                <a:latin typeface="Times New Roman" panose="02020603050405020304" charset="0"/>
              </a:rPr>
              <a:t>也有其优化措施，最直接的就是</a:t>
            </a:r>
            <a:r>
              <a:rPr lang="en-US" altLang="zh-CN" sz="2400" dirty="0">
                <a:latin typeface="Times New Roman" panose="02020603050405020304" charset="0"/>
              </a:rPr>
              <a:t>debug</a:t>
            </a:r>
            <a:r>
              <a:rPr lang="zh-CN" altLang="en-US" sz="2400" dirty="0">
                <a:latin typeface="Times New Roman" panose="02020603050405020304" charset="0"/>
              </a:rPr>
              <a:t>版本和</a:t>
            </a:r>
            <a:r>
              <a:rPr lang="en-US" altLang="zh-CN" sz="2400" dirty="0">
                <a:latin typeface="Times New Roman" panose="02020603050405020304" charset="0"/>
              </a:rPr>
              <a:t>Release</a:t>
            </a:r>
            <a:r>
              <a:rPr lang="zh-CN" altLang="en-US" sz="2400" dirty="0">
                <a:latin typeface="Times New Roman" panose="02020603050405020304" charset="0"/>
              </a:rPr>
              <a:t>版本是有差异的！</a:t>
            </a:r>
            <a:endParaRPr lang="zh-CN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9765" y="1268760"/>
            <a:ext cx="8627685" cy="53282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gcc提供了O0、O1、O2、O3四种优化级别。这四种优化级别，按递增的方式，包含了不同的上述优化选项，简化的编译优化的使用难度。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-O0：不做任何优化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-O1：尝试减小生成代码的尺寸，以及缩短执行时间。但不执行需要占用大量变量时间的优化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-O2：在O1的基础上，进行更多的优化，包括大部分较消耗编译时间的优化</a:t>
            </a:r>
          </a:p>
          <a:p>
            <a:pPr marL="609600" indent="342265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Times New Roman" panose="02020603050405020304" charset="0"/>
              </a:rPr>
              <a:t>-O3：在O2的基础上，进行更进一步的优化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BB1EAF-9C4A-4924-8C9A-8C648BF4AC1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64794" y="1124744"/>
            <a:ext cx="8915717" cy="573325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/>
            <a:r>
              <a:rPr lang="zh-CN" sz="2400" dirty="0">
                <a:latin typeface="Times New Roman" panose="02020603050405020304" charset="0"/>
              </a:rPr>
              <a:t>例：对switch.c使用O1编译优化选项。</a:t>
            </a:r>
          </a:p>
          <a:p>
            <a:pPr marL="266700" indent="266700"/>
            <a:r>
              <a:rPr lang="zh-CN" sz="2400" dirty="0">
                <a:latin typeface="Times New Roman" panose="02020603050405020304" charset="0"/>
              </a:rPr>
              <a:t>编译命令为：gcc -g -m32 -O1 -o switch switch.c</a:t>
            </a:r>
          </a:p>
          <a:p>
            <a:pPr marL="266700" indent="266700"/>
            <a:r>
              <a:rPr lang="zh-CN" sz="2400" dirty="0">
                <a:latin typeface="Times New Roman" panose="02020603050405020304" charset="0"/>
              </a:rPr>
              <a:t>可执行程序反汇编如下：</a:t>
            </a:r>
            <a:endParaRPr lang="en-US" altLang="zh-CN" sz="2400" dirty="0">
              <a:latin typeface="Times New Roman" panose="02020603050405020304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switch (c) {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0x565561d7 &lt;+42&gt;:0f be c8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movsbl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%al,%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0x565561da &lt;+45&gt;:83 c4 10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   $0x10,%esp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0x565561dd &lt;+48&gt;:3c 61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$0x61,%al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0x565561df &lt;+50&gt;:74 4c	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je     0x5655622d &lt;main+128&gt;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0x565561e1 &lt;+52&gt;:7f 3d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jg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0x56556220 &lt;main+115&gt;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	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'+':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	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'a':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		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 = x + y;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0x565561e3 &lt;+54&gt;: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02 00 00 00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$0x2,%edx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0x565561e8 &lt;+59&gt;:3c 2b	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$0x2b,%al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0x565561ea &lt;+61&gt;:74 0b			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je 0x565561f7 &lt;main+74&gt;</a:t>
            </a:r>
            <a:endParaRPr lang="zh-CN" altLang="zh-CN" sz="20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0x565561ec &lt;+63&gt;:3c 2d	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$0x2d,%al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0x565561ee &lt;+65&gt;:0f 94 c2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sete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%dl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0x565561f1 &lt;+68&gt;:0f b6 d2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%dl,%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0x565561f4 &lt;+71&gt;:c1 e2 02		</a:t>
            </a:r>
            <a:r>
              <a:rPr lang="en-US" altLang="zh-CN" sz="22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shl</a:t>
            </a:r>
            <a:r>
              <a:rPr lang="en-US" altLang="zh-CN" sz="22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$0x2,%edx</a:t>
            </a:r>
            <a:endParaRPr lang="zh-CN" sz="22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80537C-189A-46D3-94CD-3CA3A71F7CB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7504" y="1052736"/>
            <a:ext cx="8915717" cy="50405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/include/bits/stdio2.h: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112	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return __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(__USE_FORTIFY_LEVEL - 1, __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__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va_arg_pack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());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0x565561f7 &lt;+74&gt;:	83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08	sub    $0x8,%esp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0x565561fa &lt;+77&gt;:	52		push   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………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0x56556209 &lt;+92&gt;:	e8 42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call   0x56556050 &lt;__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printf_chk@plt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………</a:t>
            </a: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switch (c) {</a:t>
            </a:r>
            <a:endParaRPr lang="zh-CN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0x56556220 &lt;+115&gt;:3c 73	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$0x73,%al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0x56556222 &lt;+117&gt;:0f 94 c2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sete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%dl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0x56556225 &lt;+120&gt;:0f b6 d2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%dl,%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0x56556228 &lt;+123&gt;:c1 e2 02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shl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$0x2,%edx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0x5655622b &lt;+126&gt;:eb ca		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0x565561f7 &lt;main+74&gt;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	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'+':</a:t>
            </a:r>
            <a:endParaRPr lang="zh-CN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	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case 'a':</a:t>
            </a:r>
            <a:endParaRPr lang="zh-CN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			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 = x + y;</a:t>
            </a:r>
            <a:endParaRPr lang="zh-CN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0x5655622d &lt;+128&gt;: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02 00 00 00	mov    $0x2,%edx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   0x56556232 &lt;+133&gt;:eb c3		</a:t>
            </a:r>
            <a:r>
              <a:rPr lang="en-US" altLang="zh-CN" sz="20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jmp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    0x565561f7 &lt;main+74&gt;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AAA00A-B76B-466B-9352-6AE31C64636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4BCC72-85A8-4FCC-ACF7-5C16C24C137D}"/>
              </a:ext>
            </a:extLst>
          </p:cNvPr>
          <p:cNvSpPr/>
          <p:nvPr/>
        </p:nvSpPr>
        <p:spPr>
          <a:xfrm>
            <a:off x="0" y="6074812"/>
            <a:ext cx="8573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优化：直接得出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x-y=4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sete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指令代替比较指令</a:t>
            </a:r>
            <a:r>
              <a:rPr lang="en-US" altLang="zh-CN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向无分支转换有什么好处？</a:t>
            </a:r>
            <a:endParaRPr lang="en-US" altLang="zh-CN" sz="20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FD74A4-1FC5-E37D-A87B-1D01F3255AA8}"/>
              </a:ext>
            </a:extLst>
          </p:cNvPr>
          <p:cNvSpPr txBox="1">
            <a:spLocks noChangeArrowheads="1"/>
          </p:cNvSpPr>
          <p:nvPr/>
        </p:nvSpPr>
        <p:spPr>
          <a:xfrm>
            <a:off x="392113" y="1118567"/>
            <a:ext cx="8191500" cy="415925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200" b="1" dirty="0">
                <a:latin typeface="+mn-ea"/>
              </a:rPr>
              <a:t>在内存存放的指令实际上是机器代码（</a:t>
            </a:r>
            <a:r>
              <a:rPr lang="en-US" altLang="zh-CN" sz="2200" b="1" dirty="0">
                <a:latin typeface="+mn-ea"/>
              </a:rPr>
              <a:t>0/1</a:t>
            </a:r>
            <a:r>
              <a:rPr lang="zh-CN" altLang="en-US" sz="2200" b="1" dirty="0">
                <a:latin typeface="+mn-ea"/>
              </a:rPr>
              <a:t>序列）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0E4224-7C5A-E6B5-93C4-7973CA0B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6792"/>
            <a:ext cx="5846763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08048394 &lt;add&gt;: 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8048394: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push  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8048395: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89  e5       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 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8048397: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8b  45 0c  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 0xc(%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804839a: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03  45 08  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   0x8(%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804839d: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5d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pop   %</a:t>
            </a:r>
            <a:r>
              <a:rPr lang="en-US" altLang="zh-CN" sz="1800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804839e:   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ret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E4F767-AA33-06FF-1AC7-1DCC67194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4005064"/>
            <a:ext cx="8872537" cy="260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03200" indent="-203200">
              <a:spcBef>
                <a:spcPct val="35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190500">
              <a:spcBef>
                <a:spcPct val="35000"/>
              </a:spcBef>
              <a:buSzPct val="100000"/>
              <a:buChar char="•"/>
              <a:defRPr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35000"/>
              </a:spcBef>
              <a:buSzPct val="100000"/>
              <a:buChar char="-"/>
              <a:defRPr b="1">
                <a:solidFill>
                  <a:srgbClr val="B7011F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指令按顺序存放在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0x08048394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开始的存储空间。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各指令长度可能不同，如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push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、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pop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ret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指令各占一个字节，第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mov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指令占两个字节，第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mov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指令和第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add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指令各占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字节。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各指令对应的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0/1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序列含义有不同的规定，如“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push %</a:t>
            </a:r>
            <a:r>
              <a:rPr lang="en-US" altLang="zh-CN" sz="2000" dirty="0" err="1">
                <a:solidFill>
                  <a:srgbClr val="002060"/>
                </a:solidFill>
                <a:latin typeface="+mn-ea"/>
                <a:ea typeface="+mn-ea"/>
              </a:rPr>
              <a:t>ebp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”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指令为</a:t>
            </a:r>
            <a:r>
              <a:rPr lang="en-US" altLang="zh-CN" sz="2000" dirty="0">
                <a:solidFill>
                  <a:srgbClr val="FF3300"/>
                </a:solidFill>
                <a:latin typeface="+mn-ea"/>
                <a:ea typeface="+mn-ea"/>
              </a:rPr>
              <a:t>01010</a:t>
            </a:r>
            <a:r>
              <a:rPr lang="en-US" altLang="zh-CN" sz="2000" dirty="0">
                <a:solidFill>
                  <a:srgbClr val="00B0F0"/>
                </a:solidFill>
                <a:latin typeface="+mn-ea"/>
                <a:ea typeface="+mn-ea"/>
              </a:rPr>
              <a:t>101</a:t>
            </a:r>
            <a:r>
              <a:rPr lang="en-US" altLang="zh-CN" sz="2000" dirty="0">
                <a:solidFill>
                  <a:srgbClr val="006600"/>
                </a:solidFill>
                <a:latin typeface="+mn-ea"/>
                <a:ea typeface="+mn-ea"/>
              </a:rPr>
              <a:t>B</a:t>
            </a: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其中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01010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为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push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指令操作码，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101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为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EBP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的编号，“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pop %</a:t>
            </a:r>
            <a:r>
              <a:rPr lang="en-US" altLang="zh-CN" sz="2000" dirty="0" err="1">
                <a:solidFill>
                  <a:srgbClr val="002060"/>
                </a:solidFill>
                <a:latin typeface="+mn-ea"/>
                <a:ea typeface="+mn-ea"/>
              </a:rPr>
              <a:t>ebp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”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为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01011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101</a:t>
            </a:r>
            <a:r>
              <a:rPr lang="en-US" altLang="zh-CN" sz="2000" dirty="0">
                <a:solidFill>
                  <a:srgbClr val="006600"/>
                </a:solidFill>
                <a:latin typeface="+mn-ea"/>
                <a:ea typeface="+mn-ea"/>
              </a:rPr>
              <a:t>B</a:t>
            </a: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，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其中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01011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为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pop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指令的操作码</a:t>
            </a: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9F1958-F0CD-DB4E-34BC-FBC29B127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1745514"/>
            <a:ext cx="3216275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900" dirty="0">
                <a:solidFill>
                  <a:srgbClr val="002060"/>
                </a:solidFill>
                <a:latin typeface="+mn-ea"/>
                <a:ea typeface="+mn-ea"/>
              </a:rPr>
              <a:t>如何判定每条指令有多长？</a:t>
            </a:r>
            <a:r>
              <a:rPr lang="zh-CN" altLang="en-US" sz="1900" dirty="0">
                <a:solidFill>
                  <a:srgbClr val="FF0000"/>
                </a:solidFill>
                <a:latin typeface="+mn-ea"/>
                <a:ea typeface="+mn-ea"/>
              </a:rPr>
              <a:t>如何判定操作类型、寄存器编号、立即数等？</a:t>
            </a:r>
            <a:r>
              <a:rPr lang="zh-CN" altLang="en-US" sz="1900" dirty="0">
                <a:solidFill>
                  <a:srgbClr val="002060"/>
                </a:solidFill>
                <a:latin typeface="+mn-ea"/>
                <a:ea typeface="+mn-ea"/>
              </a:rPr>
              <a:t>如何区分第</a:t>
            </a:r>
            <a:r>
              <a:rPr lang="en-US" altLang="zh-CN" sz="1900" dirty="0">
                <a:solidFill>
                  <a:srgbClr val="002060"/>
                </a:solidFill>
                <a:latin typeface="+mn-ea"/>
                <a:ea typeface="+mn-ea"/>
              </a:rPr>
              <a:t>2</a:t>
            </a:r>
            <a:r>
              <a:rPr lang="zh-CN" altLang="en-US" sz="1900" dirty="0">
                <a:solidFill>
                  <a:srgbClr val="002060"/>
                </a:solidFill>
                <a:latin typeface="+mn-ea"/>
                <a:ea typeface="+mn-ea"/>
              </a:rPr>
              <a:t>行和第</a:t>
            </a:r>
            <a:r>
              <a:rPr lang="en-US" altLang="zh-CN" sz="1900" dirty="0">
                <a:solidFill>
                  <a:srgbClr val="002060"/>
                </a:solidFill>
                <a:latin typeface="+mn-ea"/>
                <a:ea typeface="+mn-ea"/>
              </a:rPr>
              <a:t>3</a:t>
            </a:r>
            <a:r>
              <a:rPr lang="zh-CN" altLang="en-US" sz="1900" dirty="0">
                <a:solidFill>
                  <a:srgbClr val="002060"/>
                </a:solidFill>
                <a:latin typeface="+mn-ea"/>
                <a:ea typeface="+mn-ea"/>
              </a:rPr>
              <a:t>行</a:t>
            </a:r>
            <a:r>
              <a:rPr lang="en-US" altLang="zh-CN" sz="1900" dirty="0">
                <a:solidFill>
                  <a:srgbClr val="002060"/>
                </a:solidFill>
                <a:latin typeface="+mn-ea"/>
                <a:ea typeface="+mn-ea"/>
              </a:rPr>
              <a:t>mov</a:t>
            </a:r>
            <a:r>
              <a:rPr lang="zh-CN" altLang="en-US" sz="1900" dirty="0">
                <a:solidFill>
                  <a:srgbClr val="002060"/>
                </a:solidFill>
                <a:latin typeface="+mn-ea"/>
                <a:ea typeface="+mn-ea"/>
              </a:rPr>
              <a:t>指令的不同？</a:t>
            </a:r>
            <a:r>
              <a:rPr lang="zh-CN" altLang="en-US" sz="1900" dirty="0">
                <a:solidFill>
                  <a:srgbClr val="FF0000"/>
                </a:solidFill>
                <a:latin typeface="+mn-ea"/>
                <a:ea typeface="+mn-ea"/>
              </a:rPr>
              <a:t>如何确定操作数是在寄存器中还是在存储器中？</a:t>
            </a:r>
            <a:r>
              <a:rPr lang="zh-CN" altLang="en-US" sz="1900" dirty="0">
                <a:solidFill>
                  <a:srgbClr val="002060"/>
                </a:solidFill>
                <a:latin typeface="+mn-ea"/>
                <a:ea typeface="+mn-ea"/>
              </a:rPr>
              <a:t>一条指令执行结束后如何正确读取到下一条指令？ 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819CF1A1-6921-098B-C4D8-66DAC9E9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20292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158D4C29-E382-E6E8-CD86-27CC83678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848768"/>
            <a:ext cx="320675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3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5</a:t>
            </a:r>
          </a:p>
          <a:p>
            <a:pPr>
              <a:lnSpc>
                <a:spcPct val="115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F7E4819-9B1E-0ECF-5664-A6651D31C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613" y="1412776"/>
            <a:ext cx="316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程序执行需要解决的问题：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2314EA-6CD4-4F3F-A18B-23EB7FDC7B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61591D9-E3F7-4E7A-8CFE-28F6E15DC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57" y="1124744"/>
            <a:ext cx="8424936" cy="4113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语句格式：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set***  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opd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功    能：在条件“***”成立时，</a:t>
            </a:r>
          </a:p>
          <a:p>
            <a:pPr marL="0" indent="0">
              <a:buFontTx/>
              <a:buNone/>
              <a:defRPr/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    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(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opd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  <a:sym typeface="Wingdings 3" panose="05040102010807070707" pitchFamily="18" charset="2"/>
              </a:rPr>
              <a:t> 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，否则 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opd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  <a:sym typeface="Wingdings 3" panose="05040102010807070707" pitchFamily="18" charset="2"/>
              </a:rPr>
              <a:t> 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0 </a:t>
            </a: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opd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一般为 一个字节寄存器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宋体" panose="02010600030101010101" pitchFamily="2" charset="-122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i="0" dirty="0">
                <a:solidFill>
                  <a:srgbClr val="40458C"/>
                </a:solidFill>
                <a:latin typeface="宋体" panose="02010600030101010101" pitchFamily="2" charset="-122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40458C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i="0" dirty="0">
              <a:solidFill>
                <a:srgbClr val="40458C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40458C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i="0" dirty="0">
              <a:solidFill>
                <a:srgbClr val="40458C"/>
              </a:solidFill>
              <a:latin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rgbClr val="40458C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E0DC270-5A7B-4695-A79E-2335296F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3" y="3266196"/>
            <a:ext cx="82809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使用单个标志位</a:t>
            </a: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设置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sete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setz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setc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sets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seto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setp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条件：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ZF=1     CF=1    SF=1   OF=1  PF=1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setne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setnz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setnc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setns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setno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setnp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条件：</a:t>
            </a: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ZF=0     CF=0      SF=0    OF=0   PF=0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使用多个标志位组合设置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seta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setb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setg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setl</a:t>
            </a:r>
            <a:endParaRPr lang="en-US" altLang="zh-CN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setae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setbe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setge</a:t>
            </a:r>
            <a:r>
              <a:rPr lang="zh-CN" altLang="zh-CN" sz="2000" kern="100" dirty="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setle</a:t>
            </a:r>
            <a:endParaRPr lang="zh-CN" altLang="en-US" sz="2000" kern="100" dirty="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35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748" y="980728"/>
            <a:ext cx="910850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例：对for.c使用O</a:t>
            </a:r>
            <a:r>
              <a:rPr lang="en-US" altLang="zh-CN" sz="2400" dirty="0">
                <a:latin typeface="Times New Roman" panose="02020603050405020304" charset="0"/>
              </a:rPr>
              <a:t>1</a:t>
            </a:r>
            <a:r>
              <a:rPr lang="zh-CN" sz="2400" dirty="0">
                <a:latin typeface="Times New Roman" panose="02020603050405020304" charset="0"/>
              </a:rPr>
              <a:t>编译优化选项。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266700" indent="266700">
              <a:lnSpc>
                <a:spcPct val="150000"/>
              </a:lnSpc>
            </a:pPr>
            <a:endParaRPr lang="zh-CN" sz="2400" dirty="0">
              <a:latin typeface="Times New Roman" panose="0202060305040502030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A006B0-D622-C653-8024-263A26EBE1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7" y="1484784"/>
            <a:ext cx="8802723" cy="47275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n = 100;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int result = 0;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 for (int 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&lt;= n; 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 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0x08049187 &lt;+17&gt;:b8 64 00 00 00	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$0x64,%eax</a:t>
            </a:r>
            <a:endParaRPr lang="zh-CN" altLang="zh-CN" sz="22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0x0804918c &lt;+22&gt;:83 e8 01		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sub    $0x1,%eax</a:t>
            </a:r>
            <a:endParaRPr lang="zh-CN" altLang="zh-CN" sz="22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0x0804918f &lt;+25&gt;:75 fb		</a:t>
            </a:r>
            <a:r>
              <a:rPr lang="en-US" altLang="zh-CN" sz="2200" kern="100" dirty="0" err="1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0x804918c &lt;main+22&gt;</a:t>
            </a:r>
            <a:endParaRPr lang="zh-CN" altLang="zh-CN" sz="2200" kern="100" dirty="0">
              <a:solidFill>
                <a:srgbClr val="00206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/include/bits/stdio2.h: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112	  return __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(__USE_FORTIFY_LEVEL - 1, __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__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va_arg_pack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());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0x08049191 &lt;+27&gt;:83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04		sub    $0x4,%esp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0x08049194 &lt;+30&gt;:68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13 00 00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push   $0x13ba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0x08049199 &lt;+35&gt;:68 08 a0 04 08	push   $0x804a008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0x0804919e &lt;+40&gt;:6a 01			push   $0x1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0x080491a0 &lt;+42&gt;:e8 ab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ff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call 0x8049050 &lt;__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printf_chk@plt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>
              <a:lnSpc>
                <a:spcPct val="90000"/>
              </a:lnSpc>
            </a:pP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266700" indent="-266700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直接计算出结果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0x13ba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2314EA-6CD4-4F3F-A18B-23EB7FDC7B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748" y="980728"/>
            <a:ext cx="9108503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lang="zh-CN" sz="2400" dirty="0">
                <a:latin typeface="Times New Roman" panose="02020603050405020304" charset="0"/>
              </a:rPr>
              <a:t>例：对for.c使用O</a:t>
            </a:r>
            <a:r>
              <a:rPr lang="en-US" altLang="zh-CN" sz="2400" dirty="0">
                <a:latin typeface="Times New Roman" panose="02020603050405020304" charset="0"/>
              </a:rPr>
              <a:t>2</a:t>
            </a:r>
            <a:r>
              <a:rPr lang="zh-CN" sz="2400" dirty="0">
                <a:latin typeface="Times New Roman" panose="02020603050405020304" charset="0"/>
              </a:rPr>
              <a:t>编译优化选项。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266700" indent="266700">
              <a:lnSpc>
                <a:spcPct val="150000"/>
              </a:lnSpc>
            </a:pPr>
            <a:endParaRPr lang="zh-CN" sz="2400" dirty="0">
              <a:latin typeface="Times New Roman" panose="0202060305040502030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A006B0-D622-C653-8024-263A26EBE1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496" y="1484784"/>
            <a:ext cx="8802723" cy="472757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algn="just"/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0x5655607d &lt;+13&gt;:53			push   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0x5655607e &lt;+14&gt;:e8 5d 00 00 00	call 0x565560e0 &lt;__x86.get_pc_thunk.bx&gt;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0x56556083 &lt;+19&gt;:81 c3 55 2f 00 00	add    $0x2f55,%ebx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0x56556089 &lt;+25&gt;:51			push   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0x5655608a &lt;+26&gt;:83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04			sub    $0x4,%esp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0x5655608d &lt;+29&gt;:68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13 00 00	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push   $0x13ba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0x56556092 &lt;+34&gt;:8d 83 30 e0 ff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lea    -0x1fd0(%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0x56556098 &lt;+40&gt;:	50			push   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0x56556099 &lt;+41&gt;:6a 01			push   $0x1</a:t>
            </a: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0x5655609b &lt;+43&gt;:e8 b0 ff </a:t>
            </a:r>
            <a:r>
              <a:rPr lang="en-US" altLang="zh-CN" sz="1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    call   0x56556050 &lt;__</a:t>
            </a:r>
            <a:r>
              <a:rPr lang="en-US" altLang="zh-CN" sz="1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printf_chk@plt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marL="266700" indent="-266700">
              <a:lnSpc>
                <a:spcPct val="90000"/>
              </a:lnSpc>
            </a:pP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266700" indent="-266700">
              <a:lnSpc>
                <a:spcPct val="90000"/>
              </a:lnSpc>
            </a:pPr>
            <a:endParaRPr lang="en-US" altLang="zh-CN" sz="2000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266700" indent="-266700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直接计算出结果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0x13ba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2314EA-6CD4-4F3F-A18B-23EB7FDC7BB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62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1268760"/>
            <a:ext cx="3635896" cy="482453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例：</a:t>
            </a:r>
            <a:r>
              <a:rPr lang="en-US" altLang="zh-CN" sz="2000" dirty="0">
                <a:latin typeface="Times New Roman" panose="02020603050405020304" charset="0"/>
              </a:rPr>
              <a:t>for1</a:t>
            </a:r>
            <a:r>
              <a:rPr lang="zh-CN" sz="2000" dirty="0">
                <a:latin typeface="Times New Roman" panose="02020603050405020304" charset="0"/>
              </a:rPr>
              <a:t>.c</a:t>
            </a:r>
            <a:r>
              <a:rPr lang="zh-CN" altLang="en-US" sz="2000" dirty="0">
                <a:latin typeface="Times New Roman" panose="02020603050405020304" charset="0"/>
              </a:rPr>
              <a:t>不</a:t>
            </a:r>
            <a:r>
              <a:rPr lang="zh-CN" sz="2000" dirty="0">
                <a:latin typeface="Times New Roman" panose="02020603050405020304" charset="0"/>
              </a:rPr>
              <a:t>使用编译优化选项</a:t>
            </a:r>
            <a:endParaRPr lang="en-US" altLang="zh-CN" sz="2000" dirty="0">
              <a:latin typeface="Times New Roman" panose="02020603050405020304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char    buf1[20];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char    buf2[20];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int    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("%s", buf1);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for (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20;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buf2[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buf1[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("%s\n", buf2);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return 0;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algn="just"/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优化前：</a:t>
            </a:r>
            <a:endParaRPr lang="en-US" altLang="zh-CN" sz="2000" dirty="0">
              <a:latin typeface="Times New Roman" panose="020206030504050203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415C7C-1A19-4456-90A2-85DEDB30639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9E2A3F-5E2C-4722-BEFD-C58307DBA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772816"/>
            <a:ext cx="5580112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5496" y="1124744"/>
            <a:ext cx="9145016" cy="532050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例：对</a:t>
            </a:r>
            <a:r>
              <a:rPr lang="en-US" altLang="zh-CN" sz="2000" dirty="0">
                <a:latin typeface="Times New Roman" panose="02020603050405020304" charset="0"/>
              </a:rPr>
              <a:t>for1</a:t>
            </a:r>
            <a:r>
              <a:rPr lang="zh-CN" sz="2000" dirty="0">
                <a:latin typeface="Times New Roman" panose="02020603050405020304" charset="0"/>
              </a:rPr>
              <a:t>.c使用O1编译优化选项</a:t>
            </a:r>
            <a:endParaRPr lang="en-US" altLang="zh-CN" sz="2000" dirty="0">
              <a:latin typeface="Times New Roman" panose="02020603050405020304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8	    for (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20;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0x565561f5 &lt;+56&gt;:83 c4 10		add    $0x10,%esp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0x565561f8 &lt;+59&gt;:b8 00 00 00 00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$0x0,%eax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9	        buf2[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 = buf1[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0x565561fd &lt;+64&gt;:0f b6 54 05 cc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-0x34(%ebp,%eax,1),%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edx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0x56556202 &lt;+69&gt;:88 54 05 e0	       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%dl,-0x20(%ebp,%eax,1)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8	    for (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20;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0x56556206 &lt;+73&gt;:83 c0 01	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add    $0x1,%eax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0x56556209 &lt;+76&gt;:83 f8 14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$0x14,%eax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0x5655620c &lt;+79&gt;:75 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ef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200" kern="100" dirty="0" err="1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jne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0x565561fd &lt;main+64&gt;</a:t>
            </a:r>
            <a:endParaRPr lang="zh-CN" altLang="zh-CN" sz="22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/include/bits/stdio2.h: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112	  return __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(__USE_FORTIFY_LEVEL - 1, __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__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va_arg_pack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());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lnSpc>
                <a:spcPct val="150000"/>
              </a:lnSpc>
            </a:pPr>
            <a:endParaRPr lang="en-US" altLang="zh-CN" sz="2000" dirty="0"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79512" y="5589240"/>
            <a:ext cx="8251190" cy="11423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lang="zh-CN" sz="2200" dirty="0">
                <a:solidFill>
                  <a:srgbClr val="FF0000"/>
                </a:solidFill>
                <a:latin typeface="Times New Roman" panose="02020603050405020304" charset="0"/>
              </a:rPr>
              <a:t>将循环控制变量i，使用EAX代替。减少了内存访问，从而提高了执行效率</a:t>
            </a:r>
            <a:r>
              <a:rPr lang="zh-CN" sz="2200" dirty="0">
                <a:latin typeface="Times New Roman" panose="02020603050405020304" charset="0"/>
              </a:rPr>
              <a:t>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415C7C-1A19-4456-90A2-85DEDB30639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007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3645" y="717277"/>
            <a:ext cx="9145016" cy="532050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66700" indent="266700">
              <a:lnSpc>
                <a:spcPct val="150000"/>
              </a:lnSpc>
            </a:pPr>
            <a:r>
              <a:rPr lang="zh-CN" sz="2000" dirty="0">
                <a:latin typeface="Times New Roman" panose="02020603050405020304" charset="0"/>
              </a:rPr>
              <a:t>例：对</a:t>
            </a:r>
            <a:r>
              <a:rPr lang="en-US" altLang="zh-CN" sz="2000" dirty="0">
                <a:latin typeface="Times New Roman" panose="02020603050405020304" charset="0"/>
              </a:rPr>
              <a:t>for1</a:t>
            </a:r>
            <a:r>
              <a:rPr lang="zh-CN" sz="2000" dirty="0">
                <a:latin typeface="Times New Roman" panose="02020603050405020304" charset="0"/>
              </a:rPr>
              <a:t>.c使用O</a:t>
            </a:r>
            <a:r>
              <a:rPr lang="en-US" altLang="zh-CN" sz="2000" dirty="0">
                <a:latin typeface="Times New Roman" panose="02020603050405020304" charset="0"/>
              </a:rPr>
              <a:t>2</a:t>
            </a:r>
            <a:r>
              <a:rPr lang="zh-CN" sz="2000" dirty="0">
                <a:latin typeface="Times New Roman" panose="02020603050405020304" charset="0"/>
              </a:rPr>
              <a:t>编译优化选项</a:t>
            </a:r>
            <a:endParaRPr lang="en-US" altLang="zh-CN" sz="2000" dirty="0">
              <a:latin typeface="Times New Roman" panose="02020603050405020304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for (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 20; 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  #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for1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.c使用O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编译优化选项</a:t>
            </a:r>
            <a:endParaRPr lang="en-US" altLang="zh-CN" sz="22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0x565560c8 &lt;+56&gt;:8b 45 cc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-0x34(%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	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0x565560cb &lt;+59&gt;:89 45 e0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		-0x20(%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0x565560ce &lt;+62&gt;:8b 45 d0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-0x30(%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	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0x565560d1 &lt;+65&gt;:89 45 e4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		-0x1c(%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0x565560d4 &lt;+68&gt;:8b 45 d4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-0x2c(%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	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0x565560d7 &lt;+71&gt;:89 45 e8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		-0x18(%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0x565560da &lt;+74&gt;:8b 45 d8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-0x28(%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	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0x565560dd &lt;+77&gt;:89 45 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ec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		-0x14(%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0x565560e0 &lt;+80&gt;:8b 45 dc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-0x24(%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	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0x565560e3 &lt;+83&gt;:89 45 f0	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  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		-0x10(%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2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/include/bits/stdio2.h:</a:t>
            </a:r>
          </a:p>
          <a:p>
            <a:pPr algn="just"/>
            <a:r>
              <a:rPr lang="en-US" altLang="zh-CN" sz="22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112	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return __</a:t>
            </a:r>
            <a:r>
              <a:rPr lang="en-US" altLang="zh-CN" sz="1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printf_chk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(__USE_FORTIFY_LEVEL - 1, __</a:t>
            </a:r>
            <a:r>
              <a:rPr lang="en-US" altLang="zh-CN" sz="1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fmt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__</a:t>
            </a:r>
            <a:r>
              <a:rPr lang="en-US" altLang="zh-CN" sz="1800" kern="1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va_arg_pack</a:t>
            </a:r>
            <a:r>
              <a:rPr lang="en-US" altLang="zh-CN" sz="18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());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0x565560e6 &lt;+86&gt;:	8d 45 e0	lea    -0x20(%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ebp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),%</a:t>
            </a:r>
            <a:r>
              <a:rPr lang="en-US" altLang="zh-CN" sz="22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eax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415C7C-1A19-4456-90A2-85DEDB30639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BC1D1E-5CA0-4CA3-8D49-CFE67BE96384}"/>
              </a:ext>
            </a:extLst>
          </p:cNvPr>
          <p:cNvSpPr/>
          <p:nvPr/>
        </p:nvSpPr>
        <p:spPr>
          <a:xfrm>
            <a:off x="289457" y="6042383"/>
            <a:ext cx="8228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使用字节数更大的寄存器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，循环展开，为什么要循环展开？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43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312359" y="1164431"/>
            <a:ext cx="70567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for (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= 0;i &lt; 20;i++)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	buf2[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] = buf1[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printf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("%s\n", buf2);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0025109E  mov        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eax,dword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ptr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[ebp-8]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002510A1  </a:t>
            </a:r>
            <a:r>
              <a:rPr lang="en-US" altLang="zh-CN" sz="20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movups</a:t>
            </a:r>
            <a:r>
              <a:rPr lang="en-US" altLang="zh-CN" sz="20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xmm0,xmmword </a:t>
            </a:r>
            <a:r>
              <a:rPr lang="en-US" altLang="zh-CN" sz="20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ptr</a:t>
            </a:r>
            <a:r>
              <a:rPr lang="en-US" altLang="zh-CN" sz="20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[buf1]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002510A5  mov        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dword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ptr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[ebp-1Ch],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002510A8  lea        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,[buf2]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002510AB  push       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eax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002510AC  push        offset string "%s\n" (0252104h)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002510B1  </a:t>
            </a:r>
            <a:r>
              <a:rPr lang="en-US" altLang="zh-CN" sz="20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movups</a:t>
            </a:r>
            <a:r>
              <a:rPr lang="en-US" altLang="zh-CN" sz="20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xmmword</a:t>
            </a:r>
            <a:r>
              <a:rPr lang="en-US" altLang="zh-CN" sz="20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ptr</a:t>
            </a:r>
            <a:r>
              <a:rPr lang="en-US" altLang="zh-CN" sz="2000" kern="1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[buf2],xmm0  </a:t>
            </a:r>
          </a:p>
          <a:p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002510B5  call        </a:t>
            </a:r>
            <a:r>
              <a:rPr lang="en-US" altLang="zh-CN" sz="2000" kern="100" dirty="0" err="1">
                <a:latin typeface="+mn-ea"/>
                <a:ea typeface="+mn-ea"/>
                <a:cs typeface="Times New Roman" panose="02020603050405020304" pitchFamily="18" charset="0"/>
              </a:rPr>
              <a:t>printf</a:t>
            </a:r>
            <a:r>
              <a:rPr lang="en-US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 (0251020h)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D81C05-D070-4006-BF8A-98C06261C9FA}"/>
              </a:ext>
            </a:extLst>
          </p:cNvPr>
          <p:cNvSpPr txBox="1"/>
          <p:nvPr/>
        </p:nvSpPr>
        <p:spPr>
          <a:xfrm>
            <a:off x="6193174" y="1182853"/>
            <a:ext cx="2783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选用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指令优化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1A9A54-8CAF-4FBF-8A20-60B86DC27D35}"/>
              </a:ext>
            </a:extLst>
          </p:cNvPr>
          <p:cNvSpPr txBox="1"/>
          <p:nvPr/>
        </p:nvSpPr>
        <p:spPr>
          <a:xfrm>
            <a:off x="528383" y="4721348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Q: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这段代码如何解读？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49A83-53B4-4058-B5B6-8ADF223E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653136"/>
            <a:ext cx="4039460" cy="1568929"/>
          </a:xfrm>
          <a:prstGeom prst="rect">
            <a:avLst/>
          </a:prstGeom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61B67786-A85F-4A7A-AF7E-CB7DCE57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255171"/>
            <a:ext cx="403946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buf1 </a:t>
            </a:r>
            <a:r>
              <a:rPr lang="zh-CN" altLang="en-US" b="1" i="0" dirty="0">
                <a:latin typeface="宋体" panose="02010600030101010101" pitchFamily="2" charset="-122"/>
              </a:rPr>
              <a:t>的前</a:t>
            </a:r>
            <a:r>
              <a:rPr lang="en-US" altLang="zh-CN" b="1" i="0" dirty="0">
                <a:latin typeface="宋体" panose="02010600030101010101" pitchFamily="2" charset="-122"/>
              </a:rPr>
              <a:t>16</a:t>
            </a:r>
            <a:r>
              <a:rPr lang="zh-CN" altLang="en-US" b="1" i="0" dirty="0">
                <a:latin typeface="宋体" panose="02010600030101010101" pitchFamily="2" charset="-122"/>
              </a:rPr>
              <a:t>个字节拷贝到 </a:t>
            </a:r>
            <a:r>
              <a:rPr lang="en-US" altLang="zh-CN" b="1" i="0" dirty="0">
                <a:latin typeface="宋体" panose="02010600030101010101" pitchFamily="2" charset="-122"/>
              </a:rPr>
              <a:t>xmm0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 </a:t>
            </a:r>
            <a:r>
              <a:rPr lang="zh-CN" altLang="en-US" b="1" i="0" dirty="0">
                <a:latin typeface="宋体" panose="02010600030101010101" pitchFamily="2" charset="-122"/>
              </a:rPr>
              <a:t>后</a:t>
            </a:r>
            <a:r>
              <a:rPr lang="en-US" altLang="zh-CN" b="1" i="0" dirty="0">
                <a:latin typeface="宋体" panose="02010600030101010101" pitchFamily="2" charset="-122"/>
              </a:rPr>
              <a:t>4</a:t>
            </a:r>
            <a:r>
              <a:rPr lang="zh-CN" altLang="en-US" b="1" i="0" dirty="0">
                <a:latin typeface="宋体" panose="02010600030101010101" pitchFamily="2" charset="-122"/>
              </a:rPr>
              <a:t>个字节拷贝到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再分别送到 </a:t>
            </a:r>
            <a:r>
              <a:rPr lang="en-US" altLang="zh-CN" b="1" i="0" dirty="0">
                <a:latin typeface="宋体" panose="02010600030101010101" pitchFamily="2" charset="-122"/>
              </a:rPr>
              <a:t>buf2 </a:t>
            </a:r>
            <a:r>
              <a:rPr lang="zh-CN" altLang="en-US" b="1" i="0" dirty="0">
                <a:latin typeface="宋体" panose="02010600030101010101" pitchFamily="2" charset="-122"/>
              </a:rPr>
              <a:t>相应位置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977F17-5B66-49E5-A036-376D37863C4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281112-7104-4E3C-B24E-75BABBA796AA}"/>
              </a:ext>
            </a:extLst>
          </p:cNvPr>
          <p:cNvSpPr txBox="1"/>
          <p:nvPr/>
        </p:nvSpPr>
        <p:spPr>
          <a:xfrm>
            <a:off x="7189981" y="2060848"/>
            <a:ext cx="18646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优化策略：采用更长的寄存器，并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调整指令执行顺序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，减少流水线阻塞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43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395536" y="1937113"/>
            <a:ext cx="374441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buf1[20];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buf2[20];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("%s", buf1); </a:t>
            </a:r>
          </a:p>
          <a:p>
            <a:pPr lvl="1"/>
            <a:r>
              <a:rPr lang="en-US" altLang="zh-CN" sz="200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sz="200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(buf1-20, buf1);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"%s\n"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buf2);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2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947F0-248E-4019-8A04-5680930B1E6F}"/>
              </a:ext>
            </a:extLst>
          </p:cNvPr>
          <p:cNvSpPr txBox="1"/>
          <p:nvPr/>
        </p:nvSpPr>
        <p:spPr>
          <a:xfrm>
            <a:off x="478954" y="1132593"/>
            <a:ext cx="75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Q: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能否写一个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能实现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buf1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中的内容拷贝到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buf2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中，但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又不好优化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910603-80C4-4C53-9D5C-217718F002B0}"/>
              </a:ext>
            </a:extLst>
          </p:cNvPr>
          <p:cNvSpPr txBox="1"/>
          <p:nvPr/>
        </p:nvSpPr>
        <p:spPr>
          <a:xfrm>
            <a:off x="4283968" y="1844824"/>
            <a:ext cx="48600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200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200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20;i++)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*</a:t>
            </a:r>
            <a:r>
              <a:rPr lang="en-US" altLang="zh-CN" sz="2200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sz="2200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2200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sz="2200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E681FA-1855-423D-801D-6E265C12B320}"/>
              </a:ext>
            </a:extLst>
          </p:cNvPr>
          <p:cNvSpPr txBox="1"/>
          <p:nvPr/>
        </p:nvSpPr>
        <p:spPr>
          <a:xfrm>
            <a:off x="380336" y="5594449"/>
            <a:ext cx="724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(buf1-20, buf1);   // </a:t>
            </a:r>
            <a:r>
              <a:rPr lang="zh-CN" altLang="en-US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可能存在数据相关，未优化</a:t>
            </a:r>
            <a:endParaRPr lang="zh-CN" altLang="en-US" sz="2400" i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37031B-0F2F-4BF0-81C4-87ECEE049BA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9108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677597C6-FEFF-4FE8-9307-EABD2E81044E}"/>
              </a:ext>
            </a:extLst>
          </p:cNvPr>
          <p:cNvSpPr txBox="1"/>
          <p:nvPr/>
        </p:nvSpPr>
        <p:spPr>
          <a:xfrm>
            <a:off x="611560" y="1412776"/>
            <a:ext cx="687676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000" b="1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("%s", buf1);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003D1090  lea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,[ebp-18h]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003D1093  push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003D1094  push        3D2100h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003D1099  call        003D1050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003D109E  add         esp,8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003D10A1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sz="2000" b="1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(buf1-20, buf1);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003D10A3  mov         cl,byte ptr [ebp+eax-18h]  </a:t>
            </a:r>
            <a:endParaRPr lang="pt-BR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003D10A7  mov         byte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[ebp+eax-2Ch],cl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003D10AB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003D10AC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eax,14h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003D10AF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jl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003D10A3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b="1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("%s\n", buf2);</a:t>
            </a:r>
            <a:endParaRPr lang="zh-CN" altLang="en-US" b="1" i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80EBF3-1F48-4A13-9C5E-6B584F11D13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790584"/>
      </p:ext>
    </p:extLst>
  </p:cSld>
  <p:clrMapOvr>
    <a:masterClrMapping/>
  </p:clrMapOvr>
  <p:transition>
    <p:blinds dir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AAD601-F64B-C579-E418-1AE0EB737B2F}"/>
              </a:ext>
            </a:extLst>
          </p:cNvPr>
          <p:cNvSpPr txBox="1"/>
          <p:nvPr/>
        </p:nvSpPr>
        <p:spPr>
          <a:xfrm>
            <a:off x="168275" y="836712"/>
            <a:ext cx="8807450" cy="554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       如何充分利用指令流水线，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避免在指令流水线上产生要被丢弃的“半成品”而浪费时间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kern="100" dirty="0">
                <a:latin typeface="Times New Roman" panose="02020603050405020304" pitchFamily="18" charset="0"/>
              </a:rPr>
              <a:t>1.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循环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展开：将程序执行流程变成一个顺序结构。消除引起循环的跳转指令，使指令流水线利用更充分。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用循环访问一维数组时，将循环展开，即变成无循环的语句，或者循环次数少的语句。因为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CPU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中采用指令流水线的方式，转移指令会导致流水线上的一些指令加工工作被废弃。若是顺序执行指令，则会充分发挥指令流水线的作用，提高速度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；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kern="100" dirty="0">
                <a:latin typeface="Times New Roman" panose="02020603050405020304" pitchFamily="18" charset="0"/>
              </a:rPr>
              <a:t>2.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由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分支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语句向无分支语句转换：使用条件传送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set* 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等指令，可以提高指令流水线的利用率</a:t>
            </a:r>
            <a:r>
              <a:rPr lang="zh-CN" altLang="en-US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2F68D2-B75A-4578-9F8E-917EE6C84DE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87554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B7459F4-8089-3F82-E2F3-813F1551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256446"/>
            <a:ext cx="8585200" cy="4394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10">
            <a:extLst>
              <a:ext uri="{FF2B5EF4-FFF2-40B4-BE49-F238E27FC236}">
                <a16:creationId xmlns:a16="http://schemas.microsoft.com/office/drawing/2014/main" id="{7F9AB972-0B08-87F5-472F-6A9CCB0E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661248"/>
            <a:ext cx="84312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运行程序的过程就是执行一条一条指令的过程</a:t>
            </a:r>
          </a:p>
          <a:p>
            <a:pPr>
              <a:spcBef>
                <a:spcPct val="30000"/>
              </a:spcBef>
            </a:pPr>
            <a:r>
              <a:rPr lang="en-US" altLang="zh-CN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执行指令的过程中，包含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操作、访问内存或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端口的操作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6CA943F-13E4-0852-3C13-8ED1E43F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33146"/>
            <a:ext cx="5019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内部操作：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858712C-1C11-AC44-7DCD-2A7B2D627289}"/>
              </a:ext>
            </a:extLst>
          </p:cNvPr>
          <p:cNvGrpSpPr/>
          <p:nvPr/>
        </p:nvGrpSpPr>
        <p:grpSpPr>
          <a:xfrm>
            <a:off x="2352312" y="2683613"/>
            <a:ext cx="1355184" cy="1169055"/>
            <a:chOff x="2980525" y="2009775"/>
            <a:chExt cx="984202" cy="83555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2171501-9246-3E9D-210A-11F290F416C3}"/>
                </a:ext>
              </a:extLst>
            </p:cNvPr>
            <p:cNvSpPr/>
            <p:nvPr/>
          </p:nvSpPr>
          <p:spPr bwMode="auto">
            <a:xfrm>
              <a:off x="2980525" y="2009775"/>
              <a:ext cx="984202" cy="835558"/>
            </a:xfrm>
            <a:prstGeom prst="ellips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D2CA614-54B3-4EDE-6D11-D5DAD50372A0}"/>
                </a:ext>
              </a:extLst>
            </p:cNvPr>
            <p:cNvSpPr txBox="1"/>
            <p:nvPr/>
          </p:nvSpPr>
          <p:spPr>
            <a:xfrm>
              <a:off x="3169947" y="2096289"/>
              <a:ext cx="685424" cy="593938"/>
            </a:xfrm>
            <a:prstGeom prst="rect">
              <a:avLst/>
            </a:prstGeom>
            <a:grpFill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800" dirty="0">
                  <a:solidFill>
                    <a:srgbClr val="002060"/>
                  </a:solidFill>
                </a:rPr>
                <a:t>定长：</a:t>
              </a:r>
              <a:r>
                <a:rPr lang="zh-CN" altLang="en-US" sz="1800" dirty="0"/>
                <a:t>下条指令地址计算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9C6620-4314-22F5-4032-77DFFBA1D7EE}"/>
              </a:ext>
            </a:extLst>
          </p:cNvPr>
          <p:cNvGrpSpPr/>
          <p:nvPr/>
        </p:nvGrpSpPr>
        <p:grpSpPr>
          <a:xfrm>
            <a:off x="3691337" y="3522269"/>
            <a:ext cx="1355184" cy="1028976"/>
            <a:chOff x="2980525" y="2009775"/>
            <a:chExt cx="984202" cy="83555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D421098-EC46-832F-298E-0A8A45A14F63}"/>
                </a:ext>
              </a:extLst>
            </p:cNvPr>
            <p:cNvSpPr/>
            <p:nvPr/>
          </p:nvSpPr>
          <p:spPr bwMode="auto">
            <a:xfrm>
              <a:off x="2980525" y="2009775"/>
              <a:ext cx="984202" cy="835558"/>
            </a:xfrm>
            <a:prstGeom prst="ellips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7229D6-B289-C68C-B4F8-245FF6A0CC9B}"/>
                </a:ext>
              </a:extLst>
            </p:cNvPr>
            <p:cNvSpPr txBox="1"/>
            <p:nvPr/>
          </p:nvSpPr>
          <p:spPr>
            <a:xfrm>
              <a:off x="3149445" y="2070250"/>
              <a:ext cx="800852" cy="674793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zh-CN" altLang="en-US" sz="1800" dirty="0"/>
                <a:t>变长：下条指令地址计算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72008" y="1124744"/>
            <a:ext cx="8964488" cy="554461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对一个二维数组调整数据处理顺序（如按列序操作调整为按行序操作）：提高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 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的命中率，减少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与内存之间来回的数据交换，从而节约时间</a:t>
            </a:r>
            <a:r>
              <a:rPr lang="zh-CN" altLang="en-US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</a:pPr>
            <a:r>
              <a:rPr lang="en-US" altLang="zh-CN" sz="2200" kern="100" dirty="0">
                <a:latin typeface="Times New Roman" panose="02020603050405020304" pitchFamily="18" charset="0"/>
              </a:rPr>
              <a:t>     4</a:t>
            </a:r>
            <a:r>
              <a:rPr lang="en-US" altLang="zh-CN" sz="2200" dirty="0">
                <a:latin typeface="Times New Roman" panose="02020603050405020304" pitchFamily="18" charset="0"/>
              </a:rPr>
              <a:t>.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调整指令执行顺序：后面的指令用到前面指令的结果，前面的指令结果还未产生，后面的指令就要等待，产生阻塞就会影响指令流水线的速度。调整指令顺序的目的是减少可能的阻塞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</a:pPr>
            <a:r>
              <a:rPr lang="en-US" altLang="zh-CN" sz="2200" kern="1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.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使用执行速度更快的机器指令：例如，将一个变量中的内容乘</a:t>
            </a:r>
            <a:r>
              <a:rPr lang="en-US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zh-CN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，可以用变量自己与自己相加，也可以用左移运算。不同指令的执行速度不同，使用速度更快的指令代替完成相同功能的慢速指令，会提高速度。</a:t>
            </a:r>
            <a:br>
              <a:rPr lang="en-US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注意：此处指的是一条指令被另一条指令所代替；还不是用多条机器指令来代替一条慢速指令的意思</a:t>
            </a:r>
            <a:r>
              <a:rPr lang="zh-CN" altLang="en-US" sz="2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40FB2E-2203-4368-B264-3EF73E1D35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5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467544" y="1268760"/>
            <a:ext cx="8271832" cy="511256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使用位数更长的寄存器：使用字节数更大的寄存器，一次就可以处理更多的内容，充分利用硬件中已有数据线宽度；</a:t>
            </a:r>
            <a:endParaRPr lang="en-US" altLang="zh-CN" sz="22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200" kern="100" dirty="0">
                <a:latin typeface="Times New Roman" panose="02020603050405020304" pitchFamily="18" charset="0"/>
              </a:rPr>
              <a:t>7.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变量与寄存器绑定：访问变量变成访问绑定的对应寄存器，访问寄存器的速度要快于访问内存（包括</a:t>
            </a:r>
            <a:r>
              <a:rPr lang="en-US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zh-CN" sz="22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）的速度，（无需地址计算，虚地址向物理地址转换等等操作，因而要快）。</a:t>
            </a: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其他优化包括软件层面的优化，如编译器就可以计算出值的表达式，可以直接得到结果，而不需要生成相应的机器指令序列。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使用串操作指令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：一条指令成组操作，节约了操作次数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并行优化：利用多线程、多核等特性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indent="457200">
              <a:lnSpc>
                <a:spcPct val="150000"/>
              </a:lnSpc>
            </a:pPr>
            <a:endParaRPr lang="zh-CN" altLang="zh-CN" sz="2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9E29BA-D1C3-4A4F-9853-CD28EACEAD7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88640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四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.C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程序进行编译时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编译器可能的优化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563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217499" y="1196752"/>
            <a:ext cx="8724204" cy="511256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 优化数据的访问顺序，如在</a:t>
            </a:r>
            <a:r>
              <a:rPr lang="en-US" altLang="zh-CN" sz="2200" dirty="0"/>
              <a:t>for</a:t>
            </a:r>
            <a:r>
              <a:rPr lang="zh-CN" altLang="zh-CN" sz="2200" dirty="0"/>
              <a:t>循环里对于二维数组，按照先行序，再列序访问每个元素。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）减少重复计算，比如</a:t>
            </a:r>
            <a:r>
              <a:rPr lang="en-US" altLang="zh-CN" sz="2200" dirty="0">
                <a:solidFill>
                  <a:srgbClr val="FF0000"/>
                </a:solidFill>
              </a:rPr>
              <a:t>for(int 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=0;i&lt;</a:t>
            </a:r>
            <a:r>
              <a:rPr lang="en-US" altLang="zh-CN" sz="2200" dirty="0" err="1">
                <a:solidFill>
                  <a:srgbClr val="FF0000"/>
                </a:solidFill>
              </a:rPr>
              <a:t>strlen</a:t>
            </a:r>
            <a:r>
              <a:rPr lang="en-US" altLang="zh-CN" sz="2200" dirty="0">
                <a:solidFill>
                  <a:srgbClr val="FF0000"/>
                </a:solidFill>
              </a:rPr>
              <a:t>(a);</a:t>
            </a:r>
            <a:r>
              <a:rPr lang="en-US" altLang="zh-CN" sz="2200" dirty="0" err="1">
                <a:solidFill>
                  <a:srgbClr val="FF0000"/>
                </a:solidFill>
              </a:rPr>
              <a:t>i</a:t>
            </a:r>
            <a:r>
              <a:rPr lang="en-US" altLang="zh-CN" sz="2200" dirty="0">
                <a:solidFill>
                  <a:srgbClr val="FF0000"/>
                </a:solidFill>
              </a:rPr>
              <a:t>++)</a:t>
            </a:r>
            <a:r>
              <a:rPr lang="zh-CN" altLang="zh-CN" sz="2200" dirty="0"/>
              <a:t>中</a:t>
            </a:r>
            <a:r>
              <a:rPr lang="en-US" altLang="zh-CN" sz="2200" dirty="0" err="1"/>
              <a:t>strlen</a:t>
            </a:r>
            <a:r>
              <a:rPr lang="en-US" altLang="zh-CN" sz="2200" dirty="0"/>
              <a:t>(a)</a:t>
            </a:r>
            <a:r>
              <a:rPr lang="zh-CN" altLang="zh-CN" sz="2200" dirty="0"/>
              <a:t>多次计算。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</a:t>
            </a:r>
            <a:r>
              <a:rPr lang="zh-CN" altLang="zh-CN" sz="2200" dirty="0">
                <a:solidFill>
                  <a:srgbClr val="FF0000"/>
                </a:solidFill>
              </a:rPr>
              <a:t>调用封装了串操作指令的函数，如</a:t>
            </a:r>
            <a:r>
              <a:rPr lang="en-US" altLang="zh-CN" sz="2200" dirty="0" err="1">
                <a:solidFill>
                  <a:srgbClr val="FF0000"/>
                </a:solidFill>
              </a:rPr>
              <a:t>memcpy</a:t>
            </a:r>
            <a:r>
              <a:rPr lang="zh-CN" altLang="zh-CN" sz="2200" dirty="0">
                <a:solidFill>
                  <a:srgbClr val="FF0000"/>
                </a:solidFill>
              </a:rPr>
              <a:t>，</a:t>
            </a:r>
            <a:r>
              <a:rPr lang="en-US" altLang="zh-CN" sz="2200" dirty="0" err="1">
                <a:solidFill>
                  <a:srgbClr val="FF0000"/>
                </a:solidFill>
              </a:rPr>
              <a:t>memset</a:t>
            </a:r>
            <a:r>
              <a:rPr lang="zh-CN" altLang="zh-CN" sz="2200" dirty="0">
                <a:solidFill>
                  <a:srgbClr val="FF0000"/>
                </a:solidFill>
              </a:rPr>
              <a:t>、</a:t>
            </a:r>
            <a:r>
              <a:rPr lang="en-US" altLang="zh-CN" sz="2200" dirty="0" err="1">
                <a:solidFill>
                  <a:srgbClr val="FF0000"/>
                </a:solidFill>
              </a:rPr>
              <a:t>memcmp</a:t>
            </a:r>
            <a:r>
              <a:rPr lang="zh-CN" altLang="zh-CN" sz="2200" dirty="0">
                <a:solidFill>
                  <a:srgbClr val="FF0000"/>
                </a:solidFill>
              </a:rPr>
              <a:t>等</a:t>
            </a:r>
            <a:r>
              <a:rPr lang="zh-CN" altLang="zh-CN" sz="2200" dirty="0"/>
              <a:t>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4</a:t>
            </a:r>
            <a:r>
              <a:rPr lang="zh-CN" altLang="zh-CN" sz="2200" dirty="0"/>
              <a:t>） </a:t>
            </a:r>
            <a:r>
              <a:rPr lang="zh-CN" altLang="zh-CN" sz="2200" dirty="0">
                <a:solidFill>
                  <a:srgbClr val="FF0000"/>
                </a:solidFill>
              </a:rPr>
              <a:t>变递归程序为迭代程序</a:t>
            </a:r>
            <a:r>
              <a:rPr lang="zh-CN" altLang="zh-CN" sz="2200" dirty="0"/>
              <a:t>，函数调用传递参数，断点压栈等多种操作，既慢又有栈溢出的风险。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5</a:t>
            </a:r>
            <a:r>
              <a:rPr lang="zh-CN" altLang="zh-CN" sz="2200" dirty="0"/>
              <a:t>）</a:t>
            </a:r>
            <a:r>
              <a:rPr lang="zh-CN" altLang="zh-CN" sz="2200" dirty="0">
                <a:solidFill>
                  <a:srgbClr val="FF0000"/>
                </a:solidFill>
              </a:rPr>
              <a:t>用移位实现乘除法运算，比如</a:t>
            </a:r>
            <a:r>
              <a:rPr lang="en-US" altLang="zh-CN" sz="2200" dirty="0">
                <a:solidFill>
                  <a:srgbClr val="FF0000"/>
                </a:solidFill>
              </a:rPr>
              <a:t>x*2</a:t>
            </a:r>
            <a:r>
              <a:rPr lang="zh-CN" altLang="zh-CN" sz="2200" dirty="0">
                <a:solidFill>
                  <a:srgbClr val="FF0000"/>
                </a:solidFill>
              </a:rPr>
              <a:t>变为</a:t>
            </a:r>
            <a:r>
              <a:rPr lang="en-US" altLang="zh-CN" sz="2200" dirty="0">
                <a:solidFill>
                  <a:srgbClr val="FF0000"/>
                </a:solidFill>
              </a:rPr>
              <a:t>x&lt;&lt;1</a:t>
            </a:r>
            <a:r>
              <a:rPr lang="zh-CN" altLang="zh-CN" sz="2200" dirty="0">
                <a:solidFill>
                  <a:srgbClr val="FF0000"/>
                </a:solidFill>
              </a:rPr>
              <a:t>。</a:t>
            </a:r>
          </a:p>
          <a:p>
            <a:r>
              <a:rPr lang="zh-CN" altLang="zh-CN" sz="2200" dirty="0"/>
              <a:t>（</a:t>
            </a:r>
            <a:r>
              <a:rPr lang="en-US" altLang="zh-CN" sz="2200" dirty="0"/>
              <a:t>6</a:t>
            </a:r>
            <a:r>
              <a:rPr lang="zh-CN" altLang="zh-CN" sz="2200" dirty="0"/>
              <a:t>）</a:t>
            </a:r>
            <a:r>
              <a:rPr lang="zh-CN" altLang="zh-CN" sz="2200" dirty="0">
                <a:solidFill>
                  <a:srgbClr val="FF0000"/>
                </a:solidFill>
              </a:rPr>
              <a:t>调整条件语句中组合条件的子条件顺序。</a:t>
            </a:r>
            <a:r>
              <a:rPr lang="zh-CN" altLang="zh-CN" sz="2200" dirty="0"/>
              <a:t>例如</a:t>
            </a:r>
            <a:r>
              <a:rPr lang="en-US" altLang="zh-CN" sz="2200" dirty="0"/>
              <a:t> if </a:t>
            </a:r>
            <a:r>
              <a:rPr lang="zh-CN" altLang="zh-CN" sz="2200" dirty="0"/>
              <a:t>（</a:t>
            </a:r>
            <a:r>
              <a:rPr lang="en-US" altLang="zh-CN" sz="2200" dirty="0"/>
              <a:t>A &amp;&amp; B</a:t>
            </a:r>
            <a:r>
              <a:rPr lang="zh-CN" altLang="zh-CN" sz="2200" dirty="0"/>
              <a:t>），假设</a:t>
            </a:r>
            <a:r>
              <a:rPr lang="en-US" altLang="zh-CN" sz="2200" dirty="0"/>
              <a:t> 90%</a:t>
            </a:r>
            <a:r>
              <a:rPr lang="zh-CN" altLang="zh-CN" sz="2200" dirty="0"/>
              <a:t>的情况下</a:t>
            </a:r>
            <a:r>
              <a:rPr lang="en-US" altLang="zh-CN" sz="2200" dirty="0"/>
              <a:t>A </a:t>
            </a:r>
            <a:r>
              <a:rPr lang="zh-CN" altLang="zh-CN" sz="2200" dirty="0"/>
              <a:t>会成立，</a:t>
            </a:r>
            <a:r>
              <a:rPr lang="en-US" altLang="zh-CN" sz="2200" dirty="0"/>
              <a:t>10%</a:t>
            </a:r>
            <a:r>
              <a:rPr lang="zh-CN" altLang="zh-CN" sz="2200" dirty="0"/>
              <a:t>的情况下</a:t>
            </a:r>
            <a:r>
              <a:rPr lang="en-US" altLang="zh-CN" sz="2200" dirty="0"/>
              <a:t> B</a:t>
            </a:r>
            <a:r>
              <a:rPr lang="zh-CN" altLang="zh-CN" sz="2200" dirty="0"/>
              <a:t>成立，就应该写成</a:t>
            </a:r>
            <a:r>
              <a:rPr lang="en-US" altLang="zh-CN" sz="2200" dirty="0"/>
              <a:t> if (B &amp;&amp; A) , </a:t>
            </a:r>
            <a:r>
              <a:rPr lang="zh-CN" altLang="zh-CN" sz="2200" dirty="0"/>
              <a:t>在</a:t>
            </a:r>
            <a:r>
              <a:rPr lang="en-US" altLang="zh-CN" sz="2200" dirty="0"/>
              <a:t> 90%</a:t>
            </a:r>
            <a:r>
              <a:rPr lang="zh-CN" altLang="zh-CN" sz="2200" dirty="0"/>
              <a:t>的情况下，减少了对条件</a:t>
            </a:r>
            <a:r>
              <a:rPr lang="en-US" altLang="zh-CN" sz="2200" dirty="0"/>
              <a:t> A </a:t>
            </a:r>
            <a:r>
              <a:rPr lang="zh-CN" altLang="zh-CN" sz="2200" dirty="0"/>
              <a:t>的判断。</a:t>
            </a:r>
          </a:p>
          <a:p>
            <a:r>
              <a:rPr lang="en-US" altLang="zh-CN" sz="2200" dirty="0"/>
              <a:t>     (7)  </a:t>
            </a:r>
            <a:r>
              <a:rPr lang="zh-CN" altLang="zh-CN" sz="2200" dirty="0">
                <a:solidFill>
                  <a:srgbClr val="FF0000"/>
                </a:solidFill>
              </a:rPr>
              <a:t>封装了</a:t>
            </a:r>
            <a:r>
              <a:rPr lang="en-US" altLang="zh-CN" sz="2200" dirty="0">
                <a:solidFill>
                  <a:srgbClr val="FF0000"/>
                </a:solidFill>
              </a:rPr>
              <a:t>SIMD </a:t>
            </a:r>
            <a:r>
              <a:rPr lang="zh-CN" altLang="zh-CN" sz="2200" dirty="0">
                <a:solidFill>
                  <a:srgbClr val="FF0000"/>
                </a:solidFill>
              </a:rPr>
              <a:t>指令的函数调用</a:t>
            </a:r>
            <a:br>
              <a:rPr lang="en-US" altLang="zh-CN" sz="2200" dirty="0"/>
            </a:br>
            <a:r>
              <a:rPr lang="en-US" altLang="zh-CN" sz="2200" dirty="0"/>
              <a:t>     (8)  </a:t>
            </a:r>
            <a:r>
              <a:rPr lang="zh-CN" altLang="zh-CN" sz="2200" dirty="0">
                <a:solidFill>
                  <a:srgbClr val="FF0000"/>
                </a:solidFill>
              </a:rPr>
              <a:t>多线程的利用</a:t>
            </a:r>
            <a:br>
              <a:rPr lang="en-US" altLang="zh-CN" sz="2200" dirty="0"/>
            </a:br>
            <a:r>
              <a:rPr lang="en-US" altLang="zh-CN" sz="2200" dirty="0"/>
              <a:t>     (9)</a:t>
            </a:r>
            <a:r>
              <a:rPr lang="zh-CN" altLang="en-US" sz="2200" dirty="0"/>
              <a:t> </a:t>
            </a:r>
            <a:r>
              <a:rPr lang="zh-CN" altLang="zh-CN" sz="2200" dirty="0"/>
              <a:t>做一些编译器可以优化的工作，如；</a:t>
            </a:r>
            <a:r>
              <a:rPr lang="zh-CN" altLang="zh-CN" sz="2200" dirty="0">
                <a:solidFill>
                  <a:srgbClr val="FF0000"/>
                </a:solidFill>
              </a:rPr>
              <a:t>去掉废代码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zh-CN" altLang="zh-CN" sz="2000" dirty="0"/>
              <a:t>有一些优化是编译器无法无做到的（也可以说是目前的编译器还没有特别聪明），比如，与指针相关的数据访问。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1D3635-43CF-317A-F428-D1D33BC5CE4F}"/>
              </a:ext>
            </a:extLst>
          </p:cNvPr>
          <p:cNvSpPr txBox="1">
            <a:spLocks noChangeArrowheads="1"/>
          </p:cNvSpPr>
          <p:nvPr/>
        </p:nvSpPr>
        <p:spPr>
          <a:xfrm>
            <a:off x="168275" y="272514"/>
            <a:ext cx="8807450" cy="5286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黑体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编写</a:t>
            </a:r>
            <a:r>
              <a:rPr lang="en-US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C</a:t>
            </a:r>
            <a:r>
              <a:rPr lang="zh-CN" altLang="zh-CN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程序</a:t>
            </a:r>
            <a:r>
              <a:rPr lang="zh-CN" altLang="en-US" sz="360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  <a:cs typeface="+mn-cs"/>
              </a:rPr>
              <a:t>时可以做的优化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04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FE6405-D711-2815-66EB-BC354F4A0E16}"/>
              </a:ext>
            </a:extLst>
          </p:cNvPr>
          <p:cNvSpPr txBox="1">
            <a:spLocks noChangeArrowheads="1"/>
          </p:cNvSpPr>
          <p:nvPr/>
        </p:nvSpPr>
        <p:spPr>
          <a:xfrm>
            <a:off x="185738" y="1115392"/>
            <a:ext cx="8191500" cy="4006850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2000" b="1" dirty="0">
                <a:latin typeface="+mn-ea"/>
              </a:rPr>
              <a:t>CPU</a:t>
            </a:r>
            <a:r>
              <a:rPr lang="zh-CN" altLang="en-US" sz="2000" b="1" dirty="0">
                <a:latin typeface="+mn-ea"/>
              </a:rPr>
              <a:t>执行指令的过程</a:t>
            </a:r>
          </a:p>
          <a:p>
            <a:pPr lvl="2"/>
            <a:r>
              <a:rPr lang="zh-CN" altLang="en-US" sz="2000" b="1" dirty="0">
                <a:latin typeface="+mn-ea"/>
              </a:rPr>
              <a:t>取指令</a:t>
            </a:r>
          </a:p>
          <a:p>
            <a:pPr lvl="2"/>
            <a:r>
              <a:rPr lang="en-US" altLang="zh-CN" sz="2000" b="1" dirty="0">
                <a:latin typeface="+mn-ea"/>
              </a:rPr>
              <a:t>PC+“1”</a:t>
            </a:r>
            <a:endParaRPr lang="zh-CN" altLang="en-US" sz="2000" b="1" dirty="0">
              <a:latin typeface="+mn-ea"/>
            </a:endParaRPr>
          </a:p>
          <a:p>
            <a:pPr lvl="2"/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指令译码</a:t>
            </a:r>
          </a:p>
          <a:p>
            <a:pPr lvl="2"/>
            <a:r>
              <a:rPr lang="zh-CN" altLang="en-US" sz="2000" b="1" dirty="0">
                <a:latin typeface="+mn-ea"/>
              </a:rPr>
              <a:t>进行主存地址运算</a:t>
            </a:r>
          </a:p>
          <a:p>
            <a:pPr lvl="2"/>
            <a:r>
              <a:rPr lang="zh-CN" altLang="en-US" sz="2000" b="1" dirty="0">
                <a:latin typeface="+mn-ea"/>
              </a:rPr>
              <a:t>取操作数</a:t>
            </a:r>
          </a:p>
          <a:p>
            <a:pPr lvl="2"/>
            <a:r>
              <a:rPr lang="zh-CN" altLang="en-US" sz="2000" b="1" dirty="0">
                <a:latin typeface="+mn-ea"/>
              </a:rPr>
              <a:t>进行算术 </a:t>
            </a:r>
            <a:r>
              <a:rPr lang="en-US" altLang="zh-CN" sz="2000" b="1" dirty="0">
                <a:latin typeface="+mn-ea"/>
              </a:rPr>
              <a:t>/ </a:t>
            </a:r>
            <a:r>
              <a:rPr lang="zh-CN" altLang="en-US" sz="2000" b="1" dirty="0">
                <a:latin typeface="+mn-ea"/>
              </a:rPr>
              <a:t>逻辑运算</a:t>
            </a:r>
          </a:p>
          <a:p>
            <a:pPr lvl="2"/>
            <a:r>
              <a:rPr lang="zh-CN" altLang="en-US" sz="2000" b="1" dirty="0">
                <a:latin typeface="+mn-ea"/>
              </a:rPr>
              <a:t>存结果</a:t>
            </a:r>
          </a:p>
          <a:p>
            <a:pPr lvl="2"/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以上每步都需检测“异常”</a:t>
            </a:r>
          </a:p>
          <a:p>
            <a:pPr lvl="2"/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若有异常，则自动切换到异常处理程序</a:t>
            </a:r>
          </a:p>
          <a:p>
            <a:pPr lvl="2"/>
            <a:r>
              <a:rPr lang="zh-CN" altLang="en-US" sz="2000" b="1" dirty="0">
                <a:solidFill>
                  <a:srgbClr val="006600"/>
                </a:solidFill>
                <a:latin typeface="+mn-ea"/>
              </a:rPr>
              <a:t>检测是否有“中断”请求，有则转中断处理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92F27494-65D8-ACC3-58F9-06DDCD267791}"/>
              </a:ext>
            </a:extLst>
          </p:cNvPr>
          <p:cNvSpPr>
            <a:spLocks/>
          </p:cNvSpPr>
          <p:nvPr/>
        </p:nvSpPr>
        <p:spPr bwMode="auto">
          <a:xfrm>
            <a:off x="6862763" y="1572592"/>
            <a:ext cx="401637" cy="3267075"/>
          </a:xfrm>
          <a:prstGeom prst="rightBrace">
            <a:avLst>
              <a:gd name="adj1" fmla="val 6778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8A92264-F50A-829C-2A76-B661EAAF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225055"/>
            <a:ext cx="40163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指令执行过程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80880AE7-8FE0-CB20-48ED-5DD38ED5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941168"/>
            <a:ext cx="772318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E9AAB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问题：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ea typeface="+mn-ea"/>
              </a:rPr>
              <a:t>“取指令”一定在最开始做吗？</a:t>
            </a:r>
            <a:r>
              <a:rPr lang="en-US" altLang="zh-CN" sz="2000" dirty="0">
                <a:solidFill>
                  <a:srgbClr val="0033CC"/>
                </a:solidFill>
                <a:latin typeface="+mn-ea"/>
                <a:ea typeface="+mn-ea"/>
              </a:rPr>
              <a:t>PC+“1</a:t>
            </a:r>
            <a:r>
              <a:rPr lang="zh-CN" altLang="en-US" sz="2000" dirty="0">
                <a:solidFill>
                  <a:srgbClr val="0033CC"/>
                </a:solidFill>
                <a:latin typeface="+mn-ea"/>
                <a:ea typeface="+mn-ea"/>
              </a:rPr>
              <a:t>”一定在译码之前做吗？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ea typeface="+mn-ea"/>
              </a:rPr>
              <a:t>“译码”须在指令执行前做吗？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33CC"/>
                </a:solidFill>
                <a:latin typeface="+mn-ea"/>
                <a:ea typeface="+mn-ea"/>
              </a:rPr>
              <a:t>你能说出几种“异常”事件？“异常”和“中断”的差别是什么？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异常是在</a:t>
            </a:r>
            <a:r>
              <a:rPr lang="en-US" altLang="zh-CN" sz="2000" dirty="0">
                <a:solidFill>
                  <a:srgbClr val="006600"/>
                </a:solidFill>
                <a:latin typeface="+mn-ea"/>
                <a:ea typeface="+mn-ea"/>
              </a:rPr>
              <a:t>CPU</a:t>
            </a:r>
            <a:r>
              <a:rPr lang="zh-CN" altLang="en-US" sz="2000" dirty="0">
                <a:solidFill>
                  <a:srgbClr val="006600"/>
                </a:solidFill>
                <a:latin typeface="+mn-ea"/>
                <a:ea typeface="+mn-ea"/>
              </a:rPr>
              <a:t>内部发生的，中断是由外部事件引起的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93B4C283-3AEE-8D3E-12E6-31958645897C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1628155"/>
            <a:ext cx="979487" cy="669925"/>
            <a:chOff x="1865" y="899"/>
            <a:chExt cx="588" cy="460"/>
          </a:xfrm>
        </p:grpSpPr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id="{0FA11E13-2389-FD95-530E-1A6B1BC9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" y="899"/>
              <a:ext cx="186" cy="366"/>
            </a:xfrm>
            <a:prstGeom prst="rightBrace">
              <a:avLst>
                <a:gd name="adj1" fmla="val 1639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4E43C5D1-9247-3F0F-90B8-6238713B0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" y="899"/>
              <a:ext cx="434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900">
                  <a:latin typeface="Times New Roman" panose="02020603050405020304" pitchFamily="18" charset="0"/>
                  <a:ea typeface="微软雅黑" panose="020B0503020204020204" pitchFamily="34" charset="-122"/>
                </a:rPr>
                <a:t>取指阶段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0AAC1887-C20B-9411-9E08-46602F85735C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2760042"/>
            <a:ext cx="1020763" cy="1995488"/>
            <a:chOff x="2386" y="1390"/>
            <a:chExt cx="588" cy="1428"/>
          </a:xfrm>
        </p:grpSpPr>
        <p:sp>
          <p:nvSpPr>
            <p:cNvPr id="10" name="AutoShape 13">
              <a:extLst>
                <a:ext uri="{FF2B5EF4-FFF2-40B4-BE49-F238E27FC236}">
                  <a16:creationId xmlns:a16="http://schemas.microsoft.com/office/drawing/2014/main" id="{0D76DBE2-F5A1-6DE3-9A3E-9930E578B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" y="1390"/>
              <a:ext cx="216" cy="1428"/>
            </a:xfrm>
            <a:prstGeom prst="rightBrace">
              <a:avLst>
                <a:gd name="adj1" fmla="val 5509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D72B56D7-5F5C-90DE-0235-BDD870033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" y="1846"/>
              <a:ext cx="434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FE9AAB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2000">
                  <a:latin typeface="Times New Roman" panose="02020603050405020304" pitchFamily="18" charset="0"/>
                  <a:ea typeface="黑体" panose="02010609060101010101" pitchFamily="49" charset="-122"/>
                </a:rPr>
                <a:t>执行阶段</a:t>
              </a:r>
            </a:p>
          </p:txBody>
        </p:sp>
      </p:grpSp>
      <p:sp>
        <p:nvSpPr>
          <p:cNvPr id="12" name="Text Box 15">
            <a:extLst>
              <a:ext uri="{FF2B5EF4-FFF2-40B4-BE49-F238E27FC236}">
                <a16:creationId xmlns:a16="http://schemas.microsoft.com/office/drawing/2014/main" id="{F6971B67-6EAD-2E1B-FD07-DDD009BE8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788" y="1266205"/>
            <a:ext cx="1743075" cy="2277034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“</a:t>
            </a:r>
            <a:r>
              <a:rPr lang="en-US" altLang="zh-CN" sz="2000" dirty="0">
                <a:solidFill>
                  <a:srgbClr val="002060"/>
                </a:solidFill>
                <a:latin typeface="+mn-ea"/>
                <a:ea typeface="+mn-ea"/>
              </a:rPr>
              <a:t>1”</a:t>
            </a:r>
            <a:r>
              <a:rPr lang="zh-CN" altLang="en-US" sz="2000" dirty="0">
                <a:solidFill>
                  <a:srgbClr val="002060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993300"/>
                </a:solidFill>
                <a:latin typeface="+mn-ea"/>
                <a:ea typeface="+mn-ea"/>
              </a:rPr>
              <a:t>指一条指令的长度，定长指令字每次都一样；变长指令字每次可能不同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BAD919B1-8CC7-BC89-4C29-2DB6D5B5E2B0}"/>
              </a:ext>
            </a:extLst>
          </p:cNvPr>
          <p:cNvGrpSpPr>
            <a:grpSpLocks/>
          </p:cNvGrpSpPr>
          <p:nvPr/>
        </p:nvGrpSpPr>
        <p:grpSpPr bwMode="auto">
          <a:xfrm>
            <a:off x="4402138" y="4431681"/>
            <a:ext cx="4584700" cy="1631092"/>
            <a:chOff x="2998" y="2862"/>
            <a:chExt cx="2531" cy="576"/>
          </a:xfrm>
        </p:grpSpPr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D5C1EB9E-FAFF-A542-4B9D-3083DF8B5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9" y="2862"/>
              <a:ext cx="850" cy="576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3300"/>
                  </a:solidFill>
                  <a:latin typeface="+mn-ea"/>
                  <a:ea typeface="+mn-ea"/>
                </a:rPr>
                <a:t>定长</a:t>
              </a:r>
              <a:r>
                <a:rPr lang="zh-CN" altLang="en-US" sz="2000" dirty="0">
                  <a:latin typeface="+mn-ea"/>
                  <a:ea typeface="+mn-ea"/>
                </a:rPr>
                <a:t>指令字通常在译码前做，</a:t>
              </a:r>
              <a:r>
                <a:rPr lang="zh-CN" altLang="en-US" sz="2000" dirty="0">
                  <a:solidFill>
                    <a:srgbClr val="FF3300"/>
                  </a:solidFill>
                  <a:latin typeface="+mn-ea"/>
                  <a:ea typeface="+mn-ea"/>
                </a:rPr>
                <a:t>变长</a:t>
              </a:r>
              <a:r>
                <a:rPr lang="zh-CN" altLang="en-US" sz="2000" dirty="0">
                  <a:latin typeface="+mn-ea"/>
                  <a:ea typeface="+mn-ea"/>
                </a:rPr>
                <a:t>指令字在译码后做！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53A42A5A-A1AF-6AF0-8892-1C4CCD899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" y="3016"/>
              <a:ext cx="1701" cy="21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一、程序及指令的执行过程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26F26C-9D31-E560-28CC-EE4353EF8A4B}"/>
              </a:ext>
            </a:extLst>
          </p:cNvPr>
          <p:cNvSpPr txBox="1"/>
          <p:nvPr/>
        </p:nvSpPr>
        <p:spPr>
          <a:xfrm>
            <a:off x="215516" y="1484784"/>
            <a:ext cx="8712968" cy="3295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每条指令的功能总是由以下四种基本操作来实现：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读取某一主存单元的内容，并将其装入某个寄存器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（取指， 取数）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把一个数据从某个寄存器存入给定的主存单元中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（存结果）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把一个数据从某寄存器送到另一寄存器或者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（取数，存结果）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进行算术或逻辑运算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PC+”1”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，计算地址，运算）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指令执行过程中查询各种异常情况，并在发现异常时转异常处理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指令执行结束时查询中断请求，并在发现中断请求时响应中断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5.1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程序执行概述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5.2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流水线方式下指令的执行</a:t>
            </a:r>
            <a:endParaRPr lang="en-US" altLang="zh-CN"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6.4 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高速缓冲存储器</a:t>
            </a:r>
            <a:endParaRPr lang="en-US" altLang="zh-CN" dirty="0"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5.2.流水线方式下指令的执行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313FE04-903D-E7E0-7025-859623FED095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196752"/>
            <a:ext cx="8191500" cy="2482850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b="1" dirty="0">
                <a:solidFill>
                  <a:srgbClr val="FF3300"/>
                </a:solidFill>
                <a:latin typeface="+mn-ea"/>
              </a:rPr>
              <a:t>五段流水线</a:t>
            </a:r>
          </a:p>
          <a:p>
            <a:pPr>
              <a:buFontTx/>
              <a:buNone/>
            </a:pPr>
            <a:r>
              <a:rPr lang="zh-CN" altLang="en-US" sz="22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取指令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(IF)</a:t>
            </a:r>
            <a:r>
              <a:rPr lang="zh-CN" altLang="en-US" sz="2000" b="1" dirty="0">
                <a:latin typeface="+mn-ea"/>
              </a:rPr>
              <a:t>：根据</a:t>
            </a:r>
            <a:r>
              <a:rPr lang="en-US" altLang="zh-CN" sz="2000" b="1" dirty="0">
                <a:latin typeface="+mn-ea"/>
              </a:rPr>
              <a:t>PC</a:t>
            </a:r>
            <a:r>
              <a:rPr lang="zh-CN" altLang="en-US" sz="2000" b="1" dirty="0">
                <a:latin typeface="+mn-ea"/>
              </a:rPr>
              <a:t>的值从存储器取出指令。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指令译码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(ID)</a:t>
            </a:r>
            <a:r>
              <a:rPr lang="zh-CN" altLang="en-US" sz="2000" b="1" dirty="0">
                <a:latin typeface="+mn-ea"/>
              </a:rPr>
              <a:t>：产生指令执行所需的控制信号。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取操作数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(OF)</a:t>
            </a:r>
            <a:r>
              <a:rPr lang="zh-CN" altLang="en-US" sz="2000" b="1" dirty="0">
                <a:latin typeface="+mn-ea"/>
              </a:rPr>
              <a:t>：读取存储器操作数或寄存器操作数。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执行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(EX)</a:t>
            </a:r>
            <a:r>
              <a:rPr lang="zh-CN" altLang="en-US" sz="2000" b="1" dirty="0">
                <a:latin typeface="+mn-ea"/>
              </a:rPr>
              <a:t>：对操作数完成指定操作。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+mn-ea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写回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(WB)</a:t>
            </a:r>
            <a:r>
              <a:rPr lang="zh-CN" altLang="en-US" sz="2000" b="1" dirty="0">
                <a:latin typeface="+mn-ea"/>
              </a:rPr>
              <a:t>：将操作结果写入存储器或寄存器。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B2DDC93-7629-B83F-0758-CBA118A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" y="3454400"/>
            <a:ext cx="8853488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236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23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1335</TotalTime>
  <Words>5416</Words>
  <Application>Microsoft Office PowerPoint</Application>
  <PresentationFormat>全屏显示(4:3)</PresentationFormat>
  <Paragraphs>669</Paragraphs>
  <Slides>52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52</vt:i4>
      </vt:variant>
    </vt:vector>
  </HeadingPairs>
  <TitlesOfParts>
    <vt:vector size="84" baseType="lpstr">
      <vt:lpstr>PMingLiU</vt:lpstr>
      <vt:lpstr>等线</vt:lpstr>
      <vt:lpstr>黑体</vt:lpstr>
      <vt:lpstr>华文新魏</vt:lpstr>
      <vt:lpstr>楷体_GB2312</vt:lpstr>
      <vt:lpstr>隶书</vt:lpstr>
      <vt:lpstr>宋体</vt:lpstr>
      <vt:lpstr>微软雅黑</vt:lpstr>
      <vt:lpstr>新宋体</vt:lpstr>
      <vt:lpstr>Arial</vt:lpstr>
      <vt:lpstr>Calibri</vt:lpstr>
      <vt:lpstr>Helvetica</vt:lpstr>
      <vt:lpstr>Tahoma</vt:lpstr>
      <vt:lpstr>Times New Roman</vt:lpstr>
      <vt:lpstr>Wingdings</vt:lpstr>
      <vt:lpstr>Wingdings 3</vt:lpstr>
      <vt:lpstr>1_model-3</vt:lpstr>
      <vt:lpstr>2_model-3</vt:lpstr>
      <vt:lpstr>8_model-3</vt:lpstr>
      <vt:lpstr>6_model-3</vt:lpstr>
      <vt:lpstr>7_model-3</vt:lpstr>
      <vt:lpstr>3_model-3</vt:lpstr>
      <vt:lpstr>12_model-3</vt:lpstr>
      <vt:lpstr>13_model-3</vt:lpstr>
      <vt:lpstr>17_model-3</vt:lpstr>
      <vt:lpstr>18_model-3</vt:lpstr>
      <vt:lpstr>21_model-3</vt:lpstr>
      <vt:lpstr>22_model-3</vt:lpstr>
      <vt:lpstr>23_model-3</vt:lpstr>
      <vt:lpstr>25_model-3</vt:lpstr>
      <vt:lpstr>26_model-3</vt:lpstr>
      <vt:lpstr>30_model-3</vt:lpstr>
      <vt:lpstr> 程序的执行、高速缓冲及优化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一、存储器的层次结构</vt:lpstr>
      <vt:lpstr>一、层次化存储器结构</vt:lpstr>
      <vt:lpstr>二、程序的局部性原理</vt:lpstr>
      <vt:lpstr>二、程序的局部性原理</vt:lpstr>
      <vt:lpstr>三、Cache的工作原理</vt:lpstr>
      <vt:lpstr>三、Cache的工作原理</vt:lpstr>
      <vt:lpstr>三、Cache的工作原理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zhuhong</cp:lastModifiedBy>
  <cp:revision>2386</cp:revision>
  <dcterms:created xsi:type="dcterms:W3CDTF">2006-11-13T09:10:00Z</dcterms:created>
  <dcterms:modified xsi:type="dcterms:W3CDTF">2024-11-04T01:29:40Z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