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1099" r:id="rId3"/>
    <p:sldId id="1098" r:id="rId4"/>
    <p:sldId id="1080" r:id="rId5"/>
    <p:sldId id="985" r:id="rId6"/>
    <p:sldId id="1138" r:id="rId7"/>
    <p:sldId id="975" r:id="rId8"/>
    <p:sldId id="1139" r:id="rId9"/>
    <p:sldId id="1141" r:id="rId10"/>
    <p:sldId id="978" r:id="rId11"/>
    <p:sldId id="984" r:id="rId12"/>
    <p:sldId id="1142" r:id="rId13"/>
    <p:sldId id="1143" r:id="rId14"/>
    <p:sldId id="993" r:id="rId15"/>
    <p:sldId id="991" r:id="rId16"/>
    <p:sldId id="1131" r:id="rId17"/>
    <p:sldId id="1134" r:id="rId18"/>
    <p:sldId id="1132" r:id="rId19"/>
    <p:sldId id="1133" r:id="rId20"/>
    <p:sldId id="920" r:id="rId21"/>
    <p:sldId id="1103" r:id="rId22"/>
    <p:sldId id="1146" r:id="rId23"/>
    <p:sldId id="919" r:id="rId24"/>
    <p:sldId id="992" r:id="rId25"/>
    <p:sldId id="1147" r:id="rId26"/>
    <p:sldId id="1148" r:id="rId27"/>
    <p:sldId id="1149" r:id="rId28"/>
    <p:sldId id="924" r:id="rId29"/>
    <p:sldId id="1071" r:id="rId30"/>
    <p:sldId id="1150" r:id="rId31"/>
    <p:sldId id="925" r:id="rId32"/>
    <p:sldId id="1151" r:id="rId33"/>
    <p:sldId id="1145" r:id="rId34"/>
    <p:sldId id="1152" r:id="rId35"/>
    <p:sldId id="1161" r:id="rId36"/>
    <p:sldId id="1050" r:id="rId37"/>
    <p:sldId id="1162" r:id="rId38"/>
    <p:sldId id="1154" r:id="rId39"/>
    <p:sldId id="1155" r:id="rId40"/>
    <p:sldId id="1156" r:id="rId41"/>
    <p:sldId id="1158" r:id="rId42"/>
    <p:sldId id="1058" r:id="rId43"/>
    <p:sldId id="1016" r:id="rId44"/>
    <p:sldId id="928" r:id="rId45"/>
    <p:sldId id="929" r:id="rId46"/>
    <p:sldId id="968" r:id="rId47"/>
    <p:sldId id="974" r:id="rId48"/>
    <p:sldId id="986" r:id="rId49"/>
    <p:sldId id="987" r:id="rId50"/>
    <p:sldId id="988" r:id="rId51"/>
    <p:sldId id="938" r:id="rId52"/>
    <p:sldId id="989" r:id="rId53"/>
    <p:sldId id="1165" r:id="rId54"/>
    <p:sldId id="943" r:id="rId55"/>
    <p:sldId id="944" r:id="rId56"/>
    <p:sldId id="945" r:id="rId57"/>
    <p:sldId id="946" r:id="rId58"/>
    <p:sldId id="971" r:id="rId59"/>
    <p:sldId id="996" r:id="rId60"/>
    <p:sldId id="1032" r:id="rId61"/>
    <p:sldId id="1033" r:id="rId62"/>
    <p:sldId id="972" r:id="rId63"/>
    <p:sldId id="973" r:id="rId64"/>
    <p:sldId id="1037" r:id="rId65"/>
    <p:sldId id="1163" r:id="rId66"/>
    <p:sldId id="931" r:id="rId67"/>
    <p:sldId id="1003" r:id="rId68"/>
    <p:sldId id="1001" r:id="rId69"/>
    <p:sldId id="1002" r:id="rId70"/>
    <p:sldId id="1004" r:id="rId71"/>
    <p:sldId id="1005" r:id="rId72"/>
    <p:sldId id="977" r:id="rId73"/>
    <p:sldId id="1007" r:id="rId74"/>
    <p:sldId id="1164" r:id="rId75"/>
    <p:sldId id="2190" r:id="rId76"/>
    <p:sldId id="2191" r:id="rId77"/>
    <p:sldId id="2192" r:id="rId78"/>
    <p:sldId id="2193" r:id="rId79"/>
    <p:sldId id="2194" r:id="rId8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242"/>
    <a:srgbClr val="3333CC"/>
    <a:srgbClr val="FF0000"/>
    <a:srgbClr val="0A6A0A"/>
    <a:srgbClr val="CC3300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1" autoAdjust="0"/>
    <p:restoredTop sz="78695" autoAdjust="0"/>
  </p:normalViewPr>
  <p:slideViewPr>
    <p:cSldViewPr snapToGrid="0">
      <p:cViewPr varScale="1">
        <p:scale>
          <a:sx n="98" d="100"/>
          <a:sy n="98" d="100"/>
        </p:scale>
        <p:origin x="2424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416"/>
    </p:cViewPr>
  </p:sorterViewPr>
  <p:notesViewPr>
    <p:cSldViewPr snapToGrid="0"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916256D-99FE-473E-85A6-AB14703043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1ABE84C-59FF-4111-855D-9FC070D82A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A858792-0A00-42D5-BE58-085E3B0249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483C090-A66C-48F5-8EB7-F9452B0A1B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BF86E533-D01E-44C1-8108-F0547B0BDF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E47B07C0-B1CD-40F7-A9E0-18C031040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63C18A6-CA8B-4BC2-8778-738EC80E1C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预处理：头文件的包含；宏定义的扩展；条件编译的选择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046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CFI</a:t>
            </a:r>
            <a:r>
              <a:rPr lang="zh-CN" altLang="en-US" dirty="0"/>
              <a:t>：</a:t>
            </a:r>
            <a:r>
              <a:rPr lang="en-US" altLang="zh-CN" dirty="0"/>
              <a:t>call frame information </a:t>
            </a:r>
            <a:r>
              <a:rPr lang="zh-CN" altLang="en-US" dirty="0"/>
              <a:t>，汇编指示符，告诉汇编器生成相应的调试信息。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79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程序安装的目录  ：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gcc</a:t>
            </a:r>
            <a:r>
              <a:rPr lang="en-US" altLang="zh-CN" dirty="0"/>
              <a:t>/x86_64-linux-gnu/7.5.0#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512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  </a:t>
            </a:r>
            <a:r>
              <a:rPr lang="en-US" altLang="zh-CN" dirty="0" err="1"/>
              <a:t>objdump</a:t>
            </a:r>
            <a:r>
              <a:rPr lang="en-US" altLang="zh-CN" dirty="0"/>
              <a:t> –-help  </a:t>
            </a:r>
            <a:r>
              <a:rPr lang="zh-CN" altLang="en-US" dirty="0"/>
              <a:t>可显示帮助      </a:t>
            </a:r>
            <a:r>
              <a:rPr lang="en-US" altLang="zh-CN" dirty="0"/>
              <a:t>man  </a:t>
            </a:r>
            <a:r>
              <a:rPr lang="en-US" altLang="zh-CN" dirty="0" err="1"/>
              <a:t>objdump</a:t>
            </a:r>
            <a:r>
              <a:rPr lang="en-US" altLang="zh-CN" dirty="0"/>
              <a:t>  </a:t>
            </a:r>
            <a:r>
              <a:rPr lang="zh-CN" altLang="en-US" dirty="0"/>
              <a:t>也可显示帮助</a:t>
            </a:r>
            <a:endParaRPr lang="en-US" altLang="zh-CN" dirty="0"/>
          </a:p>
          <a:p>
            <a:r>
              <a:rPr lang="en-US" altLang="zh-CN" dirty="0"/>
              <a:t>AT&amp;T </a:t>
            </a:r>
            <a:r>
              <a:rPr lang="zh-CN" altLang="en-US" dirty="0"/>
              <a:t>： 美国电话电报公司 </a:t>
            </a:r>
            <a:r>
              <a:rPr lang="en-US" altLang="zh-CN" dirty="0"/>
              <a:t>American Telephone and Telegraph Company</a:t>
            </a:r>
            <a:r>
              <a:rPr lang="zh-CN" altLang="en-US" dirty="0"/>
              <a:t> ， 成立于 </a:t>
            </a:r>
            <a:r>
              <a:rPr lang="en-US" altLang="zh-CN" dirty="0"/>
              <a:t>1885</a:t>
            </a:r>
            <a:r>
              <a:rPr lang="zh-CN" altLang="en-US" dirty="0"/>
              <a:t>年。原为 贝尔公司的子公司 ，追溯到 </a:t>
            </a:r>
            <a:r>
              <a:rPr lang="en-US" altLang="zh-CN" dirty="0"/>
              <a:t>1976</a:t>
            </a:r>
            <a:r>
              <a:rPr lang="zh-CN" altLang="en-US" dirty="0"/>
              <a:t>年  贝尔发明电话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Objdump</a:t>
            </a:r>
            <a:r>
              <a:rPr lang="en-US" altLang="zh-CN" dirty="0"/>
              <a:t> –S , -S</a:t>
            </a:r>
            <a:r>
              <a:rPr lang="zh-CN" altLang="en-US" dirty="0"/>
              <a:t>：输出目标文件的符号表，也即显示源代码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87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707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FF0000"/>
                </a:solidFill>
                <a:latin typeface="宋体" panose="02010600030101010101" pitchFamily="2" charset="-122"/>
              </a:rPr>
              <a:t>不论函数放在执行文件（或者内存）何处， 参数、非静态的局部变量都是可以确定表达方式的！</a:t>
            </a:r>
            <a:endParaRPr lang="en-US" altLang="zh-CN" sz="1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200" dirty="0">
                <a:latin typeface="+mn-lt"/>
                <a:ea typeface="微软雅黑" panose="020B0503020204020204" pitchFamily="34" charset="-122"/>
              </a:rPr>
              <a:t>static void f(); </a:t>
            </a:r>
            <a:r>
              <a:rPr lang="zh-CN" altLang="en-US" sz="1200" dirty="0">
                <a:latin typeface="+mn-lt"/>
                <a:ea typeface="微软雅黑" panose="020B0503020204020204" pitchFamily="34" charset="-122"/>
              </a:rPr>
              <a:t>只能在本文件使用静态函数</a:t>
            </a:r>
            <a:endParaRPr lang="en-US" altLang="zh-CN" sz="1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628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515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50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BEAD12-2495-4AEB-AE04-9AA57D304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10D86B4-E0F0-4292-A6D6-19E8096D4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64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BEAD12-2495-4AEB-AE04-9AA57D304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10D86B4-E0F0-4292-A6D6-19E8096D4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链接器在处理目标文件时，须要对目标文件中某些部位进行重定位，即代码段和数据段中那些对绝对地址的引用的位置。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31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17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68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DEAFE5-4586-4D98-BE14-5C2A055EF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A702D1E-845D-4B14-8877-337225BE2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29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72889B81-B996-9C30-AD64-F10DCBD9C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9CC4A3D-FBA0-4A40-2F43-AED1EBC959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37235"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debug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调试用符号表。带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-g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选项的</a:t>
            </a:r>
            <a:r>
              <a:rPr lang="en-US" altLang="zh-CN" sz="1200" dirty="0" err="1">
                <a:latin typeface="楷体_GB2312" pitchFamily="1" charset="-122"/>
                <a:ea typeface="楷体_GB2312" pitchFamily="1" charset="-122"/>
              </a:rPr>
              <a:t>gcc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命令会得到这张表。</a:t>
            </a:r>
            <a:endParaRPr lang="en-US" altLang="zh-CN" sz="12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line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源程序中的行号和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.text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节中机器指令之间的映射。带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-g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选项的</a:t>
            </a:r>
            <a:r>
              <a:rPr lang="en-US" altLang="zh-CN" sz="1200" dirty="0" err="1">
                <a:latin typeface="楷体_GB2312" pitchFamily="1" charset="-122"/>
                <a:ea typeface="楷体_GB2312" pitchFamily="1" charset="-122"/>
              </a:rPr>
              <a:t>gcc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命令会得到这张表。</a:t>
            </a:r>
            <a:endParaRPr lang="en-US" altLang="zh-CN" sz="12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en-US" altLang="zh-CN" sz="1200" dirty="0" err="1">
                <a:latin typeface="楷体_GB2312" pitchFamily="1" charset="-122"/>
                <a:ea typeface="楷体_GB2312" pitchFamily="1" charset="-122"/>
              </a:rPr>
              <a:t>strtab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字符串表，包括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en-US" altLang="zh-CN" sz="1200" dirty="0" err="1">
                <a:latin typeface="楷体_GB2312" pitchFamily="1" charset="-122"/>
                <a:ea typeface="楷体_GB2312" pitchFamily="1" charset="-122"/>
              </a:rPr>
              <a:t>symtab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节和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.debug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节中的符号以及节头表中的节名字符串。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167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083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A5477BB-968D-484D-B573-C357702E9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E891960-5654-40B7-8474-C38BD8F04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46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E0CBEC1-0853-4FD7-BBCA-38E444CC3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57BB9DD-2377-4549-B0BA-4A3013FDF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r>
              <a:rPr lang="zh-CN" altLang="en-US" dirty="0">
                <a:latin typeface="Arial" panose="020B0604020202020204" pitchFamily="34" charset="0"/>
              </a:rPr>
              <a:t>目标文件既可以用于程序的链接，也可以用于程序的执行。故有两种视图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38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128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875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401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552B1D0A-A49A-4677-91C8-373477C7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948A97C-5C38-4BD0-9501-DE344DE9B2A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553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5F4DEC8D-318A-40EB-99C6-00E06177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E0145C8-736D-47D3-AA93-7EE226AA256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F23A056E-D132-4158-9E19-19E2B1D12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804D4A7-B8C4-4EC8-A445-C644F5A7053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780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66C344E9-84F7-490B-8431-B528B9D06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DAD81A67-2699-4157-A041-F8A9802A6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外部符号没有强弱！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B8270177-E420-4789-8A36-2B18301EC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46F6AB-F98A-47CB-B2E6-7FE901E92CBD}" type="slidenum">
              <a:rPr lang="en-US" altLang="zh-CN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3D7F6A86-16B5-4FFE-9280-BB9BB28E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5CDB46A-73AC-4ED4-A1EA-A47D3DE1F58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这个例子以及后续的例子在</a:t>
            </a:r>
            <a:r>
              <a:rPr lang="en-US" altLang="zh-CN" dirty="0"/>
              <a:t>vs2019</a:t>
            </a:r>
            <a:r>
              <a:rPr lang="zh-CN" altLang="en-US" dirty="0"/>
              <a:t>下会出现，但是在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下不会出现，链接时会报错，链接不成功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985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4D3169EA-9DD2-417F-80DF-76444EA53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2B39462-6A54-477A-A62F-6D945328F6E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7DCE2DBB-353B-433B-9A21-F91400F3C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3C3B2B6-D150-4BFB-B081-F2884B26F60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A33A7A87-32EB-4D07-BD65-E5576090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80AFAF93-62D6-4468-BA31-3029E36196B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F5F1EA7A-2F46-4168-AA0F-25A2DB4A05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CA68C590-D5AB-4F6B-8275-929A0DFF9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0FB1140F-9603-4A3C-83DB-1C21DBF6A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7D373F-44FC-4151-AA1F-E01CB14D8483}" type="slidenum">
              <a:rPr lang="en-US" altLang="zh-CN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宏替换： 符号常量  </a:t>
            </a:r>
            <a:r>
              <a:rPr lang="en-US" altLang="zh-CN" dirty="0"/>
              <a:t>N </a:t>
            </a:r>
            <a:r>
              <a:rPr lang="zh-CN" altLang="en-US" dirty="0"/>
              <a:t>；     定义的函数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16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B9EF1C1-1CAA-429C-AF2A-8BFAAAC8F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CFBB974-4AE3-41C1-8AE7-12F854617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B9EF1C1-1CAA-429C-AF2A-8BFAAAC8F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CFBB974-4AE3-41C1-8AE7-12F854617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30" tIns="43315" rIns="86630" bIns="43315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17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>
            <a:extLst>
              <a:ext uri="{FF2B5EF4-FFF2-40B4-BE49-F238E27FC236}">
                <a16:creationId xmlns:a16="http://schemas.microsoft.com/office/drawing/2014/main" id="{F7183260-7352-4330-A38C-D88954EA7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85D08D-17D7-498E-9AA6-7D1E9A770FA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18A6-CA8B-4BC2-8778-738EC80E1C09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9010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>
            <a:extLst>
              <a:ext uri="{FF2B5EF4-FFF2-40B4-BE49-F238E27FC236}">
                <a16:creationId xmlns:a16="http://schemas.microsoft.com/office/drawing/2014/main" id="{1034C949-8E0A-4384-9B85-643AD51FA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F9B9478B-38D3-409E-9D92-A52E272C33D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>
            <a:extLst>
              <a:ext uri="{FF2B5EF4-FFF2-40B4-BE49-F238E27FC236}">
                <a16:creationId xmlns:a16="http://schemas.microsoft.com/office/drawing/2014/main" id="{6A4212E2-7774-44E3-B440-43849DA89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>
            <a:lvl1pPr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3263" indent="-269875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6063" indent="-215900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49450" indent="-217488" defTabSz="8667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066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638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210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78250" indent="-217488" defTabSz="866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 sz="2300" b="1">
              <a:latin typeface="Arial Narrow" panose="020B060602020203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674E90AA-7836-4951-88C6-032E1055524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630" tIns="43315" rIns="86630" bIns="43315" anchor="ctr"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宏替换： 符号常量  </a:t>
            </a:r>
            <a:r>
              <a:rPr lang="en-US" altLang="zh-CN" dirty="0"/>
              <a:t>N </a:t>
            </a:r>
            <a:r>
              <a:rPr lang="zh-CN" altLang="en-US" dirty="0"/>
              <a:t>；     定义的函数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17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3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49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08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程序安装的目录  ：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gcc</a:t>
            </a:r>
            <a:r>
              <a:rPr lang="en-US" altLang="zh-CN" dirty="0"/>
              <a:t>/x86_64-linux-gnu/7.5.0#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14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80C470-CF1D-4D8B-BC98-C1B65B9C2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FA0A1F-2D1E-4715-AD80-788F104B2E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EC053C-C29E-4ACF-8802-E811955C0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456760-769D-47D4-BFEA-1C4E299A9F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64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327552-35F7-40E0-B3CA-6D2C7C95A6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14B02-AEEA-499E-A1F3-244334E94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B476CF-8AC0-46B3-A5C0-1779AF2FE8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D75BE-AA1A-485A-AD27-11F20CD92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35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F3A634-E177-45C3-A5AD-8A22953374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8EA31B-A67D-4DB7-94A2-773FD8D3F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782FF8-7535-4B12-BE60-E5DF3BD15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37172-CCCA-48E8-B61F-DEFB60EE1D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80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005707-A769-4DA1-81CF-986D1964C5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7F9802-C037-4D67-B2FA-B44E59BA6C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4E592F-4C51-4FAB-A403-E0D93D351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B45F72-1248-40DC-80E7-48F9249C13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11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DDC79F-2494-4063-94DC-2E6B6F2691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6880EA-0FD3-46EB-A304-5FCF31E416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70A264-F850-436A-B5C8-64D93286D4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02F0F-A619-4787-B954-58FFFC8EC4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0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AC4F5-9ED7-46E4-BB68-1BD92C414A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DB4FF-31C3-4D75-9DD4-6A870C8392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CD003-335A-4AA6-8A20-2F621A4B4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79AAF-B00D-4C13-965F-3C46F9C506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93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E74324-5069-4BAA-852E-49865D923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66F628-4AF9-4930-8E8A-CA1B852704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3E1F8C-B871-48EF-ADCA-7EAF69D11C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7C21B-13B5-407B-9500-CB29AA2CCD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47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7F2F735-51E0-427F-83EA-D86CE06BBA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211CF9-6A5F-4D3C-A24A-47A361331B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228A27-325C-4C4E-9005-5246363B64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5D1E-C5E0-4F7C-9C31-ABF0FD74AB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94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6C8332-FA26-4695-81AD-0D80CA201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0933F78-4448-4B76-B047-7F64F948E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96BA38-69A7-439A-9CAA-421B45400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6559C-93B7-489F-8D69-8A3A3C8B1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93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BA381-32B4-49A1-9708-0945618498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15312-CF9E-4B5F-969D-5853B5343E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966E1-C0E7-46FD-B3F3-278AA6E2AC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9098C-6B9B-4DB0-8F60-22868CEDF0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0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8A943-EDF3-49D7-8B9E-701D50F734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E8483-7170-4012-87F6-B69A6D3D1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32D06-66F1-4615-8DB5-782F0D473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57F2F-72F2-4DA6-8677-C1197E72C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0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D7CC248-392B-4733-9054-ED9094A91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9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5F3E65-2072-49A8-A801-3595A61E1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8E39A24-C9C1-4CC8-9444-B44FA998CF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EC0E725-5C80-4DA0-96E1-1CD746AB34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DC71F20-1585-4D34-8D2B-DE576E7159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9E9C2B0-E804-4DC5-8A1C-243F72A610F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CCA54AD-AAA5-4C26-87C4-CCA81263C5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A5ED8E-6701-4F5A-847C-8C8355543E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lang="zh-CN" altLang="en-US" sz="4000" dirty="0">
                <a:solidFill>
                  <a:srgbClr val="FF0000"/>
                </a:solidFill>
              </a:rPr>
              <a:t>程序的链接</a:t>
            </a:r>
            <a:br>
              <a:rPr lang="zh-CN" altLang="en-US" sz="4000" dirty="0">
                <a:solidFill>
                  <a:srgbClr val="FF0000"/>
                </a:solidFill>
              </a:rPr>
            </a:br>
            <a:br>
              <a:rPr lang="zh-CN" altLang="en-US" sz="1600" dirty="0">
                <a:solidFill>
                  <a:srgbClr val="FF0000"/>
                </a:solidFill>
              </a:rPr>
            </a:br>
            <a:endParaRPr lang="en-US" altLang="zh-CN" sz="28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71499" y="808076"/>
            <a:ext cx="6975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#gcc  –E 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 _SECOND 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–o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test.i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预处理后的 文件 为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test.i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B2FF75-DEB1-412F-BBB3-15379112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0" y="1988840"/>
            <a:ext cx="4711942" cy="32513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7C8B42-5ED3-4124-990C-8BCB4CB1F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50" y="2087560"/>
            <a:ext cx="3670489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74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71499" y="808076"/>
            <a:ext cx="6975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#gcc  –E 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 _SECOND 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–o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test.i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条件编译的选项也可以直接 写在程序中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2D5305-789B-4CA8-8A13-2D13B0E8C309}"/>
              </a:ext>
            </a:extLst>
          </p:cNvPr>
          <p:cNvSpPr txBox="1"/>
          <p:nvPr/>
        </p:nvSpPr>
        <p:spPr>
          <a:xfrm>
            <a:off x="521550" y="1961253"/>
            <a:ext cx="425134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#include &lt;stdio.h&gt;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#define _SECOND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int main()</a:t>
            </a:r>
            <a:endParaRPr lang="en-US" altLang="zh-CN" sz="2000" dirty="0"/>
          </a:p>
          <a:p>
            <a:r>
              <a:rPr lang="zh-CN" altLang="en-US" sz="2000" dirty="0"/>
              <a:t>{</a:t>
            </a:r>
            <a:endParaRPr lang="en-US" altLang="zh-CN" sz="2000" dirty="0"/>
          </a:p>
          <a:p>
            <a:pPr lvl="1"/>
            <a:r>
              <a:rPr lang="zh-CN" altLang="en-US" sz="2000" dirty="0"/>
              <a:t>#ifdef _FIRST	</a:t>
            </a:r>
            <a:endParaRPr lang="en-US" altLang="zh-CN" sz="2000" dirty="0"/>
          </a:p>
          <a:p>
            <a:pPr lvl="1"/>
            <a:r>
              <a:rPr lang="zh-CN" altLang="en-US" sz="2000" dirty="0"/>
              <a:t>      printf("hello , First \n");</a:t>
            </a:r>
            <a:endParaRPr lang="en-US" altLang="zh-CN" sz="2000" dirty="0"/>
          </a:p>
          <a:p>
            <a:pPr lvl="1"/>
            <a:r>
              <a:rPr lang="zh-CN" altLang="en-US" sz="2000" dirty="0"/>
              <a:t>#endif</a:t>
            </a:r>
            <a:endParaRPr lang="en-US" altLang="zh-CN" sz="2000" dirty="0"/>
          </a:p>
          <a:p>
            <a:pPr lvl="1"/>
            <a:r>
              <a:rPr lang="zh-CN" altLang="en-US" sz="2000" dirty="0"/>
              <a:t>#ifdef _SECOND	</a:t>
            </a:r>
            <a:endParaRPr lang="en-US" altLang="zh-CN" sz="2000" dirty="0"/>
          </a:p>
          <a:p>
            <a:pPr lvl="1"/>
            <a:r>
              <a:rPr lang="zh-CN" altLang="en-US" sz="2000" dirty="0"/>
              <a:t>      printf("good, Second\n");</a:t>
            </a:r>
            <a:endParaRPr lang="en-US" altLang="zh-CN" sz="2000" dirty="0"/>
          </a:p>
          <a:p>
            <a:pPr lvl="1"/>
            <a:r>
              <a:rPr lang="zh-CN" altLang="en-US" sz="2000" dirty="0"/>
              <a:t>#endif	</a:t>
            </a:r>
            <a:endParaRPr lang="en-US" altLang="zh-CN" sz="2000" dirty="0"/>
          </a:p>
          <a:p>
            <a:pPr lvl="1"/>
            <a:r>
              <a:rPr lang="zh-CN" altLang="en-US" sz="2000" dirty="0"/>
              <a:t>printf("game over\n");	</a:t>
            </a:r>
            <a:endParaRPr lang="en-US" altLang="zh-CN" sz="2000" dirty="0"/>
          </a:p>
          <a:p>
            <a:pPr lvl="1"/>
            <a:r>
              <a:rPr lang="zh-CN" altLang="en-US" sz="2000" dirty="0"/>
              <a:t>return 0;</a:t>
            </a:r>
            <a:endParaRPr lang="en-US" altLang="zh-CN" sz="2000" dirty="0"/>
          </a:p>
          <a:p>
            <a:r>
              <a:rPr lang="zh-CN" altLang="en-US" sz="2000" dirty="0"/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E0261-DFEC-4201-8081-582AEC295D54}"/>
              </a:ext>
            </a:extLst>
          </p:cNvPr>
          <p:cNvSpPr txBox="1"/>
          <p:nvPr/>
        </p:nvSpPr>
        <p:spPr>
          <a:xfrm>
            <a:off x="4884544" y="5186548"/>
            <a:ext cx="38079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#gcc  –E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–o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test.i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AB953E-64A6-6CD1-1FB1-A61181337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50" y="2087560"/>
            <a:ext cx="3670489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1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565256" name="Text Box 8">
            <a:extLst>
              <a:ext uri="{FF2B5EF4-FFF2-40B4-BE49-F238E27FC236}">
                <a16:creationId xmlns:a16="http://schemas.microsoft.com/office/drawing/2014/main" id="{97C0B701-A230-42CB-A311-2A56C82FC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3576650"/>
            <a:ext cx="769938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565257" name="Text Box 9">
            <a:extLst>
              <a:ext uri="{FF2B5EF4-FFF2-40B4-BE49-F238E27FC236}">
                <a16:creationId xmlns:a16="http://schemas.microsoft.com/office/drawing/2014/main" id="{649723F8-311E-400A-99CA-E43A9E2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581412"/>
            <a:ext cx="769938" cy="798513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565258" name="Text Box 10">
            <a:extLst>
              <a:ext uri="{FF2B5EF4-FFF2-40B4-BE49-F238E27FC236}">
                <a16:creationId xmlns:a16="http://schemas.microsoft.com/office/drawing/2014/main" id="{264E0A02-2956-4204-BAF8-964D700C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602050"/>
            <a:ext cx="769938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565259" name="Text Box 11">
            <a:extLst>
              <a:ext uri="{FF2B5EF4-FFF2-40B4-BE49-F238E27FC236}">
                <a16:creationId xmlns:a16="http://schemas.microsoft.com/office/drawing/2014/main" id="{7A99A9E9-15D1-4B02-B592-E3AB1021B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3592525"/>
            <a:ext cx="769937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565260" name="Group 12">
            <a:extLst>
              <a:ext uri="{FF2B5EF4-FFF2-40B4-BE49-F238E27FC236}">
                <a16:creationId xmlns:a16="http://schemas.microsoft.com/office/drawing/2014/main" id="{CCD88AD8-0568-4E24-858B-E3ACFE90260F}"/>
              </a:ext>
            </a:extLst>
          </p:cNvPr>
          <p:cNvGrpSpPr>
            <a:grpSpLocks/>
          </p:cNvGrpSpPr>
          <p:nvPr/>
        </p:nvGrpSpPr>
        <p:grpSpPr bwMode="auto">
          <a:xfrm>
            <a:off x="5781678" y="3255181"/>
            <a:ext cx="1241425" cy="523875"/>
            <a:chOff x="3455" y="2877"/>
            <a:chExt cx="782" cy="330"/>
          </a:xfrm>
        </p:grpSpPr>
        <p:sp>
          <p:nvSpPr>
            <p:cNvPr id="76840" name="Line 13">
              <a:extLst>
                <a:ext uri="{FF2B5EF4-FFF2-40B4-BE49-F238E27FC236}">
                  <a16:creationId xmlns:a16="http://schemas.microsoft.com/office/drawing/2014/main" id="{F0F19517-6642-4FDC-AD32-0FD3CD8DB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1" name="Text Box 14">
              <a:extLst>
                <a:ext uri="{FF2B5EF4-FFF2-40B4-BE49-F238E27FC236}">
                  <a16:creationId xmlns:a16="http://schemas.microsoft.com/office/drawing/2014/main" id="{2C8BE6A6-3675-4EBF-9859-CC4DABD4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" y="2928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 err="1"/>
                <a:t>printf.o</a:t>
              </a:r>
              <a:endParaRPr lang="en-US" altLang="zh-CN" sz="1800" dirty="0"/>
            </a:p>
          </p:txBody>
        </p:sp>
      </p:grpSp>
      <p:grpSp>
        <p:nvGrpSpPr>
          <p:cNvPr id="565264" name="Group 16">
            <a:extLst>
              <a:ext uri="{FF2B5EF4-FFF2-40B4-BE49-F238E27FC236}">
                <a16:creationId xmlns:a16="http://schemas.microsoft.com/office/drawing/2014/main" id="{B5560824-3928-4AEE-B201-95A8D6C01A1E}"/>
              </a:ext>
            </a:extLst>
          </p:cNvPr>
          <p:cNvGrpSpPr>
            <a:grpSpLocks/>
          </p:cNvGrpSpPr>
          <p:nvPr/>
        </p:nvGrpSpPr>
        <p:grpSpPr bwMode="auto">
          <a:xfrm>
            <a:off x="379413" y="3619512"/>
            <a:ext cx="1041400" cy="1089025"/>
            <a:chOff x="239" y="3230"/>
            <a:chExt cx="656" cy="686"/>
          </a:xfrm>
        </p:grpSpPr>
        <p:grpSp>
          <p:nvGrpSpPr>
            <p:cNvPr id="76836" name="Group 17">
              <a:extLst>
                <a:ext uri="{FF2B5EF4-FFF2-40B4-BE49-F238E27FC236}">
                  <a16:creationId xmlns:a16="http://schemas.microsoft.com/office/drawing/2014/main" id="{69B229A0-F739-4ECC-BA1E-D5B084B67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76838" name="Line 18">
                <a:extLst>
                  <a:ext uri="{FF2B5EF4-FFF2-40B4-BE49-F238E27FC236}">
                    <a16:creationId xmlns:a16="http://schemas.microsoft.com/office/drawing/2014/main" id="{835BB110-B89B-45B0-AE2D-CF9FB2E2C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9" name="Text Box 19">
                <a:extLst>
                  <a:ext uri="{FF2B5EF4-FFF2-40B4-BE49-F238E27FC236}">
                    <a16:creationId xmlns:a16="http://schemas.microsoft.com/office/drawing/2014/main" id="{A763B632-E81C-4C6C-B6FD-17514DB76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hello.c</a:t>
                </a:r>
              </a:p>
            </p:txBody>
          </p:sp>
        </p:grpSp>
        <p:sp>
          <p:nvSpPr>
            <p:cNvPr id="76837" name="Text Box 20">
              <a:extLst>
                <a:ext uri="{FF2B5EF4-FFF2-40B4-BE49-F238E27FC236}">
                  <a16:creationId xmlns:a16="http://schemas.microsoft.com/office/drawing/2014/main" id="{1C994E0D-A803-407F-847C-047D58C68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65269" name="Group 21">
            <a:extLst>
              <a:ext uri="{FF2B5EF4-FFF2-40B4-BE49-F238E27FC236}">
                <a16:creationId xmlns:a16="http://schemas.microsoft.com/office/drawing/2014/main" id="{3C4DD17B-0FFA-45F7-B5B3-B1532B6946A4}"/>
              </a:ext>
            </a:extLst>
          </p:cNvPr>
          <p:cNvGrpSpPr>
            <a:grpSpLocks/>
          </p:cNvGrpSpPr>
          <p:nvPr/>
        </p:nvGrpSpPr>
        <p:grpSpPr bwMode="auto">
          <a:xfrm>
            <a:off x="2111375" y="3595700"/>
            <a:ext cx="1085850" cy="1073150"/>
            <a:chOff x="1330" y="3215"/>
            <a:chExt cx="684" cy="676"/>
          </a:xfrm>
        </p:grpSpPr>
        <p:grpSp>
          <p:nvGrpSpPr>
            <p:cNvPr id="76832" name="Group 22">
              <a:extLst>
                <a:ext uri="{FF2B5EF4-FFF2-40B4-BE49-F238E27FC236}">
                  <a16:creationId xmlns:a16="http://schemas.microsoft.com/office/drawing/2014/main" id="{5E393276-5DC8-41C7-B592-7CE14B4F0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76834" name="Line 23">
                <a:extLst>
                  <a:ext uri="{FF2B5EF4-FFF2-40B4-BE49-F238E27FC236}">
                    <a16:creationId xmlns:a16="http://schemas.microsoft.com/office/drawing/2014/main" id="{EC09110E-AAEF-4F17-B5F9-89B4A7282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5" name="Text Box 24">
                <a:extLst>
                  <a:ext uri="{FF2B5EF4-FFF2-40B4-BE49-F238E27FC236}">
                    <a16:creationId xmlns:a16="http://schemas.microsoft.com/office/drawing/2014/main" id="{F164DE66-3495-4BBA-8A94-70893CE94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hello.i</a:t>
                </a:r>
              </a:p>
            </p:txBody>
          </p:sp>
        </p:grpSp>
        <p:sp>
          <p:nvSpPr>
            <p:cNvPr id="76833" name="Text Box 25">
              <a:extLst>
                <a:ext uri="{FF2B5EF4-FFF2-40B4-BE49-F238E27FC236}">
                  <a16:creationId xmlns:a16="http://schemas.microsoft.com/office/drawing/2014/main" id="{B8021911-396F-4E13-90D5-5C2F1DDF7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65274" name="Group 26">
            <a:extLst>
              <a:ext uri="{FF2B5EF4-FFF2-40B4-BE49-F238E27FC236}">
                <a16:creationId xmlns:a16="http://schemas.microsoft.com/office/drawing/2014/main" id="{CA012EA2-21EB-43E3-9281-734A74B5CEFD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3609987"/>
            <a:ext cx="1055688" cy="1365250"/>
            <a:chOff x="2446" y="3224"/>
            <a:chExt cx="665" cy="860"/>
          </a:xfrm>
        </p:grpSpPr>
        <p:grpSp>
          <p:nvGrpSpPr>
            <p:cNvPr id="76828" name="Group 27">
              <a:extLst>
                <a:ext uri="{FF2B5EF4-FFF2-40B4-BE49-F238E27FC236}">
                  <a16:creationId xmlns:a16="http://schemas.microsoft.com/office/drawing/2014/main" id="{5AE0FA85-A2E7-4145-9634-D348D5B37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76830" name="Line 28">
                <a:extLst>
                  <a:ext uri="{FF2B5EF4-FFF2-40B4-BE49-F238E27FC236}">
                    <a16:creationId xmlns:a16="http://schemas.microsoft.com/office/drawing/2014/main" id="{0E94ABC1-EA97-4514-97ED-255A770B8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1" name="Text Box 29">
                <a:extLst>
                  <a:ext uri="{FF2B5EF4-FFF2-40B4-BE49-F238E27FC236}">
                    <a16:creationId xmlns:a16="http://schemas.microsoft.com/office/drawing/2014/main" id="{E71D38A3-8657-46C2-9DA0-3F00148F1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hello.s</a:t>
                </a:r>
              </a:p>
            </p:txBody>
          </p:sp>
        </p:grpSp>
        <p:sp>
          <p:nvSpPr>
            <p:cNvPr id="76829" name="Text Box 30">
              <a:extLst>
                <a:ext uri="{FF2B5EF4-FFF2-40B4-BE49-F238E27FC236}">
                  <a16:creationId xmlns:a16="http://schemas.microsoft.com/office/drawing/2014/main" id="{C2BA6A03-87AE-4A3C-B2CC-7A1E4E6BC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65279" name="Group 31">
            <a:extLst>
              <a:ext uri="{FF2B5EF4-FFF2-40B4-BE49-F238E27FC236}">
                <a16:creationId xmlns:a16="http://schemas.microsoft.com/office/drawing/2014/main" id="{51334F0C-331F-4230-BDD0-C6D1FB6332AD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3568712"/>
            <a:ext cx="1093787" cy="1652588"/>
            <a:chOff x="3565" y="3198"/>
            <a:chExt cx="689" cy="1041"/>
          </a:xfrm>
        </p:grpSpPr>
        <p:grpSp>
          <p:nvGrpSpPr>
            <p:cNvPr id="76824" name="Group 32">
              <a:extLst>
                <a:ext uri="{FF2B5EF4-FFF2-40B4-BE49-F238E27FC236}">
                  <a16:creationId xmlns:a16="http://schemas.microsoft.com/office/drawing/2014/main" id="{6340E8AA-B198-4649-B3AA-2A3B44B9F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76826" name="Line 33">
                <a:extLst>
                  <a:ext uri="{FF2B5EF4-FFF2-40B4-BE49-F238E27FC236}">
                    <a16:creationId xmlns:a16="http://schemas.microsoft.com/office/drawing/2014/main" id="{FD5179EB-4AB0-472D-9544-6856F85B7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7" name="Text Box 34">
                <a:extLst>
                  <a:ext uri="{FF2B5EF4-FFF2-40B4-BE49-F238E27FC236}">
                    <a16:creationId xmlns:a16="http://schemas.microsoft.com/office/drawing/2014/main" id="{D069E987-5235-4C67-BA29-D8021EE44F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hello.o</a:t>
                </a:r>
              </a:p>
            </p:txBody>
          </p:sp>
        </p:grpSp>
        <p:sp>
          <p:nvSpPr>
            <p:cNvPr id="76825" name="Text Box 35">
              <a:extLst>
                <a:ext uri="{FF2B5EF4-FFF2-40B4-BE49-F238E27FC236}">
                  <a16:creationId xmlns:a16="http://schemas.microsoft.com/office/drawing/2014/main" id="{7ECB5708-0031-4C70-BE52-C48961754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65284" name="Group 36">
            <a:extLst>
              <a:ext uri="{FF2B5EF4-FFF2-40B4-BE49-F238E27FC236}">
                <a16:creationId xmlns:a16="http://schemas.microsoft.com/office/drawing/2014/main" id="{AA491915-07DD-4EEE-AEF4-BA11DFED4425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3552837"/>
            <a:ext cx="1117600" cy="1365250"/>
            <a:chOff x="4721" y="3188"/>
            <a:chExt cx="704" cy="860"/>
          </a:xfrm>
        </p:grpSpPr>
        <p:grpSp>
          <p:nvGrpSpPr>
            <p:cNvPr id="76820" name="Group 37">
              <a:extLst>
                <a:ext uri="{FF2B5EF4-FFF2-40B4-BE49-F238E27FC236}">
                  <a16:creationId xmlns:a16="http://schemas.microsoft.com/office/drawing/2014/main" id="{34AD96F0-EF33-4948-A739-0CACE0B1E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76822" name="Line 38">
                <a:extLst>
                  <a:ext uri="{FF2B5EF4-FFF2-40B4-BE49-F238E27FC236}">
                    <a16:creationId xmlns:a16="http://schemas.microsoft.com/office/drawing/2014/main" id="{635E3183-0444-4C68-BC1A-45002A354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3" name="Text Box 39">
                <a:extLst>
                  <a:ext uri="{FF2B5EF4-FFF2-40B4-BE49-F238E27FC236}">
                    <a16:creationId xmlns:a16="http://schemas.microsoft.com/office/drawing/2014/main" id="{8324F53D-F200-4AF3-B3D2-810FDEE55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</a:t>
                </a:r>
              </a:p>
            </p:txBody>
          </p:sp>
        </p:grpSp>
        <p:sp>
          <p:nvSpPr>
            <p:cNvPr id="76821" name="Text Box 40">
              <a:extLst>
                <a:ext uri="{FF2B5EF4-FFF2-40B4-BE49-F238E27FC236}">
                  <a16:creationId xmlns:a16="http://schemas.microsoft.com/office/drawing/2014/main" id="{8C35E149-28C2-4F37-8547-C23859036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508001" y="1012074"/>
            <a:ext cx="8437502" cy="1048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   生成汇编语言程序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#gcc  -S  -m32  -D  _FIRST 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–o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test.s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76579E-73AF-45AA-9A3E-A4BDD96D882B}"/>
              </a:ext>
            </a:extLst>
          </p:cNvPr>
          <p:cNvSpPr/>
          <p:nvPr/>
        </p:nvSpPr>
        <p:spPr>
          <a:xfrm>
            <a:off x="2204869" y="3113965"/>
            <a:ext cx="2690980" cy="1861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066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BE9DE99-8A8B-4645-9825-1B891742A482}"/>
              </a:ext>
            </a:extLst>
          </p:cNvPr>
          <p:cNvSpPr txBox="1"/>
          <p:nvPr/>
        </p:nvSpPr>
        <p:spPr>
          <a:xfrm>
            <a:off x="206515" y="863715"/>
            <a:ext cx="38486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.file	"</a:t>
            </a:r>
            <a:r>
              <a:rPr lang="en-US" altLang="zh-CN" dirty="0" err="1"/>
              <a:t>test.c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.text</a:t>
            </a:r>
          </a:p>
          <a:p>
            <a:r>
              <a:rPr lang="en-US" altLang="zh-CN" dirty="0"/>
              <a:t>	.section	.</a:t>
            </a:r>
            <a:r>
              <a:rPr lang="en-US" altLang="zh-CN" dirty="0" err="1"/>
              <a:t>rodata</a:t>
            </a:r>
            <a:endParaRPr lang="en-US" altLang="zh-CN" dirty="0"/>
          </a:p>
          <a:p>
            <a:r>
              <a:rPr lang="en-US" altLang="zh-CN" dirty="0"/>
              <a:t>.LC0:</a:t>
            </a:r>
          </a:p>
          <a:p>
            <a:r>
              <a:rPr lang="en-US" altLang="zh-CN" dirty="0"/>
              <a:t>	.string	"good, Second"</a:t>
            </a:r>
          </a:p>
          <a:p>
            <a:r>
              <a:rPr lang="en-US" altLang="zh-CN" dirty="0"/>
              <a:t>.LC1:</a:t>
            </a:r>
          </a:p>
          <a:p>
            <a:r>
              <a:rPr lang="en-US" altLang="zh-CN" dirty="0"/>
              <a:t>	.string	"game over"</a:t>
            </a:r>
          </a:p>
          <a:p>
            <a:r>
              <a:rPr lang="en-US" altLang="zh-CN" dirty="0"/>
              <a:t>	.text</a:t>
            </a:r>
          </a:p>
          <a:p>
            <a:r>
              <a:rPr lang="en-US" altLang="zh-CN" dirty="0"/>
              <a:t>	.</a:t>
            </a:r>
            <a:r>
              <a:rPr lang="en-US" altLang="zh-CN" dirty="0" err="1"/>
              <a:t>globl</a:t>
            </a:r>
            <a:r>
              <a:rPr lang="en-US" altLang="zh-CN" dirty="0"/>
              <a:t>	main</a:t>
            </a:r>
          </a:p>
          <a:p>
            <a:r>
              <a:rPr lang="en-US" altLang="zh-CN" dirty="0"/>
              <a:t>	.type	main, @function</a:t>
            </a:r>
          </a:p>
          <a:p>
            <a:r>
              <a:rPr lang="en-US" altLang="zh-CN" dirty="0"/>
              <a:t>.file	"</a:t>
            </a:r>
            <a:r>
              <a:rPr lang="en-US" altLang="zh-CN" dirty="0" err="1"/>
              <a:t>test.c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.text</a:t>
            </a:r>
          </a:p>
          <a:p>
            <a:r>
              <a:rPr lang="en-US" altLang="zh-CN" dirty="0"/>
              <a:t>	.section	.</a:t>
            </a:r>
            <a:r>
              <a:rPr lang="en-US" altLang="zh-CN" dirty="0" err="1"/>
              <a:t>rodata</a:t>
            </a:r>
            <a:endParaRPr lang="en-US" altLang="zh-CN" dirty="0"/>
          </a:p>
          <a:p>
            <a:r>
              <a:rPr lang="en-US" altLang="zh-CN" dirty="0"/>
              <a:t>.LC0:</a:t>
            </a:r>
          </a:p>
          <a:p>
            <a:r>
              <a:rPr lang="en-US" altLang="zh-CN" dirty="0"/>
              <a:t>	.string	"good, Second"</a:t>
            </a:r>
          </a:p>
          <a:p>
            <a:r>
              <a:rPr lang="en-US" altLang="zh-CN" dirty="0"/>
              <a:t>.LC1:</a:t>
            </a:r>
          </a:p>
          <a:p>
            <a:r>
              <a:rPr lang="en-US" altLang="zh-CN" dirty="0"/>
              <a:t>	.string	"game over"</a:t>
            </a:r>
          </a:p>
          <a:p>
            <a:r>
              <a:rPr lang="en-US" altLang="zh-CN" dirty="0"/>
              <a:t>	.text</a:t>
            </a:r>
          </a:p>
          <a:p>
            <a:r>
              <a:rPr lang="en-US" altLang="zh-CN" dirty="0"/>
              <a:t>	.</a:t>
            </a:r>
            <a:r>
              <a:rPr lang="en-US" altLang="zh-CN" dirty="0" err="1"/>
              <a:t>globl</a:t>
            </a:r>
            <a:r>
              <a:rPr lang="en-US" altLang="zh-CN" dirty="0"/>
              <a:t>	main</a:t>
            </a:r>
          </a:p>
          <a:p>
            <a:r>
              <a:rPr lang="en-US" altLang="zh-CN" dirty="0"/>
              <a:t>	.type	main, @function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90B117B-CA8B-4BCA-89A1-B52D02D1F6AB}"/>
              </a:ext>
            </a:extLst>
          </p:cNvPr>
          <p:cNvSpPr txBox="1"/>
          <p:nvPr/>
        </p:nvSpPr>
        <p:spPr>
          <a:xfrm>
            <a:off x="4211960" y="683695"/>
            <a:ext cx="4874613" cy="612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 dirty="0"/>
              <a:t>main: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.LFB0: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.</a:t>
            </a:r>
            <a:r>
              <a:rPr lang="en-US" altLang="zh-CN" sz="1600" dirty="0" err="1"/>
              <a:t>cfi_startproc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leal</a:t>
            </a:r>
            <a:r>
              <a:rPr lang="en-US" altLang="zh-CN" sz="1600" dirty="0"/>
              <a:t>	4(%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), %</a:t>
            </a:r>
            <a:r>
              <a:rPr lang="en-US" altLang="zh-CN" sz="1600" dirty="0" err="1"/>
              <a:t>ecx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.</a:t>
            </a:r>
            <a:r>
              <a:rPr lang="en-US" altLang="zh-CN" sz="1600" dirty="0" err="1"/>
              <a:t>cfi_def_cfa</a:t>
            </a:r>
            <a:r>
              <a:rPr lang="en-US" altLang="zh-CN" sz="1600" dirty="0"/>
              <a:t> 1, 0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andl</a:t>
            </a:r>
            <a:r>
              <a:rPr lang="en-US" altLang="zh-CN" sz="1600" dirty="0"/>
              <a:t>	$-16, %</a:t>
            </a:r>
            <a:r>
              <a:rPr lang="en-US" altLang="zh-CN" sz="1600" dirty="0" err="1"/>
              <a:t>esp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pushl</a:t>
            </a:r>
            <a:r>
              <a:rPr lang="en-US" altLang="zh-CN" sz="1600" dirty="0"/>
              <a:t>	-4(%</a:t>
            </a:r>
            <a:r>
              <a:rPr lang="en-US" altLang="zh-CN" sz="1600" dirty="0" err="1"/>
              <a:t>ecx</a:t>
            </a:r>
            <a:r>
              <a:rPr lang="en-US" altLang="zh-CN" sz="1600" dirty="0"/>
              <a:t>)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pushl</a:t>
            </a:r>
            <a:r>
              <a:rPr lang="en-US" altLang="zh-CN" sz="1600" dirty="0"/>
              <a:t>	%</a:t>
            </a:r>
            <a:r>
              <a:rPr lang="en-US" altLang="zh-CN" sz="1600" dirty="0" err="1"/>
              <a:t>ebp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movl</a:t>
            </a:r>
            <a:r>
              <a:rPr lang="en-US" altLang="zh-CN" sz="1600" dirty="0"/>
              <a:t>	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, %</a:t>
            </a:r>
            <a:r>
              <a:rPr lang="en-US" altLang="zh-CN" sz="1600" dirty="0" err="1"/>
              <a:t>ebp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.</a:t>
            </a:r>
            <a:r>
              <a:rPr lang="en-US" altLang="zh-CN" sz="1600" dirty="0" err="1"/>
              <a:t>cfi_escape</a:t>
            </a:r>
            <a:r>
              <a:rPr lang="en-US" altLang="zh-CN" sz="1600" dirty="0"/>
              <a:t> 0x10,0x5,0x2,0x75,0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pushl</a:t>
            </a:r>
            <a:r>
              <a:rPr lang="en-US" altLang="zh-CN" sz="1600" dirty="0"/>
              <a:t>	%</a:t>
            </a:r>
            <a:r>
              <a:rPr lang="en-US" altLang="zh-CN" sz="1600" dirty="0" err="1"/>
              <a:t>ecx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.</a:t>
            </a:r>
            <a:r>
              <a:rPr lang="en-US" altLang="zh-CN" sz="1600" dirty="0" err="1"/>
              <a:t>cfi_escape</a:t>
            </a:r>
            <a:r>
              <a:rPr lang="en-US" altLang="zh-CN" sz="1600" dirty="0"/>
              <a:t> 0xf,0x3,0x75,0x7c,0x6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subl</a:t>
            </a:r>
            <a:r>
              <a:rPr lang="en-US" altLang="zh-CN" sz="1600" dirty="0"/>
              <a:t>	$4, %</a:t>
            </a:r>
            <a:r>
              <a:rPr lang="en-US" altLang="zh-CN" sz="1600" dirty="0" err="1"/>
              <a:t>esp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subl</a:t>
            </a:r>
            <a:r>
              <a:rPr lang="en-US" altLang="zh-CN" sz="1600" dirty="0"/>
              <a:t>	$12, %</a:t>
            </a:r>
            <a:r>
              <a:rPr lang="en-US" altLang="zh-CN" sz="1600" dirty="0" err="1"/>
              <a:t>esp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pushl</a:t>
            </a:r>
            <a:r>
              <a:rPr lang="en-US" altLang="zh-CN" sz="1600" dirty="0"/>
              <a:t>	$.LC0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call	puts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addl</a:t>
            </a:r>
            <a:r>
              <a:rPr lang="en-US" altLang="zh-CN" sz="1600" dirty="0"/>
              <a:t>	$16, %</a:t>
            </a:r>
            <a:r>
              <a:rPr lang="en-US" altLang="zh-CN" sz="1600" dirty="0" err="1"/>
              <a:t>esp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subl</a:t>
            </a:r>
            <a:r>
              <a:rPr lang="en-US" altLang="zh-CN" sz="1600" dirty="0"/>
              <a:t>	$12, %</a:t>
            </a:r>
            <a:r>
              <a:rPr lang="en-US" altLang="zh-CN" sz="1600" dirty="0" err="1"/>
              <a:t>esp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pushl</a:t>
            </a:r>
            <a:r>
              <a:rPr lang="en-US" altLang="zh-CN" sz="1600" dirty="0"/>
              <a:t>	$.LC1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call	puts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addl</a:t>
            </a:r>
            <a:r>
              <a:rPr lang="en-US" altLang="zh-CN" sz="1600" dirty="0"/>
              <a:t>	$16, %</a:t>
            </a:r>
            <a:r>
              <a:rPr lang="en-US" altLang="zh-CN" sz="1600" dirty="0" err="1"/>
              <a:t>esp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movl</a:t>
            </a:r>
            <a:r>
              <a:rPr lang="en-US" altLang="zh-CN" sz="1600" dirty="0"/>
              <a:t>	$0, %</a:t>
            </a:r>
            <a:r>
              <a:rPr lang="en-US" altLang="zh-CN" sz="1600" dirty="0" err="1"/>
              <a:t>eax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movl</a:t>
            </a:r>
            <a:r>
              <a:rPr lang="en-US" altLang="zh-CN" sz="1600" dirty="0"/>
              <a:t>	-4(%</a:t>
            </a:r>
            <a:r>
              <a:rPr lang="en-US" altLang="zh-CN" sz="1600" dirty="0" err="1"/>
              <a:t>ebp</a:t>
            </a:r>
            <a:r>
              <a:rPr lang="en-US" altLang="zh-CN" sz="1600" dirty="0"/>
              <a:t>), %</a:t>
            </a:r>
            <a:r>
              <a:rPr lang="en-US" altLang="zh-CN" sz="1600" dirty="0" err="1"/>
              <a:t>ecx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.</a:t>
            </a:r>
            <a:r>
              <a:rPr lang="en-US" altLang="zh-CN" sz="1600" dirty="0" err="1"/>
              <a:t>cfi_def_cfa</a:t>
            </a:r>
            <a:r>
              <a:rPr lang="en-US" altLang="zh-CN" sz="1600" dirty="0"/>
              <a:t> 1, 0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leave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.</a:t>
            </a:r>
            <a:r>
              <a:rPr lang="en-US" altLang="zh-CN" sz="1600" dirty="0" err="1"/>
              <a:t>cfi_restore</a:t>
            </a:r>
            <a:r>
              <a:rPr lang="en-US" altLang="zh-CN" sz="1600" dirty="0"/>
              <a:t> 5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leal</a:t>
            </a:r>
            <a:r>
              <a:rPr lang="en-US" altLang="zh-CN" sz="1600" dirty="0"/>
              <a:t>	-4(%</a:t>
            </a:r>
            <a:r>
              <a:rPr lang="en-US" altLang="zh-CN" sz="1600" dirty="0" err="1"/>
              <a:t>ecx</a:t>
            </a:r>
            <a:r>
              <a:rPr lang="en-US" altLang="zh-CN" sz="1600" dirty="0"/>
              <a:t>), %</a:t>
            </a:r>
            <a:r>
              <a:rPr lang="en-US" altLang="zh-CN" sz="1600" dirty="0" err="1"/>
              <a:t>esp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	.</a:t>
            </a:r>
            <a:r>
              <a:rPr lang="en-US" altLang="zh-CN" sz="1600" dirty="0" err="1"/>
              <a:t>cfi_def_cfa</a:t>
            </a:r>
            <a:r>
              <a:rPr lang="en-US" altLang="zh-CN" sz="1600" dirty="0"/>
              <a:t> 4, 4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ret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.</a:t>
            </a:r>
            <a:r>
              <a:rPr lang="en-US" altLang="zh-CN" sz="1600" dirty="0" err="1"/>
              <a:t>cfi_endproc</a:t>
            </a:r>
            <a:endParaRPr lang="en-US" altLang="zh-CN" sz="1600" dirty="0"/>
          </a:p>
          <a:p>
            <a:pPr>
              <a:lnSpc>
                <a:spcPct val="70000"/>
              </a:lnSpc>
            </a:pPr>
            <a:r>
              <a:rPr lang="en-US" altLang="zh-CN" sz="1600" dirty="0"/>
              <a:t>.LFE0: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.size	main, .-main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.ident	"GCC: (Ubuntu 11.4.0-1ubuntu1~22.04) 11.4.0"</a:t>
            </a:r>
          </a:p>
          <a:p>
            <a:pPr>
              <a:lnSpc>
                <a:spcPct val="70000"/>
              </a:lnSpc>
            </a:pPr>
            <a:r>
              <a:rPr lang="en-US" altLang="zh-CN" sz="1600" dirty="0"/>
              <a:t>	.section	.note.GNU-stack,"",@</a:t>
            </a:r>
            <a:r>
              <a:rPr lang="en-US" altLang="zh-CN" sz="1600" dirty="0" err="1"/>
              <a:t>progbits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22709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565256" name="Text Box 8">
            <a:extLst>
              <a:ext uri="{FF2B5EF4-FFF2-40B4-BE49-F238E27FC236}">
                <a16:creationId xmlns:a16="http://schemas.microsoft.com/office/drawing/2014/main" id="{97C0B701-A230-42CB-A311-2A56C82FC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3576650"/>
            <a:ext cx="769938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565257" name="Text Box 9">
            <a:extLst>
              <a:ext uri="{FF2B5EF4-FFF2-40B4-BE49-F238E27FC236}">
                <a16:creationId xmlns:a16="http://schemas.microsoft.com/office/drawing/2014/main" id="{649723F8-311E-400A-99CA-E43A9E2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581412"/>
            <a:ext cx="769938" cy="798513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565258" name="Text Box 10">
            <a:extLst>
              <a:ext uri="{FF2B5EF4-FFF2-40B4-BE49-F238E27FC236}">
                <a16:creationId xmlns:a16="http://schemas.microsoft.com/office/drawing/2014/main" id="{264E0A02-2956-4204-BAF8-964D700C6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602050"/>
            <a:ext cx="769938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565259" name="Text Box 11">
            <a:extLst>
              <a:ext uri="{FF2B5EF4-FFF2-40B4-BE49-F238E27FC236}">
                <a16:creationId xmlns:a16="http://schemas.microsoft.com/office/drawing/2014/main" id="{7A99A9E9-15D1-4B02-B592-E3AB1021B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3592525"/>
            <a:ext cx="769937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565260" name="Group 12">
            <a:extLst>
              <a:ext uri="{FF2B5EF4-FFF2-40B4-BE49-F238E27FC236}">
                <a16:creationId xmlns:a16="http://schemas.microsoft.com/office/drawing/2014/main" id="{CCD88AD8-0568-4E24-858B-E3ACFE90260F}"/>
              </a:ext>
            </a:extLst>
          </p:cNvPr>
          <p:cNvGrpSpPr>
            <a:grpSpLocks/>
          </p:cNvGrpSpPr>
          <p:nvPr/>
        </p:nvGrpSpPr>
        <p:grpSpPr bwMode="auto">
          <a:xfrm>
            <a:off x="6186491" y="2802237"/>
            <a:ext cx="1030288" cy="750888"/>
            <a:chOff x="3455" y="2928"/>
            <a:chExt cx="649" cy="473"/>
          </a:xfrm>
        </p:grpSpPr>
        <p:sp>
          <p:nvSpPr>
            <p:cNvPr id="76840" name="Line 13">
              <a:extLst>
                <a:ext uri="{FF2B5EF4-FFF2-40B4-BE49-F238E27FC236}">
                  <a16:creationId xmlns:a16="http://schemas.microsoft.com/office/drawing/2014/main" id="{F0F19517-6642-4FDC-AD32-0FD3CD8DB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4" y="3047"/>
              <a:ext cx="50" cy="3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1" name="Text Box 14">
              <a:extLst>
                <a:ext uri="{FF2B5EF4-FFF2-40B4-BE49-F238E27FC236}">
                  <a16:creationId xmlns:a16="http://schemas.microsoft.com/office/drawing/2014/main" id="{2C8BE6A6-3675-4EBF-9859-CC4DABD4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" y="2928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 err="1"/>
                <a:t>printf.o</a:t>
              </a:r>
              <a:endParaRPr lang="en-US" altLang="zh-CN" sz="1800" dirty="0"/>
            </a:p>
          </p:txBody>
        </p:sp>
      </p:grpSp>
      <p:grpSp>
        <p:nvGrpSpPr>
          <p:cNvPr id="565264" name="Group 16">
            <a:extLst>
              <a:ext uri="{FF2B5EF4-FFF2-40B4-BE49-F238E27FC236}">
                <a16:creationId xmlns:a16="http://schemas.microsoft.com/office/drawing/2014/main" id="{B5560824-3928-4AEE-B201-95A8D6C01A1E}"/>
              </a:ext>
            </a:extLst>
          </p:cNvPr>
          <p:cNvGrpSpPr>
            <a:grpSpLocks/>
          </p:cNvGrpSpPr>
          <p:nvPr/>
        </p:nvGrpSpPr>
        <p:grpSpPr bwMode="auto">
          <a:xfrm>
            <a:off x="379413" y="3619512"/>
            <a:ext cx="1041400" cy="1089025"/>
            <a:chOff x="239" y="3230"/>
            <a:chExt cx="656" cy="686"/>
          </a:xfrm>
        </p:grpSpPr>
        <p:grpSp>
          <p:nvGrpSpPr>
            <p:cNvPr id="76836" name="Group 17">
              <a:extLst>
                <a:ext uri="{FF2B5EF4-FFF2-40B4-BE49-F238E27FC236}">
                  <a16:creationId xmlns:a16="http://schemas.microsoft.com/office/drawing/2014/main" id="{69B229A0-F739-4ECC-BA1E-D5B084B67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76838" name="Line 18">
                <a:extLst>
                  <a:ext uri="{FF2B5EF4-FFF2-40B4-BE49-F238E27FC236}">
                    <a16:creationId xmlns:a16="http://schemas.microsoft.com/office/drawing/2014/main" id="{835BB110-B89B-45B0-AE2D-CF9FB2E2C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9" name="Text Box 19">
                <a:extLst>
                  <a:ext uri="{FF2B5EF4-FFF2-40B4-BE49-F238E27FC236}">
                    <a16:creationId xmlns:a16="http://schemas.microsoft.com/office/drawing/2014/main" id="{A763B632-E81C-4C6C-B6FD-17514DB76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hello.c</a:t>
                </a:r>
              </a:p>
            </p:txBody>
          </p:sp>
        </p:grpSp>
        <p:sp>
          <p:nvSpPr>
            <p:cNvPr id="76837" name="Text Box 20">
              <a:extLst>
                <a:ext uri="{FF2B5EF4-FFF2-40B4-BE49-F238E27FC236}">
                  <a16:creationId xmlns:a16="http://schemas.microsoft.com/office/drawing/2014/main" id="{1C994E0D-A803-407F-847C-047D58C68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65269" name="Group 21">
            <a:extLst>
              <a:ext uri="{FF2B5EF4-FFF2-40B4-BE49-F238E27FC236}">
                <a16:creationId xmlns:a16="http://schemas.microsoft.com/office/drawing/2014/main" id="{3C4DD17B-0FFA-45F7-B5B3-B1532B6946A4}"/>
              </a:ext>
            </a:extLst>
          </p:cNvPr>
          <p:cNvGrpSpPr>
            <a:grpSpLocks/>
          </p:cNvGrpSpPr>
          <p:nvPr/>
        </p:nvGrpSpPr>
        <p:grpSpPr bwMode="auto">
          <a:xfrm>
            <a:off x="2111375" y="3595700"/>
            <a:ext cx="1085850" cy="1073150"/>
            <a:chOff x="1330" y="3215"/>
            <a:chExt cx="684" cy="676"/>
          </a:xfrm>
        </p:grpSpPr>
        <p:grpSp>
          <p:nvGrpSpPr>
            <p:cNvPr id="76832" name="Group 22">
              <a:extLst>
                <a:ext uri="{FF2B5EF4-FFF2-40B4-BE49-F238E27FC236}">
                  <a16:creationId xmlns:a16="http://schemas.microsoft.com/office/drawing/2014/main" id="{5E393276-5DC8-41C7-B592-7CE14B4F0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76834" name="Line 23">
                <a:extLst>
                  <a:ext uri="{FF2B5EF4-FFF2-40B4-BE49-F238E27FC236}">
                    <a16:creationId xmlns:a16="http://schemas.microsoft.com/office/drawing/2014/main" id="{EC09110E-AAEF-4F17-B5F9-89B4A7282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5" name="Text Box 24">
                <a:extLst>
                  <a:ext uri="{FF2B5EF4-FFF2-40B4-BE49-F238E27FC236}">
                    <a16:creationId xmlns:a16="http://schemas.microsoft.com/office/drawing/2014/main" id="{F164DE66-3495-4BBA-8A94-70893CE94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hello.i</a:t>
                </a:r>
              </a:p>
            </p:txBody>
          </p:sp>
        </p:grpSp>
        <p:sp>
          <p:nvSpPr>
            <p:cNvPr id="76833" name="Text Box 25">
              <a:extLst>
                <a:ext uri="{FF2B5EF4-FFF2-40B4-BE49-F238E27FC236}">
                  <a16:creationId xmlns:a16="http://schemas.microsoft.com/office/drawing/2014/main" id="{B8021911-396F-4E13-90D5-5C2F1DDF7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65274" name="Group 26">
            <a:extLst>
              <a:ext uri="{FF2B5EF4-FFF2-40B4-BE49-F238E27FC236}">
                <a16:creationId xmlns:a16="http://schemas.microsoft.com/office/drawing/2014/main" id="{CA012EA2-21EB-43E3-9281-734A74B5CEFD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3609987"/>
            <a:ext cx="1055688" cy="1365250"/>
            <a:chOff x="2446" y="3224"/>
            <a:chExt cx="665" cy="860"/>
          </a:xfrm>
        </p:grpSpPr>
        <p:grpSp>
          <p:nvGrpSpPr>
            <p:cNvPr id="76828" name="Group 27">
              <a:extLst>
                <a:ext uri="{FF2B5EF4-FFF2-40B4-BE49-F238E27FC236}">
                  <a16:creationId xmlns:a16="http://schemas.microsoft.com/office/drawing/2014/main" id="{5AE0FA85-A2E7-4145-9634-D348D5B37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76830" name="Line 28">
                <a:extLst>
                  <a:ext uri="{FF2B5EF4-FFF2-40B4-BE49-F238E27FC236}">
                    <a16:creationId xmlns:a16="http://schemas.microsoft.com/office/drawing/2014/main" id="{0E94ABC1-EA97-4514-97ED-255A770B8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1" name="Text Box 29">
                <a:extLst>
                  <a:ext uri="{FF2B5EF4-FFF2-40B4-BE49-F238E27FC236}">
                    <a16:creationId xmlns:a16="http://schemas.microsoft.com/office/drawing/2014/main" id="{E71D38A3-8657-46C2-9DA0-3F00148F1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hello.s</a:t>
                </a:r>
              </a:p>
            </p:txBody>
          </p:sp>
        </p:grpSp>
        <p:sp>
          <p:nvSpPr>
            <p:cNvPr id="76829" name="Text Box 30">
              <a:extLst>
                <a:ext uri="{FF2B5EF4-FFF2-40B4-BE49-F238E27FC236}">
                  <a16:creationId xmlns:a16="http://schemas.microsoft.com/office/drawing/2014/main" id="{C2BA6A03-87AE-4A3C-B2CC-7A1E4E6BC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65279" name="Group 31">
            <a:extLst>
              <a:ext uri="{FF2B5EF4-FFF2-40B4-BE49-F238E27FC236}">
                <a16:creationId xmlns:a16="http://schemas.microsoft.com/office/drawing/2014/main" id="{51334F0C-331F-4230-BDD0-C6D1FB6332AD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3568712"/>
            <a:ext cx="1093787" cy="1652588"/>
            <a:chOff x="3565" y="3198"/>
            <a:chExt cx="689" cy="1041"/>
          </a:xfrm>
        </p:grpSpPr>
        <p:grpSp>
          <p:nvGrpSpPr>
            <p:cNvPr id="76824" name="Group 32">
              <a:extLst>
                <a:ext uri="{FF2B5EF4-FFF2-40B4-BE49-F238E27FC236}">
                  <a16:creationId xmlns:a16="http://schemas.microsoft.com/office/drawing/2014/main" id="{6340E8AA-B198-4649-B3AA-2A3B44B9F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76826" name="Line 33">
                <a:extLst>
                  <a:ext uri="{FF2B5EF4-FFF2-40B4-BE49-F238E27FC236}">
                    <a16:creationId xmlns:a16="http://schemas.microsoft.com/office/drawing/2014/main" id="{FD5179EB-4AB0-472D-9544-6856F85B7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7" name="Text Box 34">
                <a:extLst>
                  <a:ext uri="{FF2B5EF4-FFF2-40B4-BE49-F238E27FC236}">
                    <a16:creationId xmlns:a16="http://schemas.microsoft.com/office/drawing/2014/main" id="{D069E987-5235-4C67-BA29-D8021EE44F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hello.o</a:t>
                </a:r>
              </a:p>
            </p:txBody>
          </p:sp>
        </p:grpSp>
        <p:sp>
          <p:nvSpPr>
            <p:cNvPr id="76825" name="Text Box 35">
              <a:extLst>
                <a:ext uri="{FF2B5EF4-FFF2-40B4-BE49-F238E27FC236}">
                  <a16:creationId xmlns:a16="http://schemas.microsoft.com/office/drawing/2014/main" id="{7ECB5708-0031-4C70-BE52-C48961754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65284" name="Group 36">
            <a:extLst>
              <a:ext uri="{FF2B5EF4-FFF2-40B4-BE49-F238E27FC236}">
                <a16:creationId xmlns:a16="http://schemas.microsoft.com/office/drawing/2014/main" id="{AA491915-07DD-4EEE-AEF4-BA11DFED4425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3552837"/>
            <a:ext cx="1117600" cy="1365250"/>
            <a:chOff x="4721" y="3188"/>
            <a:chExt cx="704" cy="860"/>
          </a:xfrm>
        </p:grpSpPr>
        <p:grpSp>
          <p:nvGrpSpPr>
            <p:cNvPr id="76820" name="Group 37">
              <a:extLst>
                <a:ext uri="{FF2B5EF4-FFF2-40B4-BE49-F238E27FC236}">
                  <a16:creationId xmlns:a16="http://schemas.microsoft.com/office/drawing/2014/main" id="{34AD96F0-EF33-4948-A739-0CACE0B1E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76822" name="Line 38">
                <a:extLst>
                  <a:ext uri="{FF2B5EF4-FFF2-40B4-BE49-F238E27FC236}">
                    <a16:creationId xmlns:a16="http://schemas.microsoft.com/office/drawing/2014/main" id="{635E3183-0444-4C68-BC1A-45002A354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3" name="Text Box 39">
                <a:extLst>
                  <a:ext uri="{FF2B5EF4-FFF2-40B4-BE49-F238E27FC236}">
                    <a16:creationId xmlns:a16="http://schemas.microsoft.com/office/drawing/2014/main" id="{8324F53D-F200-4AF3-B3D2-810FDEE55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</a:t>
                </a:r>
              </a:p>
            </p:txBody>
          </p:sp>
        </p:grpSp>
        <p:sp>
          <p:nvSpPr>
            <p:cNvPr id="76821" name="Text Box 40">
              <a:extLst>
                <a:ext uri="{FF2B5EF4-FFF2-40B4-BE49-F238E27FC236}">
                  <a16:creationId xmlns:a16="http://schemas.microsoft.com/office/drawing/2014/main" id="{8C35E149-28C2-4F37-8547-C23859036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508001" y="1012074"/>
            <a:ext cx="8437502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#gcc  -c   -D  _FIRST 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–o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test.o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#objdump –d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test.o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反汇编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76579E-73AF-45AA-9A3E-A4BDD96D882B}"/>
              </a:ext>
            </a:extLst>
          </p:cNvPr>
          <p:cNvSpPr/>
          <p:nvPr/>
        </p:nvSpPr>
        <p:spPr>
          <a:xfrm>
            <a:off x="4011022" y="3255181"/>
            <a:ext cx="2690980" cy="1861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578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461818" y="584178"/>
            <a:ext cx="8424718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#objdump –d -S 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test.o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默认用 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AT&amp;T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格式显示指令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F69171-B2C1-4629-943D-322311D59E06}"/>
              </a:ext>
            </a:extLst>
          </p:cNvPr>
          <p:cNvSpPr txBox="1"/>
          <p:nvPr/>
        </p:nvSpPr>
        <p:spPr>
          <a:xfrm>
            <a:off x="35442" y="1078571"/>
            <a:ext cx="5178486" cy="580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dirty="0"/>
              <a:t>int x;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int main()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 0:8d 4c 24 04  lea    0x4(%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),%</a:t>
            </a:r>
            <a:r>
              <a:rPr lang="en-US" altLang="zh-CN" sz="1600" dirty="0" err="1"/>
              <a:t>ecx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   4:83 e4 f0       and    $0xfffffff0,%esp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 7:ff 71 fc         push   -0x4(%</a:t>
            </a:r>
            <a:r>
              <a:rPr lang="en-US" altLang="zh-CN" sz="1600" dirty="0" err="1"/>
              <a:t>ecx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 a:55                push   %</a:t>
            </a:r>
            <a:r>
              <a:rPr lang="en-US" altLang="zh-CN" sz="1600" dirty="0" err="1"/>
              <a:t>ebp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   b:89 e5           mov    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,%</a:t>
            </a:r>
            <a:r>
              <a:rPr lang="en-US" altLang="zh-CN" sz="1600" dirty="0" err="1"/>
              <a:t>ebp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   d:53                push   %</a:t>
            </a:r>
            <a:r>
              <a:rPr lang="en-US" altLang="zh-CN" sz="1600" dirty="0" err="1"/>
              <a:t>ebx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   e:51                push   %</a:t>
            </a:r>
            <a:r>
              <a:rPr lang="en-US" altLang="zh-CN" sz="1600" dirty="0" err="1"/>
              <a:t>ecx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   f:83 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 10       sub    $0x10,%esp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12:e8 fc ff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call   13 &lt;main+0x13&gt;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17:05 01 00 00 00 	add    $0x1,%eax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int y;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x=30;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1c:c7 80 00 00 00 00 1e </a:t>
            </a:r>
            <a:r>
              <a:rPr lang="en-US" altLang="zh-CN" sz="1600" dirty="0" err="1"/>
              <a:t>movl</a:t>
            </a:r>
            <a:r>
              <a:rPr lang="en-US" altLang="zh-CN" sz="1600" dirty="0"/>
              <a:t>   $0x1e,0x0(%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23:00 00 00 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y=10;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26:c7 45 f4 0a 00 00 00 </a:t>
            </a:r>
            <a:r>
              <a:rPr lang="en-US" altLang="zh-CN" sz="1600" dirty="0" err="1"/>
              <a:t>movl</a:t>
            </a:r>
            <a:r>
              <a:rPr lang="en-US" altLang="zh-CN" sz="1600" dirty="0"/>
              <a:t>   $0xa,-0xc(%</a:t>
            </a:r>
            <a:r>
              <a:rPr lang="en-US" altLang="zh-CN" sz="1600" dirty="0" err="1"/>
              <a:t>ebp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printf</a:t>
            </a:r>
            <a:r>
              <a:rPr lang="en-US" altLang="zh-CN" sz="1600" dirty="0">
                <a:solidFill>
                  <a:srgbClr val="FF0000"/>
                </a:solidFill>
              </a:rPr>
              <a:t>("hello world\n");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2d:83 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 0c             sub    $0xc,%esp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30:8d 90 00 00 00 00 lea    0x0(%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),%</a:t>
            </a:r>
            <a:r>
              <a:rPr lang="en-US" altLang="zh-CN" sz="1600" dirty="0" err="1"/>
              <a:t>edx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  36:52                   	push   %</a:t>
            </a:r>
            <a:r>
              <a:rPr lang="en-US" altLang="zh-CN" sz="1600" dirty="0" err="1"/>
              <a:t>edx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  37:89 c3                	mov    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,%</a:t>
            </a:r>
            <a:r>
              <a:rPr lang="en-US" altLang="zh-CN" sz="1600" dirty="0" err="1"/>
              <a:t>ebx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  39:e8 fc ff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      	call   3a &lt;main+0x3a&gt;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3e:83 c4 10            add    $0x10,%esp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return 0;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  41:b8 00 00 00 00  mov    $0x0,%eax</a:t>
            </a:r>
          </a:p>
          <a:p>
            <a:pPr>
              <a:lnSpc>
                <a:spcPct val="80000"/>
              </a:lnSpc>
            </a:pPr>
            <a:r>
              <a:rPr lang="en-US" altLang="zh-CN" sz="1600" dirty="0" err="1"/>
              <a:t>Test.o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42B44-0D8C-7D5F-CC73-51249AB2AD69}"/>
              </a:ext>
            </a:extLst>
          </p:cNvPr>
          <p:cNvSpPr txBox="1"/>
          <p:nvPr/>
        </p:nvSpPr>
        <p:spPr>
          <a:xfrm>
            <a:off x="844062" y="6383109"/>
            <a:ext cx="10466731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可执行程序的反汇编与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文件的反汇编结果，有何差异？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BA3032-1F8E-3089-CAC1-A15DA918919A}"/>
              </a:ext>
            </a:extLst>
          </p:cNvPr>
          <p:cNvSpPr txBox="1"/>
          <p:nvPr/>
        </p:nvSpPr>
        <p:spPr>
          <a:xfrm>
            <a:off x="4738760" y="1003057"/>
            <a:ext cx="560290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dirty="0"/>
              <a:t>int x;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int main()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119d:8d 4c 24 04  lea    0x4(%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),%</a:t>
            </a:r>
            <a:r>
              <a:rPr lang="en-US" altLang="zh-CN" sz="1600" dirty="0" err="1"/>
              <a:t>ecx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11a1:83 e4 f0        and    $0xfffffff0,%esp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11a4:ff 71 fc          push   -0x4(%</a:t>
            </a:r>
            <a:r>
              <a:rPr lang="en-US" altLang="zh-CN" sz="1600" dirty="0" err="1"/>
              <a:t>ecx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11a7:55                 push   %</a:t>
            </a:r>
            <a:r>
              <a:rPr lang="en-US" altLang="zh-CN" sz="1600" dirty="0" err="1"/>
              <a:t>ebp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11a8:89 e5            mov    %</a:t>
            </a:r>
            <a:r>
              <a:rPr lang="en-US" altLang="zh-CN" sz="1600" dirty="0" err="1"/>
              <a:t>esp</a:t>
            </a:r>
            <a:r>
              <a:rPr lang="en-US" altLang="zh-CN" sz="1600" dirty="0"/>
              <a:t>,%</a:t>
            </a:r>
            <a:r>
              <a:rPr lang="en-US" altLang="zh-CN" sz="1600" dirty="0" err="1"/>
              <a:t>ebp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11aa:53                 push   %</a:t>
            </a:r>
            <a:r>
              <a:rPr lang="en-US" altLang="zh-CN" sz="1600" dirty="0" err="1"/>
              <a:t>ebx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11ab:51                 push   %</a:t>
            </a:r>
            <a:r>
              <a:rPr lang="en-US" altLang="zh-CN" sz="1600" dirty="0" err="1"/>
              <a:t>ecx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11ac:83 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 10        sub    $0x10,%esp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11af:e8 39 00 00 00	call   11ed &lt;__x86.get_pc_thunk.ax&gt;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11b4:05 24 2e 00 00  add    $0x2e24,%eax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int y;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x=30;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11b9:c7 80 34 00 00 00 1e </a:t>
            </a:r>
            <a:r>
              <a:rPr lang="en-US" altLang="zh-CN" sz="1600" dirty="0" err="1"/>
              <a:t>movl</a:t>
            </a:r>
            <a:r>
              <a:rPr lang="en-US" altLang="zh-CN" sz="1600" dirty="0"/>
              <a:t>   $0x1e,0x34(%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11c0:00 00 00 </a:t>
            </a:r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y=10;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11c3:c7 45 f4 0a 00 00 00 </a:t>
            </a:r>
            <a:r>
              <a:rPr lang="en-US" altLang="zh-CN" sz="1600" dirty="0" err="1"/>
              <a:t>movl</a:t>
            </a:r>
            <a:r>
              <a:rPr lang="en-US" altLang="zh-CN" sz="1600" dirty="0"/>
              <a:t>   $0xa,-0xc(%</a:t>
            </a:r>
            <a:r>
              <a:rPr lang="en-US" altLang="zh-CN" sz="1600" dirty="0" err="1"/>
              <a:t>ebp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printf</a:t>
            </a:r>
            <a:r>
              <a:rPr lang="en-US" altLang="zh-CN" sz="1600" dirty="0">
                <a:solidFill>
                  <a:srgbClr val="FF0000"/>
                </a:solidFill>
              </a:rPr>
              <a:t>("hello world\n");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11ca:83 </a:t>
            </a:r>
            <a:r>
              <a:rPr lang="en-US" altLang="zh-CN" sz="1600" dirty="0" err="1"/>
              <a:t>ec</a:t>
            </a:r>
            <a:r>
              <a:rPr lang="en-US" altLang="zh-CN" sz="1600" dirty="0"/>
              <a:t> 0c          sub    $0xc,%esp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11cd:8d 90 30 e0 ff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lea    -0x1fd0(%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),%</a:t>
            </a:r>
            <a:r>
              <a:rPr lang="en-US" altLang="zh-CN" sz="1600" dirty="0" err="1"/>
              <a:t>edx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11d3:52                   	push   %</a:t>
            </a:r>
            <a:r>
              <a:rPr lang="en-US" altLang="zh-CN" sz="1600" dirty="0" err="1"/>
              <a:t>edx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11d4:89 c3               mov    %</a:t>
            </a:r>
            <a:r>
              <a:rPr lang="en-US" altLang="zh-CN" sz="1600" dirty="0" err="1"/>
              <a:t>eax</a:t>
            </a:r>
            <a:r>
              <a:rPr lang="en-US" altLang="zh-CN" sz="1600" dirty="0"/>
              <a:t>,%</a:t>
            </a:r>
            <a:r>
              <a:rPr lang="en-US" altLang="zh-CN" sz="1600" dirty="0" err="1"/>
              <a:t>ebx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r>
              <a:rPr lang="en-US" altLang="zh-CN" sz="1600" dirty="0"/>
              <a:t>11d6:e8 75 </a:t>
            </a:r>
            <a:r>
              <a:rPr lang="en-US" altLang="zh-CN" sz="1600" dirty="0" err="1"/>
              <a:t>fe</a:t>
            </a:r>
            <a:r>
              <a:rPr lang="en-US" altLang="zh-CN" sz="1600" dirty="0"/>
              <a:t> ff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   call   1050 &lt;</a:t>
            </a:r>
            <a:r>
              <a:rPr lang="en-US" altLang="zh-CN" sz="1600" dirty="0" err="1"/>
              <a:t>puts@plt</a:t>
            </a:r>
            <a:r>
              <a:rPr lang="en-US" altLang="zh-CN" sz="16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11db:83 c4 10          add    $0x10,%esp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return 0;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11de:b8 00 00 00 00 mov    $0x0,%eax</a:t>
            </a:r>
          </a:p>
          <a:p>
            <a:pPr>
              <a:lnSpc>
                <a:spcPct val="80000"/>
              </a:lnSpc>
            </a:pPr>
            <a:r>
              <a:rPr lang="en-US" altLang="zh-CN" sz="1600" dirty="0"/>
              <a:t>}Test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8453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75949B-D56F-4031-87F6-B7425DCED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程序编译、汇编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35433E8F-5FF3-40B5-821F-E560DA17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91" y="780205"/>
            <a:ext cx="8130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：对一个文件汇编生成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.o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文件，会含有什么信息？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5B7E7D00-FDBB-BC85-9DEB-0D62EA9FE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90268"/>
              </p:ext>
            </p:extLst>
          </p:nvPr>
        </p:nvGraphicFramePr>
        <p:xfrm>
          <a:off x="1343887" y="2152069"/>
          <a:ext cx="2660073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073">
                  <a:extLst>
                    <a:ext uri="{9D8B030D-6E8A-4147-A177-3AD203B41FA5}">
                      <a16:colId xmlns:a16="http://schemas.microsoft.com/office/drawing/2014/main" val="2150922279"/>
                    </a:ext>
                  </a:extLst>
                </a:gridCol>
              </a:tblGrid>
              <a:tr h="1122988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代码段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</a:t>
                      </a:r>
                    </a:p>
                    <a:p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机器指令序列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</a:t>
                      </a:r>
                      <a:endParaRPr lang="zh-CN" altLang="en-US" sz="2000" b="1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21493"/>
                  </a:ext>
                </a:extLst>
              </a:tr>
              <a:tr h="1122988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数据段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</a:t>
                      </a:r>
                    </a:p>
                    <a:p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存放 全局变量、静态局部变量 的 值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………..</a:t>
                      </a:r>
                      <a:endParaRPr lang="zh-CN" altLang="en-US" sz="2000" b="1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35418"/>
                  </a:ext>
                </a:extLst>
              </a:tr>
              <a:tr h="1122988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堆栈段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……….</a:t>
                      </a: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 ??  </a:t>
                      </a:r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可变的内容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……….</a:t>
                      </a:r>
                      <a:endParaRPr lang="zh-CN" altLang="en-US" sz="2000" b="1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2045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B2C17DA-312D-9CAD-CCA3-28F76822E209}"/>
              </a:ext>
            </a:extLst>
          </p:cNvPr>
          <p:cNvSpPr txBox="1"/>
          <p:nvPr/>
        </p:nvSpPr>
        <p:spPr>
          <a:xfrm>
            <a:off x="464127" y="2486887"/>
            <a:ext cx="93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</a:t>
            </a:r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D58086-7790-00C4-63E4-F5C4DEFE80F9}"/>
              </a:ext>
            </a:extLst>
          </p:cNvPr>
          <p:cNvSpPr txBox="1"/>
          <p:nvPr/>
        </p:nvSpPr>
        <p:spPr>
          <a:xfrm>
            <a:off x="464126" y="3165760"/>
            <a:ext cx="93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</a:t>
            </a:r>
            <a:r>
              <a:rPr lang="en-US" altLang="zh-CN" dirty="0" err="1"/>
              <a:t>cn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50D941-4E6D-D389-F4C8-18B59B3D34A2}"/>
              </a:ext>
            </a:extLst>
          </p:cNvPr>
          <p:cNvSpPr txBox="1"/>
          <p:nvPr/>
        </p:nvSpPr>
        <p:spPr>
          <a:xfrm>
            <a:off x="445075" y="3844633"/>
            <a:ext cx="9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</a:t>
            </a:r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66A087-03D7-FBC1-D093-B34DD59EAE5C}"/>
              </a:ext>
            </a:extLst>
          </p:cNvPr>
          <p:cNvSpPr txBox="1"/>
          <p:nvPr/>
        </p:nvSpPr>
        <p:spPr>
          <a:xfrm>
            <a:off x="426024" y="4747379"/>
            <a:ext cx="9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</a:t>
            </a:r>
            <a:r>
              <a:rPr lang="en-US" altLang="zh-CN" dirty="0"/>
              <a:t>dm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9EAA49-C12E-D944-46A1-39C57CC274D0}"/>
              </a:ext>
            </a:extLst>
          </p:cNvPr>
          <p:cNvSpPr txBox="1"/>
          <p:nvPr/>
        </p:nvSpPr>
        <p:spPr>
          <a:xfrm>
            <a:off x="407840" y="5168503"/>
            <a:ext cx="9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</a:t>
            </a:r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8132EFD-46A6-BB11-7070-6828C5CDBEA9}"/>
              </a:ext>
            </a:extLst>
          </p:cNvPr>
          <p:cNvSpPr txBox="1"/>
          <p:nvPr/>
        </p:nvSpPr>
        <p:spPr>
          <a:xfrm>
            <a:off x="426023" y="6019457"/>
            <a:ext cx="9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</a:t>
            </a:r>
            <a:r>
              <a:rPr lang="en-US" altLang="zh-CN" dirty="0" err="1"/>
              <a:t>su</a:t>
            </a:r>
            <a:endParaRPr lang="zh-CN" altLang="en-US" dirty="0"/>
          </a:p>
        </p:txBody>
      </p:sp>
      <p:graphicFrame>
        <p:nvGraphicFramePr>
          <p:cNvPr id="15" name="表格 8">
            <a:extLst>
              <a:ext uri="{FF2B5EF4-FFF2-40B4-BE49-F238E27FC236}">
                <a16:creationId xmlns:a16="http://schemas.microsoft.com/office/drawing/2014/main" id="{52ABC516-5861-66B3-6C6F-08DF64120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34959"/>
              </p:ext>
            </p:extLst>
          </p:nvPr>
        </p:nvGraphicFramePr>
        <p:xfrm>
          <a:off x="5271651" y="2241076"/>
          <a:ext cx="2660073" cy="404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073">
                  <a:extLst>
                    <a:ext uri="{9D8B030D-6E8A-4147-A177-3AD203B41FA5}">
                      <a16:colId xmlns:a16="http://schemas.microsoft.com/office/drawing/2014/main" val="2150922279"/>
                    </a:ext>
                  </a:extLst>
                </a:gridCol>
              </a:tblGrid>
              <a:tr h="1215016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代码段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</a:t>
                      </a:r>
                    </a:p>
                    <a:p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机器指令序列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</a:t>
                      </a:r>
                      <a:endParaRPr lang="zh-CN" altLang="en-US" sz="2000" b="1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21493"/>
                  </a:ext>
                </a:extLst>
              </a:tr>
              <a:tr h="1122988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数据段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</a:t>
                      </a:r>
                    </a:p>
                    <a:p>
                      <a:r>
                        <a:rPr lang="zh-CN" altLang="en-US" sz="2000" b="1" dirty="0">
                          <a:solidFill>
                            <a:srgbClr val="3333CC"/>
                          </a:solidFill>
                        </a:rPr>
                        <a:t>存放 全局变量、静态局部变量 的 值</a:t>
                      </a:r>
                      <a:endParaRPr lang="en-US" altLang="zh-CN" sz="2000" b="1" dirty="0">
                        <a:solidFill>
                          <a:srgbClr val="3333CC"/>
                        </a:solidFill>
                      </a:endParaRPr>
                    </a:p>
                    <a:p>
                      <a:r>
                        <a:rPr lang="en-US" altLang="zh-CN" sz="2000" b="1" dirty="0">
                          <a:solidFill>
                            <a:srgbClr val="3333CC"/>
                          </a:solidFill>
                        </a:rPr>
                        <a:t>………..</a:t>
                      </a:r>
                      <a:endParaRPr lang="zh-CN" altLang="en-US" sz="2000" b="1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35418"/>
                  </a:ext>
                </a:extLst>
              </a:tr>
              <a:tr h="1122988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2045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1071202-2489-4700-769B-E41876A21567}"/>
              </a:ext>
            </a:extLst>
          </p:cNvPr>
          <p:cNvSpPr txBox="1"/>
          <p:nvPr/>
        </p:nvSpPr>
        <p:spPr>
          <a:xfrm>
            <a:off x="1849580" y="16904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内存映像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92080C-F64E-846D-F516-C275E13A790D}"/>
              </a:ext>
            </a:extLst>
          </p:cNvPr>
          <p:cNvSpPr txBox="1"/>
          <p:nvPr/>
        </p:nvSpPr>
        <p:spPr>
          <a:xfrm>
            <a:off x="5541815" y="168326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执行文件</a:t>
            </a:r>
          </a:p>
        </p:txBody>
      </p:sp>
    </p:spTree>
    <p:extLst>
      <p:ext uri="{BB962C8B-B14F-4D97-AF65-F5344CB8AC3E}">
        <p14:creationId xmlns:p14="http://schemas.microsoft.com/office/powerpoint/2010/main" val="8503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75949B-D56F-4031-87F6-B7425DCED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程序编译、汇编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35433E8F-5FF3-40B5-821F-E560DA17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9" y="981621"/>
            <a:ext cx="7666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：代码段中，哪些信息可以确定，哪些又不能确定？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4949F004-163F-0C6B-5AC3-CB7A0CD24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9" y="1899453"/>
            <a:ext cx="8229600" cy="132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参数名 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→ 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地址  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n (%</a:t>
            </a:r>
            <a:r>
              <a:rPr lang="en-US" altLang="zh-CN" sz="2200" dirty="0" err="1">
                <a:latin typeface="+mn-lt"/>
                <a:ea typeface="微软雅黑" panose="020B0503020204020204" pitchFamily="34" charset="-122"/>
              </a:rPr>
              <a:t>ebp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) 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n(%</a:t>
            </a:r>
            <a:r>
              <a:rPr lang="en-US" altLang="zh-CN" sz="2200" dirty="0" err="1">
                <a:latin typeface="+mn-lt"/>
                <a:ea typeface="微软雅黑" panose="020B0503020204020204" pitchFamily="34" charset="-122"/>
              </a:rPr>
              <a:t>esp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Register</a:t>
            </a: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局部变量名（非静态的）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→ 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地址  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n (%</a:t>
            </a:r>
            <a:r>
              <a:rPr lang="en-US" altLang="zh-CN" sz="2200" dirty="0" err="1">
                <a:latin typeface="+mn-lt"/>
                <a:ea typeface="微软雅黑" panose="020B0503020204020204" pitchFamily="34" charset="-122"/>
              </a:rPr>
              <a:t>ebp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) 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n(%</a:t>
            </a:r>
            <a:r>
              <a:rPr lang="en-US" altLang="zh-CN" sz="2200" dirty="0" err="1">
                <a:latin typeface="+mn-lt"/>
                <a:ea typeface="微软雅黑" panose="020B0503020204020204" pitchFamily="34" charset="-122"/>
              </a:rPr>
              <a:t>esp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R</a:t>
            </a: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标号 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→  </a:t>
            </a:r>
            <a:r>
              <a:rPr lang="zh-CN" altLang="en-US" sz="22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位移量 ， 与当前指令之间的字节距离 </a:t>
            </a:r>
            <a:endParaRPr lang="en-US" altLang="zh-CN" sz="22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Text Box 16">
            <a:extLst>
              <a:ext uri="{FF2B5EF4-FFF2-40B4-BE49-F238E27FC236}">
                <a16:creationId xmlns:a16="http://schemas.microsoft.com/office/drawing/2014/main" id="{14F6F104-6CD1-0793-3EC8-4C69DF70B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3436509"/>
            <a:ext cx="7930574" cy="187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：全局变量名、静态的局部变量名、全局函数名，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对应的地址能确定吗？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</a:rPr>
              <a:t>可执行文件和目标文件（</a:t>
            </a:r>
            <a:r>
              <a:rPr lang="en-US" altLang="zh-CN" sz="2400" dirty="0">
                <a:solidFill>
                  <a:srgbClr val="3333CC"/>
                </a:solidFill>
                <a:latin typeface="宋体" panose="02010600030101010101" pitchFamily="2" charset="-122"/>
              </a:rPr>
              <a:t>.o</a:t>
            </a: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</a:rPr>
              <a:t>）之间的差异</a:t>
            </a:r>
            <a:endParaRPr lang="en-US" altLang="zh-CN" sz="2400" dirty="0">
              <a:solidFill>
                <a:srgbClr val="3333CC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2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75949B-D56F-4031-87F6-B7425DCED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程序编译、汇编</a:t>
            </a: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4949F004-163F-0C6B-5AC3-CB7A0CD24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6" y="635397"/>
            <a:ext cx="3149600" cy="4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重定位！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relocation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165198D6-4FC2-1E77-8C0A-C1581559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6" y="1075845"/>
            <a:ext cx="8067964" cy="4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指令代码中：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它们占用的地址空间要保留，预先填成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00 …00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A068F993-1CE9-A416-8A5D-388C6426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4" y="1631994"/>
            <a:ext cx="8254999" cy="4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要记录哪些位置的值要重写，并且要用什么符号对应的值来写</a:t>
            </a:r>
            <a:endParaRPr lang="en-US" altLang="zh-CN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871EED53-2DCC-7C5E-7F8F-8549FA14B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4" y="2152307"/>
            <a:ext cx="5705764" cy="4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符号构成表、然后用符号的索引</a:t>
            </a:r>
            <a:endParaRPr lang="en-US" altLang="zh-CN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2462E35C-E411-7FA4-9FEC-BC587A8A4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87" y="6373666"/>
            <a:ext cx="4831776" cy="4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X 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为全局变量，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y</a:t>
            </a: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为局部变量</a:t>
            </a:r>
            <a:endParaRPr lang="en-US" altLang="zh-CN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12290F-B272-F086-6DDA-A7B35DEECF50}"/>
              </a:ext>
            </a:extLst>
          </p:cNvPr>
          <p:cNvSpPr txBox="1"/>
          <p:nvPr/>
        </p:nvSpPr>
        <p:spPr>
          <a:xfrm>
            <a:off x="649602" y="2625730"/>
            <a:ext cx="7543801" cy="899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代码节     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.text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；           代码的重定位节  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.</a:t>
            </a:r>
            <a:r>
              <a:rPr lang="en-US" altLang="zh-CN" sz="2200" b="1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rela.text</a:t>
            </a:r>
            <a:endParaRPr lang="en-US" altLang="zh-CN" sz="2200" b="1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符号表节 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.</a:t>
            </a:r>
            <a:r>
              <a:rPr lang="en-US" altLang="zh-CN" sz="2200" b="1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symtab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        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字符串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表节  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.</a:t>
            </a:r>
            <a:r>
              <a:rPr lang="en-US" altLang="zh-CN" sz="2200" b="1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strtab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       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09F9D-8439-4E6B-9966-DDF059B98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7" y="3464409"/>
            <a:ext cx="6966388" cy="29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3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75949B-D56F-4031-87F6-B7425DCED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程序编译、汇编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27A2D439-1F88-414C-817B-28BA915D2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62" y="724791"/>
            <a:ext cx="8815753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：数据段中，全局变量名、静态的局部变量名对应的地址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函数名对应的地址   能确定吗？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对应单元的内容能确定吗？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4949F004-163F-0C6B-5AC3-CB7A0CD24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72" y="1731745"/>
            <a:ext cx="4396509" cy="174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int  g1=30;</a:t>
            </a: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int  *p = &amp;g1;</a:t>
            </a: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int  (*q)(int ,int)=add;</a:t>
            </a: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int add(int </a:t>
            </a:r>
            <a:r>
              <a:rPr lang="en-US" altLang="zh-CN" sz="2200" dirty="0" err="1">
                <a:latin typeface="+mn-lt"/>
                <a:ea typeface="微软雅黑" panose="020B0503020204020204" pitchFamily="34" charset="-122"/>
              </a:rPr>
              <a:t>i,int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 j)  {  …  }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165198D6-4FC2-1E77-8C0A-C1581559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90" y="3533586"/>
            <a:ext cx="6758710" cy="89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在数据节中：要初始化相应单元的值，如何初始化？</a:t>
            </a:r>
            <a:endParaRPr lang="en-US" altLang="zh-CN" sz="22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它们占用的地址空间要保留，可预先填成 </a:t>
            </a:r>
            <a:r>
              <a:rPr lang="en-US" altLang="zh-CN" sz="2200" dirty="0">
                <a:latin typeface="+mn-lt"/>
                <a:ea typeface="微软雅黑" panose="020B0503020204020204" pitchFamily="34" charset="-122"/>
              </a:rPr>
              <a:t>00 …00</a:t>
            </a:r>
            <a:endParaRPr lang="zh-CN" altLang="en-US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A068F993-1CE9-A416-8A5D-388C6426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38" y="4561369"/>
            <a:ext cx="8254999" cy="4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要记录哪些位置的值要重写，并且要用什么符号对应的值来写</a:t>
            </a:r>
            <a:endParaRPr lang="en-US" altLang="zh-CN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871EED53-2DCC-7C5E-7F8F-8549FA14B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90" y="5165959"/>
            <a:ext cx="8254999" cy="47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微软雅黑" panose="020B0503020204020204" pitchFamily="34" charset="-122"/>
              </a:rPr>
              <a:t>符号构成表、然后用符号的索引</a:t>
            </a:r>
            <a:endParaRPr lang="en-US" altLang="zh-CN" sz="22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6ADB2F-6341-30D4-A5C0-96FE9054A961}"/>
              </a:ext>
            </a:extLst>
          </p:cNvPr>
          <p:cNvSpPr txBox="1"/>
          <p:nvPr/>
        </p:nvSpPr>
        <p:spPr>
          <a:xfrm>
            <a:off x="912088" y="5683470"/>
            <a:ext cx="7543801" cy="899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数据节     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.data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；           数据的重定位节  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.</a:t>
            </a:r>
            <a:r>
              <a:rPr lang="en-US" altLang="zh-CN" sz="2200" b="1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rela.data</a:t>
            </a:r>
            <a:endParaRPr lang="en-US" altLang="zh-CN" sz="2200" b="1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  <a:p>
            <a:pPr marL="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符号表节 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.</a:t>
            </a:r>
            <a:r>
              <a:rPr lang="en-US" altLang="zh-CN" sz="2200" b="1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symtab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        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字符串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表节  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.</a:t>
            </a:r>
            <a:r>
              <a:rPr lang="en-US" altLang="zh-CN" sz="2200" b="1" dirty="0" err="1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strtab</a:t>
            </a:r>
            <a:endParaRPr lang="en-US" altLang="zh-CN" sz="2200" b="1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6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75949B-D56F-4031-87F6-B7425DCED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为什么学习 编译、链接？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2201C8B-F0B4-41FE-B296-141E386DF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787400"/>
            <a:ext cx="8229600" cy="5759450"/>
          </a:xfrm>
        </p:spPr>
        <p:txBody>
          <a:bodyPr/>
          <a:lstStyle/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帮助构造大型程序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5000"/>
              </a:lnSpc>
              <a:buNone/>
            </a:pPr>
            <a:r>
              <a:rPr lang="en-US" altLang="zh-CN" sz="2200" dirty="0">
                <a:ea typeface="微软雅黑" panose="020B0503020204020204" pitchFamily="34" charset="-122"/>
              </a:rPr>
              <a:t>    </a:t>
            </a:r>
            <a:r>
              <a:rPr lang="zh-CN" altLang="en-US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未定义的符号、缺少模块、缺少库 </a:t>
            </a:r>
            <a:r>
              <a:rPr lang="en-US" altLang="zh-CN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避免危险的编程错误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5000"/>
              </a:lnSpc>
              <a:buNone/>
            </a:pPr>
            <a:r>
              <a:rPr lang="en-US" altLang="zh-CN" sz="2200" dirty="0">
                <a:ea typeface="微软雅黑" panose="020B0503020204020204" pitchFamily="34" charset="-122"/>
              </a:rPr>
              <a:t>    </a:t>
            </a:r>
            <a:r>
              <a:rPr lang="zh-CN" altLang="en-US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定义多个同名的全局变量 </a:t>
            </a:r>
            <a:r>
              <a:rPr lang="en-US" altLang="zh-CN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……</a:t>
            </a: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理解作用域规则是如何实现的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5000"/>
              </a:lnSpc>
              <a:buNone/>
            </a:pPr>
            <a:r>
              <a:rPr lang="en-US" altLang="zh-CN" sz="2200" dirty="0">
                <a:ea typeface="微软雅黑" panose="020B0503020204020204" pitchFamily="34" charset="-122"/>
              </a:rPr>
              <a:t>    </a:t>
            </a:r>
            <a:r>
              <a:rPr lang="zh-CN" altLang="en-US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语句级、函数级、类级、模块级、全局</a:t>
            </a:r>
            <a:endParaRPr lang="en-US" altLang="zh-CN" sz="240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lvl="1" indent="0">
              <a:lnSpc>
                <a:spcPct val="105000"/>
              </a:lnSpc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静态（</a:t>
            </a:r>
            <a:r>
              <a:rPr lang="en-US" altLang="zh-CN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static</a:t>
            </a:r>
            <a:r>
              <a:rPr lang="zh-CN" altLang="en-US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）变量或函数</a:t>
            </a:r>
            <a:endParaRPr lang="en-US" altLang="zh-CN" sz="240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其他重要的系统概念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5000"/>
              </a:lnSpc>
              <a:buNone/>
            </a:pPr>
            <a:r>
              <a:rPr lang="en-US" altLang="zh-CN" sz="2200" dirty="0">
                <a:ea typeface="微软雅黑" panose="020B0503020204020204" pitchFamily="34" charset="-122"/>
              </a:rPr>
              <a:t>    </a:t>
            </a:r>
            <a:r>
              <a:rPr lang="zh-CN" altLang="en-US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加载和运行程序、虚拟内存、分页、内存映射</a:t>
            </a:r>
            <a:endParaRPr lang="en-US" altLang="zh-CN" sz="240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利用共享库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05000"/>
              </a:lnSpc>
              <a:buNone/>
            </a:pPr>
            <a:r>
              <a:rPr lang="en-US" altLang="zh-CN" sz="2200" dirty="0">
                <a:ea typeface="微软雅黑" panose="020B0503020204020204" pitchFamily="34" charset="-122"/>
              </a:rPr>
              <a:t>    </a:t>
            </a:r>
            <a:r>
              <a:rPr lang="zh-CN" altLang="en-US" sz="2400" kern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398804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98643D2A-DD18-4888-9EDA-75EE1607F8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4663" y="103188"/>
            <a:ext cx="7591425" cy="544512"/>
          </a:xfrm>
          <a:noFill/>
        </p:spPr>
        <p:txBody>
          <a:bodyPr tIns="0" bIns="0"/>
          <a:lstStyle/>
          <a:p>
            <a:r>
              <a:rPr lang="zh-CN" altLang="en-US" sz="3200" dirty="0"/>
              <a:t>链接</a:t>
            </a:r>
          </a:p>
        </p:txBody>
      </p:sp>
      <p:sp>
        <p:nvSpPr>
          <p:cNvPr id="599044" name="Text Box 4">
            <a:extLst>
              <a:ext uri="{FF2B5EF4-FFF2-40B4-BE49-F238E27FC236}">
                <a16:creationId xmlns:a16="http://schemas.microsoft.com/office/drawing/2014/main" id="{2FCFE91C-CBD3-491B-9798-CFC2B5552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089025"/>
            <a:ext cx="8134782" cy="479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模块化程序设计的必然要求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）一个程序可以分成很多源程序文件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）可构建公共函数库，如数学库，标准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库等</a:t>
            </a:r>
            <a:endParaRPr lang="en-US" altLang="zh-CN" sz="2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）时间上，</a:t>
            </a: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各个源程序可分开编译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23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重新编译被修改的源程序</a:t>
            </a:r>
            <a:r>
              <a:rPr lang="zh-CN" altLang="en-US" sz="2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文件，然后重新链接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空间上，无需包含共享库所有代码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源文件中无需包含共享库函数的源码，只要直接调用即可；</a:t>
            </a:r>
            <a:endParaRPr lang="en-US" altLang="zh-CN" sz="23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可执行文件、运行时的内存中只需包含所调用函数的代码，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3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而不需要包含整个共享库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58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98643D2A-DD18-4888-9EDA-75EE1607F8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4663" y="103188"/>
            <a:ext cx="7591425" cy="544512"/>
          </a:xfrm>
          <a:noFill/>
        </p:spPr>
        <p:txBody>
          <a:bodyPr tIns="0" bIns="0"/>
          <a:lstStyle/>
          <a:p>
            <a:r>
              <a:rPr lang="zh-CN" altLang="en-US" sz="3200" dirty="0"/>
              <a:t>链接</a:t>
            </a:r>
          </a:p>
        </p:txBody>
      </p:sp>
      <p:sp>
        <p:nvSpPr>
          <p:cNvPr id="599044" name="Text Box 4">
            <a:extLst>
              <a:ext uri="{FF2B5EF4-FFF2-40B4-BE49-F238E27FC236}">
                <a16:creationId xmlns:a16="http://schemas.microsoft.com/office/drawing/2014/main" id="{2FCFE91C-CBD3-491B-9798-CFC2B5552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678971"/>
            <a:ext cx="8134782" cy="141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链接：将多个可重定位的目标文件合成一个可执行文件。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zh-CN" sz="2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：可重定位的目标文件中包含什么信息？如何合并？</a:t>
            </a:r>
            <a:endParaRPr lang="en-US" altLang="zh-CN" sz="2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7DDAF3-C368-2A1F-941E-8ACBDE4B7CB5}"/>
              </a:ext>
            </a:extLst>
          </p:cNvPr>
          <p:cNvSpPr txBox="1"/>
          <p:nvPr/>
        </p:nvSpPr>
        <p:spPr>
          <a:xfrm>
            <a:off x="640484" y="2335900"/>
            <a:ext cx="7259781" cy="20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、符号解析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将符号的引用与一个确定的符号定义建立关联。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符号：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全局变量名、函数名、静态的局部变量名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非静态的局部变量名不是符号、参数名不是符号。</a:t>
            </a:r>
            <a:endParaRPr lang="en-US" altLang="zh-CN" sz="23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73BDA4-2459-1F86-F91E-7174CE533310}"/>
              </a:ext>
            </a:extLst>
          </p:cNvPr>
          <p:cNvSpPr txBox="1"/>
          <p:nvPr/>
        </p:nvSpPr>
        <p:spPr>
          <a:xfrm>
            <a:off x="671945" y="4522100"/>
            <a:ext cx="7426037" cy="1445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、重定位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在合并生成执行文件时，重新确定每条指令的地址、每个数据的地址、在指令中 确定所引用符号对应的地址。</a:t>
            </a:r>
            <a:endParaRPr lang="en-US" altLang="zh-CN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9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22F466B-FFA6-A6D8-47E7-2C838C7EF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0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一个</a:t>
            </a:r>
            <a:r>
              <a:rPr lang="en-US" altLang="zh-CN" kern="0"/>
              <a:t>C</a:t>
            </a:r>
            <a:r>
              <a:rPr lang="zh-CN" altLang="en-US" kern="0"/>
              <a:t>语言程序举例</a:t>
            </a:r>
            <a:endParaRPr lang="zh-CN" altLang="en-US" kern="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7A611C2-BBD0-4364-53DC-93ED13AB4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446213"/>
            <a:ext cx="2499402" cy="3170099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[2] = {1, 2};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void swap();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swap();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main.c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D269A2F-5D09-154B-E766-5B64E744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289050"/>
            <a:ext cx="3665537" cy="3893374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extern int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[];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*bufp0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&amp;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[0];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static int 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bufp1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000" dirty="0">
              <a:solidFill>
                <a:srgbClr val="F7F5C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void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swap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int temp;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bufp1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&amp;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[1];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temp =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*bufp0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*bufp0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*bufp1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*bufp1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 temp;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swap.c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72E41E6D-CA1C-2558-639B-3AD07972A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5403850"/>
            <a:ext cx="73437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ea typeface="微软雅黑" panose="020B0503020204020204" pitchFamily="34" charset="-122"/>
              </a:rPr>
              <a:t>你能说出哪些是</a:t>
            </a:r>
            <a:r>
              <a:rPr lang="zh-CN" altLang="en-US" sz="2200">
                <a:solidFill>
                  <a:srgbClr val="FF0000"/>
                </a:solidFill>
                <a:ea typeface="微软雅黑" panose="020B0503020204020204" pitchFamily="34" charset="-122"/>
              </a:rPr>
              <a:t>符号定义</a:t>
            </a:r>
            <a:r>
              <a:rPr lang="zh-CN" altLang="en-US" sz="2200">
                <a:ea typeface="微软雅黑" panose="020B0503020204020204" pitchFamily="34" charset="-122"/>
              </a:rPr>
              <a:t>？哪些是</a:t>
            </a:r>
            <a:r>
              <a:rPr lang="zh-CN" altLang="en-US" sz="2200">
                <a:solidFill>
                  <a:srgbClr val="FF0000"/>
                </a:solidFill>
                <a:ea typeface="微软雅黑" panose="020B0503020204020204" pitchFamily="34" charset="-122"/>
              </a:rPr>
              <a:t>符号的引用</a:t>
            </a:r>
            <a:r>
              <a:rPr lang="zh-CN" altLang="en-US" sz="2200"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E183F1A-F514-DE24-83A2-2F9EF19D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6037263"/>
            <a:ext cx="86003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3366FF"/>
                </a:solidFill>
                <a:ea typeface="微软雅黑" panose="020B0503020204020204" pitchFamily="34" charset="-122"/>
              </a:rPr>
              <a:t>局部变量</a:t>
            </a:r>
            <a:r>
              <a:rPr lang="en-US" altLang="zh-CN" sz="2000" dirty="0">
                <a:solidFill>
                  <a:srgbClr val="CC0066"/>
                </a:solidFill>
                <a:ea typeface="微软雅黑" panose="020B0503020204020204" pitchFamily="34" charset="-122"/>
              </a:rPr>
              <a:t>temp</a:t>
            </a:r>
            <a:r>
              <a:rPr lang="zh-CN" altLang="en-US" sz="2000" dirty="0">
                <a:solidFill>
                  <a:srgbClr val="3366FF"/>
                </a:solidFill>
                <a:ea typeface="微软雅黑" panose="020B0503020204020204" pitchFamily="34" charset="-122"/>
              </a:rPr>
              <a:t>分配在栈中，在编译后其位置已经被确定，因此不算在涉及重定位的符号里面</a:t>
            </a:r>
          </a:p>
        </p:txBody>
      </p:sp>
    </p:spTree>
    <p:extLst>
      <p:ext uri="{BB962C8B-B14F-4D97-AF65-F5344CB8AC3E}">
        <p14:creationId xmlns:p14="http://schemas.microsoft.com/office/powerpoint/2010/main" val="28316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1FE041A-9FD5-4B0A-9789-A2A6940CFF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11113"/>
            <a:ext cx="8189913" cy="762000"/>
          </a:xfrm>
        </p:spPr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9426B9D-AD21-4FDC-81C5-ECEEB60D12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8938" y="942975"/>
            <a:ext cx="5843587" cy="1244600"/>
          </a:xfrm>
          <a:solidFill>
            <a:srgbClr val="E0E0E0"/>
          </a:solidFill>
          <a:ln>
            <a:solidFill>
              <a:srgbClr val="000004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编译器编译并链接生成可执行程序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</a:t>
            </a: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-O2 -g -o p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swap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./p</a:t>
            </a:r>
          </a:p>
        </p:txBody>
      </p:sp>
      <p:grpSp>
        <p:nvGrpSpPr>
          <p:cNvPr id="597016" name="Group 24">
            <a:extLst>
              <a:ext uri="{FF2B5EF4-FFF2-40B4-BE49-F238E27FC236}">
                <a16:creationId xmlns:a16="http://schemas.microsoft.com/office/drawing/2014/main" id="{D664C191-7DAE-489B-9363-B63B9D905E23}"/>
              </a:ext>
            </a:extLst>
          </p:cNvPr>
          <p:cNvGrpSpPr>
            <a:grpSpLocks/>
          </p:cNvGrpSpPr>
          <p:nvPr/>
        </p:nvGrpSpPr>
        <p:grpSpPr bwMode="auto">
          <a:xfrm>
            <a:off x="1436688" y="2652713"/>
            <a:ext cx="7607300" cy="3530600"/>
            <a:chOff x="1152" y="1680"/>
            <a:chExt cx="3859" cy="2216"/>
          </a:xfrm>
        </p:grpSpPr>
        <p:sp>
          <p:nvSpPr>
            <p:cNvPr id="13319" name="Line 4">
              <a:extLst>
                <a:ext uri="{FF2B5EF4-FFF2-40B4-BE49-F238E27FC236}">
                  <a16:creationId xmlns:a16="http://schemas.microsoft.com/office/drawing/2014/main" id="{5956BB90-575C-4E25-BAFD-754F85CEF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1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0" name="Rectangle 5">
              <a:extLst>
                <a:ext uri="{FF2B5EF4-FFF2-40B4-BE49-F238E27FC236}">
                  <a16:creationId xmlns:a16="http://schemas.microsoft.com/office/drawing/2014/main" id="{6A33BDE8-AAEC-4EFF-8FB1-E877C6F4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11"/>
              <a:ext cx="1872" cy="256"/>
            </a:xfrm>
            <a:prstGeom prst="rect">
              <a:avLst/>
            </a:prstGeom>
            <a:solidFill>
              <a:srgbClr val="DEDFF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 </a:t>
              </a:r>
              <a:r>
                <a:rPr lang="en-US" altLang="zh-CN" sz="1900">
                  <a:latin typeface="微软雅黑" panose="020B0503020204020204" pitchFamily="34" charset="-122"/>
                  <a:ea typeface="微软雅黑" panose="020B0503020204020204" pitchFamily="34" charset="-122"/>
                </a:rPr>
                <a:t>(ld)</a:t>
              </a:r>
            </a:p>
          </p:txBody>
        </p:sp>
        <p:sp>
          <p:nvSpPr>
            <p:cNvPr id="13321" name="Rectangle 6">
              <a:extLst>
                <a:ext uri="{FF2B5EF4-FFF2-40B4-BE49-F238E27FC236}">
                  <a16:creationId xmlns:a16="http://schemas.microsoft.com/office/drawing/2014/main" id="{03EC1196-7D8A-4480-B8B6-B78AFA92D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48"/>
              <a:ext cx="1104" cy="437"/>
            </a:xfrm>
            <a:prstGeom prst="rect">
              <a:avLst/>
            </a:prstGeom>
            <a:solidFill>
              <a:srgbClr val="DEDFF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程序转换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(</a:t>
              </a:r>
              <a:r>
                <a:rPr lang="en-US" altLang="zh-CN" sz="19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cpp</a:t>
              </a: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, cc, as)</a:t>
              </a:r>
            </a:p>
          </p:txBody>
        </p:sp>
        <p:sp>
          <p:nvSpPr>
            <p:cNvPr id="13322" name="Text Box 7">
              <a:extLst>
                <a:ext uri="{FF2B5EF4-FFF2-40B4-BE49-F238E27FC236}">
                  <a16:creationId xmlns:a16="http://schemas.microsoft.com/office/drawing/2014/main" id="{A3EBB37D-2EC5-467B-8104-FFA2E0277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80"/>
              <a:ext cx="6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main.c</a:t>
              </a:r>
            </a:p>
          </p:txBody>
        </p:sp>
        <p:sp>
          <p:nvSpPr>
            <p:cNvPr id="13323" name="Text Box 8">
              <a:extLst>
                <a:ext uri="{FF2B5EF4-FFF2-40B4-BE49-F238E27FC236}">
                  <a16:creationId xmlns:a16="http://schemas.microsoft.com/office/drawing/2014/main" id="{E47EF272-1125-4D7C-A6D8-BFFE29D34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736"/>
              <a:ext cx="62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main.o</a:t>
              </a:r>
            </a:p>
          </p:txBody>
        </p:sp>
        <p:sp>
          <p:nvSpPr>
            <p:cNvPr id="13324" name="Rectangle 9">
              <a:extLst>
                <a:ext uri="{FF2B5EF4-FFF2-40B4-BE49-F238E27FC236}">
                  <a16:creationId xmlns:a16="http://schemas.microsoft.com/office/drawing/2014/main" id="{A6BB065A-C511-42A1-B58E-30138035E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48"/>
              <a:ext cx="1132" cy="437"/>
            </a:xfrm>
            <a:prstGeom prst="rect">
              <a:avLst/>
            </a:prstGeom>
            <a:solidFill>
              <a:srgbClr val="DEDFF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7" tIns="44450" rIns="90487" bIns="4445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程序转换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cpp</a:t>
              </a: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cc, as)</a:t>
              </a:r>
            </a:p>
          </p:txBody>
        </p:sp>
        <p:sp>
          <p:nvSpPr>
            <p:cNvPr id="13325" name="Text Box 10">
              <a:extLst>
                <a:ext uri="{FF2B5EF4-FFF2-40B4-BE49-F238E27FC236}">
                  <a16:creationId xmlns:a16="http://schemas.microsoft.com/office/drawing/2014/main" id="{79275285-A07C-47AD-9BD9-46F52BE48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680"/>
              <a:ext cx="624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 err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swap</a:t>
              </a:r>
              <a:r>
                <a:rPr lang="en-US" altLang="zh-CN" dirty="0" err="1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.c</a:t>
              </a:r>
              <a:endParaRPr lang="en-US" altLang="zh-CN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3326" name="Text Box 11">
              <a:extLst>
                <a:ext uri="{FF2B5EF4-FFF2-40B4-BE49-F238E27FC236}">
                  <a16:creationId xmlns:a16="http://schemas.microsoft.com/office/drawing/2014/main" id="{766F6F52-A7C8-480B-9653-A07F1D374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2736"/>
              <a:ext cx="64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swap</a:t>
              </a:r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.o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3327" name="Text Box 12">
              <a:extLst>
                <a:ext uri="{FF2B5EF4-FFF2-40B4-BE49-F238E27FC236}">
                  <a16:creationId xmlns:a16="http://schemas.microsoft.com/office/drawing/2014/main" id="{EB775050-5BC9-4FD7-85CA-F6C97BBBA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3647"/>
              <a:ext cx="17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3328" name="Line 13">
              <a:extLst>
                <a:ext uri="{FF2B5EF4-FFF2-40B4-BE49-F238E27FC236}">
                  <a16:creationId xmlns:a16="http://schemas.microsoft.com/office/drawing/2014/main" id="{9757CA56-CAE4-4405-8E06-F6D7903BC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191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4">
              <a:extLst>
                <a:ext uri="{FF2B5EF4-FFF2-40B4-BE49-F238E27FC236}">
                  <a16:creationId xmlns:a16="http://schemas.microsoft.com/office/drawing/2014/main" id="{A5D4B25A-759F-4D77-B61F-C5290AB07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8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5">
              <a:extLst>
                <a:ext uri="{FF2B5EF4-FFF2-40B4-BE49-F238E27FC236}">
                  <a16:creationId xmlns:a16="http://schemas.microsoft.com/office/drawing/2014/main" id="{4D993A00-FB81-4A2B-8E2F-553E40E79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258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6">
              <a:extLst>
                <a:ext uri="{FF2B5EF4-FFF2-40B4-BE49-F238E27FC236}">
                  <a16:creationId xmlns:a16="http://schemas.microsoft.com/office/drawing/2014/main" id="{FC4E0D97-8A6E-4820-8449-AA75E2183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297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17">
              <a:extLst>
                <a:ext uri="{FF2B5EF4-FFF2-40B4-BE49-F238E27FC236}">
                  <a16:creationId xmlns:a16="http://schemas.microsoft.com/office/drawing/2014/main" id="{67594283-D215-45D8-9431-9406FD947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34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Line 18">
              <a:extLst>
                <a:ext uri="{FF2B5EF4-FFF2-40B4-BE49-F238E27FC236}">
                  <a16:creationId xmlns:a16="http://schemas.microsoft.com/office/drawing/2014/main" id="{2FAD97C0-9C87-428D-B7B0-4C74945FA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71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7" tIns="44450" rIns="90487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Text Box 19">
              <a:extLst>
                <a:ext uri="{FF2B5EF4-FFF2-40B4-BE49-F238E27FC236}">
                  <a16:creationId xmlns:a16="http://schemas.microsoft.com/office/drawing/2014/main" id="{E04FEAD6-E8A2-4147-B291-73BC61A92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713"/>
              <a:ext cx="73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源程序文件</a:t>
              </a:r>
            </a:p>
          </p:txBody>
        </p:sp>
        <p:sp>
          <p:nvSpPr>
            <p:cNvPr id="13335" name="Text Box 20">
              <a:extLst>
                <a:ext uri="{FF2B5EF4-FFF2-40B4-BE49-F238E27FC236}">
                  <a16:creationId xmlns:a16="http://schemas.microsoft.com/office/drawing/2014/main" id="{3BA7D38D-DE69-42CF-BD1A-6444B2F53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2686"/>
              <a:ext cx="1471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分别转换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（预处理、编译、汇编）</a:t>
              </a:r>
              <a:r>
                <a: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为可重定位目标文件</a:t>
              </a:r>
            </a:p>
          </p:txBody>
        </p:sp>
        <p:sp>
          <p:nvSpPr>
            <p:cNvPr id="13336" name="Text Box 21">
              <a:extLst>
                <a:ext uri="{FF2B5EF4-FFF2-40B4-BE49-F238E27FC236}">
                  <a16:creationId xmlns:a16="http://schemas.microsoft.com/office/drawing/2014/main" id="{988634BF-33B1-449A-AA66-8AE3013BC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33"/>
              <a:ext cx="138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0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完全可执行的目标文件</a:t>
              </a:r>
            </a:p>
          </p:txBody>
        </p:sp>
      </p:grpSp>
      <p:sp>
        <p:nvSpPr>
          <p:cNvPr id="597014" name="Text Box 22">
            <a:extLst>
              <a:ext uri="{FF2B5EF4-FFF2-40B4-BE49-F238E27FC236}">
                <a16:creationId xmlns:a16="http://schemas.microsoft.com/office/drawing/2014/main" id="{35B2819A-2EA4-4599-9263-AB9B50F3D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2760663"/>
            <a:ext cx="90487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编译器的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静态链接过程</a:t>
            </a:r>
          </a:p>
        </p:txBody>
      </p:sp>
      <p:sp>
        <p:nvSpPr>
          <p:cNvPr id="597017" name="Text Box 25">
            <a:extLst>
              <a:ext uri="{FF2B5EF4-FFF2-40B4-BE49-F238E27FC236}">
                <a16:creationId xmlns:a16="http://schemas.microsoft.com/office/drawing/2014/main" id="{A849D705-D1D2-4A60-A010-8E563F18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825" y="855663"/>
            <a:ext cx="21478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-O2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级优化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：生成调试信息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：目标文件名</a:t>
            </a:r>
          </a:p>
        </p:txBody>
      </p:sp>
    </p:spTree>
    <p:extLst>
      <p:ext uri="{BB962C8B-B14F-4D97-AF65-F5344CB8AC3E}">
        <p14:creationId xmlns:p14="http://schemas.microsoft.com/office/powerpoint/2010/main" val="11100108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B345ACB6-E7CB-16C9-A0E9-8734F880E6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123825"/>
            <a:ext cx="8232775" cy="422275"/>
          </a:xfrm>
        </p:spPr>
        <p:txBody>
          <a:bodyPr/>
          <a:lstStyle/>
          <a:p>
            <a:pPr marL="119063" indent="-1190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链接过程的本质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5293F20-753F-0882-D2BC-492E9F9E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3702050"/>
            <a:ext cx="2278063" cy="533400"/>
          </a:xfrm>
          <a:prstGeom prst="rect">
            <a:avLst/>
          </a:prstGeom>
          <a:solidFill>
            <a:srgbClr val="FF0000">
              <a:alpha val="32156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main()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10A7A451-8F80-7E72-7BC5-F0FCFB054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3338513"/>
            <a:ext cx="968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main.o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C97B9246-B8D9-FB61-B470-A31FAA799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565775"/>
            <a:ext cx="2278063" cy="358775"/>
          </a:xfrm>
          <a:prstGeom prst="rect">
            <a:avLst/>
          </a:prstGeom>
          <a:solidFill>
            <a:srgbClr val="008080">
              <a:alpha val="32156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*bufp0=&amp;buf[0]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E7647E6A-8854-FFA6-C691-7BEE1BC78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032375"/>
            <a:ext cx="2278063" cy="533400"/>
          </a:xfrm>
          <a:prstGeom prst="rect">
            <a:avLst/>
          </a:prstGeom>
          <a:solidFill>
            <a:srgbClr val="FF0000">
              <a:alpha val="349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swap()</a:t>
            </a:r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2652251D-93CC-2534-A929-10E2835D4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4667250"/>
            <a:ext cx="989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swap.o</a:t>
            </a:r>
          </a:p>
        </p:txBody>
      </p:sp>
      <p:sp>
        <p:nvSpPr>
          <p:cNvPr id="15368" name="Rectangle 12">
            <a:extLst>
              <a:ext uri="{FF2B5EF4-FFF2-40B4-BE49-F238E27FC236}">
                <a16:creationId xmlns:a16="http://schemas.microsoft.com/office/drawing/2014/main" id="{BDA39EDB-2B85-3C57-9150-5298C6EB9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057400"/>
            <a:ext cx="2278063" cy="533400"/>
          </a:xfrm>
          <a:prstGeom prst="rect">
            <a:avLst/>
          </a:prstGeom>
          <a:solidFill>
            <a:srgbClr val="FF0000">
              <a:alpha val="27058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系统代码</a:t>
            </a:r>
          </a:p>
        </p:txBody>
      </p:sp>
      <p:sp>
        <p:nvSpPr>
          <p:cNvPr id="15369" name="Rectangle 14">
            <a:extLst>
              <a:ext uri="{FF2B5EF4-FFF2-40B4-BE49-F238E27FC236}">
                <a16:creationId xmlns:a16="http://schemas.microsoft.com/office/drawing/2014/main" id="{30FAA4E1-B338-C56D-C5A8-0930A42D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235450"/>
            <a:ext cx="2278063" cy="346075"/>
          </a:xfrm>
          <a:prstGeom prst="rect">
            <a:avLst/>
          </a:prstGeom>
          <a:solidFill>
            <a:srgbClr val="008080">
              <a:alpha val="38823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</a:t>
            </a:r>
            <a:r>
              <a:rPr lang="en-GB" altLang="zh-CN" sz="1600">
                <a:latin typeface="Courier New" panose="02070309020205020404" pitchFamily="49" charset="0"/>
                <a:ea typeface="微软雅黑" panose="020B0503020204020204" pitchFamily="34" charset="-122"/>
                <a:cs typeface="msgothic"/>
              </a:rPr>
              <a:t> </a:t>
            </a: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buf[2]={1,2}</a:t>
            </a:r>
          </a:p>
        </p:txBody>
      </p:sp>
      <p:sp>
        <p:nvSpPr>
          <p:cNvPr id="15370" name="Rectangle 15">
            <a:extLst>
              <a:ext uri="{FF2B5EF4-FFF2-40B4-BE49-F238E27FC236}">
                <a16:creationId xmlns:a16="http://schemas.microsoft.com/office/drawing/2014/main" id="{AEC5E0AB-AE0B-0EBB-2087-9896B868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590800"/>
            <a:ext cx="2278063" cy="373063"/>
          </a:xfrm>
          <a:prstGeom prst="rect">
            <a:avLst/>
          </a:prstGeom>
          <a:solidFill>
            <a:srgbClr val="008080">
              <a:alpha val="2901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系统数据</a:t>
            </a:r>
          </a:p>
        </p:txBody>
      </p:sp>
      <p:sp>
        <p:nvSpPr>
          <p:cNvPr id="15371" name="Text Box 19">
            <a:extLst>
              <a:ext uri="{FF2B5EF4-FFF2-40B4-BE49-F238E27FC236}">
                <a16:creationId xmlns:a16="http://schemas.microsoft.com/office/drawing/2014/main" id="{DAE5B6E9-DB61-4A37-6C66-DA2454FF5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452563"/>
            <a:ext cx="26193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可重定位目标文件</a:t>
            </a:r>
          </a:p>
        </p:txBody>
      </p:sp>
      <p:sp>
        <p:nvSpPr>
          <p:cNvPr id="15372" name="Text Box 20">
            <a:extLst>
              <a:ext uri="{FF2B5EF4-FFF2-40B4-BE49-F238E27FC236}">
                <a16:creationId xmlns:a16="http://schemas.microsoft.com/office/drawing/2014/main" id="{4C867EFC-E80D-5BD9-773D-7B505D75C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912813"/>
            <a:ext cx="23145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可执行目标文件</a:t>
            </a:r>
          </a:p>
        </p:txBody>
      </p:sp>
      <p:sp>
        <p:nvSpPr>
          <p:cNvPr id="15373" name="Text Box 23">
            <a:extLst>
              <a:ext uri="{FF2B5EF4-FFF2-40B4-BE49-F238E27FC236}">
                <a16:creationId xmlns:a16="http://schemas.microsoft.com/office/drawing/2014/main" id="{A3C49B29-1D35-BC7C-AF00-029A16AB1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2112963"/>
            <a:ext cx="7032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.text</a:t>
            </a:r>
          </a:p>
        </p:txBody>
      </p:sp>
      <p:sp>
        <p:nvSpPr>
          <p:cNvPr id="15374" name="Text Box 24">
            <a:extLst>
              <a:ext uri="{FF2B5EF4-FFF2-40B4-BE49-F238E27FC236}">
                <a16:creationId xmlns:a16="http://schemas.microsoft.com/office/drawing/2014/main" id="{FAAB29C6-1A90-D9C3-6C53-287C5CE2F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2520950"/>
            <a:ext cx="7572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.data</a:t>
            </a:r>
          </a:p>
        </p:txBody>
      </p:sp>
      <p:sp>
        <p:nvSpPr>
          <p:cNvPr id="15375" name="Text Box 25">
            <a:extLst>
              <a:ext uri="{FF2B5EF4-FFF2-40B4-BE49-F238E27FC236}">
                <a16:creationId xmlns:a16="http://schemas.microsoft.com/office/drawing/2014/main" id="{2A48922F-6B70-14A0-ACC6-3618114E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3741738"/>
            <a:ext cx="7032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.text</a:t>
            </a:r>
          </a:p>
        </p:txBody>
      </p:sp>
      <p:sp>
        <p:nvSpPr>
          <p:cNvPr id="15376" name="Text Box 26">
            <a:extLst>
              <a:ext uri="{FF2B5EF4-FFF2-40B4-BE49-F238E27FC236}">
                <a16:creationId xmlns:a16="http://schemas.microsoft.com/office/drawing/2014/main" id="{77756ED9-8DDA-BD3E-1E0B-F766D976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198938"/>
            <a:ext cx="7572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.data</a:t>
            </a:r>
          </a:p>
        </p:txBody>
      </p:sp>
      <p:sp>
        <p:nvSpPr>
          <p:cNvPr id="15377" name="Text Box 27">
            <a:extLst>
              <a:ext uri="{FF2B5EF4-FFF2-40B4-BE49-F238E27FC236}">
                <a16:creationId xmlns:a16="http://schemas.microsoft.com/office/drawing/2014/main" id="{6F772CDB-ECAB-6EA3-176F-6E0988E1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5103813"/>
            <a:ext cx="70326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.text</a:t>
            </a:r>
          </a:p>
        </p:txBody>
      </p:sp>
      <p:sp>
        <p:nvSpPr>
          <p:cNvPr id="15378" name="Text Box 28">
            <a:extLst>
              <a:ext uri="{FF2B5EF4-FFF2-40B4-BE49-F238E27FC236}">
                <a16:creationId xmlns:a16="http://schemas.microsoft.com/office/drawing/2014/main" id="{C79C941E-1C24-5D9C-E9E9-7C05A5A78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5565775"/>
            <a:ext cx="7572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.data</a:t>
            </a:r>
          </a:p>
        </p:txBody>
      </p:sp>
      <p:sp>
        <p:nvSpPr>
          <p:cNvPr id="15379" name="Rectangle 7">
            <a:extLst>
              <a:ext uri="{FF2B5EF4-FFF2-40B4-BE49-F238E27FC236}">
                <a16:creationId xmlns:a16="http://schemas.microsoft.com/office/drawing/2014/main" id="{3D8ACCAD-6F2D-A170-152A-058C1B220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4578350"/>
            <a:ext cx="2606675" cy="331788"/>
          </a:xfrm>
          <a:prstGeom prst="rect">
            <a:avLst/>
          </a:prstGeom>
          <a:solidFill>
            <a:srgbClr val="008080">
              <a:alpha val="3098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</a:t>
            </a:r>
            <a:r>
              <a:rPr lang="en-GB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buf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[2]={1,2}</a:t>
            </a:r>
          </a:p>
        </p:txBody>
      </p:sp>
      <p:sp>
        <p:nvSpPr>
          <p:cNvPr id="15380" name="Rectangle 8">
            <a:extLst>
              <a:ext uri="{FF2B5EF4-FFF2-40B4-BE49-F238E27FC236}">
                <a16:creationId xmlns:a16="http://schemas.microsoft.com/office/drawing/2014/main" id="{7F03B8C7-8321-44AA-C55D-C8BFF9B6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1517650"/>
            <a:ext cx="2606675" cy="382588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Headers</a:t>
            </a:r>
          </a:p>
        </p:txBody>
      </p:sp>
      <p:sp>
        <p:nvSpPr>
          <p:cNvPr id="15381" name="Rectangle 9">
            <a:extLst>
              <a:ext uri="{FF2B5EF4-FFF2-40B4-BE49-F238E27FC236}">
                <a16:creationId xmlns:a16="http://schemas.microsoft.com/office/drawing/2014/main" id="{C7594E20-DCD9-E776-1718-06E4F8805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2295525"/>
            <a:ext cx="2606675" cy="641350"/>
          </a:xfrm>
          <a:prstGeom prst="rect">
            <a:avLst/>
          </a:prstGeom>
          <a:solidFill>
            <a:srgbClr val="FF0000">
              <a:alpha val="3098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main()</a:t>
            </a:r>
          </a:p>
        </p:txBody>
      </p:sp>
      <p:sp>
        <p:nvSpPr>
          <p:cNvPr id="15382" name="Rectangle 10">
            <a:extLst>
              <a:ext uri="{FF2B5EF4-FFF2-40B4-BE49-F238E27FC236}">
                <a16:creationId xmlns:a16="http://schemas.microsoft.com/office/drawing/2014/main" id="{4FBDBD1B-4C99-70ED-229D-63AA1D3E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2936875"/>
            <a:ext cx="2606675" cy="641350"/>
          </a:xfrm>
          <a:prstGeom prst="rect">
            <a:avLst/>
          </a:prstGeom>
          <a:solidFill>
            <a:srgbClr val="FF0000">
              <a:alpha val="27843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swap()</a:t>
            </a:r>
          </a:p>
        </p:txBody>
      </p:sp>
      <p:sp>
        <p:nvSpPr>
          <p:cNvPr id="15384" name="Rectangle 13">
            <a:extLst>
              <a:ext uri="{FF2B5EF4-FFF2-40B4-BE49-F238E27FC236}">
                <a16:creationId xmlns:a16="http://schemas.microsoft.com/office/drawing/2014/main" id="{65ABA03B-9D6A-43AB-D264-655C7DC3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4911725"/>
            <a:ext cx="2606675" cy="330200"/>
          </a:xfrm>
          <a:prstGeom prst="rect">
            <a:avLst/>
          </a:prstGeom>
          <a:solidFill>
            <a:srgbClr val="008080">
              <a:alpha val="27843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msgothic"/>
              </a:rPr>
              <a:t> 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*bufp0=&amp;</a:t>
            </a:r>
            <a:r>
              <a:rPr lang="en-GB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buf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[0]</a:t>
            </a:r>
          </a:p>
        </p:txBody>
      </p:sp>
      <p:sp>
        <p:nvSpPr>
          <p:cNvPr id="15385" name="Rectangle 16">
            <a:extLst>
              <a:ext uri="{FF2B5EF4-FFF2-40B4-BE49-F238E27FC236}">
                <a16:creationId xmlns:a16="http://schemas.microsoft.com/office/drawing/2014/main" id="{DAAFB8B3-66D5-4292-3205-5A170A45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3578225"/>
            <a:ext cx="2606675" cy="639763"/>
          </a:xfrm>
          <a:prstGeom prst="rect">
            <a:avLst/>
          </a:prstGeom>
          <a:solidFill>
            <a:srgbClr val="FF0000">
              <a:alpha val="27058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更多系统代码</a:t>
            </a:r>
          </a:p>
        </p:txBody>
      </p:sp>
      <p:sp>
        <p:nvSpPr>
          <p:cNvPr id="15386" name="Rectangle 18">
            <a:extLst>
              <a:ext uri="{FF2B5EF4-FFF2-40B4-BE49-F238E27FC236}">
                <a16:creationId xmlns:a16="http://schemas.microsoft.com/office/drawing/2014/main" id="{1D2A4181-FC8E-4AD7-1BD9-A1C1BF7F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4217988"/>
            <a:ext cx="2606675" cy="360362"/>
          </a:xfrm>
          <a:prstGeom prst="rect">
            <a:avLst/>
          </a:prstGeom>
          <a:solidFill>
            <a:srgbClr val="008080">
              <a:alpha val="27058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系统数据</a:t>
            </a:r>
          </a:p>
        </p:txBody>
      </p:sp>
      <p:sp>
        <p:nvSpPr>
          <p:cNvPr id="15387" name="AutoShape 21">
            <a:extLst>
              <a:ext uri="{FF2B5EF4-FFF2-40B4-BE49-F238E27FC236}">
                <a16:creationId xmlns:a16="http://schemas.microsoft.com/office/drawing/2014/main" id="{A1E30D85-4C1B-B860-7C7F-DBC3A9EBA077}"/>
              </a:ext>
            </a:extLst>
          </p:cNvPr>
          <p:cNvSpPr>
            <a:spLocks/>
          </p:cNvSpPr>
          <p:nvPr/>
        </p:nvSpPr>
        <p:spPr bwMode="auto">
          <a:xfrm>
            <a:off x="7635875" y="1517650"/>
            <a:ext cx="328613" cy="2700338"/>
          </a:xfrm>
          <a:prstGeom prst="rightBrace">
            <a:avLst>
              <a:gd name="adj1" fmla="val 6657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5388" name="Text Box 22">
            <a:extLst>
              <a:ext uri="{FF2B5EF4-FFF2-40B4-BE49-F238E27FC236}">
                <a16:creationId xmlns:a16="http://schemas.microsoft.com/office/drawing/2014/main" id="{3CA94362-5088-1AFF-D98E-96C2BA3B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413" y="2701925"/>
            <a:ext cx="703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.text</a:t>
            </a:r>
          </a:p>
        </p:txBody>
      </p:sp>
      <p:sp>
        <p:nvSpPr>
          <p:cNvPr id="15389" name="Rectangle 30">
            <a:extLst>
              <a:ext uri="{FF2B5EF4-FFF2-40B4-BE49-F238E27FC236}">
                <a16:creationId xmlns:a16="http://schemas.microsoft.com/office/drawing/2014/main" id="{60399819-C7EA-CE8A-464E-5BC9C514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5592763"/>
            <a:ext cx="2606675" cy="736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.symtab</a:t>
            </a:r>
          </a:p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.debug</a:t>
            </a:r>
          </a:p>
        </p:txBody>
      </p:sp>
      <p:sp>
        <p:nvSpPr>
          <p:cNvPr id="15390" name="AutoShape 31">
            <a:extLst>
              <a:ext uri="{FF2B5EF4-FFF2-40B4-BE49-F238E27FC236}">
                <a16:creationId xmlns:a16="http://schemas.microsoft.com/office/drawing/2014/main" id="{9AD5A96E-DF7E-2A62-ADD1-4EB45BAC063E}"/>
              </a:ext>
            </a:extLst>
          </p:cNvPr>
          <p:cNvSpPr>
            <a:spLocks/>
          </p:cNvSpPr>
          <p:nvPr/>
        </p:nvSpPr>
        <p:spPr bwMode="auto">
          <a:xfrm>
            <a:off x="7620000" y="4217988"/>
            <a:ext cx="285750" cy="958850"/>
          </a:xfrm>
          <a:prstGeom prst="rightBrace">
            <a:avLst>
              <a:gd name="adj1" fmla="val 2796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5391" name="Text Box 32">
            <a:extLst>
              <a:ext uri="{FF2B5EF4-FFF2-40B4-BE49-F238E27FC236}">
                <a16:creationId xmlns:a16="http://schemas.microsoft.com/office/drawing/2014/main" id="{C2E9CA83-65C8-B371-31A6-43957345A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975" y="4630738"/>
            <a:ext cx="7572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.data</a:t>
            </a:r>
          </a:p>
        </p:txBody>
      </p:sp>
      <p:sp>
        <p:nvSpPr>
          <p:cNvPr id="15392" name="Rectangle 33">
            <a:extLst>
              <a:ext uri="{FF2B5EF4-FFF2-40B4-BE49-F238E27FC236}">
                <a16:creationId xmlns:a16="http://schemas.microsoft.com/office/drawing/2014/main" id="{D6EDAE01-94EA-EC98-1453-77F3AF65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5245100"/>
            <a:ext cx="2606675" cy="347663"/>
          </a:xfrm>
          <a:prstGeom prst="rect">
            <a:avLst/>
          </a:prstGeom>
          <a:solidFill>
            <a:srgbClr val="993366">
              <a:alpha val="41176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*bufp1</a:t>
            </a:r>
          </a:p>
        </p:txBody>
      </p:sp>
      <p:sp>
        <p:nvSpPr>
          <p:cNvPr id="15393" name="Text Box 34">
            <a:extLst>
              <a:ext uri="{FF2B5EF4-FFF2-40B4-BE49-F238E27FC236}">
                <a16:creationId xmlns:a16="http://schemas.microsoft.com/office/drawing/2014/main" id="{58510B97-D20F-B769-851B-6A9532AF0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249863"/>
            <a:ext cx="6238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.bss</a:t>
            </a:r>
          </a:p>
        </p:txBody>
      </p:sp>
      <p:sp>
        <p:nvSpPr>
          <p:cNvPr id="15394" name="Rectangle 38">
            <a:extLst>
              <a:ext uri="{FF2B5EF4-FFF2-40B4-BE49-F238E27FC236}">
                <a16:creationId xmlns:a16="http://schemas.microsoft.com/office/drawing/2014/main" id="{97B248D3-0693-43BD-5AB2-1113EDE5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1906588"/>
            <a:ext cx="2606675" cy="384175"/>
          </a:xfrm>
          <a:prstGeom prst="rect">
            <a:avLst/>
          </a:prstGeom>
          <a:solidFill>
            <a:srgbClr val="FF0000">
              <a:alpha val="27843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系统代码</a:t>
            </a:r>
          </a:p>
        </p:txBody>
      </p:sp>
      <p:sp>
        <p:nvSpPr>
          <p:cNvPr id="15395" name="AutoShape 39">
            <a:extLst>
              <a:ext uri="{FF2B5EF4-FFF2-40B4-BE49-F238E27FC236}">
                <a16:creationId xmlns:a16="http://schemas.microsoft.com/office/drawing/2014/main" id="{776E52C5-4C7D-DE45-9DB4-58473D69355A}"/>
              </a:ext>
            </a:extLst>
          </p:cNvPr>
          <p:cNvSpPr>
            <a:spLocks/>
          </p:cNvSpPr>
          <p:nvPr/>
        </p:nvSpPr>
        <p:spPr bwMode="auto">
          <a:xfrm>
            <a:off x="7602538" y="5278438"/>
            <a:ext cx="269875" cy="323850"/>
          </a:xfrm>
          <a:prstGeom prst="rightBrace">
            <a:avLst>
              <a:gd name="adj1" fmla="val 1000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>
              <a:latin typeface="Arial Narrow" panose="020B0606020202030204" pitchFamily="34" charset="0"/>
            </a:endParaRPr>
          </a:p>
        </p:txBody>
      </p:sp>
      <p:sp>
        <p:nvSpPr>
          <p:cNvPr id="15396" name="Rectangle 33">
            <a:extLst>
              <a:ext uri="{FF2B5EF4-FFF2-40B4-BE49-F238E27FC236}">
                <a16:creationId xmlns:a16="http://schemas.microsoft.com/office/drawing/2014/main" id="{2966C217-8385-ED73-2F86-DE5BCF4B6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919788"/>
            <a:ext cx="2270125" cy="401637"/>
          </a:xfrm>
          <a:prstGeom prst="rect">
            <a:avLst/>
          </a:prstGeom>
          <a:solidFill>
            <a:srgbClr val="993366">
              <a:alpha val="36862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static int *bufp1</a:t>
            </a:r>
          </a:p>
        </p:txBody>
      </p:sp>
      <p:sp>
        <p:nvSpPr>
          <p:cNvPr id="15397" name="Text Box 34">
            <a:extLst>
              <a:ext uri="{FF2B5EF4-FFF2-40B4-BE49-F238E27FC236}">
                <a16:creationId xmlns:a16="http://schemas.microsoft.com/office/drawing/2014/main" id="{683FD3C9-6C6C-FF44-F8CD-5AAFE545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6024563"/>
            <a:ext cx="6238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.bss</a:t>
            </a:r>
          </a:p>
        </p:txBody>
      </p:sp>
      <p:sp>
        <p:nvSpPr>
          <p:cNvPr id="15398" name="Line 44">
            <a:extLst>
              <a:ext uri="{FF2B5EF4-FFF2-40B4-BE49-F238E27FC236}">
                <a16:creationId xmlns:a16="http://schemas.microsoft.com/office/drawing/2014/main" id="{34650045-111D-F15A-A360-18017C2AC6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2975" y="2060575"/>
            <a:ext cx="1436688" cy="24765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9" name="Line 45">
            <a:extLst>
              <a:ext uri="{FF2B5EF4-FFF2-40B4-BE49-F238E27FC236}">
                <a16:creationId xmlns:a16="http://schemas.microsoft.com/office/drawing/2014/main" id="{F7CC0F31-D473-0606-ABD7-FDD0FCBFCA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9325" y="2705100"/>
            <a:ext cx="1436688" cy="1219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0" name="Line 46">
            <a:extLst>
              <a:ext uri="{FF2B5EF4-FFF2-40B4-BE49-F238E27FC236}">
                <a16:creationId xmlns:a16="http://schemas.microsoft.com/office/drawing/2014/main" id="{510188F3-8EF3-EE89-265C-294FE3F3D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375" y="3346450"/>
            <a:ext cx="1363663" cy="19050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1" name="Line 47">
            <a:extLst>
              <a:ext uri="{FF2B5EF4-FFF2-40B4-BE49-F238E27FC236}">
                <a16:creationId xmlns:a16="http://schemas.microsoft.com/office/drawing/2014/main" id="{720830BA-9CF4-17FB-98B5-F5648D1DE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2705100"/>
            <a:ext cx="1349375" cy="1697038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48">
            <a:extLst>
              <a:ext uri="{FF2B5EF4-FFF2-40B4-BE49-F238E27FC236}">
                <a16:creationId xmlns:a16="http://schemas.microsoft.com/office/drawing/2014/main" id="{04508CFB-1524-D8DB-8313-65E07CF32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4373563"/>
            <a:ext cx="1395412" cy="404812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3" name="Line 49">
            <a:extLst>
              <a:ext uri="{FF2B5EF4-FFF2-40B4-BE49-F238E27FC236}">
                <a16:creationId xmlns:a16="http://schemas.microsoft.com/office/drawing/2014/main" id="{3A90DA81-E672-BECE-AC0F-5785828B9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5089525"/>
            <a:ext cx="1363663" cy="684213"/>
          </a:xfrm>
          <a:prstGeom prst="line">
            <a:avLst/>
          </a:prstGeom>
          <a:noFill/>
          <a:ln w="57150">
            <a:solidFill>
              <a:srgbClr val="00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4" name="Line 50">
            <a:extLst>
              <a:ext uri="{FF2B5EF4-FFF2-40B4-BE49-F238E27FC236}">
                <a16:creationId xmlns:a16="http://schemas.microsoft.com/office/drawing/2014/main" id="{23E942A2-4807-0CB8-F2B2-5CB49C0921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0113" y="5472113"/>
            <a:ext cx="1436687" cy="76835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828" name="Text Box 52">
            <a:extLst>
              <a:ext uri="{FF2B5EF4-FFF2-40B4-BE49-F238E27FC236}">
                <a16:creationId xmlns:a16="http://schemas.microsoft.com/office/drawing/2014/main" id="{761C1F55-9679-EF7A-743F-5E83A8E5E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842963"/>
            <a:ext cx="403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链接本质：合并相同的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8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>
            <a:extLst>
              <a:ext uri="{FF2B5EF4-FFF2-40B4-BE49-F238E27FC236}">
                <a16:creationId xmlns:a16="http://schemas.microsoft.com/office/drawing/2014/main" id="{BFC73F03-BE3B-A6FC-5332-E3DD7081E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1889125"/>
            <a:ext cx="2832100" cy="72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C45384A0-B6F9-0518-CF7B-FF86E72ED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0"/>
            <a:ext cx="8716962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kern="0"/>
              <a:t>可执行文件的存储器映像</a:t>
            </a:r>
          </a:p>
        </p:txBody>
      </p:sp>
      <p:sp>
        <p:nvSpPr>
          <p:cNvPr id="48" name="Text Box 12">
            <a:extLst>
              <a:ext uri="{FF2B5EF4-FFF2-40B4-BE49-F238E27FC236}">
                <a16:creationId xmlns:a16="http://schemas.microsoft.com/office/drawing/2014/main" id="{02873139-A001-5228-6578-E9A9E2706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1576388"/>
            <a:ext cx="32226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C5C8487C-7466-4375-889B-B8D17314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25" y="1735138"/>
            <a:ext cx="731838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%esp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栈顶</a:t>
            </a: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)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6D66933-E9B6-A0BB-6461-9F69F7F86A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5113" y="19034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id="{649951A4-76B3-7502-48CA-F51393B71B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4013" y="830263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29">
            <a:extLst>
              <a:ext uri="{FF2B5EF4-FFF2-40B4-BE49-F238E27FC236}">
                <a16:creationId xmlns:a16="http://schemas.microsoft.com/office/drawing/2014/main" id="{F5A8D508-0E72-59CE-E863-9FD01B409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3959225"/>
            <a:ext cx="587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9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brk</a:t>
            </a:r>
          </a:p>
        </p:txBody>
      </p:sp>
      <p:sp>
        <p:nvSpPr>
          <p:cNvPr id="53" name="Line 30">
            <a:extLst>
              <a:ext uri="{FF2B5EF4-FFF2-40B4-BE49-F238E27FC236}">
                <a16:creationId xmlns:a16="http://schemas.microsoft.com/office/drawing/2014/main" id="{743A8A32-15E6-DBAC-6B34-4B1BE3104E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4163" y="41259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31">
            <a:extLst>
              <a:ext uri="{FF2B5EF4-FFF2-40B4-BE49-F238E27FC236}">
                <a16:creationId xmlns:a16="http://schemas.microsoft.com/office/drawing/2014/main" id="{A1F0521F-D2D7-D3F5-61FD-45312951E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1076325"/>
            <a:ext cx="1565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0xC00000000</a:t>
            </a:r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F17DA535-ACE6-6246-F265-E6C8A9BFC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5916613"/>
            <a:ext cx="14287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0x08048000</a:t>
            </a:r>
          </a:p>
        </p:txBody>
      </p:sp>
      <p:sp>
        <p:nvSpPr>
          <p:cNvPr id="56" name="Rectangle 14">
            <a:extLst>
              <a:ext uri="{FF2B5EF4-FFF2-40B4-BE49-F238E27FC236}">
                <a16:creationId xmlns:a16="http://schemas.microsoft.com/office/drawing/2014/main" id="{7CA695BE-BD90-2287-A35E-7E3078AE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814388"/>
            <a:ext cx="2830513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内核虚存区</a:t>
            </a:r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E7D5CC81-DCE9-F403-1BD3-C11C29AEF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6225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共享库区域</a:t>
            </a:r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302F29E0-9F03-D07C-691A-FFCD175D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28988"/>
            <a:ext cx="2830513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59" name="Rectangle 17">
            <a:extLst>
              <a:ext uri="{FF2B5EF4-FFF2-40B4-BE49-F238E27FC236}">
                <a16:creationId xmlns:a16="http://schemas.microsoft.com/office/drawing/2014/main" id="{D0D8F138-B56C-44BF-3000-202881C4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0957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堆（</a:t>
            </a: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heap</a:t>
            </a: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</a:t>
            </a: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由</a:t>
            </a: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malloc</a:t>
            </a: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动态生成</a:t>
            </a:r>
            <a:r>
              <a:rPr lang="en-GB" altLang="zh-CN" sz="2000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)</a:t>
            </a:r>
          </a:p>
        </p:txBody>
      </p:sp>
      <p:sp>
        <p:nvSpPr>
          <p:cNvPr id="60" name="Line 19">
            <a:extLst>
              <a:ext uri="{FF2B5EF4-FFF2-40B4-BE49-F238E27FC236}">
                <a16:creationId xmlns:a16="http://schemas.microsoft.com/office/drawing/2014/main" id="{A4F62701-2AB8-71C7-369D-9E6AE845B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5088" y="3678238"/>
            <a:ext cx="1587" cy="4079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20">
            <a:extLst>
              <a:ext uri="{FF2B5EF4-FFF2-40B4-BE49-F238E27FC236}">
                <a16:creationId xmlns:a16="http://schemas.microsoft.com/office/drawing/2014/main" id="{EF73BCF4-0C9B-CD25-9B93-1DAC480F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300163"/>
            <a:ext cx="2830513" cy="5984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用户栈（</a:t>
            </a: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User stack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动态生成</a:t>
            </a:r>
          </a:p>
        </p:txBody>
      </p:sp>
      <p:sp>
        <p:nvSpPr>
          <p:cNvPr id="62" name="Line 21">
            <a:extLst>
              <a:ext uri="{FF2B5EF4-FFF2-40B4-BE49-F238E27FC236}">
                <a16:creationId xmlns:a16="http://schemas.microsoft.com/office/drawing/2014/main" id="{63567D32-CCA4-2930-08E2-F9FAE94F7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5088" y="2382838"/>
            <a:ext cx="1587" cy="24606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2">
            <a:extLst>
              <a:ext uri="{FF2B5EF4-FFF2-40B4-BE49-F238E27FC236}">
                <a16:creationId xmlns:a16="http://schemas.microsoft.com/office/drawing/2014/main" id="{546F32B3-8655-2297-FE16-F245AE5D3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88" y="1898650"/>
            <a:ext cx="1587" cy="2428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79C92476-1020-E83E-6296-B4C3F9F9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6180138"/>
            <a:ext cx="2830513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未使用</a:t>
            </a: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3C0D9180-ED88-3237-8C21-FA9A5D3A8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6411913"/>
            <a:ext cx="3159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Arial Black" panose="020B0A04020102020204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66" name="Rectangle 34">
            <a:extLst>
              <a:ext uri="{FF2B5EF4-FFF2-40B4-BE49-F238E27FC236}">
                <a16:creationId xmlns:a16="http://schemas.microsoft.com/office/drawing/2014/main" id="{1287A282-7DB2-152A-E4FB-EA46F822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803775"/>
            <a:ext cx="2830513" cy="712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读写数据段</a:t>
            </a:r>
          </a:p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(.data, .bss)</a:t>
            </a:r>
          </a:p>
        </p:txBody>
      </p:sp>
      <p:sp>
        <p:nvSpPr>
          <p:cNvPr id="67" name="Rectangle 35">
            <a:extLst>
              <a:ext uri="{FF2B5EF4-FFF2-40B4-BE49-F238E27FC236}">
                <a16:creationId xmlns:a16="http://schemas.microsoft.com/office/drawing/2014/main" id="{409BCE05-04A0-F124-232E-F9033CBC5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468938"/>
            <a:ext cx="2830513" cy="7112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只读代码段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(.init, .text</a:t>
            </a:r>
            <a:r>
              <a:rPr lang="en-GB" altLang="zh-CN" sz="1600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, </a:t>
            </a: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.rodata</a:t>
            </a:r>
            <a:r>
              <a:rPr lang="en-GB" altLang="zh-CN" sz="1600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)</a:t>
            </a:r>
          </a:p>
        </p:txBody>
      </p:sp>
      <p:grpSp>
        <p:nvGrpSpPr>
          <p:cNvPr id="68" name="Group 24">
            <a:extLst>
              <a:ext uri="{FF2B5EF4-FFF2-40B4-BE49-F238E27FC236}">
                <a16:creationId xmlns:a16="http://schemas.microsoft.com/office/drawing/2014/main" id="{BE686A85-C377-47AF-8791-ADC0421C4A76}"/>
              </a:ext>
            </a:extLst>
          </p:cNvPr>
          <p:cNvGrpSpPr>
            <a:grpSpLocks/>
          </p:cNvGrpSpPr>
          <p:nvPr/>
        </p:nvGrpSpPr>
        <p:grpSpPr bwMode="auto">
          <a:xfrm>
            <a:off x="7867650" y="4879975"/>
            <a:ext cx="1071563" cy="1327150"/>
            <a:chOff x="4956" y="3074"/>
            <a:chExt cx="675" cy="836"/>
          </a:xfrm>
        </p:grpSpPr>
        <p:sp>
          <p:nvSpPr>
            <p:cNvPr id="69" name="AutoShape 36">
              <a:extLst>
                <a:ext uri="{FF2B5EF4-FFF2-40B4-BE49-F238E27FC236}">
                  <a16:creationId xmlns:a16="http://schemas.microsoft.com/office/drawing/2014/main" id="{271FE17F-0BD7-AFF3-428E-B3407147B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" y="3094"/>
              <a:ext cx="140" cy="816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70" name="Text Box 37">
              <a:extLst>
                <a:ext uri="{FF2B5EF4-FFF2-40B4-BE49-F238E27FC236}">
                  <a16:creationId xmlns:a16="http://schemas.microsoft.com/office/drawing/2014/main" id="{04FE9C4B-470B-28B9-A552-6E0842BCF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1" y="3074"/>
              <a:ext cx="470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900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sgothic"/>
                </a:rPr>
                <a:t>从可执行文件装入</a:t>
              </a:r>
            </a:p>
          </p:txBody>
        </p:sp>
      </p:grpSp>
      <p:sp>
        <p:nvSpPr>
          <p:cNvPr id="71" name="Text Box 27">
            <a:extLst>
              <a:ext uri="{FF2B5EF4-FFF2-40B4-BE49-F238E27FC236}">
                <a16:creationId xmlns:a16="http://schemas.microsoft.com/office/drawing/2014/main" id="{DAD90388-1352-99FE-DC8D-9B5E54F0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827088"/>
            <a:ext cx="32686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en-US" altLang="zh-CN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头表描述如何映射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89443899-D007-119F-C1D1-423CC4365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554163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ELF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头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66BD8171-2456-1484-9C15-6D1E236F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989138"/>
            <a:ext cx="2971800" cy="695325"/>
          </a:xfrm>
          <a:prstGeom prst="rect">
            <a:avLst/>
          </a:prstGeom>
          <a:solidFill>
            <a:srgbClr val="993366">
              <a:alpha val="901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程序（段）头表</a:t>
            </a:r>
          </a:p>
        </p:txBody>
      </p:sp>
      <p:sp>
        <p:nvSpPr>
          <p:cNvPr id="74" name="Rectangle 4">
            <a:extLst>
              <a:ext uri="{FF2B5EF4-FFF2-40B4-BE49-F238E27FC236}">
                <a16:creationId xmlns:a16="http://schemas.microsoft.com/office/drawing/2014/main" id="{251F6EB5-1AD6-283D-88ED-CADD12BA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119438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.text 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75" name="Rectangle 5">
            <a:extLst>
              <a:ext uri="{FF2B5EF4-FFF2-40B4-BE49-F238E27FC236}">
                <a16:creationId xmlns:a16="http://schemas.microsoft.com/office/drawing/2014/main" id="{E7EE9BB4-8708-AE43-656E-93501E20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989388"/>
            <a:ext cx="2971800" cy="434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.data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id="{A516892B-56F0-4958-82B1-DDD9743E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4424363"/>
            <a:ext cx="2971800" cy="433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.bss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440E1EC0-A15E-E4C5-C65C-AF4D50005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4857750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.symtab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78" name="Rectangle 10">
            <a:extLst>
              <a:ext uri="{FF2B5EF4-FFF2-40B4-BE49-F238E27FC236}">
                <a16:creationId xmlns:a16="http://schemas.microsoft.com/office/drawing/2014/main" id="{F0B03501-F589-48FA-59EC-F62C2014F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5292725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.debug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CC794100-FBE3-E516-A719-8302BD57F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355441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.rodata 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80" name="Rectangle 10">
            <a:extLst>
              <a:ext uri="{FF2B5EF4-FFF2-40B4-BE49-F238E27FC236}">
                <a16:creationId xmlns:a16="http://schemas.microsoft.com/office/drawing/2014/main" id="{4DAAFA08-7C23-A018-89BC-095ED085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5727700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.line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1E92408A-D9A9-B590-715D-09245F14E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2684463"/>
            <a:ext cx="2971800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.init 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28C883A9-31FA-9C0F-4568-2CA7AB93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162675"/>
            <a:ext cx="2971800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.strtab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grpSp>
        <p:nvGrpSpPr>
          <p:cNvPr id="83" name="Group 39">
            <a:extLst>
              <a:ext uri="{FF2B5EF4-FFF2-40B4-BE49-F238E27FC236}">
                <a16:creationId xmlns:a16="http://schemas.microsoft.com/office/drawing/2014/main" id="{B8D0BAD4-B876-A9D9-5F37-2ECE78F276F3}"/>
              </a:ext>
            </a:extLst>
          </p:cNvPr>
          <p:cNvGrpSpPr>
            <a:grpSpLocks/>
          </p:cNvGrpSpPr>
          <p:nvPr/>
        </p:nvGrpSpPr>
        <p:grpSpPr bwMode="auto">
          <a:xfrm>
            <a:off x="3322638" y="3990975"/>
            <a:ext cx="1652587" cy="1214438"/>
            <a:chOff x="2039" y="2533"/>
            <a:chExt cx="1114" cy="746"/>
          </a:xfrm>
        </p:grpSpPr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FF10AAE1-6C3D-8E98-C3A1-2C27763C0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7" y="2823"/>
              <a:ext cx="896" cy="45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AutoShape 41">
              <a:extLst>
                <a:ext uri="{FF2B5EF4-FFF2-40B4-BE49-F238E27FC236}">
                  <a16:creationId xmlns:a16="http://schemas.microsoft.com/office/drawing/2014/main" id="{8498BE12-1CF9-6D85-AF21-2DC24FBC8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2533"/>
              <a:ext cx="192" cy="539"/>
            </a:xfrm>
            <a:prstGeom prst="rightBrace">
              <a:avLst>
                <a:gd name="adj1" fmla="val 23394"/>
                <a:gd name="adj2" fmla="val 50000"/>
              </a:avLst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86" name="Group 42">
            <a:extLst>
              <a:ext uri="{FF2B5EF4-FFF2-40B4-BE49-F238E27FC236}">
                <a16:creationId xmlns:a16="http://schemas.microsoft.com/office/drawing/2014/main" id="{E55F86A1-6A26-2BC7-86C5-0E51590F4CFF}"/>
              </a:ext>
            </a:extLst>
          </p:cNvPr>
          <p:cNvGrpSpPr>
            <a:grpSpLocks/>
          </p:cNvGrpSpPr>
          <p:nvPr/>
        </p:nvGrpSpPr>
        <p:grpSpPr bwMode="auto">
          <a:xfrm>
            <a:off x="3424238" y="1698625"/>
            <a:ext cx="1581150" cy="4122738"/>
            <a:chOff x="2157" y="1070"/>
            <a:chExt cx="996" cy="2597"/>
          </a:xfrm>
        </p:grpSpPr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6DD88A7A-4476-DD17-A298-A938C5ED8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1790"/>
              <a:ext cx="840" cy="18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AutoShape 44">
              <a:extLst>
                <a:ext uri="{FF2B5EF4-FFF2-40B4-BE49-F238E27FC236}">
                  <a16:creationId xmlns:a16="http://schemas.microsoft.com/office/drawing/2014/main" id="{CBC29F7B-FD5D-0EEE-8434-BFE96C9DA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1070"/>
              <a:ext cx="129" cy="1417"/>
            </a:xfrm>
            <a:prstGeom prst="rightBrace">
              <a:avLst>
                <a:gd name="adj1" fmla="val 9153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89" name="Text Box 46">
            <a:extLst>
              <a:ext uri="{FF2B5EF4-FFF2-40B4-BE49-F238E27FC236}">
                <a16:creationId xmlns:a16="http://schemas.microsoft.com/office/drawing/2014/main" id="{989B432F-6E7D-2CFF-BB9C-8952959F0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898525"/>
            <a:ext cx="84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1GB</a:t>
            </a:r>
          </a:p>
        </p:txBody>
      </p:sp>
    </p:spTree>
    <p:extLst>
      <p:ext uri="{BB962C8B-B14F-4D97-AF65-F5344CB8AC3E}">
        <p14:creationId xmlns:p14="http://schemas.microsoft.com/office/powerpoint/2010/main" val="1645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359B2E6-B1FA-3F77-A17F-D44E971A106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975"/>
            <a:ext cx="822960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链接操作的步骤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2BEB6EA-7C72-5B14-4965-A7FF1A4B3EBD}"/>
              </a:ext>
            </a:extLst>
          </p:cNvPr>
          <p:cNvSpPr txBox="1">
            <a:spLocks noChangeArrowheads="1"/>
          </p:cNvSpPr>
          <p:nvPr/>
        </p:nvSpPr>
        <p:spPr>
          <a:xfrm>
            <a:off x="279400" y="822325"/>
            <a:ext cx="4819650" cy="17208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）确定标号引用关系（</a:t>
            </a:r>
            <a:r>
              <a:rPr lang="zh-CN" altLang="en-US" sz="2200" kern="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符号解析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）合并相关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）确定每个标号的地址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）在指令中填入新地址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C951C9F0-A5C6-8B87-F5F7-AFC17EE12944}"/>
              </a:ext>
            </a:extLst>
          </p:cNvPr>
          <p:cNvGrpSpPr>
            <a:grpSpLocks/>
          </p:cNvGrpSpPr>
          <p:nvPr/>
        </p:nvGrpSpPr>
        <p:grpSpPr bwMode="auto">
          <a:xfrm>
            <a:off x="2313956" y="3867943"/>
            <a:ext cx="343894" cy="446883"/>
            <a:chOff x="1463" y="2455"/>
            <a:chExt cx="402" cy="402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1181EC50-11A9-CB5F-FF7B-16E44DE46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655"/>
              <a:ext cx="402" cy="0"/>
            </a:xfrm>
            <a:prstGeom prst="line">
              <a:avLst/>
            </a:prstGeom>
            <a:noFill/>
            <a:ln w="57150">
              <a:solidFill>
                <a:srgbClr val="009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A19586CB-25CF-0E52-20E9-4474E5384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455"/>
              <a:ext cx="0" cy="402"/>
            </a:xfrm>
            <a:prstGeom prst="line">
              <a:avLst/>
            </a:prstGeom>
            <a:noFill/>
            <a:ln w="57150">
              <a:solidFill>
                <a:srgbClr val="009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AutoShape 20">
            <a:extLst>
              <a:ext uri="{FF2B5EF4-FFF2-40B4-BE49-F238E27FC236}">
                <a16:creationId xmlns:a16="http://schemas.microsoft.com/office/drawing/2014/main" id="{CC601E87-3D8C-7FE3-D5D2-2930C2CD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475" y="3911600"/>
            <a:ext cx="386725" cy="550863"/>
          </a:xfrm>
          <a:prstGeom prst="rightArrow">
            <a:avLst>
              <a:gd name="adj1" fmla="val 50000"/>
              <a:gd name="adj2" fmla="val 290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E743EA81-E9F8-2627-326D-F21DAF2966A0}"/>
              </a:ext>
            </a:extLst>
          </p:cNvPr>
          <p:cNvGrpSpPr>
            <a:grpSpLocks/>
          </p:cNvGrpSpPr>
          <p:nvPr/>
        </p:nvGrpSpPr>
        <p:grpSpPr bwMode="auto">
          <a:xfrm>
            <a:off x="8275363" y="1155700"/>
            <a:ext cx="998538" cy="4310063"/>
            <a:chOff x="4818" y="847"/>
            <a:chExt cx="629" cy="2715"/>
          </a:xfrm>
        </p:grpSpPr>
        <p:sp>
          <p:nvSpPr>
            <p:cNvPr id="9" name="AutoShape 21">
              <a:extLst>
                <a:ext uri="{FF2B5EF4-FFF2-40B4-BE49-F238E27FC236}">
                  <a16:creationId xmlns:a16="http://schemas.microsoft.com/office/drawing/2014/main" id="{E3E2224D-0951-9F4D-B4D8-683840A7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847"/>
              <a:ext cx="275" cy="2715"/>
            </a:xfrm>
            <a:prstGeom prst="rightBrace">
              <a:avLst>
                <a:gd name="adj1" fmla="val 82273"/>
                <a:gd name="adj2" fmla="val 50000"/>
              </a:avLst>
            </a:prstGeom>
            <a:noFill/>
            <a:ln w="57150">
              <a:solidFill>
                <a:srgbClr val="009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259140BB-CE68-944B-8B5C-22F69F29F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5" y="1981"/>
              <a:ext cx="40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200" dirty="0">
                  <a:solidFill>
                    <a:srgbClr val="0A6A0A"/>
                  </a:solidFill>
                  <a:ea typeface="微软雅黑" panose="020B0503020204020204" pitchFamily="34" charset="-122"/>
                </a:rPr>
                <a:t>代码</a:t>
              </a:r>
            </a:p>
          </p:txBody>
        </p:sp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id="{653AF89F-616E-9C38-82E3-E0400C028F47}"/>
              </a:ext>
            </a:extLst>
          </p:cNvPr>
          <p:cNvGrpSpPr>
            <a:grpSpLocks/>
          </p:cNvGrpSpPr>
          <p:nvPr/>
        </p:nvGrpSpPr>
        <p:grpSpPr bwMode="auto">
          <a:xfrm>
            <a:off x="8389179" y="5583238"/>
            <a:ext cx="857250" cy="900112"/>
            <a:chOff x="4800" y="3635"/>
            <a:chExt cx="540" cy="567"/>
          </a:xfrm>
        </p:grpSpPr>
        <p:sp>
          <p:nvSpPr>
            <p:cNvPr id="12" name="AutoShape 23">
              <a:extLst>
                <a:ext uri="{FF2B5EF4-FFF2-40B4-BE49-F238E27FC236}">
                  <a16:creationId xmlns:a16="http://schemas.microsoft.com/office/drawing/2014/main" id="{60EED435-382A-14E5-E89B-4F005D7C1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635"/>
              <a:ext cx="192" cy="567"/>
            </a:xfrm>
            <a:prstGeom prst="rightBrace">
              <a:avLst>
                <a:gd name="adj1" fmla="val 24609"/>
                <a:gd name="adj2" fmla="val 50000"/>
              </a:avLst>
            </a:prstGeom>
            <a:noFill/>
            <a:ln w="57150">
              <a:solidFill>
                <a:srgbClr val="009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C86FB467-86AC-7A50-A641-FD67B74B4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3666"/>
              <a:ext cx="40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200" dirty="0">
                  <a:solidFill>
                    <a:srgbClr val="0A6A0A"/>
                  </a:solidFill>
                  <a:ea typeface="微软雅黑" panose="020B0503020204020204" pitchFamily="34" charset="-122"/>
                </a:rPr>
                <a:t>数据</a:t>
              </a:r>
            </a:p>
          </p:txBody>
        </p:sp>
      </p:grpSp>
      <p:grpSp>
        <p:nvGrpSpPr>
          <p:cNvPr id="33" name="Group 34">
            <a:extLst>
              <a:ext uri="{FF2B5EF4-FFF2-40B4-BE49-F238E27FC236}">
                <a16:creationId xmlns:a16="http://schemas.microsoft.com/office/drawing/2014/main" id="{A26FFC33-A0CA-4BC8-EAD2-336BDB88F328}"/>
              </a:ext>
            </a:extLst>
          </p:cNvPr>
          <p:cNvGrpSpPr>
            <a:grpSpLocks/>
          </p:cNvGrpSpPr>
          <p:nvPr/>
        </p:nvGrpSpPr>
        <p:grpSpPr bwMode="auto">
          <a:xfrm>
            <a:off x="79204" y="2726387"/>
            <a:ext cx="2159656" cy="3695700"/>
            <a:chOff x="254" y="1731"/>
            <a:chExt cx="1180" cy="2328"/>
          </a:xfrm>
        </p:grpSpPr>
        <p:sp>
          <p:nvSpPr>
            <p:cNvPr id="34" name="Text Box 4">
              <a:extLst>
                <a:ext uri="{FF2B5EF4-FFF2-40B4-BE49-F238E27FC236}">
                  <a16:creationId xmlns:a16="http://schemas.microsoft.com/office/drawing/2014/main" id="{7A122310-0BAD-9D92-2E81-616CA5551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" y="1731"/>
              <a:ext cx="1180" cy="197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2901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add </a:t>
              </a:r>
              <a:r>
                <a:rPr lang="en-US" altLang="zh-CN" sz="22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</a:t>
              </a:r>
              <a:endParaRPr lang="en-US" altLang="zh-CN" sz="2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……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call </a:t>
              </a:r>
              <a:r>
                <a:rPr lang="en-US" altLang="zh-CN" sz="2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……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……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 err="1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en-US" altLang="zh-CN" sz="1800" b="0" dirty="0"/>
                <a:t>   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200" dirty="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37" name="Text Box 33">
              <a:extLst>
                <a:ext uri="{FF2B5EF4-FFF2-40B4-BE49-F238E27FC236}">
                  <a16:creationId xmlns:a16="http://schemas.microsoft.com/office/drawing/2014/main" id="{280DF742-A907-79E6-38CE-E73CC1A31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3788"/>
              <a:ext cx="80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200" dirty="0" err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main.o</a:t>
              </a:r>
              <a:endParaRPr lang="zh-CN" altLang="en-US" sz="2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43">
            <a:extLst>
              <a:ext uri="{FF2B5EF4-FFF2-40B4-BE49-F238E27FC236}">
                <a16:creationId xmlns:a16="http://schemas.microsoft.com/office/drawing/2014/main" id="{5B1A41BB-2D52-3457-1FEC-E76080B6B32F}"/>
              </a:ext>
            </a:extLst>
          </p:cNvPr>
          <p:cNvGrpSpPr>
            <a:grpSpLocks/>
          </p:cNvGrpSpPr>
          <p:nvPr/>
        </p:nvGrpSpPr>
        <p:grpSpPr bwMode="auto">
          <a:xfrm>
            <a:off x="3452813" y="1363663"/>
            <a:ext cx="887412" cy="1108075"/>
            <a:chOff x="2175" y="859"/>
            <a:chExt cx="559" cy="698"/>
          </a:xfrm>
        </p:grpSpPr>
        <p:sp>
          <p:nvSpPr>
            <p:cNvPr id="39" name="AutoShape 41">
              <a:extLst>
                <a:ext uri="{FF2B5EF4-FFF2-40B4-BE49-F238E27FC236}">
                  <a16:creationId xmlns:a16="http://schemas.microsoft.com/office/drawing/2014/main" id="{5D05B300-9FAA-047D-1CD0-27A5ADAA1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5" y="887"/>
              <a:ext cx="184" cy="613"/>
            </a:xfrm>
            <a:prstGeom prst="rightBrace">
              <a:avLst>
                <a:gd name="adj1" fmla="val 2776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4859045B-2236-BA48-79DC-75E085C2A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859"/>
              <a:ext cx="338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200">
                  <a:solidFill>
                    <a:srgbClr val="0A6A0A"/>
                  </a:solidFill>
                  <a:ea typeface="微软雅黑" panose="020B0503020204020204" pitchFamily="34" charset="-122"/>
                </a:rPr>
                <a:t>重定位</a:t>
              </a:r>
            </a:p>
          </p:txBody>
        </p:sp>
      </p:grpSp>
      <p:sp>
        <p:nvSpPr>
          <p:cNvPr id="47" name="Text Box 4">
            <a:extLst>
              <a:ext uri="{FF2B5EF4-FFF2-40B4-BE49-F238E27FC236}">
                <a16:creationId xmlns:a16="http://schemas.microsoft.com/office/drawing/2014/main" id="{BB9F2BCA-EDC8-F101-D27C-53C485180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542" y="2741627"/>
            <a:ext cx="2716933" cy="313932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901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22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*bufp0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*bufp1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FF30EDB7-B045-F030-70D1-35A1271E6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989" y="6144275"/>
            <a:ext cx="1466004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endParaRPr lang="zh-CN" altLang="en-US" sz="2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4">
            <a:extLst>
              <a:ext uri="{FF2B5EF4-FFF2-40B4-BE49-F238E27FC236}">
                <a16:creationId xmlns:a16="http://schemas.microsoft.com/office/drawing/2014/main" id="{84BA4ED1-01DE-AC4C-BC8F-336C4F53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155" y="881596"/>
            <a:ext cx="2716933" cy="584775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901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add </a:t>
            </a:r>
            <a:r>
              <a:rPr lang="en-US" altLang="zh-CN" sz="2200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2200" dirty="0">
              <a:solidFill>
                <a:srgbClr val="009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swap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mov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2200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200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2200" dirty="0">
              <a:solidFill>
                <a:srgbClr val="009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*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*bufp1</a:t>
            </a:r>
          </a:p>
        </p:txBody>
      </p:sp>
    </p:spTree>
    <p:extLst>
      <p:ext uri="{BB962C8B-B14F-4D97-AF65-F5344CB8AC3E}">
        <p14:creationId xmlns:p14="http://schemas.microsoft.com/office/powerpoint/2010/main" val="405698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CA8BEF9-8825-583A-28DF-B726B9B96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0"/>
            <a:ext cx="698658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链接操作的步骤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3F198D-5833-F885-3E68-9191082FF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915988"/>
            <a:ext cx="8920163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1.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符号解析（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Symbol resolution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00000"/>
              </a:lnSpc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程序中有定义和引用的符号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包括变量和函数等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swap() {…}  /*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定义符号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 */</a:t>
            </a:r>
          </a:p>
          <a:p>
            <a:pPr lvl="2">
              <a:lnSpc>
                <a:spcPct val="10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swap();          /*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引用符号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 */</a:t>
            </a:r>
          </a:p>
          <a:p>
            <a:pPr lvl="2">
              <a:lnSpc>
                <a:spcPct val="10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&amp;x;    /*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定义符号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引用符号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*/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编译器将</a:t>
            </a:r>
            <a:r>
              <a:rPr lang="zh-CN" altLang="en-US" sz="2200" kern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定义的符号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存放在一个</a:t>
            </a:r>
            <a:r>
              <a:rPr lang="zh-CN" altLang="en-US" sz="2200" kern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symbol table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2">
              <a:lnSpc>
                <a:spcPct val="100000"/>
              </a:lnSpc>
              <a:buFontTx/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符号表是一个结构数组</a:t>
            </a:r>
          </a:p>
          <a:p>
            <a:pPr lvl="2">
              <a:lnSpc>
                <a:spcPct val="100000"/>
              </a:lnSpc>
              <a:buFontTx/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每个表项包含符号名、</a:t>
            </a:r>
            <a:r>
              <a:rPr lang="zh-CN" altLang="en-US" sz="2200" kern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长度和位置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等信息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链接器将每个</a:t>
            </a:r>
            <a:r>
              <a:rPr lang="zh-CN" altLang="en-US" sz="2200" kern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符号的引用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都与一个确定的</a:t>
            </a:r>
            <a:r>
              <a:rPr lang="zh-CN" altLang="en-US" sz="2200" kern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符号定义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建立关联</a:t>
            </a:r>
          </a:p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 2. 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重定位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将多个代码段与数据段分别</a:t>
            </a:r>
            <a:r>
              <a:rPr lang="zh-CN" altLang="en-US" sz="2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合并为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一个单独的代码段和数据段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计算每个定义的符号在虚拟地址空间中的</a:t>
            </a:r>
            <a:r>
              <a:rPr lang="zh-CN" altLang="en-US" sz="2200" kern="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绝对地址</a:t>
            </a:r>
          </a:p>
          <a:p>
            <a:pPr lvl="1"/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将可执行文件中符号引用处的地址</a:t>
            </a:r>
            <a:r>
              <a:rPr lang="zh-CN" altLang="en-US" sz="2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修改为重定位后的地址信息</a:t>
            </a:r>
            <a:endParaRPr lang="en-US" altLang="zh-CN" sz="22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6313FBF9-08ED-FEF7-55A9-EF76E0E241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0623" y="371061"/>
            <a:ext cx="4362452" cy="3719927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14877F86-092F-3386-1E4B-FE31ED8F95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0963" y="2791792"/>
            <a:ext cx="778220" cy="1299196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8526519-B606-B857-728F-1AE295534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142" y="29347"/>
            <a:ext cx="2716933" cy="286232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901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Swap: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bufp0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bufp0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bufp1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9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146C3D8-CE2C-4418-8A32-EB679DCCDC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7938"/>
            <a:ext cx="7591425" cy="762000"/>
          </a:xfrm>
        </p:spPr>
        <p:txBody>
          <a:bodyPr/>
          <a:lstStyle/>
          <a:p>
            <a:r>
              <a:rPr lang="zh-CN" altLang="en-US"/>
              <a:t>三类目标文件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A91CA6E5-0C14-43F1-9B11-9D49542380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36613"/>
            <a:ext cx="8359775" cy="57816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可重定位目标文件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.o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其代码和数据可和其他可重定位文件合并为可执行文件</a:t>
            </a:r>
          </a:p>
          <a:p>
            <a:pPr lvl="2">
              <a:lnSpc>
                <a:spcPct val="125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文件由对应的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文件生成</a:t>
            </a:r>
          </a:p>
          <a:p>
            <a:pPr lvl="2">
              <a:lnSpc>
                <a:spcPct val="125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文件代码和数据</a:t>
            </a:r>
            <a:r>
              <a:rPr lang="zh-CN" altLang="en-US" sz="23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地址都从</a:t>
            </a:r>
            <a:r>
              <a:rPr lang="en-US" altLang="zh-CN" sz="23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3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  <a:p>
            <a:pPr>
              <a:lnSpc>
                <a:spcPct val="125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可执行目标文件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2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包含的代码和数据可以被直接复制到内存并被执行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代码和数据</a:t>
            </a:r>
            <a:r>
              <a:rPr lang="zh-CN" altLang="en-US" sz="23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地址为虚拟地址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空间中的地址</a:t>
            </a:r>
          </a:p>
          <a:p>
            <a:pPr>
              <a:lnSpc>
                <a:spcPct val="125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共享的目标文件 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(.so)</a:t>
            </a:r>
          </a:p>
          <a:p>
            <a:pPr lvl="1">
              <a:lnSpc>
                <a:spcPct val="125000"/>
              </a:lnSpc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特殊的可重定位目标文件，称为</a:t>
            </a:r>
            <a:r>
              <a:rPr lang="zh-CN" altLang="en-US" sz="2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共享库文件</a:t>
            </a:r>
            <a:endParaRPr lang="en-US" altLang="zh-CN" sz="2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能在装入或运行时被装入到内存并自动被链接</a:t>
            </a:r>
            <a:endParaRPr lang="en-US" altLang="zh-CN" sz="2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中称其为 </a:t>
            </a:r>
            <a:r>
              <a:rPr lang="en-US" altLang="zh-CN" sz="23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Libraries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(DLLs)</a:t>
            </a:r>
            <a:r>
              <a:rPr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5094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7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7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7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7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29ABA69-BF6A-47F6-B13D-76E8AA377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目标文件的格式</a:t>
            </a:r>
          </a:p>
        </p:txBody>
      </p:sp>
      <p:sp>
        <p:nvSpPr>
          <p:cNvPr id="825347" name="Rectangle 3">
            <a:extLst>
              <a:ext uri="{FF2B5EF4-FFF2-40B4-BE49-F238E27FC236}">
                <a16:creationId xmlns:a16="http://schemas.microsoft.com/office/drawing/2014/main" id="{0BC912E2-E5DD-4288-A1DF-0CC40CA4A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05838" cy="5827712"/>
          </a:xfrm>
        </p:spPr>
        <p:txBody>
          <a:bodyPr/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Code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指编译器和汇编器处理源代码后所生成的机器语言目标代码</a:t>
            </a:r>
          </a:p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File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指包含目标代码的文件</a:t>
            </a: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最早的目标文件格式是自有格式，非标准的</a:t>
            </a: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几种标准的目标文件格式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操作系统（最简单） 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，文件中仅包含代码和数据，且被加载到固定位置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V 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早期版本：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COFF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，包含代码和数据、重定位信息、调试信息、符号表等其他信息，由一组严格定义的数据结构序列组成（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 Object File Format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的变种），可移植可执行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ortable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xecutable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的变种），可执行可链接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xecutable  and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inkable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ormat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75949B-D56F-4031-87F6-B7425DCED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学习内容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2201C8B-F0B4-41FE-B296-141E386DF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787400"/>
            <a:ext cx="3992274" cy="2835564"/>
          </a:xfrm>
        </p:spPr>
        <p:txBody>
          <a:bodyPr/>
          <a:lstStyle/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编译、汇编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目标文件格式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符号表和符号解析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重定位</a:t>
            </a:r>
            <a:endParaRPr lang="en-US" altLang="zh-CN" sz="2200" dirty="0"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静态链接</a:t>
            </a:r>
            <a:r>
              <a:rPr lang="en-US" altLang="zh-CN" sz="2200" dirty="0">
                <a:ea typeface="微软雅黑" panose="020B0503020204020204" pitchFamily="34" charset="-122"/>
              </a:rPr>
              <a:t>    </a:t>
            </a: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动态链接</a:t>
            </a:r>
            <a:endParaRPr lang="en-US" altLang="zh-CN" sz="22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497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27B56FB-540D-72BF-F1C4-450ED3177AF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975"/>
            <a:ext cx="8229600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/>
              <a:t>链接视图</a:t>
            </a:r>
            <a:r>
              <a:rPr lang="en-US" altLang="zh-CN" kern="0">
                <a:latin typeface="黑体" panose="02010609060101010101" pitchFamily="49" charset="-122"/>
              </a:rPr>
              <a:t>—</a:t>
            </a:r>
            <a:r>
              <a:rPr lang="zh-CN" altLang="en-US" kern="0"/>
              <a:t>可重定位目标文件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A6A620-1CF7-7E93-7A51-0D6F4B6959B1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736600"/>
            <a:ext cx="8229600" cy="21415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200" kern="0" dirty="0">
                <a:ea typeface="微软雅黑" panose="020B0503020204020204" pitchFamily="34" charset="-122"/>
              </a:rPr>
              <a:t>可被链接（合并）生成可执行文件或</a:t>
            </a:r>
            <a:r>
              <a:rPr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共享目标文件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静态链接库文件</a:t>
            </a:r>
            <a:r>
              <a:rPr lang="zh-CN" altLang="en-US" sz="2200" kern="0" dirty="0">
                <a:ea typeface="微软雅黑" panose="020B0503020204020204" pitchFamily="34" charset="-122"/>
              </a:rPr>
              <a:t>由若干个可重定位目标文件链接组成</a:t>
            </a:r>
            <a:endParaRPr lang="en-US" altLang="zh-CN" sz="2200" kern="0" dirty="0"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200" kern="0" dirty="0">
                <a:ea typeface="微软雅黑" panose="020B0503020204020204" pitchFamily="34" charset="-122"/>
              </a:rPr>
              <a:t>包含代码</a:t>
            </a:r>
            <a:r>
              <a:rPr lang="en-US" altLang="zh-CN" sz="2200" kern="0" dirty="0">
                <a:ea typeface="微软雅黑" panose="020B0503020204020204" pitchFamily="34" charset="-122"/>
              </a:rPr>
              <a:t>(.text</a:t>
            </a:r>
            <a:r>
              <a:rPr lang="zh-CN" altLang="en-US" sz="2200" kern="0" dirty="0">
                <a:ea typeface="微软雅黑" panose="020B0503020204020204" pitchFamily="34" charset="-122"/>
              </a:rPr>
              <a:t>）、数据（已初始化</a:t>
            </a:r>
            <a:r>
              <a:rPr lang="en-US" altLang="zh-CN" sz="2200" kern="0" dirty="0">
                <a:ea typeface="微软雅黑" panose="020B0503020204020204" pitchFamily="34" charset="-122"/>
              </a:rPr>
              <a:t>.data</a:t>
            </a:r>
            <a:r>
              <a:rPr lang="zh-CN" altLang="en-US" sz="2200" kern="0" dirty="0">
                <a:ea typeface="微软雅黑" panose="020B0503020204020204" pitchFamily="34" charset="-122"/>
              </a:rPr>
              <a:t>和未初始化</a:t>
            </a:r>
            <a:r>
              <a:rPr lang="en-US" altLang="zh-CN" sz="2200" kern="0" dirty="0">
                <a:ea typeface="微软雅黑" panose="020B0503020204020204" pitchFamily="34" charset="-122"/>
              </a:rPr>
              <a:t>.</a:t>
            </a:r>
            <a:r>
              <a:rPr lang="en-US" altLang="zh-CN" sz="2200" kern="0" dirty="0" err="1">
                <a:ea typeface="微软雅黑" panose="020B0503020204020204" pitchFamily="34" charset="-122"/>
              </a:rPr>
              <a:t>bss</a:t>
            </a:r>
            <a:r>
              <a:rPr lang="zh-CN" altLang="en-US" sz="2200" kern="0" dirty="0"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200" kern="0" dirty="0">
                <a:ea typeface="微软雅黑" panose="020B0503020204020204" pitchFamily="34" charset="-122"/>
              </a:rPr>
              <a:t>包含</a:t>
            </a:r>
            <a:r>
              <a:rPr lang="zh-CN" altLang="en-US" sz="2200" kern="0" dirty="0">
                <a:solidFill>
                  <a:srgbClr val="FF0000"/>
                </a:solidFill>
                <a:ea typeface="微软雅黑" panose="020B0503020204020204" pitchFamily="34" charset="-122"/>
              </a:rPr>
              <a:t>重定位信息</a:t>
            </a:r>
            <a:r>
              <a:rPr lang="zh-CN" altLang="en-US" sz="2200" kern="0" dirty="0">
                <a:ea typeface="微软雅黑" panose="020B0503020204020204" pitchFamily="34" charset="-122"/>
              </a:rPr>
              <a:t>（指出哪些符号引用处需要重定位）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200" kern="0" dirty="0">
                <a:ea typeface="微软雅黑" panose="020B0503020204020204" pitchFamily="34" charset="-122"/>
              </a:rPr>
              <a:t>文件扩展名为</a:t>
            </a:r>
            <a:r>
              <a:rPr lang="en-US" altLang="zh-CN" sz="2200" kern="0" dirty="0">
                <a:ea typeface="微软雅黑" panose="020B0503020204020204" pitchFamily="34" charset="-122"/>
              </a:rPr>
              <a:t>.o</a:t>
            </a:r>
            <a:r>
              <a:rPr lang="zh-CN" altLang="en-US" sz="2200" kern="0" dirty="0">
                <a:ea typeface="微软雅黑" panose="020B0503020204020204" pitchFamily="34" charset="-122"/>
              </a:rPr>
              <a:t>（相当于</a:t>
            </a:r>
            <a:r>
              <a:rPr lang="en-US" altLang="zh-CN" sz="2200" kern="0" dirty="0">
                <a:ea typeface="微软雅黑" panose="020B0503020204020204" pitchFamily="34" charset="-122"/>
              </a:rPr>
              <a:t>Windows</a:t>
            </a:r>
            <a:r>
              <a:rPr lang="zh-CN" altLang="en-US" sz="2200" kern="0" dirty="0">
                <a:ea typeface="微软雅黑" panose="020B0503020204020204" pitchFamily="34" charset="-122"/>
              </a:rPr>
              <a:t>中的 </a:t>
            </a:r>
            <a:r>
              <a:rPr lang="en-US" altLang="zh-CN" sz="2200" kern="0" dirty="0">
                <a:ea typeface="微软雅黑" panose="020B0503020204020204" pitchFamily="34" charset="-122"/>
              </a:rPr>
              <a:t>.obj</a:t>
            </a:r>
            <a:r>
              <a:rPr lang="zh-CN" altLang="en-US" sz="2200" kern="0" dirty="0">
                <a:ea typeface="微软雅黑" panose="020B0503020204020204" pitchFamily="34" charset="-122"/>
              </a:rPr>
              <a:t>文件）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F7BEC8-512F-0CB9-55C7-1CA029AB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2917825"/>
            <a:ext cx="3665537" cy="3740150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x=100;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y;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void prn(int n)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8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printf(“%d\n”,n);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void main( 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static int a=1;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static int b;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int i=200,j;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prn(x+a+i);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24C646E-F243-7F4C-E6D3-3D4C214C2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2801938"/>
            <a:ext cx="22352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的链接视图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BC6009C-8275-7ED0-133A-8CD456E0C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863" y="3287713"/>
            <a:ext cx="2700337" cy="1016000"/>
          </a:xfrm>
          <a:prstGeom prst="rect">
            <a:avLst/>
          </a:prstGeom>
          <a:solidFill>
            <a:srgbClr val="993366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BB39C35-C3C7-1574-9999-52EAB0FB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338" y="4294188"/>
            <a:ext cx="2714625" cy="711200"/>
          </a:xfrm>
          <a:prstGeom prst="rect">
            <a:avLst/>
          </a:prstGeom>
          <a:solidFill>
            <a:srgbClr val="3333CC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18B375A-7CDF-B691-233B-129385F7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5013325"/>
            <a:ext cx="2701925" cy="406400"/>
          </a:xfrm>
          <a:prstGeom prst="rect">
            <a:avLst/>
          </a:prstGeom>
          <a:solidFill>
            <a:srgbClr val="FFFF00">
              <a:alpha val="2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44108E4-D008-0E1E-D20C-F53575FF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5653088"/>
            <a:ext cx="429191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ea typeface="微软雅黑" panose="020B0503020204020204" pitchFamily="34" charset="-122"/>
              </a:rPr>
              <a:t>为了</a:t>
            </a:r>
            <a:r>
              <a:rPr lang="zh-CN" altLang="en-US" sz="2000" dirty="0">
                <a:solidFill>
                  <a:srgbClr val="CC3300"/>
                </a:solidFill>
                <a:ea typeface="微软雅黑" panose="020B0503020204020204" pitchFamily="34" charset="-122"/>
              </a:rPr>
              <a:t>进行链接</a:t>
            </a:r>
            <a:r>
              <a:rPr lang="zh-CN" altLang="en-US" sz="2000" dirty="0">
                <a:ea typeface="微软雅黑" panose="020B0503020204020204" pitchFamily="34" charset="-122"/>
              </a:rPr>
              <a:t>，还需要其他许多信息，如符号表、重定位信息等许多其他的节（</a:t>
            </a:r>
            <a:r>
              <a:rPr lang="en-US" altLang="zh-CN" sz="2000" dirty="0">
                <a:ea typeface="微软雅黑" panose="020B0503020204020204" pitchFamily="34" charset="-122"/>
              </a:rPr>
              <a:t>Section</a:t>
            </a:r>
            <a:r>
              <a:rPr lang="zh-CN" altLang="en-US" sz="2000" dirty="0"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F569B74D-AE5C-34BE-1AA8-EC347A78A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3088" y="3106738"/>
            <a:ext cx="3730625" cy="1392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06D7EFF8-E726-09BC-E57B-A0B2F416C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138" y="4732338"/>
            <a:ext cx="3090862" cy="754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3A544537-B13E-CC0B-510E-B84324E19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488" y="3425825"/>
            <a:ext cx="4368800" cy="171291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D0E171B-77A0-D598-D99B-6171ED5B2E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9488" y="5240338"/>
            <a:ext cx="3279775" cy="4921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1FC881C5-7EC7-91A6-5B85-ED0587D725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13" y="3700463"/>
            <a:ext cx="2466975" cy="50800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4F00E5EA-1392-E80D-F07D-D1CB604D1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5538" y="3933825"/>
            <a:ext cx="3119437" cy="2074863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3AA00B2-025E-4526-B760-85DD2D1C15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57150"/>
            <a:ext cx="7591425" cy="762000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Executable and Linkable Format (ELF)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E96E40B-A708-4254-BD54-6268ADC9F7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22325"/>
            <a:ext cx="8229600" cy="166211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两种视图 </a:t>
            </a:r>
          </a:p>
          <a:p>
            <a:pPr lvl="1"/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链接视图（被链接）：可重定位目标文件</a:t>
            </a:r>
            <a:endParaRPr lang="en-US" altLang="zh-CN" sz="24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执行视图（被执行）：可执行目标文件</a:t>
            </a:r>
            <a:endParaRPr lang="en-US" altLang="zh-CN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9288" name="Rectangle 8">
            <a:extLst>
              <a:ext uri="{FF2B5EF4-FFF2-40B4-BE49-F238E27FC236}">
                <a16:creationId xmlns:a16="http://schemas.microsoft.com/office/drawing/2014/main" id="{C4D28F36-7ABF-49A1-8121-EBC74608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2822575"/>
            <a:ext cx="224155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 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ELF </a:t>
            </a:r>
            <a:r>
              <a:rPr lang="zh-CN" altLang="en-US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文件中具有相同特征的最小可处理单位</a:t>
            </a:r>
            <a:r>
              <a:rPr lang="zh-CN" altLang="en-US" sz="2000" b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rodata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只读数据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未初始化数据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9289" name="Rectangle 9">
            <a:extLst>
              <a:ext uri="{FF2B5EF4-FFF2-40B4-BE49-F238E27FC236}">
                <a16:creationId xmlns:a16="http://schemas.microsoft.com/office/drawing/2014/main" id="{E62C5F2D-88E1-4AB4-904E-0C2B01E03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2287588"/>
            <a:ext cx="1835150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由不同的段（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）组成，描述节如何映射到</a:t>
            </a:r>
            <a:r>
              <a:rPr lang="zh-CN" altLang="en-US" sz="19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存储段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中，可多个节映射到同一段，如：可合并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节和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并映射到一个可读可写数据段中</a:t>
            </a:r>
            <a:r>
              <a:rPr lang="zh-CN" altLang="en-US" sz="1800" b="0" dirty="0">
                <a:solidFill>
                  <a:srgbClr val="3366FF"/>
                </a:solidFill>
              </a:rPr>
              <a:t> </a:t>
            </a:r>
          </a:p>
        </p:txBody>
      </p:sp>
      <p:grpSp>
        <p:nvGrpSpPr>
          <p:cNvPr id="609292" name="Group 12">
            <a:extLst>
              <a:ext uri="{FF2B5EF4-FFF2-40B4-BE49-F238E27FC236}">
                <a16:creationId xmlns:a16="http://schemas.microsoft.com/office/drawing/2014/main" id="{A8131F1F-D58A-437E-9A9A-51BC38E2E09D}"/>
              </a:ext>
            </a:extLst>
          </p:cNvPr>
          <p:cNvGrpSpPr>
            <a:grpSpLocks/>
          </p:cNvGrpSpPr>
          <p:nvPr/>
        </p:nvGrpSpPr>
        <p:grpSpPr bwMode="auto">
          <a:xfrm>
            <a:off x="0" y="2428875"/>
            <a:ext cx="2465388" cy="4229100"/>
            <a:chOff x="0" y="1530"/>
            <a:chExt cx="1553" cy="2664"/>
          </a:xfrm>
        </p:grpSpPr>
        <p:pic>
          <p:nvPicPr>
            <p:cNvPr id="26635" name="Picture 4">
              <a:extLst>
                <a:ext uri="{FF2B5EF4-FFF2-40B4-BE49-F238E27FC236}">
                  <a16:creationId xmlns:a16="http://schemas.microsoft.com/office/drawing/2014/main" id="{5A0BB881-5C06-4487-B3BE-434639254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30"/>
              <a:ext cx="1553" cy="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6" name="Text Box 6">
              <a:extLst>
                <a:ext uri="{FF2B5EF4-FFF2-40B4-BE49-F238E27FC236}">
                  <a16:creationId xmlns:a16="http://schemas.microsoft.com/office/drawing/2014/main" id="{3A91A5E9-E095-4C22-BE24-E23FD5911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3944"/>
              <a:ext cx="7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3366FF"/>
                  </a:solidFill>
                  <a:ea typeface="微软雅黑" panose="020B0503020204020204" pitchFamily="34" charset="-122"/>
                </a:rPr>
                <a:t>链接视图</a:t>
              </a:r>
            </a:p>
          </p:txBody>
        </p:sp>
        <p:sp>
          <p:nvSpPr>
            <p:cNvPr id="26637" name="Rectangle 10">
              <a:extLst>
                <a:ext uri="{FF2B5EF4-FFF2-40B4-BE49-F238E27FC236}">
                  <a16:creationId xmlns:a16="http://schemas.microsoft.com/office/drawing/2014/main" id="{8D6486CC-5FE8-4711-B15A-F9F25CF78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3493"/>
              <a:ext cx="1417" cy="393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609293" name="Group 13">
            <a:extLst>
              <a:ext uri="{FF2B5EF4-FFF2-40B4-BE49-F238E27FC236}">
                <a16:creationId xmlns:a16="http://schemas.microsoft.com/office/drawing/2014/main" id="{86C1E4A7-E82E-47BF-A26A-D15961C54D58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2386013"/>
            <a:ext cx="2257425" cy="4278312"/>
            <a:chOff x="3015" y="1503"/>
            <a:chExt cx="1422" cy="2695"/>
          </a:xfrm>
        </p:grpSpPr>
        <p:pic>
          <p:nvPicPr>
            <p:cNvPr id="26632" name="Picture 5">
              <a:extLst>
                <a:ext uri="{FF2B5EF4-FFF2-40B4-BE49-F238E27FC236}">
                  <a16:creationId xmlns:a16="http://schemas.microsoft.com/office/drawing/2014/main" id="{4BF9C42C-C808-41CD-B727-2F64522C1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" y="1503"/>
              <a:ext cx="1422" cy="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 Box 7">
              <a:extLst>
                <a:ext uri="{FF2B5EF4-FFF2-40B4-BE49-F238E27FC236}">
                  <a16:creationId xmlns:a16="http://schemas.microsoft.com/office/drawing/2014/main" id="{DF946BFD-A38B-4D44-B4A8-F42103834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" y="3948"/>
              <a:ext cx="7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solidFill>
                    <a:srgbClr val="3366FF"/>
                  </a:solidFill>
                  <a:ea typeface="微软雅黑" panose="020B0503020204020204" pitchFamily="34" charset="-122"/>
                </a:rPr>
                <a:t>执行视图</a:t>
              </a:r>
            </a:p>
          </p:txBody>
        </p:sp>
        <p:sp>
          <p:nvSpPr>
            <p:cNvPr id="26634" name="Rectangle 11">
              <a:extLst>
                <a:ext uri="{FF2B5EF4-FFF2-40B4-BE49-F238E27FC236}">
                  <a16:creationId xmlns:a16="http://schemas.microsoft.com/office/drawing/2014/main" id="{CEEAA2E9-4448-4352-BCE5-48AB02E9F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1796"/>
              <a:ext cx="1344" cy="393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</p:spTree>
    <p:extLst>
      <p:ext uri="{BB962C8B-B14F-4D97-AF65-F5344CB8AC3E}">
        <p14:creationId xmlns:p14="http://schemas.microsoft.com/office/powerpoint/2010/main" val="2964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8" grpId="0"/>
      <p:bldP spid="6092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6E73E4-774E-8239-EFAA-51F6BA44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0"/>
            <a:ext cx="87169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kern="0"/>
              <a:t>可重定位目标文件格式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DA75D-2BD1-AAD4-E5AD-725078BA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892175"/>
            <a:ext cx="534670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 </a:t>
            </a:r>
            <a:r>
              <a:rPr lang="zh-CN" altLang="en-GB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魔数、版本、小端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大端、操作系统平台、目标文件的类型、机器结构类型、节头表的起始位置和长度等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.text </a:t>
            </a:r>
            <a:r>
              <a:rPr lang="zh-CN" altLang="en-GB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zh-CN" altLang="en-GB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后的代码部分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GB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rodata</a:t>
            </a:r>
            <a:r>
              <a:rPr lang="en-GB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只读数据，如 </a:t>
            </a:r>
            <a:r>
              <a:rPr lang="en-GB" altLang="zh-CN" kern="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hlinkshowjump?jump=nextslide"/>
              </a:rPr>
              <a:t>printf</a:t>
            </a:r>
            <a:r>
              <a:rPr lang="en-GB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hlinkshowjump?jump=nextslide"/>
              </a:rPr>
              <a:t> </a:t>
            </a:r>
            <a:r>
              <a:rPr lang="zh-CN" altLang="en-GB" kern="0" dirty="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hlinkshowjump?jump=nextslide"/>
              </a:rPr>
              <a:t>格式串</a:t>
            </a:r>
            <a:r>
              <a:rPr lang="zh-CN" altLang="en-GB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switch </a:t>
            </a:r>
            <a:r>
              <a:rPr lang="zh-CN" altLang="en-GB" kern="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跳转表</a:t>
            </a:r>
            <a:r>
              <a:rPr lang="zh-CN" altLang="en-GB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.data </a:t>
            </a:r>
            <a:r>
              <a:rPr lang="zh-CN" altLang="en-GB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已初始化的全局变量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GB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en-GB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  <a:buFont typeface="Wingdings" panose="05000000000000000000" pitchFamily="2" charset="2"/>
              <a:buChar char="ü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未初始化全局变量，仅是占位符，不占据任何实际磁盘空间。区分初始化和非初始化是为了空间效率</a:t>
            </a:r>
            <a:endParaRPr lang="en-GB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E5EDCC07-7901-43FE-FEAC-8ED424805FF2}"/>
              </a:ext>
            </a:extLst>
          </p:cNvPr>
          <p:cNvGrpSpPr>
            <a:grpSpLocks/>
          </p:cNvGrpSpPr>
          <p:nvPr/>
        </p:nvGrpSpPr>
        <p:grpSpPr bwMode="auto">
          <a:xfrm>
            <a:off x="5883275" y="493713"/>
            <a:ext cx="3260725" cy="6149975"/>
            <a:chOff x="3693" y="912"/>
            <a:chExt cx="2054" cy="3104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DDE37F0-7CD9-5356-C976-F603966C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08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头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3AB5E9-8F31-0388-B025-282F07FD1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3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66C99F-2624-AAC6-9EC2-EE30455E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7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9D6416-710E-4DC3-437A-C2A782E5D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5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4FA864-C7ED-770E-700D-9C2123F83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9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.symtab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84EE0C-CE81-C92C-ED50-22D8BE26A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3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.rel.txt </a:t>
              </a:r>
              <a:r>
                <a:rPr lang="zh-CN" altLang="en-GB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85F927-1608-17A6-344E-21D2E9A3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7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</a:t>
              </a:r>
              <a:r>
                <a:rPr lang="en-GB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rel.data</a:t>
              </a:r>
              <a:r>
                <a:rPr lang="en-GB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zh-CN" altLang="en-GB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A4BBF3-3A70-7A45-9AD2-4CA55A2E0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916"/>
              <a:ext cx="1872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 dirty="0">
                  <a:latin typeface="Courier New" panose="02070309020205020404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debug </a:t>
              </a:r>
              <a:r>
                <a:rPr lang="zh-CN" altLang="en-GB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9A539F-2CE5-B654-E4C8-629FD635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Section header table</a:t>
              </a:r>
            </a:p>
            <a:p>
              <a:pPr algn="ctr">
                <a:lnSpc>
                  <a:spcPct val="98000"/>
                </a:lnSpc>
                <a:defRPr/>
              </a:pPr>
              <a:r>
                <a:rPr lang="zh-CN" altLang="en-GB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（节头表</a:t>
              </a:r>
              <a:r>
                <a:rPr lang="zh-CN" altLang="en-GB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15FC6EE3-91C8-76D1-5807-BCC10344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912"/>
              <a:ext cx="17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D7C45D2E-CAFB-CB59-398F-09D99664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16"/>
              <a:ext cx="1872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CFCE1C4E-F3ED-97B9-57F4-F1B8735DB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.strtab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96BAE947-1860-5FC4-7452-A1AC8A5DD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.line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</p:grpSp>
      <p:sp>
        <p:nvSpPr>
          <p:cNvPr id="18" name="Line 20">
            <a:extLst>
              <a:ext uri="{FF2B5EF4-FFF2-40B4-BE49-F238E27FC236}">
                <a16:creationId xmlns:a16="http://schemas.microsoft.com/office/drawing/2014/main" id="{2B0A04B6-D681-05B5-FCD7-93172B871C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7775" y="942975"/>
            <a:ext cx="4687888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8E559D1B-91F2-8E2C-807B-6F0C9701D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2225" y="1597025"/>
            <a:ext cx="4730750" cy="1160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C08659DD-D720-B330-9525-ADB3F393E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2738" y="2003425"/>
            <a:ext cx="4470400" cy="1538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5B09F16F-BDE7-EB52-5BCB-E41BD2A08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3663" y="2554288"/>
            <a:ext cx="4602162" cy="2046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E95BB962-B3A1-4FAE-D19A-C4A688E98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6338" y="3019425"/>
            <a:ext cx="4745037" cy="2292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75949B-D56F-4031-87F6-B7425DCED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目标文件格式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59B58F9-5C45-4BB1-890D-6C18FF35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07" y="882214"/>
            <a:ext cx="1754332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ELF 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头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293897E-431B-4FAC-BE0B-062C581B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07" y="1317189"/>
            <a:ext cx="1754332" cy="695325"/>
          </a:xfrm>
          <a:prstGeom prst="rect">
            <a:avLst/>
          </a:prstGeom>
          <a:solidFill>
            <a:srgbClr val="993366">
              <a:alpha val="901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……</a:t>
            </a:r>
            <a:endParaRPr lang="zh-CN" altLang="en-GB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AD5264A5-B8E6-48B3-9132-EC5712DCF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07" y="2025937"/>
            <a:ext cx="1747405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.text </a:t>
            </a:r>
            <a:r>
              <a:rPr lang="zh-CN" altLang="en-GB" sz="18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7E3BEDAE-61C9-4DE2-9507-F3021E32A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07" y="3171523"/>
            <a:ext cx="1754332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sh</a:t>
            </a:r>
            <a:r>
              <a:rPr lang="en-GB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strtab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9F4F0808-040D-43DB-BFBF-8BC5C8A19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3" y="4320310"/>
            <a:ext cx="1768186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1</a:t>
            </a:r>
            <a:endParaRPr lang="zh-CN" altLang="en-GB" b="1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D60DE55E-18B1-4B93-934A-A64B360B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80" y="2474045"/>
            <a:ext cx="1754332" cy="695325"/>
          </a:xfrm>
          <a:prstGeom prst="rect">
            <a:avLst/>
          </a:prstGeom>
          <a:solidFill>
            <a:srgbClr val="993366">
              <a:alpha val="901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……</a:t>
            </a:r>
            <a:endParaRPr lang="zh-CN" altLang="en-GB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F4361F0F-9789-418B-BCD6-BE617650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178" y="3610116"/>
            <a:ext cx="1761261" cy="695325"/>
          </a:xfrm>
          <a:prstGeom prst="rect">
            <a:avLst/>
          </a:prstGeom>
          <a:solidFill>
            <a:srgbClr val="993366">
              <a:alpha val="901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……</a:t>
            </a:r>
            <a:endParaRPr lang="zh-CN" altLang="en-GB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D8B071A3-A5B3-4FD3-A7FD-27C295197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3" y="5637650"/>
            <a:ext cx="1761259" cy="695325"/>
          </a:xfrm>
          <a:prstGeom prst="rect">
            <a:avLst/>
          </a:prstGeom>
          <a:solidFill>
            <a:srgbClr val="993366">
              <a:alpha val="901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……</a:t>
            </a:r>
            <a:endParaRPr lang="zh-CN" altLang="en-GB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8E8A14C4-1134-4811-8D48-44C9F6E68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182" y="877038"/>
            <a:ext cx="2429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/>
              <a:t>Elf</a:t>
            </a:r>
            <a:r>
              <a:rPr lang="en-US" altLang="zh-CN" dirty="0"/>
              <a:t>32</a:t>
            </a:r>
            <a:r>
              <a:rPr lang="zh-CN" altLang="en-US" dirty="0"/>
              <a:t>_Ehdr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3CA977E-37E1-8877-20C6-3DA11AA00F14}"/>
              </a:ext>
            </a:extLst>
          </p:cNvPr>
          <p:cNvGrpSpPr/>
          <p:nvPr/>
        </p:nvGrpSpPr>
        <p:grpSpPr>
          <a:xfrm>
            <a:off x="3027221" y="1108360"/>
            <a:ext cx="588818" cy="3211950"/>
            <a:chOff x="2971805" y="1108360"/>
            <a:chExt cx="588818" cy="321195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C729450-41B2-4116-91CB-7738B45D4131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5" y="1115287"/>
              <a:ext cx="58881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7AD60A2-C799-4351-AB9B-79569D2088F7}"/>
                </a:ext>
              </a:extLst>
            </p:cNvPr>
            <p:cNvCxnSpPr/>
            <p:nvPr/>
          </p:nvCxnSpPr>
          <p:spPr>
            <a:xfrm>
              <a:off x="3546768" y="1108360"/>
              <a:ext cx="0" cy="32119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A19EF05-4CB8-4AA9-B6DB-8F1DD96AC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073" y="4320310"/>
              <a:ext cx="20955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16">
            <a:extLst>
              <a:ext uri="{FF2B5EF4-FFF2-40B4-BE49-F238E27FC236}">
                <a16:creationId xmlns:a16="http://schemas.microsoft.com/office/drawing/2014/main" id="{9A82D456-35DB-4F5B-93E1-862B0C9E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370" y="4334603"/>
            <a:ext cx="2429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/>
              <a:t>Elf</a:t>
            </a:r>
            <a:r>
              <a:rPr lang="en-US" altLang="zh-CN" dirty="0"/>
              <a:t>32</a:t>
            </a:r>
            <a:r>
              <a:rPr lang="zh-CN" altLang="en-US" dirty="0"/>
              <a:t>_</a:t>
            </a:r>
            <a:r>
              <a:rPr lang="en-US" altLang="zh-CN" dirty="0"/>
              <a:t>Off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FA4F6D-30B2-49EC-971B-E9A0536FCBF1}"/>
              </a:ext>
            </a:extLst>
          </p:cNvPr>
          <p:cNvSpPr txBox="1"/>
          <p:nvPr/>
        </p:nvSpPr>
        <p:spPr>
          <a:xfrm>
            <a:off x="3380512" y="4417544"/>
            <a:ext cx="616523" cy="1178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8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8000"/>
              </a:lnSpc>
              <a:defRPr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8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8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表</a:t>
            </a:r>
            <a:endParaRPr lang="zh-CN" altLang="en-GB" b="1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9693CEC-5570-46C4-B58E-9D485B499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3" y="4749801"/>
            <a:ext cx="1768186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2</a:t>
            </a:r>
            <a:endParaRPr lang="zh-CN" altLang="en-GB" b="1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B9CAA349-B51C-422B-8389-BB815AF31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4" y="5186218"/>
            <a:ext cx="1768186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节头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n…</a:t>
            </a:r>
            <a:endParaRPr lang="zh-CN" altLang="en-GB" b="1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3D6527A6-93E7-447D-9D15-51D343049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458" y="4796268"/>
            <a:ext cx="2429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/>
              <a:t>Elf</a:t>
            </a:r>
            <a:r>
              <a:rPr lang="en-US" altLang="zh-CN" dirty="0"/>
              <a:t>32</a:t>
            </a:r>
            <a:r>
              <a:rPr lang="zh-CN" altLang="en-US" dirty="0"/>
              <a:t>_</a:t>
            </a:r>
            <a:r>
              <a:rPr lang="en-US" altLang="zh-CN" dirty="0"/>
              <a:t>Off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826A4D0A-1739-4C42-98D9-040121F2B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515" y="5187678"/>
            <a:ext cx="2429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/>
              <a:t>Elf</a:t>
            </a:r>
            <a:r>
              <a:rPr lang="en-US" altLang="zh-CN" dirty="0"/>
              <a:t>32</a:t>
            </a:r>
            <a:r>
              <a:rPr lang="zh-CN" altLang="en-US" dirty="0"/>
              <a:t>_</a:t>
            </a:r>
            <a:r>
              <a:rPr lang="en-US" altLang="zh-CN" dirty="0"/>
              <a:t>Off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5A7C3CE-C8E9-6E36-7029-C031AD88383D}"/>
              </a:ext>
            </a:extLst>
          </p:cNvPr>
          <p:cNvGrpSpPr/>
          <p:nvPr/>
        </p:nvGrpSpPr>
        <p:grpSpPr>
          <a:xfrm>
            <a:off x="1378529" y="2074431"/>
            <a:ext cx="609598" cy="2941351"/>
            <a:chOff x="1378529" y="2074431"/>
            <a:chExt cx="609598" cy="2941351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7354765-9FEC-4DD7-84A1-AAB6613A5687}"/>
                </a:ext>
              </a:extLst>
            </p:cNvPr>
            <p:cNvCxnSpPr>
              <a:cxnSpLocks/>
            </p:cNvCxnSpPr>
            <p:nvPr/>
          </p:nvCxnSpPr>
          <p:spPr>
            <a:xfrm>
              <a:off x="1399309" y="4995511"/>
              <a:ext cx="58881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8814417-182E-4C03-B854-5AC0BF528696}"/>
                </a:ext>
              </a:extLst>
            </p:cNvPr>
            <p:cNvCxnSpPr>
              <a:cxnSpLocks/>
            </p:cNvCxnSpPr>
            <p:nvPr/>
          </p:nvCxnSpPr>
          <p:spPr>
            <a:xfrm>
              <a:off x="1385456" y="2074431"/>
              <a:ext cx="0" cy="29413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0B1AABD-6195-4140-8C12-C8143FBDCC91}"/>
                </a:ext>
              </a:extLst>
            </p:cNvPr>
            <p:cNvCxnSpPr>
              <a:cxnSpLocks/>
            </p:cNvCxnSpPr>
            <p:nvPr/>
          </p:nvCxnSpPr>
          <p:spPr>
            <a:xfrm>
              <a:off x="1378529" y="2091892"/>
              <a:ext cx="233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69CDFA2-2CB5-E249-6D48-4A8D9D9EE014}"/>
              </a:ext>
            </a:extLst>
          </p:cNvPr>
          <p:cNvGrpSpPr/>
          <p:nvPr/>
        </p:nvGrpSpPr>
        <p:grpSpPr>
          <a:xfrm>
            <a:off x="1101438" y="3200262"/>
            <a:ext cx="886689" cy="2218249"/>
            <a:chOff x="1101438" y="3200262"/>
            <a:chExt cx="886689" cy="221824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8608CD4-A0C8-4442-B5F0-D2FA8271639A}"/>
                </a:ext>
              </a:extLst>
            </p:cNvPr>
            <p:cNvCxnSpPr>
              <a:cxnSpLocks/>
            </p:cNvCxnSpPr>
            <p:nvPr/>
          </p:nvCxnSpPr>
          <p:spPr>
            <a:xfrm>
              <a:off x="1173308" y="5418511"/>
              <a:ext cx="8148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5FA4E86-698C-4C6D-9ECC-5A374CA0E9AF}"/>
                </a:ext>
              </a:extLst>
            </p:cNvPr>
            <p:cNvCxnSpPr>
              <a:cxnSpLocks/>
            </p:cNvCxnSpPr>
            <p:nvPr/>
          </p:nvCxnSpPr>
          <p:spPr>
            <a:xfrm>
              <a:off x="1129146" y="3203582"/>
              <a:ext cx="20780" cy="22001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D0495A1-37BB-43F4-BC24-7E7AEF5D430B}"/>
                </a:ext>
              </a:extLst>
            </p:cNvPr>
            <p:cNvCxnSpPr>
              <a:cxnSpLocks/>
            </p:cNvCxnSpPr>
            <p:nvPr/>
          </p:nvCxnSpPr>
          <p:spPr>
            <a:xfrm>
              <a:off x="1101438" y="3200262"/>
              <a:ext cx="483175" cy="33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935BC11-CA75-8DE0-CEE6-1034AE1E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695" y="1508412"/>
            <a:ext cx="4540105" cy="111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lvl="1">
              <a:spcBef>
                <a:spcPts val="0"/>
              </a:spcBef>
            </a:pPr>
            <a:r>
              <a:rPr lang="zh-CN" altLang="en-US" sz="2400" kern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节头表在文件的什么位置？</a:t>
            </a:r>
            <a:endParaRPr lang="en-US" altLang="zh-CN" sz="2400" kern="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spcBef>
                <a:spcPts val="0"/>
              </a:spcBef>
            </a:pPr>
            <a:r>
              <a:rPr lang="zh-CN" altLang="en-US" sz="2400" kern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节又在什么位置</a:t>
            </a:r>
            <a:r>
              <a:rPr lang="en-US" altLang="zh-CN" sz="2400" kern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kern="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1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74FF66-718F-81D3-EB92-E20ADC1AB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1125"/>
            <a:ext cx="8229600" cy="561975"/>
          </a:xfrm>
        </p:spPr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头（</a:t>
            </a:r>
            <a:r>
              <a:rPr lang="en-US" altLang="zh-CN" dirty="0"/>
              <a:t>ELF Header</a:t>
            </a:r>
            <a:r>
              <a:rPr lang="zh-CN" altLang="en-US" dirty="0"/>
              <a:t>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3B9CE0-AAFB-D26E-513B-777E65537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83" y="729561"/>
            <a:ext cx="8578850" cy="11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头位于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文件开始，包含文件结构说明信息。分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位系统对应结构和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位系统对应结构（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位版本、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位版本）</a:t>
            </a:r>
          </a:p>
          <a:p>
            <a:pPr>
              <a:lnSpc>
                <a:spcPct val="105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kern="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kern="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位系统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对应的数据结构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D747AB6-CA1E-A38D-D30F-BB37E0E0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3" y="1939867"/>
            <a:ext cx="8377581" cy="481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EI_NIDENT       16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unsigned char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e_ident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[EI_NIDENT];  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字节为魔数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Elf32_Half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e_type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文件类型：可重定位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共享库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Elf32_Half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e_machine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机器结构类型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IA-32/AMD64…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e_version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目标文件版本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Elf32_Addr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e_entry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虚拟地址入口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Elf32_Off 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e_phoff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Elf32_Off       	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e_shoff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节头表偏移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e_flags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Elf32_Half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e_ehsize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ELF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头大小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Elf32_Half      	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e_phentsize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节头表一个表项大小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Elf32_Half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e_phnum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节头表项数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Elf32_Half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e_shentsize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节头表大小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Elf32_Half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e_shnum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Elf32_Half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e_shstrndx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Elf32_Ehdr;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DF2F83B-9DA7-F44F-EC81-21AB70A4B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231" y="3979173"/>
            <a:ext cx="2826613" cy="243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魔数：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文件开头几个字节通常用来确定文件的类型或格式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的魔数：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01H 07H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格式魔数：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4DH 5AH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18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加载或读取文件时，可用魔数确认文件类型是否正确</a:t>
            </a:r>
          </a:p>
        </p:txBody>
      </p:sp>
    </p:spTree>
    <p:extLst>
      <p:ext uri="{BB962C8B-B14F-4D97-AF65-F5344CB8AC3E}">
        <p14:creationId xmlns:p14="http://schemas.microsoft.com/office/powerpoint/2010/main" val="124871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74FF66-718F-81D3-EB92-E20ADC1AB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1125"/>
            <a:ext cx="8229600" cy="561975"/>
          </a:xfrm>
        </p:spPr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头（</a:t>
            </a:r>
            <a:r>
              <a:rPr lang="en-US" altLang="zh-CN" dirty="0"/>
              <a:t>ELF Header</a:t>
            </a:r>
            <a:r>
              <a:rPr lang="zh-CN" altLang="en-US" dirty="0"/>
              <a:t>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3B9CE0-AAFB-D26E-513B-777E65537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6192" y="635675"/>
            <a:ext cx="6952905" cy="113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8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-h </a:t>
            </a:r>
            <a:r>
              <a:rPr lang="en-US" altLang="zh-CN" sz="1800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endParaRPr lang="en-US" altLang="zh-CN" sz="1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 Header: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Magic:   7f 45 4c 46 01 01 01 00 00 00 00 00 00 00 00 00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Class:                             ELF32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Data:                              2's complement, little endian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Version:                           1 (current)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OS/ABI:                            UNIX - System V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ABI Version:                       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Type:                              REL (Relocatable file)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Machine:                           Intel 80386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Version:                           0x1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Entry point address:               0x0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Start of program headers:          0 (bytes into file)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of section headers:          528 (bytes into file)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Flags:                             0x0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Size of this header:               52 (bytes)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Size of program headers:           0 (bytes)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Number of program headers:         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 of section headers:           40 (bytes)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Number of section headers:         13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Section header string table index: 12</a:t>
            </a:r>
          </a:p>
          <a:p>
            <a:pPr marL="0" indent="0">
              <a:lnSpc>
                <a:spcPct val="85000"/>
              </a:lnSpc>
              <a:buNone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0508D82A-4F47-F755-F71E-769108EFC808}"/>
              </a:ext>
            </a:extLst>
          </p:cNvPr>
          <p:cNvGrpSpPr>
            <a:grpSpLocks/>
          </p:cNvGrpSpPr>
          <p:nvPr/>
        </p:nvGrpSpPr>
        <p:grpSpPr bwMode="auto">
          <a:xfrm>
            <a:off x="6689725" y="493713"/>
            <a:ext cx="2665413" cy="6149975"/>
            <a:chOff x="3693" y="912"/>
            <a:chExt cx="2098" cy="3104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15BA1D65-76FA-3117-A853-475B567D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1008"/>
              <a:ext cx="1873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头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006BFFA-0969-EB66-104E-1946AE01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1236"/>
              <a:ext cx="1873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D7CF947-6C90-3ABE-3335-8EA33870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1476"/>
              <a:ext cx="1873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61726FDA-BC81-6DC5-B8CD-144A6FDE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1956"/>
              <a:ext cx="1873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AC2059B-FD69-9063-70D2-B9A9DFCAE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196"/>
              <a:ext cx="1873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.symtab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B0459E3B-F56A-9C08-1443-3FA6F7A4F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436"/>
              <a:ext cx="1873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.rel.txt </a:t>
              </a:r>
              <a:r>
                <a:rPr lang="zh-CN" altLang="en-GB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BEC69905-95EB-BE60-C2C7-75C09F40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676"/>
              <a:ext cx="1873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.rel.data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4CEE9C3D-96A5-F7E1-135D-967B15F05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916"/>
              <a:ext cx="1873" cy="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Courier New" panose="02070309020205020404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debug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371E4D-DF1E-74CD-F981-DA4774B75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632"/>
              <a:ext cx="1872" cy="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Section header</a:t>
              </a:r>
            </a:p>
            <a:p>
              <a:pPr algn="ctr">
                <a:lnSpc>
                  <a:spcPct val="98000"/>
                </a:lnSpc>
                <a:defRPr/>
              </a:pPr>
              <a:r>
                <a:rPr lang="zh-CN" altLang="en-GB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（节头表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4A1A78EB-3F32-9EEF-CC07-4DBE62EA8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912"/>
              <a:ext cx="22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solidFill>
                    <a:srgbClr val="000066"/>
                  </a:solidFill>
                  <a:latin typeface="Calibri" panose="020F0502020204030204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62B4F01B-03B6-D5D3-C1ED-4C342FC10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1716"/>
              <a:ext cx="1873" cy="2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DF1479A-A00B-E91C-43F0-CB240EC71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155"/>
              <a:ext cx="1872" cy="24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</a:t>
              </a:r>
              <a:r>
                <a:rPr lang="en-GB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strtab</a:t>
              </a:r>
              <a:r>
                <a:rPr lang="en-GB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zh-CN" altLang="en-GB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22B0903C-C54A-6690-C78C-A63A8C7A5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387"/>
              <a:ext cx="1872" cy="24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.line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193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0D3DBFB-7167-234B-24AA-E49365AB1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561975"/>
          </a:xfrm>
        </p:spPr>
        <p:txBody>
          <a:bodyPr/>
          <a:lstStyle/>
          <a:p>
            <a:r>
              <a:rPr lang="zh-CN" altLang="en-US"/>
              <a:t>节头表（</a:t>
            </a:r>
            <a:r>
              <a:rPr lang="en-US" altLang="zh-CN"/>
              <a:t>Section Header Table</a:t>
            </a:r>
            <a:r>
              <a:rPr lang="zh-CN" altLang="en-US"/>
              <a:t>）</a:t>
            </a:r>
          </a:p>
        </p:txBody>
      </p:sp>
      <p:sp>
        <p:nvSpPr>
          <p:cNvPr id="799747" name="Rectangle 3">
            <a:extLst>
              <a:ext uri="{FF2B5EF4-FFF2-40B4-BE49-F238E27FC236}">
                <a16:creationId xmlns:a16="http://schemas.microsoft.com/office/drawing/2014/main" id="{8A59BE5A-7FAF-E811-0517-93BD05049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50" y="822325"/>
            <a:ext cx="8578850" cy="108157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头之外，节头表是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可重定位目标文件中描述每个节的节名、在文件中的偏移、大小、访问属性、对齐方式等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对应的数据结构（每个表项占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40Byte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9748" name="Rectangle 4">
            <a:extLst>
              <a:ext uri="{FF2B5EF4-FFF2-40B4-BE49-F238E27FC236}">
                <a16:creationId xmlns:a16="http://schemas.microsoft.com/office/drawing/2014/main" id="{8FC5D522-7A05-2430-9891-576950CE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1962150"/>
            <a:ext cx="475615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{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sh_name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sh_type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sh_flags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Elf32_Addr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sh_addr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Elf32_Off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sh_offset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sh_size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sh_link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sh_info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sh_addralign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   	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sh_entsize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1800" dirty="0">
                <a:solidFill>
                  <a:schemeClr val="accent2"/>
                </a:solidFill>
              </a:rPr>
              <a:t>	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Elf32_Shdr;</a:t>
            </a:r>
          </a:p>
        </p:txBody>
      </p:sp>
      <p:sp>
        <p:nvSpPr>
          <p:cNvPr id="799749" name="Rectangle 5">
            <a:extLst>
              <a:ext uri="{FF2B5EF4-FFF2-40B4-BE49-F238E27FC236}">
                <a16:creationId xmlns:a16="http://schemas.microsoft.com/office/drawing/2014/main" id="{5CA4899C-97F4-BDB1-4A97-6E9E6998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2346325"/>
            <a:ext cx="384492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节名字符串在</a:t>
            </a:r>
            <a:r>
              <a:rPr lang="en-US" altLang="zh-CN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strtab</a:t>
            </a: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中的偏移</a:t>
            </a:r>
          </a:p>
        </p:txBody>
      </p:sp>
      <p:sp>
        <p:nvSpPr>
          <p:cNvPr id="799750" name="Rectangle 6">
            <a:extLst>
              <a:ext uri="{FF2B5EF4-FFF2-40B4-BE49-F238E27FC236}">
                <a16:creationId xmlns:a16="http://schemas.microsoft.com/office/drawing/2014/main" id="{B6699D4A-ED62-DE9F-7027-EC18EC8A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363" y="2727325"/>
            <a:ext cx="49514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节类型：无效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代码或数据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/…</a:t>
            </a: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9751" name="Rectangle 7">
            <a:extLst>
              <a:ext uri="{FF2B5EF4-FFF2-40B4-BE49-F238E27FC236}">
                <a16:creationId xmlns:a16="http://schemas.microsoft.com/office/drawing/2014/main" id="{B1CCCE72-E37D-3D76-0C0F-7088073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3094038"/>
            <a:ext cx="49514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节标志：该节在虚拟空间中的访问属性</a:t>
            </a:r>
          </a:p>
        </p:txBody>
      </p:sp>
      <p:sp>
        <p:nvSpPr>
          <p:cNvPr id="799752" name="Rectangle 8">
            <a:extLst>
              <a:ext uri="{FF2B5EF4-FFF2-40B4-BE49-F238E27FC236}">
                <a16:creationId xmlns:a16="http://schemas.microsoft.com/office/drawing/2014/main" id="{65BC1B47-E3EB-B3EB-B648-CECE68A89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3455988"/>
            <a:ext cx="49514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虚拟地址：若可被加载，则对应虚拟地址</a:t>
            </a:r>
          </a:p>
        </p:txBody>
      </p:sp>
      <p:sp>
        <p:nvSpPr>
          <p:cNvPr id="799753" name="Rectangle 9">
            <a:extLst>
              <a:ext uri="{FF2B5EF4-FFF2-40B4-BE49-F238E27FC236}">
                <a16:creationId xmlns:a16="http://schemas.microsoft.com/office/drawing/2014/main" id="{996985B9-4163-D68E-DABA-846AE8AA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3814763"/>
            <a:ext cx="483552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在文件中的偏移地址，对</a:t>
            </a:r>
            <a:r>
              <a:rPr lang="en-US" altLang="zh-CN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节而言则无意义</a:t>
            </a:r>
          </a:p>
        </p:txBody>
      </p:sp>
      <p:sp>
        <p:nvSpPr>
          <p:cNvPr id="799754" name="Rectangle 10">
            <a:extLst>
              <a:ext uri="{FF2B5EF4-FFF2-40B4-BE49-F238E27FC236}">
                <a16:creationId xmlns:a16="http://schemas.microsoft.com/office/drawing/2014/main" id="{4BB310F3-59D6-2A9D-DC70-17942B4D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4198938"/>
            <a:ext cx="31654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节在文件中所占的长度</a:t>
            </a:r>
          </a:p>
        </p:txBody>
      </p:sp>
      <p:sp>
        <p:nvSpPr>
          <p:cNvPr id="799755" name="Rectangle 11">
            <a:extLst>
              <a:ext uri="{FF2B5EF4-FFF2-40B4-BE49-F238E27FC236}">
                <a16:creationId xmlns:a16="http://schemas.microsoft.com/office/drawing/2014/main" id="{AE38B14E-ECF8-9E87-5A7F-ACA26EBF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4648200"/>
            <a:ext cx="4835525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sh_link</a:t>
            </a: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sh_info</a:t>
            </a: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用于与链接相关的节（如</a:t>
            </a:r>
            <a:r>
              <a:rPr lang="en-US" altLang="zh-CN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rel.text</a:t>
            </a: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节、</a:t>
            </a:r>
            <a:r>
              <a:rPr lang="en-US" altLang="zh-CN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rel.data</a:t>
            </a: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节、</a:t>
            </a:r>
            <a:r>
              <a:rPr lang="en-US" altLang="zh-CN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9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symtab</a:t>
            </a: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节等）</a:t>
            </a:r>
          </a:p>
        </p:txBody>
      </p:sp>
      <p:sp>
        <p:nvSpPr>
          <p:cNvPr id="799756" name="Rectangle 12">
            <a:extLst>
              <a:ext uri="{FF2B5EF4-FFF2-40B4-BE49-F238E27FC236}">
                <a16:creationId xmlns:a16="http://schemas.microsoft.com/office/drawing/2014/main" id="{80747D3D-E1B3-E7FE-FA62-FEE0C19EE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5278438"/>
            <a:ext cx="18875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节的对齐要求</a:t>
            </a:r>
          </a:p>
        </p:txBody>
      </p:sp>
      <p:sp>
        <p:nvSpPr>
          <p:cNvPr id="799757" name="Rectangle 13">
            <a:extLst>
              <a:ext uri="{FF2B5EF4-FFF2-40B4-BE49-F238E27FC236}">
                <a16:creationId xmlns:a16="http://schemas.microsoft.com/office/drawing/2014/main" id="{7B798BED-BAA6-070E-CD50-5107C547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5661025"/>
            <a:ext cx="484663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节中每个表项的长度，</a:t>
            </a:r>
            <a:r>
              <a:rPr lang="en-US" altLang="zh-CN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9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表示无固定长度表项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9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99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9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99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9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9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9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8" grpId="0" build="allAtOnce"/>
      <p:bldP spid="799749" grpId="0"/>
      <p:bldP spid="799750" grpId="0"/>
      <p:bldP spid="799752" grpId="0"/>
      <p:bldP spid="799753" grpId="0"/>
      <p:bldP spid="799754" grpId="0"/>
      <p:bldP spid="799755" grpId="0"/>
      <p:bldP spid="799756" grpId="0"/>
      <p:bldP spid="7997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0D3DBFB-7167-234B-24AA-E49365AB1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561975"/>
          </a:xfrm>
        </p:spPr>
        <p:txBody>
          <a:bodyPr/>
          <a:lstStyle/>
          <a:p>
            <a:r>
              <a:rPr lang="zh-CN" altLang="en-US"/>
              <a:t>节头表（</a:t>
            </a:r>
            <a:r>
              <a:rPr lang="en-US" altLang="zh-CN"/>
              <a:t>Section Header Table</a:t>
            </a:r>
            <a:r>
              <a:rPr lang="zh-CN" altLang="en-US"/>
              <a:t>）</a:t>
            </a:r>
          </a:p>
        </p:txBody>
      </p:sp>
      <p:sp>
        <p:nvSpPr>
          <p:cNvPr id="799747" name="Rectangle 3">
            <a:extLst>
              <a:ext uri="{FF2B5EF4-FFF2-40B4-BE49-F238E27FC236}">
                <a16:creationId xmlns:a16="http://schemas.microsoft.com/office/drawing/2014/main" id="{8A59BE5A-7FAF-E811-0517-93BD05049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41" y="676276"/>
            <a:ext cx="9208880" cy="379482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5000"/>
              </a:spcBef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-S 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EFAFC6-B9F7-F774-D909-B88169F7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6" y="1194070"/>
            <a:ext cx="9144000" cy="52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5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C252F79-A809-DF04-0131-AE670FD89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执行视图</a:t>
            </a:r>
            <a:r>
              <a:rPr lang="en-US" altLang="zh-CN">
                <a:latin typeface="黑体" panose="02010609060101010101" pitchFamily="49" charset="-122"/>
              </a:rPr>
              <a:t>—</a:t>
            </a:r>
            <a:r>
              <a:rPr lang="zh-CN" altLang="en-US"/>
              <a:t>可执行目标文件</a:t>
            </a:r>
          </a:p>
        </p:txBody>
      </p:sp>
      <p:sp>
        <p:nvSpPr>
          <p:cNvPr id="796675" name="Rectangle 3">
            <a:extLst>
              <a:ext uri="{FF2B5EF4-FFF2-40B4-BE49-F238E27FC236}">
                <a16:creationId xmlns:a16="http://schemas.microsoft.com/office/drawing/2014/main" id="{AFA2AA06-2CA1-79C2-FE2B-F2043DF76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36600"/>
            <a:ext cx="8229600" cy="1938338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dirty="0">
                <a:ea typeface="微软雅黑" panose="020B0503020204020204" pitchFamily="34" charset="-122"/>
              </a:rPr>
              <a:t>包含代码、数据（已初始化</a:t>
            </a:r>
            <a:r>
              <a:rPr lang="en-US" altLang="zh-CN" sz="2000" dirty="0">
                <a:ea typeface="微软雅黑" panose="020B0503020204020204" pitchFamily="34" charset="-122"/>
              </a:rPr>
              <a:t>.data</a:t>
            </a:r>
            <a:r>
              <a:rPr lang="zh-CN" altLang="en-US" sz="2000" dirty="0">
                <a:ea typeface="微软雅黑" panose="020B0503020204020204" pitchFamily="34" charset="-122"/>
              </a:rPr>
              <a:t>和未初始化</a:t>
            </a:r>
            <a:r>
              <a:rPr lang="en-US" altLang="zh-CN" sz="2000" dirty="0"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ea typeface="微软雅黑" panose="020B0503020204020204" pitchFamily="34" charset="-122"/>
              </a:rPr>
              <a:t>bss</a:t>
            </a:r>
            <a:r>
              <a:rPr lang="zh-CN" altLang="en-US" sz="2000" dirty="0"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dirty="0">
                <a:ea typeface="微软雅黑" panose="020B0503020204020204" pitchFamily="34" charset="-122"/>
              </a:rPr>
              <a:t>定义的所有变量和函数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已有确定地址</a:t>
            </a:r>
            <a:r>
              <a:rPr lang="zh-CN" altLang="en-US" sz="2000" dirty="0">
                <a:ea typeface="微软雅黑" panose="020B0503020204020204" pitchFamily="34" charset="-122"/>
              </a:rPr>
              <a:t>（虚拟地址空间中的地址）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dirty="0">
                <a:ea typeface="微软雅黑" panose="020B0503020204020204" pitchFamily="34" charset="-122"/>
              </a:rPr>
              <a:t>符号引用处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已被重定位</a:t>
            </a:r>
            <a:r>
              <a:rPr lang="zh-CN" altLang="en-US" sz="2000" dirty="0">
                <a:ea typeface="微软雅黑" panose="020B0503020204020204" pitchFamily="34" charset="-122"/>
              </a:rPr>
              <a:t>，以指向所引用的定义符号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dirty="0">
                <a:ea typeface="微软雅黑" panose="020B0503020204020204" pitchFamily="34" charset="-122"/>
              </a:rPr>
              <a:t>没有文件扩展名或默认为</a:t>
            </a:r>
            <a:r>
              <a:rPr lang="en-US" altLang="zh-CN" sz="2000" dirty="0" err="1">
                <a:ea typeface="微软雅黑" panose="020B0503020204020204" pitchFamily="34" charset="-122"/>
              </a:rPr>
              <a:t>a.out</a:t>
            </a:r>
            <a:r>
              <a:rPr lang="zh-CN" altLang="en-US" sz="2000" dirty="0">
                <a:ea typeface="微软雅黑" panose="020B0503020204020204" pitchFamily="34" charset="-122"/>
              </a:rPr>
              <a:t>（相当于</a:t>
            </a:r>
            <a:r>
              <a:rPr lang="en-US" altLang="zh-CN" sz="2000" dirty="0"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ea typeface="微软雅黑" panose="020B0503020204020204" pitchFamily="34" charset="-122"/>
              </a:rPr>
              <a:t>中的 </a:t>
            </a:r>
            <a:r>
              <a:rPr lang="en-US" altLang="zh-CN" sz="2000" dirty="0">
                <a:ea typeface="微软雅黑" panose="020B0503020204020204" pitchFamily="34" charset="-122"/>
              </a:rPr>
              <a:t>.exe</a:t>
            </a:r>
            <a:r>
              <a:rPr lang="zh-CN" altLang="en-US" sz="2000" dirty="0">
                <a:ea typeface="微软雅黑" panose="020B0503020204020204" pitchFamily="34" charset="-122"/>
              </a:rPr>
              <a:t>文件）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dirty="0">
                <a:ea typeface="微软雅黑" panose="020B0503020204020204" pitchFamily="34" charset="-122"/>
              </a:rPr>
              <a:t>可被</a:t>
            </a:r>
            <a:r>
              <a:rPr lang="en-US" altLang="zh-CN" sz="2000" dirty="0"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直接执行</a:t>
            </a:r>
            <a:r>
              <a:rPr lang="zh-CN" altLang="en-US" sz="2000" dirty="0">
                <a:ea typeface="微软雅黑" panose="020B0503020204020204" pitchFamily="34" charset="-122"/>
              </a:rPr>
              <a:t>，指令地址和指令给出的操作数地址都是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虚拟地址</a:t>
            </a:r>
          </a:p>
        </p:txBody>
      </p:sp>
      <p:sp>
        <p:nvSpPr>
          <p:cNvPr id="796676" name="Text Box 4">
            <a:extLst>
              <a:ext uri="{FF2B5EF4-FFF2-40B4-BE49-F238E27FC236}">
                <a16:creationId xmlns:a16="http://schemas.microsoft.com/office/drawing/2014/main" id="{0B35155A-5B82-697F-8BAE-4698AC501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5381625"/>
            <a:ext cx="48958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为了能执行，还需将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具相同访问属性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的节合并成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段（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，并说明每个段的属性，如：在可执行文件中的位移、大小、在虚拟空间中的位置、对齐方式、访问属性等</a:t>
            </a:r>
          </a:p>
        </p:txBody>
      </p:sp>
      <p:grpSp>
        <p:nvGrpSpPr>
          <p:cNvPr id="796677" name="Group 5">
            <a:extLst>
              <a:ext uri="{FF2B5EF4-FFF2-40B4-BE49-F238E27FC236}">
                <a16:creationId xmlns:a16="http://schemas.microsoft.com/office/drawing/2014/main" id="{318EA213-7B99-D687-B731-711CAC032CDA}"/>
              </a:ext>
            </a:extLst>
          </p:cNvPr>
          <p:cNvGrpSpPr>
            <a:grpSpLocks/>
          </p:cNvGrpSpPr>
          <p:nvPr/>
        </p:nvGrpSpPr>
        <p:grpSpPr bwMode="auto">
          <a:xfrm>
            <a:off x="255588" y="2659063"/>
            <a:ext cx="7666037" cy="3856037"/>
            <a:chOff x="161" y="1675"/>
            <a:chExt cx="4829" cy="2429"/>
          </a:xfrm>
        </p:grpSpPr>
        <p:sp>
          <p:nvSpPr>
            <p:cNvPr id="39943" name="Rectangle 6">
              <a:extLst>
                <a:ext uri="{FF2B5EF4-FFF2-40B4-BE49-F238E27FC236}">
                  <a16:creationId xmlns:a16="http://schemas.microsoft.com/office/drawing/2014/main" id="{9D45035A-3C72-43E8-E1F1-15B165E6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" y="1748"/>
              <a:ext cx="2262" cy="2356"/>
            </a:xfrm>
            <a:prstGeom prst="rect">
              <a:avLst/>
            </a:prstGeom>
            <a:solidFill>
              <a:srgbClr val="DBF2DA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int x=100; 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int y;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void prn(int n)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800">
                  <a:solidFill>
                    <a:srgbClr val="990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printf(“%d\n”,n);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endPara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void main( )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    </a:t>
              </a:r>
              <a:r>
                <a:rPr lang="en-US" altLang="zh-CN" sz="1800">
                  <a:solidFill>
                    <a:srgbClr val="990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static int a=1;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    static int b;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    int i=200,j;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990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    prn(x+a+i);</a:t>
              </a:r>
            </a:p>
            <a:p>
              <a:pPr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} </a:t>
              </a:r>
            </a:p>
          </p:txBody>
        </p:sp>
        <p:sp>
          <p:nvSpPr>
            <p:cNvPr id="39944" name="Text Box 7">
              <a:extLst>
                <a:ext uri="{FF2B5EF4-FFF2-40B4-BE49-F238E27FC236}">
                  <a16:creationId xmlns:a16="http://schemas.microsoft.com/office/drawing/2014/main" id="{A6E6AA2D-35FE-E033-05AF-FEDC71C2E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1675"/>
              <a:ext cx="138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ELF</a:t>
              </a:r>
              <a:r>
                <a:rPr lang="zh-CN" altLang="en-US" sz="2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的执行视图</a:t>
              </a:r>
            </a:p>
          </p:txBody>
        </p:sp>
        <p:sp>
          <p:nvSpPr>
            <p:cNvPr id="39945" name="Text Box 8">
              <a:extLst>
                <a:ext uri="{FF2B5EF4-FFF2-40B4-BE49-F238E27FC236}">
                  <a16:creationId xmlns:a16="http://schemas.microsoft.com/office/drawing/2014/main" id="{AC8D5CB3-1A03-669B-616E-200E4F415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1981"/>
              <a:ext cx="1666" cy="640"/>
            </a:xfrm>
            <a:prstGeom prst="rect">
              <a:avLst/>
            </a:prstGeom>
            <a:solidFill>
              <a:srgbClr val="993366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.text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6" name="Text Box 9">
              <a:extLst>
                <a:ext uri="{FF2B5EF4-FFF2-40B4-BE49-F238E27FC236}">
                  <a16:creationId xmlns:a16="http://schemas.microsoft.com/office/drawing/2014/main" id="{77307778-D211-F815-124A-D2AC0DA6E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2615"/>
              <a:ext cx="1665" cy="448"/>
            </a:xfrm>
            <a:prstGeom prst="rect">
              <a:avLst/>
            </a:prstGeom>
            <a:solidFill>
              <a:srgbClr val="3333CC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.data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47" name="Text Box 10">
              <a:extLst>
                <a:ext uri="{FF2B5EF4-FFF2-40B4-BE49-F238E27FC236}">
                  <a16:creationId xmlns:a16="http://schemas.microsoft.com/office/drawing/2014/main" id="{ED0FBC86-FA3E-56B8-AA88-73920C993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3068"/>
              <a:ext cx="1667" cy="256"/>
            </a:xfrm>
            <a:prstGeom prst="rect">
              <a:avLst/>
            </a:prstGeom>
            <a:solidFill>
              <a:srgbClr val="FFFF00">
                <a:alpha val="2196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.bss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</a:t>
              </a:r>
            </a:p>
          </p:txBody>
        </p:sp>
        <p:sp>
          <p:nvSpPr>
            <p:cNvPr id="39948" name="Line 11">
              <a:extLst>
                <a:ext uri="{FF2B5EF4-FFF2-40B4-BE49-F238E27FC236}">
                  <a16:creationId xmlns:a16="http://schemas.microsoft.com/office/drawing/2014/main" id="{3FCC8860-592A-B699-E3CD-DFCC71AAE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" y="1867"/>
              <a:ext cx="2302" cy="8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12">
              <a:extLst>
                <a:ext uri="{FF2B5EF4-FFF2-40B4-BE49-F238E27FC236}">
                  <a16:creationId xmlns:a16="http://schemas.microsoft.com/office/drawing/2014/main" id="{2E3CC97E-AD7F-20C9-AF6F-0B9DCAE99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6" y="2891"/>
              <a:ext cx="1907" cy="4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3">
              <a:extLst>
                <a:ext uri="{FF2B5EF4-FFF2-40B4-BE49-F238E27FC236}">
                  <a16:creationId xmlns:a16="http://schemas.microsoft.com/office/drawing/2014/main" id="{B2ADCE1A-F74D-ED91-EE8C-776B1F5D6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068"/>
              <a:ext cx="2696" cy="107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14">
              <a:extLst>
                <a:ext uri="{FF2B5EF4-FFF2-40B4-BE49-F238E27FC236}">
                  <a16:creationId xmlns:a16="http://schemas.microsoft.com/office/drawing/2014/main" id="{C6E0403A-216C-6E38-CEA9-1F289CF26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3" y="3211"/>
              <a:ext cx="2024" cy="31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15">
              <a:extLst>
                <a:ext uri="{FF2B5EF4-FFF2-40B4-BE49-F238E27FC236}">
                  <a16:creationId xmlns:a16="http://schemas.microsoft.com/office/drawing/2014/main" id="{0C865C4F-44AB-8675-7426-7B7EB7D08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7" y="2241"/>
              <a:ext cx="1522" cy="32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16">
              <a:extLst>
                <a:ext uri="{FF2B5EF4-FFF2-40B4-BE49-F238E27FC236}">
                  <a16:creationId xmlns:a16="http://schemas.microsoft.com/office/drawing/2014/main" id="{9EFE402E-F3D5-3E36-7C7D-0DCC36B13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3" y="2388"/>
              <a:ext cx="1925" cy="1307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6689" name="Text Box 17">
            <a:extLst>
              <a:ext uri="{FF2B5EF4-FFF2-40B4-BE49-F238E27FC236}">
                <a16:creationId xmlns:a16="http://schemas.microsoft.com/office/drawing/2014/main" id="{4848A6B5-8D20-E8E7-682C-5C08830D1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179763"/>
            <a:ext cx="9302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程序头表</a:t>
            </a:r>
            <a:r>
              <a:rPr lang="zh-CN" altLang="en-US" sz="2000" dirty="0">
                <a:solidFill>
                  <a:schemeClr val="accent2"/>
                </a:solidFill>
                <a:ea typeface="微软雅黑" panose="020B0503020204020204" pitchFamily="34" charset="-122"/>
              </a:rPr>
              <a:t>用来说明段信息，也称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段头表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6" grpId="0"/>
      <p:bldP spid="79668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2B50083-FA47-C812-1C4A-48DADA51B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2550"/>
            <a:ext cx="8229600" cy="561975"/>
          </a:xfrm>
        </p:spPr>
        <p:txBody>
          <a:bodyPr/>
          <a:lstStyle/>
          <a:p>
            <a:r>
              <a:rPr lang="zh-CN" altLang="en-US"/>
              <a:t>可执行目标文件格式</a:t>
            </a:r>
          </a:p>
        </p:txBody>
      </p:sp>
      <p:grpSp>
        <p:nvGrpSpPr>
          <p:cNvPr id="802819" name="Group 3">
            <a:extLst>
              <a:ext uri="{FF2B5EF4-FFF2-40B4-BE49-F238E27FC236}">
                <a16:creationId xmlns:a16="http://schemas.microsoft.com/office/drawing/2014/main" id="{7729BDCF-3FE7-BA1E-5A83-6349ACCE00AA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712788"/>
            <a:ext cx="2986088" cy="5959475"/>
            <a:chOff x="3098" y="458"/>
            <a:chExt cx="1881" cy="3754"/>
          </a:xfrm>
        </p:grpSpPr>
        <p:sp>
          <p:nvSpPr>
            <p:cNvPr id="14339" name="Rectangle 3">
              <a:extLst>
                <a:ext uri="{FF2B5EF4-FFF2-40B4-BE49-F238E27FC236}">
                  <a16:creationId xmlns:a16="http://schemas.microsoft.com/office/drawing/2014/main" id="{417F38B0-D523-659C-E0AC-8007FEB6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458"/>
              <a:ext cx="1872" cy="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头</a:t>
              </a:r>
            </a:p>
          </p:txBody>
        </p:sp>
        <p:sp>
          <p:nvSpPr>
            <p:cNvPr id="14341" name="Rectangle 5">
              <a:extLst>
                <a:ext uri="{FF2B5EF4-FFF2-40B4-BE49-F238E27FC236}">
                  <a16:creationId xmlns:a16="http://schemas.microsoft.com/office/drawing/2014/main" id="{810D9B45-878A-EDBE-DE67-D57B0069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345"/>
              <a:ext cx="1872" cy="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2" name="Rectangle 6">
              <a:extLst>
                <a:ext uri="{FF2B5EF4-FFF2-40B4-BE49-F238E27FC236}">
                  <a16:creationId xmlns:a16="http://schemas.microsoft.com/office/drawing/2014/main" id="{87DA8D66-362C-507D-AF8B-19C4D2A78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645"/>
              <a:ext cx="1872" cy="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40979" name="Rectangle 7">
              <a:extLst>
                <a:ext uri="{FF2B5EF4-FFF2-40B4-BE49-F238E27FC236}">
                  <a16:creationId xmlns:a16="http://schemas.microsoft.com/office/drawing/2014/main" id="{EF60E0FF-CA68-9B0E-E12C-691A5F204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244"/>
              <a:ext cx="1872" cy="300"/>
            </a:xfrm>
            <a:prstGeom prst="rect">
              <a:avLst/>
            </a:prstGeom>
            <a:solidFill>
              <a:srgbClr val="CC3300">
                <a:alpha val="20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4" name="Rectangle 8">
              <a:extLst>
                <a:ext uri="{FF2B5EF4-FFF2-40B4-BE49-F238E27FC236}">
                  <a16:creationId xmlns:a16="http://schemas.microsoft.com/office/drawing/2014/main" id="{6965BF08-A140-6514-60BA-AA1FE5541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544"/>
              <a:ext cx="1872" cy="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.symtab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40981" name="Rectangle 9">
              <a:extLst>
                <a:ext uri="{FF2B5EF4-FFF2-40B4-BE49-F238E27FC236}">
                  <a16:creationId xmlns:a16="http://schemas.microsoft.com/office/drawing/2014/main" id="{5FD0DDA2-C9E6-9A7B-1D48-8D297493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750"/>
              <a:ext cx="1872" cy="300"/>
            </a:xfrm>
            <a:prstGeom prst="rect">
              <a:avLst/>
            </a:prstGeom>
            <a:solidFill>
              <a:srgbClr val="FFCC00">
                <a:alpha val="30196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程序头表</a:t>
              </a:r>
            </a:p>
          </p:txBody>
        </p:sp>
        <p:sp>
          <p:nvSpPr>
            <p:cNvPr id="40982" name="Rectangle 10">
              <a:extLst>
                <a:ext uri="{FF2B5EF4-FFF2-40B4-BE49-F238E27FC236}">
                  <a16:creationId xmlns:a16="http://schemas.microsoft.com/office/drawing/2014/main" id="{16DF158A-34A2-2C0A-F9F3-88640849F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051"/>
              <a:ext cx="1872" cy="299"/>
            </a:xfrm>
            <a:prstGeom prst="rect">
              <a:avLst/>
            </a:prstGeom>
            <a:solidFill>
              <a:srgbClr val="FFCC00">
                <a:alpha val="29019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.init </a:t>
              </a:r>
              <a:r>
                <a:rPr lang="zh-CN" altLang="en-GB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7" name="Rectangle 11">
              <a:extLst>
                <a:ext uri="{FF2B5EF4-FFF2-40B4-BE49-F238E27FC236}">
                  <a16:creationId xmlns:a16="http://schemas.microsoft.com/office/drawing/2014/main" id="{EC951F30-FFF2-8AFC-F263-5ED563D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839"/>
              <a:ext cx="1872" cy="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Courier New" panose="02070309020205020404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debug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8" name="Rectangle 12">
              <a:extLst>
                <a:ext uri="{FF2B5EF4-FFF2-40B4-BE49-F238E27FC236}">
                  <a16:creationId xmlns:a16="http://schemas.microsoft.com/office/drawing/2014/main" id="{7D8C57D7-F051-A75B-5EEA-1F7A6882F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3733"/>
              <a:ext cx="1872" cy="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Section header table</a:t>
              </a:r>
            </a:p>
            <a:p>
              <a:pPr algn="ctr">
                <a:lnSpc>
                  <a:spcPct val="98000"/>
                </a:lnSpc>
                <a:defRPr/>
              </a:pP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（节头表）</a:t>
              </a:r>
            </a:p>
          </p:txBody>
        </p:sp>
        <p:sp>
          <p:nvSpPr>
            <p:cNvPr id="40985" name="Rectangle 6">
              <a:extLst>
                <a:ext uri="{FF2B5EF4-FFF2-40B4-BE49-F238E27FC236}">
                  <a16:creationId xmlns:a16="http://schemas.microsoft.com/office/drawing/2014/main" id="{0E61D52B-D3CD-A9C0-438A-8DF47FF75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944"/>
              <a:ext cx="1872" cy="300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40986" name="Rectangle 11">
              <a:extLst>
                <a:ext uri="{FF2B5EF4-FFF2-40B4-BE49-F238E27FC236}">
                  <a16:creationId xmlns:a16="http://schemas.microsoft.com/office/drawing/2014/main" id="{0FDD74D7-6D71-7671-9BCD-F0A0D09F8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3137"/>
              <a:ext cx="1872" cy="30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.strtab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40987" name="Rectangle 11">
              <a:extLst>
                <a:ext uri="{FF2B5EF4-FFF2-40B4-BE49-F238E27FC236}">
                  <a16:creationId xmlns:a16="http://schemas.microsoft.com/office/drawing/2014/main" id="{768D1E33-B947-E9D8-F47A-00E86F592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3427"/>
              <a:ext cx="1872" cy="30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.line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</p:grpSp>
      <p:grpSp>
        <p:nvGrpSpPr>
          <p:cNvPr id="802832" name="Group 16">
            <a:extLst>
              <a:ext uri="{FF2B5EF4-FFF2-40B4-BE49-F238E27FC236}">
                <a16:creationId xmlns:a16="http://schemas.microsoft.com/office/drawing/2014/main" id="{BA910C2D-50B2-09EA-8C53-3932FA933CFF}"/>
              </a:ext>
            </a:extLst>
          </p:cNvPr>
          <p:cNvGrpSpPr>
            <a:grpSpLocks/>
          </p:cNvGrpSpPr>
          <p:nvPr/>
        </p:nvGrpSpPr>
        <p:grpSpPr bwMode="auto">
          <a:xfrm>
            <a:off x="7951788" y="769938"/>
            <a:ext cx="1073150" cy="2306637"/>
            <a:chOff x="5009" y="485"/>
            <a:chExt cx="676" cy="1453"/>
          </a:xfrm>
        </p:grpSpPr>
        <p:sp>
          <p:nvSpPr>
            <p:cNvPr id="40974" name="AutoShape 17">
              <a:extLst>
                <a:ext uri="{FF2B5EF4-FFF2-40B4-BE49-F238E27FC236}">
                  <a16:creationId xmlns:a16="http://schemas.microsoft.com/office/drawing/2014/main" id="{370B3801-5E35-A517-DF49-4E25293F1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485"/>
              <a:ext cx="148" cy="1453"/>
            </a:xfrm>
            <a:prstGeom prst="rightBrace">
              <a:avLst>
                <a:gd name="adj1" fmla="val 8181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5" name="Text Box 18">
              <a:extLst>
                <a:ext uri="{FF2B5EF4-FFF2-40B4-BE49-F238E27FC236}">
                  <a16:creationId xmlns:a16="http://schemas.microsoft.com/office/drawing/2014/main" id="{8E992FD4-7C08-DD6B-95B9-673271D93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5" y="924"/>
              <a:ext cx="54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只读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</a:t>
              </a:r>
            </a:p>
          </p:txBody>
        </p:sp>
      </p:grpSp>
      <p:grpSp>
        <p:nvGrpSpPr>
          <p:cNvPr id="802835" name="Group 19">
            <a:extLst>
              <a:ext uri="{FF2B5EF4-FFF2-40B4-BE49-F238E27FC236}">
                <a16:creationId xmlns:a16="http://schemas.microsoft.com/office/drawing/2014/main" id="{AEDB056B-5FE4-1ECB-E8AF-620260480706}"/>
              </a:ext>
            </a:extLst>
          </p:cNvPr>
          <p:cNvGrpSpPr>
            <a:grpSpLocks/>
          </p:cNvGrpSpPr>
          <p:nvPr/>
        </p:nvGrpSpPr>
        <p:grpSpPr bwMode="auto">
          <a:xfrm>
            <a:off x="7956550" y="3082925"/>
            <a:ext cx="1030288" cy="1006475"/>
            <a:chOff x="5012" y="1942"/>
            <a:chExt cx="649" cy="634"/>
          </a:xfrm>
        </p:grpSpPr>
        <p:sp>
          <p:nvSpPr>
            <p:cNvPr id="40972" name="AutoShape 20">
              <a:extLst>
                <a:ext uri="{FF2B5EF4-FFF2-40B4-BE49-F238E27FC236}">
                  <a16:creationId xmlns:a16="http://schemas.microsoft.com/office/drawing/2014/main" id="{5A1E599F-FC2E-CA97-EDC0-2D595EE01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1961"/>
              <a:ext cx="139" cy="575"/>
            </a:xfrm>
            <a:prstGeom prst="rightBrace">
              <a:avLst>
                <a:gd name="adj1" fmla="val 3447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3" name="Text Box 21">
              <a:extLst>
                <a:ext uri="{FF2B5EF4-FFF2-40B4-BE49-F238E27FC236}">
                  <a16:creationId xmlns:a16="http://schemas.microsoft.com/office/drawing/2014/main" id="{0010AFB4-6542-2B41-4D22-597FB9B19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1" y="1942"/>
              <a:ext cx="54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</a:t>
              </a:r>
            </a:p>
          </p:txBody>
        </p:sp>
      </p:grpSp>
      <p:grpSp>
        <p:nvGrpSpPr>
          <p:cNvPr id="802838" name="Group 22">
            <a:extLst>
              <a:ext uri="{FF2B5EF4-FFF2-40B4-BE49-F238E27FC236}">
                <a16:creationId xmlns:a16="http://schemas.microsoft.com/office/drawing/2014/main" id="{866EE475-4DC3-A804-1728-BAB8D8BCAA2A}"/>
              </a:ext>
            </a:extLst>
          </p:cNvPr>
          <p:cNvGrpSpPr>
            <a:grpSpLocks/>
          </p:cNvGrpSpPr>
          <p:nvPr/>
        </p:nvGrpSpPr>
        <p:grpSpPr bwMode="auto">
          <a:xfrm>
            <a:off x="7961313" y="4119563"/>
            <a:ext cx="1025525" cy="2493962"/>
            <a:chOff x="5015" y="2595"/>
            <a:chExt cx="566" cy="1571"/>
          </a:xfrm>
        </p:grpSpPr>
        <p:sp>
          <p:nvSpPr>
            <p:cNvPr id="40970" name="AutoShape 23">
              <a:extLst>
                <a:ext uri="{FF2B5EF4-FFF2-40B4-BE49-F238E27FC236}">
                  <a16:creationId xmlns:a16="http://schemas.microsoft.com/office/drawing/2014/main" id="{7C43E4EF-5515-085C-EABB-1303564D6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2595"/>
              <a:ext cx="158" cy="1571"/>
            </a:xfrm>
            <a:prstGeom prst="rightBrace">
              <a:avLst>
                <a:gd name="adj1" fmla="val 82859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40971" name="Text Box 24">
              <a:extLst>
                <a:ext uri="{FF2B5EF4-FFF2-40B4-BE49-F238E27FC236}">
                  <a16:creationId xmlns:a16="http://schemas.microsoft.com/office/drawing/2014/main" id="{C175C5E1-F121-717C-1F3C-3D6FE2C4E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2732"/>
              <a:ext cx="439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无需装入到存储空间的信息</a:t>
              </a:r>
            </a:p>
          </p:txBody>
        </p:sp>
      </p:grpSp>
      <p:sp>
        <p:nvSpPr>
          <p:cNvPr id="802841" name="Rectangle 25">
            <a:extLst>
              <a:ext uri="{FF2B5EF4-FFF2-40B4-BE49-F238E27FC236}">
                <a16:creationId xmlns:a16="http://schemas.microsoft.com/office/drawing/2014/main" id="{410C1A26-13E9-DA3A-8CE3-812AC055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836613"/>
            <a:ext cx="4229100" cy="572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与可重定位文件稍有不同：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头中字段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e_entry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给出执行程序时第一条指令的地址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，而在</a:t>
            </a:r>
            <a:r>
              <a:rPr lang="zh-CN" altLang="en-US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可重定位文件中，此字段为</a:t>
            </a:r>
            <a:r>
              <a:rPr lang="en-US" altLang="zh-CN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rgbClr val="0A6A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程序头表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段头表（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 header table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，是一个结构数组</a:t>
            </a: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函数，该函数用来进行可执行目标文件开始执行时的初始化工作</a:t>
            </a:r>
          </a:p>
          <a:p>
            <a:pPr lvl="1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少两个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（无需重定位）</a:t>
            </a:r>
          </a:p>
        </p:txBody>
      </p:sp>
      <p:sp>
        <p:nvSpPr>
          <p:cNvPr id="802842" name="Line 26">
            <a:extLst>
              <a:ext uri="{FF2B5EF4-FFF2-40B4-BE49-F238E27FC236}">
                <a16:creationId xmlns:a16="http://schemas.microsoft.com/office/drawing/2014/main" id="{F658E75F-F8F3-AA9B-17D9-F3D5772D9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6975" y="1495425"/>
            <a:ext cx="2452688" cy="14938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2843" name="Line 27">
            <a:extLst>
              <a:ext uri="{FF2B5EF4-FFF2-40B4-BE49-F238E27FC236}">
                <a16:creationId xmlns:a16="http://schemas.microsoft.com/office/drawing/2014/main" id="{6C31D5D0-B7BA-F8B2-AAB6-93F689EAC2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5713" y="2001838"/>
            <a:ext cx="2409825" cy="220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2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2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2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2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75949B-D56F-4031-87F6-B7425DCED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程序编译、汇编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35433E8F-5FF3-40B5-821F-E560DA17B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91" y="780205"/>
            <a:ext cx="8229600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预处理：  </a:t>
            </a:r>
            <a:r>
              <a:rPr lang="en-US" altLang="zh-CN" b="0" dirty="0" err="1">
                <a:latin typeface="宋体" panose="02010600030101010101" pitchFamily="2" charset="-122"/>
              </a:rPr>
              <a:t>gcc</a:t>
            </a:r>
            <a:r>
              <a:rPr lang="en-US" altLang="zh-CN" b="0" dirty="0">
                <a:latin typeface="宋体" panose="02010600030101010101" pitchFamily="2" charset="-122"/>
              </a:rPr>
              <a:t>  -E </a:t>
            </a:r>
            <a:r>
              <a:rPr lang="en-US" altLang="zh-CN" b="0" dirty="0" err="1">
                <a:latin typeface="宋体" panose="02010600030101010101" pitchFamily="2" charset="-122"/>
              </a:rPr>
              <a:t>hello.c</a:t>
            </a:r>
            <a:r>
              <a:rPr lang="en-US" altLang="zh-CN" b="0" dirty="0">
                <a:latin typeface="宋体" panose="02010600030101010101" pitchFamily="2" charset="-122"/>
              </a:rPr>
              <a:t>  -o  </a:t>
            </a:r>
            <a:r>
              <a:rPr lang="en-US" altLang="zh-CN" b="0" dirty="0" err="1">
                <a:latin typeface="宋体" panose="02010600030101010101" pitchFamily="2" charset="-122"/>
              </a:rPr>
              <a:t>hello.i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b="0" dirty="0">
                <a:latin typeface="宋体" panose="02010600030101010101" pitchFamily="2" charset="-122"/>
              </a:rPr>
              <a:t>    </a:t>
            </a:r>
            <a:r>
              <a:rPr lang="zh-CN" altLang="en-US" b="0" dirty="0">
                <a:latin typeface="宋体" panose="02010600030101010101" pitchFamily="2" charset="-122"/>
              </a:rPr>
              <a:t>或</a:t>
            </a:r>
            <a:r>
              <a:rPr lang="en-US" altLang="zh-CN" b="0" dirty="0">
                <a:latin typeface="宋体" panose="02010600030101010101" pitchFamily="2" charset="-122"/>
              </a:rPr>
              <a:t>    </a:t>
            </a:r>
            <a:r>
              <a:rPr lang="en-US" altLang="zh-CN" b="0" dirty="0" err="1">
                <a:latin typeface="宋体" panose="02010600030101010101" pitchFamily="2" charset="-122"/>
              </a:rPr>
              <a:t>cpp</a:t>
            </a:r>
            <a:r>
              <a:rPr lang="en-US" altLang="zh-CN" b="0" dirty="0">
                <a:latin typeface="宋体" panose="02010600030101010101" pitchFamily="2" charset="-122"/>
              </a:rPr>
              <a:t>  </a:t>
            </a:r>
            <a:r>
              <a:rPr lang="en-US" altLang="zh-CN" b="0" dirty="0" err="1">
                <a:latin typeface="宋体" panose="02010600030101010101" pitchFamily="2" charset="-122"/>
              </a:rPr>
              <a:t>hello.c</a:t>
            </a:r>
            <a:r>
              <a:rPr lang="en-US" altLang="zh-CN" b="0" dirty="0">
                <a:latin typeface="宋体" panose="02010600030101010101" pitchFamily="2" charset="-122"/>
              </a:rPr>
              <a:t>  -o  </a:t>
            </a:r>
            <a:r>
              <a:rPr lang="en-US" altLang="zh-CN" b="0" dirty="0" err="1">
                <a:latin typeface="宋体" panose="02010600030101010101" pitchFamily="2" charset="-122"/>
              </a:rPr>
              <a:t>hello.i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编  译：  </a:t>
            </a:r>
            <a:r>
              <a:rPr lang="en-US" altLang="zh-CN" b="0" dirty="0" err="1">
                <a:latin typeface="宋体" panose="02010600030101010101" pitchFamily="2" charset="-122"/>
              </a:rPr>
              <a:t>gcc</a:t>
            </a:r>
            <a:r>
              <a:rPr lang="en-US" altLang="zh-CN" b="0" dirty="0">
                <a:latin typeface="宋体" panose="02010600030101010101" pitchFamily="2" charset="-122"/>
              </a:rPr>
              <a:t>  -S  </a:t>
            </a:r>
            <a:r>
              <a:rPr lang="en-US" altLang="zh-CN" b="0" dirty="0" err="1">
                <a:latin typeface="宋体" panose="02010600030101010101" pitchFamily="2" charset="-122"/>
              </a:rPr>
              <a:t>hello.c</a:t>
            </a:r>
            <a:r>
              <a:rPr lang="en-US" altLang="zh-CN" b="0" dirty="0">
                <a:latin typeface="宋体" panose="02010600030101010101" pitchFamily="2" charset="-122"/>
              </a:rPr>
              <a:t> –o  </a:t>
            </a:r>
            <a:r>
              <a:rPr lang="en-US" altLang="zh-CN" b="0" dirty="0" err="1">
                <a:latin typeface="宋体" panose="02010600030101010101" pitchFamily="2" charset="-122"/>
              </a:rPr>
              <a:t>hello.s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    或    </a:t>
            </a:r>
            <a:r>
              <a:rPr lang="en-US" altLang="zh-CN" b="0" dirty="0">
                <a:latin typeface="宋体" panose="02010600030101010101" pitchFamily="2" charset="-122"/>
              </a:rPr>
              <a:t>cc   -S  </a:t>
            </a:r>
            <a:r>
              <a:rPr lang="en-US" altLang="zh-CN" b="0" dirty="0" err="1">
                <a:latin typeface="宋体" panose="02010600030101010101" pitchFamily="2" charset="-122"/>
              </a:rPr>
              <a:t>hello.i</a:t>
            </a:r>
            <a:r>
              <a:rPr lang="en-US" altLang="zh-CN" b="0" dirty="0">
                <a:latin typeface="宋体" panose="02010600030101010101" pitchFamily="2" charset="-122"/>
              </a:rPr>
              <a:t> –o  </a:t>
            </a:r>
            <a:r>
              <a:rPr lang="en-US" altLang="zh-CN" b="0" dirty="0" err="1">
                <a:latin typeface="宋体" panose="02010600030101010101" pitchFamily="2" charset="-122"/>
              </a:rPr>
              <a:t>hello.s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汇  编：  </a:t>
            </a:r>
            <a:r>
              <a:rPr lang="en-US" altLang="zh-CN" b="0" dirty="0" err="1">
                <a:latin typeface="宋体" panose="02010600030101010101" pitchFamily="2" charset="-122"/>
              </a:rPr>
              <a:t>gcc</a:t>
            </a:r>
            <a:r>
              <a:rPr lang="en-US" altLang="zh-CN" b="0" dirty="0">
                <a:latin typeface="宋体" panose="02010600030101010101" pitchFamily="2" charset="-122"/>
              </a:rPr>
              <a:t>  -c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-g</a:t>
            </a:r>
            <a:r>
              <a:rPr lang="en-US" altLang="zh-CN" b="0" dirty="0">
                <a:latin typeface="宋体" panose="02010600030101010101" pitchFamily="2" charset="-122"/>
              </a:rPr>
              <a:t> </a:t>
            </a:r>
            <a:r>
              <a:rPr lang="en-US" altLang="zh-CN" b="0" dirty="0" err="1">
                <a:latin typeface="宋体" panose="02010600030101010101" pitchFamily="2" charset="-122"/>
              </a:rPr>
              <a:t>hello.c</a:t>
            </a:r>
            <a:r>
              <a:rPr lang="en-US" altLang="zh-CN" b="0" dirty="0">
                <a:latin typeface="宋体" panose="02010600030101010101" pitchFamily="2" charset="-122"/>
              </a:rPr>
              <a:t>  -o </a:t>
            </a:r>
            <a:r>
              <a:rPr lang="en-US" altLang="zh-CN" b="0" dirty="0" err="1">
                <a:latin typeface="宋体" panose="02010600030101010101" pitchFamily="2" charset="-122"/>
              </a:rPr>
              <a:t>hello.o</a:t>
            </a:r>
            <a:r>
              <a:rPr lang="en-US" altLang="zh-CN" b="0" dirty="0">
                <a:latin typeface="宋体" panose="02010600030101010101" pitchFamily="2" charset="-122"/>
              </a:rPr>
              <a:t>  </a:t>
            </a:r>
            <a:r>
              <a:rPr lang="zh-CN" altLang="en-US" b="0" dirty="0">
                <a:latin typeface="宋体" panose="02010600030101010101" pitchFamily="2" charset="-122"/>
              </a:rPr>
              <a:t>带调试信息</a:t>
            </a:r>
            <a:r>
              <a:rPr lang="en-US" altLang="zh-CN" b="0" dirty="0">
                <a:latin typeface="宋体" panose="02010600030101010101" pitchFamily="2" charset="-122"/>
              </a:rPr>
              <a:t>  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b="0" dirty="0">
                <a:latin typeface="宋体" panose="02010600030101010101" pitchFamily="2" charset="-122"/>
              </a:rPr>
              <a:t>    </a:t>
            </a:r>
            <a:r>
              <a:rPr lang="zh-CN" altLang="en-US" b="0" dirty="0">
                <a:latin typeface="宋体" panose="02010600030101010101" pitchFamily="2" charset="-122"/>
              </a:rPr>
              <a:t>或    </a:t>
            </a:r>
            <a:r>
              <a:rPr lang="en-US" altLang="zh-CN" b="0" dirty="0">
                <a:latin typeface="宋体" panose="02010600030101010101" pitchFamily="2" charset="-122"/>
              </a:rPr>
              <a:t>as   </a:t>
            </a:r>
            <a:r>
              <a:rPr lang="en-US" altLang="zh-CN" b="0" dirty="0" err="1">
                <a:latin typeface="宋体" panose="02010600030101010101" pitchFamily="2" charset="-122"/>
              </a:rPr>
              <a:t>hello.s</a:t>
            </a:r>
            <a:r>
              <a:rPr lang="en-US" altLang="zh-CN" b="0" dirty="0">
                <a:latin typeface="宋体" panose="02010600030101010101" pitchFamily="2" charset="-122"/>
              </a:rPr>
              <a:t> –o  </a:t>
            </a:r>
            <a:r>
              <a:rPr lang="en-US" altLang="zh-CN" b="0" dirty="0" err="1">
                <a:latin typeface="宋体" panose="02010600030101010101" pitchFamily="2" charset="-122"/>
              </a:rPr>
              <a:t>hello.o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反汇编：</a:t>
            </a:r>
            <a:r>
              <a:rPr lang="en-US" altLang="zh-CN" b="0" dirty="0">
                <a:latin typeface="宋体" panose="02010600030101010101" pitchFamily="2" charset="-122"/>
              </a:rPr>
              <a:t>  </a:t>
            </a:r>
            <a:r>
              <a:rPr lang="en-US" altLang="zh-CN" b="0" dirty="0" err="1">
                <a:latin typeface="宋体" panose="02010600030101010101" pitchFamily="2" charset="-122"/>
              </a:rPr>
              <a:t>objdump</a:t>
            </a:r>
            <a:r>
              <a:rPr lang="en-US" altLang="zh-CN" b="0" dirty="0">
                <a:latin typeface="宋体" panose="02010600030101010101" pitchFamily="2" charset="-122"/>
              </a:rPr>
              <a:t> –d –S </a:t>
            </a:r>
            <a:r>
              <a:rPr lang="en-US" altLang="zh-CN" b="0" dirty="0" err="1">
                <a:latin typeface="宋体" panose="02010600030101010101" pitchFamily="2" charset="-122"/>
              </a:rPr>
              <a:t>hello.o</a:t>
            </a:r>
            <a:r>
              <a:rPr lang="en-US" altLang="zh-CN" b="0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&gt; result.txt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b="0" dirty="0">
                <a:latin typeface="宋体" panose="02010600030101010101" pitchFamily="2" charset="-122"/>
              </a:rPr>
              <a:t>                    </a:t>
            </a:r>
            <a:r>
              <a:rPr lang="zh-CN" altLang="en-US" b="0" dirty="0">
                <a:latin typeface="宋体" panose="02010600030101010101" pitchFamily="2" charset="-122"/>
              </a:rPr>
              <a:t>将结果写到 </a:t>
            </a:r>
            <a:r>
              <a:rPr lang="en-US" altLang="zh-CN" b="0" dirty="0">
                <a:latin typeface="宋体" panose="02010600030101010101" pitchFamily="2" charset="-122"/>
              </a:rPr>
              <a:t>result.txt </a:t>
            </a:r>
            <a:r>
              <a:rPr lang="zh-CN" altLang="en-US" b="0" dirty="0">
                <a:latin typeface="宋体" panose="02010600030101010101" pitchFamily="2" charset="-122"/>
              </a:rPr>
              <a:t>文件中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b="0" dirty="0">
                <a:latin typeface="宋体" panose="02010600030101010101" pitchFamily="2" charset="-122"/>
              </a:rPr>
              <a:t>生成</a:t>
            </a:r>
            <a:r>
              <a:rPr lang="en-US" altLang="zh-CN" b="0" dirty="0">
                <a:latin typeface="宋体" panose="02010600030101010101" pitchFamily="2" charset="-122"/>
              </a:rPr>
              <a:t>32</a:t>
            </a:r>
            <a:r>
              <a:rPr lang="zh-CN" altLang="en-US" b="0" dirty="0">
                <a:latin typeface="宋体" panose="02010600030101010101" pitchFamily="2" charset="-122"/>
              </a:rPr>
              <a:t>位程序可加</a:t>
            </a:r>
            <a:r>
              <a:rPr lang="en-US" altLang="zh-CN" b="0" dirty="0">
                <a:latin typeface="宋体" panose="02010600030101010101" pitchFamily="2" charset="-122"/>
              </a:rPr>
              <a:t>-m32</a:t>
            </a:r>
            <a:r>
              <a:rPr lang="zh-CN" altLang="en-US" b="0" dirty="0">
                <a:latin typeface="宋体" panose="02010600030101010101" pitchFamily="2" charset="-122"/>
              </a:rPr>
              <a:t>编译</a:t>
            </a:r>
            <a:endParaRPr lang="en-US" altLang="zh-CN" b="0" dirty="0">
              <a:latin typeface="宋体" panose="02010600030101010101" pitchFamily="2" charset="-122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95870189-8B5D-4433-B884-AA1FC07E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084763"/>
            <a:ext cx="769938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D697F62C-1FF6-4F0D-8BD2-E2024966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089525"/>
            <a:ext cx="769938" cy="798513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1FE97C6-4FE0-4E8D-92EF-E193A137F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5110163"/>
            <a:ext cx="769938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51D39A5-8497-4148-B89C-A00794CBB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888" y="5100638"/>
            <a:ext cx="769937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13" name="Group 43">
            <a:extLst>
              <a:ext uri="{FF2B5EF4-FFF2-40B4-BE49-F238E27FC236}">
                <a16:creationId xmlns:a16="http://schemas.microsoft.com/office/drawing/2014/main" id="{95E0B29B-BAF6-4E4D-818E-731179EB6F24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364038"/>
            <a:ext cx="1495425" cy="727075"/>
            <a:chOff x="3295" y="2749"/>
            <a:chExt cx="942" cy="458"/>
          </a:xfrm>
        </p:grpSpPr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BDDAAA29-4BBE-49A2-82CE-3FB31E3FD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A1C56711-BEAA-43B8-9FE3-91668237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printf.o</a:t>
              </a:r>
            </a:p>
          </p:txBody>
        </p:sp>
      </p:grpSp>
      <p:grpSp>
        <p:nvGrpSpPr>
          <p:cNvPr id="17" name="Group 39">
            <a:extLst>
              <a:ext uri="{FF2B5EF4-FFF2-40B4-BE49-F238E27FC236}">
                <a16:creationId xmlns:a16="http://schemas.microsoft.com/office/drawing/2014/main" id="{8EB0910D-8A1E-4602-BBA0-2183ACC224B2}"/>
              </a:ext>
            </a:extLst>
          </p:cNvPr>
          <p:cNvGrpSpPr>
            <a:grpSpLocks/>
          </p:cNvGrpSpPr>
          <p:nvPr/>
        </p:nvGrpSpPr>
        <p:grpSpPr bwMode="auto">
          <a:xfrm>
            <a:off x="379413" y="5127625"/>
            <a:ext cx="1041400" cy="1089025"/>
            <a:chOff x="239" y="3230"/>
            <a:chExt cx="656" cy="68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502E31-18B8-43D6-AA59-DE97CE088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7C927BED-05B5-4FA5-9A45-6CFBA03B7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16">
                <a:extLst>
                  <a:ext uri="{FF2B5EF4-FFF2-40B4-BE49-F238E27FC236}">
                    <a16:creationId xmlns:a16="http://schemas.microsoft.com/office/drawing/2014/main" id="{1C5C7A95-B208-4A33-86B1-3C7335ED6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hello.c</a:t>
                </a:r>
              </a:p>
            </p:txBody>
          </p:sp>
        </p:grpSp>
        <p:sp>
          <p:nvSpPr>
            <p:cNvPr id="19" name="Text Box 34">
              <a:extLst>
                <a:ext uri="{FF2B5EF4-FFF2-40B4-BE49-F238E27FC236}">
                  <a16:creationId xmlns:a16="http://schemas.microsoft.com/office/drawing/2014/main" id="{C46239E7-36A9-46A1-AB6F-626067585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22" name="Group 40">
            <a:extLst>
              <a:ext uri="{FF2B5EF4-FFF2-40B4-BE49-F238E27FC236}">
                <a16:creationId xmlns:a16="http://schemas.microsoft.com/office/drawing/2014/main" id="{2D425438-E329-447E-A10C-A67A7A1AD818}"/>
              </a:ext>
            </a:extLst>
          </p:cNvPr>
          <p:cNvGrpSpPr>
            <a:grpSpLocks/>
          </p:cNvGrpSpPr>
          <p:nvPr/>
        </p:nvGrpSpPr>
        <p:grpSpPr bwMode="auto">
          <a:xfrm>
            <a:off x="2111375" y="5103813"/>
            <a:ext cx="1085850" cy="1073150"/>
            <a:chOff x="1330" y="3215"/>
            <a:chExt cx="684" cy="676"/>
          </a:xfrm>
        </p:grpSpPr>
        <p:grpSp>
          <p:nvGrpSpPr>
            <p:cNvPr id="23" name="Group 18">
              <a:extLst>
                <a:ext uri="{FF2B5EF4-FFF2-40B4-BE49-F238E27FC236}">
                  <a16:creationId xmlns:a16="http://schemas.microsoft.com/office/drawing/2014/main" id="{734C9B7A-ADB9-4B64-A896-24AC1389F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D1520ABA-0FA7-4291-8ECA-739F1F15D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20">
                <a:extLst>
                  <a:ext uri="{FF2B5EF4-FFF2-40B4-BE49-F238E27FC236}">
                    <a16:creationId xmlns:a16="http://schemas.microsoft.com/office/drawing/2014/main" id="{94AF3570-EC88-4959-B1EB-CB2E36521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hello.i</a:t>
                </a:r>
              </a:p>
            </p:txBody>
          </p:sp>
        </p:grp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EEEBFC7C-0CC1-4040-8D46-7A465A3FF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27" name="Group 41">
            <a:extLst>
              <a:ext uri="{FF2B5EF4-FFF2-40B4-BE49-F238E27FC236}">
                <a16:creationId xmlns:a16="http://schemas.microsoft.com/office/drawing/2014/main" id="{BD470907-E3B9-43F0-99E0-2144A2958CDE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5118100"/>
            <a:ext cx="1055688" cy="1365250"/>
            <a:chOff x="2446" y="3224"/>
            <a:chExt cx="665" cy="860"/>
          </a:xfrm>
        </p:grpSpPr>
        <p:grpSp>
          <p:nvGrpSpPr>
            <p:cNvPr id="28" name="Group 21">
              <a:extLst>
                <a:ext uri="{FF2B5EF4-FFF2-40B4-BE49-F238E27FC236}">
                  <a16:creationId xmlns:a16="http://schemas.microsoft.com/office/drawing/2014/main" id="{34F687C5-2996-42C6-9155-978641F82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30" name="Line 22">
                <a:extLst>
                  <a:ext uri="{FF2B5EF4-FFF2-40B4-BE49-F238E27FC236}">
                    <a16:creationId xmlns:a16="http://schemas.microsoft.com/office/drawing/2014/main" id="{8E6C8FC2-5DFF-479D-B5ED-737A4E897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Text Box 23">
                <a:extLst>
                  <a:ext uri="{FF2B5EF4-FFF2-40B4-BE49-F238E27FC236}">
                    <a16:creationId xmlns:a16="http://schemas.microsoft.com/office/drawing/2014/main" id="{10C467BD-B596-4576-90DE-63D0C95D8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hello.s</a:t>
                </a:r>
              </a:p>
            </p:txBody>
          </p:sp>
        </p:grp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C374FBA7-3296-4095-9D7C-E33EABFF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32" name="Group 42">
            <a:extLst>
              <a:ext uri="{FF2B5EF4-FFF2-40B4-BE49-F238E27FC236}">
                <a16:creationId xmlns:a16="http://schemas.microsoft.com/office/drawing/2014/main" id="{54C921F5-A6CE-46F0-B346-B10183D37DB5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5076825"/>
            <a:ext cx="1093787" cy="1652588"/>
            <a:chOff x="3565" y="3198"/>
            <a:chExt cx="689" cy="1041"/>
          </a:xfrm>
        </p:grpSpPr>
        <p:grpSp>
          <p:nvGrpSpPr>
            <p:cNvPr id="33" name="Group 24">
              <a:extLst>
                <a:ext uri="{FF2B5EF4-FFF2-40B4-BE49-F238E27FC236}">
                  <a16:creationId xmlns:a16="http://schemas.microsoft.com/office/drawing/2014/main" id="{D3177AE0-8EE6-4BDB-8C22-254780C035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35" name="Line 25">
                <a:extLst>
                  <a:ext uri="{FF2B5EF4-FFF2-40B4-BE49-F238E27FC236}">
                    <a16:creationId xmlns:a16="http://schemas.microsoft.com/office/drawing/2014/main" id="{19FE6392-1C98-4BBC-B380-39D69350B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26">
                <a:extLst>
                  <a:ext uri="{FF2B5EF4-FFF2-40B4-BE49-F238E27FC236}">
                    <a16:creationId xmlns:a16="http://schemas.microsoft.com/office/drawing/2014/main" id="{F29210BB-0448-42BD-A323-08DD1D0A6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hello.o</a:t>
                </a:r>
              </a:p>
            </p:txBody>
          </p:sp>
        </p:grpSp>
        <p:sp>
          <p:nvSpPr>
            <p:cNvPr id="34" name="Text Box 37">
              <a:extLst>
                <a:ext uri="{FF2B5EF4-FFF2-40B4-BE49-F238E27FC236}">
                  <a16:creationId xmlns:a16="http://schemas.microsoft.com/office/drawing/2014/main" id="{52BA15C4-631A-40D2-B537-09CF2C78A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37" name="Group 44">
            <a:extLst>
              <a:ext uri="{FF2B5EF4-FFF2-40B4-BE49-F238E27FC236}">
                <a16:creationId xmlns:a16="http://schemas.microsoft.com/office/drawing/2014/main" id="{78AC3677-501D-49A6-9584-55615B7FAA2B}"/>
              </a:ext>
            </a:extLst>
          </p:cNvPr>
          <p:cNvGrpSpPr>
            <a:grpSpLocks/>
          </p:cNvGrpSpPr>
          <p:nvPr/>
        </p:nvGrpSpPr>
        <p:grpSpPr bwMode="auto">
          <a:xfrm>
            <a:off x="7494588" y="5060950"/>
            <a:ext cx="1117600" cy="1365250"/>
            <a:chOff x="4721" y="3188"/>
            <a:chExt cx="704" cy="860"/>
          </a:xfrm>
        </p:grpSpPr>
        <p:grpSp>
          <p:nvGrpSpPr>
            <p:cNvPr id="38" name="Group 30">
              <a:extLst>
                <a:ext uri="{FF2B5EF4-FFF2-40B4-BE49-F238E27FC236}">
                  <a16:creationId xmlns:a16="http://schemas.microsoft.com/office/drawing/2014/main" id="{F18DB18B-AEAC-4426-815D-F37037BD6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D2661E0E-C160-49BF-A590-B92516180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Text Box 32">
                <a:extLst>
                  <a:ext uri="{FF2B5EF4-FFF2-40B4-BE49-F238E27FC236}">
                    <a16:creationId xmlns:a16="http://schemas.microsoft.com/office/drawing/2014/main" id="{255FA3D8-B398-4D49-B67F-01D638045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hello</a:t>
                </a:r>
              </a:p>
            </p:txBody>
          </p:sp>
        </p:grp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77B62DFC-41B9-4BFA-942D-FB8F935B0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298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C926863-F600-3CFA-C6D3-FDAD2A5A9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113"/>
            <a:ext cx="8229600" cy="561975"/>
          </a:xfrm>
        </p:spPr>
        <p:txBody>
          <a:bodyPr/>
          <a:lstStyle/>
          <a:p>
            <a:r>
              <a:rPr lang="en-US" altLang="zh-CN"/>
              <a:t>ELF</a:t>
            </a:r>
            <a:r>
              <a:rPr lang="zh-CN" altLang="en-US"/>
              <a:t>头信息举例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E68CBCF-A7F2-8EDC-988D-849BD62D5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50" y="727075"/>
            <a:ext cx="7693025" cy="588486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-h main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 Header: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Magic:   7f 45 4c 46 01 01 01 00 00 00 00 00 00 00 00 00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Class:     ELF32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Data:      2's complement, little endian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Version: 1 (current)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OS/ABI:   UNIX - System V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ABI Version:                       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Type:       EXEC (Executable file)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Machine:  Intel 80386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Version:     0x1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Entry point address:               0x8049050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Start of program headers:          52 (bytes into file)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Start of section headers:          13724 (bytes into file)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Flags:                             0x0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Size of this header:               52 (bytes)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Size of program headers:           32 (bytes)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Number of program headers:         11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Size of section headers:           40 (bytes)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Number of section headers:         29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Section header string table index: 28</a:t>
            </a:r>
          </a:p>
        </p:txBody>
      </p:sp>
      <p:sp>
        <p:nvSpPr>
          <p:cNvPr id="803844" name="Line 4">
            <a:extLst>
              <a:ext uri="{FF2B5EF4-FFF2-40B4-BE49-F238E27FC236}">
                <a16:creationId xmlns:a16="http://schemas.microsoft.com/office/drawing/2014/main" id="{C3492C90-3ED3-2A56-0B1D-CBBF52912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8" y="4078288"/>
            <a:ext cx="3730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45" name="Line 5">
            <a:extLst>
              <a:ext uri="{FF2B5EF4-FFF2-40B4-BE49-F238E27FC236}">
                <a16:creationId xmlns:a16="http://schemas.microsoft.com/office/drawing/2014/main" id="{3D81E544-97F0-C7A8-CA70-F3885F10B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" y="3271838"/>
            <a:ext cx="3730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46" name="Rectangle 6">
            <a:extLst>
              <a:ext uri="{FF2B5EF4-FFF2-40B4-BE49-F238E27FC236}">
                <a16:creationId xmlns:a16="http://schemas.microsoft.com/office/drawing/2014/main" id="{2428CC3E-7F01-28E9-A98F-8A5F27BC3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5199063"/>
            <a:ext cx="4471987" cy="538162"/>
          </a:xfrm>
          <a:prstGeom prst="rect">
            <a:avLst/>
          </a:prstGeom>
          <a:solidFill>
            <a:schemeClr val="accent1">
              <a:alpha val="1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03847" name="Rectangle 7">
            <a:extLst>
              <a:ext uri="{FF2B5EF4-FFF2-40B4-BE49-F238E27FC236}">
                <a16:creationId xmlns:a16="http://schemas.microsoft.com/office/drawing/2014/main" id="{CC0E8743-23E9-CBF0-0822-9CE47E14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5791200"/>
            <a:ext cx="4397375" cy="4953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03848" name="Rectangle 8">
            <a:extLst>
              <a:ext uri="{FF2B5EF4-FFF2-40B4-BE49-F238E27FC236}">
                <a16:creationId xmlns:a16="http://schemas.microsoft.com/office/drawing/2014/main" id="{D8915579-01FA-7862-C477-EAADBDC9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21150"/>
            <a:ext cx="5341938" cy="276225"/>
          </a:xfrm>
          <a:prstGeom prst="rect">
            <a:avLst/>
          </a:prstGeom>
          <a:solidFill>
            <a:schemeClr val="accent1">
              <a:alpha val="1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03849" name="Rectangle 9">
            <a:extLst>
              <a:ext uri="{FF2B5EF4-FFF2-40B4-BE49-F238E27FC236}">
                <a16:creationId xmlns:a16="http://schemas.microsoft.com/office/drawing/2014/main" id="{5105B3D2-1364-A711-DF01-528901B0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398963"/>
            <a:ext cx="5646738" cy="274637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803850" name="Text Box 10">
            <a:extLst>
              <a:ext uri="{FF2B5EF4-FFF2-40B4-BE49-F238E27FC236}">
                <a16:creationId xmlns:a16="http://schemas.microsoft.com/office/drawing/2014/main" id="{71F30C34-A5E5-3BF1-1C0F-02732D43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763588"/>
            <a:ext cx="300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可执行目标文件的</a:t>
            </a: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</a:p>
        </p:txBody>
      </p:sp>
      <p:sp>
        <p:nvSpPr>
          <p:cNvPr id="803851" name="Line 11">
            <a:extLst>
              <a:ext uri="{FF2B5EF4-FFF2-40B4-BE49-F238E27FC236}">
                <a16:creationId xmlns:a16="http://schemas.microsoft.com/office/drawing/2014/main" id="{813B21AE-F061-D8C0-C27B-205AAD840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6838" y="1362075"/>
            <a:ext cx="2205037" cy="2773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52" name="Line 12">
            <a:extLst>
              <a:ext uri="{FF2B5EF4-FFF2-40B4-BE49-F238E27FC236}">
                <a16:creationId xmlns:a16="http://schemas.microsoft.com/office/drawing/2014/main" id="{A4464D69-A3D4-F5A0-CE56-9D638DF41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4602163"/>
            <a:ext cx="2176463" cy="1436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3853" name="Group 13">
            <a:extLst>
              <a:ext uri="{FF2B5EF4-FFF2-40B4-BE49-F238E27FC236}">
                <a16:creationId xmlns:a16="http://schemas.microsoft.com/office/drawing/2014/main" id="{2D369EE3-8DCA-0639-F6CA-60A78B00DA8F}"/>
              </a:ext>
            </a:extLst>
          </p:cNvPr>
          <p:cNvGrpSpPr>
            <a:grpSpLocks/>
          </p:cNvGrpSpPr>
          <p:nvPr/>
        </p:nvGrpSpPr>
        <p:grpSpPr bwMode="auto">
          <a:xfrm>
            <a:off x="6115050" y="827088"/>
            <a:ext cx="2986088" cy="5959475"/>
            <a:chOff x="3098" y="458"/>
            <a:chExt cx="1881" cy="3754"/>
          </a:xfrm>
        </p:grpSpPr>
        <p:sp>
          <p:nvSpPr>
            <p:cNvPr id="14339" name="Rectangle 3">
              <a:extLst>
                <a:ext uri="{FF2B5EF4-FFF2-40B4-BE49-F238E27FC236}">
                  <a16:creationId xmlns:a16="http://schemas.microsoft.com/office/drawing/2014/main" id="{9FAECDE1-6053-5C5D-0685-A4BE09614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458"/>
              <a:ext cx="1872" cy="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ELF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头</a:t>
              </a:r>
            </a:p>
          </p:txBody>
        </p:sp>
        <p:sp>
          <p:nvSpPr>
            <p:cNvPr id="14341" name="Rectangle 5">
              <a:extLst>
                <a:ext uri="{FF2B5EF4-FFF2-40B4-BE49-F238E27FC236}">
                  <a16:creationId xmlns:a16="http://schemas.microsoft.com/office/drawing/2014/main" id="{827DA071-78DE-4B4E-674C-84AAE6CE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345"/>
              <a:ext cx="1872" cy="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2" name="Rectangle 6">
              <a:extLst>
                <a:ext uri="{FF2B5EF4-FFF2-40B4-BE49-F238E27FC236}">
                  <a16:creationId xmlns:a16="http://schemas.microsoft.com/office/drawing/2014/main" id="{04CB19BA-2ED4-A6FF-D17A-5191AC28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645"/>
              <a:ext cx="1872" cy="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.rodata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42006" name="Rectangle 7">
              <a:extLst>
                <a:ext uri="{FF2B5EF4-FFF2-40B4-BE49-F238E27FC236}">
                  <a16:creationId xmlns:a16="http://schemas.microsoft.com/office/drawing/2014/main" id="{B62A82B9-AF1D-0233-D054-34C635AD4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244"/>
              <a:ext cx="1872" cy="300"/>
            </a:xfrm>
            <a:prstGeom prst="rect">
              <a:avLst/>
            </a:prstGeom>
            <a:solidFill>
              <a:srgbClr val="CC3300">
                <a:alpha val="20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4" name="Rectangle 8">
              <a:extLst>
                <a:ext uri="{FF2B5EF4-FFF2-40B4-BE49-F238E27FC236}">
                  <a16:creationId xmlns:a16="http://schemas.microsoft.com/office/drawing/2014/main" id="{20D8DC1A-AC89-1A46-4896-B7B38B7D9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544"/>
              <a:ext cx="1872" cy="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.symtab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42008" name="Rectangle 9">
              <a:extLst>
                <a:ext uri="{FF2B5EF4-FFF2-40B4-BE49-F238E27FC236}">
                  <a16:creationId xmlns:a16="http://schemas.microsoft.com/office/drawing/2014/main" id="{FFF3A305-C052-9ADE-889B-33F514E1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750"/>
              <a:ext cx="1872" cy="300"/>
            </a:xfrm>
            <a:prstGeom prst="rect">
              <a:avLst/>
            </a:prstGeom>
            <a:solidFill>
              <a:srgbClr val="FFCC00">
                <a:alpha val="30196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程序头表</a:t>
              </a:r>
            </a:p>
          </p:txBody>
        </p:sp>
        <p:sp>
          <p:nvSpPr>
            <p:cNvPr id="42009" name="Rectangle 10">
              <a:extLst>
                <a:ext uri="{FF2B5EF4-FFF2-40B4-BE49-F238E27FC236}">
                  <a16:creationId xmlns:a16="http://schemas.microsoft.com/office/drawing/2014/main" id="{9863E47A-8C4D-09F8-9D22-081DDFC71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051"/>
              <a:ext cx="1872" cy="299"/>
            </a:xfrm>
            <a:prstGeom prst="rect">
              <a:avLst/>
            </a:prstGeom>
            <a:solidFill>
              <a:srgbClr val="FFCC00">
                <a:alpha val="29019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.init </a:t>
              </a:r>
              <a:r>
                <a:rPr lang="zh-CN" altLang="en-GB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7" name="Rectangle 11">
              <a:extLst>
                <a:ext uri="{FF2B5EF4-FFF2-40B4-BE49-F238E27FC236}">
                  <a16:creationId xmlns:a16="http://schemas.microsoft.com/office/drawing/2014/main" id="{4107F58F-AA8D-47A2-3818-514524B2B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2839"/>
              <a:ext cx="1872" cy="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defRPr/>
              </a:pPr>
              <a:r>
                <a:rPr lang="en-GB" altLang="zh-CN" sz="1600" b="1">
                  <a:latin typeface="Courier New" panose="02070309020205020404" pitchFamily="49" charset="0"/>
                  <a:ea typeface="msgothic"/>
                  <a:cs typeface="msgothic"/>
                </a:rPr>
                <a:t>.</a:t>
              </a: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debug </a:t>
              </a: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14348" name="Rectangle 12">
              <a:extLst>
                <a:ext uri="{FF2B5EF4-FFF2-40B4-BE49-F238E27FC236}">
                  <a16:creationId xmlns:a16="http://schemas.microsoft.com/office/drawing/2014/main" id="{8ACC23D5-F306-DC8B-8D1E-6BC50313C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3733"/>
              <a:ext cx="1872" cy="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en-GB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Section header table</a:t>
              </a:r>
            </a:p>
            <a:p>
              <a:pPr algn="ctr">
                <a:lnSpc>
                  <a:spcPct val="98000"/>
                </a:lnSpc>
                <a:defRPr/>
              </a:pPr>
              <a:r>
                <a:rPr lang="zh-CN" altLang="en-GB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（节头表）</a:t>
              </a:r>
            </a:p>
          </p:txBody>
        </p:sp>
        <p:sp>
          <p:nvSpPr>
            <p:cNvPr id="42012" name="Rectangle 6">
              <a:extLst>
                <a:ext uri="{FF2B5EF4-FFF2-40B4-BE49-F238E27FC236}">
                  <a16:creationId xmlns:a16="http://schemas.microsoft.com/office/drawing/2014/main" id="{2906E9ED-683B-BBE9-F5CC-EDC5DF7AA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944"/>
              <a:ext cx="1872" cy="300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42013" name="Rectangle 11">
              <a:extLst>
                <a:ext uri="{FF2B5EF4-FFF2-40B4-BE49-F238E27FC236}">
                  <a16:creationId xmlns:a16="http://schemas.microsoft.com/office/drawing/2014/main" id="{7D57DD1E-BF3F-2DBB-C1CE-3F8D2AAC3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" y="3137"/>
              <a:ext cx="1872" cy="30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.strtab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  <p:sp>
          <p:nvSpPr>
            <p:cNvPr id="42014" name="Rectangle 11">
              <a:extLst>
                <a:ext uri="{FF2B5EF4-FFF2-40B4-BE49-F238E27FC236}">
                  <a16:creationId xmlns:a16="http://schemas.microsoft.com/office/drawing/2014/main" id="{7762B08A-6E5E-6B80-7ABE-0FD27B08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3427"/>
              <a:ext cx="1872" cy="300"/>
            </a:xfrm>
            <a:prstGeom prst="rect">
              <a:avLst/>
            </a:prstGeom>
            <a:solidFill>
              <a:srgbClr val="D6D6F5">
                <a:alpha val="18823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.line 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节</a:t>
              </a:r>
            </a:p>
          </p:txBody>
        </p:sp>
      </p:grpSp>
      <p:sp>
        <p:nvSpPr>
          <p:cNvPr id="803866" name="Line 26">
            <a:extLst>
              <a:ext uri="{FF2B5EF4-FFF2-40B4-BE49-F238E27FC236}">
                <a16:creationId xmlns:a16="http://schemas.microsoft.com/office/drawing/2014/main" id="{74A6B286-C915-E6B2-7115-D3C57DC08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600" y="6096000"/>
            <a:ext cx="1408113" cy="40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67" name="Text Box 27">
            <a:extLst>
              <a:ext uri="{FF2B5EF4-FFF2-40B4-BE49-F238E27FC236}">
                <a16:creationId xmlns:a16="http://schemas.microsoft.com/office/drawing/2014/main" id="{13FD42F6-F25E-3137-2BF0-DF26C462E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6064250"/>
            <a:ext cx="10461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29x40B</a:t>
            </a:r>
          </a:p>
        </p:txBody>
      </p:sp>
      <p:sp>
        <p:nvSpPr>
          <p:cNvPr id="803868" name="Line 28">
            <a:extLst>
              <a:ext uri="{FF2B5EF4-FFF2-40B4-BE49-F238E27FC236}">
                <a16:creationId xmlns:a16="http://schemas.microsoft.com/office/drawing/2014/main" id="{759E74D7-6748-FB9D-9591-FB5EC24C5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9888" y="1639888"/>
            <a:ext cx="1930400" cy="355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69" name="Text Box 29">
            <a:extLst>
              <a:ext uri="{FF2B5EF4-FFF2-40B4-BE49-F238E27FC236}">
                <a16:creationId xmlns:a16="http://schemas.microsoft.com/office/drawing/2014/main" id="{E302D97F-7E8D-506B-DE65-E82BAE30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3471863"/>
            <a:ext cx="1337848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11x32B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497705-EE43-334A-F868-66ED5B829DBE}"/>
              </a:ext>
            </a:extLst>
          </p:cNvPr>
          <p:cNvSpPr/>
          <p:nvPr/>
        </p:nvSpPr>
        <p:spPr>
          <a:xfrm>
            <a:off x="174625" y="1354138"/>
            <a:ext cx="6630988" cy="1654175"/>
          </a:xfrm>
          <a:prstGeom prst="rect">
            <a:avLst/>
          </a:prstGeom>
          <a:solidFill>
            <a:srgbClr val="FFFF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50" grpId="0"/>
      <p:bldP spid="803867" grpId="0" animBg="1"/>
      <p:bldP spid="80386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793DBD7-E53B-8E42-C527-81DDD1716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可执行文件中的程序头表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A3D616B-C42E-1F56-A62A-9B0C43AC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646113"/>
            <a:ext cx="3656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p_type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Elf32_Off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p_offset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Elf32_Addr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p_vaddr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Elf32_Addr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p_paddr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p_filesz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p_memsz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p_flags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Elf32_Word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p_align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Elf32_Phdr;</a:t>
            </a:r>
          </a:p>
        </p:txBody>
      </p:sp>
      <p:sp>
        <p:nvSpPr>
          <p:cNvPr id="806917" name="Rectangle 5">
            <a:extLst>
              <a:ext uri="{FF2B5EF4-FFF2-40B4-BE49-F238E27FC236}">
                <a16:creationId xmlns:a16="http://schemas.microsoft.com/office/drawing/2014/main" id="{DCC614D4-D5F4-43EF-FD08-1691EF0A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2" y="737907"/>
            <a:ext cx="4922838" cy="270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4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程序头表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描述可执行文件中的节与虚拟空间中的存储段之间的映射关系</a:t>
            </a:r>
          </a:p>
          <a:p>
            <a:pPr>
              <a:lnSpc>
                <a:spcPct val="105000"/>
              </a:lnSpc>
              <a:spcBef>
                <a:spcPct val="40000"/>
              </a:spcBef>
              <a:buFontTx/>
              <a:buNone/>
            </a:pP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一个表项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说明虚拟地址空间中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一个连续的段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一个特殊的节</a:t>
            </a:r>
            <a:r>
              <a:rPr lang="zh-CN" altLang="en-US" sz="2000" b="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40000"/>
              </a:spcBef>
              <a:buFontTx/>
              <a:buNone/>
            </a:pP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可执行目标文件程序头表信息</a:t>
            </a:r>
          </a:p>
          <a:p>
            <a:pPr>
              <a:lnSpc>
                <a:spcPct val="105000"/>
              </a:lnSpc>
              <a:spcBef>
                <a:spcPct val="40000"/>
              </a:spcBef>
              <a:buFontTx/>
              <a:buNone/>
            </a:pP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个表项，其中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个为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可装入段（即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Type=LOAD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06919" name="Line 7">
            <a:extLst>
              <a:ext uri="{FF2B5EF4-FFF2-40B4-BE49-F238E27FC236}">
                <a16:creationId xmlns:a16="http://schemas.microsoft.com/office/drawing/2014/main" id="{88C26920-19D2-6A26-F034-4B45AC240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88" y="5326063"/>
            <a:ext cx="88534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6920" name="Line 8">
            <a:extLst>
              <a:ext uri="{FF2B5EF4-FFF2-40B4-BE49-F238E27FC236}">
                <a16:creationId xmlns:a16="http://schemas.microsoft.com/office/drawing/2014/main" id="{36B05EFF-4B6E-6C13-20FD-A728D6C61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" y="5607050"/>
            <a:ext cx="88534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6921" name="Text Box 9">
            <a:extLst>
              <a:ext uri="{FF2B5EF4-FFF2-40B4-BE49-F238E27FC236}">
                <a16:creationId xmlns:a16="http://schemas.microsoft.com/office/drawing/2014/main" id="{35F23FAE-5A30-3D1A-B177-9682B66EB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3539331"/>
            <a:ext cx="327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–l main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6E605A-A21B-71FA-3102-96B01AC8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4476"/>
            <a:ext cx="9144000" cy="2478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0065477-1787-4831-8959-B1E9FD789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1889125"/>
            <a:ext cx="2832100" cy="72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896FA986-6B4B-4C02-8313-11FA79B473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6175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可执行文件的存储器映像</a:t>
            </a:r>
          </a:p>
        </p:txBody>
      </p:sp>
      <p:sp>
        <p:nvSpPr>
          <p:cNvPr id="47108" name="Text Box 12">
            <a:extLst>
              <a:ext uri="{FF2B5EF4-FFF2-40B4-BE49-F238E27FC236}">
                <a16:creationId xmlns:a16="http://schemas.microsoft.com/office/drawing/2014/main" id="{46CE11CB-F629-4AB4-ACCF-7FDD60851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822325"/>
            <a:ext cx="962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00000</a:t>
            </a:r>
          </a:p>
        </p:txBody>
      </p:sp>
      <p:sp>
        <p:nvSpPr>
          <p:cNvPr id="47109" name="Text Box 25">
            <a:extLst>
              <a:ext uri="{FF2B5EF4-FFF2-40B4-BE49-F238E27FC236}">
                <a16:creationId xmlns:a16="http://schemas.microsoft.com/office/drawing/2014/main" id="{7309ABFE-13EF-4868-97B5-679FD614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25" y="1735138"/>
            <a:ext cx="731838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%esp </a:t>
            </a:r>
          </a:p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栈顶</a:t>
            </a: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)</a:t>
            </a:r>
          </a:p>
        </p:txBody>
      </p:sp>
      <p:sp>
        <p:nvSpPr>
          <p:cNvPr id="47110" name="Line 26">
            <a:extLst>
              <a:ext uri="{FF2B5EF4-FFF2-40B4-BE49-F238E27FC236}">
                <a16:creationId xmlns:a16="http://schemas.microsoft.com/office/drawing/2014/main" id="{709CE237-5E87-495E-9BFB-CE654F7CC5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5113" y="19034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Line 28">
            <a:extLst>
              <a:ext uri="{FF2B5EF4-FFF2-40B4-BE49-F238E27FC236}">
                <a16:creationId xmlns:a16="http://schemas.microsoft.com/office/drawing/2014/main" id="{A876A8AB-3A56-4D43-A8FC-10687EA11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4013" y="830263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Text Box 29">
            <a:extLst>
              <a:ext uri="{FF2B5EF4-FFF2-40B4-BE49-F238E27FC236}">
                <a16:creationId xmlns:a16="http://schemas.microsoft.com/office/drawing/2014/main" id="{6F6C5820-17A3-4843-BAEB-1EEBD16B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3959225"/>
            <a:ext cx="587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9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brk</a:t>
            </a:r>
          </a:p>
        </p:txBody>
      </p:sp>
      <p:sp>
        <p:nvSpPr>
          <p:cNvPr id="47113" name="Line 30">
            <a:extLst>
              <a:ext uri="{FF2B5EF4-FFF2-40B4-BE49-F238E27FC236}">
                <a16:creationId xmlns:a16="http://schemas.microsoft.com/office/drawing/2014/main" id="{1F5BA8F4-0FF3-417D-9DC7-BC0DE5DA0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04163" y="4125913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Text Box 31">
            <a:extLst>
              <a:ext uri="{FF2B5EF4-FFF2-40B4-BE49-F238E27FC236}">
                <a16:creationId xmlns:a16="http://schemas.microsoft.com/office/drawing/2014/main" id="{EBCFC06E-A893-44E5-8FD3-8BA9FA05A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1060450"/>
            <a:ext cx="1565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0xC00000000</a:t>
            </a:r>
          </a:p>
        </p:txBody>
      </p:sp>
      <p:sp>
        <p:nvSpPr>
          <p:cNvPr id="47115" name="Text Box 32">
            <a:extLst>
              <a:ext uri="{FF2B5EF4-FFF2-40B4-BE49-F238E27FC236}">
                <a16:creationId xmlns:a16="http://schemas.microsoft.com/office/drawing/2014/main" id="{147840B5-53E0-4C80-996A-8D8519DB2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452" y="5753170"/>
            <a:ext cx="1618048" cy="102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0x08048000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不同的编译开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关可能地址不同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47116" name="Rectangle 14">
            <a:extLst>
              <a:ext uri="{FF2B5EF4-FFF2-40B4-BE49-F238E27FC236}">
                <a16:creationId xmlns:a16="http://schemas.microsoft.com/office/drawing/2014/main" id="{13928B03-8D06-48B5-A984-B2852B906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814388"/>
            <a:ext cx="2830513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内核虚存区</a:t>
            </a:r>
          </a:p>
        </p:txBody>
      </p:sp>
      <p:sp>
        <p:nvSpPr>
          <p:cNvPr id="47117" name="Rectangle 15">
            <a:extLst>
              <a:ext uri="{FF2B5EF4-FFF2-40B4-BE49-F238E27FC236}">
                <a16:creationId xmlns:a16="http://schemas.microsoft.com/office/drawing/2014/main" id="{A518CDA2-9B16-4333-BE44-CFAF79FF5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6225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id="{D456201F-B6B9-43BB-86BF-79C0BBC4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28988"/>
            <a:ext cx="2830513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47119" name="Rectangle 17">
            <a:extLst>
              <a:ext uri="{FF2B5EF4-FFF2-40B4-BE49-F238E27FC236}">
                <a16:creationId xmlns:a16="http://schemas.microsoft.com/office/drawing/2014/main" id="{68D86E9B-3F3D-4469-B42B-B16031F89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0957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堆（</a:t>
            </a: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heap</a:t>
            </a: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</a:t>
            </a: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由</a:t>
            </a: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malloc</a:t>
            </a: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动态生成</a:t>
            </a:r>
            <a:r>
              <a:rPr lang="en-GB" altLang="zh-CN" sz="2000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)</a:t>
            </a:r>
          </a:p>
        </p:txBody>
      </p:sp>
      <p:sp>
        <p:nvSpPr>
          <p:cNvPr id="47120" name="Line 19">
            <a:extLst>
              <a:ext uri="{FF2B5EF4-FFF2-40B4-BE49-F238E27FC236}">
                <a16:creationId xmlns:a16="http://schemas.microsoft.com/office/drawing/2014/main" id="{FB4B7491-3303-4924-9DF1-FC40144CA1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5088" y="3678238"/>
            <a:ext cx="1587" cy="4079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1" name="Rectangle 20">
            <a:extLst>
              <a:ext uri="{FF2B5EF4-FFF2-40B4-BE49-F238E27FC236}">
                <a16:creationId xmlns:a16="http://schemas.microsoft.com/office/drawing/2014/main" id="{95FAB7F5-BCAF-4CE3-94A1-BAE851B12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1300163"/>
            <a:ext cx="2830513" cy="5984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用户栈（</a:t>
            </a: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User stack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动态生成</a:t>
            </a:r>
          </a:p>
        </p:txBody>
      </p:sp>
      <p:sp>
        <p:nvSpPr>
          <p:cNvPr id="47122" name="Line 21">
            <a:extLst>
              <a:ext uri="{FF2B5EF4-FFF2-40B4-BE49-F238E27FC236}">
                <a16:creationId xmlns:a16="http://schemas.microsoft.com/office/drawing/2014/main" id="{7DDC6AC4-7124-4D05-846B-9926722F71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5088" y="2382838"/>
            <a:ext cx="1587" cy="24606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Line 22">
            <a:extLst>
              <a:ext uri="{FF2B5EF4-FFF2-40B4-BE49-F238E27FC236}">
                <a16:creationId xmlns:a16="http://schemas.microsoft.com/office/drawing/2014/main" id="{940A92AD-6B9C-482C-B1B4-3222CED87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88" y="1898650"/>
            <a:ext cx="1587" cy="2428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23">
            <a:extLst>
              <a:ext uri="{FF2B5EF4-FFF2-40B4-BE49-F238E27FC236}">
                <a16:creationId xmlns:a16="http://schemas.microsoft.com/office/drawing/2014/main" id="{02D5309D-3EC2-4CC4-B2FD-1C005DAD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6180138"/>
            <a:ext cx="2830513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未使用</a:t>
            </a:r>
          </a:p>
        </p:txBody>
      </p:sp>
      <p:sp>
        <p:nvSpPr>
          <p:cNvPr id="47125" name="Text Box 24">
            <a:extLst>
              <a:ext uri="{FF2B5EF4-FFF2-40B4-BE49-F238E27FC236}">
                <a16:creationId xmlns:a16="http://schemas.microsoft.com/office/drawing/2014/main" id="{2B3FCFAE-AA0D-4C62-8097-E39172724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6411913"/>
            <a:ext cx="3159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Arial Black" panose="020B0A04020102020204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33826" name="Rectangle 34">
            <a:extLst>
              <a:ext uri="{FF2B5EF4-FFF2-40B4-BE49-F238E27FC236}">
                <a16:creationId xmlns:a16="http://schemas.microsoft.com/office/drawing/2014/main" id="{DE8884E0-068F-4356-AE86-62C36525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803775"/>
            <a:ext cx="2830513" cy="712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读写数据段</a:t>
            </a:r>
          </a:p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(.data, .bss)</a:t>
            </a:r>
          </a:p>
        </p:txBody>
      </p:sp>
      <p:sp>
        <p:nvSpPr>
          <p:cNvPr id="47127" name="Rectangle 35">
            <a:extLst>
              <a:ext uri="{FF2B5EF4-FFF2-40B4-BE49-F238E27FC236}">
                <a16:creationId xmlns:a16="http://schemas.microsoft.com/office/drawing/2014/main" id="{8338EF9F-991B-47E1-BE40-EB464E98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468938"/>
            <a:ext cx="2830513" cy="7112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只读代码段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(.init, .text</a:t>
            </a:r>
            <a:r>
              <a:rPr lang="en-GB" altLang="zh-CN" sz="1600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, </a:t>
            </a: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.rodata</a:t>
            </a:r>
            <a:r>
              <a:rPr lang="en-GB" altLang="zh-CN" sz="1600">
                <a:latin typeface="Calibri" panose="020F0502020204030204" pitchFamily="34" charset="0"/>
                <a:ea typeface="微软雅黑" panose="020B0503020204020204" pitchFamily="34" charset="-122"/>
                <a:cs typeface="msgothic"/>
              </a:rPr>
              <a:t>)</a:t>
            </a:r>
          </a:p>
        </p:txBody>
      </p:sp>
      <p:grpSp>
        <p:nvGrpSpPr>
          <p:cNvPr id="808984" name="Group 24">
            <a:extLst>
              <a:ext uri="{FF2B5EF4-FFF2-40B4-BE49-F238E27FC236}">
                <a16:creationId xmlns:a16="http://schemas.microsoft.com/office/drawing/2014/main" id="{B3BA55DF-B97B-441F-A39E-2048941A87CC}"/>
              </a:ext>
            </a:extLst>
          </p:cNvPr>
          <p:cNvGrpSpPr>
            <a:grpSpLocks/>
          </p:cNvGrpSpPr>
          <p:nvPr/>
        </p:nvGrpSpPr>
        <p:grpSpPr bwMode="auto">
          <a:xfrm>
            <a:off x="7867650" y="4879975"/>
            <a:ext cx="1071563" cy="1327150"/>
            <a:chOff x="4956" y="3074"/>
            <a:chExt cx="675" cy="836"/>
          </a:xfrm>
        </p:grpSpPr>
        <p:sp>
          <p:nvSpPr>
            <p:cNvPr id="47156" name="AutoShape 36">
              <a:extLst>
                <a:ext uri="{FF2B5EF4-FFF2-40B4-BE49-F238E27FC236}">
                  <a16:creationId xmlns:a16="http://schemas.microsoft.com/office/drawing/2014/main" id="{A1DCBD4A-C59A-4AD3-B8B0-B870D7287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" y="3094"/>
              <a:ext cx="140" cy="816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47157" name="Text Box 37">
              <a:extLst>
                <a:ext uri="{FF2B5EF4-FFF2-40B4-BE49-F238E27FC236}">
                  <a16:creationId xmlns:a16="http://schemas.microsoft.com/office/drawing/2014/main" id="{5EAA5027-9ABA-43B6-BD55-718A7C205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1" y="3074"/>
              <a:ext cx="470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900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sgothic"/>
                </a:rPr>
                <a:t>从可执行文件装入</a:t>
              </a:r>
            </a:p>
          </p:txBody>
        </p:sp>
      </p:grpSp>
      <p:sp>
        <p:nvSpPr>
          <p:cNvPr id="47129" name="Text Box 27">
            <a:extLst>
              <a:ext uri="{FF2B5EF4-FFF2-40B4-BE49-F238E27FC236}">
                <a16:creationId xmlns:a16="http://schemas.microsoft.com/office/drawing/2014/main" id="{2D87F58A-16A8-48FC-81D0-42C9380C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1628775"/>
            <a:ext cx="1122363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en-US" altLang="zh-CN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9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头表描述如何映射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1C82146-DF9F-4D51-8ACE-23A094434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885825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ELF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头</a:t>
            </a:r>
          </a:p>
        </p:txBody>
      </p:sp>
      <p:sp>
        <p:nvSpPr>
          <p:cNvPr id="47131" name="Rectangle 3">
            <a:extLst>
              <a:ext uri="{FF2B5EF4-FFF2-40B4-BE49-F238E27FC236}">
                <a16:creationId xmlns:a16="http://schemas.microsoft.com/office/drawing/2014/main" id="{CC7E66AB-15B8-4204-9FF8-F65B323D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1320800"/>
            <a:ext cx="2173288" cy="695325"/>
          </a:xfrm>
          <a:prstGeom prst="rect">
            <a:avLst/>
          </a:prstGeom>
          <a:solidFill>
            <a:srgbClr val="993366">
              <a:alpha val="901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程序（段）头表</a:t>
            </a:r>
          </a:p>
        </p:txBody>
      </p:sp>
      <p:sp>
        <p:nvSpPr>
          <p:cNvPr id="47132" name="Rectangle 4">
            <a:extLst>
              <a:ext uri="{FF2B5EF4-FFF2-40B4-BE49-F238E27FC236}">
                <a16:creationId xmlns:a16="http://schemas.microsoft.com/office/drawing/2014/main" id="{DA1C93FC-5657-4772-A25C-F5EC1E96C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2451100"/>
            <a:ext cx="2173288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.text 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0487150-778B-4633-A6C0-CB4102EE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3592513"/>
            <a:ext cx="2173288" cy="434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.data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95F153A9-7B2A-42FD-90F2-CE58D565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027488"/>
            <a:ext cx="2173288" cy="433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.bss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BA02D215-C62B-46C3-BA9D-C245EB3F9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460875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.symtab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5845B202-DCFE-4F39-81A7-BE6CECF83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4895850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.debug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47137" name="Rectangle 5">
            <a:extLst>
              <a:ext uri="{FF2B5EF4-FFF2-40B4-BE49-F238E27FC236}">
                <a16:creationId xmlns:a16="http://schemas.microsoft.com/office/drawing/2014/main" id="{FED9DE8F-3822-4B8F-9C97-E83A4CFE4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2886075"/>
            <a:ext cx="2173288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.rodata 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1B22DF4B-1C05-45D4-8CD0-B384ED74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5330825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.line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47139" name="Rectangle 4">
            <a:extLst>
              <a:ext uri="{FF2B5EF4-FFF2-40B4-BE49-F238E27FC236}">
                <a16:creationId xmlns:a16="http://schemas.microsoft.com/office/drawing/2014/main" id="{B4EE3817-B1D8-47D7-8440-B4317E8F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2016125"/>
            <a:ext cx="2173288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.init </a:t>
            </a: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7178FA4A-73D2-48ED-8C2F-7DE344895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5765800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.strtab </a:t>
            </a:r>
            <a:r>
              <a:rPr lang="zh-CN" altLang="en-GB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</a:t>
            </a:r>
          </a:p>
        </p:txBody>
      </p:sp>
      <p:sp>
        <p:nvSpPr>
          <p:cNvPr id="47141" name="Line 40">
            <a:extLst>
              <a:ext uri="{FF2B5EF4-FFF2-40B4-BE49-F238E27FC236}">
                <a16:creationId xmlns:a16="http://schemas.microsoft.com/office/drawing/2014/main" id="{A7BE8241-218B-4B46-8F6D-9C845175E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188" y="4089400"/>
            <a:ext cx="1311275" cy="104775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2" name="AutoShape 41">
            <a:extLst>
              <a:ext uri="{FF2B5EF4-FFF2-40B4-BE49-F238E27FC236}">
                <a16:creationId xmlns:a16="http://schemas.microsoft.com/office/drawing/2014/main" id="{BC695B06-1EF4-4BAA-AF05-43260D5E40C9}"/>
              </a:ext>
            </a:extLst>
          </p:cNvPr>
          <p:cNvSpPr>
            <a:spLocks/>
          </p:cNvSpPr>
          <p:nvPr/>
        </p:nvSpPr>
        <p:spPr bwMode="auto">
          <a:xfrm>
            <a:off x="3341688" y="3584575"/>
            <a:ext cx="279400" cy="936625"/>
          </a:xfrm>
          <a:prstGeom prst="rightBrace">
            <a:avLst>
              <a:gd name="adj1" fmla="val 23466"/>
              <a:gd name="adj2" fmla="val 50000"/>
            </a:avLst>
          </a:prstGeom>
          <a:noFill/>
          <a:ln w="38100">
            <a:solidFill>
              <a:srgbClr val="00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7143" name="Line 43">
            <a:extLst>
              <a:ext uri="{FF2B5EF4-FFF2-40B4-BE49-F238E27FC236}">
                <a16:creationId xmlns:a16="http://schemas.microsoft.com/office/drawing/2014/main" id="{D3F4C755-8956-411E-B923-5BCB79E68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275" y="2162175"/>
            <a:ext cx="1400175" cy="37544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4" name="AutoShape 44">
            <a:extLst>
              <a:ext uri="{FF2B5EF4-FFF2-40B4-BE49-F238E27FC236}">
                <a16:creationId xmlns:a16="http://schemas.microsoft.com/office/drawing/2014/main" id="{4C8700C1-51BE-4A1E-81EF-3F4355A069F9}"/>
              </a:ext>
            </a:extLst>
          </p:cNvPr>
          <p:cNvSpPr>
            <a:spLocks/>
          </p:cNvSpPr>
          <p:nvPr/>
        </p:nvSpPr>
        <p:spPr bwMode="auto">
          <a:xfrm>
            <a:off x="3341688" y="947738"/>
            <a:ext cx="211137" cy="2390775"/>
          </a:xfrm>
          <a:prstGeom prst="rightBrace">
            <a:avLst>
              <a:gd name="adj1" fmla="val 91321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7146" name="Text Box 46">
            <a:extLst>
              <a:ext uri="{FF2B5EF4-FFF2-40B4-BE49-F238E27FC236}">
                <a16:creationId xmlns:a16="http://schemas.microsoft.com/office/drawing/2014/main" id="{B92C025C-D2B8-4B64-8329-AD6D3629F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898525"/>
            <a:ext cx="84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1GB</a:t>
            </a:r>
          </a:p>
        </p:txBody>
      </p:sp>
      <p:sp>
        <p:nvSpPr>
          <p:cNvPr id="47148" name="Rectangle 48">
            <a:extLst>
              <a:ext uri="{FF2B5EF4-FFF2-40B4-BE49-F238E27FC236}">
                <a16:creationId xmlns:a16="http://schemas.microsoft.com/office/drawing/2014/main" id="{21D20973-E794-49AA-B19F-793584A32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88" y="3305175"/>
            <a:ext cx="2178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47149" name="Line 49">
            <a:extLst>
              <a:ext uri="{FF2B5EF4-FFF2-40B4-BE49-F238E27FC236}">
                <a16:creationId xmlns:a16="http://schemas.microsoft.com/office/drawing/2014/main" id="{6CBE5F0F-900D-47C6-B97F-EF8115521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1513" y="3463925"/>
            <a:ext cx="5508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3" name="Text Box 32">
            <a:extLst>
              <a:ext uri="{FF2B5EF4-FFF2-40B4-BE49-F238E27FC236}">
                <a16:creationId xmlns:a16="http://schemas.microsoft.com/office/drawing/2014/main" id="{5386D336-035B-4D25-A643-713CAF82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5253038"/>
            <a:ext cx="1433704" cy="3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0x0804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a</a:t>
            </a:r>
            <a:r>
              <a:rPr lang="en-GB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000</a:t>
            </a:r>
          </a:p>
        </p:txBody>
      </p:sp>
      <p:sp>
        <p:nvSpPr>
          <p:cNvPr id="47154" name="矩形 1">
            <a:extLst>
              <a:ext uri="{FF2B5EF4-FFF2-40B4-BE49-F238E27FC236}">
                <a16:creationId xmlns:a16="http://schemas.microsoft.com/office/drawing/2014/main" id="{03842D49-7C7D-4E48-B882-10D81AE47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6232525"/>
            <a:ext cx="1543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节头表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62AC0A-6E97-49BC-85CB-76FEB8E78C21}"/>
              </a:ext>
            </a:extLst>
          </p:cNvPr>
          <p:cNvSpPr/>
          <p:nvPr/>
        </p:nvSpPr>
        <p:spPr>
          <a:xfrm>
            <a:off x="1131888" y="6207125"/>
            <a:ext cx="2174875" cy="460375"/>
          </a:xfrm>
          <a:prstGeom prst="rect">
            <a:avLst/>
          </a:prstGeom>
          <a:solidFill>
            <a:srgbClr val="FF0000">
              <a:alpha val="2902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4225AEE-F461-49DD-B064-96A4A43A8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/>
              <a:t>程序的链接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0620E05-71DD-4394-8438-21511726F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836613"/>
            <a:ext cx="8553450" cy="5838825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符号解析与重定位</a:t>
            </a:r>
            <a:endParaRPr lang="zh-CN" altLang="en-US" sz="22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符号和符号表、符号解析</a:t>
            </a: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与静态库的链接</a:t>
            </a: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重定位信息、重定位过程</a:t>
            </a: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可执行文件的加载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EB77003E-BC3E-4448-9BD2-9E108746C4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符号和符号解析</a:t>
            </a:r>
            <a:endParaRPr lang="zh-CN" altLang="en-GB"/>
          </a:p>
        </p:txBody>
      </p:sp>
      <p:sp>
        <p:nvSpPr>
          <p:cNvPr id="615427" name="Rectangle 2">
            <a:extLst>
              <a:ext uri="{FF2B5EF4-FFF2-40B4-BE49-F238E27FC236}">
                <a16:creationId xmlns:a16="http://schemas.microsoft.com/office/drawing/2014/main" id="{E4E08391-193A-485A-B37D-5DBB361778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1" y="638175"/>
            <a:ext cx="9144001" cy="5711254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/>
              <a:t>   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GB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可重定位目标模块</a:t>
            </a:r>
            <a:r>
              <a:rPr lang="en-GB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都有一个符号表，它包含了在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中定义的符号。有三种链接器符号：</a:t>
            </a: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模块内部定义的</a:t>
            </a:r>
            <a:r>
              <a:rPr lang="zh-CN" altLang="en-GB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全局符号</a:t>
            </a:r>
            <a:endParaRPr lang="zh-CN" alt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由模块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定义并能被其他模块引用的符号。例如，非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函数和非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的全局变量（指不带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的全局变量）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GB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GB" altLang="zh-CN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en-GB" altLang="zh-CN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中的全局变量名</a:t>
            </a:r>
            <a:r>
              <a:rPr lang="en-GB" altLang="zh-CN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zh-CN" altLang="en-GB" dirty="0">
              <a:solidFill>
                <a:srgbClr val="009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外部定义的</a:t>
            </a:r>
            <a:r>
              <a:rPr lang="zh-CN" altLang="en-GB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全局符号</a:t>
            </a:r>
            <a:endParaRPr lang="zh-CN" alt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由其他模块定义并被模块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引用的全局符号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GB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如，</a:t>
            </a:r>
            <a:r>
              <a:rPr lang="en-GB" altLang="zh-CN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en-GB" altLang="zh-CN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中的函数名</a:t>
            </a:r>
            <a:r>
              <a:rPr lang="en-GB" altLang="zh-CN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endParaRPr lang="zh-CN" altLang="en-GB" dirty="0">
              <a:solidFill>
                <a:srgbClr val="009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本模块的</a:t>
            </a:r>
            <a:r>
              <a:rPr lang="zh-CN" altLang="en-GB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局部符号</a:t>
            </a:r>
            <a:endParaRPr lang="zh-CN" alt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仅由模块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定义和引用的本地符号。例如，在模块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中定义的带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的函数和全局变量</a:t>
            </a:r>
          </a:p>
          <a:p>
            <a:pPr lvl="1"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GB" altLang="zh-CN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swap.c</a:t>
            </a:r>
            <a:r>
              <a:rPr lang="en-GB" altLang="zh-CN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GB" altLang="zh-CN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GB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en-GB" altLang="zh-CN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链接器</a:t>
            </a:r>
            <a:r>
              <a:rPr lang="zh-CN" altLang="en-GB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局部符号</a:t>
            </a:r>
            <a:r>
              <a:rPr lang="zh-CN" altLang="en-GB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不是指程序中的</a:t>
            </a:r>
            <a:r>
              <a:rPr lang="zh-CN" altLang="en-GB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GB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分配在栈中的临时性变量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2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5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669D2299-4E1A-400A-BF1E-888E512917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-53975"/>
            <a:ext cx="8716962" cy="782638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符号和符号解析</a:t>
            </a:r>
            <a:endParaRPr lang="en-GB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BB500B0-2CD3-4027-A355-3D7740616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1579563"/>
            <a:ext cx="2641600" cy="2381250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buf[2] = {1, 2};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xtern void swap();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main()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swap();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return 0;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} 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9B94894-EC69-4F4A-AF7C-CC83C64D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106488"/>
            <a:ext cx="11826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24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main.c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D16C4850-1F90-4880-B272-D319768C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1260475"/>
            <a:ext cx="2936875" cy="409575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extern int buf[];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*bufp0 = &amp;buf[0];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static int *bufp1;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void swap()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int temp;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>
              <a:solidFill>
                <a:srgbClr val="DBF2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bufp1 = &amp;buf[1];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temp = *bufp0;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*bufp0 = *bufp1;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*bufp1 = temp;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}</a:t>
            </a: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48E03347-8793-43BF-9C9E-5DFE4480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809625"/>
            <a:ext cx="13335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24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swap.c</a:t>
            </a:r>
          </a:p>
        </p:txBody>
      </p:sp>
      <p:sp>
        <p:nvSpPr>
          <p:cNvPr id="617496" name="Text Box 24">
            <a:extLst>
              <a:ext uri="{FF2B5EF4-FFF2-40B4-BE49-F238E27FC236}">
                <a16:creationId xmlns:a16="http://schemas.microsoft.com/office/drawing/2014/main" id="{6B269CFC-68EF-4EE0-A43C-8EDF71C94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5883275"/>
            <a:ext cx="8185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Q: </a:t>
            </a:r>
            <a:r>
              <a:rPr lang="zh-CN" altLang="en-US" sz="2200" dirty="0">
                <a:ea typeface="微软雅黑" panose="020B0503020204020204" pitchFamily="34" charset="-122"/>
              </a:rPr>
              <a:t>哪些是</a:t>
            </a: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全局符号</a:t>
            </a:r>
            <a:r>
              <a:rPr lang="zh-CN" altLang="en-US" sz="2200" dirty="0">
                <a:ea typeface="微软雅黑" panose="020B0503020204020204" pitchFamily="34" charset="-122"/>
              </a:rPr>
              <a:t>？哪些是</a:t>
            </a: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外部符号</a:t>
            </a:r>
            <a:r>
              <a:rPr lang="zh-CN" altLang="en-US" sz="2200" dirty="0">
                <a:ea typeface="微软雅黑" panose="020B0503020204020204" pitchFamily="34" charset="-122"/>
              </a:rPr>
              <a:t>？哪些是</a:t>
            </a: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局部符号</a:t>
            </a:r>
            <a:r>
              <a:rPr lang="zh-CN" altLang="en-US" sz="2200" dirty="0"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17497" name="Line 25">
            <a:extLst>
              <a:ext uri="{FF2B5EF4-FFF2-40B4-BE49-F238E27FC236}">
                <a16:creationId xmlns:a16="http://schemas.microsoft.com/office/drawing/2014/main" id="{79C30FD0-4F1B-4179-B0EA-2A05C1D6D1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5088" y="1828800"/>
            <a:ext cx="1379537" cy="404971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98" name="Line 26">
            <a:extLst>
              <a:ext uri="{FF2B5EF4-FFF2-40B4-BE49-F238E27FC236}">
                <a16:creationId xmlns:a16="http://schemas.microsoft.com/office/drawing/2014/main" id="{72029E54-7414-433C-AF4B-1F83D2C978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66825" y="2749550"/>
            <a:ext cx="1306513" cy="313372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99" name="Line 27">
            <a:extLst>
              <a:ext uri="{FF2B5EF4-FFF2-40B4-BE49-F238E27FC236}">
                <a16:creationId xmlns:a16="http://schemas.microsoft.com/office/drawing/2014/main" id="{93E18FF3-8586-4A38-BC8F-51B0FA8F99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4013" y="2109788"/>
            <a:ext cx="2408237" cy="3759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00" name="Line 28">
            <a:extLst>
              <a:ext uri="{FF2B5EF4-FFF2-40B4-BE49-F238E27FC236}">
                <a16:creationId xmlns:a16="http://schemas.microsoft.com/office/drawing/2014/main" id="{8A034A3A-C26A-4826-AD9D-B3438C75D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8475" y="2995613"/>
            <a:ext cx="2409825" cy="291623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01" name="Line 29">
            <a:extLst>
              <a:ext uri="{FF2B5EF4-FFF2-40B4-BE49-F238E27FC236}">
                <a16:creationId xmlns:a16="http://schemas.microsoft.com/office/drawing/2014/main" id="{23934E1E-F260-4F2E-8F08-3DFF9CBDAF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5375" y="2193925"/>
            <a:ext cx="2598738" cy="3736975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02" name="Line 30">
            <a:extLst>
              <a:ext uri="{FF2B5EF4-FFF2-40B4-BE49-F238E27FC236}">
                <a16:creationId xmlns:a16="http://schemas.microsoft.com/office/drawing/2014/main" id="{1F9B574B-7F70-49B6-9EA1-F661C41096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1425" y="1538288"/>
            <a:ext cx="1044575" cy="4367212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03" name="Line 31">
            <a:extLst>
              <a:ext uri="{FF2B5EF4-FFF2-40B4-BE49-F238E27FC236}">
                <a16:creationId xmlns:a16="http://schemas.microsoft.com/office/drawing/2014/main" id="{274F7E94-72B5-47DA-88EC-FF7A9EC6E6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0625" y="2466975"/>
            <a:ext cx="957263" cy="3440113"/>
          </a:xfrm>
          <a:prstGeom prst="line">
            <a:avLst/>
          </a:prstGeom>
          <a:noFill/>
          <a:ln w="28575">
            <a:solidFill>
              <a:srgbClr val="0092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5713ADB-EE18-4145-BA0F-82531942B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目标文件中的符号表</a:t>
            </a:r>
          </a:p>
        </p:txBody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CB8EDA2B-FD18-4E93-8E7A-67A4500C1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1362075"/>
            <a:ext cx="8461375" cy="442913"/>
          </a:xfrm>
        </p:spPr>
        <p:txBody>
          <a:bodyPr/>
          <a:lstStyle/>
          <a:p>
            <a:r>
              <a:rPr lang="zh-CN" altLang="en-US" sz="2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符号表（</a:t>
            </a:r>
            <a:r>
              <a:rPr lang="en-US" altLang="zh-CN" sz="2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symtab</a:t>
            </a:r>
            <a:r>
              <a:rPr lang="zh-CN" altLang="en-US" sz="2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）中每个条目的结构如下：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5060" name="Text Box 4">
            <a:extLst>
              <a:ext uri="{FF2B5EF4-FFF2-40B4-BE49-F238E27FC236}">
                <a16:creationId xmlns:a16="http://schemas.microsoft.com/office/drawing/2014/main" id="{56B20DBD-67B7-4559-B49B-B79BAE813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970088"/>
            <a:ext cx="8686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  struct {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int    name;    /*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符号对应字符串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strtab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节中的偏移量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	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int    value;    /*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在对应节中的偏移量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，可执行文件中是虚拟地址*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int    size;      /*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符号对应目标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所占字节数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char  type: 4,  /*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符号对应目标的类型：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数据、函数、源文件、节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binding: 4; /*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符号类别：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全局符号、局部符号、弱符号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char  reserved;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char  section;  /*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符号对应目标所在的节，或其他情况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Elf_Symbol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685061" name="Text Box 5">
            <a:extLst>
              <a:ext uri="{FF2B5EF4-FFF2-40B4-BE49-F238E27FC236}">
                <a16:creationId xmlns:a16="http://schemas.microsoft.com/office/drawing/2014/main" id="{78878C1C-85D8-4B2A-8FAE-B69947ABD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5391150"/>
            <a:ext cx="81200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其他情况：</a:t>
            </a:r>
            <a:r>
              <a:rPr lang="en-US" altLang="zh-CN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</a:t>
            </a:r>
            <a:r>
              <a:rPr lang="zh-CN" altLang="en-US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表示不该被重定位；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表示未定义</a:t>
            </a:r>
            <a:r>
              <a:rPr lang="zh-CN" altLang="en-US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表示未初始化</a:t>
            </a:r>
            <a:r>
              <a:rPr lang="zh-CN" altLang="en-US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数据（</a:t>
            </a:r>
            <a:r>
              <a:rPr lang="en-US" altLang="zh-CN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bss</a:t>
            </a:r>
            <a:r>
              <a:rPr lang="zh-CN" altLang="en-US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），此时，</a:t>
            </a:r>
            <a:r>
              <a:rPr lang="en-US" altLang="zh-CN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表示对齐要求，</a:t>
            </a:r>
            <a:r>
              <a:rPr lang="en-US" altLang="zh-CN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给出最小大小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F0CE7FEC-08B1-49A6-8EDB-75B7D64F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785813"/>
            <a:ext cx="58531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GB" altLang="en-GB" sz="2200">
                <a:latin typeface="微软雅黑" panose="020B0503020204020204" pitchFamily="34" charset="-122"/>
                <a:ea typeface="微软雅黑" panose="020B0503020204020204" pitchFamily="34" charset="-122"/>
              </a:rPr>
              <a:t>.symtab </a:t>
            </a:r>
            <a:r>
              <a:rPr lang="en-GB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GB" sz="2200">
                <a:latin typeface="微软雅黑" panose="020B0503020204020204" pitchFamily="34" charset="-122"/>
                <a:ea typeface="微软雅黑" panose="020B0503020204020204" pitchFamily="34" charset="-122"/>
              </a:rPr>
              <a:t>记录符号表信息，是一个结构数组</a:t>
            </a:r>
            <a:endParaRPr lang="en-GB" altLang="en-GB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5065" name="Group 9">
            <a:extLst>
              <a:ext uri="{FF2B5EF4-FFF2-40B4-BE49-F238E27FC236}">
                <a16:creationId xmlns:a16="http://schemas.microsoft.com/office/drawing/2014/main" id="{38344C18-5EBD-4F35-BD4A-C7C7B784DDC5}"/>
              </a:ext>
            </a:extLst>
          </p:cNvPr>
          <p:cNvGrpSpPr>
            <a:grpSpLocks/>
          </p:cNvGrpSpPr>
          <p:nvPr/>
        </p:nvGrpSpPr>
        <p:grpSpPr bwMode="auto">
          <a:xfrm>
            <a:off x="3586163" y="857250"/>
            <a:ext cx="5326062" cy="1857375"/>
            <a:chOff x="2259" y="540"/>
            <a:chExt cx="3355" cy="1170"/>
          </a:xfrm>
        </p:grpSpPr>
        <p:sp>
          <p:nvSpPr>
            <p:cNvPr id="55305" name="Text Box 7">
              <a:extLst>
                <a:ext uri="{FF2B5EF4-FFF2-40B4-BE49-F238E27FC236}">
                  <a16:creationId xmlns:a16="http://schemas.microsoft.com/office/drawing/2014/main" id="{269C056A-6C51-4BB8-B7EF-9FE89C109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" y="540"/>
              <a:ext cx="1518" cy="736"/>
            </a:xfrm>
            <a:prstGeom prst="rect">
              <a:avLst/>
            </a:prstGeom>
            <a:noFill/>
            <a:ln w="9525">
              <a:solidFill>
                <a:srgbClr val="99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函数名在</a:t>
              </a:r>
              <a:r>
                <a:rPr lang="en-US" altLang="zh-CN" sz="2000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  <a:r>
                <a:rPr lang="zh-CN" altLang="en-US" sz="2000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节中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变量名在</a:t>
              </a:r>
              <a:r>
                <a:rPr lang="en-US" altLang="zh-CN" sz="2000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r>
                <a:rPr lang="zh-CN" altLang="en-US" sz="2000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节或</a:t>
              </a:r>
              <a:r>
                <a:rPr lang="en-US" altLang="zh-CN" sz="2000" dirty="0" err="1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bss</a:t>
              </a:r>
              <a:r>
                <a:rPr lang="zh-CN" altLang="en-US" sz="2000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节中</a:t>
              </a:r>
            </a:p>
          </p:txBody>
        </p:sp>
        <p:sp>
          <p:nvSpPr>
            <p:cNvPr id="55306" name="Line 8">
              <a:extLst>
                <a:ext uri="{FF2B5EF4-FFF2-40B4-BE49-F238E27FC236}">
                  <a16:creationId xmlns:a16="http://schemas.microsoft.com/office/drawing/2014/main" id="{B2B2AEE4-D4C4-4A52-9BBD-8941D5FAC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9" y="1253"/>
              <a:ext cx="1847" cy="45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5066" name="Text Box 10">
            <a:extLst>
              <a:ext uri="{FF2B5EF4-FFF2-40B4-BE49-F238E27FC236}">
                <a16:creationId xmlns:a16="http://schemas.microsoft.com/office/drawing/2014/main" id="{482482BD-7866-4A87-9C5E-C85407FD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3" y="3106738"/>
            <a:ext cx="2541587" cy="31432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CC0066"/>
                </a:solidFill>
                <a:ea typeface="微软雅黑" panose="020B0503020204020204" pitchFamily="34" charset="-122"/>
              </a:rPr>
              <a:t>函数大小或变量长度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  <p:bldP spid="685060" grpId="0"/>
      <p:bldP spid="685061" grpId="0"/>
      <p:bldP spid="68506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D0D86FC-3383-4485-956D-074720680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目标文件中的符号表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EEF0A90-1194-493E-BA7F-7D9D16C5B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9755" y="688908"/>
            <a:ext cx="9422295" cy="47783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中的符号表中条目（共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  查看命令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–s 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7728AA7A-D70F-481B-8ACA-712BEAAFB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" y="1067594"/>
            <a:ext cx="9095582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Num:	value	         Size	Type	Bind	           Ot	</a:t>
            </a:r>
            <a:r>
              <a:rPr lang="en-US" altLang="zh-CN" sz="18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Ndx</a:t>
            </a: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Name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	0	8	Data	Global  	0	3	</a:t>
            </a:r>
            <a:r>
              <a:rPr lang="en-US" altLang="zh-CN" sz="18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1800" dirty="0">
              <a:solidFill>
                <a:srgbClr val="00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	0	33	</a:t>
            </a:r>
            <a:r>
              <a:rPr lang="en-US" altLang="zh-CN" sz="18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Global	0	1	main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10:	0	0	</a:t>
            </a:r>
            <a:r>
              <a:rPr lang="en-US" altLang="zh-CN" sz="18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Notype</a:t>
            </a: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Global	0	UND	swap</a:t>
            </a:r>
          </a:p>
        </p:txBody>
      </p:sp>
      <p:sp>
        <p:nvSpPr>
          <p:cNvPr id="692229" name="Rectangle 5">
            <a:extLst>
              <a:ext uri="{FF2B5EF4-FFF2-40B4-BE49-F238E27FC236}">
                <a16:creationId xmlns:a16="http://schemas.microsoft.com/office/drawing/2014/main" id="{821849A6-2250-4B50-AFC5-ABDB630A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3913188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中的符号表中最后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个条目（共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  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–s 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230" name="Text Box 6">
            <a:extLst>
              <a:ext uri="{FF2B5EF4-FFF2-40B4-BE49-F238E27FC236}">
                <a16:creationId xmlns:a16="http://schemas.microsoft.com/office/drawing/2014/main" id="{209C1E8A-18E3-44E2-833E-34E84B291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424363"/>
            <a:ext cx="848518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Num:	value	        Size   Type	       Bind	   Ot	    </a:t>
            </a:r>
            <a:r>
              <a:rPr lang="en-US" altLang="zh-CN" sz="18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Ndx</a:t>
            </a: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Name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	0	4	 Data	 Global    0	3	bufp0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	0	0	 </a:t>
            </a:r>
            <a:r>
              <a:rPr lang="en-US" altLang="zh-CN" sz="18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Notype</a:t>
            </a: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Global    0	UND 	</a:t>
            </a:r>
            <a:r>
              <a:rPr lang="en-US" altLang="zh-CN" sz="18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1800" dirty="0">
              <a:solidFill>
                <a:srgbClr val="00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10:	0	36	 </a:t>
            </a:r>
            <a:r>
              <a:rPr lang="en-US" altLang="zh-CN" sz="18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Global	   0	1	swap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18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11:	4	4	 Data	 Local	   0	COM	bufp1</a:t>
            </a:r>
          </a:p>
        </p:txBody>
      </p:sp>
      <p:sp>
        <p:nvSpPr>
          <p:cNvPr id="692231" name="Text Box 7">
            <a:extLst>
              <a:ext uri="{FF2B5EF4-FFF2-40B4-BE49-F238E27FC236}">
                <a16:creationId xmlns:a16="http://schemas.microsoft.com/office/drawing/2014/main" id="{C266E10A-CC5E-409F-BE07-E53DCA47D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2826096"/>
            <a:ext cx="85963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）偏移为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的符号，是全局变量，占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）偏移为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的符号，是全局函数，占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中未定义全局（在其他模块定义）符号，类型和大小未知</a:t>
            </a:r>
          </a:p>
        </p:txBody>
      </p:sp>
      <p:sp>
        <p:nvSpPr>
          <p:cNvPr id="692232" name="Text Box 8">
            <a:extLst>
              <a:ext uri="{FF2B5EF4-FFF2-40B4-BE49-F238E27FC236}">
                <a16:creationId xmlns:a16="http://schemas.microsoft.com/office/drawing/2014/main" id="{1FE39E11-50B6-44CB-B74B-C7F832FD6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6284913"/>
            <a:ext cx="88138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是未分配地址且未初始化的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本地变量，在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bss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8E2E31-66C6-F67D-340C-386490EA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9" y="4731163"/>
            <a:ext cx="9144000" cy="16577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14F0F5-BE20-950B-8279-0A4B0B33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9" y="1461128"/>
            <a:ext cx="9144000" cy="1248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9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/>
      <p:bldP spid="692230" grpId="0"/>
      <p:bldP spid="6922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7878F3A-3439-4017-B773-C8FEAA386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符号解析（</a:t>
            </a:r>
            <a:r>
              <a:rPr lang="en-US" altLang="zh-CN"/>
              <a:t>Symbol Resolution</a:t>
            </a:r>
            <a:r>
              <a:rPr lang="zh-CN" altLang="en-US"/>
              <a:t>）</a:t>
            </a:r>
          </a:p>
        </p:txBody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5BE18B65-3D03-48DA-9F3E-2649BF0DD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06450"/>
            <a:ext cx="5761038" cy="48402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目的：将每个模块中</a:t>
            </a: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引用的符号</a:t>
            </a:r>
            <a:r>
              <a:rPr lang="zh-CN" altLang="en-US" sz="2200" dirty="0">
                <a:ea typeface="微软雅黑" panose="020B0503020204020204" pitchFamily="34" charset="-122"/>
              </a:rPr>
              <a:t>与某个目标模块中的</a:t>
            </a: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定义符号</a:t>
            </a:r>
            <a:r>
              <a:rPr lang="zh-CN" altLang="en-US" sz="2200" dirty="0">
                <a:ea typeface="微软雅黑" panose="020B0503020204020204" pitchFamily="34" charset="-122"/>
              </a:rPr>
              <a:t>建立关联。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ea typeface="微软雅黑" panose="020B0503020204020204" pitchFamily="34" charset="-122"/>
              </a:rPr>
              <a:t>每个</a:t>
            </a: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定义符号在代码段或数据段中都被分配了存储空间</a:t>
            </a:r>
            <a:r>
              <a:rPr lang="zh-CN" altLang="en-US" sz="2200" dirty="0">
                <a:ea typeface="微软雅黑" panose="020B0503020204020204" pitchFamily="34" charset="-122"/>
              </a:rPr>
              <a:t>，将</a:t>
            </a:r>
            <a:r>
              <a:rPr lang="zh-CN" altLang="en-US" sz="2200" dirty="0">
                <a:solidFill>
                  <a:srgbClr val="CC0066"/>
                </a:solidFill>
                <a:ea typeface="微软雅黑" panose="020B0503020204020204" pitchFamily="34" charset="-122"/>
              </a:rPr>
              <a:t>引用符号</a:t>
            </a:r>
            <a:r>
              <a:rPr lang="zh-CN" altLang="en-US" sz="2200" dirty="0">
                <a:ea typeface="微软雅黑" panose="020B0503020204020204" pitchFamily="34" charset="-122"/>
              </a:rPr>
              <a:t>与</a:t>
            </a:r>
            <a:r>
              <a:rPr lang="zh-CN" altLang="en-US" sz="2200" dirty="0">
                <a:solidFill>
                  <a:srgbClr val="CC0066"/>
                </a:solidFill>
                <a:ea typeface="微软雅黑" panose="020B0503020204020204" pitchFamily="34" charset="-122"/>
              </a:rPr>
              <a:t>定义符号</a:t>
            </a:r>
            <a:r>
              <a:rPr lang="zh-CN" altLang="en-US" sz="2200" dirty="0">
                <a:ea typeface="微软雅黑" panose="020B0503020204020204" pitchFamily="34" charset="-122"/>
              </a:rPr>
              <a:t>建立关联后，就可在重定位时</a:t>
            </a:r>
            <a:r>
              <a:rPr lang="zh-CN" altLang="en-US" sz="2200" dirty="0">
                <a:solidFill>
                  <a:srgbClr val="3366FF"/>
                </a:solidFill>
                <a:ea typeface="微软雅黑" panose="020B0503020204020204" pitchFamily="34" charset="-122"/>
              </a:rPr>
              <a:t>将引用符号的地址重定位为相关联的定义符号的地址</a:t>
            </a:r>
            <a:r>
              <a:rPr lang="zh-CN" altLang="en-US" sz="2200" dirty="0"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局部（本地）符号</a:t>
            </a:r>
            <a:r>
              <a:rPr lang="zh-CN" altLang="en-US" sz="2200" dirty="0">
                <a:ea typeface="微软雅黑" panose="020B0503020204020204" pitchFamily="34" charset="-122"/>
              </a:rPr>
              <a:t>在本模块定义并引用，其解析较简单，只要与本模块内唯一的定义符号关联即可。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全局符号</a:t>
            </a:r>
            <a:r>
              <a:rPr lang="zh-CN" altLang="en-US" sz="2200" dirty="0">
                <a:ea typeface="微软雅黑" panose="020B0503020204020204" pitchFamily="34" charset="-122"/>
              </a:rPr>
              <a:t>（外部定义的、内部定义的）的解析涉及多个模块，故较复杂</a:t>
            </a:r>
            <a:r>
              <a:rPr lang="zh-CN" altLang="en-US" sz="2200" dirty="0"/>
              <a:t>   </a:t>
            </a:r>
          </a:p>
        </p:txBody>
      </p:sp>
      <p:sp>
        <p:nvSpPr>
          <p:cNvPr id="709636" name="Text Box 4">
            <a:extLst>
              <a:ext uri="{FF2B5EF4-FFF2-40B4-BE49-F238E27FC236}">
                <a16:creationId xmlns:a16="http://schemas.microsoft.com/office/drawing/2014/main" id="{71C68946-9557-4425-A762-1EBD23AF9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2436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200" dirty="0">
                <a:solidFill>
                  <a:srgbClr val="0A6A0A"/>
                </a:solidFill>
                <a:ea typeface="微软雅黑" panose="020B0503020204020204" pitchFamily="34" charset="-122"/>
              </a:rPr>
              <a:t>符号的定义</a:t>
            </a:r>
            <a:r>
              <a:rPr lang="zh-CN" altLang="en-US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200" dirty="0">
                <a:solidFill>
                  <a:srgbClr val="0A6A0A"/>
                </a:solidFill>
                <a:ea typeface="微软雅黑" panose="020B0503020204020204" pitchFamily="34" charset="-122"/>
              </a:rPr>
              <a:t>其实质是什么？</a:t>
            </a:r>
          </a:p>
        </p:txBody>
      </p:sp>
      <p:sp>
        <p:nvSpPr>
          <p:cNvPr id="709637" name="Text Box 5">
            <a:extLst>
              <a:ext uri="{FF2B5EF4-FFF2-40B4-BE49-F238E27FC236}">
                <a16:creationId xmlns:a16="http://schemas.microsoft.com/office/drawing/2014/main" id="{1BF20AFA-8828-4BC4-B6AD-37B714DDE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943" y="5225297"/>
            <a:ext cx="56737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指被分配了存储空间。</a:t>
            </a:r>
            <a:endParaRPr lang="en-US" altLang="zh-CN" sz="2200" dirty="0">
              <a:solidFill>
                <a:srgbClr val="CC3300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为函数名时，指代码所在区；</a:t>
            </a:r>
            <a:endParaRPr lang="en-US" altLang="zh-CN" sz="2200" dirty="0">
              <a:solidFill>
                <a:srgbClr val="CC3300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2200" dirty="0">
                <a:solidFill>
                  <a:srgbClr val="CC3300"/>
                </a:solidFill>
                <a:ea typeface="微软雅黑" panose="020B0503020204020204" pitchFamily="34" charset="-122"/>
              </a:rPr>
              <a:t>为变量名时，指所占的静态数据区。</a:t>
            </a:r>
          </a:p>
        </p:txBody>
      </p:sp>
      <p:sp>
        <p:nvSpPr>
          <p:cNvPr id="709638" name="Text Box 6">
            <a:extLst>
              <a:ext uri="{FF2B5EF4-FFF2-40B4-BE49-F238E27FC236}">
                <a16:creationId xmlns:a16="http://schemas.microsoft.com/office/drawing/2014/main" id="{2BEAEE7B-C7AA-4160-A0D6-BC76A1343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835025"/>
            <a:ext cx="18732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add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200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 23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709639" name="Rectangle 7">
            <a:extLst>
              <a:ext uri="{FF2B5EF4-FFF2-40B4-BE49-F238E27FC236}">
                <a16:creationId xmlns:a16="http://schemas.microsoft.com/office/drawing/2014/main" id="{0B1F2E64-445D-4406-BA66-CB5ABC68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3005138"/>
            <a:ext cx="2855913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Tx/>
              <a:buNone/>
            </a:pPr>
            <a:r>
              <a:rPr lang="zh-CN" altLang="en-US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</a:t>
            </a:r>
            <a:r>
              <a:rPr lang="zh-CN" altLang="en-US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的地址，再在</a:t>
            </a:r>
            <a:r>
              <a:rPr lang="en-US" altLang="zh-CN" sz="2200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zh-CN" altLang="en-US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指令中填入</a:t>
            </a:r>
            <a:r>
              <a:rPr lang="en-US" altLang="zh-CN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</a:t>
            </a:r>
            <a:r>
              <a:rPr lang="zh-CN" altLang="en-US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</a:p>
        </p:txBody>
      </p:sp>
      <p:sp>
        <p:nvSpPr>
          <p:cNvPr id="709640" name="Line 8">
            <a:extLst>
              <a:ext uri="{FF2B5EF4-FFF2-40B4-BE49-F238E27FC236}">
                <a16:creationId xmlns:a16="http://schemas.microsoft.com/office/drawing/2014/main" id="{C4EE3B7C-6054-44C4-A2B8-40C1DC35A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8575" y="2073275"/>
            <a:ext cx="1277938" cy="13335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1" name="Line 9">
            <a:extLst>
              <a:ext uri="{FF2B5EF4-FFF2-40B4-BE49-F238E27FC236}">
                <a16:creationId xmlns:a16="http://schemas.microsoft.com/office/drawing/2014/main" id="{6512C346-D3E2-4CD9-A05E-B5B33913D3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1538" y="1509713"/>
            <a:ext cx="4106862" cy="595312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2" name="Text Box 10">
            <a:extLst>
              <a:ext uri="{FF2B5EF4-FFF2-40B4-BE49-F238E27FC236}">
                <a16:creationId xmlns:a16="http://schemas.microsoft.com/office/drawing/2014/main" id="{5FC9C845-3179-4407-B8BC-6114981D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015" y="6288128"/>
            <a:ext cx="5529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rgbClr val="CC0066"/>
                </a:solidFill>
                <a:ea typeface="微软雅黑" panose="020B0503020204020204" pitchFamily="34" charset="-122"/>
              </a:rPr>
              <a:t>所有定义符号的值就是其目标所在的首地址</a:t>
            </a:r>
          </a:p>
        </p:txBody>
      </p:sp>
      <p:sp>
        <p:nvSpPr>
          <p:cNvPr id="709643" name="Line 11">
            <a:extLst>
              <a:ext uri="{FF2B5EF4-FFF2-40B4-BE49-F238E27FC236}">
                <a16:creationId xmlns:a16="http://schemas.microsoft.com/office/drawing/2014/main" id="{5522A339-0B96-4374-8784-C1F2F24C30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1663" y="1150938"/>
            <a:ext cx="4410075" cy="931862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4" name="Line 12">
            <a:extLst>
              <a:ext uri="{FF2B5EF4-FFF2-40B4-BE49-F238E27FC236}">
                <a16:creationId xmlns:a16="http://schemas.microsoft.com/office/drawing/2014/main" id="{2EE84F81-DB3C-4A93-A14A-77F613883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2370138"/>
            <a:ext cx="1262063" cy="36195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9645" name="Text Box 13">
            <a:extLst>
              <a:ext uri="{FF2B5EF4-FFF2-40B4-BE49-F238E27FC236}">
                <a16:creationId xmlns:a16="http://schemas.microsoft.com/office/drawing/2014/main" id="{BE9E0A0D-0FED-426A-8511-8EF124C82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88" y="4687888"/>
            <a:ext cx="3005137" cy="427037"/>
          </a:xfrm>
          <a:prstGeom prst="rect">
            <a:avLst/>
          </a:prstGeom>
          <a:solidFill>
            <a:srgbClr val="33CCCC">
              <a:alpha val="2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ea typeface="微软雅黑" panose="020B0503020204020204" pitchFamily="34" charset="-122"/>
              </a:rPr>
              <a:t>符号解析也称</a:t>
            </a:r>
            <a:r>
              <a:rPr lang="zh-CN" altLang="en-US" sz="2200">
                <a:solidFill>
                  <a:srgbClr val="FF0000"/>
                </a:solidFill>
                <a:ea typeface="微软雅黑" panose="020B0503020204020204" pitchFamily="34" charset="-122"/>
              </a:rPr>
              <a:t>符号绑定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/>
      <p:bldP spid="709637" grpId="0"/>
      <p:bldP spid="709638" grpId="0"/>
      <p:bldP spid="709639" grpId="0"/>
      <p:bldP spid="709642" grpId="0"/>
      <p:bldP spid="7096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BF6F788-7A07-457E-BCDC-5AC372F76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全局符号的符号解析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2408AA7-28DA-4BB7-9F96-63CFE8699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全局符号的强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弱特性</a:t>
            </a:r>
          </a:p>
          <a:p>
            <a:pPr marL="838200" lvl="1" indent="-381000"/>
            <a:r>
              <a:rPr lang="zh-CN" altLang="en-US" sz="2300">
                <a:ea typeface="微软雅黑" panose="020B0503020204020204" pitchFamily="34" charset="-122"/>
              </a:rPr>
              <a:t>函数名和已初始化的全局变量名是</a:t>
            </a:r>
            <a:r>
              <a:rPr lang="zh-CN" altLang="en-US" sz="2300">
                <a:solidFill>
                  <a:srgbClr val="FF0000"/>
                </a:solidFill>
                <a:ea typeface="微软雅黑" panose="020B0503020204020204" pitchFamily="34" charset="-122"/>
              </a:rPr>
              <a:t>强符号</a:t>
            </a:r>
          </a:p>
          <a:p>
            <a:pPr marL="838200" lvl="1" indent="-381000"/>
            <a:r>
              <a:rPr lang="zh-CN" altLang="en-US" sz="2300">
                <a:ea typeface="微软雅黑" panose="020B0503020204020204" pitchFamily="34" charset="-122"/>
              </a:rPr>
              <a:t>未初始化的全局变量名是</a:t>
            </a:r>
            <a:r>
              <a:rPr lang="zh-CN" altLang="en-US" sz="2300">
                <a:solidFill>
                  <a:srgbClr val="FF0000"/>
                </a:solidFill>
                <a:ea typeface="微软雅黑" panose="020B0503020204020204" pitchFamily="34" charset="-122"/>
              </a:rPr>
              <a:t>弱符号</a:t>
            </a:r>
            <a:r>
              <a:rPr lang="zh-CN" altLang="en-US" sz="2300"/>
              <a:t> 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E05C8CA-418E-4024-BC13-2ED03275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4359275"/>
            <a:ext cx="2011362" cy="18097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var=5;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p1() 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……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}</a:t>
            </a:r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D40CEA3F-95AE-454F-80F1-3AB1F6EE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4359275"/>
            <a:ext cx="1257300" cy="18097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var;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p2() 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……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}</a:t>
            </a:r>
          </a:p>
        </p:txBody>
      </p:sp>
      <p:sp>
        <p:nvSpPr>
          <p:cNvPr id="58374" name="Rectangle 5">
            <a:extLst>
              <a:ext uri="{FF2B5EF4-FFF2-40B4-BE49-F238E27FC236}">
                <a16:creationId xmlns:a16="http://schemas.microsoft.com/office/drawing/2014/main" id="{F1199099-84DB-4869-8524-D4B049642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3802063"/>
            <a:ext cx="819150" cy="43815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p1.c</a:t>
            </a:r>
          </a:p>
        </p:txBody>
      </p:sp>
      <p:sp>
        <p:nvSpPr>
          <p:cNvPr id="58375" name="Rectangle 6">
            <a:extLst>
              <a:ext uri="{FF2B5EF4-FFF2-40B4-BE49-F238E27FC236}">
                <a16:creationId xmlns:a16="http://schemas.microsoft.com/office/drawing/2014/main" id="{96D139ED-95C5-4C30-B9D4-37A8D7026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3743325"/>
            <a:ext cx="819150" cy="438150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p2.c</a:t>
            </a:r>
          </a:p>
        </p:txBody>
      </p:sp>
      <p:sp>
        <p:nvSpPr>
          <p:cNvPr id="58376" name="Text Box 17">
            <a:extLst>
              <a:ext uri="{FF2B5EF4-FFF2-40B4-BE49-F238E27FC236}">
                <a16:creationId xmlns:a16="http://schemas.microsoft.com/office/drawing/2014/main" id="{CECB7EAC-86BA-4817-B3A0-28854748A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2684463"/>
            <a:ext cx="637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ea typeface="微软雅黑" panose="020B0503020204020204" pitchFamily="34" charset="-122"/>
              </a:rPr>
              <a:t>以下符号哪些是</a:t>
            </a:r>
            <a:r>
              <a:rPr lang="zh-CN" altLang="en-US">
                <a:solidFill>
                  <a:srgbClr val="FF0000"/>
                </a:solidFill>
                <a:ea typeface="微软雅黑" panose="020B0503020204020204" pitchFamily="34" charset="-122"/>
              </a:rPr>
              <a:t>强符号</a:t>
            </a:r>
            <a:r>
              <a:rPr lang="zh-CN" altLang="en-US">
                <a:ea typeface="微软雅黑" panose="020B0503020204020204" pitchFamily="34" charset="-122"/>
              </a:rPr>
              <a:t>？哪些是</a:t>
            </a:r>
            <a:r>
              <a:rPr lang="zh-CN" altLang="en-US">
                <a:solidFill>
                  <a:srgbClr val="FF0000"/>
                </a:solidFill>
                <a:ea typeface="微软雅黑" panose="020B0503020204020204" pitchFamily="34" charset="-122"/>
              </a:rPr>
              <a:t>弱符号</a:t>
            </a:r>
            <a:r>
              <a:rPr lang="zh-CN" altLang="en-US"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710678" name="Line 22">
            <a:extLst>
              <a:ext uri="{FF2B5EF4-FFF2-40B4-BE49-F238E27FC236}">
                <a16:creationId xmlns:a16="http://schemas.microsoft.com/office/drawing/2014/main" id="{0DF9C28A-7C08-479C-A0AB-2E38AAAE35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5488" y="3074988"/>
            <a:ext cx="115887" cy="1336675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79" name="Line 23">
            <a:extLst>
              <a:ext uri="{FF2B5EF4-FFF2-40B4-BE49-F238E27FC236}">
                <a16:creationId xmlns:a16="http://schemas.microsoft.com/office/drawing/2014/main" id="{775699C8-60D3-499A-8EEC-BC75FC8DD5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6200" y="3081338"/>
            <a:ext cx="552450" cy="2032000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80" name="Line 24">
            <a:extLst>
              <a:ext uri="{FF2B5EF4-FFF2-40B4-BE49-F238E27FC236}">
                <a16:creationId xmlns:a16="http://schemas.microsoft.com/office/drawing/2014/main" id="{EBFF141C-B2C9-47B9-AD68-C9B17A852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275" y="3135313"/>
            <a:ext cx="1595438" cy="2017712"/>
          </a:xfrm>
          <a:prstGeom prst="line">
            <a:avLst/>
          </a:prstGeom>
          <a:noFill/>
          <a:ln w="38100">
            <a:solidFill>
              <a:srgbClr val="00924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0681" name="Line 25">
            <a:extLst>
              <a:ext uri="{FF2B5EF4-FFF2-40B4-BE49-F238E27FC236}">
                <a16:creationId xmlns:a16="http://schemas.microsoft.com/office/drawing/2014/main" id="{5AA973B2-8C28-4123-882F-DF2BB5EEB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9425" y="3033713"/>
            <a:ext cx="449263" cy="1422400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353249" y="928947"/>
            <a:ext cx="8437502" cy="321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预处理指令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是以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号开头的代码行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号必须是该行除了任何空白字符外的第一个字符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后是指令关键字，在关键字和 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号之间允许存在任意个数的空白字符，整行语句构成了一条预处理指令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该指令将在编译器进行编译之前对源代码做某些转换。</a:t>
            </a:r>
          </a:p>
        </p:txBody>
      </p:sp>
    </p:spTree>
    <p:extLst>
      <p:ext uri="{BB962C8B-B14F-4D97-AF65-F5344CB8AC3E}">
        <p14:creationId xmlns:p14="http://schemas.microsoft.com/office/powerpoint/2010/main" val="374717289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4843461-A33E-491C-AA98-98725B893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全局符号的符号解析</a:t>
            </a: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4F5C231-C6E9-4234-8C70-AC6819D25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2322513"/>
            <a:ext cx="2476500" cy="2381250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buf[2] = {1, 2};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void swap();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main()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swap();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return 0;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} 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A2971DC-8847-4307-9D29-A6BAD5708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1878013"/>
            <a:ext cx="1182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24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main.c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0EADE05F-9660-4DEE-9CAB-4ADD1FEC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2324100"/>
            <a:ext cx="2936875" cy="409575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extern int buf[];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*bufp0 = &amp;buf[0];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static int *bufp1;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void swap()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int temp;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>
              <a:solidFill>
                <a:srgbClr val="DBF2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bufp1 = &amp;buf[1];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temp = *bufp0;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*bufp0 = *bufp1;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*bufp1 = temp;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}</a:t>
            </a:r>
          </a:p>
        </p:txBody>
      </p:sp>
      <p:sp>
        <p:nvSpPr>
          <p:cNvPr id="59398" name="Rectangle 4">
            <a:extLst>
              <a:ext uri="{FF2B5EF4-FFF2-40B4-BE49-F238E27FC236}">
                <a16:creationId xmlns:a16="http://schemas.microsoft.com/office/drawing/2014/main" id="{B5DEE1DF-7042-4CD0-A33A-17A4118D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1782763"/>
            <a:ext cx="1333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24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swap.c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7E192-02BF-4CBA-BAC0-1D606B4E2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93871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此处为引用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24322F-2FCB-475C-A58E-8A8BA667DB8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96132" y="4499769"/>
            <a:ext cx="914400" cy="1587"/>
          </a:xfrm>
          <a:prstGeom prst="straightConnector1">
            <a:avLst/>
          </a:prstGeom>
          <a:noFill/>
          <a:ln w="25400" algn="ctr">
            <a:solidFill>
              <a:srgbClr val="00924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1712" name="Group 32">
            <a:extLst>
              <a:ext uri="{FF2B5EF4-FFF2-40B4-BE49-F238E27FC236}">
                <a16:creationId xmlns:a16="http://schemas.microsoft.com/office/drawing/2014/main" id="{F5DA823F-62B3-4127-83A5-7730019C8D12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1828800"/>
            <a:ext cx="2762250" cy="1420813"/>
            <a:chOff x="3819" y="1152"/>
            <a:chExt cx="1740" cy="895"/>
          </a:xfrm>
        </p:grpSpPr>
        <p:sp>
          <p:nvSpPr>
            <p:cNvPr id="59418" name="TextBox 17">
              <a:extLst>
                <a:ext uri="{FF2B5EF4-FFF2-40B4-BE49-F238E27FC236}">
                  <a16:creationId xmlns:a16="http://schemas.microsoft.com/office/drawing/2014/main" id="{726FBE5B-5A14-40AE-AC88-43FB768DE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1152"/>
              <a:ext cx="11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本地局部符号</a:t>
              </a:r>
            </a:p>
          </p:txBody>
        </p:sp>
        <p:cxnSp>
          <p:nvCxnSpPr>
            <p:cNvPr id="59419" name="Straight Arrow Connector 21">
              <a:extLst>
                <a:ext uri="{FF2B5EF4-FFF2-40B4-BE49-F238E27FC236}">
                  <a16:creationId xmlns:a16="http://schemas.microsoft.com/office/drawing/2014/main" id="{7B3BE5C7-51A3-403B-8EEA-CDC24FF64D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19" y="1354"/>
              <a:ext cx="700" cy="693"/>
            </a:xfrm>
            <a:prstGeom prst="straightConnector1">
              <a:avLst/>
            </a:prstGeom>
            <a:noFill/>
            <a:ln w="25400" algn="ctr">
              <a:solidFill>
                <a:srgbClr val="99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1713" name="Group 33">
            <a:extLst>
              <a:ext uri="{FF2B5EF4-FFF2-40B4-BE49-F238E27FC236}">
                <a16:creationId xmlns:a16="http://schemas.microsoft.com/office/drawing/2014/main" id="{AC8F1E2B-BA42-460A-9C32-82784079059F}"/>
              </a:ext>
            </a:extLst>
          </p:cNvPr>
          <p:cNvGrpSpPr>
            <a:grpSpLocks/>
          </p:cNvGrpSpPr>
          <p:nvPr/>
        </p:nvGrpSpPr>
        <p:grpSpPr bwMode="auto">
          <a:xfrm>
            <a:off x="3084513" y="4649788"/>
            <a:ext cx="2571750" cy="717550"/>
            <a:chOff x="1782" y="2929"/>
            <a:chExt cx="1620" cy="452"/>
          </a:xfrm>
        </p:grpSpPr>
        <p:sp>
          <p:nvSpPr>
            <p:cNvPr id="59416" name="TextBox 27">
              <a:extLst>
                <a:ext uri="{FF2B5EF4-FFF2-40B4-BE49-F238E27FC236}">
                  <a16:creationId xmlns:a16="http://schemas.microsoft.com/office/drawing/2014/main" id="{BDEC5223-94D5-4A18-A6D9-B4F4CE403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3131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482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</a:p>
          </p:txBody>
        </p:sp>
        <p:cxnSp>
          <p:nvCxnSpPr>
            <p:cNvPr id="59417" name="Straight Arrow Connector 31">
              <a:extLst>
                <a:ext uri="{FF2B5EF4-FFF2-40B4-BE49-F238E27FC236}">
                  <a16:creationId xmlns:a16="http://schemas.microsoft.com/office/drawing/2014/main" id="{F666FE99-DD0D-4612-B30F-AF8936D6D3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30" y="2929"/>
              <a:ext cx="872" cy="300"/>
            </a:xfrm>
            <a:prstGeom prst="straightConnector1">
              <a:avLst/>
            </a:prstGeom>
            <a:noFill/>
            <a:ln w="25400" algn="ctr">
              <a:solidFill>
                <a:srgbClr val="0A6A0A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403" name="Text Box 25">
            <a:extLst>
              <a:ext uri="{FF2B5EF4-FFF2-40B4-BE49-F238E27FC236}">
                <a16:creationId xmlns:a16="http://schemas.microsoft.com/office/drawing/2014/main" id="{44C226EE-FE80-4749-9660-E0660D71B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939800"/>
            <a:ext cx="637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ea typeface="微软雅黑" panose="020B0503020204020204" pitchFamily="34" charset="-122"/>
              </a:rPr>
              <a:t>以下符号哪些是</a:t>
            </a:r>
            <a:r>
              <a:rPr lang="zh-CN" altLang="en-US">
                <a:solidFill>
                  <a:srgbClr val="FF0000"/>
                </a:solidFill>
                <a:ea typeface="微软雅黑" panose="020B0503020204020204" pitchFamily="34" charset="-122"/>
              </a:rPr>
              <a:t>强符号</a:t>
            </a:r>
            <a:r>
              <a:rPr lang="zh-CN" altLang="en-US">
                <a:ea typeface="微软雅黑" panose="020B0503020204020204" pitchFamily="34" charset="-122"/>
              </a:rPr>
              <a:t>？哪些是</a:t>
            </a:r>
            <a:r>
              <a:rPr lang="zh-CN" altLang="en-US">
                <a:solidFill>
                  <a:srgbClr val="FF0000"/>
                </a:solidFill>
                <a:ea typeface="微软雅黑" panose="020B0503020204020204" pitchFamily="34" charset="-122"/>
              </a:rPr>
              <a:t>弱符号</a:t>
            </a:r>
            <a:r>
              <a:rPr lang="zh-CN" altLang="en-US"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711706" name="Line 26">
            <a:extLst>
              <a:ext uri="{FF2B5EF4-FFF2-40B4-BE49-F238E27FC236}">
                <a16:creationId xmlns:a16="http://schemas.microsoft.com/office/drawing/2014/main" id="{19F3CAC2-C40F-4661-A27C-2E97BA6E4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6688" y="1333500"/>
            <a:ext cx="1639887" cy="191611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708" name="Line 28">
            <a:extLst>
              <a:ext uri="{FF2B5EF4-FFF2-40B4-BE49-F238E27FC236}">
                <a16:creationId xmlns:a16="http://schemas.microsoft.com/office/drawing/2014/main" id="{29290F3A-863A-4A43-B01E-55D3E0806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4125" y="1338263"/>
            <a:ext cx="1741488" cy="104457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709" name="Line 29">
            <a:extLst>
              <a:ext uri="{FF2B5EF4-FFF2-40B4-BE49-F238E27FC236}">
                <a16:creationId xmlns:a16="http://schemas.microsoft.com/office/drawing/2014/main" id="{2A83F66D-E7B4-4E38-B00D-8398E26E4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275" y="1354138"/>
            <a:ext cx="1987550" cy="1668462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1710" name="Line 30">
            <a:extLst>
              <a:ext uri="{FF2B5EF4-FFF2-40B4-BE49-F238E27FC236}">
                <a16:creationId xmlns:a16="http://schemas.microsoft.com/office/drawing/2014/main" id="{94010148-8038-4F32-B7CD-4ADFFFE39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1397000"/>
            <a:ext cx="2382838" cy="24384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02A12C31-FF75-4CA7-9A42-D181B3F50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1379538"/>
            <a:ext cx="2398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外部符号没有强弱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4FA08A-9CCC-45D2-9B20-73FBE3EAE2F2}"/>
              </a:ext>
            </a:extLst>
          </p:cNvPr>
          <p:cNvGrpSpPr>
            <a:grpSpLocks/>
          </p:cNvGrpSpPr>
          <p:nvPr/>
        </p:nvGrpSpPr>
        <p:grpSpPr bwMode="auto">
          <a:xfrm>
            <a:off x="5540375" y="1381125"/>
            <a:ext cx="827088" cy="1030288"/>
            <a:chOff x="5284788" y="1381125"/>
            <a:chExt cx="827087" cy="1030288"/>
          </a:xfrm>
        </p:grpSpPr>
        <p:sp>
          <p:nvSpPr>
            <p:cNvPr id="59414" name="Line 31">
              <a:extLst>
                <a:ext uri="{FF2B5EF4-FFF2-40B4-BE49-F238E27FC236}">
                  <a16:creationId xmlns:a16="http://schemas.microsoft.com/office/drawing/2014/main" id="{F0E2F7D7-1FB8-4430-B2EF-88A7C132F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788" y="1381125"/>
              <a:ext cx="827087" cy="103028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5" name="Rectangle 4">
              <a:extLst>
                <a:ext uri="{FF2B5EF4-FFF2-40B4-BE49-F238E27FC236}">
                  <a16:creationId xmlns:a16="http://schemas.microsoft.com/office/drawing/2014/main" id="{EFC18019-53EE-43BE-B441-4861D58B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545" y="1477672"/>
              <a:ext cx="495410" cy="38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24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？</a:t>
              </a:r>
              <a:endParaRPr lang="en-GB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0BF990-AE95-4C1A-A78F-9F01C28939D4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1349375"/>
            <a:ext cx="3584575" cy="1379538"/>
            <a:chOff x="1597025" y="1349375"/>
            <a:chExt cx="3584575" cy="1379538"/>
          </a:xfrm>
        </p:grpSpPr>
        <p:sp>
          <p:nvSpPr>
            <p:cNvPr id="59412" name="Line 34">
              <a:extLst>
                <a:ext uri="{FF2B5EF4-FFF2-40B4-BE49-F238E27FC236}">
                  <a16:creationId xmlns:a16="http://schemas.microsoft.com/office/drawing/2014/main" id="{E1384ED2-DFDC-4AAA-9744-13C39D59B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7025" y="1349375"/>
              <a:ext cx="3584575" cy="1379538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3" name="Rectangle 4">
              <a:extLst>
                <a:ext uri="{FF2B5EF4-FFF2-40B4-BE49-F238E27FC236}">
                  <a16:creationId xmlns:a16="http://schemas.microsoft.com/office/drawing/2014/main" id="{484C47DA-FF0D-4589-BEA0-D72FB805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786" y="1765367"/>
              <a:ext cx="495410" cy="38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24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？</a:t>
              </a:r>
              <a:endParaRPr lang="en-GB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</p:txBody>
        </p:sp>
      </p:grpSp>
      <p:sp>
        <p:nvSpPr>
          <p:cNvPr id="29" name="TextBox 17">
            <a:extLst>
              <a:ext uri="{FF2B5EF4-FFF2-40B4-BE49-F238E27FC236}">
                <a16:creationId xmlns:a16="http://schemas.microsoft.com/office/drawing/2014/main" id="{6C94670D-8BB7-4BCD-8020-591DB8781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3" y="2787650"/>
            <a:ext cx="2398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弱符号只</a:t>
            </a:r>
            <a:endParaRPr lang="en-US" altLang="zh-CN" sz="2000" dirty="0">
              <a:solidFill>
                <a:srgbClr val="CC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可能是变量名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B20FB7C5-C7A7-4C3D-A42E-A992FAE9B6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44450"/>
            <a:ext cx="7431087" cy="684213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链接器对符号的解析规则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44248EE-6681-4C5B-9884-07B9E49D67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1458913"/>
            <a:ext cx="8307387" cy="4945062"/>
          </a:xfrm>
        </p:spPr>
        <p:txBody>
          <a:bodyPr/>
          <a:lstStyle/>
          <a:p>
            <a:pPr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>
                <a:solidFill>
                  <a:srgbClr val="FF0000"/>
                </a:solidFill>
                <a:ea typeface="微软雅黑" panose="020B0503020204020204" pitchFamily="34" charset="-122"/>
              </a:rPr>
              <a:t>多重定义</a:t>
            </a:r>
            <a:r>
              <a:rPr lang="zh-CN" altLang="en-US">
                <a:ea typeface="微软雅黑" panose="020B0503020204020204" pitchFamily="34" charset="-122"/>
              </a:rPr>
              <a:t>符号的处理规则</a:t>
            </a:r>
            <a:endParaRPr lang="en-GB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GB" altLang="zh-CN" sz="23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 1: </a:t>
            </a:r>
            <a:r>
              <a:rPr lang="zh-CN" altLang="en-GB" sz="23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强符号不能多次定义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>
                <a:latin typeface="微软雅黑" panose="020B0503020204020204" pitchFamily="34" charset="-122"/>
                <a:ea typeface="微软雅黑" panose="020B0503020204020204" pitchFamily="34" charset="-122"/>
              </a:rPr>
              <a:t>强符号只能被定义一次，否则链接错误</a:t>
            </a:r>
            <a:endParaRPr lang="en-GB" altLang="zh-CN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GB" altLang="zh-CN" sz="23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 2: </a:t>
            </a:r>
            <a:r>
              <a:rPr lang="zh-CN" altLang="en-GB" sz="23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若一个符号被定义为一次强符号和多次弱符号，则按强定义为准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>
                <a:latin typeface="微软雅黑" panose="020B0503020204020204" pitchFamily="34" charset="-122"/>
                <a:ea typeface="微软雅黑" panose="020B0503020204020204" pitchFamily="34" charset="-122"/>
              </a:rPr>
              <a:t>对弱符号的引用被解析为其强定义符号</a:t>
            </a:r>
            <a:endParaRPr lang="en-GB" altLang="zh-CN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GB" altLang="zh-CN" sz="23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 3: </a:t>
            </a:r>
            <a:r>
              <a:rPr lang="zh-CN" altLang="en-GB" sz="23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若有多个弱符号定义，则任选其中一个</a:t>
            </a:r>
          </a:p>
          <a:p>
            <a:pPr lvl="1">
              <a:lnSpc>
                <a:spcPct val="13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300">
                <a:latin typeface="微软雅黑" panose="020B0503020204020204" pitchFamily="34" charset="-122"/>
                <a:ea typeface="微软雅黑" panose="020B0503020204020204" pitchFamily="34" charset="-122"/>
              </a:rPr>
              <a:t>使用命令 </a:t>
            </a:r>
            <a:r>
              <a:rPr lang="en-GB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gcc –fno-common</a:t>
            </a:r>
            <a:r>
              <a:rPr lang="zh-CN" altLang="en-GB" sz="2300">
                <a:latin typeface="微软雅黑" panose="020B0503020204020204" pitchFamily="34" charset="-122"/>
                <a:ea typeface="微软雅黑" panose="020B0503020204020204" pitchFamily="34" charset="-122"/>
              </a:rPr>
              <a:t>链接时，会告诉链接器在遇到多个弱定义的全局符号时输出一条警告信息。</a:t>
            </a:r>
            <a:r>
              <a:rPr lang="en-GB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635909" name="Text Box 5">
            <a:extLst>
              <a:ext uri="{FF2B5EF4-FFF2-40B4-BE49-F238E27FC236}">
                <a16:creationId xmlns:a16="http://schemas.microsoft.com/office/drawing/2014/main" id="{1E3A988A-4BF6-4F40-8E24-17645D41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941388"/>
            <a:ext cx="83042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ea typeface="微软雅黑" panose="020B0503020204020204" pitchFamily="34" charset="-122"/>
              </a:rPr>
              <a:t>符号解析时只能有一个确定的定义（即每个符号仅占一处存储空间）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EBF43C2-D909-434B-8019-39EBBD248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多重定义符号的解析举例</a:t>
            </a: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C7E392E1-137D-498A-8063-2D54433B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949450"/>
            <a:ext cx="1897063" cy="2244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143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x=10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 </a:t>
            </a: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(void);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x=p1();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x;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3492" name="Text Box 5">
            <a:extLst>
              <a:ext uri="{FF2B5EF4-FFF2-40B4-BE49-F238E27FC236}">
                <a16:creationId xmlns:a16="http://schemas.microsoft.com/office/drawing/2014/main" id="{3E41324E-BEBF-4C2F-8BA3-74AA3B289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344988"/>
            <a:ext cx="120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</a:p>
        </p:txBody>
      </p:sp>
      <p:sp>
        <p:nvSpPr>
          <p:cNvPr id="63493" name="Rectangle 6">
            <a:extLst>
              <a:ext uri="{FF2B5EF4-FFF2-40B4-BE49-F238E27FC236}">
                <a16:creationId xmlns:a16="http://schemas.microsoft.com/office/drawing/2014/main" id="{2A7F0C70-D26C-415C-9AD4-EE1008672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2568575"/>
            <a:ext cx="1854200" cy="1635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143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x=20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p1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x;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3494" name="Text Box 7">
            <a:extLst>
              <a:ext uri="{FF2B5EF4-FFF2-40B4-BE49-F238E27FC236}">
                <a16:creationId xmlns:a16="http://schemas.microsoft.com/office/drawing/2014/main" id="{0F4A29D3-E400-43B2-B288-0937F4603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075" y="4316413"/>
            <a:ext cx="120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p1.c</a:t>
            </a:r>
          </a:p>
        </p:txBody>
      </p:sp>
      <p:sp>
        <p:nvSpPr>
          <p:cNvPr id="712712" name="Rectangle 8">
            <a:extLst>
              <a:ext uri="{FF2B5EF4-FFF2-40B4-BE49-F238E27FC236}">
                <a16:creationId xmlns:a16="http://schemas.microsoft.com/office/drawing/2014/main" id="{CAEC37CD-3740-4A0E-A525-C37A635F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1790700"/>
            <a:ext cx="366395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45000"/>
              </a:spcBef>
              <a:buFontTx/>
              <a:buNone/>
            </a:pP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只有一次强定义</a:t>
            </a:r>
          </a:p>
          <a:p>
            <a:pPr algn="r">
              <a:lnSpc>
                <a:spcPct val="130000"/>
              </a:lnSpc>
              <a:spcBef>
                <a:spcPct val="45000"/>
              </a:spcBef>
              <a:buFontTx/>
              <a:buNone/>
            </a:pP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有一次强定义，一次弱定义</a:t>
            </a:r>
            <a:r>
              <a:rPr lang="zh-CN" altLang="en-US" sz="23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（但</a:t>
            </a:r>
            <a:r>
              <a:rPr lang="en-US" altLang="zh-CN" sz="23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3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不是弱符号）</a:t>
            </a:r>
          </a:p>
          <a:p>
            <a:pPr>
              <a:lnSpc>
                <a:spcPct val="130000"/>
              </a:lnSpc>
              <a:spcBef>
                <a:spcPct val="45000"/>
              </a:spcBef>
              <a:buFontTx/>
              <a:buNone/>
            </a:pPr>
            <a:r>
              <a:rPr lang="en-US" altLang="zh-CN" sz="23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有两次强定义，所以，</a:t>
            </a:r>
            <a:r>
              <a:rPr lang="zh-CN" altLang="en-US" sz="230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链接器将输出一条出错信息</a:t>
            </a:r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2716" name="Text Box 12">
            <a:extLst>
              <a:ext uri="{FF2B5EF4-FFF2-40B4-BE49-F238E27FC236}">
                <a16:creationId xmlns:a16="http://schemas.microsoft.com/office/drawing/2014/main" id="{6ECE4EAD-90B3-40CB-A354-D53641FE7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16000"/>
            <a:ext cx="432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ea typeface="微软雅黑" panose="020B0503020204020204" pitchFamily="34" charset="-122"/>
              </a:rPr>
              <a:t>以下程序会发生链接出错吗？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2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5E7863F-1147-5325-C78E-7B278DB2B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多重定义符号的解析举例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50E985E7-C4AB-DB23-5D98-F406EE052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8" y="4749800"/>
            <a:ext cx="782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p1.c</a:t>
            </a:r>
          </a:p>
        </p:txBody>
      </p:sp>
      <p:sp>
        <p:nvSpPr>
          <p:cNvPr id="714756" name="Rectangle 4">
            <a:extLst>
              <a:ext uri="{FF2B5EF4-FFF2-40B4-BE49-F238E27FC236}">
                <a16:creationId xmlns:a16="http://schemas.microsoft.com/office/drawing/2014/main" id="{F79C88E0-5586-ED64-3B20-D1027460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793750"/>
            <a:ext cx="3824287" cy="163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一次强定义，一次弱定义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两次弱定义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一次强定义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20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一次强定义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82F63DE0-2606-97D4-D589-3ADF00EFC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311275"/>
            <a:ext cx="4773613" cy="3463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7145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# include &lt;stdio.h&gt;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y=100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 </a:t>
            </a: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void  </a:t>
            </a: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(void);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z=1000;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p1(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printf(“y=%d, z=%d\n”, y, z);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63A1049C-3CA1-A7D7-6239-833DB4517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4711700"/>
            <a:ext cx="120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96B6ED28-6CF1-07E4-0BFD-5D413DF4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2544763"/>
            <a:ext cx="1708150" cy="2244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7145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 </a:t>
            </a: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  </a:t>
            </a: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y=200;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z=2000;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714760" name="Text Box 8">
            <a:extLst>
              <a:ext uri="{FF2B5EF4-FFF2-40B4-BE49-F238E27FC236}">
                <a16:creationId xmlns:a16="http://schemas.microsoft.com/office/drawing/2014/main" id="{99973C31-A3BB-61F0-8BA9-839CAB607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5378450"/>
            <a:ext cx="4427537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ea typeface="微软雅黑" panose="020B0503020204020204" pitchFamily="34" charset="-122"/>
              </a:rPr>
              <a:t>问题：打印结果是什么？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200">
                <a:ea typeface="微软雅黑" panose="020B0503020204020204" pitchFamily="34" charset="-122"/>
              </a:rPr>
              <a:t>y=200</a:t>
            </a:r>
            <a:r>
              <a:rPr lang="zh-CN" altLang="en-US" sz="2200">
                <a:ea typeface="微软雅黑" panose="020B0503020204020204" pitchFamily="34" charset="-122"/>
              </a:rPr>
              <a:t>，</a:t>
            </a:r>
            <a:r>
              <a:rPr lang="en-US" altLang="zh-CN" sz="2200">
                <a:ea typeface="微软雅黑" panose="020B0503020204020204" pitchFamily="34" charset="-122"/>
              </a:rPr>
              <a:t>z=2000</a:t>
            </a:r>
          </a:p>
        </p:txBody>
      </p:sp>
      <p:sp>
        <p:nvSpPr>
          <p:cNvPr id="714761" name="Text Box 9">
            <a:extLst>
              <a:ext uri="{FF2B5EF4-FFF2-40B4-BE49-F238E27FC236}">
                <a16:creationId xmlns:a16="http://schemas.microsoft.com/office/drawing/2014/main" id="{1BBEF2E5-6091-B376-3B79-1F3CD0D7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784225"/>
            <a:ext cx="432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ea typeface="微软雅黑" panose="020B0503020204020204" pitchFamily="34" charset="-122"/>
              </a:rPr>
              <a:t>以下程序会发生链接出错吗？</a:t>
            </a:r>
          </a:p>
        </p:txBody>
      </p:sp>
      <p:sp>
        <p:nvSpPr>
          <p:cNvPr id="714762" name="Rectangle 10">
            <a:extLst>
              <a:ext uri="{FF2B5EF4-FFF2-40B4-BE49-F238E27FC236}">
                <a16:creationId xmlns:a16="http://schemas.microsoft.com/office/drawing/2014/main" id="{925860A6-8DAD-8A5B-FEBF-6EF1B402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5641975"/>
            <a:ext cx="4503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该例说明：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在两个不同模块定义相同变量名，很可能发生意想不到的结果 ！</a:t>
            </a:r>
          </a:p>
        </p:txBody>
      </p:sp>
      <p:sp>
        <p:nvSpPr>
          <p:cNvPr id="714763" name="Line 11">
            <a:extLst>
              <a:ext uri="{FF2B5EF4-FFF2-40B4-BE49-F238E27FC236}">
                <a16:creationId xmlns:a16="http://schemas.microsoft.com/office/drawing/2014/main" id="{295D32D0-C84B-D9C0-348B-DD1F86BF7E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57375" y="1930400"/>
            <a:ext cx="4833938" cy="2046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4764" name="Line 12">
            <a:extLst>
              <a:ext uri="{FF2B5EF4-FFF2-40B4-BE49-F238E27FC236}">
                <a16:creationId xmlns:a16="http://schemas.microsoft.com/office/drawing/2014/main" id="{B8E6CD2B-9B70-D1B2-FFC1-1AD2AB65ED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90625" y="2133600"/>
            <a:ext cx="5486400" cy="216217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4765" name="Line 13">
            <a:extLst>
              <a:ext uri="{FF2B5EF4-FFF2-40B4-BE49-F238E27FC236}">
                <a16:creationId xmlns:a16="http://schemas.microsoft.com/office/drawing/2014/main" id="{7071AF72-E9E9-A3A0-8921-0A6D9FD5F4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2308225"/>
            <a:ext cx="246063" cy="9144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4766" name="Line 14">
            <a:extLst>
              <a:ext uri="{FF2B5EF4-FFF2-40B4-BE49-F238E27FC236}">
                <a16:creationId xmlns:a16="http://schemas.microsoft.com/office/drawing/2014/main" id="{DAB15DC7-0A2C-04D1-D8F9-947A945EC0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6338" y="2249488"/>
            <a:ext cx="3235325" cy="16256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4767" name="Line 15">
            <a:extLst>
              <a:ext uri="{FF2B5EF4-FFF2-40B4-BE49-F238E27FC236}">
                <a16:creationId xmlns:a16="http://schemas.microsoft.com/office/drawing/2014/main" id="{ED413092-9388-E21F-516B-C8CB4FD914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25600" y="1973263"/>
            <a:ext cx="2466975" cy="1960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4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/>
      <p:bldP spid="714761" grpId="0"/>
      <p:bldP spid="7147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59E01310-656B-4633-9AB4-9EA04DFFC0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57150"/>
            <a:ext cx="7591425" cy="647700"/>
          </a:xfrm>
        </p:spPr>
        <p:txBody>
          <a:bodyPr/>
          <a:lstStyle/>
          <a:p>
            <a:r>
              <a:rPr lang="zh-CN" altLang="en-US"/>
              <a:t>多重定义全局符号的问题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3D8D42AC-8C15-45D3-97C3-8B0ECE65EFE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995363"/>
            <a:ext cx="8229600" cy="50593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尽量避免使用全局变量</a:t>
            </a: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一定需要用的话，就按以下规则使用</a:t>
            </a: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尽量使用本地变量（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static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全局变量要赋初值</a:t>
            </a: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外部全局变量要使用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extern</a:t>
            </a:r>
          </a:p>
        </p:txBody>
      </p:sp>
      <p:sp>
        <p:nvSpPr>
          <p:cNvPr id="646148" name="Text Box 4">
            <a:extLst>
              <a:ext uri="{FF2B5EF4-FFF2-40B4-BE49-F238E27FC236}">
                <a16:creationId xmlns:a16="http://schemas.microsoft.com/office/drawing/2014/main" id="{D3EF86A6-1AE4-4105-8531-99DDC24F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3878263"/>
            <a:ext cx="823595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多重定义全局变量会造成一些意想不到的错误！</a:t>
            </a:r>
            <a:endParaRPr lang="en-US" altLang="zh-CN" sz="22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错误默默发生，编译系统不会警告，并会在程序执行很久后才能表现出来，且远离错误引发处。</a:t>
            </a:r>
            <a:endParaRPr lang="en-US" altLang="zh-CN" sz="22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在一个具有几百个模块的大型软件中，这类错误很难修正。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ea typeface="微软雅黑" panose="020B0503020204020204" pitchFamily="34" charset="-122"/>
              </a:rPr>
              <a:t>大部分程序员并不了解链接器如何工作，因而养成良好的编程习惯是非常重要的。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2DC8CCCF-6E66-46E3-A635-9B2D199861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2738" y="0"/>
            <a:ext cx="8831262" cy="673100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如何划分模块？</a:t>
            </a:r>
          </a:p>
        </p:txBody>
      </p:sp>
      <p:sp>
        <p:nvSpPr>
          <p:cNvPr id="647171" name="Rectangle 2">
            <a:extLst>
              <a:ext uri="{FF2B5EF4-FFF2-40B4-BE49-F238E27FC236}">
                <a16:creationId xmlns:a16="http://schemas.microsoft.com/office/drawing/2014/main" id="{16EA1D9A-7B26-461F-B244-091753728C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6863" y="1042988"/>
            <a:ext cx="8307387" cy="4905375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许多函数无需自己写，可使用共享库函数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如数学库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输出库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存储管理库，字符串处理等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避免以下两种极端做法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将所有函数都放在一个源文件中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修改一个函数需要对所有函数重新编译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时间和空间两方面的效率都不高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一个源文件中仅包含一个函数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需要程序员显式地进行链接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效率高，但模块太多，故太繁琐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5E365628-D2D1-49D3-A446-1D31ACFC4E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6375" y="53975"/>
            <a:ext cx="8716963" cy="669925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静态共享库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C20F15E-A906-46DB-8E8D-78ACD6C7CA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4163" y="1084263"/>
            <a:ext cx="8415337" cy="4668837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静态库 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(.a </a:t>
            </a:r>
            <a:r>
              <a:rPr lang="en-GB" altLang="zh-CN" dirty="0">
                <a:solidFill>
                  <a:srgbClr val="0000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archive files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spcBef>
                <a:spcPct val="4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将所有相关的目标模块（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）打包为一个单独的库文件（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.a</a:t>
            </a: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），称为</a:t>
            </a:r>
            <a:r>
              <a:rPr lang="zh-CN" altLang="en-GB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静态库文件</a:t>
            </a: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，也称</a:t>
            </a:r>
            <a:r>
              <a:rPr lang="zh-CN" altLang="en-GB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存档文件</a:t>
            </a: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archive</a:t>
            </a: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4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增强了链接器功能，使其能通过查找一个或多个库文件中的符号来解析符号</a:t>
            </a:r>
          </a:p>
          <a:p>
            <a:pPr lvl="1">
              <a:spcBef>
                <a:spcPct val="4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在构建可执行文件时只需指定库文件名，链接器会自动到库中寻找那些应用程序用到的目标模块，并且</a:t>
            </a:r>
            <a:r>
              <a:rPr lang="zh-CN" altLang="en-GB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GB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把用到的模块从库中拷贝出来</a:t>
            </a:r>
          </a:p>
          <a:p>
            <a:pPr lvl="1">
              <a:spcBef>
                <a:spcPct val="400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GB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GB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命令行中无需明显指定</a:t>
            </a:r>
            <a:r>
              <a:rPr lang="en-GB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GB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r>
              <a:rPr lang="en-GB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libc.a</a:t>
            </a:r>
            <a:r>
              <a:rPr lang="en-GB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GB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默认库</a:t>
            </a:r>
            <a:r>
              <a:rPr lang="en-GB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F483FCF0-BAC8-46D6-A824-6FDFB385EA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25400"/>
            <a:ext cx="8716962" cy="696913"/>
          </a:xfrm>
        </p:spPr>
        <p:txBody>
          <a:bodyPr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静态库的创建</a:t>
            </a:r>
          </a:p>
        </p:txBody>
      </p:sp>
      <p:sp>
        <p:nvSpPr>
          <p:cNvPr id="72707" name="Line 2">
            <a:extLst>
              <a:ext uri="{FF2B5EF4-FFF2-40B4-BE49-F238E27FC236}">
                <a16:creationId xmlns:a16="http://schemas.microsoft.com/office/drawing/2014/main" id="{D0DBEB42-536F-485F-8EDF-C24EB528D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376363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6BD1E51-5FC9-4D28-81D0-7C336422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738313"/>
            <a:ext cx="1747838" cy="714375"/>
          </a:xfrm>
          <a:prstGeom prst="rect">
            <a:avLst/>
          </a:prstGeom>
          <a:solidFill>
            <a:srgbClr val="DEDFF5"/>
          </a:solidFill>
          <a:ln w="28448">
            <a:solidFill>
              <a:schemeClr val="tx1"/>
            </a:solidFill>
            <a:miter lim="800000"/>
            <a:headEnd/>
            <a:tailEnd/>
          </a:ln>
        </p:spPr>
        <p:txBody>
          <a:bodyPr lIns="18000" tIns="44280" rIns="18000" bIns="4428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转换</a:t>
            </a:r>
          </a:p>
          <a:p>
            <a:pPr algn="ctr"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(cpp,cc1,as)</a:t>
            </a:r>
            <a:endParaRPr lang="en-GB" altLang="zh-CN" sz="200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72709" name="Text Box 4">
            <a:extLst>
              <a:ext uri="{FF2B5EF4-FFF2-40B4-BE49-F238E27FC236}">
                <a16:creationId xmlns:a16="http://schemas.microsoft.com/office/drawing/2014/main" id="{98180C73-AE80-4BF9-8C11-480D29BC1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071563"/>
            <a:ext cx="8778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atoi.c</a:t>
            </a:r>
          </a:p>
        </p:txBody>
      </p:sp>
      <p:sp>
        <p:nvSpPr>
          <p:cNvPr id="72710" name="Text Box 5">
            <a:extLst>
              <a:ext uri="{FF2B5EF4-FFF2-40B4-BE49-F238E27FC236}">
                <a16:creationId xmlns:a16="http://schemas.microsoft.com/office/drawing/2014/main" id="{822B315F-9AAD-4D31-8769-1C4342D7D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2871788"/>
            <a:ext cx="9128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atoi.o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2B0DF63-75B1-4A62-A067-D048F2BD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1746250"/>
            <a:ext cx="1749425" cy="71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转换</a:t>
            </a:r>
          </a:p>
          <a:p>
            <a:pPr algn="ctr">
              <a:lnSpc>
                <a:spcPct val="98000"/>
              </a:lnSpc>
              <a:defRPr/>
            </a:pPr>
            <a:r>
              <a:rPr lang="en-GB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(cpp,cc1,as)</a:t>
            </a:r>
            <a:endParaRPr lang="zh-CN" altLang="en-GB" sz="2000" b="1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72712" name="Text Box 7">
            <a:extLst>
              <a:ext uri="{FF2B5EF4-FFF2-40B4-BE49-F238E27FC236}">
                <a16:creationId xmlns:a16="http://schemas.microsoft.com/office/drawing/2014/main" id="{F3AFD4CF-BEB5-49F2-92D1-9937F858B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1071563"/>
            <a:ext cx="11112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printf.c</a:t>
            </a:r>
          </a:p>
        </p:txBody>
      </p:sp>
      <p:sp>
        <p:nvSpPr>
          <p:cNvPr id="72713" name="Text Box 8">
            <a:extLst>
              <a:ext uri="{FF2B5EF4-FFF2-40B4-BE49-F238E27FC236}">
                <a16:creationId xmlns:a16="http://schemas.microsoft.com/office/drawing/2014/main" id="{C3EDD94C-7162-4412-AE90-56956AB9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2871788"/>
            <a:ext cx="11461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printf.o</a:t>
            </a:r>
          </a:p>
        </p:txBody>
      </p:sp>
      <p:sp>
        <p:nvSpPr>
          <p:cNvPr id="72714" name="Line 9">
            <a:extLst>
              <a:ext uri="{FF2B5EF4-FFF2-40B4-BE49-F238E27FC236}">
                <a16:creationId xmlns:a16="http://schemas.microsoft.com/office/drawing/2014/main" id="{85519799-B5F0-415A-874F-CABA1C5D8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376363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5" name="Line 10">
            <a:extLst>
              <a:ext uri="{FF2B5EF4-FFF2-40B4-BE49-F238E27FC236}">
                <a16:creationId xmlns:a16="http://schemas.microsoft.com/office/drawing/2014/main" id="{B97087DC-31D6-4F80-9F3D-10908A9D5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538" y="2524125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6" name="Line 11">
            <a:extLst>
              <a:ext uri="{FF2B5EF4-FFF2-40B4-BE49-F238E27FC236}">
                <a16:creationId xmlns:a16="http://schemas.microsoft.com/office/drawing/2014/main" id="{4E972477-47E0-4787-8A31-A65AC3825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7513" y="2524125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7" name="Line 12">
            <a:extLst>
              <a:ext uri="{FF2B5EF4-FFF2-40B4-BE49-F238E27FC236}">
                <a16:creationId xmlns:a16="http://schemas.microsoft.com/office/drawing/2014/main" id="{BC62C2C7-1AD6-4945-A39B-78B9EA926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49613"/>
            <a:ext cx="1588" cy="471487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8" name="Text Box 13">
            <a:extLst>
              <a:ext uri="{FF2B5EF4-FFF2-40B4-BE49-F238E27FC236}">
                <a16:creationId xmlns:a16="http://schemas.microsoft.com/office/drawing/2014/main" id="{995F804A-F9F8-4254-935A-59C5DA53E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4559300"/>
            <a:ext cx="9175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libc.a</a:t>
            </a:r>
          </a:p>
        </p:txBody>
      </p:sp>
      <p:sp>
        <p:nvSpPr>
          <p:cNvPr id="72719" name="Line 14">
            <a:extLst>
              <a:ext uri="{FF2B5EF4-FFF2-40B4-BE49-F238E27FC236}">
                <a16:creationId xmlns:a16="http://schemas.microsoft.com/office/drawing/2014/main" id="{510E4E4D-118F-4073-A730-565942BDD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4613" y="3187700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Rectangle 15">
            <a:extLst>
              <a:ext uri="{FF2B5EF4-FFF2-40B4-BE49-F238E27FC236}">
                <a16:creationId xmlns:a16="http://schemas.microsoft.com/office/drawing/2014/main" id="{B462563B-72E7-4274-B45D-3C2331F06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21100"/>
            <a:ext cx="2971800" cy="41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en-GB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Archiver (ar)</a:t>
            </a:r>
          </a:p>
        </p:txBody>
      </p:sp>
      <p:sp>
        <p:nvSpPr>
          <p:cNvPr id="72721" name="Text Box 16">
            <a:extLst>
              <a:ext uri="{FF2B5EF4-FFF2-40B4-BE49-F238E27FC236}">
                <a16:creationId xmlns:a16="http://schemas.microsoft.com/office/drawing/2014/main" id="{CA5338D9-A861-4284-844A-873C61B1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16075"/>
            <a:ext cx="4238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>
                <a:latin typeface="Calibri" panose="020F0502020204030204" pitchFamily="34" charset="0"/>
                <a:ea typeface="msgothic"/>
                <a:cs typeface="msgothic"/>
              </a:rPr>
              <a:t>...</a:t>
            </a:r>
          </a:p>
        </p:txBody>
      </p:sp>
      <p:sp>
        <p:nvSpPr>
          <p:cNvPr id="72722" name="Text Box 18">
            <a:extLst>
              <a:ext uri="{FF2B5EF4-FFF2-40B4-BE49-F238E27FC236}">
                <a16:creationId xmlns:a16="http://schemas.microsoft.com/office/drawing/2014/main" id="{2DBA1631-D1E3-4799-A9DD-E41A2446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1082675"/>
            <a:ext cx="13890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random.c</a:t>
            </a:r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8F3B69BA-107F-4B09-98B6-538071FD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2882900"/>
            <a:ext cx="14239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random.o</a:t>
            </a:r>
          </a:p>
        </p:txBody>
      </p:sp>
      <p:sp>
        <p:nvSpPr>
          <p:cNvPr id="72724" name="Line 20">
            <a:extLst>
              <a:ext uri="{FF2B5EF4-FFF2-40B4-BE49-F238E27FC236}">
                <a16:creationId xmlns:a16="http://schemas.microsoft.com/office/drawing/2014/main" id="{8E7A0A8A-67C6-451C-AD45-25998F379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387475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5" name="Line 21">
            <a:extLst>
              <a:ext uri="{FF2B5EF4-FFF2-40B4-BE49-F238E27FC236}">
                <a16:creationId xmlns:a16="http://schemas.microsoft.com/office/drawing/2014/main" id="{4A1027F9-C9C7-47B3-AD1C-9B25F4915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533650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6" name="Line 22">
            <a:extLst>
              <a:ext uri="{FF2B5EF4-FFF2-40B4-BE49-F238E27FC236}">
                <a16:creationId xmlns:a16="http://schemas.microsoft.com/office/drawing/2014/main" id="{5AB8BE4A-0B4E-49C9-B892-FA2A60D97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187700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7" name="Text Box 23">
            <a:extLst>
              <a:ext uri="{FF2B5EF4-FFF2-40B4-BE49-F238E27FC236}">
                <a16:creationId xmlns:a16="http://schemas.microsoft.com/office/drawing/2014/main" id="{5104D843-F41E-4CEF-9A86-AC590964A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3571875"/>
            <a:ext cx="37465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$ </a:t>
            </a:r>
            <a:r>
              <a:rPr lang="en-GB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ar rcs</a:t>
            </a:r>
            <a:r>
              <a:rPr lang="en-GB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libc.a \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atoi.o printf.o … random.o</a:t>
            </a:r>
          </a:p>
        </p:txBody>
      </p:sp>
      <p:sp>
        <p:nvSpPr>
          <p:cNvPr id="72728" name="Line 24">
            <a:extLst>
              <a:ext uri="{FF2B5EF4-FFF2-40B4-BE49-F238E27FC236}">
                <a16:creationId xmlns:a16="http://schemas.microsoft.com/office/drawing/2014/main" id="{90C6ECA6-CB9D-4960-9953-F3AA23031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164013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9" name="Text Box 26">
            <a:extLst>
              <a:ext uri="{FF2B5EF4-FFF2-40B4-BE49-F238E27FC236}">
                <a16:creationId xmlns:a16="http://schemas.microsoft.com/office/drawing/2014/main" id="{19B931F6-BB93-4624-A8BD-F2DEA4E2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4540250"/>
            <a:ext cx="2971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C</a:t>
            </a:r>
            <a:r>
              <a:rPr lang="zh-CN" altLang="en-GB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标准静态库</a:t>
            </a:r>
          </a:p>
        </p:txBody>
      </p:sp>
      <p:sp>
        <p:nvSpPr>
          <p:cNvPr id="72730" name="Rectangle 2">
            <a:extLst>
              <a:ext uri="{FF2B5EF4-FFF2-40B4-BE49-F238E27FC236}">
                <a16:creationId xmlns:a16="http://schemas.microsoft.com/office/drawing/2014/main" id="{0105FC92-73C6-4AF0-A0CD-95C9C330C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5286375"/>
            <a:ext cx="83073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r>
              <a:rPr lang="en-GB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Archiver</a:t>
            </a:r>
            <a:r>
              <a:rPr lang="zh-CN" altLang="en-GB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（归档器）允许增量更新，只要重新编译需修改的源码并将其</a:t>
            </a:r>
            <a:r>
              <a:rPr lang="en-GB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GB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文件替换到静态库中。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</a:pPr>
            <a:endParaRPr lang="en-GB" altLang="zh-CN" sz="2000" dirty="0">
              <a:latin typeface="Calibri" panose="020F0502020204030204" pitchFamily="34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3DB63E2B-2168-4D0A-98FA-6FBE0254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1766888"/>
            <a:ext cx="1749425" cy="71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8000"/>
              </a:lnSpc>
              <a:defRPr/>
            </a:pPr>
            <a:r>
              <a:rPr lang="zh-CN" altLang="en-GB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转换</a:t>
            </a:r>
          </a:p>
          <a:p>
            <a:pPr algn="ctr">
              <a:lnSpc>
                <a:spcPct val="98000"/>
              </a:lnSpc>
              <a:defRPr/>
            </a:pPr>
            <a:r>
              <a:rPr lang="en-GB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(cpp,cc1,as)</a:t>
            </a:r>
            <a:endParaRPr lang="zh-CN" altLang="en-GB" sz="2000" b="1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72732" name="矩形 2">
            <a:extLst>
              <a:ext uri="{FF2B5EF4-FFF2-40B4-BE49-F238E27FC236}">
                <a16:creationId xmlns:a16="http://schemas.microsoft.com/office/drawing/2014/main" id="{AF946185-310A-43AE-9965-4B6C16AA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6227763"/>
            <a:ext cx="74279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15000"/>
              </a:lnSpc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zh-CN" altLang="en-GB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GB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GB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命令行中无需明显指定</a:t>
            </a:r>
            <a:r>
              <a:rPr lang="en-GB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GB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r>
              <a:rPr lang="en-GB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libc.a</a:t>
            </a:r>
            <a:r>
              <a:rPr lang="en-GB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GB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默认库</a:t>
            </a:r>
            <a:r>
              <a:rPr lang="en-GB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GB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48F4A4B-885B-48EE-AF6C-EA8875A17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自定义一个静态库文件</a:t>
            </a:r>
            <a:endParaRPr lang="en-US" altLang="zh-CN" sz="4000"/>
          </a:p>
        </p:txBody>
      </p:sp>
      <p:sp>
        <p:nvSpPr>
          <p:cNvPr id="76803" name="Rectangle 11">
            <a:extLst>
              <a:ext uri="{FF2B5EF4-FFF2-40B4-BE49-F238E27FC236}">
                <a16:creationId xmlns:a16="http://schemas.microsoft.com/office/drawing/2014/main" id="{C0F5CE04-ABB5-405F-80DB-3A159160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1724025"/>
            <a:ext cx="43688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7145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# include &lt;stdio.h&gt;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void myfunc1() {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printf("This is myfunc1!\n");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76804" name="Rectangle 12">
            <a:extLst>
              <a:ext uri="{FF2B5EF4-FFF2-40B4-BE49-F238E27FC236}">
                <a16:creationId xmlns:a16="http://schemas.microsoft.com/office/drawing/2014/main" id="{3DB78226-9D9C-402B-AE81-97E13CE8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1733550"/>
            <a:ext cx="4332288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7145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# include &lt;stdio.h&gt;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void myfunc2() {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printf(</a:t>
            </a:r>
            <a:r>
              <a:rPr lang="en-US" altLang="zh-CN" sz="1800"/>
              <a:t>"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This is myfunc2\n");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89165" name="Rectangle 13">
            <a:extLst>
              <a:ext uri="{FF2B5EF4-FFF2-40B4-BE49-F238E27FC236}">
                <a16:creationId xmlns:a16="http://schemas.microsoft.com/office/drawing/2014/main" id="{AB3A9FAB-464F-4EBB-B4B9-A6879AA4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3365500"/>
            <a:ext cx="5756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gcc –c myproc1.c myproc2.c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ar rcs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mylib.a</a:t>
            </a:r>
            <a:r>
              <a:rPr lang="en-US" altLang="zh-CN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myproc1.o myproc2.o</a:t>
            </a:r>
          </a:p>
        </p:txBody>
      </p:sp>
      <p:sp>
        <p:nvSpPr>
          <p:cNvPr id="76806" name="Rectangle 4">
            <a:extLst>
              <a:ext uri="{FF2B5EF4-FFF2-40B4-BE49-F238E27FC236}">
                <a16:creationId xmlns:a16="http://schemas.microsoft.com/office/drawing/2014/main" id="{B7AC7E96-AD8F-4A74-B1BC-1E0872913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1227138"/>
            <a:ext cx="1782762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myproc1.c</a:t>
            </a:r>
          </a:p>
        </p:txBody>
      </p:sp>
      <p:sp>
        <p:nvSpPr>
          <p:cNvPr id="76807" name="Rectangle 4">
            <a:extLst>
              <a:ext uri="{FF2B5EF4-FFF2-40B4-BE49-F238E27FC236}">
                <a16:creationId xmlns:a16="http://schemas.microsoft.com/office/drawing/2014/main" id="{A7D04EE0-07DE-4CFB-AE17-65A2FA82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1223963"/>
            <a:ext cx="1782762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myproc2.c</a:t>
            </a:r>
          </a:p>
        </p:txBody>
      </p:sp>
      <p:sp>
        <p:nvSpPr>
          <p:cNvPr id="76808" name="Text Box 18">
            <a:extLst>
              <a:ext uri="{FF2B5EF4-FFF2-40B4-BE49-F238E27FC236}">
                <a16:creationId xmlns:a16="http://schemas.microsoft.com/office/drawing/2014/main" id="{9660990A-D1D2-426D-8805-1266B19BE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800100"/>
            <a:ext cx="69230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举例：将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myproc1.o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myproc2.o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打包生成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mylib.a</a:t>
            </a:r>
          </a:p>
        </p:txBody>
      </p:sp>
      <p:sp>
        <p:nvSpPr>
          <p:cNvPr id="689171" name="Rectangle 19">
            <a:extLst>
              <a:ext uri="{FF2B5EF4-FFF2-40B4-BE49-F238E27FC236}">
                <a16:creationId xmlns:a16="http://schemas.microsoft.com/office/drawing/2014/main" id="{600C620A-D89A-4EC5-8C88-B6D53132B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4826000"/>
            <a:ext cx="3024187" cy="183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myfunc1(viod);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myfunc1();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0;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689172" name="Text Box 20">
            <a:extLst>
              <a:ext uri="{FF2B5EF4-FFF2-40B4-BE49-F238E27FC236}">
                <a16:creationId xmlns:a16="http://schemas.microsoft.com/office/drawing/2014/main" id="{3B7EB85E-23E2-4B7B-BD4C-38972A558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76738"/>
            <a:ext cx="1450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</a:p>
        </p:txBody>
      </p:sp>
      <p:sp>
        <p:nvSpPr>
          <p:cNvPr id="689173" name="Text Box 21">
            <a:extLst>
              <a:ext uri="{FF2B5EF4-FFF2-40B4-BE49-F238E27FC236}">
                <a16:creationId xmlns:a16="http://schemas.microsoft.com/office/drawing/2014/main" id="{10B4D053-C0CA-4916-A7FE-6420898B0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5487988"/>
            <a:ext cx="5094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调用关系：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→myfunc1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→printf</a:t>
            </a:r>
            <a:endParaRPr lang="zh-CN" altLang="en-US" sz="2000">
              <a:solidFill>
                <a:srgbClr val="0A6A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9174" name="Rectangle 22">
            <a:extLst>
              <a:ext uri="{FF2B5EF4-FFF2-40B4-BE49-F238E27FC236}">
                <a16:creationId xmlns:a16="http://schemas.microsoft.com/office/drawing/2014/main" id="{3D049F59-2E80-4926-B00D-2E37FFD27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602163"/>
            <a:ext cx="5457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$ gcc –c main.c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$ gcc –static –o myproc main.o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./mylib.a</a:t>
            </a:r>
          </a:p>
        </p:txBody>
      </p:sp>
      <p:sp>
        <p:nvSpPr>
          <p:cNvPr id="689175" name="Text Box 23">
            <a:extLst>
              <a:ext uri="{FF2B5EF4-FFF2-40B4-BE49-F238E27FC236}">
                <a16:creationId xmlns:a16="http://schemas.microsoft.com/office/drawing/2014/main" id="{18EC1BC2-5757-46A1-8C00-6CE91894B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5" y="4491038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libc.a</a:t>
            </a:r>
            <a:r>
              <a:rPr lang="zh-CN" altLang="en-US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无需明显指出！</a:t>
            </a:r>
          </a:p>
        </p:txBody>
      </p:sp>
      <p:sp>
        <p:nvSpPr>
          <p:cNvPr id="689176" name="Text Box 24">
            <a:extLst>
              <a:ext uri="{FF2B5EF4-FFF2-40B4-BE49-F238E27FC236}">
                <a16:creationId xmlns:a16="http://schemas.microsoft.com/office/drawing/2014/main" id="{D0484A67-E047-4ACB-ABFE-3D2F2CB40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6138863"/>
            <a:ext cx="46450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ea typeface="微软雅黑" panose="020B0503020204020204" pitchFamily="34" charset="-122"/>
              </a:rPr>
              <a:t>问题：如何进行符号解析？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65" grpId="0"/>
      <p:bldP spid="689171" grpId="0" animBg="1"/>
      <p:bldP spid="689172" grpId="0"/>
      <p:bldP spid="689173" grpId="0"/>
      <p:bldP spid="689174" grpId="0"/>
      <p:bldP spid="689175" grpId="0"/>
      <p:bldP spid="68917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FBEF1A2-B06D-43B2-ACE8-AAAEC2834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8229600" cy="561975"/>
          </a:xfrm>
        </p:spPr>
        <p:txBody>
          <a:bodyPr/>
          <a:lstStyle/>
          <a:p>
            <a:r>
              <a:rPr lang="zh-CN" altLang="en-US" dirty="0"/>
              <a:t>链接器中符号解析的全过程</a:t>
            </a:r>
            <a:r>
              <a:rPr lang="zh-CN" altLang="en-US" sz="3200" dirty="0"/>
              <a:t> </a:t>
            </a:r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DDABD0BB-06A5-4F42-8FD6-CC742939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104900"/>
            <a:ext cx="3024188" cy="183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myfunc1(viod);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myfunc1();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0;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77828" name="Text Box 6">
            <a:extLst>
              <a:ext uri="{FF2B5EF4-FFF2-40B4-BE49-F238E27FC236}">
                <a16:creationId xmlns:a16="http://schemas.microsoft.com/office/drawing/2014/main" id="{BD4634E0-79F4-4DFE-B7C2-20789E95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698500"/>
            <a:ext cx="1450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</a:p>
        </p:txBody>
      </p:sp>
      <p:sp>
        <p:nvSpPr>
          <p:cNvPr id="77829" name="Text Box 7">
            <a:extLst>
              <a:ext uri="{FF2B5EF4-FFF2-40B4-BE49-F238E27FC236}">
                <a16:creationId xmlns:a16="http://schemas.microsoft.com/office/drawing/2014/main" id="{D89D09D1-32BB-4808-ACC3-4E1D9208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555750"/>
            <a:ext cx="5094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调用关系：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→myfunc1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→printf</a:t>
            </a:r>
            <a:endParaRPr lang="zh-CN" altLang="en-US" sz="2000">
              <a:solidFill>
                <a:srgbClr val="0A6A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30" name="Rectangle 8">
            <a:extLst>
              <a:ext uri="{FF2B5EF4-FFF2-40B4-BE49-F238E27FC236}">
                <a16:creationId xmlns:a16="http://schemas.microsoft.com/office/drawing/2014/main" id="{998AE2EE-1A18-4F76-A179-BB0EBF865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844550"/>
            <a:ext cx="5457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–c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–static –o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myproc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mylib.a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2953" name="Rectangle 9">
            <a:extLst>
              <a:ext uri="{FF2B5EF4-FFF2-40B4-BE49-F238E27FC236}">
                <a16:creationId xmlns:a16="http://schemas.microsoft.com/office/drawing/2014/main" id="{C1A1D663-83B4-4AB2-8749-55E4B986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3239964"/>
            <a:ext cx="5891212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为空，首先扫描</a:t>
            </a:r>
            <a:r>
              <a:rPr lang="en-US" altLang="zh-CN" sz="1900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，把它加入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，同时把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myfun1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9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接着扫描到</a:t>
            </a:r>
            <a:r>
              <a:rPr lang="en-US" altLang="zh-CN" sz="1900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mylib.a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中所有符号（本例中为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myfunc1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</a:t>
            </a:r>
            <a:r>
              <a:rPr lang="en-US" altLang="zh-CN" sz="1900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mylib.a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中所有目标模块（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myproc1.o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myproc2.o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）依次匹配，发现在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myproc1.o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中定义了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myfunc1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myproc1.o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myfunc1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转移到</a:t>
            </a:r>
            <a:r>
              <a:rPr lang="en-US" altLang="zh-CN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9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myproc1.o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中发现还有未解析符号</a:t>
            </a:r>
            <a:r>
              <a:rPr lang="en-US" altLang="zh-CN" sz="19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，将其加到</a:t>
            </a:r>
            <a:r>
              <a:rPr lang="en-US" altLang="zh-CN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不断在</a:t>
            </a:r>
            <a:r>
              <a:rPr lang="en-US" altLang="zh-CN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mylib.a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的各模块上进行查找以匹配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中的符号，直到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都不再变化。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中只有一个未解析符号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myfunc1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。因为模块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myproc2.o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没有被加入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中，因而它被丢弃。</a:t>
            </a:r>
          </a:p>
        </p:txBody>
      </p:sp>
      <p:sp>
        <p:nvSpPr>
          <p:cNvPr id="722955" name="Rectangle 11">
            <a:extLst>
              <a:ext uri="{FF2B5EF4-FFF2-40B4-BE49-F238E27FC236}">
                <a16:creationId xmlns:a16="http://schemas.microsoft.com/office/drawing/2014/main" id="{A325F772-250D-42C9-98B0-7C80686D9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3" y="2157413"/>
            <a:ext cx="5461000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9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将被合并以组成可执行文件的所有目标文件集合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当前所有未解析的引用符号的集合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当前所有定义符号的集合</a:t>
            </a:r>
            <a:r>
              <a: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22956" name="Rectangle 12">
            <a:extLst>
              <a:ext uri="{FF2B5EF4-FFF2-40B4-BE49-F238E27FC236}">
                <a16:creationId xmlns:a16="http://schemas.microsoft.com/office/drawing/2014/main" id="{E84A0A2A-84D9-4809-A431-B9BD7E67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3367088"/>
            <a:ext cx="28384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接着，扫描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默认的库文件</a:t>
            </a:r>
            <a:r>
              <a:rPr lang="en-US" altLang="zh-CN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，发现其目标模块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printf.o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也从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移到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printf.o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，同时把它定义的所有符号加入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，而所有未解析符号加入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处理完</a:t>
            </a:r>
            <a:r>
              <a:rPr lang="en-US" altLang="zh-CN" sz="19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libc.a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一定是空的，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中符号唯一。</a:t>
            </a:r>
            <a:r>
              <a:rPr lang="zh-CN" altLang="en-US" sz="1800" b="0" dirty="0"/>
              <a:t> </a:t>
            </a:r>
          </a:p>
        </p:txBody>
      </p:sp>
      <p:sp>
        <p:nvSpPr>
          <p:cNvPr id="77834" name="Text Box 13">
            <a:extLst>
              <a:ext uri="{FF2B5EF4-FFF2-40B4-BE49-F238E27FC236}">
                <a16:creationId xmlns:a16="http://schemas.microsoft.com/office/drawing/2014/main" id="{41A3549A-5C5E-4ED0-89F1-BDFE8BEB1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739775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libc.a</a:t>
            </a:r>
            <a:r>
              <a:rPr lang="zh-CN" altLang="en-US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无需明显指出！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3" grpId="0"/>
      <p:bldP spid="722955" grpId="0"/>
      <p:bldP spid="7229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476545" y="973553"/>
            <a:ext cx="8145905" cy="4615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	          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空指令，无任何效果</a:t>
            </a:r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	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包含一个源代码文件</a:t>
            </a:r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	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定义宏</a:t>
            </a:r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#undef	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取消已定义的宏</a:t>
            </a:r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#if	          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如果给定条件为真，则编译下面代码</a:t>
            </a:r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#ifdef	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如果宏已经定义，则编译下面代码</a:t>
            </a:r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#ifndef	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如果宏没有定义，则编译下面代码</a:t>
            </a:r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#elif	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如果前面的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#if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给定条件不为真，当前条件为真，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5000"/>
              </a:lnSpc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则编译下面代码</a:t>
            </a:r>
          </a:p>
          <a:p>
            <a:pPr marL="342900" lvl="1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#endif	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结束一个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#if……#else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条件编译块</a:t>
            </a:r>
          </a:p>
        </p:txBody>
      </p:sp>
    </p:spTree>
    <p:extLst>
      <p:ext uri="{BB962C8B-B14F-4D97-AF65-F5344CB8AC3E}">
        <p14:creationId xmlns:p14="http://schemas.microsoft.com/office/powerpoint/2010/main" val="3048232410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68B5BB9-E9CB-49AB-AB75-B98FFB350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8229600" cy="561975"/>
          </a:xfrm>
        </p:spPr>
        <p:txBody>
          <a:bodyPr/>
          <a:lstStyle/>
          <a:p>
            <a:r>
              <a:rPr lang="zh-CN" altLang="en-US"/>
              <a:t>链接器中符号解析的全过程</a:t>
            </a:r>
            <a:r>
              <a:rPr lang="zh-CN" altLang="en-US" sz="3200"/>
              <a:t> 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C9F40F70-DA78-4C02-9C49-B24C167A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043113"/>
            <a:ext cx="1450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66226F9C-0F60-4E4F-977C-984135DD1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436813"/>
            <a:ext cx="2686050" cy="183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myfunc1(viod);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myfunc1();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0;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19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6778FB91-859C-4D10-8F22-0B5F3FDA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1160463"/>
            <a:ext cx="592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gcc –static –o myproc main.o ./mylib.a</a:t>
            </a:r>
          </a:p>
        </p:txBody>
      </p:sp>
      <p:sp>
        <p:nvSpPr>
          <p:cNvPr id="774155" name="Text Box 11">
            <a:extLst>
              <a:ext uri="{FF2B5EF4-FFF2-40B4-BE49-F238E27FC236}">
                <a16:creationId xmlns:a16="http://schemas.microsoft.com/office/drawing/2014/main" id="{F03F1B12-2B09-4658-89B0-DDD60998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5243513"/>
            <a:ext cx="7972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解析结果：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20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myproc1.o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printf.o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及其调用的模块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myproc1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及其引用的符号</a:t>
            </a:r>
          </a:p>
        </p:txBody>
      </p:sp>
      <p:sp>
        <p:nvSpPr>
          <p:cNvPr id="774156" name="Text Box 12">
            <a:extLst>
              <a:ext uri="{FF2B5EF4-FFF2-40B4-BE49-F238E27FC236}">
                <a16:creationId xmlns:a16="http://schemas.microsoft.com/office/drawing/2014/main" id="{2A976413-C5A6-4F2E-8D31-0E9D9917C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1560513"/>
            <a:ext cx="3294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→myfunc1</a:t>
            </a:r>
            <a:r>
              <a:rPr lang="en-US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→printf</a:t>
            </a:r>
            <a:endParaRPr lang="zh-CN" altLang="en-US" sz="2000">
              <a:solidFill>
                <a:srgbClr val="0A6A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4186" name="Group 42">
            <a:extLst>
              <a:ext uri="{FF2B5EF4-FFF2-40B4-BE49-F238E27FC236}">
                <a16:creationId xmlns:a16="http://schemas.microsoft.com/office/drawing/2014/main" id="{9AB8D0E1-A986-489B-A349-C61DB9BF8BA7}"/>
              </a:ext>
            </a:extLst>
          </p:cNvPr>
          <p:cNvGrpSpPr>
            <a:grpSpLocks/>
          </p:cNvGrpSpPr>
          <p:nvPr/>
        </p:nvGrpSpPr>
        <p:grpSpPr bwMode="auto">
          <a:xfrm>
            <a:off x="3370263" y="1620838"/>
            <a:ext cx="5607050" cy="4057650"/>
            <a:chOff x="1943" y="1021"/>
            <a:chExt cx="3532" cy="2556"/>
          </a:xfrm>
        </p:grpSpPr>
        <p:sp>
          <p:nvSpPr>
            <p:cNvPr id="78859" name="Line 2">
              <a:extLst>
                <a:ext uri="{FF2B5EF4-FFF2-40B4-BE49-F238E27FC236}">
                  <a16:creationId xmlns:a16="http://schemas.microsoft.com/office/drawing/2014/main" id="{D0563317-59BF-46D9-9B3F-D542A1EBE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213"/>
              <a:ext cx="1" cy="240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Rectangle 3">
              <a:extLst>
                <a:ext uri="{FF2B5EF4-FFF2-40B4-BE49-F238E27FC236}">
                  <a16:creationId xmlns:a16="http://schemas.microsoft.com/office/drawing/2014/main" id="{7CAFD2BB-126F-4B25-90E1-F18BDD61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1441"/>
              <a:ext cx="1101" cy="450"/>
            </a:xfrm>
            <a:prstGeom prst="rect">
              <a:avLst/>
            </a:prstGeom>
            <a:solidFill>
              <a:srgbClr val="DEDFF5"/>
            </a:solidFill>
            <a:ln w="28448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44280" rIns="18000" bIns="4428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转换</a:t>
              </a:r>
            </a:p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(cpp,cc1,as)</a:t>
              </a:r>
              <a:endPara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78861" name="Text Box 4">
              <a:extLst>
                <a:ext uri="{FF2B5EF4-FFF2-40B4-BE49-F238E27FC236}">
                  <a16:creationId xmlns:a16="http://schemas.microsoft.com/office/drawing/2014/main" id="{8B2C2952-EAB8-4B93-975C-ECF7AAE09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1021"/>
              <a:ext cx="643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main.c</a:t>
              </a:r>
            </a:p>
          </p:txBody>
        </p:sp>
        <p:sp>
          <p:nvSpPr>
            <p:cNvPr id="78862" name="Text Box 5">
              <a:extLst>
                <a:ext uri="{FF2B5EF4-FFF2-40B4-BE49-F238E27FC236}">
                  <a16:creationId xmlns:a16="http://schemas.microsoft.com/office/drawing/2014/main" id="{1325A53C-0E88-4749-A71E-C24C7C889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137"/>
              <a:ext cx="66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main.o</a:t>
              </a:r>
            </a:p>
          </p:txBody>
        </p:sp>
        <p:sp>
          <p:nvSpPr>
            <p:cNvPr id="78863" name="Text Box 7">
              <a:extLst>
                <a:ext uri="{FF2B5EF4-FFF2-40B4-BE49-F238E27FC236}">
                  <a16:creationId xmlns:a16="http://schemas.microsoft.com/office/drawing/2014/main" id="{D403ABDD-9201-414B-91E5-FE866EFA3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" y="1651"/>
              <a:ext cx="70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mylib.a</a:t>
              </a:r>
            </a:p>
          </p:txBody>
        </p:sp>
        <p:sp>
          <p:nvSpPr>
            <p:cNvPr id="78864" name="Text Box 8">
              <a:extLst>
                <a:ext uri="{FF2B5EF4-FFF2-40B4-BE49-F238E27FC236}">
                  <a16:creationId xmlns:a16="http://schemas.microsoft.com/office/drawing/2014/main" id="{CE30B9D5-BDBB-4427-8482-67857756F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" y="2137"/>
              <a:ext cx="1096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printf.o</a:t>
              </a:r>
              <a:r>
                <a: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及其调用模块</a:t>
              </a:r>
            </a:p>
          </p:txBody>
        </p:sp>
        <p:sp>
          <p:nvSpPr>
            <p:cNvPr id="78865" name="Line 10">
              <a:extLst>
                <a:ext uri="{FF2B5EF4-FFF2-40B4-BE49-F238E27FC236}">
                  <a16:creationId xmlns:a16="http://schemas.microsoft.com/office/drawing/2014/main" id="{62CFBFC5-F094-4A6C-9097-7F1ED7D6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1936"/>
              <a:ext cx="1" cy="240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Line 11">
              <a:extLst>
                <a:ext uri="{FF2B5EF4-FFF2-40B4-BE49-F238E27FC236}">
                  <a16:creationId xmlns:a16="http://schemas.microsoft.com/office/drawing/2014/main" id="{AF62B205-C170-4750-B7A6-ED977DEFC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1936"/>
              <a:ext cx="1" cy="240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7" name="Line 12">
              <a:extLst>
                <a:ext uri="{FF2B5EF4-FFF2-40B4-BE49-F238E27FC236}">
                  <a16:creationId xmlns:a16="http://schemas.microsoft.com/office/drawing/2014/main" id="{C83FE245-258B-4B4B-B6D9-7FD39CE96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" y="2393"/>
              <a:ext cx="1" cy="297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8" name="Text Box 13">
              <a:extLst>
                <a:ext uri="{FF2B5EF4-FFF2-40B4-BE49-F238E27FC236}">
                  <a16:creationId xmlns:a16="http://schemas.microsoft.com/office/drawing/2014/main" id="{CB4BC47A-F037-4DEC-B255-FC424867E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" y="3218"/>
              <a:ext cx="78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2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myproc</a:t>
              </a:r>
            </a:p>
          </p:txBody>
        </p:sp>
        <p:sp>
          <p:nvSpPr>
            <p:cNvPr id="78869" name="Line 14">
              <a:extLst>
                <a:ext uri="{FF2B5EF4-FFF2-40B4-BE49-F238E27FC236}">
                  <a16:creationId xmlns:a16="http://schemas.microsoft.com/office/drawing/2014/main" id="{95C4F87A-813C-4B43-9679-F7073AC18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9" y="2473"/>
              <a:ext cx="397" cy="160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Rectangle 15">
              <a:extLst>
                <a:ext uri="{FF2B5EF4-FFF2-40B4-BE49-F238E27FC236}">
                  <a16:creationId xmlns:a16="http://schemas.microsoft.com/office/drawing/2014/main" id="{EAC2F39F-43A5-4C00-88CC-640A6F35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2690"/>
              <a:ext cx="1872" cy="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4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360" tIns="44280" rIns="90360" bIns="4428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defRPr/>
              </a:pPr>
              <a:r>
                <a:rPr lang="zh-CN" altLang="en-GB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静态链接器</a:t>
              </a: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(ld)</a:t>
              </a:r>
            </a:p>
          </p:txBody>
        </p:sp>
        <p:sp>
          <p:nvSpPr>
            <p:cNvPr id="78871" name="Text Box 18">
              <a:extLst>
                <a:ext uri="{FF2B5EF4-FFF2-40B4-BE49-F238E27FC236}">
                  <a16:creationId xmlns:a16="http://schemas.microsoft.com/office/drawing/2014/main" id="{2000C700-32B4-4AE4-9449-2C939E81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650"/>
              <a:ext cx="57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Libc.a</a:t>
              </a:r>
            </a:p>
          </p:txBody>
        </p:sp>
        <p:sp>
          <p:nvSpPr>
            <p:cNvPr id="78872" name="Text Box 19">
              <a:extLst>
                <a:ext uri="{FF2B5EF4-FFF2-40B4-BE49-F238E27FC236}">
                  <a16:creationId xmlns:a16="http://schemas.microsoft.com/office/drawing/2014/main" id="{E295DBF9-9595-4F16-A21F-705512498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134"/>
              <a:ext cx="97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20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myproc1.o</a:t>
              </a:r>
            </a:p>
          </p:txBody>
        </p:sp>
        <p:sp>
          <p:nvSpPr>
            <p:cNvPr id="78873" name="Line 20">
              <a:extLst>
                <a:ext uri="{FF2B5EF4-FFF2-40B4-BE49-F238E27FC236}">
                  <a16:creationId xmlns:a16="http://schemas.microsoft.com/office/drawing/2014/main" id="{A2A43799-49D3-45DA-9448-CFBF0B37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1887"/>
              <a:ext cx="1" cy="240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2">
              <a:extLst>
                <a:ext uri="{FF2B5EF4-FFF2-40B4-BE49-F238E27FC236}">
                  <a16:creationId xmlns:a16="http://schemas.microsoft.com/office/drawing/2014/main" id="{3CAB61B7-E25D-48B1-BCE1-852DE19D8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2354"/>
              <a:ext cx="768" cy="288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4">
              <a:extLst>
                <a:ext uri="{FF2B5EF4-FFF2-40B4-BE49-F238E27FC236}">
                  <a16:creationId xmlns:a16="http://schemas.microsoft.com/office/drawing/2014/main" id="{6A6876D6-40E1-413F-81F4-A91E78BC3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5" y="2969"/>
              <a:ext cx="1" cy="288"/>
            </a:xfrm>
            <a:prstGeom prst="line">
              <a:avLst/>
            </a:prstGeom>
            <a:noFill/>
            <a:ln w="284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Text Box 26">
              <a:extLst>
                <a:ext uri="{FF2B5EF4-FFF2-40B4-BE49-F238E27FC236}">
                  <a16:creationId xmlns:a16="http://schemas.microsoft.com/office/drawing/2014/main" id="{8B96BBCD-B14D-446B-A139-4F238C93B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3105"/>
              <a:ext cx="131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22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完全链接的可执行目标文件</a:t>
              </a:r>
            </a:p>
          </p:txBody>
        </p:sp>
        <p:sp>
          <p:nvSpPr>
            <p:cNvPr id="78877" name="Text Box 26">
              <a:extLst>
                <a:ext uri="{FF2B5EF4-FFF2-40B4-BE49-F238E27FC236}">
                  <a16:creationId xmlns:a16="http://schemas.microsoft.com/office/drawing/2014/main" id="{26E6AA7F-7EC7-4E39-9C97-5C11E0964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1407"/>
              <a:ext cx="119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22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自定义静态库</a:t>
              </a:r>
            </a:p>
          </p:txBody>
        </p:sp>
        <p:sp>
          <p:nvSpPr>
            <p:cNvPr id="78878" name="Text Box 26">
              <a:extLst>
                <a:ext uri="{FF2B5EF4-FFF2-40B4-BE49-F238E27FC236}">
                  <a16:creationId xmlns:a16="http://schemas.microsoft.com/office/drawing/2014/main" id="{08262F2C-F9E9-42CA-88B4-063303650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" y="1384"/>
              <a:ext cx="104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22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标准静态库</a:t>
              </a:r>
            </a:p>
          </p:txBody>
        </p:sp>
      </p:grpSp>
      <p:sp>
        <p:nvSpPr>
          <p:cNvPr id="774185" name="Text Box 41">
            <a:extLst>
              <a:ext uri="{FF2B5EF4-FFF2-40B4-BE49-F238E27FC236}">
                <a16:creationId xmlns:a16="http://schemas.microsoft.com/office/drawing/2014/main" id="{30551795-6EE0-4590-BD32-BF69AF7E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47" y="4718050"/>
            <a:ext cx="3737342" cy="400110"/>
          </a:xfrm>
          <a:prstGeom prst="rect">
            <a:avLst/>
          </a:prstGeom>
          <a:solidFill>
            <a:srgbClr val="993300">
              <a:alpha val="1686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myproc2.o</a:t>
            </a:r>
          </a:p>
        </p:txBody>
      </p:sp>
      <p:sp>
        <p:nvSpPr>
          <p:cNvPr id="78858" name="Rectangle 43">
            <a:extLst>
              <a:ext uri="{FF2B5EF4-FFF2-40B4-BE49-F238E27FC236}">
                <a16:creationId xmlns:a16="http://schemas.microsoft.com/office/drawing/2014/main" id="{2CE6C5B9-10D7-462A-9B87-E8AEC398F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727075"/>
            <a:ext cx="501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ar rcs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mylib.a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myproc1.o myproc2.o</a:t>
            </a:r>
            <a:endParaRPr lang="zh-CN" altLang="en-US" sz="200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4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4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4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9" grpId="0"/>
      <p:bldP spid="774156" grpId="0"/>
      <p:bldP spid="77418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C192547-9F3C-4BAF-B409-6762EE05B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链接操作的步骤</a:t>
            </a:r>
          </a:p>
        </p:txBody>
      </p:sp>
      <p:grpSp>
        <p:nvGrpSpPr>
          <p:cNvPr id="775262" name="Group 94">
            <a:extLst>
              <a:ext uri="{FF2B5EF4-FFF2-40B4-BE49-F238E27FC236}">
                <a16:creationId xmlns:a16="http://schemas.microsoft.com/office/drawing/2014/main" id="{FAD43917-E9C6-40BF-9D7F-BC385AA36AD6}"/>
              </a:ext>
            </a:extLst>
          </p:cNvPr>
          <p:cNvGrpSpPr>
            <a:grpSpLocks/>
          </p:cNvGrpSpPr>
          <p:nvPr/>
        </p:nvGrpSpPr>
        <p:grpSpPr bwMode="auto">
          <a:xfrm>
            <a:off x="4516438" y="957263"/>
            <a:ext cx="4584700" cy="5872162"/>
            <a:chOff x="2816" y="540"/>
            <a:chExt cx="2888" cy="3699"/>
          </a:xfrm>
        </p:grpSpPr>
        <p:sp>
          <p:nvSpPr>
            <p:cNvPr id="83988" name="Text Box 25">
              <a:extLst>
                <a:ext uri="{FF2B5EF4-FFF2-40B4-BE49-F238E27FC236}">
                  <a16:creationId xmlns:a16="http://schemas.microsoft.com/office/drawing/2014/main" id="{FC90353A-46A5-4399-B52A-565B74AA6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" y="1102"/>
              <a:ext cx="3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6800" rIns="0" bIns="46800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8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%esp </a:t>
              </a:r>
            </a:p>
          </p:txBody>
        </p:sp>
        <p:sp>
          <p:nvSpPr>
            <p:cNvPr id="83989" name="Line 26">
              <a:extLst>
                <a:ext uri="{FF2B5EF4-FFF2-40B4-BE49-F238E27FC236}">
                  <a16:creationId xmlns:a16="http://schemas.microsoft.com/office/drawing/2014/main" id="{A0E844DD-E7F4-43B7-AC08-B84787A2A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8" y="1217"/>
              <a:ext cx="197" cy="1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0" name="Text Box 29">
              <a:extLst>
                <a:ext uri="{FF2B5EF4-FFF2-40B4-BE49-F238E27FC236}">
                  <a16:creationId xmlns:a16="http://schemas.microsoft.com/office/drawing/2014/main" id="{988765E5-3999-45CD-A2FF-0DA943F92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2502"/>
              <a:ext cx="37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9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brk</a:t>
              </a:r>
            </a:p>
          </p:txBody>
        </p:sp>
        <p:sp>
          <p:nvSpPr>
            <p:cNvPr id="83991" name="Line 30">
              <a:extLst>
                <a:ext uri="{FF2B5EF4-FFF2-40B4-BE49-F238E27FC236}">
                  <a16:creationId xmlns:a16="http://schemas.microsoft.com/office/drawing/2014/main" id="{58776E77-85AF-4A0B-B1D4-1844B2AAB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0" y="2626"/>
              <a:ext cx="187" cy="1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2" name="Text Box 31">
              <a:extLst>
                <a:ext uri="{FF2B5EF4-FFF2-40B4-BE49-F238E27FC236}">
                  <a16:creationId xmlns:a16="http://schemas.microsoft.com/office/drawing/2014/main" id="{00FB2AC0-7419-4824-94F7-C824EDB4A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696"/>
              <a:ext cx="98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0xC00000000</a:t>
              </a:r>
            </a:p>
          </p:txBody>
        </p:sp>
        <p:sp>
          <p:nvSpPr>
            <p:cNvPr id="83993" name="Text Box 32">
              <a:extLst>
                <a:ext uri="{FF2B5EF4-FFF2-40B4-BE49-F238E27FC236}">
                  <a16:creationId xmlns:a16="http://schemas.microsoft.com/office/drawing/2014/main" id="{15D6444C-8328-4C8C-8292-CE8446538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3755"/>
              <a:ext cx="90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0x08048000</a:t>
              </a:r>
            </a:p>
          </p:txBody>
        </p:sp>
        <p:sp>
          <p:nvSpPr>
            <p:cNvPr id="83994" name="Text Box 24">
              <a:extLst>
                <a:ext uri="{FF2B5EF4-FFF2-40B4-BE49-F238E27FC236}">
                  <a16:creationId xmlns:a16="http://schemas.microsoft.com/office/drawing/2014/main" id="{B9DE0E6A-A405-4E8F-8927-B5464E2D2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4030"/>
              <a:ext cx="19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>
                  <a:latin typeface="Arial Black" panose="020B0A04020102020204" pitchFamily="34" charset="0"/>
                  <a:ea typeface="msgothic"/>
                  <a:cs typeface="msgothic"/>
                </a:rPr>
                <a:t>0</a:t>
              </a:r>
            </a:p>
          </p:txBody>
        </p:sp>
        <p:grpSp>
          <p:nvGrpSpPr>
            <p:cNvPr id="83995" name="Group 83">
              <a:extLst>
                <a:ext uri="{FF2B5EF4-FFF2-40B4-BE49-F238E27FC236}">
                  <a16:creationId xmlns:a16="http://schemas.microsoft.com/office/drawing/2014/main" id="{CAF2BEDA-C02E-4E3B-B19A-22E11FC6C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1" y="540"/>
              <a:ext cx="1434" cy="3646"/>
              <a:chOff x="3151" y="513"/>
              <a:chExt cx="1873" cy="3646"/>
            </a:xfrm>
          </p:grpSpPr>
          <p:sp>
            <p:nvSpPr>
              <p:cNvPr id="83999" name="Rectangle 52">
                <a:extLst>
                  <a:ext uri="{FF2B5EF4-FFF2-40B4-BE49-F238E27FC236}">
                    <a16:creationId xmlns:a16="http://schemas.microsoft.com/office/drawing/2014/main" id="{5DD80505-358D-4264-B958-928010A80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1190"/>
                <a:ext cx="1784" cy="4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84000" name="Line 28">
                <a:extLst>
                  <a:ext uri="{FF2B5EF4-FFF2-40B4-BE49-F238E27FC236}">
                    <a16:creationId xmlns:a16="http://schemas.microsoft.com/office/drawing/2014/main" id="{B758536D-7BA2-425C-B529-A6A992754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3" y="523"/>
                <a:ext cx="1" cy="2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1" name="Rectangle 14">
                <a:extLst>
                  <a:ext uri="{FF2B5EF4-FFF2-40B4-BE49-F238E27FC236}">
                    <a16:creationId xmlns:a16="http://schemas.microsoft.com/office/drawing/2014/main" id="{DACB8516-7555-4C4F-961C-01ACAC36B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513"/>
                <a:ext cx="1783" cy="326"/>
              </a:xfrm>
              <a:prstGeom prst="rect">
                <a:avLst/>
              </a:prstGeom>
              <a:solidFill>
                <a:srgbClr val="F1C7C7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内核虚存区</a:t>
                </a:r>
              </a:p>
            </p:txBody>
          </p:sp>
          <p:sp>
            <p:nvSpPr>
              <p:cNvPr id="84002" name="Rectangle 15">
                <a:extLst>
                  <a:ext uri="{FF2B5EF4-FFF2-40B4-BE49-F238E27FC236}">
                    <a16:creationId xmlns:a16="http://schemas.microsoft.com/office/drawing/2014/main" id="{4F5FFCC2-DDD8-4F07-952E-123A82ECA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1652"/>
                <a:ext cx="1783" cy="448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共享库区域</a:t>
                </a:r>
              </a:p>
            </p:txBody>
          </p:sp>
          <p:sp>
            <p:nvSpPr>
              <p:cNvPr id="33808" name="Rectangle 16">
                <a:extLst>
                  <a:ext uri="{FF2B5EF4-FFF2-40B4-BE49-F238E27FC236}">
                    <a16:creationId xmlns:a16="http://schemas.microsoft.com/office/drawing/2014/main" id="{20DD86D7-C569-4953-858D-28A1F74B8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097"/>
                <a:ext cx="1783" cy="484"/>
              </a:xfrm>
              <a:prstGeom prst="rect">
                <a:avLst/>
              </a:prstGeom>
              <a:solidFill>
                <a:schemeClr val="bg1"/>
              </a:solidFill>
              <a:ln w="3302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b="1"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84004" name="Rectangle 17">
                <a:extLst>
                  <a:ext uri="{FF2B5EF4-FFF2-40B4-BE49-F238E27FC236}">
                    <a16:creationId xmlns:a16="http://schemas.microsoft.com/office/drawing/2014/main" id="{2715AA9D-E6D7-4FEC-9A26-4F0267756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580"/>
                <a:ext cx="1783" cy="448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堆（</a:t>
                </a:r>
                <a:r>
                  <a:rPr lang="en-GB" altLang="zh-CN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heap</a:t>
                </a:r>
                <a:r>
                  <a:rPr lang="zh-CN" altLang="en-GB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）</a:t>
                </a:r>
              </a:p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动态生成</a:t>
                </a:r>
                <a:r>
                  <a:rPr lang="en-GB" altLang="zh-CN" sz="2000">
                    <a:latin typeface="Calibri" panose="020F0502020204030204" pitchFamily="34" charset="0"/>
                    <a:ea typeface="微软雅黑" panose="020B0503020204020204" pitchFamily="34" charset="-122"/>
                    <a:cs typeface="msgothic"/>
                  </a:rPr>
                  <a:t>)</a:t>
                </a:r>
              </a:p>
            </p:txBody>
          </p:sp>
          <p:sp>
            <p:nvSpPr>
              <p:cNvPr id="84005" name="Line 19">
                <a:extLst>
                  <a:ext uri="{FF2B5EF4-FFF2-40B4-BE49-F238E27FC236}">
                    <a16:creationId xmlns:a16="http://schemas.microsoft.com/office/drawing/2014/main" id="{B74251FC-FAF4-43F2-B4FC-2934E588D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1" y="2317"/>
                <a:ext cx="1" cy="257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6" name="Rectangle 20">
                <a:extLst>
                  <a:ext uri="{FF2B5EF4-FFF2-40B4-BE49-F238E27FC236}">
                    <a16:creationId xmlns:a16="http://schemas.microsoft.com/office/drawing/2014/main" id="{1514176A-421B-47F5-AE1F-EE8D4AAD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819"/>
                <a:ext cx="1783" cy="377"/>
              </a:xfrm>
              <a:prstGeom prst="rect">
                <a:avLst/>
              </a:prstGeom>
              <a:solidFill>
                <a:srgbClr val="D5F1C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用户栈</a:t>
                </a:r>
                <a:endParaRPr lang="zh-CN" altLang="en-GB" sz="1800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endParaRPr>
              </a:p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2000">
                    <a:latin typeface="Calibri" panose="020F0502020204030204" pitchFamily="34" charset="0"/>
                    <a:ea typeface="微软雅黑" panose="020B0503020204020204" pitchFamily="34" charset="-122"/>
                    <a:cs typeface="msgothic"/>
                  </a:rPr>
                  <a:t>动态生成</a:t>
                </a:r>
              </a:p>
            </p:txBody>
          </p:sp>
          <p:sp>
            <p:nvSpPr>
              <p:cNvPr id="84007" name="Line 21">
                <a:extLst>
                  <a:ext uri="{FF2B5EF4-FFF2-40B4-BE49-F238E27FC236}">
                    <a16:creationId xmlns:a16="http://schemas.microsoft.com/office/drawing/2014/main" id="{1A4205EE-246F-4562-8A57-9021F5E73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1" y="1501"/>
                <a:ext cx="1" cy="155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8" name="Line 22">
                <a:extLst>
                  <a:ext uri="{FF2B5EF4-FFF2-40B4-BE49-F238E27FC236}">
                    <a16:creationId xmlns:a16="http://schemas.microsoft.com/office/drawing/2014/main" id="{34ED6D53-44BA-4339-9869-935FC91F8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1" y="1196"/>
                <a:ext cx="1" cy="153"/>
              </a:xfrm>
              <a:prstGeom prst="line">
                <a:avLst/>
              </a:prstGeom>
              <a:noFill/>
              <a:ln w="324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5" name="Rectangle 23">
                <a:extLst>
                  <a:ext uri="{FF2B5EF4-FFF2-40B4-BE49-F238E27FC236}">
                    <a16:creationId xmlns:a16="http://schemas.microsoft.com/office/drawing/2014/main" id="{00B11C66-C1D5-4CCD-99A6-D5EC0134F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893"/>
                <a:ext cx="1783" cy="2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defRPr/>
                </a:pPr>
                <a:r>
                  <a:rPr lang="zh-CN" altLang="en-GB" b="1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未使用</a:t>
                </a:r>
              </a:p>
            </p:txBody>
          </p:sp>
          <p:sp>
            <p:nvSpPr>
              <p:cNvPr id="33826" name="Rectangle 34">
                <a:extLst>
                  <a:ext uri="{FF2B5EF4-FFF2-40B4-BE49-F238E27FC236}">
                    <a16:creationId xmlns:a16="http://schemas.microsoft.com/office/drawing/2014/main" id="{89C2F56F-D340-492C-8821-F3B577AD2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026"/>
                <a:ext cx="1783" cy="4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defRPr/>
                </a:pPr>
                <a:r>
                  <a:rPr lang="zh-CN" altLang="en-GB" sz="2000" b="1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读写数据段</a:t>
                </a:r>
              </a:p>
              <a:p>
                <a:pPr algn="ctr">
                  <a:lnSpc>
                    <a:spcPct val="98000"/>
                  </a:lnSpc>
                  <a:defRPr/>
                </a:pPr>
                <a:r>
                  <a:rPr lang="en-GB" altLang="zh-CN" b="1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(.data, .bss)</a:t>
                </a:r>
              </a:p>
            </p:txBody>
          </p:sp>
          <p:sp>
            <p:nvSpPr>
              <p:cNvPr id="84011" name="Rectangle 35">
                <a:extLst>
                  <a:ext uri="{FF2B5EF4-FFF2-40B4-BE49-F238E27FC236}">
                    <a16:creationId xmlns:a16="http://schemas.microsoft.com/office/drawing/2014/main" id="{61FCC324-3B36-4CE3-A0E9-36776CE3A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45"/>
                <a:ext cx="1783" cy="448"/>
              </a:xfrm>
              <a:prstGeom prst="rect">
                <a:avLst/>
              </a:prstGeom>
              <a:solidFill>
                <a:srgbClr val="F6F5BD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只读代码段</a:t>
                </a:r>
              </a:p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8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(.text</a:t>
                </a:r>
                <a:r>
                  <a:rPr lang="en-GB" altLang="zh-CN" sz="1600">
                    <a:latin typeface="Calibri" panose="020F0502020204030204" pitchFamily="34" charset="0"/>
                    <a:ea typeface="微软雅黑" panose="020B0503020204020204" pitchFamily="34" charset="-122"/>
                    <a:cs typeface="msgothic"/>
                  </a:rPr>
                  <a:t>, </a:t>
                </a:r>
                <a:r>
                  <a:rPr lang="en-GB" altLang="zh-CN" sz="18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.rodata</a:t>
                </a:r>
                <a:r>
                  <a:rPr lang="zh-CN" altLang="en-GB" sz="1800">
                    <a:latin typeface="微软雅黑" panose="020B0503020204020204" pitchFamily="34" charset="-122"/>
                    <a:ea typeface="微软雅黑" panose="020B0503020204020204" pitchFamily="34" charset="-122"/>
                    <a:cs typeface="msgothic"/>
                  </a:rPr>
                  <a:t>等</a:t>
                </a:r>
                <a:r>
                  <a:rPr lang="en-GB" altLang="zh-CN" sz="1600">
                    <a:latin typeface="Calibri" panose="020F0502020204030204" pitchFamily="34" charset="0"/>
                    <a:ea typeface="微软雅黑" panose="020B0503020204020204" pitchFamily="34" charset="-122"/>
                    <a:cs typeface="msgothic"/>
                  </a:rPr>
                  <a:t>)</a:t>
                </a:r>
              </a:p>
            </p:txBody>
          </p:sp>
        </p:grpSp>
        <p:sp>
          <p:nvSpPr>
            <p:cNvPr id="83996" name="AutoShape 36">
              <a:extLst>
                <a:ext uri="{FF2B5EF4-FFF2-40B4-BE49-F238E27FC236}">
                  <a16:creationId xmlns:a16="http://schemas.microsoft.com/office/drawing/2014/main" id="{CF2D8FF2-F6B7-415B-94DE-33476A4D1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" y="3121"/>
              <a:ext cx="140" cy="816"/>
            </a:xfrm>
            <a:prstGeom prst="rightBrace">
              <a:avLst>
                <a:gd name="adj1" fmla="val 48571"/>
                <a:gd name="adj2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>
                <a:latin typeface="Arial Narrow" panose="020B0606020202030204" pitchFamily="34" charset="0"/>
              </a:endParaRPr>
            </a:p>
          </p:txBody>
        </p:sp>
        <p:sp>
          <p:nvSpPr>
            <p:cNvPr id="83997" name="Text Box 37">
              <a:extLst>
                <a:ext uri="{FF2B5EF4-FFF2-40B4-BE49-F238E27FC236}">
                  <a16:creationId xmlns:a16="http://schemas.microsoft.com/office/drawing/2014/main" id="{84B30B17-E35A-4526-8B6C-1E95A0ABB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" y="3119"/>
              <a:ext cx="323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900" dirty="0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msgothic"/>
                </a:rPr>
                <a:t>从可执行文件装入</a:t>
              </a:r>
            </a:p>
          </p:txBody>
        </p:sp>
        <p:sp>
          <p:nvSpPr>
            <p:cNvPr id="83998" name="Text Box 82">
              <a:extLst>
                <a:ext uri="{FF2B5EF4-FFF2-40B4-BE49-F238E27FC236}">
                  <a16:creationId xmlns:a16="http://schemas.microsoft.com/office/drawing/2014/main" id="{C42E3408-050C-4805-91F7-99C704CAD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" y="593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CC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1GB</a:t>
              </a:r>
            </a:p>
          </p:txBody>
        </p:sp>
      </p:grpSp>
      <p:sp>
        <p:nvSpPr>
          <p:cNvPr id="775252" name="Line 84">
            <a:extLst>
              <a:ext uri="{FF2B5EF4-FFF2-40B4-BE49-F238E27FC236}">
                <a16:creationId xmlns:a16="http://schemas.microsoft.com/office/drawing/2014/main" id="{E9DDBD46-7506-4B0C-A583-EDBD094A0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650" y="3454400"/>
            <a:ext cx="1101725" cy="2365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253" name="Line 85">
            <a:extLst>
              <a:ext uri="{FF2B5EF4-FFF2-40B4-BE49-F238E27FC236}">
                <a16:creationId xmlns:a16="http://schemas.microsoft.com/office/drawing/2014/main" id="{06B0933B-CCA5-41A5-A9BD-339927E863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5843" y="5167313"/>
            <a:ext cx="1795532" cy="80527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263" name="Text Box 95">
            <a:extLst>
              <a:ext uri="{FF2B5EF4-FFF2-40B4-BE49-F238E27FC236}">
                <a16:creationId xmlns:a16="http://schemas.microsoft.com/office/drawing/2014/main" id="{59BA6F4F-2890-4F16-BDAD-FDD162084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106" y="1585914"/>
            <a:ext cx="13049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符号绑定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同节合并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确定地址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修改引用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500593D9-BB4E-0054-B7D0-4F68E74086B9}"/>
              </a:ext>
            </a:extLst>
          </p:cNvPr>
          <p:cNvGrpSpPr>
            <a:grpSpLocks/>
          </p:cNvGrpSpPr>
          <p:nvPr/>
        </p:nvGrpSpPr>
        <p:grpSpPr bwMode="auto">
          <a:xfrm>
            <a:off x="1267791" y="3783885"/>
            <a:ext cx="366643" cy="240588"/>
            <a:chOff x="1463" y="2409"/>
            <a:chExt cx="402" cy="402"/>
          </a:xfrm>
        </p:grpSpPr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CC0A19D0-6BFA-3497-C72C-1111D3524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2634"/>
              <a:ext cx="402" cy="0"/>
            </a:xfrm>
            <a:prstGeom prst="line">
              <a:avLst/>
            </a:prstGeom>
            <a:noFill/>
            <a:ln w="57150">
              <a:solidFill>
                <a:srgbClr val="009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8">
              <a:extLst>
                <a:ext uri="{FF2B5EF4-FFF2-40B4-BE49-F238E27FC236}">
                  <a16:creationId xmlns:a16="http://schemas.microsoft.com/office/drawing/2014/main" id="{37C609E1-A2A5-6269-4067-5B2329BEE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2409"/>
              <a:ext cx="0" cy="402"/>
            </a:xfrm>
            <a:prstGeom prst="line">
              <a:avLst/>
            </a:prstGeom>
            <a:noFill/>
            <a:ln w="57150">
              <a:solidFill>
                <a:srgbClr val="009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AutoShape 20">
            <a:extLst>
              <a:ext uri="{FF2B5EF4-FFF2-40B4-BE49-F238E27FC236}">
                <a16:creationId xmlns:a16="http://schemas.microsoft.com/office/drawing/2014/main" id="{89BA8746-189F-6B8D-FD77-3ABCE2B3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87" y="3559225"/>
            <a:ext cx="386725" cy="550863"/>
          </a:xfrm>
          <a:prstGeom prst="rightArrow">
            <a:avLst>
              <a:gd name="adj1" fmla="val 50000"/>
              <a:gd name="adj2" fmla="val 2903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grpSp>
        <p:nvGrpSpPr>
          <p:cNvPr id="6" name="Group 38">
            <a:extLst>
              <a:ext uri="{FF2B5EF4-FFF2-40B4-BE49-F238E27FC236}">
                <a16:creationId xmlns:a16="http://schemas.microsoft.com/office/drawing/2014/main" id="{29E70467-FE75-348C-AC8B-B6328CDA635B}"/>
              </a:ext>
            </a:extLst>
          </p:cNvPr>
          <p:cNvGrpSpPr>
            <a:grpSpLocks/>
          </p:cNvGrpSpPr>
          <p:nvPr/>
        </p:nvGrpSpPr>
        <p:grpSpPr bwMode="auto">
          <a:xfrm>
            <a:off x="4579473" y="1909312"/>
            <a:ext cx="1109667" cy="3644106"/>
            <a:chOff x="4188" y="847"/>
            <a:chExt cx="699" cy="2715"/>
          </a:xfrm>
        </p:grpSpPr>
        <p:sp>
          <p:nvSpPr>
            <p:cNvPr id="7" name="AutoShape 21">
              <a:extLst>
                <a:ext uri="{FF2B5EF4-FFF2-40B4-BE49-F238E27FC236}">
                  <a16:creationId xmlns:a16="http://schemas.microsoft.com/office/drawing/2014/main" id="{FF24372D-70B7-AF7E-913C-387FCBD6F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8" y="847"/>
              <a:ext cx="275" cy="2715"/>
            </a:xfrm>
            <a:prstGeom prst="rightBrace">
              <a:avLst>
                <a:gd name="adj1" fmla="val 82273"/>
                <a:gd name="adj2" fmla="val 50000"/>
              </a:avLst>
            </a:prstGeom>
            <a:noFill/>
            <a:ln w="57150">
              <a:solidFill>
                <a:srgbClr val="009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8" name="Text Box 22">
              <a:extLst>
                <a:ext uri="{FF2B5EF4-FFF2-40B4-BE49-F238E27FC236}">
                  <a16:creationId xmlns:a16="http://schemas.microsoft.com/office/drawing/2014/main" id="{9A96FF2F-8938-51BB-0238-07B9F5C48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" y="2112"/>
              <a:ext cx="40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200" dirty="0">
                  <a:solidFill>
                    <a:srgbClr val="0A6A0A"/>
                  </a:solidFill>
                  <a:ea typeface="微软雅黑" panose="020B0503020204020204" pitchFamily="34" charset="-122"/>
                </a:rPr>
                <a:t>代码</a:t>
              </a:r>
            </a:p>
          </p:txBody>
        </p:sp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id="{788829F9-0367-352D-947F-339BEB472FF5}"/>
              </a:ext>
            </a:extLst>
          </p:cNvPr>
          <p:cNvGrpSpPr>
            <a:grpSpLocks/>
          </p:cNvGrpSpPr>
          <p:nvPr/>
        </p:nvGrpSpPr>
        <p:grpSpPr bwMode="auto">
          <a:xfrm>
            <a:off x="3898814" y="5622343"/>
            <a:ext cx="1035050" cy="900112"/>
            <a:chOff x="4800" y="3635"/>
            <a:chExt cx="652" cy="567"/>
          </a:xfrm>
        </p:grpSpPr>
        <p:sp>
          <p:nvSpPr>
            <p:cNvPr id="10" name="AutoShape 23">
              <a:extLst>
                <a:ext uri="{FF2B5EF4-FFF2-40B4-BE49-F238E27FC236}">
                  <a16:creationId xmlns:a16="http://schemas.microsoft.com/office/drawing/2014/main" id="{9524E938-DB93-59E9-A5CC-A78E42017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635"/>
              <a:ext cx="192" cy="567"/>
            </a:xfrm>
            <a:prstGeom prst="rightBrace">
              <a:avLst>
                <a:gd name="adj1" fmla="val 24609"/>
                <a:gd name="adj2" fmla="val 50000"/>
              </a:avLst>
            </a:prstGeom>
            <a:noFill/>
            <a:ln w="57150">
              <a:solidFill>
                <a:srgbClr val="00924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11" name="Text Box 24">
              <a:extLst>
                <a:ext uri="{FF2B5EF4-FFF2-40B4-BE49-F238E27FC236}">
                  <a16:creationId xmlns:a16="http://schemas.microsoft.com/office/drawing/2014/main" id="{37D5881C-3865-0DF6-0851-41DD61644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" y="3666"/>
              <a:ext cx="40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200">
                  <a:solidFill>
                    <a:srgbClr val="0A6A0A"/>
                  </a:solidFill>
                  <a:ea typeface="微软雅黑" panose="020B0503020204020204" pitchFamily="34" charset="-122"/>
                </a:rPr>
                <a:t>数据</a:t>
              </a:r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:a16="http://schemas.microsoft.com/office/drawing/2014/main" id="{BD33CF7A-0459-1127-0666-6C99F084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19" y="794400"/>
            <a:ext cx="2159656" cy="286180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901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add </a:t>
            </a:r>
            <a:r>
              <a:rPr lang="en-US" altLang="zh-CN" sz="18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swap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800" b="0" dirty="0"/>
              <a:t>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435350F-BD2E-9BDE-4922-3A2C46CB6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3" y="4033595"/>
            <a:ext cx="2299871" cy="286232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901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Swap: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bufp0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*bufp0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*bufp1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E86C2F1D-5489-1FFE-F9F3-8C1C75231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827" y="1774825"/>
            <a:ext cx="2194305" cy="480131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29019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add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swap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mov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18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*bufp0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*bufp1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0A64A77-9293-4124-9B10-C67374ACA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重定位</a:t>
            </a:r>
          </a:p>
        </p:txBody>
      </p:sp>
      <p:sp>
        <p:nvSpPr>
          <p:cNvPr id="690179" name="Rectangle 3">
            <a:extLst>
              <a:ext uri="{FF2B5EF4-FFF2-40B4-BE49-F238E27FC236}">
                <a16:creationId xmlns:a16="http://schemas.microsoft.com/office/drawing/2014/main" id="{6C1C5C2B-04C7-4427-AE6D-3E8391204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866775"/>
            <a:ext cx="8748713" cy="57546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符号解析完成后，可进行重定位工作，分三步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合并相同的节</a:t>
            </a: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将集合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的所有目标模块中相同的节合并成新节</a:t>
            </a:r>
          </a:p>
          <a:p>
            <a:pPr lvl="1">
              <a:buFontTx/>
              <a:buNone/>
            </a:pP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例如，所有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节合并作为可执行文件中的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定义符号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进行重定位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（确定地址）</a:t>
            </a: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确定新节中所有定义符号在虚拟地址空间中的地址</a:t>
            </a:r>
          </a:p>
          <a:p>
            <a:pPr lvl="1">
              <a:buFontTx/>
              <a:buNone/>
            </a:pP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例如，为函数确定首地址，进而确定每条指令的地址，为变量确定首地址</a:t>
            </a: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完成这一步后，每条指令和每个全局变量都可确定地址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引用符号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进行重定位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（确定地址）</a:t>
            </a:r>
          </a:p>
          <a:p>
            <a:pPr lvl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节中对每个符号的引用（地址）</a:t>
            </a:r>
          </a:p>
          <a:p>
            <a:pPr lvl="1"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需要用到在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rel_data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rel_text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节中保存的重定位信息</a:t>
            </a:r>
          </a:p>
          <a:p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61CAD0E-3960-4CE6-9A74-7EC43831E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561975"/>
          </a:xfrm>
        </p:spPr>
        <p:txBody>
          <a:bodyPr/>
          <a:lstStyle/>
          <a:p>
            <a:r>
              <a:rPr lang="zh-CN" altLang="en-US"/>
              <a:t>重定位信息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6480BF19-1177-4752-A45A-435D69297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5438" y="849313"/>
            <a:ext cx="8521700" cy="4546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时，生成一个重定位条目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数据引用的重定位条目在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rel_data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节中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指令中引用的重定位条目在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rel_text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中重定位条目格式如下：</a:t>
            </a:r>
          </a:p>
          <a:p>
            <a:pPr>
              <a:lnSpc>
                <a:spcPct val="100000"/>
              </a:lnSpc>
            </a:pPr>
            <a:endParaRPr lang="en-US" altLang="zh-CN" sz="2200" dirty="0"/>
          </a:p>
          <a:p>
            <a:pPr>
              <a:lnSpc>
                <a:spcPct val="100000"/>
              </a:lnSpc>
            </a:pPr>
            <a:endParaRPr lang="en-US" altLang="zh-CN" sz="2200" dirty="0"/>
          </a:p>
          <a:p>
            <a:pPr>
              <a:lnSpc>
                <a:spcPct val="100000"/>
              </a:lnSpc>
            </a:pPr>
            <a:endParaRPr lang="en-US" altLang="zh-CN" sz="2200" dirty="0"/>
          </a:p>
          <a:p>
            <a:pPr>
              <a:lnSpc>
                <a:spcPct val="100000"/>
              </a:lnSpc>
            </a:pPr>
            <a:endParaRPr lang="zh-CN" altLang="en-US" sz="2200"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有两种最基本的重定位类型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R_386_32: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绝对地址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R_386_PC32: 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1204" name="Text Box 4">
            <a:extLst>
              <a:ext uri="{FF2B5EF4-FFF2-40B4-BE49-F238E27FC236}">
                <a16:creationId xmlns:a16="http://schemas.microsoft.com/office/drawing/2014/main" id="{C4CB4AF5-5A55-4658-9E68-40C79D0F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282825"/>
            <a:ext cx="50133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 struct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int  offset;          /*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节内偏移*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int  symbol:24, 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所绑定符号*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type: 8;       /*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重定位类型*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0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 Elf32_Rel;</a:t>
            </a:r>
          </a:p>
        </p:txBody>
      </p:sp>
      <p:sp>
        <p:nvSpPr>
          <p:cNvPr id="691206" name="Rectangle 6">
            <a:extLst>
              <a:ext uri="{FF2B5EF4-FFF2-40B4-BE49-F238E27FC236}">
                <a16:creationId xmlns:a16="http://schemas.microsoft.com/office/drawing/2014/main" id="{AECB6FA9-227E-461E-9389-416668C4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5230813"/>
            <a:ext cx="4902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例如，在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rel_text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节中有重定位条目如下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offset: 0x1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symbol: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type:  R_386_32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1209" name="Line 9">
            <a:extLst>
              <a:ext uri="{FF2B5EF4-FFF2-40B4-BE49-F238E27FC236}">
                <a16:creationId xmlns:a16="http://schemas.microsoft.com/office/drawing/2014/main" id="{C6398F0C-84D7-4BC2-B09D-40AC0F2BB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1916113"/>
            <a:ext cx="2595563" cy="161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0" name="Line 10">
            <a:extLst>
              <a:ext uri="{FF2B5EF4-FFF2-40B4-BE49-F238E27FC236}">
                <a16:creationId xmlns:a16="http://schemas.microsoft.com/office/drawing/2014/main" id="{54C02333-F30C-4521-983A-69C3EC66D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3463" y="1916113"/>
            <a:ext cx="2617787" cy="11604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1" name="Text Box 11">
            <a:extLst>
              <a:ext uri="{FF2B5EF4-FFF2-40B4-BE49-F238E27FC236}">
                <a16:creationId xmlns:a16="http://schemas.microsoft.com/office/drawing/2014/main" id="{7CD3222E-2F69-4805-8622-B094FCE75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3082925"/>
            <a:ext cx="2446337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00000000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FCFFFFFF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 23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691212" name="Rectangle 12">
            <a:extLst>
              <a:ext uri="{FF2B5EF4-FFF2-40B4-BE49-F238E27FC236}">
                <a16:creationId xmlns:a16="http://schemas.microsoft.com/office/drawing/2014/main" id="{3AE3C2D4-F399-43E2-8E6B-A3305C472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790" y="3106738"/>
            <a:ext cx="1414462" cy="306387"/>
          </a:xfrm>
          <a:prstGeom prst="rect">
            <a:avLst/>
          </a:prstGeom>
          <a:solidFill>
            <a:srgbClr val="000080">
              <a:alpha val="3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691214" name="Rectangle 14">
            <a:extLst>
              <a:ext uri="{FF2B5EF4-FFF2-40B4-BE49-F238E27FC236}">
                <a16:creationId xmlns:a16="http://schemas.microsoft.com/office/drawing/2014/main" id="{2991EB0F-1AAB-4816-A69D-E946AB09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902" y="3489325"/>
            <a:ext cx="1398588" cy="304800"/>
          </a:xfrm>
          <a:prstGeom prst="rect">
            <a:avLst/>
          </a:prstGeom>
          <a:solidFill>
            <a:srgbClr val="000080">
              <a:alpha val="3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691217" name="Line 17">
            <a:extLst>
              <a:ext uri="{FF2B5EF4-FFF2-40B4-BE49-F238E27FC236}">
                <a16:creationId xmlns:a16="http://schemas.microsoft.com/office/drawing/2014/main" id="{79799BAD-6160-4140-99B2-7CB25DCC1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7900" y="3178175"/>
            <a:ext cx="3898900" cy="1331913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8" name="Line 18">
            <a:extLst>
              <a:ext uri="{FF2B5EF4-FFF2-40B4-BE49-F238E27FC236}">
                <a16:creationId xmlns:a16="http://schemas.microsoft.com/office/drawing/2014/main" id="{7FE4F30C-2D42-41D4-8062-502B278AD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3744913"/>
            <a:ext cx="3209925" cy="1065212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19" name="Rectangle 19">
            <a:extLst>
              <a:ext uri="{FF2B5EF4-FFF2-40B4-BE49-F238E27FC236}">
                <a16:creationId xmlns:a16="http://schemas.microsoft.com/office/drawing/2014/main" id="{B1A6020D-A4AD-48C5-92F5-B6B34876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5365750"/>
            <a:ext cx="3713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offset: 0x6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symbol:Swap</a:t>
            </a:r>
            <a:endParaRPr lang="en-US" altLang="zh-CN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type:  R_386_PC32</a:t>
            </a:r>
            <a:endParaRPr lang="zh-CN" altLang="en-US" sz="2000" dirty="0">
              <a:solidFill>
                <a:srgbClr val="33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1220" name="Text Box 20">
            <a:extLst>
              <a:ext uri="{FF2B5EF4-FFF2-40B4-BE49-F238E27FC236}">
                <a16:creationId xmlns:a16="http://schemas.microsoft.com/office/drawing/2014/main" id="{C14E6225-EB01-4B28-AF27-F3822FF18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5287963"/>
            <a:ext cx="3686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ea typeface="微软雅黑" panose="020B0503020204020204" pitchFamily="34" charset="-122"/>
              </a:rPr>
              <a:t>问题：重定位条目和汇编后的机器代码在哪种目标文件中？</a:t>
            </a:r>
          </a:p>
        </p:txBody>
      </p:sp>
      <p:sp>
        <p:nvSpPr>
          <p:cNvPr id="691221" name="Text Box 21">
            <a:extLst>
              <a:ext uri="{FF2B5EF4-FFF2-40B4-BE49-F238E27FC236}">
                <a16:creationId xmlns:a16="http://schemas.microsoft.com/office/drawing/2014/main" id="{7F4A4D1B-1B1A-47F6-B472-7E35963E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088" y="6021388"/>
            <a:ext cx="2162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在可重定位目标（</a:t>
            </a:r>
            <a:r>
              <a:rPr lang="en-US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）文件中！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5FD54F9D-6A59-7B8A-453F-E5E8E9780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735" y="688975"/>
            <a:ext cx="2369353" cy="1988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Main: add 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……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swap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…….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4" grpId="0"/>
      <p:bldP spid="691206" grpId="0"/>
      <p:bldP spid="691211" grpId="0" animBg="1"/>
      <p:bldP spid="691219" grpId="0"/>
      <p:bldP spid="691220" grpId="0"/>
      <p:bldP spid="6912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D378AA2-4B43-40D6-BF19-38802A77C6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0"/>
            <a:ext cx="7591425" cy="762000"/>
          </a:xfrm>
        </p:spPr>
        <p:txBody>
          <a:bodyPr/>
          <a:lstStyle/>
          <a:p>
            <a:r>
              <a:rPr lang="zh-CN" altLang="en-US"/>
              <a:t>重定位操作举例</a:t>
            </a:r>
            <a:endParaRPr lang="en-US" altLang="zh-CN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75846D2-025C-43B7-982C-E3EFF7AF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" y="1331913"/>
            <a:ext cx="2479675" cy="2533650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[2] = {1, 2};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void swap();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main()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swap();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7F2F8845-232D-4EA5-9D61-D1CF93835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3588"/>
            <a:ext cx="1195388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main.c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6EAFD83C-2151-49B9-896E-3DDBAACC8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77863"/>
            <a:ext cx="1222375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swap.c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1D9110AD-B644-4E06-A78F-911F060F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174750"/>
            <a:ext cx="3665537" cy="3562350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extern 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[];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*bufp0 = 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[0];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static int *bufp1;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000" dirty="0">
              <a:solidFill>
                <a:srgbClr val="F7F5C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void swap()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int temp;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bufp1 = 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buf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[1];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temp = *bufp0;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*bufp0 = *bufp1;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*bufp1 = temp;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2343" name="Text Box 7">
            <a:extLst>
              <a:ext uri="{FF2B5EF4-FFF2-40B4-BE49-F238E27FC236}">
                <a16:creationId xmlns:a16="http://schemas.microsoft.com/office/drawing/2014/main" id="{A26DC393-AB8C-4D87-99AF-34653E4C8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248150"/>
            <a:ext cx="36433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ea typeface="微软雅黑" panose="020B0503020204020204" pitchFamily="34" charset="-122"/>
              </a:rPr>
              <a:t>符号解析后的结果是什么？</a:t>
            </a:r>
            <a:r>
              <a:rPr lang="en-US" altLang="zh-CN" sz="2200" dirty="0">
                <a:ea typeface="微软雅黑" panose="020B0503020204020204" pitchFamily="34" charset="-122"/>
              </a:rPr>
              <a:t>E</a:t>
            </a:r>
            <a:r>
              <a:rPr lang="zh-CN" altLang="en-US" sz="2200" dirty="0">
                <a:ea typeface="微软雅黑" panose="020B0503020204020204" pitchFamily="34" charset="-122"/>
              </a:rPr>
              <a:t>中有</a:t>
            </a:r>
            <a:r>
              <a:rPr lang="en-US" altLang="zh-CN" sz="2200" dirty="0" err="1">
                <a:ea typeface="微软雅黑" panose="020B0503020204020204" pitchFamily="34" charset="-122"/>
              </a:rPr>
              <a:t>printf.o</a:t>
            </a:r>
            <a:r>
              <a:rPr lang="zh-CN" altLang="en-US" sz="2200" dirty="0">
                <a:ea typeface="微软雅黑" panose="020B0503020204020204" pitchFamily="34" charset="-122"/>
              </a:rPr>
              <a:t>吗？</a:t>
            </a:r>
          </a:p>
        </p:txBody>
      </p:sp>
      <p:sp>
        <p:nvSpPr>
          <p:cNvPr id="782351" name="Text Box 15">
            <a:extLst>
              <a:ext uri="{FF2B5EF4-FFF2-40B4-BE49-F238E27FC236}">
                <a16:creationId xmlns:a16="http://schemas.microsoft.com/office/drawing/2014/main" id="{E0B25CAE-E4DA-48A5-A7DC-072566AD5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5076825"/>
            <a:ext cx="85915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中有</a:t>
            </a:r>
            <a:r>
              <a:rPr lang="en-US" altLang="zh-CN" sz="2000" dirty="0" err="1">
                <a:solidFill>
                  <a:srgbClr val="3333CC"/>
                </a:solidFill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3333CC"/>
                </a:solidFill>
                <a:ea typeface="微软雅黑" panose="020B0503020204020204" pitchFamily="34" charset="-122"/>
              </a:rPr>
              <a:t>swap.o</a:t>
            </a:r>
            <a:r>
              <a:rPr lang="zh-CN" altLang="en-US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两个模块！</a:t>
            </a:r>
            <a:r>
              <a:rPr lang="en-US" altLang="zh-CN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中有所有定义的符号！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solidFill>
                  <a:srgbClr val="3333CC"/>
                </a:solidFill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3333CC"/>
                </a:solidFill>
                <a:ea typeface="微软雅黑" panose="020B0503020204020204" pitchFamily="34" charset="-122"/>
              </a:rPr>
              <a:t>swap.o</a:t>
            </a:r>
            <a:r>
              <a:rPr lang="zh-CN" altLang="en-US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重定位节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(.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rel.text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rel.data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中有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重定位信息</a:t>
            </a:r>
            <a:r>
              <a:rPr lang="zh-CN" altLang="en-US" sz="2000" dirty="0">
                <a:solidFill>
                  <a:srgbClr val="3333CC"/>
                </a:solidFill>
                <a:ea typeface="微软雅黑" panose="020B0503020204020204" pitchFamily="34" charset="-122"/>
              </a:rPr>
              <a:t>，反映符号引用的位置、绑定的定义符号名、重定位类型</a:t>
            </a:r>
          </a:p>
        </p:txBody>
      </p:sp>
      <p:sp>
        <p:nvSpPr>
          <p:cNvPr id="782361" name="Rectangle 25">
            <a:extLst>
              <a:ext uri="{FF2B5EF4-FFF2-40B4-BE49-F238E27FC236}">
                <a16:creationId xmlns:a16="http://schemas.microsoft.com/office/drawing/2014/main" id="{E80AC432-CF08-4BF4-A95D-D5C90F65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6284913"/>
            <a:ext cx="774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用命令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 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可显示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中的重定位条目（表项）</a:t>
            </a:r>
            <a:r>
              <a:rPr lang="zh-CN" altLang="en-US" sz="1800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3" grpId="0"/>
      <p:bldP spid="782351" grpId="0"/>
      <p:bldP spid="78236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D378AA2-4B43-40D6-BF19-38802A77C6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0"/>
            <a:ext cx="7591425" cy="762000"/>
          </a:xfrm>
        </p:spPr>
        <p:txBody>
          <a:bodyPr/>
          <a:lstStyle/>
          <a:p>
            <a:r>
              <a:rPr lang="zh-CN" altLang="en-US"/>
              <a:t>重定位操作举例</a:t>
            </a:r>
            <a:endParaRPr lang="en-US" altLang="zh-CN"/>
          </a:p>
        </p:txBody>
      </p:sp>
      <p:sp>
        <p:nvSpPr>
          <p:cNvPr id="782361" name="Rectangle 25">
            <a:extLst>
              <a:ext uri="{FF2B5EF4-FFF2-40B4-BE49-F238E27FC236}">
                <a16:creationId xmlns:a16="http://schemas.microsoft.com/office/drawing/2014/main" id="{E80AC432-CF08-4BF4-A95D-D5C90F65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696354"/>
            <a:ext cx="774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用命令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 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可显示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中的重定位条目（表项）</a:t>
            </a:r>
            <a:r>
              <a:rPr lang="zh-CN" altLang="en-US" sz="1800" b="0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F272F-16E4-E7AB-1957-83D89186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5" y="1031053"/>
            <a:ext cx="9144000" cy="1723185"/>
          </a:xfrm>
          <a:prstGeom prst="rect">
            <a:avLst/>
          </a:prstGeom>
        </p:spPr>
      </p:pic>
      <p:sp>
        <p:nvSpPr>
          <p:cNvPr id="4" name="Rectangle 25">
            <a:extLst>
              <a:ext uri="{FF2B5EF4-FFF2-40B4-BE49-F238E27FC236}">
                <a16:creationId xmlns:a16="http://schemas.microsoft.com/office/drawing/2014/main" id="{17544D56-2AC2-20B1-FB23-890302F4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78" y="2689634"/>
            <a:ext cx="774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用命令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readelf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-r 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可显示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中的重定位条目（表项）</a:t>
            </a:r>
            <a:r>
              <a:rPr lang="zh-CN" altLang="en-US" sz="1800" b="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5EBF62-6A8A-EB14-B894-280BEB6B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" y="3023291"/>
            <a:ext cx="9144000" cy="38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61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>
            <a:extLst>
              <a:ext uri="{FF2B5EF4-FFF2-40B4-BE49-F238E27FC236}">
                <a16:creationId xmlns:a16="http://schemas.microsoft.com/office/drawing/2014/main" id="{A8A3AB16-71F4-4081-A90B-46BAC18FC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1038225"/>
            <a:ext cx="2505075" cy="20955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buf[2]={1,2};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main()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swap();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return 0;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} </a:t>
            </a: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726BF927-8B8C-46C1-A1AE-4F7DAF4B3B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/>
              <a:t>main.o</a:t>
            </a:r>
            <a:r>
              <a:rPr lang="zh-CN" altLang="en-GB"/>
              <a:t>重定位前</a:t>
            </a:r>
            <a:endParaRPr lang="en-GB" altLang="zh-CN"/>
          </a:p>
        </p:txBody>
      </p:sp>
      <p:sp>
        <p:nvSpPr>
          <p:cNvPr id="621573" name="Text Box 4">
            <a:extLst>
              <a:ext uri="{FF2B5EF4-FFF2-40B4-BE49-F238E27FC236}">
                <a16:creationId xmlns:a16="http://schemas.microsoft.com/office/drawing/2014/main" id="{358C16E8-9E69-420D-A3FE-CFAD50CC8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6161088"/>
            <a:ext cx="423703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r_sym</a:t>
            </a:r>
            <a:r>
              <a:rPr lang="en-GB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=10</a:t>
            </a:r>
            <a:r>
              <a:rPr lang="zh-CN" altLang="en-GB" sz="22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说明引用的是</a:t>
            </a:r>
            <a:r>
              <a:rPr lang="en-GB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swap</a:t>
            </a:r>
            <a:r>
              <a:rPr lang="zh-CN" altLang="en-GB" sz="22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！</a:t>
            </a:r>
          </a:p>
        </p:txBody>
      </p:sp>
      <p:sp>
        <p:nvSpPr>
          <p:cNvPr id="94213" name="TextBox 6">
            <a:extLst>
              <a:ext uri="{FF2B5EF4-FFF2-40B4-BE49-F238E27FC236}">
                <a16:creationId xmlns:a16="http://schemas.microsoft.com/office/drawing/2014/main" id="{B5FF0D42-D733-4E2E-A1A6-41C5939D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7388"/>
            <a:ext cx="102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main.c</a:t>
            </a:r>
          </a:p>
        </p:txBody>
      </p:sp>
      <p:sp>
        <p:nvSpPr>
          <p:cNvPr id="621577" name="Text Box 9">
            <a:extLst>
              <a:ext uri="{FF2B5EF4-FFF2-40B4-BE49-F238E27FC236}">
                <a16:creationId xmlns:a16="http://schemas.microsoft.com/office/drawing/2014/main" id="{1643D9C4-02F2-4878-ABE7-40C22F1A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3251200"/>
            <a:ext cx="2563813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.text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节中偏移为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处开始，占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0x12B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4174F5C-8473-426A-95C7-634242C17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4706938"/>
            <a:ext cx="3971925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defRPr/>
            </a:pPr>
            <a:r>
              <a:rPr lang="en-GB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Disassembly of section .data: </a:t>
            </a:r>
          </a:p>
          <a:p>
            <a:pPr>
              <a:lnSpc>
                <a:spcPct val="94000"/>
              </a:lnSpc>
              <a:defRPr/>
            </a:pPr>
            <a:endParaRPr lang="en-GB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defRPr/>
            </a:pPr>
            <a:r>
              <a:rPr lang="en-GB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00000000 &lt;buf&gt;: </a:t>
            </a:r>
          </a:p>
          <a:p>
            <a:pPr>
              <a:lnSpc>
                <a:spcPct val="94000"/>
              </a:lnSpc>
              <a:defRPr/>
            </a:pPr>
            <a:r>
              <a:rPr lang="en-GB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 0:   01 00 00 00 02 00 00 00</a:t>
            </a:r>
          </a:p>
        </p:txBody>
      </p:sp>
      <p:sp>
        <p:nvSpPr>
          <p:cNvPr id="621578" name="Text Box 10">
            <a:extLst>
              <a:ext uri="{FF2B5EF4-FFF2-40B4-BE49-F238E27FC236}">
                <a16:creationId xmlns:a16="http://schemas.microsoft.com/office/drawing/2014/main" id="{2E4E6A59-5C97-41E8-B483-BA977E6B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5964238"/>
            <a:ext cx="2905125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节中偏移为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处开始，占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21579" name="Rectangle 11">
            <a:extLst>
              <a:ext uri="{FF2B5EF4-FFF2-40B4-BE49-F238E27FC236}">
                <a16:creationId xmlns:a16="http://schemas.microsoft.com/office/drawing/2014/main" id="{6DDA192B-56F7-48FB-B9F0-A8B448F6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4495800"/>
            <a:ext cx="4179887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rel_text</a:t>
            </a:r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节中的重定位条目为：</a:t>
            </a:r>
            <a:r>
              <a:rPr lang="en-US" altLang="en-US" sz="21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r_offset=0x7, r_sym=10, </a:t>
            </a:r>
            <a:r>
              <a:rPr lang="en-US" altLang="zh-CN" sz="21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r_type=R_386_PC32</a:t>
            </a:r>
            <a:r>
              <a:rPr lang="en-US" altLang="zh-CN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，dump</a:t>
            </a:r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出来后为“</a:t>
            </a:r>
            <a:r>
              <a:rPr lang="en-US" altLang="zh-CN" sz="21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7:</a:t>
            </a:r>
            <a:r>
              <a:rPr lang="zh-CN" altLang="en-US" sz="21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1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R_386_PC32 swap</a:t>
            </a:r>
            <a:r>
              <a:rPr lang="en-US" altLang="zh-CN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1581" name="Group 13">
            <a:extLst>
              <a:ext uri="{FF2B5EF4-FFF2-40B4-BE49-F238E27FC236}">
                <a16:creationId xmlns:a16="http://schemas.microsoft.com/office/drawing/2014/main" id="{C16577DD-F73F-4E47-A0D8-77FDF63AC4EB}"/>
              </a:ext>
            </a:extLst>
          </p:cNvPr>
          <p:cNvGrpSpPr>
            <a:grpSpLocks/>
          </p:cNvGrpSpPr>
          <p:nvPr/>
        </p:nvGrpSpPr>
        <p:grpSpPr bwMode="auto">
          <a:xfrm>
            <a:off x="2957513" y="735013"/>
            <a:ext cx="6000750" cy="3495675"/>
            <a:chOff x="1872" y="463"/>
            <a:chExt cx="3780" cy="2202"/>
          </a:xfrm>
        </p:grpSpPr>
        <p:sp>
          <p:nvSpPr>
            <p:cNvPr id="94220" name="TextBox 7">
              <a:extLst>
                <a:ext uri="{FF2B5EF4-FFF2-40B4-BE49-F238E27FC236}">
                  <a16:creationId xmlns:a16="http://schemas.microsoft.com/office/drawing/2014/main" id="{F60EB9EA-AC5B-4F82-B3AF-CEB09982B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463"/>
              <a:ext cx="6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main.o</a:t>
              </a:r>
            </a:p>
          </p:txBody>
        </p:sp>
        <p:sp>
          <p:nvSpPr>
            <p:cNvPr id="94221" name="Rectangle 12">
              <a:extLst>
                <a:ext uri="{FF2B5EF4-FFF2-40B4-BE49-F238E27FC236}">
                  <a16:creationId xmlns:a16="http://schemas.microsoft.com/office/drawing/2014/main" id="{AA651D32-C319-4C59-B247-D9DEC2E2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687"/>
              <a:ext cx="3780" cy="1978"/>
            </a:xfrm>
            <a:prstGeom prst="rect">
              <a:avLst/>
            </a:prstGeom>
            <a:solidFill>
              <a:schemeClr val="accent1">
                <a:alpha val="1803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Disassembly of section .text: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00000000 &lt;main&gt;: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0:	55                   	  push   %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ebp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1:	89 e5              	  mov   %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esp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,%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ebp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3:	83 e4 f0             and    $0xfffffff0,%esp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6:	e8 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 ff </a:t>
              </a:r>
              <a:r>
                <a:rPr lang="en-US" altLang="zh-CN" sz="20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ff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ff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call     7 &lt;main+0x7&gt;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		           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7: R_386_PC32 swap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b:	b8 00 00 00 00  mov    $0x0,%eax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10:	c9                   	   leave 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11:	c3                   	   ret  </a:t>
              </a:r>
            </a:p>
          </p:txBody>
        </p:sp>
      </p:grpSp>
      <p:sp>
        <p:nvSpPr>
          <p:cNvPr id="621583" name="Rectangle 15">
            <a:extLst>
              <a:ext uri="{FF2B5EF4-FFF2-40B4-BE49-F238E27FC236}">
                <a16:creationId xmlns:a16="http://schemas.microsoft.com/office/drawing/2014/main" id="{5D66E7A2-3C26-4518-9DEE-8D964AFC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640013"/>
            <a:ext cx="1231900" cy="347662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3" grpId="0"/>
      <p:bldP spid="621577" grpId="0"/>
      <p:bldP spid="19459" grpId="0" animBg="1"/>
      <p:bldP spid="621578" grpId="0"/>
      <p:bldP spid="62157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AB17878-E9EF-4E76-8087-D6BF81D0C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main.o</a:t>
            </a:r>
            <a:r>
              <a:rPr lang="zh-CN" altLang="en-US"/>
              <a:t>中的符号表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89ED523-15B8-4FF6-876B-281408A87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04888"/>
            <a:ext cx="8229600" cy="47783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中的符号表中最后三个条目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5B63CD35-0F0F-4074-B401-9D7553373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552575"/>
            <a:ext cx="9325831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Num:	value	  Size	  Type	     Bind	   Ot	   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Ndx</a:t>
            </a: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Name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	0	8	Data	  Global    0	3	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2000" dirty="0">
              <a:solidFill>
                <a:srgbClr val="0048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	0	18	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Global    0	1	main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10:	0	0	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Notype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Global     0	UND	swap</a:t>
            </a:r>
          </a:p>
        </p:txBody>
      </p:sp>
      <p:sp>
        <p:nvSpPr>
          <p:cNvPr id="733191" name="Text Box 7">
            <a:extLst>
              <a:ext uri="{FF2B5EF4-FFF2-40B4-BE49-F238E27FC236}">
                <a16:creationId xmlns:a16="http://schemas.microsoft.com/office/drawing/2014/main" id="{05ED5B75-77A5-49A2-AFD9-AC145AA5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3390900"/>
            <a:ext cx="8234363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en-US" altLang="zh-CN" sz="22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2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2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zh-CN" altLang="en-US" sz="22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的符号表中第</a:t>
            </a:r>
            <a:r>
              <a:rPr lang="en-US" altLang="zh-CN" sz="22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项，是未定义符号，类型和大小未知，并是全局符号，故在其他模块中定义。</a:t>
            </a:r>
          </a:p>
        </p:txBody>
      </p:sp>
      <p:sp>
        <p:nvSpPr>
          <p:cNvPr id="733193" name="Rectangle 9">
            <a:extLst>
              <a:ext uri="{FF2B5EF4-FFF2-40B4-BE49-F238E27FC236}">
                <a16:creationId xmlns:a16="http://schemas.microsoft.com/office/drawing/2014/main" id="{058004D0-D9FB-4F94-BCA8-5F707DA39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4770438"/>
            <a:ext cx="4427537" cy="163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rel_text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节中的重定位条目为：</a:t>
            </a:r>
            <a:r>
              <a:rPr lang="en-US" altLang="en-US" sz="22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r_offset</a:t>
            </a:r>
            <a:r>
              <a:rPr lang="en-US" altLang="en-US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=0x7, </a:t>
            </a:r>
            <a:r>
              <a:rPr lang="en-US" altLang="en-US" sz="22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r_sym</a:t>
            </a:r>
            <a:r>
              <a:rPr lang="en-US" altLang="en-US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=10, </a:t>
            </a:r>
            <a:r>
              <a:rPr lang="en-US" altLang="zh-CN" sz="22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r_type</a:t>
            </a:r>
            <a:r>
              <a:rPr lang="en-US" altLang="zh-CN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=R_386_PC32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，dump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出来后为“</a:t>
            </a:r>
            <a:r>
              <a:rPr lang="en-US" altLang="zh-CN" sz="22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7:</a:t>
            </a:r>
            <a:r>
              <a:rPr lang="zh-CN" altLang="en-US" sz="22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R_386_PC32 swap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3194" name="Text Box 4">
            <a:extLst>
              <a:ext uri="{FF2B5EF4-FFF2-40B4-BE49-F238E27FC236}">
                <a16:creationId xmlns:a16="http://schemas.microsoft.com/office/drawing/2014/main" id="{B74347AA-027D-428E-ABBE-3D8004CF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5160963"/>
            <a:ext cx="236378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r_sym=10</a:t>
            </a:r>
            <a:r>
              <a:rPr lang="zh-CN" altLang="en-GB" sz="22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说明引用的是</a:t>
            </a:r>
            <a:r>
              <a:rPr lang="en-GB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swap</a:t>
            </a:r>
            <a:r>
              <a:rPr lang="zh-CN" altLang="en-GB" sz="22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D26EDC-587A-59A3-FFFD-FE1C7A50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219" y="1934925"/>
            <a:ext cx="9144000" cy="1248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18417A5-E9CF-4028-86EE-676E55347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R_386_PC32</a:t>
            </a:r>
            <a:r>
              <a:rPr lang="zh-CN" altLang="en-GB"/>
              <a:t>的重定位方式</a:t>
            </a:r>
            <a:endParaRPr lang="zh-CN" altLang="en-US"/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9395B851-9AA6-4627-9A2F-1F5BC7E3A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665163"/>
            <a:ext cx="8664575" cy="52181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假定：</a:t>
            </a:r>
          </a:p>
          <a:p>
            <a:pPr lvl="1">
              <a:lnSpc>
                <a:spcPct val="110000"/>
              </a:lnSpc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hlinkClick r:id="" action="ppaction://hlinkshowjump?jump=nextslide"/>
              </a:rPr>
              <a:t>可执行文件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函数对应机器代码从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0x8048380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  <a:p>
            <a:pPr lvl="1">
              <a:lnSpc>
                <a:spcPct val="110000"/>
              </a:lnSpc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紧跟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后，其机器代码首地址按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字节边界对齐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起始地址为多少？</a:t>
            </a:r>
          </a:p>
          <a:p>
            <a:pPr lvl="1">
              <a:lnSpc>
                <a:spcPct val="110000"/>
              </a:lnSpc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0x8048380+0x12=0x8048392</a:t>
            </a:r>
          </a:p>
          <a:p>
            <a:pPr lvl="1">
              <a:lnSpc>
                <a:spcPct val="110000"/>
              </a:lnSpc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字节边界对齐的情况下，是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0x8048394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则重定位后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指令的机器代码是什么？</a:t>
            </a:r>
          </a:p>
          <a:p>
            <a:pPr lvl="1">
              <a:lnSpc>
                <a:spcPct val="110000"/>
              </a:lnSpc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转移目标地址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=PC+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偏移地址</a:t>
            </a:r>
            <a:r>
              <a:rPr lang="zh-CN" altLang="en-US" sz="22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PC=0x8048380+0x07-init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PC=0x8048380+0x07-(-4)=0x804838b</a:t>
            </a:r>
          </a:p>
          <a:p>
            <a:pPr lvl="1">
              <a:lnSpc>
                <a:spcPct val="110000"/>
              </a:lnSpc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重定位值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转移目标地址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-PC=0x8048394-0x804838b=0x9</a:t>
            </a:r>
          </a:p>
          <a:p>
            <a:pPr lvl="1">
              <a:lnSpc>
                <a:spcPct val="110000"/>
              </a:lnSpc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指令的机器代码为“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e8 09 00 00 00”</a:t>
            </a:r>
          </a:p>
        </p:txBody>
      </p:sp>
      <p:grpSp>
        <p:nvGrpSpPr>
          <p:cNvPr id="731156" name="Group 20">
            <a:extLst>
              <a:ext uri="{FF2B5EF4-FFF2-40B4-BE49-F238E27FC236}">
                <a16:creationId xmlns:a16="http://schemas.microsoft.com/office/drawing/2014/main" id="{EDAF47E0-F9D9-401E-886D-0C2D1BA8FB3C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638175"/>
            <a:ext cx="5829300" cy="1941513"/>
            <a:chOff x="1984" y="393"/>
            <a:chExt cx="3672" cy="1223"/>
          </a:xfrm>
        </p:grpSpPr>
        <p:sp>
          <p:nvSpPr>
            <p:cNvPr id="97302" name="Rectangle 4">
              <a:extLst>
                <a:ext uri="{FF2B5EF4-FFF2-40B4-BE49-F238E27FC236}">
                  <a16:creationId xmlns:a16="http://schemas.microsoft.com/office/drawing/2014/main" id="{794B1CEB-75EE-4284-B551-A988752B4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400"/>
              <a:ext cx="3670" cy="1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Disassembly of section .text: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00000000 &lt;main&gt;: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……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6:	e8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 ff ff ff</a:t>
              </a: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call     7 &lt;main+0x7&gt;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		       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7: R_386_PC32 swap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……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303" name="Rectangle 5">
              <a:extLst>
                <a:ext uri="{FF2B5EF4-FFF2-40B4-BE49-F238E27FC236}">
                  <a16:creationId xmlns:a16="http://schemas.microsoft.com/office/drawing/2014/main" id="{003C3DF2-5889-4BF5-AC1D-BE2F96DB2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393"/>
              <a:ext cx="3666" cy="1216"/>
            </a:xfrm>
            <a:prstGeom prst="rect">
              <a:avLst/>
            </a:prstGeom>
            <a:solidFill>
              <a:srgbClr val="FF000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731144" name="Group 8">
            <a:extLst>
              <a:ext uri="{FF2B5EF4-FFF2-40B4-BE49-F238E27FC236}">
                <a16:creationId xmlns:a16="http://schemas.microsoft.com/office/drawing/2014/main" id="{E1D982B8-BF24-4329-90D1-6652E2A6D051}"/>
              </a:ext>
            </a:extLst>
          </p:cNvPr>
          <p:cNvGrpSpPr>
            <a:grpSpLocks/>
          </p:cNvGrpSpPr>
          <p:nvPr/>
        </p:nvGrpSpPr>
        <p:grpSpPr bwMode="auto">
          <a:xfrm>
            <a:off x="4586288" y="3206750"/>
            <a:ext cx="2265362" cy="798513"/>
            <a:chOff x="2926" y="2020"/>
            <a:chExt cx="2323" cy="503"/>
          </a:xfrm>
        </p:grpSpPr>
        <p:sp>
          <p:nvSpPr>
            <p:cNvPr id="97300" name="Line 6">
              <a:extLst>
                <a:ext uri="{FF2B5EF4-FFF2-40B4-BE49-F238E27FC236}">
                  <a16:creationId xmlns:a16="http://schemas.microsoft.com/office/drawing/2014/main" id="{FB348493-882B-4A1E-99FF-EE55F68D2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2222"/>
              <a:ext cx="1453" cy="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1" name="Text Box 7">
              <a:extLst>
                <a:ext uri="{FF2B5EF4-FFF2-40B4-BE49-F238E27FC236}">
                  <a16:creationId xmlns:a16="http://schemas.microsoft.com/office/drawing/2014/main" id="{D7697FA3-B8BC-43BD-83AA-435A02DE3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020"/>
              <a:ext cx="87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200">
                  <a:solidFill>
                    <a:srgbClr val="FF0000"/>
                  </a:solidFill>
                  <a:ea typeface="微软雅黑" panose="020B0503020204020204" pitchFamily="34" charset="-122"/>
                </a:rPr>
                <a:t>重定位值</a:t>
              </a:r>
            </a:p>
          </p:txBody>
        </p:sp>
      </p:grpSp>
      <p:sp>
        <p:nvSpPr>
          <p:cNvPr id="731146" name="Line 10">
            <a:extLst>
              <a:ext uri="{FF2B5EF4-FFF2-40B4-BE49-F238E27FC236}">
                <a16:creationId xmlns:a16="http://schemas.microsoft.com/office/drawing/2014/main" id="{A12AF57E-EB99-4785-8B56-F30B7411E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2205038"/>
            <a:ext cx="1101725" cy="1627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1147" name="Text Box 11">
            <a:extLst>
              <a:ext uri="{FF2B5EF4-FFF2-40B4-BE49-F238E27FC236}">
                <a16:creationId xmlns:a16="http://schemas.microsoft.com/office/drawing/2014/main" id="{958DD35F-E1F3-4B17-BA31-DFA20B41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13" y="3133725"/>
            <a:ext cx="1119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</a:p>
        </p:txBody>
      </p:sp>
      <p:sp>
        <p:nvSpPr>
          <p:cNvPr id="731148" name="Rectangle 12">
            <a:extLst>
              <a:ext uri="{FF2B5EF4-FFF2-40B4-BE49-F238E27FC236}">
                <a16:creationId xmlns:a16="http://schemas.microsoft.com/office/drawing/2014/main" id="{C8C03A16-7599-4A4D-AB28-50206FAF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5591175"/>
            <a:ext cx="70786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175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相对地址方式下，重定位值计算公式为：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ADDR(r_sym) – ( ( ADDR(.text) + r_offset ) – init )</a:t>
            </a:r>
          </a:p>
        </p:txBody>
      </p:sp>
      <p:grpSp>
        <p:nvGrpSpPr>
          <p:cNvPr id="731151" name="Group 15">
            <a:extLst>
              <a:ext uri="{FF2B5EF4-FFF2-40B4-BE49-F238E27FC236}">
                <a16:creationId xmlns:a16="http://schemas.microsoft.com/office/drawing/2014/main" id="{307F803E-1D6A-47EA-ACB4-BBA1DC9B38AE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6316663"/>
            <a:ext cx="4818063" cy="412750"/>
            <a:chOff x="1530" y="4015"/>
            <a:chExt cx="3035" cy="260"/>
          </a:xfrm>
        </p:grpSpPr>
        <p:sp>
          <p:nvSpPr>
            <p:cNvPr id="97298" name="Line 13">
              <a:extLst>
                <a:ext uri="{FF2B5EF4-FFF2-40B4-BE49-F238E27FC236}">
                  <a16:creationId xmlns:a16="http://schemas.microsoft.com/office/drawing/2014/main" id="{7878E493-DC25-4614-BB9C-176492DAE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4015"/>
              <a:ext cx="30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9" name="Text Box 14">
              <a:extLst>
                <a:ext uri="{FF2B5EF4-FFF2-40B4-BE49-F238E27FC236}">
                  <a16:creationId xmlns:a16="http://schemas.microsoft.com/office/drawing/2014/main" id="{2292529A-2C41-45FA-A401-7E063D5BB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4025"/>
              <a:ext cx="16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call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指令下条指令地址</a:t>
              </a:r>
            </a:p>
          </p:txBody>
        </p:sp>
      </p:grpSp>
      <p:grpSp>
        <p:nvGrpSpPr>
          <p:cNvPr id="731155" name="Group 19">
            <a:extLst>
              <a:ext uri="{FF2B5EF4-FFF2-40B4-BE49-F238E27FC236}">
                <a16:creationId xmlns:a16="http://schemas.microsoft.com/office/drawing/2014/main" id="{98B34E6E-D9A4-4D2C-8E08-CDBE7A4F592A}"/>
              </a:ext>
            </a:extLst>
          </p:cNvPr>
          <p:cNvGrpSpPr>
            <a:grpSpLocks/>
          </p:cNvGrpSpPr>
          <p:nvPr/>
        </p:nvGrpSpPr>
        <p:grpSpPr bwMode="auto">
          <a:xfrm>
            <a:off x="227013" y="6313488"/>
            <a:ext cx="1855787" cy="401637"/>
            <a:chOff x="143" y="4013"/>
            <a:chExt cx="1169" cy="253"/>
          </a:xfrm>
        </p:grpSpPr>
        <p:sp>
          <p:nvSpPr>
            <p:cNvPr id="97296" name="Line 17">
              <a:extLst>
                <a:ext uri="{FF2B5EF4-FFF2-40B4-BE49-F238E27FC236}">
                  <a16:creationId xmlns:a16="http://schemas.microsoft.com/office/drawing/2014/main" id="{F53C6CD8-FBEE-4A41-A9A2-D4E13E9B9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" y="4013"/>
              <a:ext cx="1169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7" name="Text Box 18">
              <a:extLst>
                <a:ext uri="{FF2B5EF4-FFF2-40B4-BE49-F238E27FC236}">
                  <a16:creationId xmlns:a16="http://schemas.microsoft.com/office/drawing/2014/main" id="{5BAEDE72-18EE-47BC-8B42-174FBB951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4016"/>
              <a:ext cx="9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引用目标处</a:t>
              </a:r>
            </a:p>
          </p:txBody>
        </p:sp>
      </p:grpSp>
      <p:sp>
        <p:nvSpPr>
          <p:cNvPr id="731157" name="Text Box 21">
            <a:extLst>
              <a:ext uri="{FF2B5EF4-FFF2-40B4-BE49-F238E27FC236}">
                <a16:creationId xmlns:a16="http://schemas.microsoft.com/office/drawing/2014/main" id="{19B42F96-2E9D-4DEC-BA31-3462685CA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5" y="6346825"/>
            <a:ext cx="1857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即当前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grpSp>
        <p:nvGrpSpPr>
          <p:cNvPr id="731160" name="Group 24">
            <a:extLst>
              <a:ext uri="{FF2B5EF4-FFF2-40B4-BE49-F238E27FC236}">
                <a16:creationId xmlns:a16="http://schemas.microsoft.com/office/drawing/2014/main" id="{05F7AB5F-6294-4B00-9381-23FB55663760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1538288"/>
            <a:ext cx="3381375" cy="2322512"/>
            <a:chOff x="2917" y="969"/>
            <a:chExt cx="2130" cy="1463"/>
          </a:xfrm>
        </p:grpSpPr>
        <p:sp>
          <p:nvSpPr>
            <p:cNvPr id="97294" name="Line 9">
              <a:extLst>
                <a:ext uri="{FF2B5EF4-FFF2-40B4-BE49-F238E27FC236}">
                  <a16:creationId xmlns:a16="http://schemas.microsoft.com/office/drawing/2014/main" id="{2042CAC3-05C6-47D8-B179-EA514E5CE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207"/>
              <a:ext cx="1829" cy="12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5" name="Rectangle 23">
              <a:extLst>
                <a:ext uri="{FF2B5EF4-FFF2-40B4-BE49-F238E27FC236}">
                  <a16:creationId xmlns:a16="http://schemas.microsoft.com/office/drawing/2014/main" id="{4E76288F-EDBC-4349-BBD9-8C3241671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969"/>
              <a:ext cx="740" cy="247"/>
            </a:xfrm>
            <a:prstGeom prst="rect">
              <a:avLst/>
            </a:prstGeom>
            <a:solidFill>
              <a:schemeClr val="accent1">
                <a:alpha val="25882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3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7" grpId="0"/>
      <p:bldP spid="731148" grpId="0"/>
      <p:bldP spid="73115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0776A76-2AF5-4E72-8617-4874EF6E1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1125"/>
            <a:ext cx="8229600" cy="561975"/>
          </a:xfrm>
        </p:spPr>
        <p:txBody>
          <a:bodyPr/>
          <a:lstStyle/>
          <a:p>
            <a:r>
              <a:rPr lang="en-US" altLang="zh-CN"/>
              <a:t>R_386_32</a:t>
            </a:r>
            <a:r>
              <a:rPr lang="zh-CN" altLang="en-GB"/>
              <a:t>的重定位方式</a:t>
            </a:r>
            <a:endParaRPr lang="zh-CN" altLang="en-US"/>
          </a:p>
        </p:txBody>
      </p:sp>
      <p:sp>
        <p:nvSpPr>
          <p:cNvPr id="732166" name="Text Box 6">
            <a:extLst>
              <a:ext uri="{FF2B5EF4-FFF2-40B4-BE49-F238E27FC236}">
                <a16:creationId xmlns:a16="http://schemas.microsoft.com/office/drawing/2014/main" id="{8551632F-C05C-45CF-AE4A-CE354E9B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763" y="890588"/>
            <a:ext cx="21336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节中偏移为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处，占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，没有需重定位的符号。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2170" name="Group 10">
            <a:extLst>
              <a:ext uri="{FF2B5EF4-FFF2-40B4-BE49-F238E27FC236}">
                <a16:creationId xmlns:a16="http://schemas.microsoft.com/office/drawing/2014/main" id="{A41E32C5-CE36-4012-BBF2-8D55C5D8B347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749300"/>
            <a:ext cx="4071937" cy="1741488"/>
            <a:chOff x="44" y="472"/>
            <a:chExt cx="2565" cy="1097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962AFA44-D61A-46DD-87C5-4FF89FA44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789"/>
              <a:ext cx="2502" cy="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Disassembly of section .data: </a:t>
              </a:r>
            </a:p>
            <a:p>
              <a:pPr>
                <a:lnSpc>
                  <a:spcPct val="94000"/>
                </a:lnSpc>
                <a:defRPr/>
              </a:pPr>
              <a:endParaRPr lang="en-GB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  <a:p>
              <a:pPr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 00000000 &lt;buf&gt;: </a:t>
              </a:r>
            </a:p>
            <a:p>
              <a:pPr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   0:   01 00 00 00 02 00 00 00</a:t>
              </a:r>
            </a:p>
          </p:txBody>
        </p:sp>
        <p:sp>
          <p:nvSpPr>
            <p:cNvPr id="99347" name="Rectangle 7">
              <a:extLst>
                <a:ext uri="{FF2B5EF4-FFF2-40B4-BE49-F238E27FC236}">
                  <a16:creationId xmlns:a16="http://schemas.microsoft.com/office/drawing/2014/main" id="{A5C145AD-723A-43B1-8E09-55931C523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472"/>
              <a:ext cx="25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main.o</a:t>
              </a:r>
              <a:r>
                <a:rPr lang="zh-CN" altLang="en-US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.data</a:t>
              </a:r>
              <a:r>
                <a:rPr lang="zh-CN" altLang="en-US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.rel.data</a:t>
              </a:r>
              <a:r>
                <a:rPr lang="zh-CN" altLang="en-US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节内容</a:t>
              </a:r>
              <a:r>
                <a:rPr lang="zh-CN" altLang="en-US" sz="1800" b="0"/>
                <a:t> </a:t>
              </a:r>
            </a:p>
          </p:txBody>
        </p:sp>
      </p:grpSp>
      <p:sp>
        <p:nvSpPr>
          <p:cNvPr id="99333" name="Rectangle 5">
            <a:extLst>
              <a:ext uri="{FF2B5EF4-FFF2-40B4-BE49-F238E27FC236}">
                <a16:creationId xmlns:a16="http://schemas.microsoft.com/office/drawing/2014/main" id="{465084C3-DC1C-4707-A1EA-47C92626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1127125"/>
            <a:ext cx="2286000" cy="1238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buf[2]={1,2};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main()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……</a:t>
            </a:r>
          </a:p>
        </p:txBody>
      </p:sp>
      <p:sp>
        <p:nvSpPr>
          <p:cNvPr id="99334" name="TextBox 6">
            <a:extLst>
              <a:ext uri="{FF2B5EF4-FFF2-40B4-BE49-F238E27FC236}">
                <a16:creationId xmlns:a16="http://schemas.microsoft.com/office/drawing/2014/main" id="{51EA8313-541E-4D26-B6FE-F8C136D0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762000"/>
            <a:ext cx="102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main.c</a:t>
            </a:r>
          </a:p>
        </p:txBody>
      </p:sp>
      <p:sp>
        <p:nvSpPr>
          <p:cNvPr id="99335" name="Rectangle 5">
            <a:extLst>
              <a:ext uri="{FF2B5EF4-FFF2-40B4-BE49-F238E27FC236}">
                <a16:creationId xmlns:a16="http://schemas.microsoft.com/office/drawing/2014/main" id="{0BC8489C-DE01-4D58-A3E7-0C5B7868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3255963"/>
            <a:ext cx="2936875" cy="20955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extern int buf[];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*bufp0 = &amp;buf[0];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static int *bufp1;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void swap()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……</a:t>
            </a:r>
          </a:p>
        </p:txBody>
      </p:sp>
      <p:sp>
        <p:nvSpPr>
          <p:cNvPr id="99336" name="TextBox 6">
            <a:extLst>
              <a:ext uri="{FF2B5EF4-FFF2-40B4-BE49-F238E27FC236}">
                <a16:creationId xmlns:a16="http://schemas.microsoft.com/office/drawing/2014/main" id="{F8C231DE-FDC4-4720-87DC-8B80C4ED8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2863850"/>
            <a:ext cx="1046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swap.c</a:t>
            </a:r>
          </a:p>
        </p:txBody>
      </p:sp>
      <p:grpSp>
        <p:nvGrpSpPr>
          <p:cNvPr id="732174" name="Group 14">
            <a:extLst>
              <a:ext uri="{FF2B5EF4-FFF2-40B4-BE49-F238E27FC236}">
                <a16:creationId xmlns:a16="http://schemas.microsoft.com/office/drawing/2014/main" id="{765EB5AF-5186-42C4-804A-087F90E8C254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3165475"/>
            <a:ext cx="4094162" cy="2098675"/>
            <a:chOff x="44" y="461"/>
            <a:chExt cx="2579" cy="1435"/>
          </a:xfrm>
        </p:grpSpPr>
        <p:sp>
          <p:nvSpPr>
            <p:cNvPr id="19459" name="Text Box 3">
              <a:extLst>
                <a:ext uri="{FF2B5EF4-FFF2-40B4-BE49-F238E27FC236}">
                  <a16:creationId xmlns:a16="http://schemas.microsoft.com/office/drawing/2014/main" id="{367DD0AD-9863-438F-85C6-9876CA3FD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789"/>
              <a:ext cx="2502" cy="1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Disassembly of section .data: </a:t>
              </a:r>
            </a:p>
            <a:p>
              <a:pPr>
                <a:lnSpc>
                  <a:spcPct val="94000"/>
                </a:lnSpc>
                <a:defRPr/>
              </a:pPr>
              <a:endParaRPr lang="en-GB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  <a:p>
              <a:pPr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 00000000 &lt;bufp0&gt;: </a:t>
              </a:r>
            </a:p>
            <a:p>
              <a:pPr>
                <a:lnSpc>
                  <a:spcPct val="94000"/>
                </a:lnSpc>
                <a:defRPr/>
              </a:pPr>
              <a:r>
                <a:rPr lang="en-GB" altLang="zh-CN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   0:   </a:t>
              </a:r>
              <a:r>
                <a:rPr lang="en-GB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00 00 00 00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GB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         0</a:t>
              </a:r>
              <a:r>
                <a:rPr lang="zh-CN" altLang="en-GB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：</a:t>
              </a:r>
              <a:r>
                <a:rPr lang="en-GB" altLang="zh-CN" sz="20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R_386_32  buf </a:t>
              </a:r>
              <a:endParaRPr lang="en-GB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99345" name="Rectangle 16">
              <a:extLst>
                <a:ext uri="{FF2B5EF4-FFF2-40B4-BE49-F238E27FC236}">
                  <a16:creationId xmlns:a16="http://schemas.microsoft.com/office/drawing/2014/main" id="{308B136E-FE26-45DE-A79E-15F169D8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461"/>
              <a:ext cx="257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swap.o</a:t>
              </a:r>
              <a:r>
                <a:rPr lang="zh-CN" altLang="en-US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.data</a:t>
              </a:r>
              <a:r>
                <a:rPr lang="zh-CN" altLang="en-US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.rel.data</a:t>
              </a:r>
              <a:r>
                <a:rPr lang="zh-CN" altLang="en-US" sz="2000">
                  <a:solidFill>
                    <a:srgbClr val="33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节内容</a:t>
              </a:r>
              <a:r>
                <a:rPr lang="zh-CN" altLang="en-US" sz="1800" b="0"/>
                <a:t> </a:t>
              </a:r>
            </a:p>
          </p:txBody>
        </p:sp>
      </p:grpSp>
      <p:sp>
        <p:nvSpPr>
          <p:cNvPr id="732177" name="Text Box 17">
            <a:extLst>
              <a:ext uri="{FF2B5EF4-FFF2-40B4-BE49-F238E27FC236}">
                <a16:creationId xmlns:a16="http://schemas.microsoft.com/office/drawing/2014/main" id="{95A5954D-118E-4BE9-926B-988A25C8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3346450"/>
            <a:ext cx="1736725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节中偏移为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处，占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，初值为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</a:p>
        </p:txBody>
      </p:sp>
      <p:sp>
        <p:nvSpPr>
          <p:cNvPr id="732178" name="Rectangle 18">
            <a:extLst>
              <a:ext uri="{FF2B5EF4-FFF2-40B4-BE49-F238E27FC236}">
                <a16:creationId xmlns:a16="http://schemas.microsoft.com/office/drawing/2014/main" id="{34F060EE-C065-4DC0-900C-C4BD34E12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8" y="5483225"/>
            <a:ext cx="80406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重定位节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2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rel.data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中有一个重定位表项：</a:t>
            </a:r>
            <a:r>
              <a:rPr lang="en-US" altLang="zh-CN" sz="22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r_offset</a:t>
            </a:r>
            <a:r>
              <a:rPr lang="en-US" altLang="zh-CN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=0x0, </a:t>
            </a:r>
            <a:r>
              <a:rPr lang="en-US" altLang="zh-CN" sz="22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r_sym</a:t>
            </a:r>
            <a:r>
              <a:rPr lang="en-US" altLang="zh-CN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=9, </a:t>
            </a:r>
            <a:r>
              <a:rPr lang="en-US" altLang="zh-CN" sz="22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r_type</a:t>
            </a:r>
            <a:r>
              <a:rPr lang="en-US" altLang="zh-CN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=R_386_32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工具解释后显示为“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R_386_32 </a:t>
            </a:r>
            <a:r>
              <a:rPr lang="en-US" altLang="zh-CN" sz="22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32179" name="Text Box 4">
            <a:extLst>
              <a:ext uri="{FF2B5EF4-FFF2-40B4-BE49-F238E27FC236}">
                <a16:creationId xmlns:a16="http://schemas.microsoft.com/office/drawing/2014/main" id="{812540E9-6BBE-44D0-A5CC-415F8FB29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6308725"/>
            <a:ext cx="40925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22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r_sym=9</a:t>
            </a:r>
            <a:r>
              <a:rPr lang="zh-CN" altLang="en-GB" sz="22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说明引用的是</a:t>
            </a:r>
            <a:r>
              <a:rPr lang="en-GB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buf</a:t>
            </a:r>
            <a:r>
              <a:rPr lang="zh-CN" altLang="en-GB" sz="22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！</a:t>
            </a:r>
          </a:p>
        </p:txBody>
      </p:sp>
      <p:sp>
        <p:nvSpPr>
          <p:cNvPr id="732180" name="Line 20">
            <a:extLst>
              <a:ext uri="{FF2B5EF4-FFF2-40B4-BE49-F238E27FC236}">
                <a16:creationId xmlns:a16="http://schemas.microsoft.com/office/drawing/2014/main" id="{9C980645-636F-4DAF-8D0F-5EE0B3C7E9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55888" y="2032000"/>
            <a:ext cx="4891087" cy="1306513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2181" name="Line 21">
            <a:extLst>
              <a:ext uri="{FF2B5EF4-FFF2-40B4-BE49-F238E27FC236}">
                <a16:creationId xmlns:a16="http://schemas.microsoft.com/office/drawing/2014/main" id="{5738D8CD-BDA1-49B4-826C-371A84BAF0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43775" y="1465263"/>
            <a:ext cx="334963" cy="1814512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2182" name="Rectangle 22">
            <a:extLst>
              <a:ext uri="{FF2B5EF4-FFF2-40B4-BE49-F238E27FC236}">
                <a16:creationId xmlns:a16="http://schemas.microsoft.com/office/drawing/2014/main" id="{37058DB4-9DB3-4884-BA56-6BCCCE37D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4543425"/>
            <a:ext cx="1755775" cy="247650"/>
          </a:xfrm>
          <a:prstGeom prst="rect">
            <a:avLst/>
          </a:prstGeom>
          <a:solidFill>
            <a:srgbClr val="993366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6" grpId="0"/>
      <p:bldP spid="732177" grpId="0"/>
      <p:bldP spid="732178" grpId="0"/>
      <p:bldP spid="7321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71500" y="808076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#gcc  –E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–o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test.i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预处理后的 文件 为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test.i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EAE48B-AABB-4BA7-9096-769EA06D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8" y="2310892"/>
            <a:ext cx="4628721" cy="29739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54B6E1-986F-4689-876A-50502B88B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763" y="3022934"/>
            <a:ext cx="3645528" cy="22619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AF52F2-B834-456C-AC48-3D89F5222DB6}"/>
              </a:ext>
            </a:extLst>
          </p:cNvPr>
          <p:cNvSpPr txBox="1"/>
          <p:nvPr/>
        </p:nvSpPr>
        <p:spPr>
          <a:xfrm>
            <a:off x="386535" y="5834480"/>
            <a:ext cx="71260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提醒：定义宏函数时，注意在参数上加括号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84824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E1BFD44-3588-45DF-BCEF-BCAB3B07C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swap.o</a:t>
            </a:r>
            <a:r>
              <a:rPr lang="zh-CN" altLang="en-US"/>
              <a:t>中的符号表</a:t>
            </a:r>
          </a:p>
        </p:txBody>
      </p:sp>
      <p:sp>
        <p:nvSpPr>
          <p:cNvPr id="734213" name="Rectangle 5">
            <a:extLst>
              <a:ext uri="{FF2B5EF4-FFF2-40B4-BE49-F238E27FC236}">
                <a16:creationId xmlns:a16="http://schemas.microsoft.com/office/drawing/2014/main" id="{17F54F55-FE88-4214-8EFB-A43009C4D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852488"/>
            <a:ext cx="82296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中的符号表中最后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个条目</a:t>
            </a:r>
          </a:p>
          <a:p>
            <a:pPr>
              <a:lnSpc>
                <a:spcPct val="105000"/>
              </a:lnSpc>
              <a:buFontTx/>
              <a:buNone/>
            </a:pP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4214" name="Text Box 6">
            <a:extLst>
              <a:ext uri="{FF2B5EF4-FFF2-40B4-BE49-F238E27FC236}">
                <a16:creationId xmlns:a16="http://schemas.microsoft.com/office/drawing/2014/main" id="{84DBB085-65A6-4CCB-BEF3-68A5C1A8A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99" y="1363663"/>
            <a:ext cx="94480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Num:	value	     Size	    Type	 Bind	   Ot	    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Ndx</a:t>
            </a: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Name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	0	4	 Data	 Global    0	3	bufp0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	0	0	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Notype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Global    0	UND 	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10:	0	36	 </a:t>
            </a:r>
            <a:r>
              <a:rPr lang="en-US" altLang="zh-CN" sz="2000" dirty="0" err="1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Global	   0	1	swap</a:t>
            </a:r>
          </a:p>
          <a:p>
            <a:pPr eaLnBrk="1" hangingPunct="1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en-US" altLang="zh-CN" sz="2000" dirty="0">
                <a:solidFill>
                  <a:srgbClr val="0048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11:	4	4	 Data	 Local	   0	COM	bufp1</a:t>
            </a:r>
          </a:p>
        </p:txBody>
      </p:sp>
      <p:sp>
        <p:nvSpPr>
          <p:cNvPr id="734218" name="Text Box 10">
            <a:extLst>
              <a:ext uri="{FF2B5EF4-FFF2-40B4-BE49-F238E27FC236}">
                <a16:creationId xmlns:a16="http://schemas.microsoft.com/office/drawing/2014/main" id="{65072292-7C8C-4F7D-A58E-E8303DE45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3695700"/>
            <a:ext cx="84899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en-US" altLang="zh-CN" sz="2200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200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swap.o</a:t>
            </a:r>
            <a:r>
              <a:rPr lang="zh-CN" altLang="en-US" sz="22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的符号表中第</a:t>
            </a:r>
            <a:r>
              <a:rPr lang="en-US" altLang="zh-CN" sz="22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项，是未定义符号，类型和大小未知，是全局符号，故在其他模块中定义。</a:t>
            </a:r>
          </a:p>
        </p:txBody>
      </p:sp>
      <p:sp>
        <p:nvSpPr>
          <p:cNvPr id="734221" name="Rectangle 13">
            <a:extLst>
              <a:ext uri="{FF2B5EF4-FFF2-40B4-BE49-F238E27FC236}">
                <a16:creationId xmlns:a16="http://schemas.microsoft.com/office/drawing/2014/main" id="{649DEE0C-4EAE-43B6-A77B-60B7F240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4889500"/>
            <a:ext cx="80406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重定位节</a:t>
            </a:r>
            <a:r>
              <a:rPr lang="en-US" altLang="zh-CN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.rel.data</a:t>
            </a:r>
            <a:r>
              <a:rPr lang="zh-CN" altLang="en-US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中有一个重定位表项：</a:t>
            </a:r>
            <a:r>
              <a:rPr lang="en-US" altLang="zh-CN" sz="22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r_offset=0x0, r_sym=9, r_type=R_386_32</a:t>
            </a:r>
            <a:r>
              <a:rPr lang="zh-CN" altLang="en-US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OBJDUMP</a:t>
            </a:r>
            <a:r>
              <a:rPr lang="zh-CN" altLang="en-US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工具解释后显示为“</a:t>
            </a:r>
            <a:r>
              <a:rPr lang="en-US" altLang="zh-CN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R_386_32 buf”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34222" name="Text Box 4">
            <a:extLst>
              <a:ext uri="{FF2B5EF4-FFF2-40B4-BE49-F238E27FC236}">
                <a16:creationId xmlns:a16="http://schemas.microsoft.com/office/drawing/2014/main" id="{CBDD1C5A-70D1-4E5B-BD5F-C53D14D0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6034088"/>
            <a:ext cx="40925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GB" altLang="zh-CN" sz="2200" dirty="0" err="1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r_sym</a:t>
            </a:r>
            <a:r>
              <a:rPr lang="en-GB" altLang="zh-CN" sz="22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=9</a:t>
            </a:r>
            <a:r>
              <a:rPr lang="zh-CN" altLang="en-GB" sz="22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说明引用的是</a:t>
            </a:r>
            <a:r>
              <a:rPr lang="en-GB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buf</a:t>
            </a:r>
            <a:r>
              <a:rPr lang="zh-CN" altLang="en-GB" sz="22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ECA8A7-A702-B636-8755-20199628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906" y="1780731"/>
            <a:ext cx="9144000" cy="1657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3" grpId="0"/>
      <p:bldP spid="734214" grpId="0"/>
      <p:bldP spid="7342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32C3662-1AC9-4BE7-94B4-CA6E7B3F4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R_386_32</a:t>
            </a:r>
            <a:r>
              <a:rPr lang="zh-CN" altLang="en-GB"/>
              <a:t>的重定位方式</a:t>
            </a:r>
            <a:endParaRPr lang="zh-CN" altLang="en-US"/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4C51BB26-FC08-4711-AC61-19E81C52C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963" y="784225"/>
            <a:ext cx="8664575" cy="29972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假定：</a:t>
            </a: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合并后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的存储地址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ADDR(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)=0x8049620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则重定位后，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的地址及内容变为什么？</a:t>
            </a:r>
          </a:p>
          <a:p>
            <a:pPr lvl="1">
              <a:lnSpc>
                <a:spcPct val="105000"/>
              </a:lnSpc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同属于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节，故在可执行文件中它们被合并</a:t>
            </a:r>
          </a:p>
          <a:p>
            <a:pPr lvl="1">
              <a:lnSpc>
                <a:spcPct val="105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紧接在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后，故地址为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0x8049620+8= 0x8049628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R_386_32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方式，故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内容为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的绝对地址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0x8049620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，即“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96 04 08”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1810B012-8661-42B0-BDC6-D232E7544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4441825"/>
            <a:ext cx="6192837" cy="2030413"/>
          </a:xfrm>
          <a:prstGeom prst="rect">
            <a:avLst/>
          </a:prstGeom>
          <a:solidFill>
            <a:srgbClr val="F2F2F2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Disassembly of section .data: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08049620 &lt;buf&gt;: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 </a:t>
            </a:r>
            <a:r>
              <a:rPr lang="en-GB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8049620</a:t>
            </a: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:   		01 00 00 00 02 00 00 00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 </a:t>
            </a:r>
            <a:r>
              <a:rPr lang="en-GB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08049628 &lt;bufp0&gt;: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 8049628:   		</a:t>
            </a:r>
            <a:r>
              <a:rPr lang="en-GB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20 96 04 08</a:t>
            </a:r>
            <a:endParaRPr lang="en-GB" altLang="zh-CN" sz="200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735255" name="Rectangle 23">
            <a:extLst>
              <a:ext uri="{FF2B5EF4-FFF2-40B4-BE49-F238E27FC236}">
                <a16:creationId xmlns:a16="http://schemas.microsoft.com/office/drawing/2014/main" id="{CB2F3245-A8EA-45E1-9FA7-10E74BC2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3924300"/>
            <a:ext cx="49577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可执行目标文件中</a:t>
            </a:r>
            <a:r>
              <a:rPr lang="en-US" altLang="zh-CN" sz="22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.data</a:t>
            </a:r>
            <a:r>
              <a:rPr lang="zh-CN" altLang="en-US" sz="22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节的内容</a:t>
            </a:r>
            <a:r>
              <a:rPr lang="zh-CN" altLang="en-US" sz="1800" b="0">
                <a:solidFill>
                  <a:srgbClr val="3366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73525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>
            <a:extLst>
              <a:ext uri="{FF2B5EF4-FFF2-40B4-BE49-F238E27FC236}">
                <a16:creationId xmlns:a16="http://schemas.microsoft.com/office/drawing/2014/main" id="{54FA1851-FC72-433E-9A37-3382BC5756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7488" y="84138"/>
            <a:ext cx="8774112" cy="782637"/>
          </a:xfrm>
        </p:spPr>
        <p:txBody>
          <a:bodyPr/>
          <a:lstStyle/>
          <a:p>
            <a:pPr marL="119063" indent="-119063" algn="l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/>
              <a:t>swap.o</a:t>
            </a:r>
            <a:r>
              <a:rPr lang="zh-CN" altLang="en-GB"/>
              <a:t>重定位</a:t>
            </a:r>
            <a:endParaRPr lang="en-GB" altLang="zh-CN"/>
          </a:p>
        </p:txBody>
      </p:sp>
      <p:sp>
        <p:nvSpPr>
          <p:cNvPr id="102403" name="TextBox 4">
            <a:extLst>
              <a:ext uri="{FF2B5EF4-FFF2-40B4-BE49-F238E27FC236}">
                <a16:creationId xmlns:a16="http://schemas.microsoft.com/office/drawing/2014/main" id="{A7B9C8C9-DA94-42CB-A380-62F7553E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727075"/>
            <a:ext cx="1046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swap.c</a:t>
            </a:r>
          </a:p>
        </p:txBody>
      </p:sp>
      <p:sp>
        <p:nvSpPr>
          <p:cNvPr id="102404" name="Rectangle 5">
            <a:extLst>
              <a:ext uri="{FF2B5EF4-FFF2-40B4-BE49-F238E27FC236}">
                <a16:creationId xmlns:a16="http://schemas.microsoft.com/office/drawing/2014/main" id="{73C58B16-1A77-4E3B-BDBD-20AE64ACE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1108075"/>
            <a:ext cx="2936875" cy="409575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extern int 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buf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[];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int *bufp0 = &amp;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buf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[0];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static int *bufp1;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void swap()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{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int temp;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endParaRPr lang="en-GB" altLang="zh-CN" sz="2000" dirty="0">
              <a:solidFill>
                <a:srgbClr val="DBF2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</a:t>
            </a:r>
            <a:r>
              <a:rPr lang="en-GB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bufp1 = &amp;</a:t>
            </a:r>
            <a:r>
              <a:rPr lang="en-GB" altLang="zh-CN" sz="2000" dirty="0" err="1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buf</a:t>
            </a:r>
            <a:r>
              <a:rPr lang="en-GB" altLang="zh-CN" sz="2000" dirty="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[1];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</a:t>
            </a:r>
            <a:r>
              <a:rPr lang="en-GB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temp = *bufp0;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</a:t>
            </a:r>
            <a:r>
              <a:rPr lang="en-GB" altLang="zh-CN" sz="2000" dirty="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*bufp0 = *bufp1;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</a:t>
            </a:r>
            <a:r>
              <a:rPr lang="en-GB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*bufp1 = temp;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}</a:t>
            </a:r>
          </a:p>
        </p:txBody>
      </p:sp>
      <p:sp>
        <p:nvSpPr>
          <p:cNvPr id="102405" name="Rectangle 10">
            <a:extLst>
              <a:ext uri="{FF2B5EF4-FFF2-40B4-BE49-F238E27FC236}">
                <a16:creationId xmlns:a16="http://schemas.microsoft.com/office/drawing/2014/main" id="{B2BA4C28-181D-4E96-8A0E-3B2B5DD21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71438"/>
            <a:ext cx="5530850" cy="6600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Disassembly of section .text: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00000000 &lt;swap&gt;: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0:	55                   	push   %ebp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1:	89 e5                	mov   %esp,%ebp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3:	83 ec 10             	sub    $0x10,%esp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</a:t>
            </a:r>
            <a:r>
              <a:rPr lang="en-US" altLang="zh-CN" sz="1800">
                <a:solidFill>
                  <a:srgbClr val="3366FF"/>
                </a:solidFill>
              </a:rPr>
              <a:t>6:	c7 05 00 00 00 00 04 movl   $0x4,0x0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</a:rPr>
              <a:t>     d:	00 00 00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</a:rPr>
              <a:t>   			8: R_386_32	.bss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</a:rPr>
              <a:t>			c: R_386_32	buf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</a:t>
            </a:r>
            <a:r>
              <a:rPr lang="en-US" altLang="zh-CN" sz="1800">
                <a:solidFill>
                  <a:srgbClr val="FF0000"/>
                </a:solidFill>
              </a:rPr>
              <a:t>10:	a1 00 00 00 00    	mov    0x0,%eax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			11: R_386_32	bufp0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15:	8b 00                	mov    (%eax),%eax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17:	89 45 fc             	mov    %eax,-0x4(%ebp)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</a:t>
            </a:r>
            <a:r>
              <a:rPr lang="en-US" altLang="zh-CN" sz="1800">
                <a:solidFill>
                  <a:srgbClr val="0A6A0A"/>
                </a:solidFill>
              </a:rPr>
              <a:t>1a:	a1 00 00 00 00     mov    0x0,%eax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  			1b: R_386_32	bufp0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     1f:	8b 15 00 00 00 00mov    0x0,%edx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			21: R_386_32	.bss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     25:	8b 12                	mov    (%edx),%edx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     27:	89 10                	mov    %edx,(%eax)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</a:t>
            </a:r>
            <a:r>
              <a:rPr lang="en-US" altLang="zh-CN" sz="1800">
                <a:solidFill>
                  <a:srgbClr val="CC3300"/>
                </a:solidFill>
              </a:rPr>
              <a:t>29:	a1 00 00 00 00     mov    0x0,%eax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			2a: R_386_32	.bss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     2e:	8b 55 fc             	mov    -0x4(%ebp),%edx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     31:	89 10                	mov    %edx,(%eax)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33:	c9                   	leave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34:	c3                   	ret</a:t>
            </a:r>
            <a:r>
              <a:rPr lang="en-US" altLang="zh-CN" sz="1800" b="0"/>
              <a:t>    </a:t>
            </a:r>
          </a:p>
        </p:txBody>
      </p:sp>
      <p:grpSp>
        <p:nvGrpSpPr>
          <p:cNvPr id="695315" name="Group 19">
            <a:extLst>
              <a:ext uri="{FF2B5EF4-FFF2-40B4-BE49-F238E27FC236}">
                <a16:creationId xmlns:a16="http://schemas.microsoft.com/office/drawing/2014/main" id="{DFA540CE-E971-4CF4-8DDE-2E98BE1423CA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408113"/>
            <a:ext cx="6240462" cy="2292350"/>
            <a:chOff x="1655" y="887"/>
            <a:chExt cx="3931" cy="1444"/>
          </a:xfrm>
        </p:grpSpPr>
        <p:sp>
          <p:nvSpPr>
            <p:cNvPr id="102424" name="Line 11">
              <a:extLst>
                <a:ext uri="{FF2B5EF4-FFF2-40B4-BE49-F238E27FC236}">
                  <a16:creationId xmlns:a16="http://schemas.microsoft.com/office/drawing/2014/main" id="{5F37C4E0-F23A-478A-90C3-9B12D9B7A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1161"/>
              <a:ext cx="786" cy="1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5" name="Rectangle 15">
              <a:extLst>
                <a:ext uri="{FF2B5EF4-FFF2-40B4-BE49-F238E27FC236}">
                  <a16:creationId xmlns:a16="http://schemas.microsoft.com/office/drawing/2014/main" id="{B083A9DC-53C5-4FB3-B639-6517DE514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887"/>
              <a:ext cx="3117" cy="649"/>
            </a:xfrm>
            <a:prstGeom prst="rect">
              <a:avLst/>
            </a:prstGeom>
            <a:solidFill>
              <a:schemeClr val="tx1">
                <a:alpha val="901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695316" name="Group 20">
            <a:extLst>
              <a:ext uri="{FF2B5EF4-FFF2-40B4-BE49-F238E27FC236}">
                <a16:creationId xmlns:a16="http://schemas.microsoft.com/office/drawing/2014/main" id="{74C0C23F-00C5-43F6-8054-D08CDB3078E0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2443163"/>
            <a:ext cx="6591300" cy="1722437"/>
            <a:chOff x="1509" y="1539"/>
            <a:chExt cx="4152" cy="1085"/>
          </a:xfrm>
        </p:grpSpPr>
        <p:sp>
          <p:nvSpPr>
            <p:cNvPr id="102422" name="Line 12">
              <a:extLst>
                <a:ext uri="{FF2B5EF4-FFF2-40B4-BE49-F238E27FC236}">
                  <a16:creationId xmlns:a16="http://schemas.microsoft.com/office/drawing/2014/main" id="{687130F6-42DA-40A7-A300-66DF69C12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9" y="1993"/>
              <a:ext cx="941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3" name="Rectangle 16">
              <a:extLst>
                <a:ext uri="{FF2B5EF4-FFF2-40B4-BE49-F238E27FC236}">
                  <a16:creationId xmlns:a16="http://schemas.microsoft.com/office/drawing/2014/main" id="{141BE7B5-5E8D-4113-9669-234C0A1A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539"/>
              <a:ext cx="3181" cy="677"/>
            </a:xfrm>
            <a:prstGeom prst="rect">
              <a:avLst/>
            </a:prstGeom>
            <a:solidFill>
              <a:schemeClr val="tx1">
                <a:alpha val="901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695317" name="Group 21">
            <a:extLst>
              <a:ext uri="{FF2B5EF4-FFF2-40B4-BE49-F238E27FC236}">
                <a16:creationId xmlns:a16="http://schemas.microsoft.com/office/drawing/2014/main" id="{DAD5EAA9-8866-4FFA-947C-606044F8F4CD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516313"/>
            <a:ext cx="6243637" cy="1539875"/>
            <a:chOff x="1655" y="2215"/>
            <a:chExt cx="3933" cy="970"/>
          </a:xfrm>
        </p:grpSpPr>
        <p:sp>
          <p:nvSpPr>
            <p:cNvPr id="102420" name="Line 13">
              <a:extLst>
                <a:ext uri="{FF2B5EF4-FFF2-40B4-BE49-F238E27FC236}">
                  <a16:creationId xmlns:a16="http://schemas.microsoft.com/office/drawing/2014/main" id="{8FC11E86-E35F-40E3-8AAF-8C83E7C97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2642"/>
              <a:ext cx="759" cy="1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1" name="Rectangle 17">
              <a:extLst>
                <a:ext uri="{FF2B5EF4-FFF2-40B4-BE49-F238E27FC236}">
                  <a16:creationId xmlns:a16="http://schemas.microsoft.com/office/drawing/2014/main" id="{0939B3D7-8296-4FD2-83DE-E77FA63E6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215"/>
              <a:ext cx="3117" cy="970"/>
            </a:xfrm>
            <a:prstGeom prst="rect">
              <a:avLst/>
            </a:prstGeom>
            <a:solidFill>
              <a:schemeClr val="tx1">
                <a:alpha val="901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grpSp>
        <p:nvGrpSpPr>
          <p:cNvPr id="695318" name="Group 22">
            <a:extLst>
              <a:ext uri="{FF2B5EF4-FFF2-40B4-BE49-F238E27FC236}">
                <a16:creationId xmlns:a16="http://schemas.microsoft.com/office/drawing/2014/main" id="{5737F1D1-BDEA-4CFF-B7BB-BF5A9A9FEF1C}"/>
              </a:ext>
            </a:extLst>
          </p:cNvPr>
          <p:cNvGrpSpPr>
            <a:grpSpLocks/>
          </p:cNvGrpSpPr>
          <p:nvPr/>
        </p:nvGrpSpPr>
        <p:grpSpPr bwMode="auto">
          <a:xfrm>
            <a:off x="2466975" y="4746625"/>
            <a:ext cx="6494463" cy="1354138"/>
            <a:chOff x="1554" y="2990"/>
            <a:chExt cx="4091" cy="853"/>
          </a:xfrm>
        </p:grpSpPr>
        <p:sp>
          <p:nvSpPr>
            <p:cNvPr id="102418" name="Line 14">
              <a:extLst>
                <a:ext uri="{FF2B5EF4-FFF2-40B4-BE49-F238E27FC236}">
                  <a16:creationId xmlns:a16="http://schemas.microsoft.com/office/drawing/2014/main" id="{FFF5F793-0082-4CCF-AB40-8FDC77414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2990"/>
              <a:ext cx="905" cy="5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9" name="Rectangle 18">
              <a:extLst>
                <a:ext uri="{FF2B5EF4-FFF2-40B4-BE49-F238E27FC236}">
                  <a16:creationId xmlns:a16="http://schemas.microsoft.com/office/drawing/2014/main" id="{C7B9EE78-7A62-494E-BB56-36A1907C2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3185"/>
              <a:ext cx="3172" cy="658"/>
            </a:xfrm>
            <a:prstGeom prst="rect">
              <a:avLst/>
            </a:prstGeom>
            <a:solidFill>
              <a:schemeClr val="tx1">
                <a:alpha val="901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695319" name="Text Box 23">
            <a:extLst>
              <a:ext uri="{FF2B5EF4-FFF2-40B4-BE49-F238E27FC236}">
                <a16:creationId xmlns:a16="http://schemas.microsoft.com/office/drawing/2014/main" id="{3E71992E-0210-49C4-A8A7-5BDBD127F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5400675"/>
            <a:ext cx="26289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处需要重定位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zh-CN" altLang="en-US" sz="22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划红线处：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1b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2a</a:t>
            </a:r>
          </a:p>
        </p:txBody>
      </p:sp>
      <p:sp>
        <p:nvSpPr>
          <p:cNvPr id="102411" name="Line 24">
            <a:extLst>
              <a:ext uri="{FF2B5EF4-FFF2-40B4-BE49-F238E27FC236}">
                <a16:creationId xmlns:a16="http://schemas.microsoft.com/office/drawing/2014/main" id="{4D5DAD39-1570-4F2B-8EAE-1BC7B613A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1763" y="1684338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2" name="Line 25">
            <a:extLst>
              <a:ext uri="{FF2B5EF4-FFF2-40B4-BE49-F238E27FC236}">
                <a16:creationId xmlns:a16="http://schemas.microsoft.com/office/drawing/2014/main" id="{C4CBC457-6678-4B93-A744-39726F4C42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6925" y="1979613"/>
            <a:ext cx="839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3" name="Line 26">
            <a:extLst>
              <a:ext uri="{FF2B5EF4-FFF2-40B4-BE49-F238E27FC236}">
                <a16:creationId xmlns:a16="http://schemas.microsoft.com/office/drawing/2014/main" id="{E329143B-F351-406F-9EFA-79A914028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3" y="1670050"/>
            <a:ext cx="276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4" name="Line 27">
            <a:extLst>
              <a:ext uri="{FF2B5EF4-FFF2-40B4-BE49-F238E27FC236}">
                <a16:creationId xmlns:a16="http://schemas.microsoft.com/office/drawing/2014/main" id="{AB2156BD-0A4E-47AB-89E6-4E301C12A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375" y="2720975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28">
            <a:extLst>
              <a:ext uri="{FF2B5EF4-FFF2-40B4-BE49-F238E27FC236}">
                <a16:creationId xmlns:a16="http://schemas.microsoft.com/office/drawing/2014/main" id="{250B34EC-7E39-4854-AB4E-FED73B3C8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313" y="3771900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Line 29">
            <a:extLst>
              <a:ext uri="{FF2B5EF4-FFF2-40B4-BE49-F238E27FC236}">
                <a16:creationId xmlns:a16="http://schemas.microsoft.com/office/drawing/2014/main" id="{C00580FA-6275-47DC-BE9E-28FA16979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9063" y="4300538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Line 30">
            <a:extLst>
              <a:ext uri="{FF2B5EF4-FFF2-40B4-BE49-F238E27FC236}">
                <a16:creationId xmlns:a16="http://schemas.microsoft.com/office/drawing/2014/main" id="{94E6094B-CA89-43D6-8A8B-ED430BF89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5329238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1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>
            <a:extLst>
              <a:ext uri="{FF2B5EF4-FFF2-40B4-BE49-F238E27FC236}">
                <a16:creationId xmlns:a16="http://schemas.microsoft.com/office/drawing/2014/main" id="{029D312A-B9E9-41EA-B7A0-DB3DDC08E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7488" y="84138"/>
            <a:ext cx="8774112" cy="782637"/>
          </a:xfrm>
        </p:spPr>
        <p:txBody>
          <a:bodyPr/>
          <a:lstStyle/>
          <a:p>
            <a:pPr marL="119063" indent="-119063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/>
              <a:t>swap.o</a:t>
            </a:r>
            <a:r>
              <a:rPr lang="zh-CN" altLang="en-GB"/>
              <a:t>重定位</a:t>
            </a:r>
            <a:endParaRPr lang="en-GB" altLang="zh-CN"/>
          </a:p>
        </p:txBody>
      </p:sp>
      <p:sp>
        <p:nvSpPr>
          <p:cNvPr id="104451" name="Rectangle 5">
            <a:extLst>
              <a:ext uri="{FF2B5EF4-FFF2-40B4-BE49-F238E27FC236}">
                <a16:creationId xmlns:a16="http://schemas.microsoft.com/office/drawing/2014/main" id="{40C3A1D2-E364-48A2-BBAF-A21D382C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4775200"/>
            <a:ext cx="2544762" cy="123825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solidFill>
                  <a:srgbClr val="33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bufp1 = &amp;buf[1];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</a:t>
            </a:r>
            <a:r>
              <a:rPr lang="en-GB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temp = *bufp0;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</a:t>
            </a:r>
            <a:r>
              <a:rPr lang="en-GB" altLang="zh-CN" sz="20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*bufp0 = *bufp1;</a:t>
            </a:r>
          </a:p>
          <a:p>
            <a:pPr>
              <a:lnSpc>
                <a:spcPct val="94000"/>
              </a:lnSpc>
              <a:spcBef>
                <a:spcPct val="0"/>
              </a:spcBef>
              <a:buFontTx/>
              <a:buNone/>
            </a:pPr>
            <a:r>
              <a:rPr lang="en-GB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  </a:t>
            </a:r>
            <a:r>
              <a:rPr lang="en-GB" altLang="zh-CN" sz="200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*bufp1 = temp;</a:t>
            </a:r>
            <a:endParaRPr lang="en-GB" altLang="zh-CN" sz="2000"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04452" name="Rectangle 5">
            <a:extLst>
              <a:ext uri="{FF2B5EF4-FFF2-40B4-BE49-F238E27FC236}">
                <a16:creationId xmlns:a16="http://schemas.microsoft.com/office/drawing/2014/main" id="{37350A61-D8EF-4551-8A73-1318DEFA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1939925"/>
            <a:ext cx="5530850" cy="477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 b="0"/>
              <a:t>     </a:t>
            </a:r>
            <a:r>
              <a:rPr lang="en-US" altLang="zh-CN" sz="1800">
                <a:solidFill>
                  <a:srgbClr val="3366FF"/>
                </a:solidFill>
              </a:rPr>
              <a:t>6:	c7 05 00 00 00 00 04 movl   $0x4,0x0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</a:rPr>
              <a:t>     d:	00 00 00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</a:rPr>
              <a:t>   			8: R_386_32	.bss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66FF"/>
                </a:solidFill>
              </a:rPr>
              <a:t>			c: R_386_32	buf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</a:t>
            </a:r>
            <a:r>
              <a:rPr lang="en-US" altLang="zh-CN" sz="1800">
                <a:solidFill>
                  <a:srgbClr val="FF0000"/>
                </a:solidFill>
              </a:rPr>
              <a:t>10:	a1 00 00 00 00    	mov    0x0,%eax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			11: R_386_32	bufp0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15:	8b 00                	mov    (%eax),%eax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17:	89 45 fc             	mov    %eax,-0x4(%ebp)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</a:t>
            </a:r>
            <a:r>
              <a:rPr lang="en-US" altLang="zh-CN" sz="1800">
                <a:solidFill>
                  <a:srgbClr val="0A6A0A"/>
                </a:solidFill>
              </a:rPr>
              <a:t>1a:	a1 00 00 00 00     mov    0x0,%eax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  			1b: R_386_32	bufp0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     1f:	8b 15 00 00 00 00mov    0x0,%edx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			21: R_386_32	.bss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     25:	8b 12                	mov    (%edx),%edx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A6A0A"/>
                </a:solidFill>
              </a:rPr>
              <a:t>     27:	89 10                	mov    %edx,(%eax)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     </a:t>
            </a:r>
            <a:r>
              <a:rPr lang="en-US" altLang="zh-CN" sz="1800">
                <a:solidFill>
                  <a:srgbClr val="CC3300"/>
                </a:solidFill>
              </a:rPr>
              <a:t>29:	a1 00 00 00 00     mov    0x0,%eax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			2a: R_386_32	.bss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     2e:	8b 55 fc             	mov    -0x4(%ebp),%edx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</a:rPr>
              <a:t>     31:	89 10                	mov    %edx,(%eax)</a:t>
            </a:r>
            <a:r>
              <a:rPr lang="en-US" altLang="zh-CN" sz="1800" b="0"/>
              <a:t>     </a:t>
            </a:r>
          </a:p>
        </p:txBody>
      </p:sp>
      <p:sp>
        <p:nvSpPr>
          <p:cNvPr id="104453" name="Line 7">
            <a:extLst>
              <a:ext uri="{FF2B5EF4-FFF2-40B4-BE49-F238E27FC236}">
                <a16:creationId xmlns:a16="http://schemas.microsoft.com/office/drawing/2014/main" id="{16DB196F-6F3B-4189-A895-E3429FBF1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2428875"/>
            <a:ext cx="1406525" cy="2293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4" name="Rectangle 8">
            <a:extLst>
              <a:ext uri="{FF2B5EF4-FFF2-40B4-BE49-F238E27FC236}">
                <a16:creationId xmlns:a16="http://schemas.microsoft.com/office/drawing/2014/main" id="{3FAE4B58-5432-448D-B4DA-3E4DE702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1992313"/>
            <a:ext cx="4948237" cy="1030287"/>
          </a:xfrm>
          <a:prstGeom prst="rect">
            <a:avLst/>
          </a:prstGeom>
          <a:solidFill>
            <a:schemeClr val="tx1">
              <a:alpha val="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04455" name="Line 10">
            <a:extLst>
              <a:ext uri="{FF2B5EF4-FFF2-40B4-BE49-F238E27FC236}">
                <a16:creationId xmlns:a16="http://schemas.microsoft.com/office/drawing/2014/main" id="{6EE2AB47-C5C6-4824-AA19-1C0038C356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8388" y="3749675"/>
            <a:ext cx="1479550" cy="1479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6" name="Rectangle 11">
            <a:extLst>
              <a:ext uri="{FF2B5EF4-FFF2-40B4-BE49-F238E27FC236}">
                <a16:creationId xmlns:a16="http://schemas.microsoft.com/office/drawing/2014/main" id="{BAD44A93-5E68-4FCE-B5A8-E4BDE569D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3028950"/>
            <a:ext cx="5049837" cy="1074738"/>
          </a:xfrm>
          <a:prstGeom prst="rect">
            <a:avLst/>
          </a:prstGeom>
          <a:solidFill>
            <a:schemeClr val="tx1">
              <a:alpha val="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04457" name="Line 13">
            <a:extLst>
              <a:ext uri="{FF2B5EF4-FFF2-40B4-BE49-F238E27FC236}">
                <a16:creationId xmlns:a16="http://schemas.microsoft.com/office/drawing/2014/main" id="{D25BACC6-6559-416B-B9DD-37F73B3118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0325" y="4751388"/>
            <a:ext cx="1189038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8" name="Rectangle 14">
            <a:extLst>
              <a:ext uri="{FF2B5EF4-FFF2-40B4-BE49-F238E27FC236}">
                <a16:creationId xmlns:a16="http://schemas.microsoft.com/office/drawing/2014/main" id="{2DA349FF-6668-4FA4-9F3F-98B40610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4102100"/>
            <a:ext cx="4948237" cy="1539875"/>
          </a:xfrm>
          <a:prstGeom prst="rect">
            <a:avLst/>
          </a:prstGeom>
          <a:solidFill>
            <a:schemeClr val="tx1">
              <a:alpha val="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104459" name="Line 16">
            <a:extLst>
              <a:ext uri="{FF2B5EF4-FFF2-40B4-BE49-F238E27FC236}">
                <a16:creationId xmlns:a16="http://schemas.microsoft.com/office/drawing/2014/main" id="{A7FF3144-DEC5-4729-BC20-C0DD71121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375" y="5927725"/>
            <a:ext cx="1481138" cy="246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0" name="Rectangle 17">
            <a:extLst>
              <a:ext uri="{FF2B5EF4-FFF2-40B4-BE49-F238E27FC236}">
                <a16:creationId xmlns:a16="http://schemas.microsoft.com/office/drawing/2014/main" id="{BD37C0E0-34CC-4101-A796-8D315052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5641975"/>
            <a:ext cx="5035550" cy="1044575"/>
          </a:xfrm>
          <a:prstGeom prst="rect">
            <a:avLst/>
          </a:prstGeom>
          <a:solidFill>
            <a:schemeClr val="tx1">
              <a:alpha val="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  <p:sp>
        <p:nvSpPr>
          <p:cNvPr id="737298" name="Text Box 18">
            <a:extLst>
              <a:ext uri="{FF2B5EF4-FFF2-40B4-BE49-F238E27FC236}">
                <a16:creationId xmlns:a16="http://schemas.microsoft.com/office/drawing/2014/main" id="{35C58A22-5D38-46B6-88F0-B1BD4DCA7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044700"/>
            <a:ext cx="3498850" cy="217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(bufp1)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2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00 97 04 08</a:t>
            </a:r>
            <a:endParaRPr lang="zh-CN" altLang="en-US" sz="2200">
              <a:solidFill>
                <a:srgbClr val="0A6A0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(&amp;buf[1])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24 96 04 08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(bufp0)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28 96 04 08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 (bufp0) : </a:t>
            </a:r>
            <a:r>
              <a:rPr lang="en-US" altLang="zh-CN" sz="22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28 96 04 08</a:t>
            </a:r>
            <a:endParaRPr lang="zh-CN" altLang="en-US" sz="2200">
              <a:solidFill>
                <a:srgbClr val="0A6A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 (bufp1)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00 97 04 08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2a (bufp1)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>
                <a:solidFill>
                  <a:srgbClr val="0A6A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00 97 04 08</a:t>
            </a:r>
          </a:p>
        </p:txBody>
      </p:sp>
      <p:sp>
        <p:nvSpPr>
          <p:cNvPr id="737299" name="Rectangle 19">
            <a:extLst>
              <a:ext uri="{FF2B5EF4-FFF2-40B4-BE49-F238E27FC236}">
                <a16:creationId xmlns:a16="http://schemas.microsoft.com/office/drawing/2014/main" id="{84EBE44A-489F-4481-8CDB-4C591050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717550"/>
            <a:ext cx="8632825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bufp0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的地址分别是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0x8049620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0x8049628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&amp;buf[1]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处重定位值）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0x8049620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+0x4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=0x8049624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bufp1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的地址就是链接合并后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.bss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节的首地址，假定为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0x8049700</a:t>
            </a:r>
          </a:p>
        </p:txBody>
      </p:sp>
      <p:sp>
        <p:nvSpPr>
          <p:cNvPr id="737301" name="Line 21">
            <a:extLst>
              <a:ext uri="{FF2B5EF4-FFF2-40B4-BE49-F238E27FC236}">
                <a16:creationId xmlns:a16="http://schemas.microsoft.com/office/drawing/2014/main" id="{05A1D545-3F3F-42D8-BBA6-8B9CD306F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93825"/>
            <a:ext cx="784225" cy="59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4" name="Line 22">
            <a:extLst>
              <a:ext uri="{FF2B5EF4-FFF2-40B4-BE49-F238E27FC236}">
                <a16:creationId xmlns:a16="http://schemas.microsoft.com/office/drawing/2014/main" id="{8AAF25F8-D9CF-4080-9544-8A5D6DC94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513" y="3292475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5" name="Line 23">
            <a:extLst>
              <a:ext uri="{FF2B5EF4-FFF2-40B4-BE49-F238E27FC236}">
                <a16:creationId xmlns:a16="http://schemas.microsoft.com/office/drawing/2014/main" id="{B65C8467-0B55-4285-8990-9C4EA99E8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2235200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6" name="Line 24">
            <a:extLst>
              <a:ext uri="{FF2B5EF4-FFF2-40B4-BE49-F238E27FC236}">
                <a16:creationId xmlns:a16="http://schemas.microsoft.com/office/drawing/2014/main" id="{2C540209-E21D-49A3-A58E-73BC9980D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225" y="4321175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7" name="Line 25">
            <a:extLst>
              <a:ext uri="{FF2B5EF4-FFF2-40B4-BE49-F238E27FC236}">
                <a16:creationId xmlns:a16="http://schemas.microsoft.com/office/drawing/2014/main" id="{2584C6E1-A357-4BAD-823E-85CBE2BD1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4835525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8" name="Line 26">
            <a:extLst>
              <a:ext uri="{FF2B5EF4-FFF2-40B4-BE49-F238E27FC236}">
                <a16:creationId xmlns:a16="http://schemas.microsoft.com/office/drawing/2014/main" id="{7D98D786-EED3-4623-9507-D4D94F321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938" y="5892800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9" name="Line 27">
            <a:extLst>
              <a:ext uri="{FF2B5EF4-FFF2-40B4-BE49-F238E27FC236}">
                <a16:creationId xmlns:a16="http://schemas.microsoft.com/office/drawing/2014/main" id="{6916E895-AD83-4E24-AB56-E7FE579BE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550" y="2517775"/>
            <a:ext cx="882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0" name="Line 28">
            <a:extLst>
              <a:ext uri="{FF2B5EF4-FFF2-40B4-BE49-F238E27FC236}">
                <a16:creationId xmlns:a16="http://schemas.microsoft.com/office/drawing/2014/main" id="{B65BFFD3-E3E1-4260-A807-33F8E54D9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249488"/>
            <a:ext cx="26193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7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4CA329E-F839-434C-A790-2F1105A5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86D5BB-B627-9AAD-F30D-4052D1A5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会发到群里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2316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4CA329E-F839-434C-A790-2F1105A5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86D5BB-B627-9AAD-F30D-4052D1A5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1639459"/>
          </a:xfrm>
        </p:spPr>
        <p:txBody>
          <a:bodyPr/>
          <a:lstStyle/>
          <a:p>
            <a:pPr marL="0" lvl="0" indent="0" algn="just">
              <a:lnSpc>
                <a:spcPct val="125000"/>
              </a:lnSpc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在对一个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程序文件进行编译和汇编后，生成的可重定位目标文件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(obj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文件，或者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.o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，一般由哪些节组成（至少说出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个组成部分的名字）？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30FF5041-E9DD-09DC-1915-B89F25291B72}"/>
              </a:ext>
            </a:extLst>
          </p:cNvPr>
          <p:cNvSpPr txBox="1">
            <a:spLocks/>
          </p:cNvSpPr>
          <p:nvPr/>
        </p:nvSpPr>
        <p:spPr bwMode="auto">
          <a:xfrm>
            <a:off x="231167" y="2576371"/>
            <a:ext cx="8522413" cy="223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495300" indent="0" algn="just">
              <a:lnSpc>
                <a:spcPct val="125000"/>
              </a:lnSpc>
              <a:buNone/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文件头、节头表、代码节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.text,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已初始化数据节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.data,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未初始化数据节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bss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只读数据节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.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rodata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，符号表节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.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symtab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字符串表节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.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strtab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、代码节的重定位节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(.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rela.text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、数据节的重定位节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(.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rela.data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等等。</a:t>
            </a:r>
          </a:p>
          <a:p>
            <a:pPr marL="0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828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4CA329E-F839-434C-A790-2F1105A5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86D5BB-B627-9AAD-F30D-4052D1A5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614"/>
            <a:ext cx="8229600" cy="1254178"/>
          </a:xfrm>
        </p:spPr>
        <p:txBody>
          <a:bodyPr/>
          <a:lstStyle/>
          <a:p>
            <a:pPr marL="0" lvl="0" indent="0" algn="just">
              <a:lnSpc>
                <a:spcPct val="125000"/>
              </a:lnSpc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程序中，什么符号需要重定位？什么符号不需要重定位？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25000"/>
              </a:lnSpc>
              <a:buNone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函数参数、非静态的局部变量不需要重定位；静态的局部变量、全局变量、函数需要重定位。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541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4CA329E-F839-434C-A790-2F1105A5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86D5BB-B627-9AAD-F30D-4052D1A5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614"/>
            <a:ext cx="8229600" cy="1567539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设有一个函数中，有语句 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 x=g;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是一个初值为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类型全局变量。编译器对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的定义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(int g=20;)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x=g</a:t>
            </a:r>
            <a:r>
              <a:rPr lang="zh-CN" altLang="zh-CN" sz="2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编译时，在可重定位目标文件中会生成哪些信息？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BCECA3-8A5A-EE4C-0F0C-C2CA7F1487CA}"/>
              </a:ext>
            </a:extLst>
          </p:cNvPr>
          <p:cNvSpPr txBox="1"/>
          <p:nvPr/>
        </p:nvSpPr>
        <p:spPr>
          <a:xfrm>
            <a:off x="79624" y="2353689"/>
            <a:ext cx="8984751" cy="420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indent="266700" algn="just">
              <a:lnSpc>
                <a:spcPct val="125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int g =20;  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字符串节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中，要存放变量的名字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(ASCII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串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</a:t>
            </a:r>
            <a:r>
              <a:rPr lang="zh-CN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符号表节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要存放与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相关的信息（如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的值占存储空间的大小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&lt;4&gt;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的节</a:t>
            </a:r>
            <a:r>
              <a:rPr lang="en-US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数据节</a:t>
            </a:r>
            <a:r>
              <a:rPr lang="en-US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的类型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变量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；绑定方式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&lt;global&gt;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等等）；在数据节要存放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的初值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95300" indent="266700" algn="just">
              <a:lnSpc>
                <a:spcPct val="125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 x=g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；在</a:t>
            </a:r>
            <a:r>
              <a:rPr lang="zh-CN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代码节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要生成相应的指令，其中 对于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 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的引用（即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的地址），先使用占位符（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00 00 00 00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）来填充。在</a:t>
            </a:r>
            <a:r>
              <a:rPr lang="zh-CN" altLang="zh-CN" sz="2400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代码节的重定位节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，要产生一条相应的信息，表明代码节的什么位置要被替换成一个什么类型的值（重定位方式），该值来源于哪一个变量（符号表的哪一项）等。</a:t>
            </a:r>
            <a:endParaRPr lang="zh-CN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4CA329E-F839-434C-A790-2F1105A5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86D5BB-B627-9AAD-F30D-4052D1A5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836614"/>
            <a:ext cx="8526712" cy="2055078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zh-CN" altLang="en-US" kern="100" dirty="0">
                <a:latin typeface="+mn-ea"/>
              </a:rPr>
              <a:t>例</a:t>
            </a:r>
            <a:r>
              <a:rPr lang="en-US" altLang="zh-CN" kern="100" dirty="0">
                <a:latin typeface="+mn-ea"/>
              </a:rPr>
              <a:t>4</a:t>
            </a:r>
            <a:r>
              <a:rPr lang="zh-CN" altLang="en-US" kern="100" dirty="0">
                <a:latin typeface="+mn-ea"/>
              </a:rPr>
              <a:t>：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+mn-ea"/>
                <a:cs typeface="Helvetica" panose="020B0604020202020204" pitchFamily="34" charset="0"/>
              </a:rPr>
              <a:t>在一个模块中（即一个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.c 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+mn-ea"/>
                <a:cs typeface="Helvetica" panose="020B0604020202020204" pitchFamily="34" charset="0"/>
              </a:rPr>
              <a:t>文件），什么样的标识符是符号？什么样的标识符不是符号？对于一个模块而言，符号有哪三种类型（三种类型分别是什么含义）？什么是强符号？什么是弱符号？</a:t>
            </a:r>
            <a:endParaRPr lang="en-US" altLang="zh-CN" kern="100" dirty="0">
              <a:solidFill>
                <a:srgbClr val="000000"/>
              </a:solidFill>
              <a:latin typeface="+mn-ea"/>
              <a:cs typeface="Helvetica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dirty="0">
              <a:latin typeface="+mn-ea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由该</a:t>
            </a:r>
            <a:r>
              <a:rPr lang="zh-CN" altLang="en-GB" dirty="0">
                <a:latin typeface="+mn-ea"/>
              </a:rPr>
              <a:t>模块定义并能被其他模块引用的</a:t>
            </a:r>
            <a:r>
              <a:rPr lang="zh-CN" altLang="en-US" dirty="0">
                <a:latin typeface="+mn-ea"/>
              </a:rPr>
              <a:t>标识符（全局符号，如非静态函数、全局变量）、</a:t>
            </a:r>
            <a:endParaRPr lang="en-US" altLang="zh-CN" dirty="0">
              <a:latin typeface="+mn-ea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dirty="0">
                <a:latin typeface="+mn-ea"/>
              </a:rPr>
              <a:t>——</a:t>
            </a:r>
            <a:r>
              <a:rPr lang="zh-CN" altLang="en-GB" dirty="0">
                <a:latin typeface="+mn-ea"/>
              </a:rPr>
              <a:t>其他模块定义并被</a:t>
            </a:r>
            <a:r>
              <a:rPr lang="zh-CN" altLang="en-US" dirty="0">
                <a:latin typeface="+mn-ea"/>
              </a:rPr>
              <a:t>该</a:t>
            </a:r>
            <a:r>
              <a:rPr lang="zh-CN" altLang="en-GB" dirty="0">
                <a:latin typeface="+mn-ea"/>
              </a:rPr>
              <a:t>模块引用的</a:t>
            </a:r>
            <a:r>
              <a:rPr lang="zh-CN" altLang="en-US" dirty="0">
                <a:latin typeface="+mn-ea"/>
              </a:rPr>
              <a:t>标识符（局部符号，</a:t>
            </a:r>
            <a:r>
              <a:rPr lang="zh-CN" altLang="en-GB" dirty="0">
                <a:latin typeface="+mn-ea"/>
              </a:rPr>
              <a:t>例如，非</a:t>
            </a:r>
            <a:r>
              <a:rPr lang="en-GB" altLang="zh-CN" dirty="0">
                <a:latin typeface="+mn-ea"/>
              </a:rPr>
              <a:t>static</a:t>
            </a:r>
            <a:r>
              <a:rPr lang="zh-CN" altLang="en-GB" dirty="0">
                <a:latin typeface="+mn-ea"/>
              </a:rPr>
              <a:t>函数和非</a:t>
            </a:r>
            <a:r>
              <a:rPr lang="en-GB" altLang="zh-CN" dirty="0">
                <a:latin typeface="+mn-ea"/>
              </a:rPr>
              <a:t>static</a:t>
            </a:r>
            <a:r>
              <a:rPr lang="zh-CN" altLang="en-GB" dirty="0">
                <a:latin typeface="+mn-ea"/>
              </a:rPr>
              <a:t>的全局变量（指不带</a:t>
            </a:r>
            <a:r>
              <a:rPr lang="en-GB" altLang="zh-CN" dirty="0">
                <a:latin typeface="+mn-ea"/>
              </a:rPr>
              <a:t>static</a:t>
            </a:r>
            <a:r>
              <a:rPr lang="zh-CN" altLang="en-GB" dirty="0">
                <a:latin typeface="+mn-ea"/>
              </a:rPr>
              <a:t>的全局变量）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该</a:t>
            </a:r>
            <a:r>
              <a:rPr lang="zh-CN" altLang="en-GB" dirty="0">
                <a:latin typeface="+mn-ea"/>
              </a:rPr>
              <a:t>模块定义和引用的</a:t>
            </a:r>
            <a:r>
              <a:rPr lang="zh-CN" altLang="en-US" dirty="0">
                <a:latin typeface="+mn-ea"/>
              </a:rPr>
              <a:t>标识符，但是不包括函数内定义的局部变量</a:t>
            </a:r>
            <a:endParaRPr lang="en-US" altLang="zh-CN" dirty="0">
              <a:latin typeface="+mn-ea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zh-CN" alt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732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64CA329E-F839-434C-A790-2F1105A5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86D5BB-B627-9AAD-F30D-4052D1A5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8" y="579760"/>
            <a:ext cx="8892283" cy="1567539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None/>
            </a:pPr>
            <a:r>
              <a:rPr lang="zh-CN" altLang="en-US" kern="100" dirty="0">
                <a:latin typeface="+mn-ea"/>
              </a:rPr>
              <a:t>例</a:t>
            </a:r>
            <a:r>
              <a:rPr lang="en-US" altLang="zh-CN" kern="100" dirty="0">
                <a:latin typeface="+mn-ea"/>
              </a:rPr>
              <a:t>5</a:t>
            </a:r>
            <a:r>
              <a:rPr lang="zh-CN" altLang="en-US" kern="100" dirty="0">
                <a:latin typeface="+mn-ea"/>
              </a:rPr>
              <a:t>：</a:t>
            </a:r>
            <a:r>
              <a:rPr lang="zh-CN" altLang="zh-CN" dirty="0">
                <a:solidFill>
                  <a:srgbClr val="000000"/>
                </a:solidFill>
                <a:effectLst/>
                <a:latin typeface="+mn-ea"/>
                <a:cs typeface="Helvetica" panose="020B0604020202020204" pitchFamily="34" charset="0"/>
              </a:rPr>
              <a:t>什么是符号解析？在链接器工作时，可以发现哪些错误？链接的基本过程是什么（指将多个可重定位目标文件合并成一个可执行文件的基本过程）？</a:t>
            </a:r>
            <a:endParaRPr lang="en-US" altLang="zh-CN" dirty="0">
              <a:solidFill>
                <a:srgbClr val="000000"/>
              </a:solidFill>
              <a:effectLst/>
              <a:latin typeface="+mn-ea"/>
              <a:cs typeface="Helvetica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zh-CN" altLang="en-US" sz="2400" dirty="0">
                <a:latin typeface="+mn-ea"/>
              </a:rPr>
              <a:t>符号解析：每个模块中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引用的符号</a:t>
            </a:r>
            <a:r>
              <a:rPr lang="zh-CN" altLang="en-US" sz="2400" dirty="0">
                <a:latin typeface="+mn-ea"/>
              </a:rPr>
              <a:t>与某个目标模块中的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定义符号</a:t>
            </a:r>
            <a:r>
              <a:rPr lang="zh-CN" altLang="en-US" sz="2400" dirty="0">
                <a:latin typeface="+mn-ea"/>
              </a:rPr>
              <a:t>建立关联。</a:t>
            </a:r>
            <a:endParaRPr lang="en-US" altLang="zh-CN" sz="2400" dirty="0">
              <a:latin typeface="+mn-ea"/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zh-CN" altLang="en-US" sz="2400" dirty="0">
                <a:latin typeface="+mn-ea"/>
              </a:rPr>
              <a:t>发现错误：符号未解析（或者符号未定义）、符号重复定义（定义了两个同名的强符号，如赋了值的同名全局变量、同名的函数（参数也相同））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n-ea"/>
              </a:rPr>
              <a:t>链接过程：符号解析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建立</a:t>
            </a:r>
            <a:r>
              <a:rPr lang="zh-CN" altLang="en-US" dirty="0">
                <a:latin typeface="+mn-ea"/>
              </a:rPr>
              <a:t>引用符号和定义符号之间的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关联</a:t>
            </a:r>
            <a:r>
              <a:rPr lang="zh-CN" altLang="en-US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+mn-ea"/>
              </a:rPr>
              <a:t>        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同节合并</a:t>
            </a:r>
            <a:r>
              <a:rPr lang="zh-CN" altLang="en-US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+mn-ea"/>
              </a:rPr>
              <a:t>        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确定</a:t>
            </a:r>
            <a:r>
              <a:rPr lang="zh-CN" altLang="en-US" dirty="0">
                <a:latin typeface="+mn-ea"/>
              </a:rPr>
              <a:t>变量、函数等在虚拟地址空间中的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地址</a:t>
            </a:r>
            <a:r>
              <a:rPr lang="zh-CN" altLang="en-US" dirty="0">
                <a:latin typeface="+mn-ea"/>
              </a:rPr>
              <a:t>；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n-ea"/>
              </a:rPr>
              <a:t>          符号重定位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修改引用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修改引用函数、变量处的地址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zh-CN" altLang="en-US" sz="2400" dirty="0">
              <a:latin typeface="+mn-ea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dirty="0">
              <a:solidFill>
                <a:srgbClr val="000000"/>
              </a:solidFill>
              <a:effectLst/>
              <a:latin typeface="+mn-ea"/>
              <a:cs typeface="Helvetica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25000"/>
              </a:lnSpc>
              <a:buNone/>
            </a:pPr>
            <a:endParaRPr lang="zh-CN" altLang="en-GB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72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656565" y="1448780"/>
            <a:ext cx="35103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it-IT" altLang="zh-CN" sz="2400" dirty="0"/>
              <a:t>#define square(x)  x*x</a:t>
            </a:r>
          </a:p>
          <a:p>
            <a:pPr marL="0" lvl="1"/>
            <a:r>
              <a:rPr lang="en-US" altLang="zh-CN" sz="2400" dirty="0"/>
              <a:t>	</a:t>
            </a:r>
          </a:p>
          <a:p>
            <a:pPr marL="0" lvl="1"/>
            <a:r>
              <a:rPr lang="en-US" altLang="zh-CN" sz="2400" dirty="0"/>
              <a:t>int t;	</a:t>
            </a:r>
          </a:p>
          <a:p>
            <a:pPr marL="0" lvl="1"/>
            <a:r>
              <a:rPr lang="en-US" altLang="zh-CN" sz="2400" dirty="0"/>
              <a:t>t = square(1 + 2);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AF52F2-B834-456C-AC48-3D89F5222DB6}"/>
              </a:ext>
            </a:extLst>
          </p:cNvPr>
          <p:cNvSpPr txBox="1"/>
          <p:nvPr/>
        </p:nvSpPr>
        <p:spPr>
          <a:xfrm>
            <a:off x="460645" y="877736"/>
            <a:ext cx="71260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提醒：定义宏函数时，注意在参数上加括号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EC4494-D1D4-4C74-91A0-8106D643EC67}"/>
              </a:ext>
            </a:extLst>
          </p:cNvPr>
          <p:cNvSpPr txBox="1"/>
          <p:nvPr/>
        </p:nvSpPr>
        <p:spPr>
          <a:xfrm>
            <a:off x="4977045" y="2483780"/>
            <a:ext cx="2295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</a:t>
            </a:r>
            <a:r>
              <a:rPr lang="zh-CN" altLang="en-US" sz="2400" dirty="0"/>
              <a:t> = 1 + 2*1 + 2;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5E050-C6A1-41A1-9642-0629940E9D31}"/>
              </a:ext>
            </a:extLst>
          </p:cNvPr>
          <p:cNvSpPr txBox="1"/>
          <p:nvPr/>
        </p:nvSpPr>
        <p:spPr>
          <a:xfrm>
            <a:off x="656565" y="3938861"/>
            <a:ext cx="4275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it-IT" altLang="zh-CN" sz="2400" dirty="0"/>
              <a:t>#define square(x)  (x)*(x)</a:t>
            </a:r>
          </a:p>
          <a:p>
            <a:pPr marL="0" lvl="1"/>
            <a:endParaRPr lang="en-US" altLang="zh-CN" sz="2400" dirty="0"/>
          </a:p>
          <a:p>
            <a:pPr marL="0" lvl="1"/>
            <a:r>
              <a:rPr lang="en-US" altLang="zh-CN" sz="2400" dirty="0"/>
              <a:t>t = square(1 + 2);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A23D6B-1BEC-46E4-9A77-7D7F96151999}"/>
              </a:ext>
            </a:extLst>
          </p:cNvPr>
          <p:cNvSpPr txBox="1"/>
          <p:nvPr/>
        </p:nvSpPr>
        <p:spPr>
          <a:xfrm>
            <a:off x="4984731" y="4698860"/>
            <a:ext cx="3240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</a:t>
            </a:r>
            <a:r>
              <a:rPr lang="zh-CN" altLang="en-US" sz="2400" dirty="0"/>
              <a:t> = </a:t>
            </a:r>
            <a:r>
              <a:rPr lang="en-US" altLang="zh-CN" sz="2400" dirty="0"/>
              <a:t>(</a:t>
            </a:r>
            <a:r>
              <a:rPr lang="zh-CN" altLang="en-US" sz="2400" dirty="0"/>
              <a:t>1 + 2</a:t>
            </a:r>
            <a:r>
              <a:rPr lang="en-US" altLang="zh-CN" sz="2400" dirty="0"/>
              <a:t>)</a:t>
            </a:r>
            <a:r>
              <a:rPr lang="zh-CN" altLang="en-US" sz="2400" dirty="0"/>
              <a:t>*</a:t>
            </a:r>
            <a:r>
              <a:rPr lang="en-US" altLang="zh-CN" sz="2400" dirty="0"/>
              <a:t>(</a:t>
            </a:r>
            <a:r>
              <a:rPr lang="zh-CN" altLang="en-US" sz="2400" dirty="0"/>
              <a:t>1 + 2</a:t>
            </a:r>
            <a:r>
              <a:rPr lang="en-US" altLang="zh-CN" sz="2400" dirty="0"/>
              <a:t>)</a:t>
            </a:r>
            <a:r>
              <a:rPr lang="zh-CN" alt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85563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DE5FB43-B8AB-4DAA-A762-72E2B4172F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7275" y="98425"/>
            <a:ext cx="6529388" cy="538163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/>
              <a:t>一个典型程序的转换处理过程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7664EE-4E5A-43D3-BD99-1B2A46498530}"/>
              </a:ext>
            </a:extLst>
          </p:cNvPr>
          <p:cNvSpPr txBox="1"/>
          <p:nvPr/>
        </p:nvSpPr>
        <p:spPr>
          <a:xfrm>
            <a:off x="308326" y="1537978"/>
            <a:ext cx="57599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#gcc  –E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 _FIRST  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–o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test.i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B2FF75-DEB1-412F-BBB3-15379112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9" y="2596154"/>
            <a:ext cx="4544176" cy="31356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652FA-4719-4393-9AA0-D939466D6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95" y="4238298"/>
            <a:ext cx="2925327" cy="252127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E2112C-E3D3-4560-9833-675614C57D70}"/>
              </a:ext>
            </a:extLst>
          </p:cNvPr>
          <p:cNvSpPr txBox="1"/>
          <p:nvPr/>
        </p:nvSpPr>
        <p:spPr>
          <a:xfrm>
            <a:off x="1331640" y="5904275"/>
            <a:ext cx="38941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#gcc  –E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test.c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–o 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test.i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348CDA-4805-2466-9D8B-35B617344249}"/>
              </a:ext>
            </a:extLst>
          </p:cNvPr>
          <p:cNvGrpSpPr/>
          <p:nvPr/>
        </p:nvGrpSpPr>
        <p:grpSpPr>
          <a:xfrm>
            <a:off x="5051583" y="2169075"/>
            <a:ext cx="3619686" cy="2002063"/>
            <a:chOff x="5051583" y="2169075"/>
            <a:chExt cx="3619686" cy="20020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D46A9F5-A6E8-C3DB-F686-62AD04D79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1583" y="2169075"/>
              <a:ext cx="3619686" cy="113670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5C4712C-2E78-07D9-DE8F-EB1A7F51F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1583" y="3301143"/>
              <a:ext cx="3619686" cy="869995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749BF13-0118-9DFD-8276-1A9CDBA82E6A}"/>
              </a:ext>
            </a:extLst>
          </p:cNvPr>
          <p:cNvSpPr txBox="1"/>
          <p:nvPr/>
        </p:nvSpPr>
        <p:spPr>
          <a:xfrm>
            <a:off x="308326" y="906881"/>
            <a:ext cx="6975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条件编译：为什么要写有条件编译的程序？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8626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43366</TotalTime>
  <Words>9924</Words>
  <Application>Microsoft Office PowerPoint</Application>
  <PresentationFormat>全屏显示(4:3)</PresentationFormat>
  <Paragraphs>1619</Paragraphs>
  <Slides>79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5" baseType="lpstr">
      <vt:lpstr>-apple-system</vt:lpstr>
      <vt:lpstr>msgothic</vt:lpstr>
      <vt:lpstr>黑体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默认设计模板</vt:lpstr>
      <vt:lpstr>程序的链接  </vt:lpstr>
      <vt:lpstr>为什么学习 编译、链接？</vt:lpstr>
      <vt:lpstr> 学习内容</vt:lpstr>
      <vt:lpstr>程序编译、汇编</vt:lpstr>
      <vt:lpstr>一个典型程序的转换处理过程</vt:lpstr>
      <vt:lpstr>一个典型程序的转换处理过程</vt:lpstr>
      <vt:lpstr>一个典型程序的转换处理过程</vt:lpstr>
      <vt:lpstr>一个典型程序的转换处理过程</vt:lpstr>
      <vt:lpstr>一个典型程序的转换处理过程</vt:lpstr>
      <vt:lpstr>一个典型程序的转换处理过程</vt:lpstr>
      <vt:lpstr>一个典型程序的转换处理过程</vt:lpstr>
      <vt:lpstr>一个典型程序的转换处理过程</vt:lpstr>
      <vt:lpstr>一个典型程序的转换处理过程</vt:lpstr>
      <vt:lpstr>一个典型程序的转换处理过程</vt:lpstr>
      <vt:lpstr>一个典型程序的转换处理过程</vt:lpstr>
      <vt:lpstr>程序编译、汇编</vt:lpstr>
      <vt:lpstr>程序编译、汇编</vt:lpstr>
      <vt:lpstr>程序编译、汇编</vt:lpstr>
      <vt:lpstr>程序编译、汇编</vt:lpstr>
      <vt:lpstr>链接</vt:lpstr>
      <vt:lpstr>链接</vt:lpstr>
      <vt:lpstr>PowerPoint 演示文稿</vt:lpstr>
      <vt:lpstr>链接</vt:lpstr>
      <vt:lpstr>链接过程的本质</vt:lpstr>
      <vt:lpstr>PowerPoint 演示文稿</vt:lpstr>
      <vt:lpstr>PowerPoint 演示文稿</vt:lpstr>
      <vt:lpstr>PowerPoint 演示文稿</vt:lpstr>
      <vt:lpstr>三类目标文件 </vt:lpstr>
      <vt:lpstr>目标文件的格式</vt:lpstr>
      <vt:lpstr>PowerPoint 演示文稿</vt:lpstr>
      <vt:lpstr>Executable and Linkable Format (ELF)</vt:lpstr>
      <vt:lpstr>PowerPoint 演示文稿</vt:lpstr>
      <vt:lpstr>目标文件格式</vt:lpstr>
      <vt:lpstr>ELF头（ELF Header）</vt:lpstr>
      <vt:lpstr>ELF头（ELF Header）</vt:lpstr>
      <vt:lpstr>节头表（Section Header Table）</vt:lpstr>
      <vt:lpstr>节头表（Section Header Table）</vt:lpstr>
      <vt:lpstr>执行视图—可执行目标文件</vt:lpstr>
      <vt:lpstr>可执行目标文件格式</vt:lpstr>
      <vt:lpstr>ELF头信息举例</vt:lpstr>
      <vt:lpstr>可执行文件中的程序头表</vt:lpstr>
      <vt:lpstr>可执行文件的存储器映像</vt:lpstr>
      <vt:lpstr>程序的链接</vt:lpstr>
      <vt:lpstr>符号和符号解析</vt:lpstr>
      <vt:lpstr>符号和符号解析</vt:lpstr>
      <vt:lpstr>目标文件中的符号表</vt:lpstr>
      <vt:lpstr>目标文件中的符号表</vt:lpstr>
      <vt:lpstr>符号解析（Symbol Resolution）</vt:lpstr>
      <vt:lpstr>全局符号的符号解析</vt:lpstr>
      <vt:lpstr>全局符号的符号解析</vt:lpstr>
      <vt:lpstr>链接器对符号的解析规则</vt:lpstr>
      <vt:lpstr>多重定义符号的解析举例</vt:lpstr>
      <vt:lpstr>多重定义符号的解析举例</vt:lpstr>
      <vt:lpstr>多重定义全局符号的问题</vt:lpstr>
      <vt:lpstr>如何划分模块？</vt:lpstr>
      <vt:lpstr>静态共享库</vt:lpstr>
      <vt:lpstr>静态库的创建</vt:lpstr>
      <vt:lpstr>自定义一个静态库文件</vt:lpstr>
      <vt:lpstr>链接器中符号解析的全过程 </vt:lpstr>
      <vt:lpstr>链接器中符号解析的全过程 </vt:lpstr>
      <vt:lpstr>链接操作的步骤</vt:lpstr>
      <vt:lpstr>重定位</vt:lpstr>
      <vt:lpstr>重定位信息</vt:lpstr>
      <vt:lpstr>重定位操作举例</vt:lpstr>
      <vt:lpstr>重定位操作举例</vt:lpstr>
      <vt:lpstr>main.o重定位前</vt:lpstr>
      <vt:lpstr>main.o中的符号表</vt:lpstr>
      <vt:lpstr>R_386_PC32的重定位方式</vt:lpstr>
      <vt:lpstr>R_386_32的重定位方式</vt:lpstr>
      <vt:lpstr>swap.o中的符号表</vt:lpstr>
      <vt:lpstr>R_386_32的重定位方式</vt:lpstr>
      <vt:lpstr>swap.o重定位</vt:lpstr>
      <vt:lpstr>swap.o重定位</vt:lpstr>
      <vt:lpstr>作业</vt:lpstr>
      <vt:lpstr>例题</vt:lpstr>
      <vt:lpstr>例题</vt:lpstr>
      <vt:lpstr>例题</vt:lpstr>
      <vt:lpstr>例题</vt:lpstr>
      <vt:lpstr>例题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zhuhong</cp:lastModifiedBy>
  <cp:revision>3326</cp:revision>
  <dcterms:created xsi:type="dcterms:W3CDTF">2008-04-26T09:05:28Z</dcterms:created>
  <dcterms:modified xsi:type="dcterms:W3CDTF">2024-10-28T15:21:39Z</dcterms:modified>
</cp:coreProperties>
</file>