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804" r:id="rId6"/>
    <p:sldMasterId id="2147483828" r:id="rId7"/>
    <p:sldMasterId id="2147483840" r:id="rId8"/>
  </p:sldMasterIdLst>
  <p:notesMasterIdLst>
    <p:notesMasterId r:id="rId29"/>
  </p:notesMasterIdLst>
  <p:sldIdLst>
    <p:sldId id="256" r:id="rId9"/>
    <p:sldId id="512" r:id="rId10"/>
    <p:sldId id="534" r:id="rId11"/>
    <p:sldId id="431" r:id="rId12"/>
    <p:sldId id="535" r:id="rId13"/>
    <p:sldId id="536" r:id="rId14"/>
    <p:sldId id="464" r:id="rId15"/>
    <p:sldId id="465" r:id="rId16"/>
    <p:sldId id="532" r:id="rId17"/>
    <p:sldId id="537" r:id="rId18"/>
    <p:sldId id="538" r:id="rId19"/>
    <p:sldId id="539" r:id="rId20"/>
    <p:sldId id="540" r:id="rId21"/>
    <p:sldId id="541" r:id="rId22"/>
    <p:sldId id="542" r:id="rId23"/>
    <p:sldId id="543" r:id="rId24"/>
    <p:sldId id="544" r:id="rId25"/>
    <p:sldId id="545" r:id="rId26"/>
    <p:sldId id="260" r:id="rId27"/>
    <p:sldId id="509" r:id="rId28"/>
  </p:sldIdLst>
  <p:sldSz cx="9144000" cy="6858000" type="screen4x3"/>
  <p:notesSz cx="6858000" cy="9144000"/>
  <p:custDataLst>
    <p:tags r:id="rId30"/>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7" userDrawn="1">
          <p15:clr>
            <a:srgbClr val="A4A3A4"/>
          </p15:clr>
        </p15:guide>
        <p15:guide id="2" pos="2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39" autoAdjust="0"/>
  </p:normalViewPr>
  <p:slideViewPr>
    <p:cSldViewPr showGuides="1">
      <p:cViewPr varScale="1">
        <p:scale>
          <a:sx n="69" d="100"/>
          <a:sy n="69" d="100"/>
        </p:scale>
        <p:origin x="1602" y="72"/>
      </p:cViewPr>
      <p:guideLst>
        <p:guide orient="horz" pos="2117"/>
        <p:guide pos="28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2024/9/2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CC0000"/>
                </a:solidFill>
                <a:effectLst/>
                <a:latin typeface="arial" panose="020B0604020202020204" pitchFamily="34" charset="0"/>
              </a:rPr>
              <a:t>（</a:t>
            </a:r>
            <a:r>
              <a:rPr lang="en-US" altLang="zh-CN" b="0" i="0" dirty="0">
                <a:solidFill>
                  <a:srgbClr val="CC0000"/>
                </a:solidFill>
                <a:effectLst/>
                <a:latin typeface="arial" panose="020B0604020202020204" pitchFamily="34" charset="0"/>
              </a:rPr>
              <a:t>1</a:t>
            </a:r>
            <a:r>
              <a:rPr lang="zh-CN" altLang="en-US" b="0" i="0" dirty="0">
                <a:solidFill>
                  <a:srgbClr val="CC0000"/>
                </a:solidFill>
                <a:effectLst/>
                <a:latin typeface="arial" panose="020B0604020202020204" pitchFamily="34" charset="0"/>
              </a:rPr>
              <a:t>）强调软、硬件的相互关系</a:t>
            </a:r>
            <a:endParaRPr lang="en-US" altLang="zh-CN" b="0" i="0" dirty="0">
              <a:solidFill>
                <a:srgbClr val="CC0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CC0000"/>
                </a:solidFill>
                <a:effectLst/>
                <a:latin typeface="arial" panose="020B0604020202020204" pitchFamily="34" charset="0"/>
              </a:rPr>
              <a:t>计算机系统由软件和硬件两大部分组成。没有软件，硬件是毫无生气</a:t>
            </a:r>
            <a:r>
              <a:rPr lang="zh-CN" altLang="en-US" b="0" i="0" dirty="0">
                <a:solidFill>
                  <a:srgbClr val="333333"/>
                </a:solidFill>
                <a:effectLst/>
                <a:latin typeface="arial" panose="020B0604020202020204" pitchFamily="34" charset="0"/>
              </a:rPr>
              <a:t>的躯体</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而</a:t>
            </a:r>
            <a:r>
              <a:rPr lang="zh-CN" altLang="en-US" b="0" i="0" dirty="0">
                <a:solidFill>
                  <a:srgbClr val="CC0000"/>
                </a:solidFill>
                <a:effectLst/>
                <a:latin typeface="arial" panose="020B0604020202020204" pitchFamily="34" charset="0"/>
              </a:rPr>
              <a:t>没有硬件，软件</a:t>
            </a:r>
            <a:r>
              <a:rPr lang="zh-CN" altLang="en-US" b="0" i="0" dirty="0">
                <a:solidFill>
                  <a:srgbClr val="333333"/>
                </a:solidFill>
                <a:effectLst/>
                <a:latin typeface="arial" panose="020B0604020202020204" pitchFamily="34" charset="0"/>
              </a:rPr>
              <a:t>则是空中飘荡的</a:t>
            </a:r>
            <a:r>
              <a:rPr lang="zh-CN" altLang="en-US" b="0" i="0" dirty="0">
                <a:solidFill>
                  <a:srgbClr val="CC0000"/>
                </a:solidFill>
                <a:effectLst/>
                <a:latin typeface="arial" panose="020B0604020202020204" pitchFamily="34" charset="0"/>
              </a:rPr>
              <a:t>幽灵。</a:t>
            </a:r>
            <a:endParaRPr lang="en-US" altLang="zh-CN" b="0" i="0" dirty="0">
              <a:solidFill>
                <a:srgbClr val="CC0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两者是一个紧密联系、紧密合作在一起的整体，同时相互促进对方的发展和进步。</a:t>
            </a:r>
            <a:endParaRPr lang="en-US" altLang="zh-CN" sz="1200" b="0" i="0" dirty="0">
              <a:solidFill>
                <a:srgbClr val="CC0000"/>
              </a:solidFill>
              <a:effectLst/>
              <a:latin typeface="arial" panose="020B0604020202020204" pitchFamily="34" charset="0"/>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应用需求推动着硬件的飞速发展，硬件的进步为软件提供更大的舞台。回顾一下手机的发展史，就更容易地看到，硬件和软件的相互激励作用。。。。。</a:t>
            </a:r>
            <a:endParaRPr lang="en-US" altLang="zh-CN" sz="1200" b="0" i="0" dirty="0">
              <a:solidFill>
                <a:srgbClr val="CC0000"/>
              </a:solidFill>
              <a:effectLst/>
              <a:latin typeface="arial" panose="020B0604020202020204" pitchFamily="34" charset="0"/>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a:t>
            </a:r>
            <a:r>
              <a:rPr lang="en-US" altLang="zh-CN" sz="1200" b="0" i="0" dirty="0">
                <a:solidFill>
                  <a:srgbClr val="CC0000"/>
                </a:solidFill>
                <a:effectLst/>
                <a:latin typeface="arial" panose="020B0604020202020204" pitchFamily="34" charset="0"/>
                <a:ea typeface="微软雅黑" panose="020B0503020204020204" pitchFamily="34" charset="-122"/>
              </a:rPr>
              <a:t>2</a:t>
            </a:r>
            <a:r>
              <a:rPr lang="zh-CN" altLang="en-US" sz="1200" b="0" i="0" dirty="0">
                <a:solidFill>
                  <a:srgbClr val="CC0000"/>
                </a:solidFill>
                <a:effectLst/>
                <a:latin typeface="arial" panose="020B0604020202020204" pitchFamily="34" charset="0"/>
                <a:ea typeface="微软雅黑" panose="020B0503020204020204" pitchFamily="34" charset="-122"/>
              </a:rPr>
              <a:t>）强调层次性</a:t>
            </a:r>
            <a:endParaRPr lang="en-US" altLang="zh-CN" sz="1200" b="0" i="0" dirty="0">
              <a:solidFill>
                <a:srgbClr val="CC0000"/>
              </a:solidFill>
              <a:effectLst/>
              <a:latin typeface="arial" panose="020B0604020202020204" pitchFamily="34" charset="0"/>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硬件和软件是对计算机系统很宏观的划分，它们都可以分成更多更细的层次。</a:t>
            </a:r>
            <a:r>
              <a:rPr lang="en-US" altLang="zh-CN" sz="1200" b="0" i="0" dirty="0">
                <a:solidFill>
                  <a:srgbClr val="CC0000"/>
                </a:solidFill>
                <a:effectLst/>
                <a:latin typeface="arial" panose="020B0604020202020204" pitchFamily="34" charset="0"/>
                <a:ea typeface="微软雅黑" panose="020B0503020204020204" pitchFamily="34" charset="-122"/>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可以分为对于一个庞大的系统而言，研究、设计、制造、应用 计算机系统；需要多方面的知识</a:t>
            </a:r>
            <a:endParaRPr lang="en-US" altLang="zh-CN" sz="1200" b="0" i="0" dirty="0">
              <a:solidFill>
                <a:srgbClr val="CC0000"/>
              </a:solidFill>
              <a:effectLst/>
              <a:latin typeface="arial" panose="020B0604020202020204" pitchFamily="34" charset="0"/>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333333"/>
                </a:solidFill>
                <a:effectLst/>
                <a:latin typeface="arial" panose="020B0604020202020204" pitchFamily="34" charset="0"/>
              </a:rPr>
              <a:t>   计算机</a:t>
            </a:r>
            <a:r>
              <a:rPr lang="zh-CN" altLang="en-US" b="0" i="0" dirty="0">
                <a:solidFill>
                  <a:srgbClr val="D73130"/>
                </a:solidFill>
                <a:effectLst/>
                <a:latin typeface="arial" panose="020B0604020202020204" pitchFamily="34" charset="0"/>
              </a:rPr>
              <a:t>微体系结构</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指的是计算机的核心部件中央处理器</a:t>
            </a:r>
            <a:r>
              <a:rPr lang="en-US" altLang="zh-CN" b="0" i="0" dirty="0">
                <a:solidFill>
                  <a:srgbClr val="333333"/>
                </a:solidFill>
                <a:effectLst/>
                <a:latin typeface="arial" panose="020B0604020202020204" pitchFamily="34" charset="0"/>
              </a:rPr>
              <a:t>CPU</a:t>
            </a:r>
            <a:r>
              <a:rPr lang="zh-CN" altLang="en-US" b="0" i="0" dirty="0">
                <a:solidFill>
                  <a:srgbClr val="333333"/>
                </a:solidFill>
                <a:effectLst/>
                <a:latin typeface="arial" panose="020B0604020202020204" pitchFamily="34" charset="0"/>
              </a:rPr>
              <a:t>的架构。</a:t>
            </a:r>
            <a:endParaRPr lang="en-US" altLang="zh-CN" sz="1200" b="0" i="0" dirty="0">
              <a:solidFill>
                <a:srgbClr val="CC0000"/>
              </a:solidFill>
              <a:effectLst/>
              <a:latin typeface="arial" panose="020B0604020202020204" pitchFamily="34" charset="0"/>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74471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计算机专业的相关课程简单介绍</a:t>
            </a:r>
            <a:endParaRPr lang="en-US" altLang="zh-CN" b="0" dirty="0">
              <a:latin typeface="Arial" charset="0"/>
              <a:ea typeface="宋体" pitchFamily="2" charset="-122"/>
            </a:endParaRPr>
          </a:p>
          <a:p>
            <a:r>
              <a:rPr lang="en-US" altLang="zh-CN" b="0" dirty="0">
                <a:latin typeface="微软雅黑" panose="020B0503020204020204" pitchFamily="34" charset="-122"/>
                <a:ea typeface="微软雅黑" panose="020B0503020204020204" pitchFamily="34" charset="-122"/>
              </a:rPr>
              <a:t>C++</a:t>
            </a:r>
            <a:r>
              <a:rPr lang="zh-CN" altLang="en-US" b="0" dirty="0">
                <a:latin typeface="微软雅黑" panose="020B0503020204020204" pitchFamily="34" charset="-122"/>
                <a:ea typeface="微软雅黑" panose="020B0503020204020204" pitchFamily="34" charset="-122"/>
              </a:rPr>
              <a:t>语言</a:t>
            </a:r>
            <a:r>
              <a:rPr lang="zh-CN" altLang="en-US" b="0" dirty="0">
                <a:latin typeface="+mn-ea"/>
              </a:rPr>
              <a:t>：使用程序设计语言编写程序</a:t>
            </a:r>
            <a:endParaRPr lang="en-US" altLang="zh-CN" b="0" dirty="0">
              <a:latin typeface="+mn-ea"/>
              <a:ea typeface="宋体" pitchFamily="2" charset="-122"/>
            </a:endParaRPr>
          </a:p>
          <a:p>
            <a:r>
              <a:rPr lang="zh-CN" altLang="en-US" b="0" dirty="0">
                <a:latin typeface="微软雅黑" panose="020B0503020204020204" pitchFamily="34" charset="-122"/>
                <a:ea typeface="微软雅黑" panose="020B0503020204020204" pitchFamily="34" charset="-122"/>
              </a:rPr>
              <a:t>编原理译</a:t>
            </a:r>
            <a:r>
              <a:rPr lang="zh-CN" altLang="en-US" b="0" dirty="0">
                <a:latin typeface="+mn-ea"/>
              </a:rPr>
              <a:t>：将高级语言程序翻译成机器语言程序。词法分析、语法分析、语义分析、中间代码生成、代码优化、目标代码生成和优化。</a:t>
            </a:r>
            <a:endParaRPr lang="en-US" altLang="zh-CN" b="0" dirty="0">
              <a:latin typeface="+mn-ea"/>
            </a:endParaRPr>
          </a:p>
          <a:p>
            <a:r>
              <a:rPr lang="zh-CN" altLang="en-US" b="0" dirty="0">
                <a:latin typeface="+mn-ea"/>
                <a:ea typeface="宋体" pitchFamily="2" charset="-122"/>
              </a:rPr>
              <a:t>       词法分析的故事：从一个字符流，切分成一个个单词，断句。吝啬的财主：无米面也可，无鱼肉亦可，无鸡鸭亦可，无金银亦可。分割符。如一对引号中的字符串看 视为一个单词</a:t>
            </a:r>
            <a:endParaRPr lang="en-US" altLang="zh-CN" b="0" dirty="0">
              <a:latin typeface="+mn-ea"/>
              <a:ea typeface="宋体" pitchFamily="2" charset="-122"/>
            </a:endParaRPr>
          </a:p>
          <a:p>
            <a:r>
              <a:rPr lang="en-US" altLang="zh-CN" b="0" dirty="0">
                <a:latin typeface="+mn-ea"/>
                <a:ea typeface="宋体" pitchFamily="2" charset="-122"/>
              </a:rPr>
              <a:t>       </a:t>
            </a:r>
            <a:r>
              <a:rPr lang="zh-CN" altLang="en-US" b="0" dirty="0">
                <a:latin typeface="+mn-ea"/>
                <a:ea typeface="宋体" pitchFamily="2" charset="-122"/>
              </a:rPr>
              <a:t>语义分析：静态语义检查，翻译成中间代码。包括类型相容性检查（日期</a:t>
            </a:r>
            <a:r>
              <a:rPr lang="en-US" altLang="zh-CN" b="0" dirty="0">
                <a:latin typeface="+mn-ea"/>
                <a:ea typeface="宋体" pitchFamily="2" charset="-122"/>
              </a:rPr>
              <a:t>+</a:t>
            </a:r>
            <a:r>
              <a:rPr lang="zh-CN" altLang="en-US" b="0" dirty="0">
                <a:latin typeface="+mn-ea"/>
                <a:ea typeface="宋体" pitchFamily="2" charset="-122"/>
              </a:rPr>
              <a:t>日期就无意义）；控制流检查，</a:t>
            </a:r>
            <a:r>
              <a:rPr lang="en-US" altLang="zh-CN" b="0" dirty="0">
                <a:latin typeface="+mn-ea"/>
                <a:ea typeface="宋体" pitchFamily="2" charset="-122"/>
              </a:rPr>
              <a:t>break </a:t>
            </a:r>
            <a:r>
              <a:rPr lang="zh-CN" altLang="en-US" b="0" dirty="0">
                <a:latin typeface="+mn-ea"/>
                <a:ea typeface="宋体" pitchFamily="2" charset="-122"/>
              </a:rPr>
              <a:t>所处位置是否正确；唯一性检查（变量中定义等），变量的作用域检查。即上下文关联起来进行检查。生成的中间代码独立于机器，一种中间代码。</a:t>
            </a:r>
            <a:endParaRPr lang="en-US" altLang="zh-CN" b="0" dirty="0">
              <a:latin typeface="+mn-ea"/>
              <a:ea typeface="宋体" pitchFamily="2" charset="-122"/>
            </a:endParaRPr>
          </a:p>
          <a:p>
            <a:r>
              <a:rPr lang="zh-CN" altLang="en-US" b="0" dirty="0">
                <a:latin typeface="微软雅黑" panose="020B0503020204020204" pitchFamily="34" charset="-122"/>
                <a:ea typeface="微软雅黑" panose="020B0503020204020204" pitchFamily="34" charset="-122"/>
              </a:rPr>
              <a:t>操作系统</a:t>
            </a:r>
            <a:r>
              <a:rPr lang="zh-CN" altLang="en-US" b="0" dirty="0">
                <a:latin typeface="+mn-ea"/>
              </a:rPr>
              <a:t>：资源管理与作业调度，加载程序并执行</a:t>
            </a:r>
            <a:endParaRPr lang="en-US" altLang="zh-CN" b="0" dirty="0">
              <a:latin typeface="+mn-ea"/>
              <a:ea typeface="宋体" pitchFamily="2" charset="-122"/>
            </a:endParaRPr>
          </a:p>
          <a:p>
            <a:r>
              <a:rPr lang="zh-CN" altLang="en-US" b="0" dirty="0">
                <a:latin typeface="微软雅黑" panose="020B0503020204020204" pitchFamily="34" charset="-122"/>
                <a:ea typeface="微软雅黑" panose="020B0503020204020204" pitchFamily="34" charset="-122"/>
              </a:rPr>
              <a:t>计算机组成原理</a:t>
            </a:r>
            <a:r>
              <a:rPr lang="zh-CN" altLang="en-US" b="0" dirty="0">
                <a:latin typeface="+mn-ea"/>
              </a:rPr>
              <a:t>：计算机硬件的组织结构和工作机制</a:t>
            </a:r>
            <a:endParaRPr lang="en-US" altLang="zh-CN" b="0" dirty="0">
              <a:latin typeface="+mn-ea"/>
              <a:ea typeface="宋体" pitchFamily="2" charset="-122"/>
            </a:endParaRPr>
          </a:p>
          <a:p>
            <a:r>
              <a:rPr lang="zh-CN" altLang="en-US" b="0" dirty="0">
                <a:latin typeface="微软雅黑" panose="020B0503020204020204" pitchFamily="34" charset="-122"/>
                <a:ea typeface="微软雅黑" panose="020B0503020204020204" pitchFamily="34" charset="-122"/>
              </a:rPr>
              <a:t>数字逻辑</a:t>
            </a:r>
            <a:r>
              <a:rPr lang="zh-CN" altLang="en-US" b="0" dirty="0">
                <a:latin typeface="+mn-ea"/>
              </a:rPr>
              <a:t>：数字电路的设计</a:t>
            </a:r>
            <a:endParaRPr lang="en-US" altLang="zh-CN" b="0" dirty="0">
              <a:latin typeface="+mn-ea"/>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428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宋体" panose="02010600030101010101" pitchFamily="2" charset="-122"/>
                <a:ea typeface="宋体" panose="02010600030101010101" pitchFamily="2" charset="-122"/>
              </a:rPr>
              <a:t>主要介绍高级语言程序中的数据类型及其运算、语句和过程调用等是如何在计算机系统中实现的</a:t>
            </a:r>
            <a:endParaRPr lang="en-US" altLang="zh-CN" b="0" i="0" dirty="0">
              <a:solidFill>
                <a:srgbClr val="000000"/>
              </a:solidFill>
              <a:effectLst/>
              <a:latin typeface="宋体" panose="02010600030101010101" pitchFamily="2" charset="-122"/>
              <a:ea typeface="宋体" panose="02010600030101010101" pitchFamily="2" charset="-122"/>
            </a:endParaRPr>
          </a:p>
          <a:p>
            <a:r>
              <a:rPr lang="zh-CN" altLang="en-US" b="0" i="0" dirty="0">
                <a:solidFill>
                  <a:srgbClr val="000000"/>
                </a:solidFill>
                <a:effectLst/>
                <a:latin typeface="宋体" panose="02010600030101010101" pitchFamily="2" charset="-122"/>
                <a:ea typeface="宋体" panose="02010600030101010101" pitchFamily="2" charset="-122"/>
              </a:rPr>
              <a:t>通过本课程的学习，使学习者能从程序员角度认识计算机系统，能够建立高级语言程序、</a:t>
            </a:r>
            <a:r>
              <a:rPr lang="en-US" altLang="zh-CN" b="0" i="0" dirty="0">
                <a:solidFill>
                  <a:srgbClr val="000000"/>
                </a:solidFill>
                <a:effectLst/>
                <a:latin typeface="Helvetica Neue"/>
              </a:rPr>
              <a:t>ISA</a:t>
            </a:r>
            <a:r>
              <a:rPr lang="zh-CN" altLang="en-US" b="0" i="0" dirty="0">
                <a:solidFill>
                  <a:srgbClr val="000000"/>
                </a:solidFill>
                <a:effectLst/>
                <a:latin typeface="宋体" panose="02010600030101010101" pitchFamily="2" charset="-122"/>
                <a:ea typeface="宋体" panose="02010600030101010101" pitchFamily="2" charset="-122"/>
              </a:rPr>
              <a:t>、</a:t>
            </a:r>
            <a:r>
              <a:rPr lang="en-US" altLang="zh-CN" b="0" i="0" dirty="0">
                <a:solidFill>
                  <a:srgbClr val="000000"/>
                </a:solidFill>
                <a:effectLst/>
                <a:latin typeface="Helvetica Neue"/>
              </a:rPr>
              <a:t>OS</a:t>
            </a:r>
            <a:r>
              <a:rPr lang="zh-CN" altLang="en-US" b="0" i="0" dirty="0">
                <a:solidFill>
                  <a:srgbClr val="000000"/>
                </a:solidFill>
                <a:effectLst/>
                <a:latin typeface="宋体" panose="02010600030101010101" pitchFamily="2" charset="-122"/>
                <a:ea typeface="宋体" panose="02010600030101010101" pitchFamily="2" charset="-122"/>
              </a:rPr>
              <a:t>、编译器、链接器等之间的相互关联，对指令在硬件上的执行过程和指令的底层硬件执行机制有一定的认识和理解，从而增强在程序调试、性能提升、程序移植和健壮性等方面的能力，并为后续的</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计算机组成与设计</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操作系统</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编译原理</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计算机体系结构</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等课程打下坚实基础。</a:t>
            </a:r>
            <a:endParaRPr lang="en-US" altLang="zh-CN" dirty="0"/>
          </a:p>
          <a:p>
            <a:r>
              <a:rPr lang="zh-CN" altLang="en-US" dirty="0"/>
              <a:t>程序核心：数据</a:t>
            </a:r>
            <a:r>
              <a:rPr lang="en-US" altLang="zh-CN" dirty="0"/>
              <a:t>=</a:t>
            </a:r>
            <a:r>
              <a:rPr lang="zh-CN" altLang="en-US" dirty="0"/>
              <a:t>对数据的处理 </a:t>
            </a:r>
            <a:r>
              <a:rPr lang="en-US" altLang="zh-CN" dirty="0"/>
              <a:t>-》 </a:t>
            </a:r>
            <a:r>
              <a:rPr lang="zh-CN" altLang="en-US" dirty="0"/>
              <a:t>地址</a:t>
            </a:r>
            <a:endParaRPr lang="en-US" altLang="zh-CN" dirty="0"/>
          </a:p>
          <a:p>
            <a:endParaRPr lang="en-US" altLang="zh-CN" dirty="0"/>
          </a:p>
          <a:p>
            <a:r>
              <a:rPr lang="zh-CN" altLang="en-US" dirty="0"/>
              <a:t>定位： 高级程序设计语言 的 解疑答惑！</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8684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程序运行结果取决的因素，也代表要编写一个好的程序，要考虑哪些因素。</a:t>
            </a:r>
            <a:endParaRPr lang="en-US" altLang="zh-CN" dirty="0"/>
          </a:p>
          <a:p>
            <a:r>
              <a:rPr lang="zh-CN" altLang="en-US" dirty="0"/>
              <a:t>研究国产化的软件系统、硬件系统，也需要相关的知识！</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74972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学习 研究开发计算机系统的技术，这不是学习计算机系统基础这门课能够解决的问题，它需要一系列的课程，计算机系统基础将这些课程内容串在一起，告诉大家涉及到的一些知识。即有些什么问题需要解决。很深入的解决方法还要在各门课中取学习。</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40457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1460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理解：该程序为什么会产生异常？ 程序的执行基本过程，包括</a:t>
            </a:r>
            <a:r>
              <a:rPr lang="en-US" altLang="zh-CN" dirty="0"/>
              <a:t>OS </a:t>
            </a:r>
            <a:r>
              <a:rPr lang="zh-CN" altLang="en-US" dirty="0"/>
              <a:t>参加的管理。</a:t>
            </a:r>
            <a:br>
              <a:rPr lang="en-US" altLang="zh-CN" dirty="0"/>
            </a:br>
            <a:r>
              <a:rPr lang="zh-CN" altLang="en-US" dirty="0"/>
              <a:t>操作系统 进行的 异常处理。</a:t>
            </a:r>
            <a:r>
              <a:rPr lang="en-US" altLang="zh-CN" dirty="0"/>
              <a:t>CPU </a:t>
            </a:r>
            <a:r>
              <a:rPr lang="zh-CN" altLang="en-US" dirty="0"/>
              <a:t>在执行指令时，产生了异常。 </a:t>
            </a:r>
            <a:r>
              <a:rPr lang="en-US" altLang="zh-CN" dirty="0"/>
              <a:t>CPU </a:t>
            </a:r>
            <a:r>
              <a:rPr lang="zh-CN" altLang="en-US" dirty="0"/>
              <a:t>转到执行异常程序。（异常处理程序是操作系统中的一部分）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658399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为什么改后正常？数据的运算；数据表示有一定的表示范围。</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919537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有符号数、无符号数的概念、数据的表示范围。</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6768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quarter" idx="10"/>
          </p:nvPr>
        </p:nvSpPr>
        <p:spPr/>
        <p:txBody>
          <a:bodyPr/>
          <a:lstStyle/>
          <a:p>
            <a:pPr lvl="0" fontAlgn="base">
              <a:buClr>
                <a:srgbClr val="000000"/>
              </a:buClr>
            </a:pPr>
            <a:endParaRPr lang="zh-CN" altLang="en-US" strike="noStrike" noProof="1"/>
          </a:p>
        </p:txBody>
      </p:sp>
      <p:sp>
        <p:nvSpPr>
          <p:cNvPr id="8" name="页脚占位符 7"/>
          <p:cNvSpPr>
            <a:spLocks noGrp="1"/>
          </p:cNvSpPr>
          <p:nvPr>
            <p:ph type="ftr" sz="quarter" idx="11"/>
          </p:nvPr>
        </p:nvSpPr>
        <p:spPr/>
        <p:txBody>
          <a:bodyPr/>
          <a:lstStyle/>
          <a:p>
            <a:pPr lvl="0" fontAlgn="base">
              <a:buClr>
                <a:srgbClr val="000000"/>
              </a:buClr>
            </a:pPr>
            <a:endParaRPr lang="zh-CN" altLang="en-US" strike="noStrike" noProof="1"/>
          </a:p>
        </p:txBody>
      </p:sp>
      <p:sp>
        <p:nvSpPr>
          <p:cNvPr id="9" name="灯片编号占位符 8"/>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quarter" idx="10"/>
          </p:nvPr>
        </p:nvSpPr>
        <p:spPr/>
        <p:txBody>
          <a:bodyPr/>
          <a:lstStyle/>
          <a:p>
            <a:pPr lvl="0" fontAlgn="base">
              <a:buClr>
                <a:srgbClr val="000000"/>
              </a:buClr>
            </a:pPr>
            <a:endParaRPr lang="zh-CN" altLang="en-US" strike="noStrike" noProof="1"/>
          </a:p>
        </p:txBody>
      </p:sp>
      <p:sp>
        <p:nvSpPr>
          <p:cNvPr id="4" name="页脚占位符 3"/>
          <p:cNvSpPr>
            <a:spLocks noGrp="1"/>
          </p:cNvSpPr>
          <p:nvPr>
            <p:ph type="ftr" sz="quarter" idx="11"/>
          </p:nvPr>
        </p:nvSpPr>
        <p:spPr/>
        <p:txBody>
          <a:bodyPr/>
          <a:lstStyle/>
          <a:p>
            <a:pPr lvl="0" fontAlgn="base">
              <a:buClr>
                <a:srgbClr val="000000"/>
              </a:buClr>
            </a:pPr>
            <a:endParaRPr lang="zh-CN" altLang="en-US" strike="noStrike" noProof="1"/>
          </a:p>
        </p:txBody>
      </p:sp>
      <p:sp>
        <p:nvSpPr>
          <p:cNvPr id="5" name="灯片编号占位符 4"/>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lvl="0" fontAlgn="base">
              <a:buClr>
                <a:srgbClr val="000000"/>
              </a:buClr>
            </a:pPr>
            <a:endParaRPr lang="zh-CN" altLang="en-US" strike="noStrike" noProof="1"/>
          </a:p>
        </p:txBody>
      </p:sp>
      <p:sp>
        <p:nvSpPr>
          <p:cNvPr id="3" name="页脚占位符 2"/>
          <p:cNvSpPr>
            <a:spLocks noGrp="1"/>
          </p:cNvSpPr>
          <p:nvPr>
            <p:ph type="ftr" sz="quarter" idx="11"/>
          </p:nvPr>
        </p:nvSpPr>
        <p:spPr/>
        <p:txBody>
          <a:bodyPr/>
          <a:lstStyle/>
          <a:p>
            <a:pPr lvl="0" fontAlgn="base">
              <a:buClr>
                <a:srgbClr val="000000"/>
              </a:buClr>
            </a:pPr>
            <a:endParaRPr lang="zh-CN" altLang="en-US" strike="noStrike" noProof="1"/>
          </a:p>
        </p:txBody>
      </p:sp>
      <p:sp>
        <p:nvSpPr>
          <p:cNvPr id="4" name="灯片编号占位符 3"/>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4.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4.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image" Target="../media/image4.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3.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6" Type="http://schemas.openxmlformats.org/officeDocument/2006/relationships/image" Target="../media/image4.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3.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lstStyle/>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lstStyle/>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3">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4"/>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5"/>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2118"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3897600087@qq.com" TargetMode="Externa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3.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icourse163.org/course/NJU-1001625001"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www.icourse163.org/course/NJU-1449521162" TargetMode="External"/><Relationship Id="rId5" Type="http://schemas.openxmlformats.org/officeDocument/2006/relationships/hyperlink" Target="https://www.icourse163.org/course/NJU-1002532004" TargetMode="External"/><Relationship Id="rId4" Type="http://schemas.openxmlformats.org/officeDocument/2006/relationships/hyperlink" Target="https://www.icourse163.org/course/NJU-100196403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4097"/>
          <p:cNvSpPr>
            <a:spLocks noGrp="1"/>
          </p:cNvSpPr>
          <p:nvPr>
            <p:ph type="ctrTitle" idx="4294967295"/>
          </p:nvPr>
        </p:nvSpPr>
        <p:spPr>
          <a:xfrm>
            <a:off x="1331595" y="1772920"/>
            <a:ext cx="6783070" cy="3385185"/>
          </a:xfrm>
        </p:spPr>
        <p:txBody>
          <a:bodyPr anchor="b" anchorCtr="0"/>
          <a:lstStyle>
            <a:lvl1pPr lvl="0">
              <a:buClrTx/>
              <a:buSzTx/>
              <a:buFontTx/>
              <a:defRPr/>
            </a:lvl1pPr>
          </a:lstStyle>
          <a:p>
            <a:pPr lvl="0" indent="0" algn="ctr" defTabSz="914400">
              <a:lnSpc>
                <a:spcPct val="150000"/>
              </a:lnSpc>
            </a:pPr>
            <a:r>
              <a:rPr lang="zh-CN" altLang="en-US" dirty="0">
                <a:latin typeface="Tahoma" panose="020B0604030504040204" pitchFamily="2" charset="0"/>
                <a:ea typeface="黑体" panose="02010609060101010101" pitchFamily="2" charset="-122"/>
              </a:rPr>
              <a:t>《计算机系统基础》</a:t>
            </a:r>
            <a:br>
              <a:rPr lang="zh-CN" altLang="en-US" dirty="0">
                <a:latin typeface="Tahoma" panose="020B0604030504040204" pitchFamily="2" charset="0"/>
                <a:ea typeface="黑体" panose="02010609060101010101" pitchFamily="2" charset="-122"/>
              </a:rPr>
            </a:br>
            <a:br>
              <a:rPr lang="zh-CN" altLang="en-US" sz="2800" dirty="0">
                <a:latin typeface="Tahoma" panose="020B0604030504040204" pitchFamily="2" charset="0"/>
                <a:ea typeface="黑体" panose="02010609060101010101" pitchFamily="2" charset="-122"/>
              </a:rPr>
            </a:br>
            <a:r>
              <a:rPr lang="zh-CN" altLang="en-US" sz="2800" dirty="0">
                <a:latin typeface="Tahoma" panose="020B0604030504040204" pitchFamily="2" charset="0"/>
                <a:ea typeface="楷体_GB2312" pitchFamily="1" charset="-122"/>
                <a:sym typeface="+mn-ea"/>
              </a:rPr>
              <a:t>朱  虹</a:t>
            </a:r>
            <a:br>
              <a:rPr lang="en-US" altLang="zh-CN" sz="2800" dirty="0">
                <a:latin typeface="Tahoma" panose="020B0604030504040204" pitchFamily="2" charset="0"/>
                <a:ea typeface="楷体_GB2312" pitchFamily="1" charset="-122"/>
                <a:sym typeface="+mn-ea"/>
              </a:rPr>
            </a:br>
            <a:r>
              <a:rPr lang="en-US" sz="2800" dirty="0">
                <a:latin typeface="Tahoma" panose="020B0604030504040204" pitchFamily="2" charset="0"/>
                <a:ea typeface="楷体_GB2312" pitchFamily="1" charset="-122"/>
                <a:sym typeface="+mn-ea"/>
                <a:hlinkClick r:id="rId2"/>
              </a:rPr>
              <a:t>3897600087@qq.com</a:t>
            </a:r>
            <a:br>
              <a:rPr lang="en-US" sz="2800" dirty="0">
                <a:latin typeface="Tahoma" panose="020B0604030504040204" pitchFamily="2" charset="0"/>
                <a:ea typeface="楷体_GB2312" pitchFamily="1" charset="-122"/>
                <a:sym typeface="+mn-ea"/>
              </a:rPr>
            </a:br>
            <a:r>
              <a:rPr lang="en-US" sz="2800" dirty="0">
                <a:latin typeface="Tahoma" panose="020B0604030504040204" pitchFamily="2" charset="0"/>
                <a:ea typeface="楷体_GB2312" pitchFamily="1" charset="-122"/>
                <a:sym typeface="+mn-ea"/>
              </a:rPr>
              <a:t>408879425@qq.com</a:t>
            </a:r>
            <a:br>
              <a:rPr sz="2800" dirty="0">
                <a:latin typeface="Tahoma" panose="020B0604030504040204" pitchFamily="2" charset="0"/>
                <a:ea typeface="楷体_GB2312" pitchFamily="1" charset="-122"/>
                <a:sym typeface="+mn-ea"/>
              </a:rPr>
            </a:br>
            <a:r>
              <a:rPr sz="2800" dirty="0">
                <a:latin typeface="Tahoma" panose="020B0604030504040204" pitchFamily="2" charset="0"/>
                <a:ea typeface="楷体_GB2312" pitchFamily="1" charset="-122"/>
                <a:sym typeface="+mn-ea"/>
              </a:rPr>
              <a:t>华中科技大学 计算机科学与技术学院</a:t>
            </a:r>
            <a:endParaRPr lang="zh-CN" altLang="en-US" sz="2800" dirty="0">
              <a:latin typeface="Tahoma" panose="020B0604030504040204" pitchFamily="2"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什么是计算机系统</a:t>
            </a:r>
          </a:p>
        </p:txBody>
      </p:sp>
      <p:pic>
        <p:nvPicPr>
          <p:cNvPr id="2" name="图片 1">
            <a:extLst>
              <a:ext uri="{FF2B5EF4-FFF2-40B4-BE49-F238E27FC236}">
                <a16:creationId xmlns:a16="http://schemas.microsoft.com/office/drawing/2014/main" id="{D73D33D2-F7B6-1163-ED75-7C7F47E8BFF9}"/>
              </a:ext>
            </a:extLst>
          </p:cNvPr>
          <p:cNvPicPr>
            <a:picLocks noChangeAspect="1"/>
          </p:cNvPicPr>
          <p:nvPr/>
        </p:nvPicPr>
        <p:blipFill>
          <a:blip r:embed="rId3"/>
          <a:stretch>
            <a:fillRect/>
          </a:stretch>
        </p:blipFill>
        <p:spPr>
          <a:xfrm>
            <a:off x="2006715" y="1223755"/>
            <a:ext cx="4435815" cy="4815535"/>
          </a:xfrm>
          <a:prstGeom prst="rect">
            <a:avLst/>
          </a:prstGeom>
        </p:spPr>
      </p:pic>
      <p:sp>
        <p:nvSpPr>
          <p:cNvPr id="3" name="文本框 2">
            <a:extLst>
              <a:ext uri="{FF2B5EF4-FFF2-40B4-BE49-F238E27FC236}">
                <a16:creationId xmlns:a16="http://schemas.microsoft.com/office/drawing/2014/main" id="{8C54660E-BBB3-1A66-CD16-E4F7E7A3FF3E}"/>
              </a:ext>
            </a:extLst>
          </p:cNvPr>
          <p:cNvSpPr txBox="1"/>
          <p:nvPr/>
        </p:nvSpPr>
        <p:spPr>
          <a:xfrm>
            <a:off x="6507215" y="3216023"/>
            <a:ext cx="2475274" cy="830997"/>
          </a:xfrm>
          <a:prstGeom prst="rect">
            <a:avLst/>
          </a:prstGeom>
          <a:noFill/>
        </p:spPr>
        <p:txBody>
          <a:bodyPr wrap="square">
            <a:spAutoFit/>
          </a:bodyPr>
          <a:lstStyle/>
          <a:p>
            <a:r>
              <a:rPr lang="en-US" altLang="zh-CN" sz="2400" dirty="0">
                <a:solidFill>
                  <a:srgbClr val="FF0000"/>
                </a:solidFill>
              </a:rPr>
              <a:t>I</a:t>
            </a:r>
            <a:r>
              <a:rPr lang="en-US" altLang="zh-CN" sz="2400" dirty="0"/>
              <a:t>nstruction  </a:t>
            </a:r>
            <a:r>
              <a:rPr lang="en-US" altLang="zh-CN" sz="2400" dirty="0">
                <a:solidFill>
                  <a:srgbClr val="FF0000"/>
                </a:solidFill>
              </a:rPr>
              <a:t>S</a:t>
            </a:r>
            <a:r>
              <a:rPr lang="en-US" altLang="zh-CN" sz="2400" dirty="0"/>
              <a:t>et </a:t>
            </a:r>
          </a:p>
          <a:p>
            <a:r>
              <a:rPr lang="en-US" altLang="zh-CN" sz="2400" dirty="0">
                <a:solidFill>
                  <a:srgbClr val="FF0000"/>
                </a:solidFill>
              </a:rPr>
              <a:t>A</a:t>
            </a:r>
            <a:r>
              <a:rPr lang="en-US" altLang="zh-CN" sz="2400" dirty="0"/>
              <a:t>rchitecture</a:t>
            </a:r>
            <a:endParaRPr lang="zh-CN" altLang="en-US" sz="2400" dirty="0"/>
          </a:p>
        </p:txBody>
      </p:sp>
    </p:spTree>
    <p:extLst>
      <p:ext uri="{BB962C8B-B14F-4D97-AF65-F5344CB8AC3E}">
        <p14:creationId xmlns:p14="http://schemas.microsoft.com/office/powerpoint/2010/main" val="1169609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什么是计算机系统</a:t>
            </a:r>
          </a:p>
        </p:txBody>
      </p:sp>
      <p:pic>
        <p:nvPicPr>
          <p:cNvPr id="4" name="图片 3">
            <a:extLst>
              <a:ext uri="{FF2B5EF4-FFF2-40B4-BE49-F238E27FC236}">
                <a16:creationId xmlns:a16="http://schemas.microsoft.com/office/drawing/2014/main" id="{493A67C1-3685-B07A-34B7-B23426D59535}"/>
              </a:ext>
            </a:extLst>
          </p:cNvPr>
          <p:cNvPicPr>
            <a:picLocks noChangeAspect="1"/>
          </p:cNvPicPr>
          <p:nvPr/>
        </p:nvPicPr>
        <p:blipFill>
          <a:blip r:embed="rId3"/>
          <a:stretch>
            <a:fillRect/>
          </a:stretch>
        </p:blipFill>
        <p:spPr>
          <a:xfrm>
            <a:off x="566555" y="1223755"/>
            <a:ext cx="4435815" cy="4815535"/>
          </a:xfrm>
          <a:prstGeom prst="rect">
            <a:avLst/>
          </a:prstGeom>
        </p:spPr>
      </p:pic>
      <p:sp>
        <p:nvSpPr>
          <p:cNvPr id="5" name="文本框 4">
            <a:extLst>
              <a:ext uri="{FF2B5EF4-FFF2-40B4-BE49-F238E27FC236}">
                <a16:creationId xmlns:a16="http://schemas.microsoft.com/office/drawing/2014/main" id="{333B494A-8D4B-A5F9-4B63-16631D051C67}"/>
              </a:ext>
            </a:extLst>
          </p:cNvPr>
          <p:cNvSpPr txBox="1"/>
          <p:nvPr/>
        </p:nvSpPr>
        <p:spPr>
          <a:xfrm>
            <a:off x="5247075" y="1860107"/>
            <a:ext cx="3262432" cy="461665"/>
          </a:xfrm>
          <a:prstGeom prst="rect">
            <a:avLst/>
          </a:prstGeom>
          <a:noFill/>
        </p:spPr>
        <p:txBody>
          <a:bodyPr wrap="none" rtlCol="0">
            <a:spAutoFit/>
          </a:bodyPr>
          <a:lstStyle/>
          <a:p>
            <a:r>
              <a:rPr lang="zh-CN" altLang="en-US" sz="2400" dirty="0">
                <a:latin typeface="+mn-ea"/>
                <a:ea typeface="+mn-ea"/>
              </a:rPr>
              <a:t>计算机算法、数据结构</a:t>
            </a:r>
          </a:p>
        </p:txBody>
      </p:sp>
      <p:sp>
        <p:nvSpPr>
          <p:cNvPr id="6" name="文本框 5">
            <a:extLst>
              <a:ext uri="{FF2B5EF4-FFF2-40B4-BE49-F238E27FC236}">
                <a16:creationId xmlns:a16="http://schemas.microsoft.com/office/drawing/2014/main" id="{5F8C3399-6D6D-94CC-CABD-D42E7526F074}"/>
              </a:ext>
            </a:extLst>
          </p:cNvPr>
          <p:cNvSpPr txBox="1"/>
          <p:nvPr/>
        </p:nvSpPr>
        <p:spPr>
          <a:xfrm>
            <a:off x="5247075" y="2346614"/>
            <a:ext cx="3262432" cy="461665"/>
          </a:xfrm>
          <a:prstGeom prst="rect">
            <a:avLst/>
          </a:prstGeom>
          <a:noFill/>
        </p:spPr>
        <p:txBody>
          <a:bodyPr wrap="none" rtlCol="0">
            <a:spAutoFit/>
          </a:bodyPr>
          <a:lstStyle/>
          <a:p>
            <a:r>
              <a:rPr lang="en-US" altLang="zh-CN" sz="2400" dirty="0">
                <a:latin typeface="+mn-ea"/>
                <a:ea typeface="+mn-ea"/>
              </a:rPr>
              <a:t>C</a:t>
            </a:r>
            <a:r>
              <a:rPr lang="zh-CN" altLang="en-US" sz="2400" dirty="0">
                <a:latin typeface="+mn-ea"/>
                <a:ea typeface="+mn-ea"/>
              </a:rPr>
              <a:t>、</a:t>
            </a:r>
            <a:r>
              <a:rPr lang="en-US" altLang="zh-CN" sz="2400" dirty="0">
                <a:latin typeface="+mn-ea"/>
                <a:ea typeface="+mn-ea"/>
              </a:rPr>
              <a:t>C++</a:t>
            </a:r>
            <a:r>
              <a:rPr lang="zh-CN" altLang="en-US" sz="2400" dirty="0">
                <a:latin typeface="+mn-ea"/>
                <a:ea typeface="+mn-ea"/>
              </a:rPr>
              <a:t>、</a:t>
            </a:r>
            <a:r>
              <a:rPr lang="en-US" altLang="zh-CN" sz="2400" dirty="0">
                <a:latin typeface="+mn-ea"/>
                <a:ea typeface="+mn-ea"/>
              </a:rPr>
              <a:t>JAVA</a:t>
            </a:r>
            <a:r>
              <a:rPr lang="zh-CN" altLang="en-US" sz="2400" dirty="0">
                <a:latin typeface="+mn-ea"/>
                <a:ea typeface="+mn-ea"/>
              </a:rPr>
              <a:t>、</a:t>
            </a:r>
            <a:r>
              <a:rPr lang="en-US" altLang="zh-CN" sz="2400" dirty="0">
                <a:latin typeface="+mn-ea"/>
                <a:ea typeface="+mn-ea"/>
              </a:rPr>
              <a:t>python</a:t>
            </a:r>
            <a:endParaRPr lang="zh-CN" altLang="en-US" sz="2400" dirty="0">
              <a:latin typeface="+mn-ea"/>
              <a:ea typeface="+mn-ea"/>
            </a:endParaRPr>
          </a:p>
        </p:txBody>
      </p:sp>
      <p:sp>
        <p:nvSpPr>
          <p:cNvPr id="7" name="文本框 6">
            <a:extLst>
              <a:ext uri="{FF2B5EF4-FFF2-40B4-BE49-F238E27FC236}">
                <a16:creationId xmlns:a16="http://schemas.microsoft.com/office/drawing/2014/main" id="{5485F452-8C3B-C6DD-5493-366D03311C3B}"/>
              </a:ext>
            </a:extLst>
          </p:cNvPr>
          <p:cNvSpPr txBox="1"/>
          <p:nvPr/>
        </p:nvSpPr>
        <p:spPr>
          <a:xfrm>
            <a:off x="5247075" y="3960512"/>
            <a:ext cx="2339102" cy="461665"/>
          </a:xfrm>
          <a:prstGeom prst="rect">
            <a:avLst/>
          </a:prstGeom>
          <a:noFill/>
        </p:spPr>
        <p:txBody>
          <a:bodyPr wrap="none" rtlCol="0">
            <a:spAutoFit/>
          </a:bodyPr>
          <a:lstStyle/>
          <a:p>
            <a:r>
              <a:rPr lang="zh-CN" altLang="en-US" sz="2400" dirty="0">
                <a:latin typeface="+mn-ea"/>
                <a:ea typeface="+mn-ea"/>
              </a:rPr>
              <a:t>计算机组成原理</a:t>
            </a:r>
          </a:p>
        </p:txBody>
      </p:sp>
      <p:sp>
        <p:nvSpPr>
          <p:cNvPr id="8" name="文本框 7">
            <a:extLst>
              <a:ext uri="{FF2B5EF4-FFF2-40B4-BE49-F238E27FC236}">
                <a16:creationId xmlns:a16="http://schemas.microsoft.com/office/drawing/2014/main" id="{0A5CA4E7-1B9C-D2B8-5357-C9DC558513E8}"/>
              </a:ext>
            </a:extLst>
          </p:cNvPr>
          <p:cNvSpPr txBox="1"/>
          <p:nvPr/>
        </p:nvSpPr>
        <p:spPr>
          <a:xfrm>
            <a:off x="5239520" y="2862943"/>
            <a:ext cx="2109286" cy="461665"/>
          </a:xfrm>
          <a:prstGeom prst="rect">
            <a:avLst/>
          </a:prstGeom>
          <a:noFill/>
        </p:spPr>
        <p:txBody>
          <a:bodyPr wrap="square" rtlCol="0">
            <a:spAutoFit/>
          </a:bodyPr>
          <a:lstStyle/>
          <a:p>
            <a:r>
              <a:rPr lang="zh-CN" altLang="en-US" sz="2400" dirty="0">
                <a:latin typeface="+mn-ea"/>
                <a:ea typeface="+mn-ea"/>
              </a:rPr>
              <a:t>操作系统</a:t>
            </a:r>
          </a:p>
        </p:txBody>
      </p:sp>
      <p:sp>
        <p:nvSpPr>
          <p:cNvPr id="9" name="文本框 8">
            <a:extLst>
              <a:ext uri="{FF2B5EF4-FFF2-40B4-BE49-F238E27FC236}">
                <a16:creationId xmlns:a16="http://schemas.microsoft.com/office/drawing/2014/main" id="{CBD25D92-4D56-B16C-DD66-318230C131F8}"/>
              </a:ext>
            </a:extLst>
          </p:cNvPr>
          <p:cNvSpPr txBox="1"/>
          <p:nvPr/>
        </p:nvSpPr>
        <p:spPr>
          <a:xfrm>
            <a:off x="6843373" y="2827809"/>
            <a:ext cx="1485165" cy="461665"/>
          </a:xfrm>
          <a:prstGeom prst="rect">
            <a:avLst/>
          </a:prstGeom>
          <a:noFill/>
        </p:spPr>
        <p:txBody>
          <a:bodyPr wrap="square" rtlCol="0">
            <a:spAutoFit/>
          </a:bodyPr>
          <a:lstStyle/>
          <a:p>
            <a:r>
              <a:rPr lang="zh-CN" altLang="en-US" sz="2400" dirty="0">
                <a:latin typeface="+mn-ea"/>
                <a:ea typeface="+mn-ea"/>
              </a:rPr>
              <a:t>编译原理</a:t>
            </a:r>
          </a:p>
        </p:txBody>
      </p:sp>
      <p:sp>
        <p:nvSpPr>
          <p:cNvPr id="10" name="文本框 9">
            <a:extLst>
              <a:ext uri="{FF2B5EF4-FFF2-40B4-BE49-F238E27FC236}">
                <a16:creationId xmlns:a16="http://schemas.microsoft.com/office/drawing/2014/main" id="{3A113A99-9DB0-C871-CFD0-5998358BDA86}"/>
              </a:ext>
            </a:extLst>
          </p:cNvPr>
          <p:cNvSpPr txBox="1"/>
          <p:nvPr/>
        </p:nvSpPr>
        <p:spPr>
          <a:xfrm>
            <a:off x="5247075" y="4447020"/>
            <a:ext cx="2109286" cy="461665"/>
          </a:xfrm>
          <a:prstGeom prst="rect">
            <a:avLst/>
          </a:prstGeom>
          <a:noFill/>
        </p:spPr>
        <p:txBody>
          <a:bodyPr wrap="square" rtlCol="0">
            <a:spAutoFit/>
          </a:bodyPr>
          <a:lstStyle/>
          <a:p>
            <a:r>
              <a:rPr lang="zh-CN" altLang="en-US" sz="2400" dirty="0">
                <a:latin typeface="+mn-ea"/>
                <a:ea typeface="+mn-ea"/>
              </a:rPr>
              <a:t>数字逻辑</a:t>
            </a:r>
          </a:p>
        </p:txBody>
      </p:sp>
      <p:sp>
        <p:nvSpPr>
          <p:cNvPr id="11" name="文本框 10">
            <a:extLst>
              <a:ext uri="{FF2B5EF4-FFF2-40B4-BE49-F238E27FC236}">
                <a16:creationId xmlns:a16="http://schemas.microsoft.com/office/drawing/2014/main" id="{D7D72D81-4BC1-6BA9-F644-984F0F3C8165}"/>
              </a:ext>
            </a:extLst>
          </p:cNvPr>
          <p:cNvSpPr txBox="1"/>
          <p:nvPr/>
        </p:nvSpPr>
        <p:spPr>
          <a:xfrm>
            <a:off x="5919821" y="3411727"/>
            <a:ext cx="1666134" cy="461665"/>
          </a:xfrm>
          <a:prstGeom prst="rect">
            <a:avLst/>
          </a:prstGeom>
          <a:noFill/>
        </p:spPr>
        <p:txBody>
          <a:bodyPr wrap="square" rtlCol="0">
            <a:spAutoFit/>
          </a:bodyPr>
          <a:lstStyle/>
          <a:p>
            <a:r>
              <a:rPr lang="zh-CN" altLang="en-US" sz="2400" dirty="0">
                <a:solidFill>
                  <a:srgbClr val="FF0000"/>
                </a:solidFill>
                <a:latin typeface="+mn-ea"/>
                <a:ea typeface="+mn-ea"/>
              </a:rPr>
              <a:t>汇编语言</a:t>
            </a:r>
          </a:p>
        </p:txBody>
      </p:sp>
      <p:sp>
        <p:nvSpPr>
          <p:cNvPr id="12" name="文本框 11">
            <a:extLst>
              <a:ext uri="{FF2B5EF4-FFF2-40B4-BE49-F238E27FC236}">
                <a16:creationId xmlns:a16="http://schemas.microsoft.com/office/drawing/2014/main" id="{A2F12BC8-7817-5935-D0B8-6D7B896D6258}"/>
              </a:ext>
            </a:extLst>
          </p:cNvPr>
          <p:cNvSpPr txBox="1"/>
          <p:nvPr/>
        </p:nvSpPr>
        <p:spPr>
          <a:xfrm>
            <a:off x="5247075" y="4904573"/>
            <a:ext cx="2109286" cy="461665"/>
          </a:xfrm>
          <a:prstGeom prst="rect">
            <a:avLst/>
          </a:prstGeom>
          <a:noFill/>
        </p:spPr>
        <p:txBody>
          <a:bodyPr wrap="square" rtlCol="0">
            <a:spAutoFit/>
          </a:bodyPr>
          <a:lstStyle/>
          <a:p>
            <a:r>
              <a:rPr lang="zh-CN" altLang="en-US" sz="2400" dirty="0">
                <a:latin typeface="+mn-ea"/>
                <a:ea typeface="+mn-ea"/>
              </a:rPr>
              <a:t>模拟电子技术</a:t>
            </a:r>
          </a:p>
        </p:txBody>
      </p:sp>
      <p:sp>
        <p:nvSpPr>
          <p:cNvPr id="13" name="文本框 12">
            <a:extLst>
              <a:ext uri="{FF2B5EF4-FFF2-40B4-BE49-F238E27FC236}">
                <a16:creationId xmlns:a16="http://schemas.microsoft.com/office/drawing/2014/main" id="{964B0376-8E71-9863-F552-D67439C3E1FF}"/>
              </a:ext>
            </a:extLst>
          </p:cNvPr>
          <p:cNvSpPr txBox="1"/>
          <p:nvPr/>
        </p:nvSpPr>
        <p:spPr>
          <a:xfrm>
            <a:off x="5239520" y="1347155"/>
            <a:ext cx="3897221" cy="461665"/>
          </a:xfrm>
          <a:prstGeom prst="rect">
            <a:avLst/>
          </a:prstGeom>
          <a:noFill/>
        </p:spPr>
        <p:txBody>
          <a:bodyPr wrap="none" rtlCol="0">
            <a:spAutoFit/>
          </a:bodyPr>
          <a:lstStyle/>
          <a:p>
            <a:r>
              <a:rPr lang="zh-CN" altLang="en-US" sz="2400" dirty="0">
                <a:latin typeface="+mn-ea"/>
                <a:ea typeface="+mn-ea"/>
              </a:rPr>
              <a:t>自然语言处理、各应用系统</a:t>
            </a:r>
          </a:p>
        </p:txBody>
      </p:sp>
    </p:spTree>
    <p:extLst>
      <p:ext uri="{BB962C8B-B14F-4D97-AF65-F5344CB8AC3E}">
        <p14:creationId xmlns:p14="http://schemas.microsoft.com/office/powerpoint/2010/main" val="43105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计算机系统基础</a:t>
            </a:r>
            <a:r>
              <a:rPr lang="en-US" altLang="zh-CN" sz="4000" dirty="0">
                <a:solidFill>
                  <a:schemeClr val="bg1"/>
                </a:solidFill>
                <a:latin typeface="华文新魏" panose="02010800040101010101" pitchFamily="2" charset="-122"/>
                <a:ea typeface="华文新魏" panose="02010800040101010101" pitchFamily="2" charset="-122"/>
              </a:rPr>
              <a:t>——</a:t>
            </a:r>
            <a:r>
              <a:rPr lang="zh-CN" altLang="en-US" sz="4000" dirty="0">
                <a:solidFill>
                  <a:schemeClr val="bg1"/>
                </a:solidFill>
                <a:latin typeface="华文新魏" panose="02010800040101010101" pitchFamily="2" charset="-122"/>
                <a:ea typeface="华文新魏" panose="02010800040101010101" pitchFamily="2" charset="-122"/>
              </a:rPr>
              <a:t>学什么？</a:t>
            </a:r>
          </a:p>
        </p:txBody>
      </p:sp>
      <p:sp>
        <p:nvSpPr>
          <p:cNvPr id="2" name="Rectangle 3">
            <a:extLst>
              <a:ext uri="{FF2B5EF4-FFF2-40B4-BE49-F238E27FC236}">
                <a16:creationId xmlns:a16="http://schemas.microsoft.com/office/drawing/2014/main" id="{05E916DF-82A4-4DB8-B79F-C56413DE4A06}"/>
              </a:ext>
            </a:extLst>
          </p:cNvPr>
          <p:cNvSpPr txBox="1">
            <a:spLocks noChangeArrowheads="1"/>
          </p:cNvSpPr>
          <p:nvPr/>
        </p:nvSpPr>
        <p:spPr>
          <a:xfrm>
            <a:off x="0" y="1124744"/>
            <a:ext cx="9324528" cy="5741987"/>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r>
              <a:rPr lang="zh-CN" altLang="en-US" sz="2200" b="1" dirty="0">
                <a:solidFill>
                  <a:srgbClr val="FF0000"/>
                </a:solidFill>
                <a:latin typeface="微软雅黑" panose="020B0503020204020204" pitchFamily="34" charset="-122"/>
                <a:ea typeface="微软雅黑" panose="020B0503020204020204" pitchFamily="34" charset="-122"/>
              </a:rPr>
              <a:t>表示（</a:t>
            </a:r>
            <a:r>
              <a:rPr lang="en-US" altLang="zh-CN" sz="2200" b="1" dirty="0">
                <a:solidFill>
                  <a:srgbClr val="FF0000"/>
                </a:solidFill>
                <a:latin typeface="微软雅黑" panose="020B0503020204020204" pitchFamily="34" charset="-122"/>
                <a:ea typeface="微软雅黑" panose="020B0503020204020204" pitchFamily="34" charset="-122"/>
              </a:rPr>
              <a:t>Representation</a:t>
            </a:r>
            <a:r>
              <a:rPr lang="zh-CN" altLang="en-US" sz="2200" b="1" dirty="0">
                <a:solidFill>
                  <a:srgbClr val="FF0000"/>
                </a:solidFill>
                <a:latin typeface="微软雅黑" panose="020B0503020204020204" pitchFamily="34" charset="-122"/>
                <a:ea typeface="微软雅黑" panose="020B0503020204020204" pitchFamily="34" charset="-122"/>
              </a:rPr>
              <a:t>）</a:t>
            </a:r>
          </a:p>
          <a:p>
            <a:pPr marL="457200" lvl="1" indent="0">
              <a:buNone/>
            </a:pPr>
            <a:r>
              <a:rPr lang="en-US" altLang="zh-CN" sz="2200" b="1" dirty="0">
                <a:solidFill>
                  <a:srgbClr val="FF0000"/>
                </a:solidFill>
                <a:latin typeface="微软雅黑" panose="020B0503020204020204" pitchFamily="34" charset="-122"/>
                <a:ea typeface="微软雅黑" panose="020B0503020204020204" pitchFamily="34" charset="-122"/>
              </a:rPr>
              <a:t>- </a:t>
            </a:r>
            <a:r>
              <a:rPr lang="zh-CN" altLang="en-US" sz="2200" b="1" dirty="0">
                <a:solidFill>
                  <a:srgbClr val="FF0000"/>
                </a:solidFill>
                <a:latin typeface="微软雅黑" panose="020B0503020204020204" pitchFamily="34" charset="-122"/>
                <a:ea typeface="微软雅黑" panose="020B0503020204020204" pitchFamily="34" charset="-122"/>
              </a:rPr>
              <a:t>数据</a:t>
            </a:r>
            <a:r>
              <a:rPr lang="zh-CN" altLang="en-US" sz="2200" b="1" dirty="0">
                <a:latin typeface="微软雅黑" panose="020B0503020204020204" pitchFamily="34" charset="-122"/>
                <a:ea typeface="微软雅黑" panose="020B0503020204020204" pitchFamily="34" charset="-122"/>
              </a:rPr>
              <a:t> 如何表示和存储？</a:t>
            </a:r>
            <a:endParaRPr lang="en-US" altLang="zh-CN" sz="2200" b="1" dirty="0">
              <a:latin typeface="微软雅黑" panose="020B0503020204020204" pitchFamily="34" charset="-122"/>
              <a:ea typeface="微软雅黑" panose="020B0503020204020204" pitchFamily="34" charset="-122"/>
            </a:endParaRPr>
          </a:p>
          <a:p>
            <a:pPr marL="457200" lvl="1" indent="0">
              <a:buFont typeface="Wingdings" panose="05000000000000000000" pitchFamily="2" charset="2"/>
              <a:buNone/>
            </a:pPr>
            <a:r>
              <a:rPr lang="zh-CN" altLang="en-US" sz="2200" b="1" dirty="0">
                <a:latin typeface="微软雅黑" panose="020B0503020204020204" pitchFamily="34" charset="-122"/>
                <a:ea typeface="微软雅黑" panose="020B0503020204020204" pitchFamily="34" charset="-122"/>
              </a:rPr>
              <a:t> （不同数据类型：带符号整数、无符号整数、浮点数、数组、结构等）</a:t>
            </a:r>
          </a:p>
          <a:p>
            <a:pPr marL="457200" lvl="1" indent="0">
              <a:buNone/>
            </a:pPr>
            <a:r>
              <a:rPr lang="en-US" altLang="zh-CN" sz="2200" b="1" dirty="0">
                <a:solidFill>
                  <a:srgbClr val="FF0000"/>
                </a:solidFill>
                <a:latin typeface="微软雅黑" panose="020B0503020204020204" pitchFamily="34" charset="-122"/>
                <a:ea typeface="微软雅黑" panose="020B0503020204020204" pitchFamily="34" charset="-122"/>
              </a:rPr>
              <a:t>- </a:t>
            </a:r>
            <a:r>
              <a:rPr lang="zh-CN" altLang="en-US" sz="2200" b="1" dirty="0">
                <a:solidFill>
                  <a:srgbClr val="FF0000"/>
                </a:solidFill>
                <a:latin typeface="微软雅黑" panose="020B0503020204020204" pitchFamily="34" charset="-122"/>
                <a:ea typeface="微软雅黑" panose="020B0503020204020204" pitchFamily="34" charset="-122"/>
              </a:rPr>
              <a:t>指令</a:t>
            </a:r>
            <a:r>
              <a:rPr lang="zh-CN" altLang="en-US" sz="2200" b="1" dirty="0">
                <a:latin typeface="微软雅黑" panose="020B0503020204020204" pitchFamily="34" charset="-122"/>
                <a:ea typeface="微软雅黑" panose="020B0503020204020204" pitchFamily="34" charset="-122"/>
              </a:rPr>
              <a:t> 如何表示和编码（译码）？</a:t>
            </a:r>
          </a:p>
          <a:p>
            <a:pPr marL="457200" lvl="1" indent="0">
              <a:buNone/>
            </a:pP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存储</a:t>
            </a:r>
            <a:r>
              <a:rPr lang="zh-CN" altLang="en-US" sz="2200" b="1" dirty="0">
                <a:solidFill>
                  <a:srgbClr val="FF0000"/>
                </a:solidFill>
                <a:latin typeface="微软雅黑" panose="020B0503020204020204" pitchFamily="34" charset="-122"/>
                <a:ea typeface="微软雅黑" panose="020B0503020204020204" pitchFamily="34" charset="-122"/>
              </a:rPr>
              <a:t>地址</a:t>
            </a:r>
            <a:r>
              <a:rPr lang="zh-CN" altLang="en-US" sz="2200" b="1" dirty="0">
                <a:latin typeface="微软雅黑" panose="020B0503020204020204" pitchFamily="34" charset="-122"/>
                <a:ea typeface="微软雅黑" panose="020B0503020204020204" pitchFamily="34" charset="-122"/>
              </a:rPr>
              <a:t>（指针）如何表示？</a:t>
            </a:r>
            <a:endParaRPr lang="en-US" altLang="zh-CN" sz="2200" b="1" dirty="0">
              <a:latin typeface="微软雅黑" panose="020B0503020204020204" pitchFamily="34" charset="-122"/>
              <a:ea typeface="微软雅黑" panose="020B0503020204020204" pitchFamily="34" charset="-122"/>
            </a:endParaRPr>
          </a:p>
          <a:p>
            <a:pPr marL="457200" lvl="1" indent="0">
              <a:buNone/>
            </a:pP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如何生成复杂数据结构中数据元素的地址？</a:t>
            </a:r>
            <a:endParaRPr lang="en-US" altLang="zh-CN" sz="2200" b="1" dirty="0">
              <a:latin typeface="微软雅黑" panose="020B0503020204020204" pitchFamily="34" charset="-122"/>
              <a:ea typeface="微软雅黑" panose="020B0503020204020204" pitchFamily="34" charset="-122"/>
            </a:endParaRPr>
          </a:p>
          <a:p>
            <a:r>
              <a:rPr lang="zh-CN" altLang="en-US" sz="2200" b="1" dirty="0">
                <a:solidFill>
                  <a:srgbClr val="FF0000"/>
                </a:solidFill>
                <a:latin typeface="微软雅黑" panose="020B0503020204020204" pitchFamily="34" charset="-122"/>
                <a:ea typeface="微软雅黑" panose="020B0503020204020204" pitchFamily="34" charset="-122"/>
              </a:rPr>
              <a:t>转换（</a:t>
            </a:r>
            <a:r>
              <a:rPr lang="en-US" altLang="zh-CN" sz="2200" b="1" dirty="0">
                <a:solidFill>
                  <a:srgbClr val="FF0000"/>
                </a:solidFill>
                <a:latin typeface="微软雅黑" panose="020B0503020204020204" pitchFamily="34" charset="-122"/>
                <a:ea typeface="微软雅黑" panose="020B0503020204020204" pitchFamily="34" charset="-122"/>
              </a:rPr>
              <a:t>Translation</a:t>
            </a:r>
            <a:r>
              <a:rPr lang="zh-CN" altLang="en-US" sz="2200" b="1" dirty="0">
                <a:solidFill>
                  <a:srgbClr val="FF0000"/>
                </a:solidFill>
                <a:latin typeface="微软雅黑" panose="020B0503020204020204" pitchFamily="34" charset="-122"/>
                <a:ea typeface="微软雅黑" panose="020B0503020204020204" pitchFamily="34" charset="-122"/>
              </a:rPr>
              <a:t>）和链接（</a:t>
            </a:r>
            <a:r>
              <a:rPr lang="en-US" altLang="zh-CN" sz="2200" b="1" dirty="0">
                <a:solidFill>
                  <a:srgbClr val="FF0000"/>
                </a:solidFill>
                <a:latin typeface="微软雅黑" panose="020B0503020204020204" pitchFamily="34" charset="-122"/>
                <a:ea typeface="微软雅黑" panose="020B0503020204020204" pitchFamily="34" charset="-122"/>
              </a:rPr>
              <a:t>Link</a:t>
            </a:r>
            <a:r>
              <a:rPr lang="zh-CN" altLang="en-US" sz="2200" b="1" dirty="0">
                <a:solidFill>
                  <a:srgbClr val="FF0000"/>
                </a:solidFill>
                <a:latin typeface="微软雅黑" panose="020B0503020204020204" pitchFamily="34" charset="-122"/>
                <a:ea typeface="微软雅黑" panose="020B0503020204020204" pitchFamily="34" charset="-122"/>
              </a:rPr>
              <a:t>）</a:t>
            </a:r>
          </a:p>
          <a:p>
            <a:pPr lvl="1"/>
            <a:r>
              <a:rPr lang="zh-CN" altLang="en-US" sz="2200" b="1" dirty="0">
                <a:latin typeface="微软雅黑" panose="020B0503020204020204" pitchFamily="34" charset="-122"/>
                <a:ea typeface="微软雅黑" panose="020B0503020204020204" pitchFamily="34" charset="-122"/>
              </a:rPr>
              <a:t>高级语言程序对应的机器级代码是怎样的？如何合并成可执行文件？</a:t>
            </a:r>
            <a:endParaRPr lang="en-US" altLang="zh-CN" sz="2200" b="1" dirty="0">
              <a:latin typeface="微软雅黑" panose="020B0503020204020204" pitchFamily="34" charset="-122"/>
              <a:ea typeface="微软雅黑" panose="020B0503020204020204" pitchFamily="34" charset="-122"/>
            </a:endParaRPr>
          </a:p>
          <a:p>
            <a:r>
              <a:rPr lang="zh-CN" altLang="en-US" sz="2200" b="1" dirty="0">
                <a:solidFill>
                  <a:srgbClr val="FF0000"/>
                </a:solidFill>
                <a:latin typeface="微软雅黑" panose="020B0503020204020204" pitchFamily="34" charset="-122"/>
                <a:ea typeface="微软雅黑" panose="020B0503020204020204" pitchFamily="34" charset="-122"/>
              </a:rPr>
              <a:t>执行控制流（</a:t>
            </a:r>
            <a:r>
              <a:rPr lang="en-US" altLang="zh-CN" sz="2200" b="1" dirty="0">
                <a:solidFill>
                  <a:srgbClr val="FF0000"/>
                </a:solidFill>
                <a:latin typeface="微软雅黑" panose="020B0503020204020204" pitchFamily="34" charset="-122"/>
                <a:ea typeface="微软雅黑" panose="020B0503020204020204" pitchFamily="34" charset="-122"/>
              </a:rPr>
              <a:t>Control flow</a:t>
            </a:r>
            <a:r>
              <a:rPr lang="zh-CN" altLang="en-US" sz="2200" b="1" dirty="0">
                <a:solidFill>
                  <a:srgbClr val="FF0000"/>
                </a:solidFill>
                <a:latin typeface="微软雅黑" panose="020B0503020204020204" pitchFamily="34" charset="-122"/>
                <a:ea typeface="微软雅黑" panose="020B0503020204020204" pitchFamily="34" charset="-122"/>
              </a:rPr>
              <a:t>）</a:t>
            </a:r>
          </a:p>
          <a:p>
            <a:pPr lvl="1"/>
            <a:r>
              <a:rPr lang="zh-CN" altLang="en-US" sz="2200" b="1" dirty="0">
                <a:latin typeface="微软雅黑" panose="020B0503020204020204" pitchFamily="34" charset="-122"/>
                <a:ea typeface="微软雅黑" panose="020B0503020204020204" pitchFamily="34" charset="-122"/>
              </a:rPr>
              <a:t>计算机能理解的“程序”是如何组织和控制的？</a:t>
            </a:r>
          </a:p>
          <a:p>
            <a:pPr lvl="1"/>
            <a:r>
              <a:rPr lang="zh-CN" altLang="en-US" sz="2200" b="1" dirty="0">
                <a:latin typeface="微软雅黑" panose="020B0503020204020204" pitchFamily="34" charset="-122"/>
                <a:ea typeface="微软雅黑" panose="020B0503020204020204" pitchFamily="34" charset="-122"/>
              </a:rPr>
              <a:t>如何在计算机中组织多个程序的并发执行？</a:t>
            </a:r>
          </a:p>
          <a:p>
            <a:pPr lvl="1"/>
            <a:r>
              <a:rPr lang="zh-CN" altLang="en-US" sz="2200" b="1" dirty="0">
                <a:latin typeface="微软雅黑" panose="020B0503020204020204" pitchFamily="34" charset="-122"/>
                <a:ea typeface="微软雅黑" panose="020B0503020204020204" pitchFamily="34" charset="-122"/>
              </a:rPr>
              <a:t>逻辑控制流中的异常事件及其处理</a:t>
            </a:r>
          </a:p>
          <a:p>
            <a:pPr lvl="1"/>
            <a:r>
              <a:rPr lang="en-US" altLang="zh-CN" sz="2200" b="1" dirty="0">
                <a:latin typeface="微软雅黑" panose="020B0503020204020204" pitchFamily="34" charset="-122"/>
                <a:ea typeface="微软雅黑" panose="020B0503020204020204" pitchFamily="34" charset="-122"/>
              </a:rPr>
              <a:t>I/O</a:t>
            </a:r>
            <a:r>
              <a:rPr lang="zh-CN" altLang="en-US" sz="2200" b="1" dirty="0">
                <a:latin typeface="微软雅黑" panose="020B0503020204020204" pitchFamily="34" charset="-122"/>
                <a:ea typeface="微软雅黑" panose="020B0503020204020204" pitchFamily="34" charset="-122"/>
              </a:rPr>
              <a:t>操作的执行控制流（用户态</a:t>
            </a:r>
            <a:r>
              <a:rPr lang="zh-CN" altLang="en-US" sz="2200" b="1" dirty="0">
                <a:ea typeface="微软雅黑" panose="020B0503020204020204" pitchFamily="34" charset="-122"/>
                <a:cs typeface="Arial" panose="020B0604020202020204" pitchFamily="34" charset="0"/>
              </a:rPr>
              <a:t>→内核态</a:t>
            </a:r>
            <a:r>
              <a:rPr lang="zh-CN" altLang="en-US" sz="2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8146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calcmode="lin" valueType="num">
                                      <p:cBhvr additive="base">
                                        <p:cTn id="30"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 calcmode="lin" valueType="num">
                                      <p:cBhvr additive="base">
                                        <p:cTn id="36"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 calcmode="lin" valueType="num">
                                      <p:cBhvr additive="base">
                                        <p:cTn id="42"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fade">
                                      <p:cBhvr>
                                        <p:cTn id="48" dur="500"/>
                                        <p:tgtEl>
                                          <p:spTgt spid="2">
                                            <p:txEl>
                                              <p:pRg st="9" end="9"/>
                                            </p:txEl>
                                          </p:spTgt>
                                        </p:tgtEl>
                                      </p:cBhvr>
                                    </p:animEffect>
                                    <p:anim calcmode="lin" valueType="num">
                                      <p:cBhvr>
                                        <p:cTn id="4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0" dur="500" fill="hold"/>
                                        <p:tgtEl>
                                          <p:spTgt spid="2">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Effect transition="in" filter="fade">
                                      <p:cBhvr>
                                        <p:cTn id="53" dur="500"/>
                                        <p:tgtEl>
                                          <p:spTgt spid="2">
                                            <p:txEl>
                                              <p:pRg st="10" end="10"/>
                                            </p:txEl>
                                          </p:spTgt>
                                        </p:tgtEl>
                                      </p:cBhvr>
                                    </p:animEffect>
                                    <p:anim calcmode="lin" valueType="num">
                                      <p:cBhvr>
                                        <p:cTn id="54"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5" dur="500" fill="hold"/>
                                        <p:tgtEl>
                                          <p:spTgt spid="2">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
                                            <p:txEl>
                                              <p:pRg st="11" end="11"/>
                                            </p:txEl>
                                          </p:spTgt>
                                        </p:tgtEl>
                                        <p:attrNameLst>
                                          <p:attrName>style.visibility</p:attrName>
                                        </p:attrNameLst>
                                      </p:cBhvr>
                                      <p:to>
                                        <p:strVal val="visible"/>
                                      </p:to>
                                    </p:set>
                                    <p:animEffect transition="in" filter="fade">
                                      <p:cBhvr>
                                        <p:cTn id="58" dur="500"/>
                                        <p:tgtEl>
                                          <p:spTgt spid="2">
                                            <p:txEl>
                                              <p:pRg st="11" end="11"/>
                                            </p:txEl>
                                          </p:spTgt>
                                        </p:tgtEl>
                                      </p:cBhvr>
                                    </p:animEffect>
                                    <p:anim calcmode="lin" valueType="num">
                                      <p:cBhvr>
                                        <p:cTn id="59"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0" dur="500" fill="hold"/>
                                        <p:tgtEl>
                                          <p:spTgt spid="2">
                                            <p:txEl>
                                              <p:pRg st="11" end="1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500"/>
                                        <p:tgtEl>
                                          <p:spTgt spid="2">
                                            <p:txEl>
                                              <p:pRg st="12" end="12"/>
                                            </p:txEl>
                                          </p:spTgt>
                                        </p:tgtEl>
                                      </p:cBhvr>
                                    </p:animEffect>
                                    <p:anim calcmode="lin" valueType="num">
                                      <p:cBhvr>
                                        <p:cTn id="64"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5" dur="5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179512" y="188913"/>
            <a:ext cx="7919913" cy="707886"/>
          </a:xfrm>
          <a:prstGeom prst="rect">
            <a:avLst/>
          </a:prstGeom>
          <a:noFill/>
          <a:ln w="9525">
            <a:noFill/>
          </a:ln>
        </p:spPr>
        <p:txBody>
          <a:bodyPr wrap="square"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为什么要学习</a:t>
            </a:r>
            <a:r>
              <a:rPr lang="en-US" altLang="zh-CN" sz="4000" dirty="0">
                <a:solidFill>
                  <a:schemeClr val="bg1"/>
                </a:solidFill>
                <a:latin typeface="华文新魏" panose="02010800040101010101" pitchFamily="2" charset="-122"/>
                <a:ea typeface="华文新魏" panose="02010800040101010101" pitchFamily="2" charset="-122"/>
              </a:rPr>
              <a:t>《</a:t>
            </a:r>
            <a:r>
              <a:rPr lang="zh-CN" altLang="en-US" sz="4000" dirty="0">
                <a:solidFill>
                  <a:schemeClr val="bg1"/>
                </a:solidFill>
                <a:latin typeface="华文新魏" panose="02010800040101010101" pitchFamily="2" charset="-122"/>
                <a:ea typeface="华文新魏" panose="02010800040101010101" pitchFamily="2" charset="-122"/>
              </a:rPr>
              <a:t>计算机系统基础</a:t>
            </a:r>
            <a:r>
              <a:rPr lang="en-US" altLang="zh-CN" sz="4000" dirty="0">
                <a:solidFill>
                  <a:schemeClr val="bg1"/>
                </a:solidFill>
                <a:latin typeface="华文新魏" panose="02010800040101010101" pitchFamily="2" charset="-122"/>
                <a:ea typeface="华文新魏" panose="02010800040101010101" pitchFamily="2" charset="-122"/>
              </a:rPr>
              <a:t>》</a:t>
            </a:r>
            <a:r>
              <a:rPr lang="zh-CN" altLang="en-US" sz="4000" dirty="0">
                <a:solidFill>
                  <a:schemeClr val="bg1"/>
                </a:solidFill>
                <a:latin typeface="华文新魏" panose="02010800040101010101" pitchFamily="2" charset="-122"/>
                <a:ea typeface="华文新魏" panose="02010800040101010101" pitchFamily="2" charset="-122"/>
              </a:rPr>
              <a:t>？</a:t>
            </a:r>
          </a:p>
        </p:txBody>
      </p:sp>
      <p:pic>
        <p:nvPicPr>
          <p:cNvPr id="3" name="图片 2">
            <a:extLst>
              <a:ext uri="{FF2B5EF4-FFF2-40B4-BE49-F238E27FC236}">
                <a16:creationId xmlns:a16="http://schemas.microsoft.com/office/drawing/2014/main" id="{36873B52-A55A-5DF7-5EB9-4EFF17DDFAE7}"/>
              </a:ext>
            </a:extLst>
          </p:cNvPr>
          <p:cNvPicPr>
            <a:picLocks noChangeAspect="1"/>
          </p:cNvPicPr>
          <p:nvPr/>
        </p:nvPicPr>
        <p:blipFill>
          <a:blip r:embed="rId3"/>
          <a:stretch>
            <a:fillRect/>
          </a:stretch>
        </p:blipFill>
        <p:spPr>
          <a:xfrm>
            <a:off x="566555" y="1853825"/>
            <a:ext cx="4435815" cy="4815535"/>
          </a:xfrm>
          <a:prstGeom prst="rect">
            <a:avLst/>
          </a:prstGeom>
        </p:spPr>
      </p:pic>
      <p:sp>
        <p:nvSpPr>
          <p:cNvPr id="4" name="Rectangle 4">
            <a:extLst>
              <a:ext uri="{FF2B5EF4-FFF2-40B4-BE49-F238E27FC236}">
                <a16:creationId xmlns:a16="http://schemas.microsoft.com/office/drawing/2014/main" id="{B7BE5E0E-C912-9521-7867-00B857ADFDA0}"/>
              </a:ext>
            </a:extLst>
          </p:cNvPr>
          <p:cNvSpPr txBox="1">
            <a:spLocks noChangeArrowheads="1"/>
          </p:cNvSpPr>
          <p:nvPr/>
        </p:nvSpPr>
        <p:spPr bwMode="auto">
          <a:xfrm>
            <a:off x="6057165" y="3113965"/>
            <a:ext cx="1980915" cy="29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算法</a:t>
            </a:r>
            <a:endParaRPr lang="en-US" altLang="zh-CN" sz="2200" kern="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程序编写</a:t>
            </a:r>
            <a:endParaRPr lang="en-US" altLang="zh-CN" sz="2200" kern="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语言处理系统</a:t>
            </a:r>
          </a:p>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操作系统</a:t>
            </a:r>
          </a:p>
          <a:p>
            <a:pPr>
              <a:lnSpc>
                <a:spcPct val="100000"/>
              </a:lnSpc>
              <a:spcBef>
                <a:spcPct val="30000"/>
              </a:spcBef>
              <a:buFontTx/>
              <a:buNone/>
            </a:pPr>
            <a:r>
              <a:rPr lang="en-US" altLang="zh-CN" sz="2200" kern="0" dirty="0">
                <a:solidFill>
                  <a:srgbClr val="008000"/>
                </a:solidFill>
                <a:latin typeface="微软雅黑" panose="020B0503020204020204" pitchFamily="34" charset="-122"/>
                <a:ea typeface="微软雅黑" panose="020B0503020204020204" pitchFamily="34" charset="-122"/>
              </a:rPr>
              <a:t>ISA</a:t>
            </a:r>
          </a:p>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微体系结构</a:t>
            </a:r>
          </a:p>
          <a:p>
            <a:pPr>
              <a:lnSpc>
                <a:spcPct val="130000"/>
              </a:lnSpc>
              <a:spcBef>
                <a:spcPct val="30000"/>
              </a:spcBef>
              <a:buFontTx/>
              <a:buNone/>
            </a:pPr>
            <a:endParaRPr lang="en-US" altLang="zh-CN" sz="2200" kern="0" dirty="0">
              <a:solidFill>
                <a:srgbClr val="008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C08D183-678B-28BC-0F40-5180F6684162}"/>
              </a:ext>
            </a:extLst>
          </p:cNvPr>
          <p:cNvSpPr txBox="1"/>
          <p:nvPr/>
        </p:nvSpPr>
        <p:spPr>
          <a:xfrm>
            <a:off x="582029" y="1306069"/>
            <a:ext cx="3735415" cy="523220"/>
          </a:xfrm>
          <a:prstGeom prst="rect">
            <a:avLst/>
          </a:prstGeom>
          <a:noFill/>
        </p:spPr>
        <p:txBody>
          <a:bodyPr wrap="square">
            <a:spAutoFit/>
          </a:bodyPr>
          <a:lstStyle/>
          <a:p>
            <a:r>
              <a:rPr lang="zh-CN" altLang="en-US" sz="2800" b="1" dirty="0">
                <a:solidFill>
                  <a:srgbClr val="FF0000"/>
                </a:solidFill>
                <a:latin typeface="华文新魏" panose="02010800040101010101" pitchFamily="2" charset="-122"/>
                <a:ea typeface="华文新魏" panose="02010800040101010101" pitchFamily="2" charset="-122"/>
              </a:rPr>
              <a:t>培养系统思维</a:t>
            </a:r>
            <a:endParaRPr lang="en-US" altLang="zh-CN" sz="2800" b="1" dirty="0">
              <a:solidFill>
                <a:srgbClr val="FF0000"/>
              </a:solidFill>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1E22EF7C-9785-557D-029E-622B444CF0A9}"/>
              </a:ext>
            </a:extLst>
          </p:cNvPr>
          <p:cNvSpPr txBox="1"/>
          <p:nvPr/>
        </p:nvSpPr>
        <p:spPr>
          <a:xfrm>
            <a:off x="5472100" y="1887609"/>
            <a:ext cx="3420033" cy="941796"/>
          </a:xfrm>
          <a:prstGeom prst="rect">
            <a:avLst/>
          </a:prstGeom>
          <a:noFill/>
        </p:spPr>
        <p:txBody>
          <a:bodyPr wrap="square">
            <a:spAutoFit/>
          </a:bodyPr>
          <a:lstStyle/>
          <a:p>
            <a:pPr>
              <a:lnSpc>
                <a:spcPct val="100000"/>
              </a:lnSpc>
              <a:spcBef>
                <a:spcPct val="30000"/>
              </a:spcBef>
              <a:buFontTx/>
              <a:buNone/>
            </a:pPr>
            <a:r>
              <a:rPr lang="en-US" altLang="zh-CN" sz="2400" kern="0" dirty="0">
                <a:solidFill>
                  <a:srgbClr val="FF0000"/>
                </a:solidFill>
                <a:latin typeface="微软雅黑" panose="020B0503020204020204" pitchFamily="34" charset="-122"/>
                <a:ea typeface="微软雅黑" panose="020B0503020204020204" pitchFamily="34" charset="-122"/>
              </a:rPr>
              <a:t>Q </a:t>
            </a:r>
            <a:r>
              <a:rPr lang="zh-CN" altLang="en-US" sz="2400" kern="0" dirty="0">
                <a:solidFill>
                  <a:srgbClr val="FF0000"/>
                </a:solidFill>
                <a:latin typeface="微软雅黑" panose="020B0503020204020204" pitchFamily="34" charset="-122"/>
                <a:ea typeface="微软雅黑" panose="020B0503020204020204" pitchFamily="34" charset="-122"/>
              </a:rPr>
              <a:t>：程序执行结果</a:t>
            </a:r>
            <a:endParaRPr lang="en-US" altLang="zh-CN" sz="2400" kern="0" dirty="0">
              <a:solidFill>
                <a:srgbClr val="FF0000"/>
              </a:solidFill>
              <a:latin typeface="微软雅黑" panose="020B0503020204020204" pitchFamily="34" charset="-122"/>
              <a:ea typeface="微软雅黑" panose="020B0503020204020204" pitchFamily="34" charset="-122"/>
            </a:endParaRPr>
          </a:p>
          <a:p>
            <a:pPr>
              <a:lnSpc>
                <a:spcPct val="100000"/>
              </a:lnSpc>
              <a:spcBef>
                <a:spcPct val="30000"/>
              </a:spcBef>
              <a:buFontTx/>
              <a:buNone/>
            </a:pPr>
            <a:r>
              <a:rPr lang="en-US" altLang="zh-CN" sz="2400" kern="0" dirty="0">
                <a:solidFill>
                  <a:srgbClr val="FF0000"/>
                </a:solidFill>
                <a:latin typeface="微软雅黑" panose="020B0503020204020204" pitchFamily="34" charset="-122"/>
                <a:ea typeface="微软雅黑" panose="020B0503020204020204" pitchFamily="34" charset="-122"/>
              </a:rPr>
              <a:t>       </a:t>
            </a:r>
            <a:r>
              <a:rPr lang="zh-CN" altLang="en-US" sz="2400" kern="0" dirty="0">
                <a:solidFill>
                  <a:srgbClr val="FF0000"/>
                </a:solidFill>
                <a:latin typeface="微软雅黑" panose="020B0503020204020204" pitchFamily="34" charset="-122"/>
                <a:ea typeface="微软雅黑" panose="020B0503020204020204" pitchFamily="34" charset="-122"/>
              </a:rPr>
              <a:t>取决于哪些因素？</a:t>
            </a:r>
          </a:p>
        </p:txBody>
      </p:sp>
      <p:sp>
        <p:nvSpPr>
          <p:cNvPr id="7" name="Rectangle 4">
            <a:extLst>
              <a:ext uri="{FF2B5EF4-FFF2-40B4-BE49-F238E27FC236}">
                <a16:creationId xmlns:a16="http://schemas.microsoft.com/office/drawing/2014/main" id="{040C0A93-1CFB-1066-EA44-8028AFBD3E80}"/>
              </a:ext>
            </a:extLst>
          </p:cNvPr>
          <p:cNvSpPr txBox="1">
            <a:spLocks noChangeArrowheads="1"/>
          </p:cNvSpPr>
          <p:nvPr/>
        </p:nvSpPr>
        <p:spPr bwMode="auto">
          <a:xfrm>
            <a:off x="3681146" y="1362009"/>
            <a:ext cx="441049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全局思维、动态思维、结构思维</a:t>
            </a:r>
            <a:endParaRPr lang="en-US" altLang="zh-CN" sz="2200" kern="0" dirty="0">
              <a:solidFill>
                <a:srgbClr val="008000"/>
              </a:solidFill>
              <a:latin typeface="微软雅黑" panose="020B0503020204020204" pitchFamily="34" charset="-122"/>
              <a:ea typeface="微软雅黑" panose="020B0503020204020204" pitchFamily="34" charset="-122"/>
            </a:endParaRPr>
          </a:p>
          <a:p>
            <a:pPr>
              <a:lnSpc>
                <a:spcPct val="130000"/>
              </a:lnSpc>
              <a:spcBef>
                <a:spcPct val="30000"/>
              </a:spcBef>
              <a:buFontTx/>
              <a:buNone/>
            </a:pPr>
            <a:endParaRPr lang="en-US" altLang="zh-CN" sz="2200" kern="0" dirty="0">
              <a:solidFill>
                <a:srgbClr val="008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251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anim calcmode="lin" valueType="num">
                                      <p:cBhvr>
                                        <p:cTn id="34" dur="500" fill="hold"/>
                                        <p:tgtEl>
                                          <p:spTgt spid="5"/>
                                        </p:tgtEl>
                                        <p:attrNameLst>
                                          <p:attrName>ppt_x</p:attrName>
                                        </p:attrNameLst>
                                      </p:cBhvr>
                                      <p:tavLst>
                                        <p:tav tm="0">
                                          <p:val>
                                            <p:strVal val="#ppt_x"/>
                                          </p:val>
                                        </p:tav>
                                        <p:tav tm="100000">
                                          <p:val>
                                            <p:strVal val="#ppt_x"/>
                                          </p:val>
                                        </p:tav>
                                      </p:tavLst>
                                    </p:anim>
                                    <p:anim calcmode="lin" valueType="num">
                                      <p:cBhvr>
                                        <p:cTn id="35"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179512" y="188913"/>
            <a:ext cx="7919913" cy="707886"/>
          </a:xfrm>
          <a:prstGeom prst="rect">
            <a:avLst/>
          </a:prstGeom>
          <a:noFill/>
          <a:ln w="9525">
            <a:noFill/>
          </a:ln>
        </p:spPr>
        <p:txBody>
          <a:bodyPr wrap="square"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为什么要学习</a:t>
            </a:r>
            <a:r>
              <a:rPr lang="en-US" altLang="zh-CN" sz="4000" dirty="0">
                <a:solidFill>
                  <a:schemeClr val="bg1"/>
                </a:solidFill>
                <a:latin typeface="华文新魏" panose="02010800040101010101" pitchFamily="2" charset="-122"/>
                <a:ea typeface="华文新魏" panose="02010800040101010101" pitchFamily="2" charset="-122"/>
              </a:rPr>
              <a:t>《</a:t>
            </a:r>
            <a:r>
              <a:rPr lang="zh-CN" altLang="en-US" sz="4000" dirty="0">
                <a:solidFill>
                  <a:schemeClr val="bg1"/>
                </a:solidFill>
                <a:latin typeface="华文新魏" panose="02010800040101010101" pitchFamily="2" charset="-122"/>
                <a:ea typeface="华文新魏" panose="02010800040101010101" pitchFamily="2" charset="-122"/>
              </a:rPr>
              <a:t>计算机系统基础</a:t>
            </a:r>
            <a:r>
              <a:rPr lang="en-US" altLang="zh-CN" sz="4000" dirty="0">
                <a:solidFill>
                  <a:schemeClr val="bg1"/>
                </a:solidFill>
                <a:latin typeface="华文新魏" panose="02010800040101010101" pitchFamily="2" charset="-122"/>
                <a:ea typeface="华文新魏" panose="02010800040101010101" pitchFamily="2" charset="-122"/>
              </a:rPr>
              <a:t>》</a:t>
            </a:r>
            <a:r>
              <a:rPr lang="zh-CN" altLang="en-US" sz="4000" dirty="0">
                <a:solidFill>
                  <a:schemeClr val="bg1"/>
                </a:solidFill>
                <a:latin typeface="华文新魏" panose="02010800040101010101" pitchFamily="2" charset="-122"/>
                <a:ea typeface="华文新魏" panose="02010800040101010101" pitchFamily="2" charset="-122"/>
              </a:rPr>
              <a:t>？</a:t>
            </a:r>
          </a:p>
        </p:txBody>
      </p:sp>
      <p:sp>
        <p:nvSpPr>
          <p:cNvPr id="2" name="Rectangle 3">
            <a:extLst>
              <a:ext uri="{FF2B5EF4-FFF2-40B4-BE49-F238E27FC236}">
                <a16:creationId xmlns:a16="http://schemas.microsoft.com/office/drawing/2014/main" id="{D9720979-F381-8A4F-258D-37AC54C334B7}"/>
              </a:ext>
            </a:extLst>
          </p:cNvPr>
          <p:cNvSpPr txBox="1">
            <a:spLocks noChangeArrowheads="1"/>
          </p:cNvSpPr>
          <p:nvPr/>
        </p:nvSpPr>
        <p:spPr>
          <a:xfrm>
            <a:off x="107504" y="1196752"/>
            <a:ext cx="8879040" cy="4968552"/>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3"/>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r>
              <a:rPr lang="zh-CN" altLang="en-US" sz="2000" b="1" dirty="0">
                <a:solidFill>
                  <a:srgbClr val="080808"/>
                </a:solidFill>
                <a:latin typeface="微软雅黑" panose="020B0503020204020204" pitchFamily="34" charset="-122"/>
                <a:ea typeface="微软雅黑" panose="020B0503020204020204" pitchFamily="34" charset="-122"/>
              </a:rPr>
              <a:t>系统思维</a:t>
            </a:r>
          </a:p>
          <a:p>
            <a:pPr marL="457200" lvl="1" indent="0">
              <a:buNone/>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从</a:t>
            </a:r>
            <a:r>
              <a:rPr lang="zh-CN" altLang="en-US" sz="2000" b="1" dirty="0">
                <a:solidFill>
                  <a:srgbClr val="FF0000"/>
                </a:solidFill>
                <a:latin typeface="微软雅黑" panose="020B0503020204020204" pitchFamily="34" charset="-122"/>
                <a:ea typeface="微软雅黑" panose="020B0503020204020204" pitchFamily="34" charset="-122"/>
              </a:rPr>
              <a:t>计算机系统</a:t>
            </a:r>
            <a:r>
              <a:rPr lang="zh-CN" altLang="en-US" sz="2000" b="1" dirty="0">
                <a:latin typeface="微软雅黑" panose="020B0503020204020204" pitchFamily="34" charset="-122"/>
                <a:ea typeface="微软雅黑" panose="020B0503020204020204" pitchFamily="34" charset="-122"/>
              </a:rPr>
              <a:t>角度出发分析问题和解决问题</a:t>
            </a:r>
          </a:p>
          <a:p>
            <a:pPr marL="457200" lvl="1" indent="0">
              <a:buNone/>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首先取决于对计算机系统有多了解，</a:t>
            </a:r>
            <a:r>
              <a:rPr lang="zh-CN" altLang="en-US" sz="2000" b="1" dirty="0">
                <a:solidFill>
                  <a:srgbClr val="FF0000"/>
                </a:solidFill>
                <a:latin typeface="微软雅黑" panose="020B0503020204020204" pitchFamily="34" charset="-122"/>
                <a:ea typeface="微软雅黑" panose="020B0503020204020204" pitchFamily="34" charset="-122"/>
              </a:rPr>
              <a:t>“知其然并知其所以然</a:t>
            </a:r>
            <a:r>
              <a:rPr lang="zh-CN" altLang="en-US" sz="2000" dirty="0">
                <a:solidFill>
                  <a:srgbClr val="FF0000"/>
                </a:solidFill>
                <a:latin typeface="微软雅黑" panose="020B0503020204020204" pitchFamily="34" charset="-122"/>
                <a:ea typeface="微软雅黑" panose="020B0503020204020204" pitchFamily="34" charset="-122"/>
              </a:rPr>
              <a:t>”</a:t>
            </a:r>
          </a:p>
          <a:p>
            <a:pPr lvl="2"/>
            <a:r>
              <a:rPr lang="zh-CN" altLang="en-US" sz="2000" b="1" dirty="0">
                <a:solidFill>
                  <a:srgbClr val="0070C0"/>
                </a:solidFill>
                <a:latin typeface="微软雅黑" panose="020B0503020204020204" pitchFamily="34" charset="-122"/>
                <a:ea typeface="微软雅黑" panose="020B0503020204020204" pitchFamily="34" charset="-122"/>
              </a:rPr>
              <a:t>高级语言语句都要转换为机器指令才能在计算机上执行</a:t>
            </a:r>
          </a:p>
          <a:p>
            <a:pPr lvl="2"/>
            <a:r>
              <a:rPr lang="zh-CN" altLang="en-US" sz="2000" b="1" dirty="0">
                <a:solidFill>
                  <a:srgbClr val="0070C0"/>
                </a:solidFill>
                <a:latin typeface="微软雅黑" panose="020B0503020204020204" pitchFamily="34" charset="-122"/>
                <a:ea typeface="微软雅黑" panose="020B0503020204020204" pitchFamily="34" charset="-122"/>
              </a:rPr>
              <a:t>机器指令是一串</a:t>
            </a:r>
            <a:r>
              <a:rPr lang="en-US" altLang="zh-CN" sz="2000" b="1" dirty="0">
                <a:solidFill>
                  <a:srgbClr val="0070C0"/>
                </a:solidFill>
                <a:latin typeface="微软雅黑" panose="020B0503020204020204" pitchFamily="34" charset="-122"/>
                <a:ea typeface="微软雅黑" panose="020B0503020204020204" pitchFamily="34" charset="-122"/>
              </a:rPr>
              <a:t>0/1</a:t>
            </a:r>
            <a:r>
              <a:rPr lang="zh-CN" altLang="en-US" sz="2000" b="1" dirty="0">
                <a:solidFill>
                  <a:srgbClr val="0070C0"/>
                </a:solidFill>
                <a:latin typeface="微软雅黑" panose="020B0503020204020204" pitchFamily="34" charset="-122"/>
                <a:ea typeface="微软雅黑" panose="020B0503020204020204" pitchFamily="34" charset="-122"/>
              </a:rPr>
              <a:t>序列，能被机器直接理解并执行</a:t>
            </a:r>
          </a:p>
          <a:p>
            <a:pPr lvl="2"/>
            <a:r>
              <a:rPr lang="zh-CN" altLang="en-US" sz="2000" b="1" dirty="0">
                <a:solidFill>
                  <a:srgbClr val="0070C0"/>
                </a:solidFill>
                <a:latin typeface="微软雅黑" panose="020B0503020204020204" pitchFamily="34" charset="-122"/>
                <a:ea typeface="微软雅黑" panose="020B0503020204020204" pitchFamily="34" charset="-122"/>
              </a:rPr>
              <a:t>计算机系统是模运算系统，字长有限，高位被丢弃</a:t>
            </a:r>
          </a:p>
          <a:p>
            <a:pPr lvl="2"/>
            <a:r>
              <a:rPr lang="zh-CN" altLang="en-US" sz="2000" b="1" dirty="0">
                <a:solidFill>
                  <a:srgbClr val="0070C0"/>
                </a:solidFill>
                <a:latin typeface="微软雅黑" panose="020B0503020204020204" pitchFamily="34" charset="-122"/>
                <a:ea typeface="微软雅黑" panose="020B0503020204020204" pitchFamily="34" charset="-122"/>
              </a:rPr>
              <a:t>运算器不知道参加运算的是有符号数还是无符号数</a:t>
            </a:r>
          </a:p>
          <a:p>
            <a:pPr lvl="2"/>
            <a:r>
              <a:rPr lang="zh-CN" altLang="en-US" sz="2000" b="1" dirty="0">
                <a:solidFill>
                  <a:srgbClr val="0070C0"/>
                </a:solidFill>
                <a:latin typeface="微软雅黑" panose="020B0503020204020204" pitchFamily="34" charset="-122"/>
                <a:ea typeface="微软雅黑" panose="020B0503020204020204" pitchFamily="34" charset="-122"/>
              </a:rPr>
              <a:t>在计算机世界，</a:t>
            </a:r>
            <a:r>
              <a:rPr lang="en-US" altLang="zh-CN" sz="2000" b="1" dirty="0">
                <a:solidFill>
                  <a:srgbClr val="0070C0"/>
                </a:solidFill>
                <a:latin typeface="微软雅黑" panose="020B0503020204020204" pitchFamily="34" charset="-122"/>
                <a:ea typeface="微软雅黑" panose="020B0503020204020204" pitchFamily="34" charset="-122"/>
              </a:rPr>
              <a:t>x*x</a:t>
            </a:r>
            <a:r>
              <a:rPr lang="zh-CN" altLang="en-US" sz="2000" b="1" dirty="0">
                <a:solidFill>
                  <a:srgbClr val="0070C0"/>
                </a:solidFill>
                <a:latin typeface="微软雅黑" panose="020B0503020204020204" pitchFamily="34" charset="-122"/>
                <a:ea typeface="微软雅黑" panose="020B0503020204020204" pitchFamily="34" charset="-122"/>
              </a:rPr>
              <a:t>可能小于</a:t>
            </a:r>
            <a:r>
              <a:rPr lang="en-US" altLang="zh-CN" sz="2000" b="1" dirty="0">
                <a:solidFill>
                  <a:srgbClr val="0070C0"/>
                </a:solidFill>
                <a:latin typeface="微软雅黑" panose="020B0503020204020204" pitchFamily="34" charset="-122"/>
                <a:ea typeface="微软雅黑" panose="020B0503020204020204" pitchFamily="34" charset="-122"/>
              </a:rPr>
              <a:t>0</a:t>
            </a:r>
            <a:r>
              <a:rPr lang="zh-CN" altLang="en-US" sz="2000" b="1" dirty="0">
                <a:solidFill>
                  <a:srgbClr val="0070C0"/>
                </a:solidFill>
                <a:latin typeface="微软雅黑" panose="020B0503020204020204" pitchFamily="34" charset="-122"/>
                <a:ea typeface="微软雅黑" panose="020B0503020204020204" pitchFamily="34" charset="-122"/>
              </a:rPr>
              <a:t>，</a:t>
            </a:r>
            <a:r>
              <a:rPr lang="en-US" altLang="zh-CN" sz="2000" b="1" dirty="0">
                <a:solidFill>
                  <a:srgbClr val="0070C0"/>
                </a:solidFill>
                <a:latin typeface="微软雅黑" panose="020B0503020204020204" pitchFamily="34" charset="-122"/>
                <a:ea typeface="微软雅黑" panose="020B0503020204020204" pitchFamily="34" charset="-122"/>
              </a:rPr>
              <a:t>(</a:t>
            </a:r>
            <a:r>
              <a:rPr lang="en-US" altLang="zh-CN" sz="2000" b="1" dirty="0" err="1">
                <a:solidFill>
                  <a:srgbClr val="0070C0"/>
                </a:solidFill>
                <a:latin typeface="微软雅黑" panose="020B0503020204020204" pitchFamily="34" charset="-122"/>
                <a:ea typeface="微软雅黑" panose="020B0503020204020204" pitchFamily="34" charset="-122"/>
              </a:rPr>
              <a:t>x+y</a:t>
            </a:r>
            <a:r>
              <a:rPr lang="en-US" altLang="zh-CN" sz="2000" b="1" dirty="0">
                <a:solidFill>
                  <a:srgbClr val="0070C0"/>
                </a:solidFill>
                <a:latin typeface="微软雅黑" panose="020B0503020204020204" pitchFamily="34" charset="-122"/>
                <a:ea typeface="微软雅黑" panose="020B0503020204020204" pitchFamily="34" charset="-122"/>
              </a:rPr>
              <a:t>)+z</a:t>
            </a:r>
            <a:r>
              <a:rPr lang="zh-CN" altLang="en-US" sz="2000" b="1" dirty="0">
                <a:solidFill>
                  <a:srgbClr val="0070C0"/>
                </a:solidFill>
                <a:latin typeface="微软雅黑" panose="020B0503020204020204" pitchFamily="34" charset="-122"/>
                <a:ea typeface="微软雅黑" panose="020B0503020204020204" pitchFamily="34" charset="-122"/>
              </a:rPr>
              <a:t>不一定等于</a:t>
            </a:r>
            <a:r>
              <a:rPr lang="en-US" altLang="zh-CN" sz="2000" b="1" dirty="0">
                <a:solidFill>
                  <a:srgbClr val="0070C0"/>
                </a:solidFill>
                <a:latin typeface="微软雅黑" panose="020B0503020204020204" pitchFamily="34" charset="-122"/>
                <a:ea typeface="微软雅黑" panose="020B0503020204020204" pitchFamily="34" charset="-122"/>
              </a:rPr>
              <a:t>x+(</a:t>
            </a:r>
            <a:r>
              <a:rPr lang="en-US" altLang="zh-CN" sz="2000" b="1" dirty="0" err="1">
                <a:solidFill>
                  <a:srgbClr val="0070C0"/>
                </a:solidFill>
                <a:latin typeface="微软雅黑" panose="020B0503020204020204" pitchFamily="34" charset="-122"/>
                <a:ea typeface="微软雅黑" panose="020B0503020204020204" pitchFamily="34" charset="-122"/>
              </a:rPr>
              <a:t>y+z</a:t>
            </a:r>
            <a:r>
              <a:rPr lang="en-US" altLang="zh-CN" sz="2000" b="1" dirty="0">
                <a:solidFill>
                  <a:srgbClr val="0070C0"/>
                </a:solidFill>
                <a:latin typeface="微软雅黑" panose="020B0503020204020204" pitchFamily="34" charset="-122"/>
                <a:ea typeface="微软雅黑" panose="020B0503020204020204" pitchFamily="34" charset="-122"/>
              </a:rPr>
              <a:t>)</a:t>
            </a:r>
          </a:p>
          <a:p>
            <a:pPr lvl="2"/>
            <a:r>
              <a:rPr lang="zh-CN" altLang="en-US" sz="2000" b="1" dirty="0">
                <a:solidFill>
                  <a:srgbClr val="0070C0"/>
                </a:solidFill>
                <a:latin typeface="微软雅黑" panose="020B0503020204020204" pitchFamily="34" charset="-122"/>
                <a:ea typeface="微软雅黑" panose="020B0503020204020204" pitchFamily="34" charset="-122"/>
              </a:rPr>
              <a:t>访问内存需几十到几百个时钟，而访问磁盘要几百万个时钟</a:t>
            </a:r>
          </a:p>
          <a:p>
            <a:pPr lvl="2"/>
            <a:r>
              <a:rPr lang="zh-CN" altLang="en-US" sz="2000" b="1" dirty="0">
                <a:solidFill>
                  <a:srgbClr val="0070C0"/>
                </a:solidFill>
                <a:latin typeface="微软雅黑" panose="020B0503020204020204" pitchFamily="34" charset="-122"/>
                <a:ea typeface="微软雅黑" panose="020B0503020204020204" pitchFamily="34" charset="-122"/>
              </a:rPr>
              <a:t>进程具有独立的逻辑控制流和独立的地址空间</a:t>
            </a:r>
          </a:p>
          <a:p>
            <a:pPr lvl="2"/>
            <a:r>
              <a:rPr lang="zh-CN" altLang="en-US" sz="2000" b="1" dirty="0">
                <a:solidFill>
                  <a:srgbClr val="0070C0"/>
                </a:solidFill>
                <a:latin typeface="微软雅黑" panose="020B0503020204020204" pitchFamily="34" charset="-122"/>
                <a:ea typeface="微软雅黑" panose="020B0503020204020204" pitchFamily="34" charset="-122"/>
              </a:rPr>
              <a:t>过程调用使用栈存放参数和局部变量等，递归过程有大量额外指令，增加时间开销，并可能发生栈溢出</a:t>
            </a:r>
          </a:p>
          <a:p>
            <a:pPr lvl="2"/>
            <a:r>
              <a:rPr lang="en-US" altLang="zh-CN" sz="2200" b="1" dirty="0">
                <a:solidFill>
                  <a:srgbClr val="0070C0"/>
                </a:solidFill>
                <a:latin typeface="微软雅黑" panose="020B0503020204020204" pitchFamily="34" charset="-122"/>
                <a:ea typeface="微软雅黑" panose="020B0503020204020204" pitchFamily="34" charset="-122"/>
              </a:rPr>
              <a:t>……..</a:t>
            </a:r>
          </a:p>
        </p:txBody>
      </p:sp>
      <p:grpSp>
        <p:nvGrpSpPr>
          <p:cNvPr id="9" name="Group 7">
            <a:extLst>
              <a:ext uri="{FF2B5EF4-FFF2-40B4-BE49-F238E27FC236}">
                <a16:creationId xmlns:a16="http://schemas.microsoft.com/office/drawing/2014/main" id="{B2EA21C3-88A5-5B9F-5C7B-ED50782BA54E}"/>
              </a:ext>
            </a:extLst>
          </p:cNvPr>
          <p:cNvGrpSpPr>
            <a:grpSpLocks/>
          </p:cNvGrpSpPr>
          <p:nvPr/>
        </p:nvGrpSpPr>
        <p:grpSpPr bwMode="auto">
          <a:xfrm>
            <a:off x="251520" y="2420888"/>
            <a:ext cx="719138" cy="3312368"/>
            <a:chOff x="272" y="1451"/>
            <a:chExt cx="453" cy="2268"/>
          </a:xfrm>
        </p:grpSpPr>
        <p:sp>
          <p:nvSpPr>
            <p:cNvPr id="10" name="AutoShape 5">
              <a:extLst>
                <a:ext uri="{FF2B5EF4-FFF2-40B4-BE49-F238E27FC236}">
                  <a16:creationId xmlns:a16="http://schemas.microsoft.com/office/drawing/2014/main" id="{B38F154F-2298-12C4-2A62-5A534165BB92}"/>
                </a:ext>
              </a:extLst>
            </p:cNvPr>
            <p:cNvSpPr>
              <a:spLocks/>
            </p:cNvSpPr>
            <p:nvPr/>
          </p:nvSpPr>
          <p:spPr bwMode="auto">
            <a:xfrm>
              <a:off x="584" y="1451"/>
              <a:ext cx="141" cy="2268"/>
            </a:xfrm>
            <a:prstGeom prst="leftBrace">
              <a:avLst>
                <a:gd name="adj1" fmla="val 134043"/>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1" name="Text Box 6">
              <a:extLst>
                <a:ext uri="{FF2B5EF4-FFF2-40B4-BE49-F238E27FC236}">
                  <a16:creationId xmlns:a16="http://schemas.microsoft.com/office/drawing/2014/main" id="{8D7EC222-14B0-B528-151C-7650A0B5A33C}"/>
                </a:ext>
              </a:extLst>
            </p:cNvPr>
            <p:cNvSpPr txBox="1">
              <a:spLocks noChangeArrowheads="1"/>
            </p:cNvSpPr>
            <p:nvPr/>
          </p:nvSpPr>
          <p:spPr bwMode="auto">
            <a:xfrm>
              <a:off x="272" y="2103"/>
              <a:ext cx="255"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FF0000"/>
                  </a:solidFill>
                  <a:ea typeface="微软雅黑" panose="020B0503020204020204" pitchFamily="34" charset="-122"/>
                </a:rPr>
                <a:t>基本认识</a:t>
              </a:r>
            </a:p>
          </p:txBody>
        </p:sp>
      </p:grpSp>
      <p:sp>
        <p:nvSpPr>
          <p:cNvPr id="14" name="Rectangle 4">
            <a:extLst>
              <a:ext uri="{FF2B5EF4-FFF2-40B4-BE49-F238E27FC236}">
                <a16:creationId xmlns:a16="http://schemas.microsoft.com/office/drawing/2014/main" id="{CCCDAC0B-0AD1-E72F-63A4-1564D3A5FC5C}"/>
              </a:ext>
            </a:extLst>
          </p:cNvPr>
          <p:cNvSpPr>
            <a:spLocks noChangeArrowheads="1"/>
          </p:cNvSpPr>
          <p:nvPr/>
        </p:nvSpPr>
        <p:spPr bwMode="auto">
          <a:xfrm>
            <a:off x="453926" y="6009005"/>
            <a:ext cx="84050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dirty="0">
                <a:latin typeface="微软雅黑" panose="020B0503020204020204" pitchFamily="34" charset="-122"/>
                <a:ea typeface="微软雅黑" panose="020B0503020204020204" pitchFamily="34" charset="-122"/>
              </a:rPr>
              <a:t>只有先理解系统，才能</a:t>
            </a:r>
            <a:r>
              <a:rPr lang="zh-CN" altLang="en-US" dirty="0">
                <a:solidFill>
                  <a:srgbClr val="FF0000"/>
                </a:solidFill>
                <a:latin typeface="微软雅黑" panose="020B0503020204020204" pitchFamily="34" charset="-122"/>
                <a:ea typeface="微软雅黑" panose="020B0503020204020204" pitchFamily="34" charset="-122"/>
              </a:rPr>
              <a:t>驾驭系统</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优化系统、研制国产系统</a:t>
            </a:r>
            <a:r>
              <a:rPr lang="en-US" altLang="zh-CN" dirty="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224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179512" y="188913"/>
            <a:ext cx="7919913" cy="707886"/>
          </a:xfrm>
          <a:prstGeom prst="rect">
            <a:avLst/>
          </a:prstGeom>
          <a:noFill/>
          <a:ln w="9525">
            <a:noFill/>
          </a:ln>
        </p:spPr>
        <p:txBody>
          <a:bodyPr wrap="square"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深入理解计算机系统</a:t>
            </a:r>
          </a:p>
        </p:txBody>
      </p:sp>
      <p:sp>
        <p:nvSpPr>
          <p:cNvPr id="3" name="Rectangle 4">
            <a:extLst>
              <a:ext uri="{FF2B5EF4-FFF2-40B4-BE49-F238E27FC236}">
                <a16:creationId xmlns:a16="http://schemas.microsoft.com/office/drawing/2014/main" id="{2EC0D38F-DE54-4F34-A969-15842CF00FBC}"/>
              </a:ext>
            </a:extLst>
          </p:cNvPr>
          <p:cNvSpPr>
            <a:spLocks noChangeArrowheads="1"/>
          </p:cNvSpPr>
          <p:nvPr/>
        </p:nvSpPr>
        <p:spPr bwMode="auto">
          <a:xfrm>
            <a:off x="296525" y="2738104"/>
            <a:ext cx="4167187"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000" dirty="0"/>
              <a:t>int sum_1(int a[ ], unsigned </a:t>
            </a:r>
            <a:r>
              <a:rPr lang="en-US" altLang="zh-CN" sz="2000" dirty="0" err="1"/>
              <a:t>leng</a:t>
            </a:r>
            <a:r>
              <a:rPr lang="en-US" altLang="zh-CN" sz="2000" dirty="0"/>
              <a:t>)</a:t>
            </a:r>
          </a:p>
          <a:p>
            <a:pPr>
              <a:lnSpc>
                <a:spcPct val="100000"/>
              </a:lnSpc>
              <a:spcBef>
                <a:spcPct val="0"/>
              </a:spcBef>
              <a:buFontTx/>
              <a:buNone/>
            </a:pPr>
            <a:r>
              <a:rPr lang="en-US" altLang="zh-CN" sz="2000" dirty="0"/>
              <a:t>{</a:t>
            </a:r>
          </a:p>
          <a:p>
            <a:pPr>
              <a:lnSpc>
                <a:spcPct val="100000"/>
              </a:lnSpc>
              <a:spcBef>
                <a:spcPct val="0"/>
              </a:spcBef>
              <a:buFontTx/>
              <a:buNone/>
            </a:pPr>
            <a:r>
              <a:rPr lang="en-US" altLang="zh-CN" sz="2000" dirty="0"/>
              <a:t>	int 	I, sum = 0;</a:t>
            </a:r>
          </a:p>
          <a:p>
            <a:pPr>
              <a:lnSpc>
                <a:spcPct val="100000"/>
              </a:lnSpc>
              <a:spcBef>
                <a:spcPct val="0"/>
              </a:spcBef>
              <a:buFontTx/>
              <a:buNone/>
            </a:pPr>
            <a:r>
              <a:rPr lang="en-US" altLang="zh-CN" sz="2000" dirty="0"/>
              <a:t>	for	(</a:t>
            </a:r>
            <a:r>
              <a:rPr lang="en-US" altLang="zh-CN" sz="2000" dirty="0" err="1"/>
              <a:t>i</a:t>
            </a:r>
            <a:r>
              <a:rPr lang="en-US" altLang="zh-CN" sz="2000" dirty="0"/>
              <a:t> = 0; </a:t>
            </a:r>
            <a:r>
              <a:rPr lang="en-US" altLang="zh-CN" sz="2000" dirty="0" err="1">
                <a:solidFill>
                  <a:srgbClr val="FF0000"/>
                </a:solidFill>
              </a:rPr>
              <a:t>i</a:t>
            </a:r>
            <a:r>
              <a:rPr lang="en-US" altLang="zh-CN" sz="2000" dirty="0">
                <a:solidFill>
                  <a:srgbClr val="FF0000"/>
                </a:solidFill>
              </a:rPr>
              <a:t> &lt;= </a:t>
            </a:r>
            <a:r>
              <a:rPr lang="en-US" altLang="zh-CN" sz="2000" dirty="0" err="1">
                <a:solidFill>
                  <a:srgbClr val="FF0000"/>
                </a:solidFill>
              </a:rPr>
              <a:t>leng</a:t>
            </a:r>
            <a:r>
              <a:rPr lang="en-US" altLang="zh-CN" sz="2000" dirty="0">
                <a:solidFill>
                  <a:srgbClr val="FF0000"/>
                </a:solidFill>
              </a:rPr>
              <a:t>–1</a:t>
            </a:r>
            <a:r>
              <a:rPr lang="en-US" altLang="zh-CN" sz="2000" dirty="0"/>
              <a:t>; </a:t>
            </a:r>
            <a:r>
              <a:rPr lang="en-US" altLang="zh-CN" sz="2000" dirty="0" err="1"/>
              <a:t>i</a:t>
            </a:r>
            <a:r>
              <a:rPr lang="en-US" altLang="zh-CN" sz="2000" dirty="0"/>
              <a:t>++)</a:t>
            </a:r>
          </a:p>
          <a:p>
            <a:pPr>
              <a:lnSpc>
                <a:spcPct val="100000"/>
              </a:lnSpc>
              <a:spcBef>
                <a:spcPct val="0"/>
              </a:spcBef>
              <a:buFontTx/>
              <a:buNone/>
            </a:pPr>
            <a:r>
              <a:rPr lang="en-US" altLang="zh-CN" sz="2000" dirty="0"/>
              <a:t>      	sum += a[</a:t>
            </a:r>
            <a:r>
              <a:rPr lang="en-US" altLang="zh-CN" sz="2000" dirty="0" err="1"/>
              <a:t>i</a:t>
            </a:r>
            <a:r>
              <a:rPr lang="en-US" altLang="zh-CN" sz="2000" dirty="0"/>
              <a:t>];</a:t>
            </a:r>
          </a:p>
          <a:p>
            <a:pPr>
              <a:lnSpc>
                <a:spcPct val="100000"/>
              </a:lnSpc>
              <a:spcBef>
                <a:spcPct val="0"/>
              </a:spcBef>
              <a:buFontTx/>
              <a:buNone/>
            </a:pPr>
            <a:r>
              <a:rPr lang="en-US" altLang="zh-CN" sz="2000" dirty="0"/>
              <a:t>	return sum;</a:t>
            </a:r>
          </a:p>
          <a:p>
            <a:pPr>
              <a:lnSpc>
                <a:spcPct val="100000"/>
              </a:lnSpc>
              <a:spcBef>
                <a:spcPct val="0"/>
              </a:spcBef>
              <a:buFontTx/>
              <a:buNone/>
            </a:pPr>
            <a:r>
              <a:rPr lang="en-US" altLang="zh-CN" sz="2000" dirty="0"/>
              <a:t>}</a:t>
            </a:r>
            <a:endParaRPr lang="zh-CN" altLang="en-US" sz="2000" dirty="0"/>
          </a:p>
        </p:txBody>
      </p:sp>
      <p:sp>
        <p:nvSpPr>
          <p:cNvPr id="4" name="Rectangle 5">
            <a:extLst>
              <a:ext uri="{FF2B5EF4-FFF2-40B4-BE49-F238E27FC236}">
                <a16:creationId xmlns:a16="http://schemas.microsoft.com/office/drawing/2014/main" id="{67936D1E-DB4E-27D9-5E8C-228A488A3496}"/>
              </a:ext>
            </a:extLst>
          </p:cNvPr>
          <p:cNvSpPr>
            <a:spLocks noChangeArrowheads="1"/>
          </p:cNvSpPr>
          <p:nvPr/>
        </p:nvSpPr>
        <p:spPr bwMode="auto">
          <a:xfrm>
            <a:off x="4797025" y="2701951"/>
            <a:ext cx="3376613" cy="244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2200" dirty="0"/>
              <a:t>int main()</a:t>
            </a:r>
            <a:endParaRPr lang="zh-CN" altLang="en-US" sz="2200" dirty="0"/>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a[3]={10,20,30};</a:t>
            </a:r>
          </a:p>
          <a:p>
            <a:pPr>
              <a:lnSpc>
                <a:spcPct val="100000"/>
              </a:lnSpc>
              <a:spcBef>
                <a:spcPct val="0"/>
              </a:spcBef>
              <a:buFontTx/>
              <a:buNone/>
            </a:pPr>
            <a:r>
              <a:rPr lang="en-US" altLang="zh-CN" sz="2200" dirty="0"/>
              <a:t>	int result; </a:t>
            </a:r>
            <a:r>
              <a:rPr lang="en-US" altLang="zh-CN" sz="2200" dirty="0">
                <a:solidFill>
                  <a:srgbClr val="009242"/>
                </a:solidFill>
              </a:rPr>
              <a:t>result=sum_1(a,0);</a:t>
            </a:r>
          </a:p>
          <a:p>
            <a:pPr>
              <a:lnSpc>
                <a:spcPct val="100000"/>
              </a:lnSpc>
              <a:spcBef>
                <a:spcPct val="0"/>
              </a:spcBef>
              <a:buFontTx/>
              <a:buNone/>
            </a:pPr>
            <a:r>
              <a:rPr lang="en-US" altLang="zh-CN" sz="2200" dirty="0"/>
              <a:t>    </a:t>
            </a:r>
            <a:r>
              <a:rPr lang="en-US" altLang="zh-CN" sz="2200" dirty="0" err="1"/>
              <a:t>printf</a:t>
            </a:r>
            <a:r>
              <a:rPr lang="en-US" altLang="zh-CN" sz="2200" dirty="0"/>
              <a:t>(“%</a:t>
            </a:r>
            <a:r>
              <a:rPr lang="en-US" altLang="zh-CN" sz="2200" dirty="0" err="1"/>
              <a:t>d”,result</a:t>
            </a:r>
            <a:r>
              <a:rPr lang="en-US" altLang="zh-CN" sz="2200" dirty="0"/>
              <a:t>);</a:t>
            </a:r>
          </a:p>
          <a:p>
            <a:pPr>
              <a:lnSpc>
                <a:spcPct val="100000"/>
              </a:lnSpc>
              <a:spcBef>
                <a:spcPct val="0"/>
              </a:spcBef>
              <a:buFontTx/>
              <a:buNone/>
            </a:pPr>
            <a:r>
              <a:rPr lang="en-US" altLang="zh-CN" sz="2200" dirty="0"/>
              <a:t>}</a:t>
            </a:r>
            <a:endParaRPr lang="zh-CN" altLang="en-US" sz="2200" dirty="0"/>
          </a:p>
        </p:txBody>
      </p:sp>
      <p:sp>
        <p:nvSpPr>
          <p:cNvPr id="5" name="文本框 4">
            <a:extLst>
              <a:ext uri="{FF2B5EF4-FFF2-40B4-BE49-F238E27FC236}">
                <a16:creationId xmlns:a16="http://schemas.microsoft.com/office/drawing/2014/main" id="{374D241E-022A-AFCC-D1B1-7A5949A2B11B}"/>
              </a:ext>
            </a:extLst>
          </p:cNvPr>
          <p:cNvSpPr txBox="1"/>
          <p:nvPr/>
        </p:nvSpPr>
        <p:spPr>
          <a:xfrm>
            <a:off x="4732367" y="1262393"/>
            <a:ext cx="3999746" cy="1138773"/>
          </a:xfrm>
          <a:prstGeom prst="rect">
            <a:avLst/>
          </a:prstGeom>
          <a:noFill/>
        </p:spPr>
        <p:txBody>
          <a:bodyPr wrap="square">
            <a:spAutoFit/>
          </a:bodyPr>
          <a:lstStyle/>
          <a:p>
            <a:r>
              <a:rPr lang="en-US" altLang="zh-CN" dirty="0"/>
              <a:t> </a:t>
            </a:r>
            <a:r>
              <a:rPr lang="en-US" altLang="zh-CN" sz="2400" dirty="0">
                <a:latin typeface="+mn-ea"/>
                <a:ea typeface="+mn-ea"/>
              </a:rPr>
              <a:t>warning C4018: “&lt;=”: </a:t>
            </a:r>
            <a:r>
              <a:rPr lang="zh-CN" altLang="en-US" sz="2400" dirty="0">
                <a:latin typeface="+mn-ea"/>
                <a:ea typeface="+mn-ea"/>
              </a:rPr>
              <a:t>有符号</a:t>
            </a:r>
            <a:r>
              <a:rPr lang="en-US" altLang="zh-CN" sz="2400" dirty="0">
                <a:latin typeface="+mn-ea"/>
                <a:ea typeface="+mn-ea"/>
              </a:rPr>
              <a:t>/</a:t>
            </a:r>
            <a:r>
              <a:rPr lang="zh-CN" altLang="en-US" sz="2400" dirty="0">
                <a:latin typeface="+mn-ea"/>
                <a:ea typeface="+mn-ea"/>
              </a:rPr>
              <a:t>无符号不匹配</a:t>
            </a:r>
          </a:p>
        </p:txBody>
      </p:sp>
      <p:sp>
        <p:nvSpPr>
          <p:cNvPr id="6" name="文本框 5">
            <a:extLst>
              <a:ext uri="{FF2B5EF4-FFF2-40B4-BE49-F238E27FC236}">
                <a16:creationId xmlns:a16="http://schemas.microsoft.com/office/drawing/2014/main" id="{0AFD4BDA-D615-75E0-A910-88994B936E71}"/>
              </a:ext>
            </a:extLst>
          </p:cNvPr>
          <p:cNvSpPr txBox="1"/>
          <p:nvPr/>
        </p:nvSpPr>
        <p:spPr>
          <a:xfrm>
            <a:off x="395536" y="1376190"/>
            <a:ext cx="4336831" cy="461665"/>
          </a:xfrm>
          <a:prstGeom prst="rect">
            <a:avLst/>
          </a:prstGeom>
          <a:noFill/>
        </p:spPr>
        <p:txBody>
          <a:bodyPr wrap="square">
            <a:spAutoFit/>
          </a:bodyPr>
          <a:lstStyle/>
          <a:p>
            <a:r>
              <a:rPr lang="zh-CN" altLang="en-US" sz="2400" dirty="0">
                <a:latin typeface="+mj-ea"/>
                <a:ea typeface="+mj-ea"/>
              </a:rPr>
              <a:t>求整型数组中</a:t>
            </a:r>
            <a:r>
              <a:rPr lang="en-US" altLang="zh-CN" sz="2400" dirty="0" err="1">
                <a:latin typeface="+mj-ea"/>
                <a:ea typeface="+mj-ea"/>
              </a:rPr>
              <a:t>len</a:t>
            </a:r>
            <a:r>
              <a:rPr lang="zh-CN" altLang="en-US" sz="2400" dirty="0">
                <a:latin typeface="+mj-ea"/>
                <a:ea typeface="+mj-ea"/>
              </a:rPr>
              <a:t>个元素的和</a:t>
            </a:r>
            <a:endParaRPr lang="zh-CN" altLang="en-US" sz="2400" dirty="0"/>
          </a:p>
        </p:txBody>
      </p:sp>
      <p:sp>
        <p:nvSpPr>
          <p:cNvPr id="7" name="文本框 6">
            <a:extLst>
              <a:ext uri="{FF2B5EF4-FFF2-40B4-BE49-F238E27FC236}">
                <a16:creationId xmlns:a16="http://schemas.microsoft.com/office/drawing/2014/main" id="{E64AF091-EE72-61E2-A567-70C526C24909}"/>
              </a:ext>
            </a:extLst>
          </p:cNvPr>
          <p:cNvSpPr txBox="1"/>
          <p:nvPr/>
        </p:nvSpPr>
        <p:spPr>
          <a:xfrm>
            <a:off x="460465" y="5631631"/>
            <a:ext cx="4572000" cy="461665"/>
          </a:xfrm>
          <a:prstGeom prst="rect">
            <a:avLst/>
          </a:prstGeom>
          <a:noFill/>
        </p:spPr>
        <p:txBody>
          <a:bodyPr wrap="square">
            <a:spAutoFit/>
          </a:bodyPr>
          <a:lstStyle/>
          <a:p>
            <a:r>
              <a:rPr lang="en-US" altLang="zh-CN" sz="2400" dirty="0">
                <a:solidFill>
                  <a:srgbClr val="FF0000"/>
                </a:solidFill>
                <a:latin typeface="+mn-ea"/>
                <a:ea typeface="+mn-ea"/>
              </a:rPr>
              <a:t>Q</a:t>
            </a:r>
            <a:r>
              <a:rPr lang="zh-CN" altLang="en-US" sz="2400" dirty="0">
                <a:solidFill>
                  <a:srgbClr val="FF0000"/>
                </a:solidFill>
                <a:latin typeface="+mn-ea"/>
                <a:ea typeface="+mn-ea"/>
              </a:rPr>
              <a:t>：运行时会看到什么？</a:t>
            </a:r>
            <a:endParaRPr lang="en-US" altLang="zh-CN" sz="2400" dirty="0">
              <a:solidFill>
                <a:srgbClr val="FF0000"/>
              </a:solidFill>
              <a:latin typeface="+mn-ea"/>
              <a:ea typeface="+mn-ea"/>
            </a:endParaRPr>
          </a:p>
        </p:txBody>
      </p:sp>
    </p:spTree>
    <p:extLst>
      <p:ext uri="{BB962C8B-B14F-4D97-AF65-F5344CB8AC3E}">
        <p14:creationId xmlns:p14="http://schemas.microsoft.com/office/powerpoint/2010/main" val="86132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179512" y="188913"/>
            <a:ext cx="7919913" cy="707886"/>
          </a:xfrm>
          <a:prstGeom prst="rect">
            <a:avLst/>
          </a:prstGeom>
          <a:noFill/>
          <a:ln w="9525">
            <a:noFill/>
          </a:ln>
        </p:spPr>
        <p:txBody>
          <a:bodyPr wrap="square"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深入理解计算机系统</a:t>
            </a:r>
          </a:p>
        </p:txBody>
      </p:sp>
      <p:pic>
        <p:nvPicPr>
          <p:cNvPr id="2" name="图片 1">
            <a:extLst>
              <a:ext uri="{FF2B5EF4-FFF2-40B4-BE49-F238E27FC236}">
                <a16:creationId xmlns:a16="http://schemas.microsoft.com/office/drawing/2014/main" id="{2DAA7CDB-433A-047A-C032-F9DB39BB77CD}"/>
              </a:ext>
            </a:extLst>
          </p:cNvPr>
          <p:cNvPicPr>
            <a:picLocks noChangeAspect="1"/>
          </p:cNvPicPr>
          <p:nvPr/>
        </p:nvPicPr>
        <p:blipFill>
          <a:blip r:embed="rId3"/>
          <a:stretch>
            <a:fillRect/>
          </a:stretch>
        </p:blipFill>
        <p:spPr>
          <a:xfrm>
            <a:off x="465434" y="1534751"/>
            <a:ext cx="7076896" cy="3845920"/>
          </a:xfrm>
          <a:prstGeom prst="rect">
            <a:avLst/>
          </a:prstGeom>
        </p:spPr>
      </p:pic>
      <p:sp>
        <p:nvSpPr>
          <p:cNvPr id="8" name="文本框 7">
            <a:extLst>
              <a:ext uri="{FF2B5EF4-FFF2-40B4-BE49-F238E27FC236}">
                <a16:creationId xmlns:a16="http://schemas.microsoft.com/office/drawing/2014/main" id="{64DFC375-4A31-5ACE-6887-545217FEA220}"/>
              </a:ext>
            </a:extLst>
          </p:cNvPr>
          <p:cNvSpPr txBox="1"/>
          <p:nvPr/>
        </p:nvSpPr>
        <p:spPr>
          <a:xfrm>
            <a:off x="1151620" y="1066025"/>
            <a:ext cx="4572000" cy="461665"/>
          </a:xfrm>
          <a:prstGeom prst="rect">
            <a:avLst/>
          </a:prstGeom>
          <a:noFill/>
        </p:spPr>
        <p:txBody>
          <a:bodyPr wrap="square">
            <a:spAutoFit/>
          </a:bodyPr>
          <a:lstStyle/>
          <a:p>
            <a:r>
              <a:rPr lang="en-US" altLang="zh-CN" sz="2400" b="1" dirty="0">
                <a:solidFill>
                  <a:srgbClr val="009242"/>
                </a:solidFill>
                <a:latin typeface="+mn-ea"/>
                <a:ea typeface="+mn-ea"/>
              </a:rPr>
              <a:t>result = sum_1(a,0);</a:t>
            </a:r>
            <a:endParaRPr lang="zh-CN" altLang="en-US" sz="2400" b="1" dirty="0">
              <a:latin typeface="+mn-ea"/>
              <a:ea typeface="+mn-ea"/>
            </a:endParaRPr>
          </a:p>
        </p:txBody>
      </p:sp>
      <p:sp>
        <p:nvSpPr>
          <p:cNvPr id="9" name="文本框 8">
            <a:extLst>
              <a:ext uri="{FF2B5EF4-FFF2-40B4-BE49-F238E27FC236}">
                <a16:creationId xmlns:a16="http://schemas.microsoft.com/office/drawing/2014/main" id="{0D7FB38A-858A-6080-79B9-4E551AD06A81}"/>
              </a:ext>
            </a:extLst>
          </p:cNvPr>
          <p:cNvSpPr txBox="1"/>
          <p:nvPr/>
        </p:nvSpPr>
        <p:spPr>
          <a:xfrm>
            <a:off x="386536" y="5507819"/>
            <a:ext cx="5760640" cy="1200329"/>
          </a:xfrm>
          <a:prstGeom prst="rect">
            <a:avLst/>
          </a:prstGeom>
          <a:noFill/>
        </p:spPr>
        <p:txBody>
          <a:bodyPr wrap="square">
            <a:spAutoFit/>
          </a:bodyPr>
          <a:lstStyle/>
          <a:p>
            <a:r>
              <a:rPr lang="en-US" altLang="zh-CN" sz="2400" dirty="0">
                <a:solidFill>
                  <a:srgbClr val="FF0000"/>
                </a:solidFill>
                <a:latin typeface="+mn-ea"/>
                <a:ea typeface="+mn-ea"/>
              </a:rPr>
              <a:t>Q</a:t>
            </a:r>
            <a:r>
              <a:rPr lang="zh-CN" altLang="en-US" sz="2400" dirty="0">
                <a:solidFill>
                  <a:srgbClr val="FF0000"/>
                </a:solidFill>
                <a:latin typeface="+mn-ea"/>
                <a:ea typeface="+mn-ea"/>
              </a:rPr>
              <a:t>：什么是“读取访问权限冲突”？</a:t>
            </a:r>
            <a:endParaRPr lang="en-US" altLang="zh-CN" sz="2400" dirty="0">
              <a:solidFill>
                <a:srgbClr val="FF0000"/>
              </a:solidFill>
              <a:latin typeface="+mn-ea"/>
              <a:ea typeface="+mn-ea"/>
            </a:endParaRPr>
          </a:p>
          <a:p>
            <a:r>
              <a:rPr lang="en-US" altLang="zh-CN" sz="2400" dirty="0">
                <a:solidFill>
                  <a:srgbClr val="FF0000"/>
                </a:solidFill>
                <a:latin typeface="+mn-ea"/>
                <a:ea typeface="+mn-ea"/>
              </a:rPr>
              <a:t>   </a:t>
            </a:r>
            <a:r>
              <a:rPr lang="zh-CN" altLang="en-US" sz="2400" dirty="0">
                <a:solidFill>
                  <a:srgbClr val="FF0000"/>
                </a:solidFill>
                <a:latin typeface="+mn-ea"/>
                <a:ea typeface="+mn-ea"/>
              </a:rPr>
              <a:t>为什么会有“读取访问权限冲突”？</a:t>
            </a:r>
            <a:endParaRPr lang="en-US" altLang="zh-CN" sz="2400" dirty="0">
              <a:solidFill>
                <a:srgbClr val="FF0000"/>
              </a:solidFill>
              <a:latin typeface="+mn-ea"/>
              <a:ea typeface="+mn-ea"/>
            </a:endParaRPr>
          </a:p>
          <a:p>
            <a:r>
              <a:rPr lang="en-US" altLang="zh-CN" sz="2400" dirty="0">
                <a:solidFill>
                  <a:srgbClr val="FF0000"/>
                </a:solidFill>
                <a:latin typeface="+mn-ea"/>
                <a:ea typeface="+mn-ea"/>
              </a:rPr>
              <a:t>   </a:t>
            </a:r>
            <a:r>
              <a:rPr lang="zh-CN" altLang="en-US" sz="2400">
                <a:solidFill>
                  <a:srgbClr val="FF0000"/>
                </a:solidFill>
                <a:latin typeface="+mn-ea"/>
                <a:ea typeface="+mn-ea"/>
              </a:rPr>
              <a:t>“访问权限”</a:t>
            </a:r>
            <a:r>
              <a:rPr lang="zh-CN" altLang="en-US" sz="2400" dirty="0">
                <a:solidFill>
                  <a:srgbClr val="FF0000"/>
                </a:solidFill>
                <a:latin typeface="+mn-ea"/>
                <a:ea typeface="+mn-ea"/>
              </a:rPr>
              <a:t>的</a:t>
            </a:r>
            <a:r>
              <a:rPr lang="zh-CN" altLang="en-US" sz="2400">
                <a:solidFill>
                  <a:srgbClr val="FF0000"/>
                </a:solidFill>
                <a:latin typeface="+mn-ea"/>
                <a:ea typeface="+mn-ea"/>
              </a:rPr>
              <a:t>实现机理是什么？</a:t>
            </a:r>
            <a:endParaRPr lang="en-US" altLang="zh-CN" sz="2400" dirty="0">
              <a:solidFill>
                <a:srgbClr val="FF0000"/>
              </a:solidFill>
              <a:latin typeface="+mn-ea"/>
              <a:ea typeface="+mn-ea"/>
            </a:endParaRPr>
          </a:p>
        </p:txBody>
      </p:sp>
      <p:sp>
        <p:nvSpPr>
          <p:cNvPr id="10" name="文本框 9">
            <a:extLst>
              <a:ext uri="{FF2B5EF4-FFF2-40B4-BE49-F238E27FC236}">
                <a16:creationId xmlns:a16="http://schemas.microsoft.com/office/drawing/2014/main" id="{C06F4143-C0F5-941F-6052-13733302C402}"/>
              </a:ext>
            </a:extLst>
          </p:cNvPr>
          <p:cNvSpPr txBox="1"/>
          <p:nvPr/>
        </p:nvSpPr>
        <p:spPr>
          <a:xfrm>
            <a:off x="5607116" y="5387732"/>
            <a:ext cx="3150350" cy="1569660"/>
          </a:xfrm>
          <a:prstGeom prst="rect">
            <a:avLst/>
          </a:prstGeom>
          <a:noFill/>
        </p:spPr>
        <p:txBody>
          <a:bodyPr wrap="square">
            <a:spAutoFit/>
          </a:bodyPr>
          <a:lstStyle/>
          <a:p>
            <a:r>
              <a:rPr lang="zh-CN" altLang="en-US" sz="2400" b="1" dirty="0">
                <a:solidFill>
                  <a:srgbClr val="009242"/>
                </a:solidFill>
                <a:latin typeface="华文新魏" panose="02010800040101010101" pitchFamily="2" charset="-122"/>
                <a:ea typeface="华文新魏" panose="02010800040101010101" pitchFamily="2" charset="-122"/>
              </a:rPr>
              <a:t>参考：教材第</a:t>
            </a:r>
            <a:r>
              <a:rPr lang="en-US" altLang="zh-CN" sz="2400" b="1" dirty="0">
                <a:solidFill>
                  <a:srgbClr val="009242"/>
                </a:solidFill>
                <a:latin typeface="华文新魏" panose="02010800040101010101" pitchFamily="2" charset="-122"/>
                <a:ea typeface="华文新魏" panose="02010800040101010101" pitchFamily="2" charset="-122"/>
              </a:rPr>
              <a:t>6</a:t>
            </a:r>
            <a:r>
              <a:rPr lang="zh-CN" altLang="en-US" sz="2400" b="1" dirty="0">
                <a:solidFill>
                  <a:srgbClr val="009242"/>
                </a:solidFill>
                <a:latin typeface="华文新魏" panose="02010800040101010101" pitchFamily="2" charset="-122"/>
                <a:ea typeface="华文新魏" panose="02010800040101010101" pitchFamily="2" charset="-122"/>
              </a:rPr>
              <a:t>章  </a:t>
            </a:r>
            <a:endParaRPr lang="en-US" altLang="zh-CN" sz="2400" b="1" dirty="0">
              <a:solidFill>
                <a:srgbClr val="009242"/>
              </a:solidFill>
              <a:latin typeface="华文新魏" panose="02010800040101010101" pitchFamily="2" charset="-122"/>
              <a:ea typeface="华文新魏" panose="02010800040101010101" pitchFamily="2" charset="-122"/>
            </a:endParaRPr>
          </a:p>
          <a:p>
            <a:r>
              <a:rPr lang="en-US" altLang="zh-CN" sz="2400" b="1" dirty="0">
                <a:solidFill>
                  <a:srgbClr val="009242"/>
                </a:solidFill>
                <a:latin typeface="华文新魏" panose="02010800040101010101" pitchFamily="2" charset="-122"/>
                <a:ea typeface="华文新魏" panose="02010800040101010101" pitchFamily="2" charset="-122"/>
              </a:rPr>
              <a:t>      </a:t>
            </a:r>
            <a:r>
              <a:rPr lang="zh-CN" altLang="en-US" sz="2400" b="1" dirty="0">
                <a:solidFill>
                  <a:srgbClr val="009242"/>
                </a:solidFill>
                <a:latin typeface="华文新魏" panose="02010800040101010101" pitchFamily="2" charset="-122"/>
                <a:ea typeface="华文新魏" panose="02010800040101010101" pitchFamily="2" charset="-122"/>
              </a:rPr>
              <a:t>层次结构存储系统</a:t>
            </a:r>
            <a:endParaRPr lang="en-US" altLang="zh-CN" sz="2400" b="1" dirty="0">
              <a:solidFill>
                <a:srgbClr val="009242"/>
              </a:solidFill>
              <a:latin typeface="华文新魏" panose="02010800040101010101" pitchFamily="2" charset="-122"/>
              <a:ea typeface="华文新魏" panose="02010800040101010101" pitchFamily="2" charset="-122"/>
            </a:endParaRPr>
          </a:p>
          <a:p>
            <a:r>
              <a:rPr lang="en-US" altLang="zh-CN" sz="2400" b="1" dirty="0">
                <a:solidFill>
                  <a:srgbClr val="009242"/>
                </a:solidFill>
                <a:latin typeface="华文新魏" panose="02010800040101010101" pitchFamily="2" charset="-122"/>
                <a:ea typeface="华文新魏" panose="02010800040101010101" pitchFamily="2" charset="-122"/>
              </a:rPr>
              <a:t>6.5.4 </a:t>
            </a:r>
            <a:r>
              <a:rPr lang="zh-CN" altLang="en-US" sz="2400" b="1" dirty="0">
                <a:solidFill>
                  <a:srgbClr val="009242"/>
                </a:solidFill>
                <a:latin typeface="华文新魏" panose="02010800040101010101" pitchFamily="2" charset="-122"/>
                <a:ea typeface="华文新魏" panose="02010800040101010101" pitchFamily="2" charset="-122"/>
              </a:rPr>
              <a:t>节  存储保护</a:t>
            </a:r>
            <a:endParaRPr lang="en-US" altLang="zh-CN" sz="2400" b="1" dirty="0">
              <a:solidFill>
                <a:srgbClr val="009242"/>
              </a:solidFill>
              <a:latin typeface="华文新魏" panose="02010800040101010101" pitchFamily="2" charset="-122"/>
              <a:ea typeface="华文新魏" panose="02010800040101010101" pitchFamily="2" charset="-122"/>
            </a:endParaRPr>
          </a:p>
          <a:p>
            <a:r>
              <a:rPr lang="en-US" altLang="zh-CN" sz="2400" b="1" dirty="0">
                <a:solidFill>
                  <a:srgbClr val="009242"/>
                </a:solidFill>
                <a:latin typeface="华文新魏" panose="02010800040101010101" pitchFamily="2" charset="-122"/>
                <a:ea typeface="华文新魏" panose="02010800040101010101" pitchFamily="2" charset="-122"/>
              </a:rPr>
              <a:t>6.6     </a:t>
            </a:r>
            <a:r>
              <a:rPr lang="zh-CN" altLang="en-US" sz="2400" b="1" dirty="0">
                <a:solidFill>
                  <a:srgbClr val="009242"/>
                </a:solidFill>
                <a:latin typeface="华文新魏" panose="02010800040101010101" pitchFamily="2" charset="-122"/>
                <a:ea typeface="华文新魏" panose="02010800040101010101" pitchFamily="2" charset="-122"/>
              </a:rPr>
              <a:t>节  地址转换</a:t>
            </a:r>
            <a:endParaRPr lang="en-US" altLang="zh-CN" sz="2400" b="1" dirty="0">
              <a:solidFill>
                <a:srgbClr val="00924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6376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179512" y="188913"/>
            <a:ext cx="7919913" cy="707886"/>
          </a:xfrm>
          <a:prstGeom prst="rect">
            <a:avLst/>
          </a:prstGeom>
          <a:noFill/>
          <a:ln w="9525">
            <a:noFill/>
          </a:ln>
        </p:spPr>
        <p:txBody>
          <a:bodyPr wrap="square"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深入理解计算机系统</a:t>
            </a:r>
          </a:p>
        </p:txBody>
      </p:sp>
      <p:sp>
        <p:nvSpPr>
          <p:cNvPr id="3" name="Rectangle 4">
            <a:extLst>
              <a:ext uri="{FF2B5EF4-FFF2-40B4-BE49-F238E27FC236}">
                <a16:creationId xmlns:a16="http://schemas.microsoft.com/office/drawing/2014/main" id="{46E21287-AB58-4B6E-FCD0-98FFEB407CC9}"/>
              </a:ext>
            </a:extLst>
          </p:cNvPr>
          <p:cNvSpPr>
            <a:spLocks noChangeArrowheads="1"/>
          </p:cNvSpPr>
          <p:nvPr/>
        </p:nvSpPr>
        <p:spPr bwMode="auto">
          <a:xfrm>
            <a:off x="408261" y="1361856"/>
            <a:ext cx="4167187"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000" dirty="0"/>
              <a:t>int sum_1(int a[ ], unsigned </a:t>
            </a:r>
            <a:r>
              <a:rPr lang="en-US" altLang="zh-CN" sz="2000" dirty="0" err="1"/>
              <a:t>len</a:t>
            </a:r>
            <a:r>
              <a:rPr lang="en-US" altLang="zh-CN" sz="2000" dirty="0"/>
              <a:t>)</a:t>
            </a:r>
          </a:p>
          <a:p>
            <a:pPr>
              <a:lnSpc>
                <a:spcPct val="100000"/>
              </a:lnSpc>
              <a:spcBef>
                <a:spcPct val="0"/>
              </a:spcBef>
              <a:buFontTx/>
              <a:buNone/>
            </a:pPr>
            <a:r>
              <a:rPr lang="en-US" altLang="zh-CN" sz="2000" dirty="0"/>
              <a:t>{</a:t>
            </a:r>
          </a:p>
          <a:p>
            <a:pPr>
              <a:lnSpc>
                <a:spcPct val="100000"/>
              </a:lnSpc>
              <a:spcBef>
                <a:spcPct val="0"/>
              </a:spcBef>
              <a:buFontTx/>
              <a:buNone/>
            </a:pPr>
            <a:r>
              <a:rPr lang="en-US" altLang="zh-CN" sz="2000" dirty="0"/>
              <a:t>	int 	</a:t>
            </a:r>
            <a:r>
              <a:rPr lang="en-US" altLang="zh-CN" sz="2000" dirty="0" err="1"/>
              <a:t>i</a:t>
            </a:r>
            <a:r>
              <a:rPr lang="zh-CN" altLang="en-US" sz="2000" dirty="0"/>
              <a:t>，</a:t>
            </a:r>
            <a:r>
              <a:rPr lang="en-US" altLang="zh-CN" sz="2000" dirty="0"/>
              <a:t>sum = 0;</a:t>
            </a:r>
          </a:p>
          <a:p>
            <a:pPr>
              <a:lnSpc>
                <a:spcPct val="100000"/>
              </a:lnSpc>
              <a:spcBef>
                <a:spcPct val="0"/>
              </a:spcBef>
              <a:buFontTx/>
              <a:buNone/>
            </a:pPr>
            <a:r>
              <a:rPr lang="en-US" altLang="zh-CN" sz="2000" dirty="0"/>
              <a:t>	for	(</a:t>
            </a:r>
            <a:r>
              <a:rPr lang="en-US" altLang="zh-CN" sz="2000" dirty="0" err="1"/>
              <a:t>i</a:t>
            </a:r>
            <a:r>
              <a:rPr lang="en-US" altLang="zh-CN" sz="2000" dirty="0"/>
              <a:t> = 0; </a:t>
            </a:r>
            <a:r>
              <a:rPr lang="en-US" altLang="zh-CN" sz="2000" dirty="0" err="1">
                <a:solidFill>
                  <a:srgbClr val="FF0000"/>
                </a:solidFill>
              </a:rPr>
              <a:t>i</a:t>
            </a:r>
            <a:r>
              <a:rPr lang="en-US" altLang="zh-CN" sz="2000" dirty="0">
                <a:solidFill>
                  <a:srgbClr val="FF0000"/>
                </a:solidFill>
              </a:rPr>
              <a:t> &lt;= </a:t>
            </a:r>
            <a:r>
              <a:rPr lang="en-US" altLang="zh-CN" sz="2000" dirty="0" err="1">
                <a:solidFill>
                  <a:srgbClr val="FF0000"/>
                </a:solidFill>
              </a:rPr>
              <a:t>len</a:t>
            </a:r>
            <a:r>
              <a:rPr lang="en-US" altLang="zh-CN" sz="2000" dirty="0">
                <a:solidFill>
                  <a:srgbClr val="FF0000"/>
                </a:solidFill>
              </a:rPr>
              <a:t>–1</a:t>
            </a:r>
            <a:r>
              <a:rPr lang="en-US" altLang="zh-CN" sz="2000" dirty="0"/>
              <a:t>; </a:t>
            </a:r>
            <a:r>
              <a:rPr lang="en-US" altLang="zh-CN" sz="2000" dirty="0" err="1"/>
              <a:t>i</a:t>
            </a:r>
            <a:r>
              <a:rPr lang="en-US" altLang="zh-CN" sz="2000" dirty="0"/>
              <a:t>++)</a:t>
            </a:r>
          </a:p>
          <a:p>
            <a:pPr>
              <a:lnSpc>
                <a:spcPct val="100000"/>
              </a:lnSpc>
              <a:spcBef>
                <a:spcPct val="0"/>
              </a:spcBef>
              <a:buFontTx/>
              <a:buNone/>
            </a:pPr>
            <a:r>
              <a:rPr lang="en-US" altLang="zh-CN" sz="2000" dirty="0"/>
              <a:t>      	sum += a[</a:t>
            </a:r>
            <a:r>
              <a:rPr lang="en-US" altLang="zh-CN" sz="2000" dirty="0" err="1"/>
              <a:t>i</a:t>
            </a:r>
            <a:r>
              <a:rPr lang="en-US" altLang="zh-CN" sz="2000" dirty="0"/>
              <a:t>];</a:t>
            </a:r>
          </a:p>
          <a:p>
            <a:pPr>
              <a:lnSpc>
                <a:spcPct val="100000"/>
              </a:lnSpc>
              <a:spcBef>
                <a:spcPct val="0"/>
              </a:spcBef>
              <a:buFontTx/>
              <a:buNone/>
            </a:pPr>
            <a:r>
              <a:rPr lang="en-US" altLang="zh-CN" sz="2000" dirty="0"/>
              <a:t>	return sum;</a:t>
            </a:r>
          </a:p>
          <a:p>
            <a:pPr>
              <a:lnSpc>
                <a:spcPct val="100000"/>
              </a:lnSpc>
              <a:spcBef>
                <a:spcPct val="0"/>
              </a:spcBef>
              <a:buFontTx/>
              <a:buNone/>
            </a:pPr>
            <a:r>
              <a:rPr lang="en-US" altLang="zh-CN" sz="2000" dirty="0"/>
              <a:t>}</a:t>
            </a:r>
            <a:endParaRPr lang="zh-CN" altLang="en-US" sz="2000" dirty="0"/>
          </a:p>
        </p:txBody>
      </p:sp>
      <p:sp>
        <p:nvSpPr>
          <p:cNvPr id="4" name="Rectangle 4">
            <a:extLst>
              <a:ext uri="{FF2B5EF4-FFF2-40B4-BE49-F238E27FC236}">
                <a16:creationId xmlns:a16="http://schemas.microsoft.com/office/drawing/2014/main" id="{C570F9D9-CA1E-553D-BD28-476EF9CF65D5}"/>
              </a:ext>
            </a:extLst>
          </p:cNvPr>
          <p:cNvSpPr>
            <a:spLocks noChangeArrowheads="1"/>
          </p:cNvSpPr>
          <p:nvPr/>
        </p:nvSpPr>
        <p:spPr bwMode="auto">
          <a:xfrm>
            <a:off x="4783189" y="1361856"/>
            <a:ext cx="4167187" cy="2269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000" dirty="0"/>
              <a:t>int sum_2(int a[ ], unsigned </a:t>
            </a:r>
            <a:r>
              <a:rPr lang="en-US" altLang="zh-CN" sz="2000" dirty="0" err="1"/>
              <a:t>len</a:t>
            </a:r>
            <a:r>
              <a:rPr lang="en-US" altLang="zh-CN" sz="2000" dirty="0"/>
              <a:t>)</a:t>
            </a:r>
          </a:p>
          <a:p>
            <a:pPr>
              <a:lnSpc>
                <a:spcPct val="100000"/>
              </a:lnSpc>
              <a:spcBef>
                <a:spcPct val="0"/>
              </a:spcBef>
              <a:buFontTx/>
              <a:buNone/>
            </a:pPr>
            <a:r>
              <a:rPr lang="en-US" altLang="zh-CN" sz="2000" dirty="0"/>
              <a:t>{</a:t>
            </a:r>
          </a:p>
          <a:p>
            <a:pPr>
              <a:lnSpc>
                <a:spcPct val="100000"/>
              </a:lnSpc>
              <a:spcBef>
                <a:spcPct val="0"/>
              </a:spcBef>
              <a:buFontTx/>
              <a:buNone/>
            </a:pPr>
            <a:r>
              <a:rPr lang="en-US" altLang="zh-CN" sz="2000" dirty="0"/>
              <a:t>	int 	</a:t>
            </a:r>
            <a:r>
              <a:rPr lang="en-US" altLang="zh-CN" sz="2000" dirty="0" err="1"/>
              <a:t>i</a:t>
            </a:r>
            <a:r>
              <a:rPr lang="zh-CN" altLang="en-US" sz="2000" dirty="0"/>
              <a:t>，</a:t>
            </a:r>
            <a:r>
              <a:rPr lang="en-US" altLang="zh-CN" sz="2000" dirty="0"/>
              <a:t>sum = 0;</a:t>
            </a:r>
          </a:p>
          <a:p>
            <a:pPr>
              <a:lnSpc>
                <a:spcPct val="100000"/>
              </a:lnSpc>
              <a:spcBef>
                <a:spcPct val="0"/>
              </a:spcBef>
              <a:buFontTx/>
              <a:buNone/>
            </a:pPr>
            <a:r>
              <a:rPr lang="en-US" altLang="zh-CN" sz="2000" dirty="0"/>
              <a:t>	for	(</a:t>
            </a:r>
            <a:r>
              <a:rPr lang="en-US" altLang="zh-CN" sz="2000" dirty="0" err="1"/>
              <a:t>i</a:t>
            </a:r>
            <a:r>
              <a:rPr lang="en-US" altLang="zh-CN" sz="2000" dirty="0"/>
              <a:t> = 0; </a:t>
            </a:r>
            <a:r>
              <a:rPr lang="en-US" altLang="zh-CN" sz="2000" dirty="0" err="1">
                <a:solidFill>
                  <a:srgbClr val="FF0000"/>
                </a:solidFill>
              </a:rPr>
              <a:t>i</a:t>
            </a:r>
            <a:r>
              <a:rPr lang="en-US" altLang="zh-CN" sz="2000" dirty="0">
                <a:solidFill>
                  <a:srgbClr val="FF0000"/>
                </a:solidFill>
              </a:rPr>
              <a:t> &lt; </a:t>
            </a:r>
            <a:r>
              <a:rPr lang="en-US" altLang="zh-CN" sz="2000" dirty="0" err="1">
                <a:solidFill>
                  <a:srgbClr val="FF0000"/>
                </a:solidFill>
              </a:rPr>
              <a:t>len</a:t>
            </a:r>
            <a:r>
              <a:rPr lang="en-US" altLang="zh-CN" sz="2000" dirty="0"/>
              <a:t>; </a:t>
            </a:r>
            <a:r>
              <a:rPr lang="en-US" altLang="zh-CN" sz="2000" dirty="0" err="1"/>
              <a:t>i</a:t>
            </a:r>
            <a:r>
              <a:rPr lang="en-US" altLang="zh-CN" sz="2000" dirty="0"/>
              <a:t>++)</a:t>
            </a:r>
          </a:p>
          <a:p>
            <a:pPr>
              <a:lnSpc>
                <a:spcPct val="100000"/>
              </a:lnSpc>
              <a:spcBef>
                <a:spcPct val="0"/>
              </a:spcBef>
              <a:buFontTx/>
              <a:buNone/>
            </a:pPr>
            <a:r>
              <a:rPr lang="en-US" altLang="zh-CN" sz="2000" dirty="0"/>
              <a:t>      	sum += a[</a:t>
            </a:r>
            <a:r>
              <a:rPr lang="en-US" altLang="zh-CN" sz="2000" dirty="0" err="1"/>
              <a:t>i</a:t>
            </a:r>
            <a:r>
              <a:rPr lang="en-US" altLang="zh-CN" sz="2000" dirty="0"/>
              <a:t>];</a:t>
            </a:r>
          </a:p>
          <a:p>
            <a:pPr>
              <a:lnSpc>
                <a:spcPct val="100000"/>
              </a:lnSpc>
              <a:spcBef>
                <a:spcPct val="0"/>
              </a:spcBef>
              <a:buFontTx/>
              <a:buNone/>
            </a:pPr>
            <a:r>
              <a:rPr lang="en-US" altLang="zh-CN" sz="2000" dirty="0"/>
              <a:t>	return sum;</a:t>
            </a:r>
          </a:p>
          <a:p>
            <a:pPr>
              <a:lnSpc>
                <a:spcPct val="100000"/>
              </a:lnSpc>
              <a:spcBef>
                <a:spcPct val="0"/>
              </a:spcBef>
              <a:buFontTx/>
              <a:buNone/>
            </a:pPr>
            <a:r>
              <a:rPr lang="en-US" altLang="zh-CN" sz="2000" dirty="0"/>
              <a:t>}</a:t>
            </a:r>
            <a:endParaRPr lang="zh-CN" altLang="en-US" sz="2000" dirty="0"/>
          </a:p>
        </p:txBody>
      </p:sp>
      <p:sp>
        <p:nvSpPr>
          <p:cNvPr id="5" name="文本框 4">
            <a:extLst>
              <a:ext uri="{FF2B5EF4-FFF2-40B4-BE49-F238E27FC236}">
                <a16:creationId xmlns:a16="http://schemas.microsoft.com/office/drawing/2014/main" id="{B51D9737-0D3B-92AD-567F-E064DD38E1B0}"/>
              </a:ext>
            </a:extLst>
          </p:cNvPr>
          <p:cNvSpPr txBox="1"/>
          <p:nvPr/>
        </p:nvSpPr>
        <p:spPr>
          <a:xfrm>
            <a:off x="4783189" y="4167162"/>
            <a:ext cx="3749251" cy="830997"/>
          </a:xfrm>
          <a:prstGeom prst="rect">
            <a:avLst/>
          </a:prstGeom>
          <a:noFill/>
        </p:spPr>
        <p:txBody>
          <a:bodyPr wrap="square" rtlCol="0">
            <a:spAutoFit/>
          </a:bodyPr>
          <a:lstStyle/>
          <a:p>
            <a:r>
              <a:rPr lang="zh-CN" altLang="en-US" sz="2400" dirty="0">
                <a:latin typeface="+mn-ea"/>
                <a:ea typeface="+mn-ea"/>
              </a:rPr>
              <a:t>改为右边的形式后，运行正常。显示结果</a:t>
            </a:r>
            <a:r>
              <a:rPr lang="en-US" altLang="zh-CN" sz="2400" dirty="0">
                <a:latin typeface="+mn-ea"/>
                <a:ea typeface="+mn-ea"/>
              </a:rPr>
              <a:t>0</a:t>
            </a:r>
            <a:endParaRPr lang="zh-CN" altLang="en-US" sz="2400" dirty="0">
              <a:latin typeface="+mn-ea"/>
              <a:ea typeface="+mn-ea"/>
            </a:endParaRPr>
          </a:p>
        </p:txBody>
      </p:sp>
      <p:sp>
        <p:nvSpPr>
          <p:cNvPr id="6" name="文本框 5">
            <a:extLst>
              <a:ext uri="{FF2B5EF4-FFF2-40B4-BE49-F238E27FC236}">
                <a16:creationId xmlns:a16="http://schemas.microsoft.com/office/drawing/2014/main" id="{1A3F900C-A238-CC7C-A4A0-DB133531EA53}"/>
              </a:ext>
            </a:extLst>
          </p:cNvPr>
          <p:cNvSpPr txBox="1"/>
          <p:nvPr/>
        </p:nvSpPr>
        <p:spPr>
          <a:xfrm>
            <a:off x="4783189" y="5247514"/>
            <a:ext cx="3749251" cy="830997"/>
          </a:xfrm>
          <a:prstGeom prst="rect">
            <a:avLst/>
          </a:prstGeom>
          <a:noFill/>
        </p:spPr>
        <p:txBody>
          <a:bodyPr wrap="square" rtlCol="0">
            <a:spAutoFit/>
          </a:bodyPr>
          <a:lstStyle/>
          <a:p>
            <a:r>
              <a:rPr lang="en-US" altLang="zh-CN" sz="2400" dirty="0" err="1">
                <a:latin typeface="+mn-ea"/>
                <a:ea typeface="+mn-ea"/>
              </a:rPr>
              <a:t>i</a:t>
            </a:r>
            <a:r>
              <a:rPr lang="en-US" altLang="zh-CN" sz="2400" dirty="0">
                <a:latin typeface="+mn-ea"/>
                <a:ea typeface="+mn-ea"/>
              </a:rPr>
              <a:t>&lt;=len-1  </a:t>
            </a:r>
            <a:r>
              <a:rPr lang="en-US" altLang="zh-CN" sz="2400" dirty="0">
                <a:latin typeface="+mn-ea"/>
                <a:ea typeface="+mn-ea"/>
                <a:sym typeface="Wingdings" panose="05000000000000000000" pitchFamily="2" charset="2"/>
              </a:rPr>
              <a:t>  </a:t>
            </a:r>
            <a:r>
              <a:rPr lang="en-US" altLang="zh-CN" sz="2400" dirty="0" err="1">
                <a:latin typeface="+mn-ea"/>
                <a:ea typeface="+mn-ea"/>
                <a:sym typeface="Wingdings" panose="05000000000000000000" pitchFamily="2" charset="2"/>
              </a:rPr>
              <a:t>i</a:t>
            </a:r>
            <a:r>
              <a:rPr lang="en-US" altLang="zh-CN" sz="2400" dirty="0">
                <a:latin typeface="+mn-ea"/>
                <a:ea typeface="+mn-ea"/>
                <a:sym typeface="Wingdings" panose="05000000000000000000" pitchFamily="2" charset="2"/>
              </a:rPr>
              <a:t>&lt;</a:t>
            </a:r>
            <a:r>
              <a:rPr lang="en-US" altLang="zh-CN" sz="2400" dirty="0" err="1">
                <a:latin typeface="+mn-ea"/>
                <a:ea typeface="+mn-ea"/>
                <a:sym typeface="Wingdings" panose="05000000000000000000" pitchFamily="2" charset="2"/>
              </a:rPr>
              <a:t>len</a:t>
            </a:r>
            <a:r>
              <a:rPr lang="en-US" altLang="zh-CN" sz="2400" dirty="0">
                <a:latin typeface="+mn-ea"/>
                <a:ea typeface="+mn-ea"/>
                <a:sym typeface="Wingdings" panose="05000000000000000000" pitchFamily="2" charset="2"/>
              </a:rPr>
              <a:t> ?</a:t>
            </a:r>
            <a:endParaRPr lang="en-US" altLang="zh-CN" sz="2400" dirty="0">
              <a:latin typeface="+mn-ea"/>
              <a:ea typeface="+mn-ea"/>
            </a:endParaRPr>
          </a:p>
          <a:p>
            <a:r>
              <a:rPr lang="en-US" altLang="zh-CN" sz="2400" dirty="0">
                <a:latin typeface="+mn-ea"/>
                <a:ea typeface="+mn-ea"/>
              </a:rPr>
              <a:t>x&lt;y       </a:t>
            </a:r>
            <a:r>
              <a:rPr lang="en-US" altLang="zh-CN" sz="2400" dirty="0">
                <a:latin typeface="+mn-ea"/>
                <a:ea typeface="+mn-ea"/>
                <a:sym typeface="Wingdings" panose="05000000000000000000" pitchFamily="2" charset="2"/>
              </a:rPr>
              <a:t>  x-y&lt;0 ?</a:t>
            </a:r>
            <a:endParaRPr lang="zh-CN" altLang="en-US" sz="2400" dirty="0">
              <a:latin typeface="+mn-ea"/>
              <a:ea typeface="+mn-ea"/>
            </a:endParaRPr>
          </a:p>
        </p:txBody>
      </p:sp>
      <p:sp>
        <p:nvSpPr>
          <p:cNvPr id="7" name="Rectangle 5">
            <a:extLst>
              <a:ext uri="{FF2B5EF4-FFF2-40B4-BE49-F238E27FC236}">
                <a16:creationId xmlns:a16="http://schemas.microsoft.com/office/drawing/2014/main" id="{412AB3C9-E76D-9F12-4A86-3F2629242B1D}"/>
              </a:ext>
            </a:extLst>
          </p:cNvPr>
          <p:cNvSpPr>
            <a:spLocks noChangeArrowheads="1"/>
          </p:cNvSpPr>
          <p:nvPr/>
        </p:nvSpPr>
        <p:spPr bwMode="auto">
          <a:xfrm>
            <a:off x="396861" y="3978101"/>
            <a:ext cx="3635079"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2200" dirty="0"/>
              <a:t>int main()</a:t>
            </a:r>
            <a:endParaRPr lang="zh-CN" altLang="en-US" sz="2200" dirty="0"/>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a[3]={10,20,30};</a:t>
            </a:r>
          </a:p>
          <a:p>
            <a:pPr>
              <a:lnSpc>
                <a:spcPct val="100000"/>
              </a:lnSpc>
              <a:spcBef>
                <a:spcPct val="0"/>
              </a:spcBef>
              <a:buFontTx/>
              <a:buNone/>
            </a:pPr>
            <a:r>
              <a:rPr lang="en-US" altLang="zh-CN" sz="2200" dirty="0"/>
              <a:t>	int result; </a:t>
            </a:r>
          </a:p>
          <a:p>
            <a:pPr>
              <a:lnSpc>
                <a:spcPct val="100000"/>
              </a:lnSpc>
              <a:spcBef>
                <a:spcPct val="0"/>
              </a:spcBef>
              <a:buFontTx/>
              <a:buNone/>
            </a:pPr>
            <a:r>
              <a:rPr lang="en-US" altLang="zh-CN" sz="2200" dirty="0"/>
              <a:t>    // </a:t>
            </a:r>
            <a:r>
              <a:rPr lang="en-US" altLang="zh-CN" sz="2200" dirty="0">
                <a:solidFill>
                  <a:srgbClr val="009242"/>
                </a:solidFill>
              </a:rPr>
              <a:t>result=sum_1(a,0);</a:t>
            </a:r>
          </a:p>
          <a:p>
            <a:pPr>
              <a:lnSpc>
                <a:spcPct val="100000"/>
              </a:lnSpc>
              <a:spcBef>
                <a:spcPct val="0"/>
              </a:spcBef>
              <a:buFontTx/>
              <a:buNone/>
            </a:pPr>
            <a:r>
              <a:rPr lang="en-US" altLang="zh-CN" sz="2200" dirty="0">
                <a:solidFill>
                  <a:srgbClr val="009242"/>
                </a:solidFill>
              </a:rPr>
              <a:t>    result = sum_2(a,0);</a:t>
            </a:r>
          </a:p>
          <a:p>
            <a:pPr>
              <a:lnSpc>
                <a:spcPct val="100000"/>
              </a:lnSpc>
              <a:spcBef>
                <a:spcPct val="0"/>
              </a:spcBef>
              <a:buFontTx/>
              <a:buNone/>
            </a:pPr>
            <a:r>
              <a:rPr lang="en-US" altLang="zh-CN" sz="2200" dirty="0"/>
              <a:t>    </a:t>
            </a:r>
            <a:r>
              <a:rPr lang="en-US" altLang="zh-CN" sz="2200" dirty="0" err="1"/>
              <a:t>printf</a:t>
            </a:r>
            <a:r>
              <a:rPr lang="en-US" altLang="zh-CN" sz="2200" dirty="0"/>
              <a:t>(“%</a:t>
            </a:r>
            <a:r>
              <a:rPr lang="en-US" altLang="zh-CN" sz="2200" dirty="0" err="1"/>
              <a:t>d”,result</a:t>
            </a:r>
            <a:r>
              <a:rPr lang="en-US" altLang="zh-CN" sz="2200" dirty="0"/>
              <a:t>);</a:t>
            </a:r>
          </a:p>
          <a:p>
            <a:pPr>
              <a:lnSpc>
                <a:spcPct val="100000"/>
              </a:lnSpc>
              <a:spcBef>
                <a:spcPct val="0"/>
              </a:spcBef>
              <a:buFontTx/>
              <a:buNone/>
            </a:pPr>
            <a:r>
              <a:rPr lang="en-US" altLang="zh-CN" sz="2200" dirty="0"/>
              <a:t>}</a:t>
            </a:r>
            <a:endParaRPr lang="zh-CN" altLang="en-US" sz="2200" dirty="0"/>
          </a:p>
        </p:txBody>
      </p:sp>
    </p:spTree>
    <p:extLst>
      <p:ext uri="{BB962C8B-B14F-4D97-AF65-F5344CB8AC3E}">
        <p14:creationId xmlns:p14="http://schemas.microsoft.com/office/powerpoint/2010/main" val="366603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179512" y="188913"/>
            <a:ext cx="7919913" cy="707886"/>
          </a:xfrm>
          <a:prstGeom prst="rect">
            <a:avLst/>
          </a:prstGeom>
          <a:noFill/>
          <a:ln w="9525">
            <a:noFill/>
          </a:ln>
        </p:spPr>
        <p:txBody>
          <a:bodyPr wrap="square"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深入理解计算机系统</a:t>
            </a:r>
          </a:p>
        </p:txBody>
      </p:sp>
      <p:sp>
        <p:nvSpPr>
          <p:cNvPr id="2" name="Rectangle 4">
            <a:extLst>
              <a:ext uri="{FF2B5EF4-FFF2-40B4-BE49-F238E27FC236}">
                <a16:creationId xmlns:a16="http://schemas.microsoft.com/office/drawing/2014/main" id="{F2761F57-E8B6-9813-EDC8-E50A9652F4CD}"/>
              </a:ext>
            </a:extLst>
          </p:cNvPr>
          <p:cNvSpPr>
            <a:spLocks noChangeArrowheads="1"/>
          </p:cNvSpPr>
          <p:nvPr/>
        </p:nvSpPr>
        <p:spPr bwMode="auto">
          <a:xfrm>
            <a:off x="179388" y="1259923"/>
            <a:ext cx="443761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200" dirty="0"/>
              <a:t>int sum_1(int a[ ], </a:t>
            </a:r>
            <a:r>
              <a:rPr lang="en-US" altLang="zh-CN" sz="2200" dirty="0">
                <a:solidFill>
                  <a:srgbClr val="FF0000"/>
                </a:solidFill>
              </a:rPr>
              <a:t>unsigned </a:t>
            </a:r>
            <a:r>
              <a:rPr lang="en-US" altLang="zh-CN" sz="2200" dirty="0" err="1"/>
              <a:t>len</a:t>
            </a:r>
            <a:r>
              <a:rPr lang="en-US" altLang="zh-CN" sz="2200" dirty="0"/>
              <a:t>)</a:t>
            </a:r>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a:t>
            </a:r>
            <a:r>
              <a:rPr lang="en-US" altLang="zh-CN" sz="2200" dirty="0" err="1"/>
              <a:t>i</a:t>
            </a:r>
            <a:r>
              <a:rPr lang="zh-CN" altLang="en-US" sz="2200" dirty="0"/>
              <a:t>，</a:t>
            </a:r>
            <a:r>
              <a:rPr lang="en-US" altLang="zh-CN" sz="2200" dirty="0"/>
              <a:t>sum = 0;</a:t>
            </a:r>
          </a:p>
          <a:p>
            <a:pPr>
              <a:lnSpc>
                <a:spcPct val="100000"/>
              </a:lnSpc>
              <a:spcBef>
                <a:spcPct val="0"/>
              </a:spcBef>
              <a:buFontTx/>
              <a:buNone/>
            </a:pPr>
            <a:r>
              <a:rPr lang="en-US" altLang="zh-CN" sz="2200" dirty="0"/>
              <a:t>	for	(</a:t>
            </a:r>
            <a:r>
              <a:rPr lang="en-US" altLang="zh-CN" sz="2200" dirty="0" err="1"/>
              <a:t>i</a:t>
            </a:r>
            <a:r>
              <a:rPr lang="en-US" altLang="zh-CN" sz="2200" dirty="0"/>
              <a:t> = 0; </a:t>
            </a:r>
            <a:r>
              <a:rPr lang="en-US" altLang="zh-CN" sz="2200" dirty="0" err="1">
                <a:solidFill>
                  <a:srgbClr val="FF0000"/>
                </a:solidFill>
              </a:rPr>
              <a:t>i</a:t>
            </a:r>
            <a:r>
              <a:rPr lang="en-US" altLang="zh-CN" sz="2200" dirty="0">
                <a:solidFill>
                  <a:srgbClr val="FF0000"/>
                </a:solidFill>
              </a:rPr>
              <a:t> &lt;= </a:t>
            </a:r>
            <a:r>
              <a:rPr lang="en-US" altLang="zh-CN" sz="2200" dirty="0" err="1">
                <a:solidFill>
                  <a:srgbClr val="FF0000"/>
                </a:solidFill>
              </a:rPr>
              <a:t>len</a:t>
            </a:r>
            <a:r>
              <a:rPr lang="en-US" altLang="zh-CN" sz="2200" dirty="0">
                <a:solidFill>
                  <a:srgbClr val="FF0000"/>
                </a:solidFill>
              </a:rPr>
              <a:t>–1</a:t>
            </a:r>
            <a:r>
              <a:rPr lang="en-US" altLang="zh-CN" sz="2200" dirty="0"/>
              <a:t>; </a:t>
            </a:r>
            <a:r>
              <a:rPr lang="en-US" altLang="zh-CN" sz="2200" dirty="0" err="1"/>
              <a:t>i</a:t>
            </a:r>
            <a:r>
              <a:rPr lang="en-US" altLang="zh-CN" sz="2200" dirty="0"/>
              <a:t>++)</a:t>
            </a:r>
          </a:p>
          <a:p>
            <a:pPr>
              <a:lnSpc>
                <a:spcPct val="100000"/>
              </a:lnSpc>
              <a:spcBef>
                <a:spcPct val="0"/>
              </a:spcBef>
              <a:buFontTx/>
              <a:buNone/>
            </a:pPr>
            <a:r>
              <a:rPr lang="en-US" altLang="zh-CN" sz="2200" dirty="0"/>
              <a:t>      	sum += a[</a:t>
            </a:r>
            <a:r>
              <a:rPr lang="en-US" altLang="zh-CN" sz="2200" dirty="0" err="1"/>
              <a:t>i</a:t>
            </a:r>
            <a:r>
              <a:rPr lang="en-US" altLang="zh-CN" sz="2200" dirty="0"/>
              <a:t>];</a:t>
            </a:r>
          </a:p>
          <a:p>
            <a:pPr>
              <a:lnSpc>
                <a:spcPct val="100000"/>
              </a:lnSpc>
              <a:spcBef>
                <a:spcPct val="0"/>
              </a:spcBef>
              <a:buFontTx/>
              <a:buNone/>
            </a:pPr>
            <a:r>
              <a:rPr lang="en-US" altLang="zh-CN" sz="2200" dirty="0"/>
              <a:t>	return sum;</a:t>
            </a:r>
          </a:p>
          <a:p>
            <a:pPr>
              <a:lnSpc>
                <a:spcPct val="100000"/>
              </a:lnSpc>
              <a:spcBef>
                <a:spcPct val="0"/>
              </a:spcBef>
              <a:buFontTx/>
              <a:buNone/>
            </a:pPr>
            <a:r>
              <a:rPr lang="en-US" altLang="zh-CN" sz="2200" dirty="0"/>
              <a:t>}</a:t>
            </a:r>
            <a:endParaRPr lang="zh-CN" altLang="en-US" sz="2200" dirty="0"/>
          </a:p>
        </p:txBody>
      </p:sp>
      <p:sp>
        <p:nvSpPr>
          <p:cNvPr id="8" name="文本框 7">
            <a:extLst>
              <a:ext uri="{FF2B5EF4-FFF2-40B4-BE49-F238E27FC236}">
                <a16:creationId xmlns:a16="http://schemas.microsoft.com/office/drawing/2014/main" id="{C13AAF71-0841-698D-46F4-8F83C1AB8A51}"/>
              </a:ext>
            </a:extLst>
          </p:cNvPr>
          <p:cNvSpPr txBox="1"/>
          <p:nvPr/>
        </p:nvSpPr>
        <p:spPr>
          <a:xfrm>
            <a:off x="4572000" y="3501008"/>
            <a:ext cx="4234206" cy="461665"/>
          </a:xfrm>
          <a:prstGeom prst="rect">
            <a:avLst/>
          </a:prstGeom>
          <a:noFill/>
        </p:spPr>
        <p:txBody>
          <a:bodyPr wrap="square" rtlCol="0">
            <a:spAutoFit/>
          </a:bodyPr>
          <a:lstStyle/>
          <a:p>
            <a:r>
              <a:rPr lang="en-US" altLang="zh-CN" sz="2400" dirty="0">
                <a:latin typeface="+mn-ea"/>
                <a:ea typeface="+mn-ea"/>
              </a:rPr>
              <a:t>result=sum_3(a,0);</a:t>
            </a:r>
            <a:r>
              <a:rPr lang="zh-CN" altLang="en-US" sz="2400" dirty="0">
                <a:latin typeface="+mn-ea"/>
                <a:ea typeface="+mn-ea"/>
              </a:rPr>
              <a:t>运行正常</a:t>
            </a:r>
          </a:p>
        </p:txBody>
      </p:sp>
      <p:sp>
        <p:nvSpPr>
          <p:cNvPr id="9" name="文本框 8">
            <a:extLst>
              <a:ext uri="{FF2B5EF4-FFF2-40B4-BE49-F238E27FC236}">
                <a16:creationId xmlns:a16="http://schemas.microsoft.com/office/drawing/2014/main" id="{23B73D1E-E432-7B3D-2C6D-635C0F69C942}"/>
              </a:ext>
            </a:extLst>
          </p:cNvPr>
          <p:cNvSpPr txBox="1"/>
          <p:nvPr/>
        </p:nvSpPr>
        <p:spPr>
          <a:xfrm>
            <a:off x="2186734" y="6354325"/>
            <a:ext cx="6075676" cy="461665"/>
          </a:xfrm>
          <a:prstGeom prst="rect">
            <a:avLst/>
          </a:prstGeom>
          <a:noFill/>
        </p:spPr>
        <p:txBody>
          <a:bodyPr wrap="square" rtlCol="0">
            <a:spAutoFit/>
          </a:bodyPr>
          <a:lstStyle/>
          <a:p>
            <a:r>
              <a:rPr lang="zh-CN" altLang="en-US" sz="2400" dirty="0">
                <a:solidFill>
                  <a:srgbClr val="FF0000"/>
                </a:solidFill>
                <a:latin typeface="+mn-ea"/>
                <a:ea typeface="+mn-ea"/>
              </a:rPr>
              <a:t>有符号数</a:t>
            </a:r>
            <a:r>
              <a:rPr lang="en-US" altLang="zh-CN" sz="2400" dirty="0">
                <a:solidFill>
                  <a:srgbClr val="FF0000"/>
                </a:solidFill>
                <a:latin typeface="+mn-ea"/>
                <a:ea typeface="+mn-ea"/>
              </a:rPr>
              <a:t>(int)</a:t>
            </a:r>
            <a:r>
              <a:rPr lang="zh-CN" altLang="en-US" sz="2400" dirty="0">
                <a:solidFill>
                  <a:srgbClr val="FF0000"/>
                </a:solidFill>
                <a:latin typeface="+mn-ea"/>
                <a:ea typeface="+mn-ea"/>
              </a:rPr>
              <a:t>，无符号数</a:t>
            </a:r>
            <a:r>
              <a:rPr lang="en-US" altLang="zh-CN" sz="2400" dirty="0">
                <a:solidFill>
                  <a:srgbClr val="FF0000"/>
                </a:solidFill>
                <a:latin typeface="+mn-ea"/>
                <a:ea typeface="+mn-ea"/>
              </a:rPr>
              <a:t>(unsigned int)</a:t>
            </a:r>
            <a:endParaRPr lang="zh-CN" altLang="en-US" sz="2400" dirty="0">
              <a:solidFill>
                <a:srgbClr val="FF0000"/>
              </a:solidFill>
              <a:latin typeface="+mn-ea"/>
              <a:ea typeface="+mn-ea"/>
            </a:endParaRPr>
          </a:p>
        </p:txBody>
      </p:sp>
      <p:sp>
        <p:nvSpPr>
          <p:cNvPr id="10" name="Rectangle 4">
            <a:extLst>
              <a:ext uri="{FF2B5EF4-FFF2-40B4-BE49-F238E27FC236}">
                <a16:creationId xmlns:a16="http://schemas.microsoft.com/office/drawing/2014/main" id="{4719E94D-402A-194B-F45B-F6159F0931E7}"/>
              </a:ext>
            </a:extLst>
          </p:cNvPr>
          <p:cNvSpPr>
            <a:spLocks noChangeArrowheads="1"/>
          </p:cNvSpPr>
          <p:nvPr/>
        </p:nvSpPr>
        <p:spPr bwMode="auto">
          <a:xfrm>
            <a:off x="199226" y="4059030"/>
            <a:ext cx="41671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200" dirty="0"/>
              <a:t>int sum_3(int a[ ], </a:t>
            </a:r>
            <a:r>
              <a:rPr lang="en-US" altLang="zh-CN" sz="2200" dirty="0">
                <a:solidFill>
                  <a:srgbClr val="FF0000"/>
                </a:solidFill>
              </a:rPr>
              <a:t>int</a:t>
            </a:r>
            <a:r>
              <a:rPr lang="en-US" altLang="zh-CN" sz="2200" dirty="0"/>
              <a:t> </a:t>
            </a:r>
            <a:r>
              <a:rPr lang="en-US" altLang="zh-CN" sz="2200" dirty="0" err="1"/>
              <a:t>len</a:t>
            </a:r>
            <a:r>
              <a:rPr lang="en-US" altLang="zh-CN" sz="2200" dirty="0"/>
              <a:t>)</a:t>
            </a:r>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a:t>
            </a:r>
            <a:r>
              <a:rPr lang="en-US" altLang="zh-CN" sz="2200" dirty="0" err="1"/>
              <a:t>i</a:t>
            </a:r>
            <a:r>
              <a:rPr lang="zh-CN" altLang="en-US" sz="2200" dirty="0"/>
              <a:t>，</a:t>
            </a:r>
            <a:r>
              <a:rPr lang="en-US" altLang="zh-CN" sz="2200" dirty="0"/>
              <a:t>sum = 0;</a:t>
            </a:r>
          </a:p>
          <a:p>
            <a:pPr>
              <a:lnSpc>
                <a:spcPct val="100000"/>
              </a:lnSpc>
              <a:spcBef>
                <a:spcPct val="0"/>
              </a:spcBef>
              <a:buFontTx/>
              <a:buNone/>
            </a:pPr>
            <a:r>
              <a:rPr lang="en-US" altLang="zh-CN" sz="2200" dirty="0"/>
              <a:t>	for	(</a:t>
            </a:r>
            <a:r>
              <a:rPr lang="en-US" altLang="zh-CN" sz="2200" dirty="0" err="1"/>
              <a:t>i</a:t>
            </a:r>
            <a:r>
              <a:rPr lang="en-US" altLang="zh-CN" sz="2200" dirty="0"/>
              <a:t> = 0; </a:t>
            </a:r>
            <a:r>
              <a:rPr lang="en-US" altLang="zh-CN" sz="2200" dirty="0" err="1">
                <a:solidFill>
                  <a:srgbClr val="FF0000"/>
                </a:solidFill>
              </a:rPr>
              <a:t>i</a:t>
            </a:r>
            <a:r>
              <a:rPr lang="en-US" altLang="zh-CN" sz="2200" dirty="0">
                <a:solidFill>
                  <a:srgbClr val="FF0000"/>
                </a:solidFill>
              </a:rPr>
              <a:t> &lt;= len-1</a:t>
            </a:r>
            <a:r>
              <a:rPr lang="en-US" altLang="zh-CN" sz="2200" dirty="0"/>
              <a:t>; </a:t>
            </a:r>
            <a:r>
              <a:rPr lang="en-US" altLang="zh-CN" sz="2200" dirty="0" err="1"/>
              <a:t>i</a:t>
            </a:r>
            <a:r>
              <a:rPr lang="en-US" altLang="zh-CN" sz="2200" dirty="0"/>
              <a:t>++)</a:t>
            </a:r>
          </a:p>
          <a:p>
            <a:pPr>
              <a:lnSpc>
                <a:spcPct val="100000"/>
              </a:lnSpc>
              <a:spcBef>
                <a:spcPct val="0"/>
              </a:spcBef>
              <a:buFontTx/>
              <a:buNone/>
            </a:pPr>
            <a:r>
              <a:rPr lang="en-US" altLang="zh-CN" sz="2200" dirty="0"/>
              <a:t>      	sum += a[</a:t>
            </a:r>
            <a:r>
              <a:rPr lang="en-US" altLang="zh-CN" sz="2200" dirty="0" err="1"/>
              <a:t>i</a:t>
            </a:r>
            <a:r>
              <a:rPr lang="en-US" altLang="zh-CN" sz="2200" dirty="0"/>
              <a:t>];</a:t>
            </a:r>
          </a:p>
          <a:p>
            <a:pPr>
              <a:lnSpc>
                <a:spcPct val="100000"/>
              </a:lnSpc>
              <a:spcBef>
                <a:spcPct val="0"/>
              </a:spcBef>
              <a:buFontTx/>
              <a:buNone/>
            </a:pPr>
            <a:r>
              <a:rPr lang="en-US" altLang="zh-CN" sz="2200" dirty="0"/>
              <a:t>	return sum;</a:t>
            </a:r>
          </a:p>
          <a:p>
            <a:pPr>
              <a:lnSpc>
                <a:spcPct val="100000"/>
              </a:lnSpc>
              <a:spcBef>
                <a:spcPct val="0"/>
              </a:spcBef>
              <a:buFontTx/>
              <a:buNone/>
            </a:pPr>
            <a:r>
              <a:rPr lang="en-US" altLang="zh-CN" sz="2200" dirty="0"/>
              <a:t>}</a:t>
            </a:r>
            <a:endParaRPr lang="zh-CN" altLang="en-US" sz="2200" dirty="0"/>
          </a:p>
        </p:txBody>
      </p:sp>
      <p:sp>
        <p:nvSpPr>
          <p:cNvPr id="11" name="文本框 10">
            <a:extLst>
              <a:ext uri="{FF2B5EF4-FFF2-40B4-BE49-F238E27FC236}">
                <a16:creationId xmlns:a16="http://schemas.microsoft.com/office/drawing/2014/main" id="{71F7468C-080C-81DA-F241-F7D9088444B8}"/>
              </a:ext>
            </a:extLst>
          </p:cNvPr>
          <p:cNvSpPr txBox="1"/>
          <p:nvPr/>
        </p:nvSpPr>
        <p:spPr>
          <a:xfrm>
            <a:off x="4618142" y="4037154"/>
            <a:ext cx="4488352" cy="2308324"/>
          </a:xfrm>
          <a:prstGeom prst="rect">
            <a:avLst/>
          </a:prstGeom>
          <a:noFill/>
        </p:spPr>
        <p:txBody>
          <a:bodyPr wrap="square" rtlCol="0">
            <a:spAutoFit/>
          </a:bodyPr>
          <a:lstStyle/>
          <a:p>
            <a:r>
              <a:rPr lang="en-US" altLang="zh-CN" sz="2400" dirty="0">
                <a:latin typeface="+mn-ea"/>
                <a:ea typeface="+mn-ea"/>
              </a:rPr>
              <a:t>result=sum_3(a,0x90000000);</a:t>
            </a:r>
          </a:p>
          <a:p>
            <a:r>
              <a:rPr lang="zh-CN" altLang="en-US" sz="2400" dirty="0">
                <a:latin typeface="+mn-ea"/>
                <a:ea typeface="+mn-ea"/>
              </a:rPr>
              <a:t>返回的结果为</a:t>
            </a:r>
            <a:r>
              <a:rPr lang="en-US" altLang="zh-CN" sz="2400" dirty="0">
                <a:latin typeface="+mn-ea"/>
                <a:ea typeface="+mn-ea"/>
              </a:rPr>
              <a:t>0</a:t>
            </a:r>
          </a:p>
          <a:p>
            <a:endParaRPr lang="en-US" altLang="zh-CN" sz="2400" dirty="0">
              <a:latin typeface="+mn-ea"/>
              <a:ea typeface="+mn-ea"/>
            </a:endParaRPr>
          </a:p>
          <a:p>
            <a:r>
              <a:rPr lang="en-US" altLang="zh-CN" sz="2400" dirty="0">
                <a:latin typeface="+mn-ea"/>
              </a:rPr>
              <a:t>result=sum_1(a,0x90000000);</a:t>
            </a:r>
          </a:p>
          <a:p>
            <a:r>
              <a:rPr lang="en-US" altLang="zh-CN" sz="2400" dirty="0">
                <a:latin typeface="+mn-ea"/>
              </a:rPr>
              <a:t>result=</a:t>
            </a:r>
            <a:r>
              <a:rPr lang="en-US" altLang="zh-CN" sz="2400" dirty="0">
                <a:latin typeface="+mn-ea"/>
                <a:ea typeface="+mn-ea"/>
              </a:rPr>
              <a:t>sum_2(a</a:t>
            </a:r>
            <a:r>
              <a:rPr lang="en-US" altLang="zh-CN" sz="2400" dirty="0">
                <a:latin typeface="+mn-ea"/>
              </a:rPr>
              <a:t>,0x90000000);</a:t>
            </a:r>
            <a:endParaRPr lang="en-US" altLang="zh-CN" sz="2400" dirty="0">
              <a:latin typeface="+mn-ea"/>
              <a:ea typeface="+mn-ea"/>
            </a:endParaRPr>
          </a:p>
          <a:p>
            <a:r>
              <a:rPr lang="zh-CN" altLang="en-US" sz="2400" dirty="0">
                <a:latin typeface="+mn-ea"/>
                <a:ea typeface="+mn-ea"/>
              </a:rPr>
              <a:t>运行异常</a:t>
            </a:r>
          </a:p>
        </p:txBody>
      </p:sp>
      <p:sp>
        <p:nvSpPr>
          <p:cNvPr id="12" name="Rectangle 4">
            <a:extLst>
              <a:ext uri="{FF2B5EF4-FFF2-40B4-BE49-F238E27FC236}">
                <a16:creationId xmlns:a16="http://schemas.microsoft.com/office/drawing/2014/main" id="{6CE8E3E9-6D77-C650-3B77-C034DB5F333C}"/>
              </a:ext>
            </a:extLst>
          </p:cNvPr>
          <p:cNvSpPr>
            <a:spLocks noChangeArrowheads="1"/>
          </p:cNvSpPr>
          <p:nvPr/>
        </p:nvSpPr>
        <p:spPr bwMode="auto">
          <a:xfrm>
            <a:off x="4793121" y="1196752"/>
            <a:ext cx="4327769"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000" dirty="0"/>
              <a:t>int sum_2(int a[ ], unsigned </a:t>
            </a:r>
            <a:r>
              <a:rPr lang="en-US" altLang="zh-CN" sz="2000" dirty="0" err="1"/>
              <a:t>len</a:t>
            </a:r>
            <a:r>
              <a:rPr lang="en-US" altLang="zh-CN" sz="2000" dirty="0"/>
              <a:t>)</a:t>
            </a:r>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a:t>
            </a:r>
            <a:r>
              <a:rPr lang="en-US" altLang="zh-CN" sz="2200" dirty="0" err="1"/>
              <a:t>i</a:t>
            </a:r>
            <a:r>
              <a:rPr lang="zh-CN" altLang="en-US" sz="2200" dirty="0"/>
              <a:t>，</a:t>
            </a:r>
            <a:r>
              <a:rPr lang="en-US" altLang="zh-CN" sz="2200" dirty="0"/>
              <a:t>sum = 0;</a:t>
            </a:r>
          </a:p>
          <a:p>
            <a:pPr>
              <a:lnSpc>
                <a:spcPct val="100000"/>
              </a:lnSpc>
              <a:spcBef>
                <a:spcPct val="0"/>
              </a:spcBef>
              <a:buFontTx/>
              <a:buNone/>
            </a:pPr>
            <a:r>
              <a:rPr lang="en-US" altLang="zh-CN" sz="2200" dirty="0"/>
              <a:t>	for	(</a:t>
            </a:r>
            <a:r>
              <a:rPr lang="en-US" altLang="zh-CN" sz="2200" dirty="0" err="1"/>
              <a:t>i</a:t>
            </a:r>
            <a:r>
              <a:rPr lang="en-US" altLang="zh-CN" sz="2200" dirty="0"/>
              <a:t> = 0; </a:t>
            </a:r>
            <a:r>
              <a:rPr lang="en-US" altLang="zh-CN" sz="2200" dirty="0" err="1">
                <a:solidFill>
                  <a:srgbClr val="FF0000"/>
                </a:solidFill>
              </a:rPr>
              <a:t>i</a:t>
            </a:r>
            <a:r>
              <a:rPr lang="en-US" altLang="zh-CN" sz="2200" dirty="0">
                <a:solidFill>
                  <a:srgbClr val="FF0000"/>
                </a:solidFill>
              </a:rPr>
              <a:t> &lt; </a:t>
            </a:r>
            <a:r>
              <a:rPr lang="en-US" altLang="zh-CN" sz="2200" dirty="0" err="1">
                <a:solidFill>
                  <a:srgbClr val="FF0000"/>
                </a:solidFill>
              </a:rPr>
              <a:t>len</a:t>
            </a:r>
            <a:r>
              <a:rPr lang="en-US" altLang="zh-CN" sz="2200" dirty="0"/>
              <a:t>; </a:t>
            </a:r>
            <a:r>
              <a:rPr lang="en-US" altLang="zh-CN" sz="2200" dirty="0" err="1"/>
              <a:t>i</a:t>
            </a:r>
            <a:r>
              <a:rPr lang="en-US" altLang="zh-CN" sz="2200" dirty="0"/>
              <a:t>++)</a:t>
            </a:r>
          </a:p>
          <a:p>
            <a:pPr>
              <a:lnSpc>
                <a:spcPct val="100000"/>
              </a:lnSpc>
              <a:spcBef>
                <a:spcPct val="0"/>
              </a:spcBef>
              <a:buFontTx/>
              <a:buNone/>
            </a:pPr>
            <a:r>
              <a:rPr lang="en-US" altLang="zh-CN" sz="2200" dirty="0"/>
              <a:t>      	sum += a[</a:t>
            </a:r>
            <a:r>
              <a:rPr lang="en-US" altLang="zh-CN" sz="2200" dirty="0" err="1"/>
              <a:t>i</a:t>
            </a:r>
            <a:r>
              <a:rPr lang="en-US" altLang="zh-CN" sz="2200" dirty="0"/>
              <a:t>];</a:t>
            </a:r>
          </a:p>
          <a:p>
            <a:pPr>
              <a:lnSpc>
                <a:spcPct val="100000"/>
              </a:lnSpc>
              <a:spcBef>
                <a:spcPct val="0"/>
              </a:spcBef>
              <a:buFontTx/>
              <a:buNone/>
            </a:pPr>
            <a:r>
              <a:rPr lang="en-US" altLang="zh-CN" sz="2200" dirty="0"/>
              <a:t>	return sum;</a:t>
            </a:r>
          </a:p>
          <a:p>
            <a:pPr>
              <a:lnSpc>
                <a:spcPct val="100000"/>
              </a:lnSpc>
              <a:spcBef>
                <a:spcPct val="0"/>
              </a:spcBef>
              <a:buFontTx/>
              <a:buNone/>
            </a:pPr>
            <a:r>
              <a:rPr lang="en-US" altLang="zh-CN" sz="2200" dirty="0"/>
              <a:t>}</a:t>
            </a:r>
            <a:endParaRPr lang="zh-CN" altLang="en-US" sz="2200" dirty="0"/>
          </a:p>
        </p:txBody>
      </p:sp>
    </p:spTree>
    <p:extLst>
      <p:ext uri="{BB962C8B-B14F-4D97-AF65-F5344CB8AC3E}">
        <p14:creationId xmlns:p14="http://schemas.microsoft.com/office/powerpoint/2010/main" val="381753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8193"/>
          <p:cNvSpPr txBox="1"/>
          <p:nvPr/>
        </p:nvSpPr>
        <p:spPr>
          <a:xfrm>
            <a:off x="755650" y="188913"/>
            <a:ext cx="7272338"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课程简介</a:t>
            </a:r>
          </a:p>
        </p:txBody>
      </p:sp>
      <p:sp>
        <p:nvSpPr>
          <p:cNvPr id="4097" name="文本框 5121"/>
          <p:cNvSpPr txBox="1"/>
          <p:nvPr/>
        </p:nvSpPr>
        <p:spPr>
          <a:xfrm>
            <a:off x="621665" y="1340485"/>
            <a:ext cx="7540625" cy="5061585"/>
          </a:xfrm>
          <a:prstGeom prst="rect">
            <a:avLst/>
          </a:prstGeom>
          <a:noFill/>
          <a:ln w="9525">
            <a:noFill/>
          </a:ln>
        </p:spPr>
        <p:txBody>
          <a:bodyPr wrap="square" anchor="t" anchorCtr="0">
            <a:spAutoFit/>
          </a:bodyPr>
          <a:lstStyle/>
          <a:p>
            <a:pPr>
              <a:lnSpc>
                <a:spcPct val="150000"/>
              </a:lnSpc>
            </a:pPr>
            <a:r>
              <a:rPr lang="en-US" altLang="zh-CN" sz="3200" dirty="0">
                <a:solidFill>
                  <a:srgbClr val="002060"/>
                </a:solidFill>
                <a:latin typeface="楷体_GB2312" pitchFamily="1" charset="-122"/>
                <a:ea typeface="楷体_GB2312" pitchFamily="1" charset="-122"/>
              </a:rPr>
              <a:t>5</a:t>
            </a:r>
            <a:r>
              <a:rPr lang="zh-CN" altLang="en-US" sz="3200" dirty="0">
                <a:solidFill>
                  <a:srgbClr val="002060"/>
                </a:solidFill>
                <a:latin typeface="楷体_GB2312" pitchFamily="1" charset="-122"/>
                <a:ea typeface="楷体_GB2312" pitchFamily="1" charset="-122"/>
              </a:rPr>
              <a:t>．特色</a:t>
            </a: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将计算机指令系统、汇编语言、高级语言程序的编译、链接和执行与计算机组成、操作系统等有机地贯穿起来，通过本课程学习，将达成以下目标：</a:t>
            </a: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1.较全面地了解计算机系统的组成结构和工作原理，对计算机系统中各个抽象层之间的转换和协作有深入的认识，建立完整的计算机系统概念。</a:t>
            </a: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2.了解指令集体系结构的构成，重点对IA-32和x86-64指令系统有全面了解；</a:t>
            </a:r>
          </a:p>
          <a:p>
            <a:pPr lvl="1" indent="457200" algn="l">
              <a:lnSpc>
                <a:spcPct val="125000"/>
              </a:lnSpc>
              <a:spcBef>
                <a:spcPts val="0"/>
              </a:spcBef>
            </a:pPr>
            <a:r>
              <a:rPr sz="2000" dirty="0">
                <a:solidFill>
                  <a:srgbClr val="000066"/>
                </a:solidFill>
                <a:latin typeface="Tahoma" panose="020B0604030504040204" pitchFamily="2" charset="0"/>
                <a:ea typeface="楷体_GB2312" pitchFamily="1" charset="-122"/>
              </a:rPr>
              <a:t>3.掌握数据在计算机系统中的机器级表示形式，对高级语言程序的数据类型概念和数据的底层表示及其处理有深层次的了解</a:t>
            </a:r>
            <a:r>
              <a:rPr lang="zh-CN" sz="2000" dirty="0">
                <a:solidFill>
                  <a:srgbClr val="000066"/>
                </a:solidFill>
                <a:latin typeface="Tahoma" panose="020B0604030504040204" pitchFamily="2" charset="0"/>
                <a:ea typeface="楷体_GB2312" pitchFamily="1"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文本框 5121"/>
          <p:cNvSpPr txBox="1"/>
          <p:nvPr/>
        </p:nvSpPr>
        <p:spPr>
          <a:xfrm>
            <a:off x="611560" y="1656248"/>
            <a:ext cx="2520280" cy="4769704"/>
          </a:xfrm>
          <a:prstGeom prst="rect">
            <a:avLst/>
          </a:prstGeom>
          <a:noFill/>
          <a:ln w="9525">
            <a:noFill/>
          </a:ln>
        </p:spPr>
        <p:txBody>
          <a:bodyPr wrap="square" anchor="t" anchorCtr="0">
            <a:spAutoFit/>
          </a:bodyPr>
          <a:lstStyle/>
          <a:p>
            <a:pPr>
              <a:lnSpc>
                <a:spcPct val="120000"/>
              </a:lnSpc>
            </a:pPr>
            <a:r>
              <a:rPr lang="en-US" altLang="zh-CN" sz="3200" dirty="0">
                <a:solidFill>
                  <a:srgbClr val="002060"/>
                </a:solidFill>
                <a:latin typeface="楷体_GB2312" pitchFamily="1" charset="-122"/>
                <a:ea typeface="楷体_GB2312" pitchFamily="1" charset="-122"/>
              </a:rPr>
              <a:t>QQ</a:t>
            </a:r>
            <a:r>
              <a:rPr lang="zh-CN" altLang="en-US" sz="3200" dirty="0">
                <a:solidFill>
                  <a:srgbClr val="002060"/>
                </a:solidFill>
                <a:latin typeface="楷体_GB2312" pitchFamily="1" charset="-122"/>
                <a:ea typeface="楷体_GB2312" pitchFamily="1" charset="-122"/>
              </a:rPr>
              <a:t>群名：计算机系统基础大数据</a:t>
            </a:r>
            <a:r>
              <a:rPr lang="en-US" altLang="zh-CN" sz="3200" dirty="0">
                <a:solidFill>
                  <a:srgbClr val="002060"/>
                </a:solidFill>
                <a:latin typeface="楷体_GB2312" pitchFamily="1" charset="-122"/>
                <a:ea typeface="楷体_GB2312" pitchFamily="1" charset="-122"/>
              </a:rPr>
              <a:t>2301-2302</a:t>
            </a:r>
          </a:p>
          <a:p>
            <a:pPr>
              <a:lnSpc>
                <a:spcPct val="120000"/>
              </a:lnSpc>
            </a:pPr>
            <a:endParaRPr lang="en-US" altLang="zh-CN" sz="3200" dirty="0">
              <a:solidFill>
                <a:srgbClr val="002060"/>
              </a:solidFill>
              <a:latin typeface="楷体_GB2312" pitchFamily="1" charset="-122"/>
              <a:ea typeface="楷体_GB2312" pitchFamily="1" charset="-122"/>
            </a:endParaRPr>
          </a:p>
          <a:p>
            <a:pPr>
              <a:lnSpc>
                <a:spcPct val="120000"/>
              </a:lnSpc>
            </a:pPr>
            <a:r>
              <a:rPr lang="zh-CN" altLang="en-US" sz="3200" dirty="0">
                <a:solidFill>
                  <a:srgbClr val="002060"/>
                </a:solidFill>
                <a:latin typeface="楷体_GB2312" pitchFamily="1" charset="-122"/>
                <a:ea typeface="楷体_GB2312" pitchFamily="1" charset="-122"/>
              </a:rPr>
              <a:t>进群后将群名改成班级</a:t>
            </a:r>
            <a:r>
              <a:rPr lang="en-US" altLang="zh-CN" sz="3200" dirty="0">
                <a:solidFill>
                  <a:srgbClr val="002060"/>
                </a:solidFill>
                <a:latin typeface="楷体_GB2312" pitchFamily="1" charset="-122"/>
                <a:ea typeface="楷体_GB2312" pitchFamily="1" charset="-122"/>
              </a:rPr>
              <a:t>+</a:t>
            </a:r>
            <a:r>
              <a:rPr lang="zh-CN" altLang="en-US" sz="3200" dirty="0">
                <a:solidFill>
                  <a:srgbClr val="002060"/>
                </a:solidFill>
                <a:latin typeface="楷体_GB2312" pitchFamily="1" charset="-122"/>
                <a:ea typeface="楷体_GB2312" pitchFamily="1" charset="-122"/>
              </a:rPr>
              <a:t>真实姓名</a:t>
            </a:r>
            <a:endParaRPr lang="en-US" altLang="zh-CN" sz="3200" dirty="0">
              <a:solidFill>
                <a:srgbClr val="002060"/>
              </a:solidFill>
              <a:latin typeface="楷体_GB2312" pitchFamily="1" charset="-122"/>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学习资源</a:t>
            </a:r>
          </a:p>
        </p:txBody>
      </p:sp>
      <p:pic>
        <p:nvPicPr>
          <p:cNvPr id="4" name="图片 3">
            <a:extLst>
              <a:ext uri="{FF2B5EF4-FFF2-40B4-BE49-F238E27FC236}">
                <a16:creationId xmlns:a16="http://schemas.microsoft.com/office/drawing/2014/main" id="{9E9B9953-2BA5-436D-AFA7-B95E3831DC15}"/>
              </a:ext>
            </a:extLst>
          </p:cNvPr>
          <p:cNvPicPr>
            <a:picLocks noChangeAspect="1"/>
          </p:cNvPicPr>
          <p:nvPr/>
        </p:nvPicPr>
        <p:blipFill>
          <a:blip r:embed="rId2"/>
          <a:stretch>
            <a:fillRect/>
          </a:stretch>
        </p:blipFill>
        <p:spPr>
          <a:xfrm>
            <a:off x="4355976" y="1656248"/>
            <a:ext cx="3961604" cy="412097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8193"/>
          <p:cNvSpPr txBox="1"/>
          <p:nvPr/>
        </p:nvSpPr>
        <p:spPr>
          <a:xfrm>
            <a:off x="755650" y="188913"/>
            <a:ext cx="7272338"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课程简介</a:t>
            </a:r>
          </a:p>
        </p:txBody>
      </p:sp>
      <p:sp>
        <p:nvSpPr>
          <p:cNvPr id="4097" name="文本框 5121"/>
          <p:cNvSpPr txBox="1"/>
          <p:nvPr/>
        </p:nvSpPr>
        <p:spPr>
          <a:xfrm>
            <a:off x="683895" y="1340485"/>
            <a:ext cx="7540625" cy="4677410"/>
          </a:xfrm>
          <a:prstGeom prst="rect">
            <a:avLst/>
          </a:prstGeom>
          <a:noFill/>
          <a:ln w="9525">
            <a:noFill/>
          </a:ln>
        </p:spPr>
        <p:txBody>
          <a:bodyPr wrap="square" anchor="t" anchorCtr="0">
            <a:spAutoFit/>
          </a:bodyPr>
          <a:lstStyle/>
          <a:p>
            <a:pPr>
              <a:lnSpc>
                <a:spcPct val="150000"/>
              </a:lnSpc>
            </a:pPr>
            <a:r>
              <a:rPr lang="en-US" altLang="zh-CN" sz="3200" dirty="0">
                <a:solidFill>
                  <a:srgbClr val="002060"/>
                </a:solidFill>
                <a:latin typeface="楷体_GB2312" pitchFamily="1" charset="-122"/>
                <a:ea typeface="楷体_GB2312" pitchFamily="1" charset="-122"/>
              </a:rPr>
              <a:t>5</a:t>
            </a:r>
            <a:r>
              <a:rPr lang="zh-CN" altLang="en-US" sz="3200" dirty="0">
                <a:solidFill>
                  <a:srgbClr val="002060"/>
                </a:solidFill>
                <a:latin typeface="楷体_GB2312" pitchFamily="1" charset="-122"/>
                <a:ea typeface="楷体_GB2312" pitchFamily="1" charset="-122"/>
              </a:rPr>
              <a:t>．特色</a:t>
            </a:r>
          </a:p>
          <a:p>
            <a:pPr lvl="1" indent="457200" algn="l">
              <a:lnSpc>
                <a:spcPct val="125000"/>
              </a:lnSpc>
              <a:spcBef>
                <a:spcPts val="0"/>
              </a:spcBef>
              <a:buClrTx/>
              <a:buSzTx/>
            </a:pPr>
            <a:r>
              <a:rPr sz="2000" dirty="0">
                <a:latin typeface="Tahoma" panose="020B0604030504040204" pitchFamily="2" charset="0"/>
                <a:ea typeface="楷体_GB2312" pitchFamily="1" charset="-122"/>
                <a:sym typeface="+mn-ea"/>
              </a:rPr>
              <a:t>达成以下目标：</a:t>
            </a:r>
            <a:endParaRPr sz="2000" dirty="0">
              <a:solidFill>
                <a:srgbClr val="000066"/>
              </a:solidFill>
              <a:latin typeface="Tahoma" panose="020B0604030504040204" pitchFamily="2" charset="0"/>
              <a:ea typeface="楷体_GB2312" pitchFamily="1" charset="-122"/>
            </a:endParaRP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4.掌握程序的机器级表示和高级语言程序向可执行目标文件转换的相关知识，对目标文件的结构、生成、链接和执行有全面的了解，从而对系统中程序的执行原理有全面的认识；</a:t>
            </a: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5.掌握操作系统的层次性存储管理、异常处理及I/O操作的原理和方法；</a:t>
            </a: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6.为引导和指导学生进一步学习关于计算机组织原理、操作系统、编译等专门知识奠定坚实的基础；</a:t>
            </a:r>
          </a:p>
          <a:p>
            <a:pPr lvl="1" indent="457200" algn="l">
              <a:lnSpc>
                <a:spcPct val="125000"/>
              </a:lnSpc>
              <a:spcBef>
                <a:spcPts val="0"/>
              </a:spcBef>
              <a:buClrTx/>
              <a:buSzTx/>
            </a:pPr>
            <a:r>
              <a:rPr sz="2000" dirty="0">
                <a:solidFill>
                  <a:srgbClr val="000066"/>
                </a:solidFill>
                <a:latin typeface="Tahoma" panose="020B0604030504040204" pitchFamily="2" charset="0"/>
                <a:ea typeface="楷体_GB2312" pitchFamily="1" charset="-122"/>
              </a:rPr>
              <a:t>7.通过训练，建立高效程序的设计理念，掌握高效程序的开发技术，奠定从事复杂工程应用开发的基础。</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文本框 5121"/>
          <p:cNvSpPr txBox="1"/>
          <p:nvPr/>
        </p:nvSpPr>
        <p:spPr>
          <a:xfrm>
            <a:off x="395536" y="1124744"/>
            <a:ext cx="7194550" cy="633187"/>
          </a:xfrm>
          <a:prstGeom prst="rect">
            <a:avLst/>
          </a:prstGeom>
          <a:noFill/>
          <a:ln w="9525">
            <a:noFill/>
          </a:ln>
        </p:spPr>
        <p:txBody>
          <a:bodyPr wrap="square" anchor="t" anchorCtr="0">
            <a:spAutoFit/>
          </a:bodyPr>
          <a:lstStyle/>
          <a:p>
            <a:pPr>
              <a:lnSpc>
                <a:spcPct val="120000"/>
              </a:lnSpc>
            </a:pPr>
            <a:r>
              <a:rPr lang="zh-CN" altLang="en-US" sz="3200" dirty="0">
                <a:solidFill>
                  <a:srgbClr val="002060"/>
                </a:solidFill>
                <a:latin typeface="楷体_GB2312" pitchFamily="1" charset="-122"/>
                <a:ea typeface="楷体_GB2312" pitchFamily="1" charset="-122"/>
              </a:rPr>
              <a:t>教材及参考书</a:t>
            </a:r>
            <a:endParaRPr lang="en-US" altLang="zh-CN" sz="3200" dirty="0">
              <a:solidFill>
                <a:srgbClr val="002060"/>
              </a:solidFill>
              <a:latin typeface="楷体_GB2312" pitchFamily="1" charset="-122"/>
              <a:ea typeface="楷体_GB2312" pitchFamily="1" charset="-122"/>
            </a:endParaRP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学习资源</a:t>
            </a:r>
          </a:p>
        </p:txBody>
      </p:sp>
      <p:pic>
        <p:nvPicPr>
          <p:cNvPr id="2" name="图片 1">
            <a:extLst>
              <a:ext uri="{FF2B5EF4-FFF2-40B4-BE49-F238E27FC236}">
                <a16:creationId xmlns:a16="http://schemas.microsoft.com/office/drawing/2014/main" id="{9942E165-286C-427A-9596-1AF46B755D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830" y="1789444"/>
            <a:ext cx="2565285" cy="363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
            <a:extLst>
              <a:ext uri="{FF2B5EF4-FFF2-40B4-BE49-F238E27FC236}">
                <a16:creationId xmlns:a16="http://schemas.microsoft.com/office/drawing/2014/main" id="{9945C0F3-F4EB-3AD1-83E9-63A92B6B6B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5461" y="1793313"/>
            <a:ext cx="2565285" cy="365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98088FD0-CDC4-0C58-53D3-87DE220291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3709" y="1791618"/>
            <a:ext cx="2739644" cy="3652859"/>
          </a:xfrm>
          <a:prstGeom prst="rect">
            <a:avLst/>
          </a:prstGeom>
        </p:spPr>
      </p:pic>
      <p:sp>
        <p:nvSpPr>
          <p:cNvPr id="5" name="文本框 4">
            <a:extLst>
              <a:ext uri="{FF2B5EF4-FFF2-40B4-BE49-F238E27FC236}">
                <a16:creationId xmlns:a16="http://schemas.microsoft.com/office/drawing/2014/main" id="{1AEB84FC-F0CF-3263-37FA-F5BA1105D29B}"/>
              </a:ext>
            </a:extLst>
          </p:cNvPr>
          <p:cNvSpPr txBox="1"/>
          <p:nvPr/>
        </p:nvSpPr>
        <p:spPr>
          <a:xfrm>
            <a:off x="504841" y="5805153"/>
            <a:ext cx="8229600" cy="470257"/>
          </a:xfrm>
          <a:prstGeom prst="rect">
            <a:avLst/>
          </a:prstGeom>
          <a:noFill/>
        </p:spPr>
        <p:txBody>
          <a:bodyPr wrap="square">
            <a:spAutoFit/>
          </a:bodyPr>
          <a:lstStyle/>
          <a:p>
            <a:pPr lvl="1">
              <a:lnSpc>
                <a:spcPct val="110000"/>
              </a:lnSpc>
              <a:spcBef>
                <a:spcPts val="600"/>
              </a:spcBef>
            </a:pP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计算机系统基础</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第二版，袁春风，机械工业出版社</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974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主要参考书</a:t>
            </a:r>
          </a:p>
        </p:txBody>
      </p:sp>
      <p:sp>
        <p:nvSpPr>
          <p:cNvPr id="2" name="Rectangle 3">
            <a:extLst>
              <a:ext uri="{FF2B5EF4-FFF2-40B4-BE49-F238E27FC236}">
                <a16:creationId xmlns:a16="http://schemas.microsoft.com/office/drawing/2014/main" id="{1F1A5FD8-860E-4DF9-A87C-A757D2E0027A}"/>
              </a:ext>
            </a:extLst>
          </p:cNvPr>
          <p:cNvSpPr txBox="1">
            <a:spLocks noChangeArrowheads="1"/>
          </p:cNvSpPr>
          <p:nvPr/>
        </p:nvSpPr>
        <p:spPr>
          <a:xfrm>
            <a:off x="204788" y="1242392"/>
            <a:ext cx="8642350" cy="5715000"/>
          </a:xfrm>
          <a:prstGeom prst="rect">
            <a:avLst/>
          </a:prstGeom>
          <a:noFill/>
          <a:ln w="9525">
            <a:noFill/>
          </a:ln>
        </p:spPr>
        <p:txBody>
          <a:bodyPr anchor="t" anchorCtr="0"/>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marL="457200" lvl="1" indent="0">
              <a:lnSpc>
                <a:spcPct val="110000"/>
              </a:lnSpc>
              <a:spcBef>
                <a:spcPts val="600"/>
              </a:spcBef>
              <a:buNone/>
            </a:pPr>
            <a:r>
              <a:rPr lang="en-US" altLang="zh-CN" sz="2400" dirty="0">
                <a:latin typeface="微软雅黑" panose="020B0503020204020204" pitchFamily="34" charset="-122"/>
                <a:ea typeface="微软雅黑" panose="020B0503020204020204" pitchFamily="34" charset="-122"/>
              </a:rPr>
              <a:t>-《x86</a:t>
            </a:r>
            <a:r>
              <a:rPr lang="zh-CN" altLang="en-US" sz="2400" dirty="0">
                <a:latin typeface="微软雅黑" panose="020B0503020204020204" pitchFamily="34" charset="-122"/>
                <a:ea typeface="微软雅黑" panose="020B0503020204020204" pitchFamily="34" charset="-122"/>
              </a:rPr>
              <a:t>汇编语言程序设计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，许向阳，华中科技大学出版社，</a:t>
            </a:r>
            <a:r>
              <a:rPr lang="en-US" altLang="zh-CN" sz="2400" dirty="0">
                <a:latin typeface="微软雅黑" panose="020B0503020204020204" pitchFamily="34" charset="-122"/>
                <a:ea typeface="微软雅黑" panose="020B0503020204020204" pitchFamily="34" charset="-122"/>
              </a:rPr>
              <a:t>2020</a:t>
            </a:r>
            <a:r>
              <a:rPr lang="zh-CN" altLang="en-US" sz="2400" dirty="0">
                <a:latin typeface="微软雅黑" panose="020B0503020204020204" pitchFamily="34" charset="-122"/>
                <a:ea typeface="微软雅黑" panose="020B0503020204020204" pitchFamily="34" charset="-122"/>
              </a:rPr>
              <a:t>年</a:t>
            </a:r>
            <a:endParaRPr lang="en-US" altLang="zh-CN" sz="2400" dirty="0">
              <a:latin typeface="微软雅黑" panose="020B0503020204020204" pitchFamily="34" charset="-122"/>
              <a:ea typeface="微软雅黑" panose="020B0503020204020204" pitchFamily="34" charset="-122"/>
            </a:endParaRPr>
          </a:p>
          <a:p>
            <a:pPr marL="457200" lvl="1" indent="0">
              <a:lnSpc>
                <a:spcPct val="110000"/>
              </a:lnSpc>
              <a:spcBef>
                <a:spcPts val="600"/>
              </a:spcBef>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系统的汇编语言程序设计，程楠，郑州大学出版社，</a:t>
            </a:r>
            <a:r>
              <a:rPr lang="en-US" altLang="zh-CN" sz="2400" dirty="0">
                <a:latin typeface="微软雅黑" panose="020B0503020204020204" pitchFamily="34" charset="-122"/>
                <a:ea typeface="微软雅黑" panose="020B0503020204020204" pitchFamily="34" charset="-122"/>
              </a:rPr>
              <a:t>2011</a:t>
            </a:r>
            <a:r>
              <a:rPr lang="zh-CN" altLang="en-US" sz="2400" dirty="0">
                <a:latin typeface="微软雅黑" panose="020B0503020204020204" pitchFamily="34" charset="-122"/>
                <a:ea typeface="微软雅黑" panose="020B0503020204020204" pitchFamily="34" charset="-122"/>
              </a:rPr>
              <a:t>年</a:t>
            </a:r>
            <a:endParaRPr lang="en-US" altLang="zh-CN" sz="2400" dirty="0">
              <a:latin typeface="微软雅黑" panose="020B0503020204020204" pitchFamily="34" charset="-122"/>
              <a:ea typeface="微软雅黑" panose="020B0503020204020204" pitchFamily="34" charset="-122"/>
            </a:endParaRPr>
          </a:p>
          <a:p>
            <a:pPr marL="457200" lvl="1" indent="0">
              <a:lnSpc>
                <a:spcPct val="110000"/>
              </a:lnSpc>
              <a:spcBef>
                <a:spcPts val="600"/>
              </a:spcBef>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深入理解计算机系统</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版），</a:t>
            </a:r>
            <a:r>
              <a:rPr lang="en-US" altLang="zh-CN" sz="2400" dirty="0">
                <a:latin typeface="微软雅黑" panose="020B0503020204020204" pitchFamily="34" charset="-122"/>
                <a:ea typeface="微软雅黑" panose="020B0503020204020204" pitchFamily="34" charset="-122"/>
              </a:rPr>
              <a:t>Randal E. Bryant, </a:t>
            </a:r>
            <a:r>
              <a:rPr lang="en-US" altLang="zh-CN" sz="2400" dirty="0" err="1">
                <a:latin typeface="微软雅黑" panose="020B0503020204020204" pitchFamily="34" charset="-122"/>
                <a:ea typeface="微软雅黑" panose="020B0503020204020204" pitchFamily="34" charset="-122"/>
              </a:rPr>
              <a:t>david</a:t>
            </a:r>
            <a:r>
              <a:rPr lang="en-US" altLang="zh-CN" sz="2400" dirty="0">
                <a:latin typeface="微软雅黑" panose="020B0503020204020204" pitchFamily="34" charset="-122"/>
                <a:ea typeface="微软雅黑" panose="020B0503020204020204" pitchFamily="34" charset="-122"/>
              </a:rPr>
              <a:t> R. </a:t>
            </a:r>
            <a:r>
              <a:rPr lang="en-US" altLang="zh-CN" sz="2400" dirty="0" err="1">
                <a:latin typeface="微软雅黑" panose="020B0503020204020204" pitchFamily="34" charset="-122"/>
                <a:ea typeface="微软雅黑" panose="020B0503020204020204" pitchFamily="34" charset="-122"/>
              </a:rPr>
              <a:t>O’Hallaron</a:t>
            </a:r>
            <a:r>
              <a:rPr lang="zh-CN" altLang="en-US" sz="2400" dirty="0">
                <a:latin typeface="微软雅黑" panose="020B0503020204020204" pitchFamily="34" charset="-122"/>
                <a:ea typeface="微软雅黑" panose="020B0503020204020204" pitchFamily="34" charset="-122"/>
              </a:rPr>
              <a:t>著，龚奕利，贺莲 译，机械工业出版社，</a:t>
            </a:r>
            <a:r>
              <a:rPr lang="en-US" altLang="zh-CN" sz="2400" dirty="0">
                <a:latin typeface="微软雅黑" panose="020B0503020204020204" pitchFamily="34" charset="-122"/>
                <a:ea typeface="微软雅黑" panose="020B0503020204020204" pitchFamily="34" charset="-122"/>
              </a:rPr>
              <a:t>2016 </a:t>
            </a:r>
            <a:r>
              <a:rPr lang="zh-CN" altLang="en-US" sz="2400" dirty="0">
                <a:latin typeface="微软雅黑" panose="020B0503020204020204" pitchFamily="34" charset="-122"/>
                <a:ea typeface="微软雅黑" panose="020B0503020204020204" pitchFamily="34" charset="-122"/>
              </a:rPr>
              <a:t>年</a:t>
            </a:r>
            <a:endParaRPr lang="en-US" altLang="zh-CN" sz="2400" dirty="0">
              <a:latin typeface="微软雅黑" panose="020B0503020204020204" pitchFamily="34" charset="-122"/>
              <a:ea typeface="微软雅黑" panose="020B0503020204020204" pitchFamily="34" charset="-122"/>
            </a:endParaRPr>
          </a:p>
          <a:p>
            <a:pPr marL="457200" lvl="1" indent="0">
              <a:lnSpc>
                <a:spcPct val="110000"/>
              </a:lnSpc>
              <a:spcBef>
                <a:spcPts val="600"/>
              </a:spcBef>
              <a:buNone/>
            </a:pPr>
            <a:r>
              <a:rPr lang="en-US" altLang="zh-CN" sz="2400" dirty="0">
                <a:latin typeface="微软雅黑" panose="020B0503020204020204" pitchFamily="34" charset="-122"/>
                <a:ea typeface="微软雅黑" panose="020B0503020204020204" pitchFamily="34" charset="-122"/>
              </a:rPr>
              <a:t>- Brian W. Kernighan, Dennis M. Ritchie, The C Programming Language ( second Edition)</a:t>
            </a:r>
            <a:r>
              <a:rPr lang="zh-CN" altLang="en-US" sz="2400" dirty="0">
                <a:latin typeface="微软雅黑" panose="020B0503020204020204" pitchFamily="34" charset="-122"/>
                <a:ea typeface="微软雅黑" panose="020B0503020204020204" pitchFamily="34" charset="-122"/>
              </a:rPr>
              <a:t>，北京：机械工业出版社，</a:t>
            </a:r>
            <a:r>
              <a:rPr lang="en-US" altLang="zh-CN" sz="2400" dirty="0">
                <a:latin typeface="微软雅黑" panose="020B0503020204020204" pitchFamily="34" charset="-122"/>
                <a:ea typeface="微软雅黑" panose="020B0503020204020204" pitchFamily="34" charset="-122"/>
              </a:rPr>
              <a:t>2006</a:t>
            </a:r>
          </a:p>
          <a:p>
            <a:pPr marL="457200" lvl="1" indent="0">
              <a:lnSpc>
                <a:spcPct val="110000"/>
              </a:lnSpc>
              <a:spcBef>
                <a:spcPts val="600"/>
              </a:spcBef>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计算机系统概论</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原书第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版</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Yale N. </a:t>
            </a:r>
            <a:r>
              <a:rPr lang="en-US" altLang="zh-CN" sz="2400" dirty="0" err="1">
                <a:latin typeface="微软雅黑" panose="020B0503020204020204" pitchFamily="34" charset="-122"/>
                <a:ea typeface="微软雅黑" panose="020B0503020204020204" pitchFamily="34" charset="-122"/>
              </a:rPr>
              <a:t>Patt</a:t>
            </a:r>
            <a:r>
              <a:rPr lang="en-US" altLang="zh-CN" sz="2400" dirty="0">
                <a:latin typeface="微软雅黑" panose="020B0503020204020204" pitchFamily="34" charset="-122"/>
                <a:ea typeface="微软雅黑" panose="020B0503020204020204" pitchFamily="34" charset="-122"/>
              </a:rPr>
              <a:t>, Sanjay J. Patel</a:t>
            </a:r>
            <a:r>
              <a:rPr lang="zh-CN" altLang="en-US" sz="2400" dirty="0">
                <a:latin typeface="微软雅黑" panose="020B0503020204020204" pitchFamily="34" charset="-122"/>
                <a:ea typeface="微软雅黑" panose="020B0503020204020204" pitchFamily="34" charset="-122"/>
              </a:rPr>
              <a:t>著，梁阿磊</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蒋兴昌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林凌译，机械工业出版社，</a:t>
            </a:r>
            <a:r>
              <a:rPr lang="en-US" altLang="zh-CN" sz="2400" dirty="0">
                <a:latin typeface="微软雅黑" panose="020B0503020204020204" pitchFamily="34" charset="-122"/>
                <a:ea typeface="微软雅黑" panose="020B0503020204020204" pitchFamily="34" charset="-122"/>
              </a:rPr>
              <a:t>2007</a:t>
            </a:r>
            <a:r>
              <a:rPr lang="zh-CN" altLang="en-US" sz="2400" dirty="0">
                <a:latin typeface="微软雅黑" panose="020B0503020204020204" pitchFamily="34" charset="-122"/>
                <a:ea typeface="微软雅黑" panose="020B0503020204020204" pitchFamily="34" charset="-122"/>
              </a:rPr>
              <a:t>年</a:t>
            </a:r>
            <a:endParaRPr lang="en-US" altLang="zh-CN" sz="2400" dirty="0">
              <a:latin typeface="微软雅黑" panose="020B0503020204020204" pitchFamily="34" charset="-122"/>
              <a:ea typeface="微软雅黑" panose="020B0503020204020204" pitchFamily="34" charset="-122"/>
            </a:endParaRPr>
          </a:p>
          <a:p>
            <a:pPr marL="457200" lvl="1" indent="0">
              <a:lnSpc>
                <a:spcPct val="110000"/>
              </a:lnSpc>
              <a:spcBef>
                <a:spcPts val="600"/>
              </a:spcBef>
              <a:buNone/>
            </a:pP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实验平台</a:t>
            </a:r>
          </a:p>
        </p:txBody>
      </p:sp>
      <p:sp>
        <p:nvSpPr>
          <p:cNvPr id="3" name="Rectangle 3">
            <a:extLst>
              <a:ext uri="{FF2B5EF4-FFF2-40B4-BE49-F238E27FC236}">
                <a16:creationId xmlns:a16="http://schemas.microsoft.com/office/drawing/2014/main" id="{5C7C4BE3-1A15-A7F1-138B-0DC255E2137A}"/>
              </a:ext>
            </a:extLst>
          </p:cNvPr>
          <p:cNvSpPr txBox="1">
            <a:spLocks noChangeArrowheads="1"/>
          </p:cNvSpPr>
          <p:nvPr/>
        </p:nvSpPr>
        <p:spPr>
          <a:xfrm>
            <a:off x="323528" y="1412776"/>
            <a:ext cx="8326696" cy="2700336"/>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a:spcBef>
                <a:spcPct val="30000"/>
              </a:spcBef>
              <a:buFont typeface="Arial" panose="020B0604020202020204" pitchFamily="34" charset="0"/>
              <a:buChar char="•"/>
            </a:pPr>
            <a:r>
              <a:rPr lang="en-US" altLang="zh-CN" sz="2200" dirty="0">
                <a:solidFill>
                  <a:srgbClr val="008000"/>
                </a:solidFill>
                <a:latin typeface="微软雅黑" panose="020B0503020204020204" pitchFamily="34" charset="-122"/>
                <a:ea typeface="微软雅黑" panose="020B0503020204020204" pitchFamily="34" charset="-122"/>
              </a:rPr>
              <a:t>IA-32+Windows+C+VS2019</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a:t>
            </a:r>
            <a:endParaRPr lang="zh-CN" altLang="en-US" sz="2200" dirty="0">
              <a:solidFill>
                <a:srgbClr val="007434"/>
              </a:solidFill>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008000"/>
                </a:solidFill>
                <a:latin typeface="微软雅黑" panose="020B0503020204020204" pitchFamily="34" charset="-122"/>
                <a:ea typeface="微软雅黑" panose="020B0503020204020204" pitchFamily="34" charset="-122"/>
              </a:rPr>
              <a:t>+</a:t>
            </a:r>
            <a:r>
              <a:rPr lang="en-US" altLang="zh-CN" sz="2200" dirty="0" err="1">
                <a:solidFill>
                  <a:srgbClr val="008000"/>
                </a:solidFill>
                <a:latin typeface="微软雅黑" panose="020B0503020204020204" pitchFamily="34" charset="-122"/>
                <a:ea typeface="微软雅黑" panose="020B0503020204020204" pitchFamily="34" charset="-122"/>
              </a:rPr>
              <a:t>Linux+C+gcc</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panose="05000000000000000000" pitchFamily="2" charset="2"/>
              <a:buNone/>
            </a:pPr>
            <a:r>
              <a:rPr lang="en-US" altLang="zh-CN" sz="2200" dirty="0">
                <a:solidFill>
                  <a:srgbClr val="007434"/>
                </a:solidFill>
                <a:latin typeface="微软雅黑" panose="020B0503020204020204" pitchFamily="34" charset="-122"/>
                <a:ea typeface="微软雅黑" panose="020B0503020204020204" pitchFamily="34" charset="-122"/>
              </a:rPr>
              <a:t>               </a:t>
            </a:r>
            <a:r>
              <a:rPr lang="en-US" altLang="zh-CN" sz="2200" dirty="0">
                <a:solidFill>
                  <a:srgbClr val="008000"/>
                </a:solidFill>
                <a:latin typeface="微软雅黑" panose="020B0503020204020204" pitchFamily="34" charset="-122"/>
                <a:ea typeface="微软雅黑" panose="020B0503020204020204" pitchFamily="34" charset="-122"/>
              </a:rPr>
              <a:t>+QEMU </a:t>
            </a:r>
            <a:r>
              <a:rPr lang="zh-CN" altLang="en-US" sz="2200" dirty="0">
                <a:solidFill>
                  <a:srgbClr val="008000"/>
                </a:solidFill>
                <a:latin typeface="微软雅黑" panose="020B0503020204020204" pitchFamily="34" charset="-122"/>
                <a:ea typeface="微软雅黑" panose="020B0503020204020204" pitchFamily="34" charset="-122"/>
              </a:rPr>
              <a:t>（</a:t>
            </a:r>
            <a:r>
              <a:rPr lang="en-US" altLang="zh-CN" sz="2200" dirty="0">
                <a:solidFill>
                  <a:srgbClr val="008000"/>
                </a:solidFill>
                <a:latin typeface="微软雅黑" panose="020B0503020204020204" pitchFamily="34" charset="-122"/>
                <a:ea typeface="微软雅黑" panose="020B0503020204020204" pitchFamily="34" charset="-122"/>
              </a:rPr>
              <a:t>ARMv8</a:t>
            </a:r>
            <a:r>
              <a:rPr lang="zh-CN" altLang="en-US" sz="2200" dirty="0">
                <a:solidFill>
                  <a:srgbClr val="008000"/>
                </a:solidFill>
                <a:latin typeface="微软雅黑" panose="020B0503020204020204" pitchFamily="34" charset="-122"/>
                <a:ea typeface="微软雅黑" panose="020B0503020204020204" pitchFamily="34" charset="-122"/>
              </a:rPr>
              <a:t>）</a:t>
            </a:r>
            <a:br>
              <a:rPr lang="en-US" altLang="zh-CN" sz="2200" dirty="0">
                <a:solidFill>
                  <a:srgbClr val="008000"/>
                </a:solidFill>
                <a:latin typeface="微软雅黑" panose="020B0503020204020204" pitchFamily="34" charset="-122"/>
                <a:ea typeface="微软雅黑" panose="020B0503020204020204" pitchFamily="34" charset="-122"/>
              </a:rPr>
            </a:br>
            <a:r>
              <a:rPr lang="en-US" altLang="zh-CN" sz="2200" dirty="0">
                <a:solidFill>
                  <a:srgbClr val="008000"/>
                </a:solidFill>
                <a:latin typeface="微软雅黑" panose="020B0503020204020204" pitchFamily="34" charset="-122"/>
                <a:ea typeface="微软雅黑" panose="020B0503020204020204" pitchFamily="34" charset="-122"/>
              </a:rPr>
              <a:t>               +IDA </a:t>
            </a:r>
            <a:r>
              <a:rPr lang="zh-CN" altLang="en-US" sz="2200" dirty="0">
                <a:solidFill>
                  <a:srgbClr val="008000"/>
                </a:solidFill>
                <a:latin typeface="微软雅黑" panose="020B0503020204020204" pitchFamily="34" charset="-122"/>
                <a:ea typeface="微软雅黑" panose="020B0503020204020204" pitchFamily="34" charset="-122"/>
              </a:rPr>
              <a:t> 反汇编调试工具（</a:t>
            </a:r>
            <a:r>
              <a:rPr lang="en-US" altLang="zh-CN" sz="2200" dirty="0">
                <a:solidFill>
                  <a:srgbClr val="008000"/>
                </a:solidFill>
                <a:latin typeface="微软雅黑" panose="020B0503020204020204" pitchFamily="34" charset="-122"/>
                <a:ea typeface="微软雅黑" panose="020B0503020204020204" pitchFamily="34" charset="-122"/>
              </a:rPr>
              <a:t>OLLYDBG,W32Dasm </a:t>
            </a:r>
            <a:r>
              <a:rPr lang="zh-CN" altLang="en-US" sz="2200" dirty="0">
                <a:solidFill>
                  <a:srgbClr val="008000"/>
                </a:solidFill>
                <a:latin typeface="微软雅黑" panose="020B0503020204020204" pitchFamily="34" charset="-122"/>
                <a:ea typeface="微软雅黑" panose="020B0503020204020204" pitchFamily="34" charset="-122"/>
              </a:rPr>
              <a:t>等）</a:t>
            </a:r>
            <a:endParaRPr lang="en-US" altLang="zh-CN" sz="2200" dirty="0">
              <a:solidFill>
                <a:srgbClr val="008000"/>
              </a:solidFill>
              <a:latin typeface="微软雅黑" panose="020B0503020204020204" pitchFamily="34" charset="-122"/>
              <a:ea typeface="微软雅黑" panose="020B0503020204020204" pitchFamily="34" charset="-122"/>
            </a:endParaRPr>
          </a:p>
          <a:p>
            <a:pPr marL="0" indent="0">
              <a:spcBef>
                <a:spcPct val="30000"/>
              </a:spcBef>
              <a:buFont typeface="Wingdings" panose="05000000000000000000" pitchFamily="2" charset="2"/>
              <a:buNone/>
            </a:pPr>
            <a:endParaRPr lang="en-US" altLang="zh-CN" sz="2200" dirty="0">
              <a:solidFill>
                <a:srgbClr val="008000"/>
              </a:solidFill>
              <a:latin typeface="微软雅黑" panose="020B0503020204020204" pitchFamily="34" charset="-122"/>
              <a:ea typeface="微软雅黑" panose="020B0503020204020204" pitchFamily="34" charset="-122"/>
            </a:endParaRPr>
          </a:p>
          <a:p>
            <a:pPr>
              <a:spcBef>
                <a:spcPct val="30000"/>
              </a:spcBef>
              <a:buFontTx/>
              <a:buNone/>
            </a:pPr>
            <a:r>
              <a:rPr lang="zh-CN" altLang="en-US" sz="1800" dirty="0">
                <a:solidFill>
                  <a:srgbClr val="996600"/>
                </a:solidFill>
                <a:latin typeface="微软雅黑" panose="020B0503020204020204" pitchFamily="34" charset="-122"/>
                <a:ea typeface="微软雅黑" panose="020B0503020204020204" pitchFamily="34" charset="-122"/>
              </a:rPr>
              <a:t>   </a:t>
            </a:r>
            <a:endParaRPr lang="zh-CN" altLang="en-US" sz="1800" dirty="0">
              <a:solidFill>
                <a:srgbClr val="007434"/>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EF782F0-F2FB-D9F4-3EF1-25D40FA7C9F8}"/>
              </a:ext>
            </a:extLst>
          </p:cNvPr>
          <p:cNvSpPr txBox="1"/>
          <p:nvPr/>
        </p:nvSpPr>
        <p:spPr>
          <a:xfrm>
            <a:off x="411151" y="5328247"/>
            <a:ext cx="8415935" cy="461665"/>
          </a:xfrm>
          <a:prstGeom prst="rect">
            <a:avLst/>
          </a:prstGeom>
          <a:noFill/>
        </p:spPr>
        <p:txBody>
          <a:bodyPr wrap="square">
            <a:spAutoFit/>
          </a:bodyPr>
          <a:lstStyle/>
          <a:p>
            <a:r>
              <a:rPr lang="en-US" altLang="zh-CN" sz="2400" dirty="0">
                <a:solidFill>
                  <a:srgbClr val="0000CC"/>
                </a:solidFill>
                <a:latin typeface="微软雅黑" panose="020B0503020204020204" pitchFamily="34" charset="-122"/>
                <a:ea typeface="微软雅黑" panose="020B0503020204020204" pitchFamily="34" charset="-122"/>
              </a:rPr>
              <a:t>&lt;ARM64</a:t>
            </a:r>
            <a:r>
              <a:rPr lang="zh-CN" altLang="en-US" sz="2400" dirty="0">
                <a:solidFill>
                  <a:srgbClr val="0000CC"/>
                </a:solidFill>
                <a:latin typeface="微软雅黑" panose="020B0503020204020204" pitchFamily="34" charset="-122"/>
                <a:ea typeface="微软雅黑" panose="020B0503020204020204" pitchFamily="34" charset="-122"/>
              </a:rPr>
              <a:t>体系结构编程与实践</a:t>
            </a:r>
            <a:r>
              <a:rPr lang="en-US" altLang="zh-CN" sz="2400" dirty="0">
                <a:solidFill>
                  <a:srgbClr val="0000CC"/>
                </a:solidFill>
                <a:latin typeface="微软雅黑" panose="020B0503020204020204" pitchFamily="34" charset="-122"/>
                <a:ea typeface="微软雅黑" panose="020B0503020204020204" pitchFamily="34" charset="-122"/>
              </a:rPr>
              <a:t>&gt;</a:t>
            </a:r>
            <a:r>
              <a:rPr lang="zh-CN" altLang="en-US" sz="2400" dirty="0">
                <a:solidFill>
                  <a:srgbClr val="0000CC"/>
                </a:solidFill>
                <a:latin typeface="微软雅黑" panose="020B0503020204020204" pitchFamily="34" charset="-122"/>
                <a:ea typeface="微软雅黑" panose="020B0503020204020204" pitchFamily="34" charset="-122"/>
              </a:rPr>
              <a:t>，人民邮电出版社，</a:t>
            </a:r>
            <a:r>
              <a:rPr lang="en-US" altLang="zh-CN" sz="2400" dirty="0">
                <a:solidFill>
                  <a:srgbClr val="0000CC"/>
                </a:solidFill>
                <a:latin typeface="微软雅黑" panose="020B0503020204020204" pitchFamily="34" charset="-122"/>
                <a:ea typeface="微软雅黑" panose="020B0503020204020204" pitchFamily="34" charset="-122"/>
              </a:rPr>
              <a:t>2022</a:t>
            </a:r>
            <a:r>
              <a:rPr lang="zh-CN" altLang="en-US" sz="2400" dirty="0">
                <a:solidFill>
                  <a:srgbClr val="0000CC"/>
                </a:solidFill>
                <a:latin typeface="微软雅黑" panose="020B0503020204020204" pitchFamily="34" charset="-122"/>
                <a:ea typeface="微软雅黑" panose="020B0503020204020204" pitchFamily="34" charset="-122"/>
              </a:rPr>
              <a:t>年</a:t>
            </a:r>
          </a:p>
        </p:txBody>
      </p:sp>
    </p:spTree>
    <p:extLst>
      <p:ext uri="{BB962C8B-B14F-4D97-AF65-F5344CB8AC3E}">
        <p14:creationId xmlns:p14="http://schemas.microsoft.com/office/powerpoint/2010/main" val="112825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参考资源</a:t>
            </a:r>
          </a:p>
        </p:txBody>
      </p:sp>
      <p:sp>
        <p:nvSpPr>
          <p:cNvPr id="5" name="Rectangle 3">
            <a:extLst>
              <a:ext uri="{FF2B5EF4-FFF2-40B4-BE49-F238E27FC236}">
                <a16:creationId xmlns:a16="http://schemas.microsoft.com/office/drawing/2014/main" id="{B347EC38-A71C-3AF4-34C5-CC496BFFE495}"/>
              </a:ext>
            </a:extLst>
          </p:cNvPr>
          <p:cNvSpPr txBox="1">
            <a:spLocks noChangeArrowheads="1"/>
          </p:cNvSpPr>
          <p:nvPr/>
        </p:nvSpPr>
        <p:spPr>
          <a:xfrm>
            <a:off x="250825" y="1177679"/>
            <a:ext cx="8545513" cy="4095456"/>
          </a:xfrm>
          <a:prstGeom prst="rect">
            <a:avLst/>
          </a:prstGeom>
          <a:noFill/>
          <a:ln w="9525">
            <a:noFill/>
          </a:ln>
        </p:spPr>
        <p:txBody>
          <a:bodyPr anchor="t" anchorCtr="0"/>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r>
              <a:rPr lang="en-US" altLang="zh-CN" sz="2000" dirty="0">
                <a:latin typeface="微软雅黑" panose="020B0503020204020204" pitchFamily="34" charset="-122"/>
                <a:ea typeface="微软雅黑" panose="020B0503020204020204" pitchFamily="34" charset="-122"/>
              </a:rPr>
              <a:t>MOOC</a:t>
            </a:r>
            <a:r>
              <a:rPr lang="zh-CN" altLang="en-US" sz="2000" dirty="0">
                <a:latin typeface="微软雅黑" panose="020B0503020204020204" pitchFamily="34" charset="-122"/>
                <a:ea typeface="微软雅黑" panose="020B0503020204020204" pitchFamily="34" charset="-122"/>
              </a:rPr>
              <a:t>网站（</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门系列课程）</a:t>
            </a:r>
          </a:p>
          <a:p>
            <a:pPr lvl="1"/>
            <a:r>
              <a:rPr lang="en-US" altLang="zh-CN" sz="2400" u="sng" dirty="0">
                <a:hlinkClick r:id="rId3"/>
              </a:rPr>
              <a:t>https://www.icourse163.org/course/NJU-1001625001</a:t>
            </a:r>
            <a:endParaRPr lang="en-US" altLang="zh-CN" sz="2400" u="sng" dirty="0"/>
          </a:p>
          <a:p>
            <a:pPr marL="457200" lvl="1" indent="0">
              <a:buFont typeface="Wingdings" panose="05000000000000000000" pitchFamily="2" charset="2"/>
              <a:buNone/>
            </a:pPr>
            <a:r>
              <a:rPr lang="zh-CN" altLang="en-US" sz="2400" dirty="0">
                <a:solidFill>
                  <a:srgbClr val="333333"/>
                </a:solidFill>
                <a:latin typeface="Microsoft YaHei" panose="020B0503020204020204" pitchFamily="34" charset="-122"/>
                <a:ea typeface="Microsoft YaHei" panose="020B0503020204020204" pitchFamily="34" charset="-122"/>
              </a:rPr>
              <a:t>     程序的表示、转换与链接</a:t>
            </a:r>
            <a:endParaRPr lang="en-US" altLang="zh-CN" sz="2400" dirty="0">
              <a:solidFill>
                <a:srgbClr val="333333"/>
              </a:solidFill>
              <a:latin typeface="Microsoft YaHei" panose="020B0503020204020204" pitchFamily="34" charset="-122"/>
              <a:ea typeface="Microsoft YaHei" panose="020B0503020204020204" pitchFamily="34" charset="-122"/>
            </a:endParaRPr>
          </a:p>
          <a:p>
            <a:pPr lvl="1"/>
            <a:r>
              <a:rPr lang="en-US" altLang="zh-CN" sz="2400" u="sng" dirty="0">
                <a:hlinkClick r:id="rId4"/>
              </a:rPr>
              <a:t>https://www.icourse163.org/course/NJU-1001964032</a:t>
            </a:r>
            <a:endParaRPr lang="en-US" altLang="zh-CN" sz="2400" u="sng" dirty="0"/>
          </a:p>
          <a:p>
            <a:pPr marL="457200" lvl="1" indent="0">
              <a:buFont typeface="Wingdings" panose="05000000000000000000" pitchFamily="2" charset="2"/>
              <a:buNone/>
            </a:pPr>
            <a:r>
              <a:rPr lang="zh-CN" altLang="en-US" sz="2400" b="1" dirty="0">
                <a:solidFill>
                  <a:srgbClr val="333333"/>
                </a:solidFill>
                <a:latin typeface="Microsoft YaHei" panose="020B0503020204020204" pitchFamily="34" charset="-122"/>
                <a:ea typeface="Microsoft YaHei" panose="020B0503020204020204" pitchFamily="34" charset="-122"/>
              </a:rPr>
              <a:t>    </a:t>
            </a:r>
            <a:r>
              <a:rPr lang="zh-CN" altLang="en-US" sz="2400" dirty="0">
                <a:solidFill>
                  <a:srgbClr val="333333"/>
                </a:solidFill>
                <a:latin typeface="Microsoft YaHei" panose="020B0503020204020204" pitchFamily="34" charset="-122"/>
                <a:ea typeface="Microsoft YaHei" panose="020B0503020204020204" pitchFamily="34" charset="-122"/>
              </a:rPr>
              <a:t>程序的执行和存储访问</a:t>
            </a:r>
            <a:endParaRPr lang="en-US" altLang="zh-CN" sz="2400" u="sng" dirty="0"/>
          </a:p>
          <a:p>
            <a:pPr lvl="1"/>
            <a:r>
              <a:rPr lang="en-US" altLang="zh-CN" sz="2400" u="sng" dirty="0">
                <a:hlinkClick r:id="rId5"/>
              </a:rPr>
              <a:t>https://www.icourse163.org/course/NJU-1002532004</a:t>
            </a:r>
            <a:endParaRPr lang="en-US" altLang="zh-CN" sz="2400" u="sng" dirty="0"/>
          </a:p>
          <a:p>
            <a:pPr marL="457200" lvl="1" indent="0">
              <a:buFont typeface="Wingdings" panose="05000000000000000000" pitchFamily="2" charset="2"/>
              <a:buNone/>
            </a:pPr>
            <a:r>
              <a:rPr lang="zh-CN" altLang="en-US" sz="2400" dirty="0">
                <a:solidFill>
                  <a:srgbClr val="333333"/>
                </a:solidFill>
                <a:latin typeface="Microsoft YaHei" panose="020B0503020204020204" pitchFamily="34" charset="-122"/>
                <a:ea typeface="Microsoft YaHei" panose="020B0503020204020204" pitchFamily="34" charset="-122"/>
              </a:rPr>
              <a:t>   异常、中断和输入</a:t>
            </a:r>
            <a:r>
              <a:rPr lang="en-US" altLang="zh-CN" sz="2400" dirty="0">
                <a:solidFill>
                  <a:srgbClr val="333333"/>
                </a:solidFill>
                <a:latin typeface="Microsoft YaHei" panose="020B0503020204020204" pitchFamily="34" charset="-122"/>
                <a:ea typeface="Microsoft YaHei" panose="020B0503020204020204" pitchFamily="34" charset="-122"/>
              </a:rPr>
              <a:t>/</a:t>
            </a:r>
            <a:r>
              <a:rPr lang="zh-CN" altLang="en-US" sz="2400" dirty="0">
                <a:solidFill>
                  <a:srgbClr val="333333"/>
                </a:solidFill>
                <a:latin typeface="Microsoft YaHei" panose="020B0503020204020204" pitchFamily="34" charset="-122"/>
                <a:ea typeface="Microsoft YaHei" panose="020B0503020204020204" pitchFamily="34" charset="-122"/>
              </a:rPr>
              <a:t>输出</a:t>
            </a:r>
            <a:endParaRPr lang="en-US" altLang="zh-CN" sz="2400" dirty="0">
              <a:solidFill>
                <a:srgbClr val="333333"/>
              </a:solidFill>
              <a:latin typeface="Microsoft YaHei" panose="020B0503020204020204" pitchFamily="34" charset="-122"/>
              <a:ea typeface="Microsoft YaHei" panose="020B0503020204020204" pitchFamily="34" charset="-122"/>
            </a:endParaRPr>
          </a:p>
          <a:p>
            <a:pPr lvl="1"/>
            <a:r>
              <a:rPr lang="en-US" altLang="zh-CN" sz="2400" u="sng" dirty="0">
                <a:solidFill>
                  <a:schemeClr val="accent5">
                    <a:lumMod val="50000"/>
                  </a:schemeClr>
                </a:solidFill>
                <a:hlinkClick r:id="rId6"/>
              </a:rPr>
              <a:t>http://www.icourse163.org/course/NJU-1449521162</a:t>
            </a:r>
            <a:endParaRPr lang="en-US" altLang="zh-CN" sz="2400" u="sng" dirty="0">
              <a:solidFill>
                <a:schemeClr val="accent5">
                  <a:lumMod val="50000"/>
                </a:schemeClr>
              </a:solidFill>
            </a:endParaRPr>
          </a:p>
          <a:p>
            <a:pPr marL="457200" lvl="1" indent="0">
              <a:buFont typeface="Wingdings" panose="05000000000000000000" pitchFamily="2" charset="2"/>
              <a:buNone/>
            </a:pPr>
            <a:r>
              <a:rPr lang="zh-CN" altLang="en-US" sz="2400" dirty="0">
                <a:solidFill>
                  <a:srgbClr val="333333"/>
                </a:solidFill>
                <a:latin typeface="Microsoft YaHei" panose="020B0503020204020204" pitchFamily="34" charset="-122"/>
                <a:ea typeface="Microsoft YaHei" panose="020B0503020204020204" pitchFamily="34" charset="-122"/>
              </a:rPr>
              <a:t>    编程与调试实践</a:t>
            </a:r>
            <a:endParaRPr lang="en-US" altLang="zh-CN" sz="2400" dirty="0">
              <a:solidFill>
                <a:srgbClr val="333333"/>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CB037DE0-7298-8181-E04C-87D0928519BF}"/>
              </a:ext>
            </a:extLst>
          </p:cNvPr>
          <p:cNvSpPr txBox="1"/>
          <p:nvPr/>
        </p:nvSpPr>
        <p:spPr>
          <a:xfrm>
            <a:off x="611560" y="5417151"/>
            <a:ext cx="7155612" cy="820161"/>
          </a:xfrm>
          <a:prstGeom prst="rect">
            <a:avLst/>
          </a:prstGeom>
          <a:noFill/>
        </p:spPr>
        <p:txBody>
          <a:bodyPr wrap="square">
            <a:spAutoFit/>
          </a:bodyPr>
          <a:lstStyle/>
          <a:p>
            <a:pPr>
              <a:lnSpc>
                <a:spcPct val="110000"/>
              </a:lnSpc>
              <a:spcBef>
                <a:spcPts val="600"/>
              </a:spcBef>
            </a:pPr>
            <a:r>
              <a:rPr lang="zh-CN" altLang="en-US" sz="2000" b="1" dirty="0">
                <a:latin typeface="微软雅黑" panose="020B0503020204020204" pitchFamily="34" charset="-122"/>
                <a:ea typeface="微软雅黑" panose="020B0503020204020204" pitchFamily="34" charset="-122"/>
              </a:rPr>
              <a:t>课程参考网站（南京大学）</a:t>
            </a:r>
          </a:p>
          <a:p>
            <a:pPr lvl="1">
              <a:lnSpc>
                <a:spcPct val="110000"/>
              </a:lnSpc>
              <a:spcBef>
                <a:spcPts val="600"/>
              </a:spcBef>
            </a:pPr>
            <a:r>
              <a:rPr lang="en-US" altLang="zh-CN" sz="2000" b="1" dirty="0">
                <a:solidFill>
                  <a:schemeClr val="accent5">
                    <a:lumMod val="50000"/>
                  </a:schemeClr>
                </a:solidFill>
                <a:latin typeface="+mn-lt"/>
                <a:ea typeface="+mn-ea"/>
              </a:rPr>
              <a:t>http://cslab.nju.edu.cn/ics/index.php/Ics:Main_page </a:t>
            </a:r>
          </a:p>
        </p:txBody>
      </p:sp>
    </p:spTree>
    <p:extLst>
      <p:ext uri="{BB962C8B-B14F-4D97-AF65-F5344CB8AC3E}">
        <p14:creationId xmlns:p14="http://schemas.microsoft.com/office/powerpoint/2010/main" val="79367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文本框 5121"/>
          <p:cNvSpPr txBox="1"/>
          <p:nvPr/>
        </p:nvSpPr>
        <p:spPr>
          <a:xfrm>
            <a:off x="755650" y="1988820"/>
            <a:ext cx="7540625" cy="2343785"/>
          </a:xfrm>
          <a:prstGeom prst="rect">
            <a:avLst/>
          </a:prstGeom>
          <a:noFill/>
          <a:ln w="9525">
            <a:noFill/>
          </a:ln>
        </p:spPr>
        <p:txBody>
          <a:bodyPr wrap="square" anchor="t" anchorCtr="0">
            <a:spAutoFit/>
          </a:bodyPr>
          <a:lstStyle/>
          <a:p>
            <a:pPr>
              <a:lnSpc>
                <a:spcPct val="120000"/>
              </a:lnSpc>
            </a:pPr>
            <a:r>
              <a:rPr lang="zh-CN" altLang="en-US" sz="3200" dirty="0">
                <a:solidFill>
                  <a:srgbClr val="002060"/>
                </a:solidFill>
                <a:latin typeface="楷体_GB2312" pitchFamily="1" charset="-122"/>
                <a:ea typeface="楷体_GB2312" pitchFamily="1" charset="-122"/>
              </a:rPr>
              <a:t>学时与学分</a:t>
            </a: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总学时：理论</a:t>
            </a:r>
            <a:r>
              <a:rPr lang="en-US" altLang="zh-CN" sz="2400" dirty="0">
                <a:solidFill>
                  <a:srgbClr val="000066"/>
                </a:solidFill>
                <a:latin typeface="Tahoma" panose="020B0604030504040204" pitchFamily="2" charset="0"/>
                <a:ea typeface="楷体_GB2312" pitchFamily="1" charset="-122"/>
              </a:rPr>
              <a:t>40</a:t>
            </a:r>
            <a:r>
              <a:rPr lang="zh-CN" altLang="en-US" sz="2400" dirty="0">
                <a:solidFill>
                  <a:srgbClr val="000066"/>
                </a:solidFill>
                <a:latin typeface="Tahoma" panose="020B0604030504040204" pitchFamily="2" charset="0"/>
                <a:ea typeface="楷体_GB2312" pitchFamily="1" charset="-122"/>
              </a:rPr>
              <a:t>学时，实验</a:t>
            </a:r>
            <a:r>
              <a:rPr lang="en-US" altLang="zh-CN" sz="2400" dirty="0">
                <a:solidFill>
                  <a:srgbClr val="000066"/>
                </a:solidFill>
                <a:latin typeface="Tahoma" panose="020B0604030504040204" pitchFamily="2" charset="0"/>
                <a:ea typeface="楷体_GB2312" pitchFamily="1" charset="-122"/>
              </a:rPr>
              <a:t>32</a:t>
            </a:r>
            <a:r>
              <a:rPr lang="zh-CN" altLang="en-US" sz="2400" dirty="0">
                <a:solidFill>
                  <a:srgbClr val="000066"/>
                </a:solidFill>
                <a:latin typeface="Tahoma" panose="020B0604030504040204" pitchFamily="2" charset="0"/>
                <a:ea typeface="楷体_GB2312" pitchFamily="1" charset="-122"/>
              </a:rPr>
              <a:t>学时</a:t>
            </a: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学分：理论</a:t>
            </a:r>
            <a:r>
              <a:rPr lang="en-US" altLang="zh-CN" sz="2400" dirty="0">
                <a:solidFill>
                  <a:srgbClr val="000066"/>
                </a:solidFill>
                <a:latin typeface="Tahoma" panose="020B0604030504040204" pitchFamily="2" charset="0"/>
                <a:ea typeface="楷体_GB2312" pitchFamily="1" charset="-122"/>
              </a:rPr>
              <a:t>2.5</a:t>
            </a:r>
            <a:r>
              <a:rPr lang="zh-CN" altLang="en-US" sz="2400" dirty="0">
                <a:solidFill>
                  <a:srgbClr val="000066"/>
                </a:solidFill>
                <a:latin typeface="Tahoma" panose="020B0604030504040204" pitchFamily="2" charset="0"/>
                <a:ea typeface="楷体_GB2312" pitchFamily="1" charset="-122"/>
              </a:rPr>
              <a:t>，实验</a:t>
            </a:r>
            <a:r>
              <a:rPr lang="en-US" altLang="zh-CN" sz="2400" dirty="0">
                <a:solidFill>
                  <a:srgbClr val="000066"/>
                </a:solidFill>
                <a:latin typeface="Tahoma" panose="020B0604030504040204" pitchFamily="2" charset="0"/>
                <a:ea typeface="楷体_GB2312" pitchFamily="1" charset="-122"/>
              </a:rPr>
              <a:t>1</a:t>
            </a: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考核方式：考试，实验报告</a:t>
            </a: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课程简介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文本框 5121"/>
          <p:cNvSpPr txBox="1"/>
          <p:nvPr/>
        </p:nvSpPr>
        <p:spPr>
          <a:xfrm>
            <a:off x="755650" y="1988820"/>
            <a:ext cx="7540625" cy="1789430"/>
          </a:xfrm>
          <a:prstGeom prst="rect">
            <a:avLst/>
          </a:prstGeom>
          <a:noFill/>
          <a:ln w="9525">
            <a:noFill/>
          </a:ln>
        </p:spPr>
        <p:txBody>
          <a:bodyPr wrap="square" anchor="t" anchorCtr="0">
            <a:spAutoFit/>
          </a:bodyPr>
          <a:lstStyle/>
          <a:p>
            <a:pPr>
              <a:lnSpc>
                <a:spcPct val="120000"/>
              </a:lnSpc>
            </a:pPr>
            <a:r>
              <a:rPr lang="zh-CN" altLang="en-US" sz="3200" dirty="0">
                <a:solidFill>
                  <a:srgbClr val="002060"/>
                </a:solidFill>
                <a:latin typeface="楷体_GB2312" pitchFamily="1" charset="-122"/>
                <a:ea typeface="楷体_GB2312" pitchFamily="1" charset="-122"/>
              </a:rPr>
              <a:t>先修课程</a:t>
            </a:r>
          </a:p>
          <a:p>
            <a:pPr lvl="1" indent="0" algn="l">
              <a:lnSpc>
                <a:spcPct val="100000"/>
              </a:lnSpc>
              <a:spcBef>
                <a:spcPct val="50000"/>
              </a:spcBef>
            </a:pPr>
            <a:r>
              <a:rPr lang="en-US" altLang="zh-CN" sz="2400" dirty="0">
                <a:solidFill>
                  <a:srgbClr val="000066"/>
                </a:solidFill>
                <a:latin typeface="Tahoma" panose="020B0604030504040204" pitchFamily="2" charset="0"/>
                <a:ea typeface="楷体_GB2312" pitchFamily="1" charset="-122"/>
              </a:rPr>
              <a:t>C</a:t>
            </a:r>
            <a:r>
              <a:rPr lang="zh-CN" altLang="en-US" sz="2400" dirty="0">
                <a:solidFill>
                  <a:srgbClr val="000066"/>
                </a:solidFill>
                <a:latin typeface="Tahoma" panose="020B0604030504040204" pitchFamily="2" charset="0"/>
                <a:ea typeface="楷体_GB2312" pitchFamily="1" charset="-122"/>
              </a:rPr>
              <a:t>语言程序设计</a:t>
            </a:r>
          </a:p>
          <a:p>
            <a:pPr lvl="1" indent="0" algn="l">
              <a:lnSpc>
                <a:spcPct val="100000"/>
              </a:lnSpc>
              <a:spcBef>
                <a:spcPct val="50000"/>
              </a:spcBef>
            </a:pPr>
            <a:r>
              <a:rPr lang="zh-CN" altLang="en-US" sz="2400" dirty="0">
                <a:solidFill>
                  <a:srgbClr val="000066"/>
                </a:solidFill>
                <a:latin typeface="Tahoma" panose="020B0604030504040204" pitchFamily="2" charset="0"/>
                <a:ea typeface="楷体_GB2312" pitchFamily="1" charset="-122"/>
              </a:rPr>
              <a:t>汇编语言程序设计</a:t>
            </a:r>
          </a:p>
        </p:txBody>
      </p:sp>
      <p:sp>
        <p:nvSpPr>
          <p:cNvPr id="4098" name="文本框 5122"/>
          <p:cNvSpPr txBox="1"/>
          <p:nvPr/>
        </p:nvSpPr>
        <p:spPr>
          <a:xfrm>
            <a:off x="827088" y="188913"/>
            <a:ext cx="7272337" cy="706755"/>
          </a:xfrm>
          <a:prstGeom prst="rect">
            <a:avLst/>
          </a:prstGeom>
          <a:noFill/>
          <a:ln w="9525">
            <a:noFill/>
          </a:ln>
        </p:spPr>
        <p:txBody>
          <a:bodyPr anchor="t" anchorCtr="0">
            <a:spAutoFit/>
          </a:bodyPr>
          <a:lstStyle/>
          <a:p>
            <a:pPr algn="ctr"/>
            <a:r>
              <a:rPr lang="zh-CN" altLang="en-US" sz="4000" dirty="0">
                <a:solidFill>
                  <a:schemeClr val="bg1"/>
                </a:solidFill>
                <a:latin typeface="华文新魏" panose="02010800040101010101" pitchFamily="2" charset="-122"/>
                <a:ea typeface="华文新魏" panose="02010800040101010101" pitchFamily="2" charset="-122"/>
              </a:rPr>
              <a:t>课程简介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p:cNvSpPr>
          <p:nvPr>
            <p:ph type="title" idx="4294967295"/>
          </p:nvPr>
        </p:nvSpPr>
        <p:spPr>
          <a:xfrm>
            <a:off x="530225" y="142875"/>
            <a:ext cx="7313613" cy="838200"/>
          </a:xfrm>
        </p:spPr>
        <p:txBody>
          <a:bodyPr wrap="square" anchor="b" anchorCtr="0"/>
          <a:lstStyle/>
          <a:p>
            <a:pPr eaLnBrk="1" hangingPunct="1"/>
            <a:r>
              <a:rPr lang="zh-CN" altLang="en-US" sz="4000" b="1">
                <a:solidFill>
                  <a:schemeClr val="bg1"/>
                </a:solidFill>
                <a:latin typeface="华文新魏" panose="02010800040101010101" pitchFamily="2" charset="-122"/>
                <a:ea typeface="华文新魏" panose="02010800040101010101" pitchFamily="2" charset="-122"/>
              </a:rPr>
              <a:t>课程成绩评定与记载</a:t>
            </a:r>
          </a:p>
        </p:txBody>
      </p:sp>
      <p:sp>
        <p:nvSpPr>
          <p:cNvPr id="15362" name="Text Box 8"/>
          <p:cNvSpPr txBox="1"/>
          <p:nvPr/>
        </p:nvSpPr>
        <p:spPr>
          <a:xfrm>
            <a:off x="179512" y="1772816"/>
            <a:ext cx="8632825" cy="1952971"/>
          </a:xfrm>
          <a:prstGeom prst="rect">
            <a:avLst/>
          </a:prstGeom>
          <a:noFill/>
          <a:ln w="9525">
            <a:noFill/>
          </a:ln>
        </p:spPr>
        <p:txBody>
          <a:bodyPr wrap="square" anchor="t" anchorCtr="0">
            <a:spAutoFit/>
          </a:bodyPr>
          <a:lstStyle/>
          <a:p>
            <a:pPr indent="317500">
              <a:lnSpc>
                <a:spcPct val="150000"/>
              </a:lnSpc>
              <a:spcBef>
                <a:spcPct val="0"/>
              </a:spcBef>
            </a:pPr>
            <a:r>
              <a:rPr lang="zh-CN" altLang="en-US" dirty="0">
                <a:solidFill>
                  <a:srgbClr val="000066"/>
                </a:solidFill>
                <a:latin typeface="Tahoma" panose="020B0604030504040204" pitchFamily="2" charset="0"/>
                <a:ea typeface="楷体_GB2312" pitchFamily="1" charset="-122"/>
              </a:rPr>
              <a:t>课程成绩</a:t>
            </a:r>
            <a:r>
              <a:rPr lang="en-US" altLang="zh-CN" dirty="0">
                <a:solidFill>
                  <a:srgbClr val="000066"/>
                </a:solidFill>
                <a:latin typeface="Tahoma" panose="020B0604030504040204" pitchFamily="2" charset="0"/>
                <a:ea typeface="楷体_GB2312" pitchFamily="1" charset="-122"/>
              </a:rPr>
              <a:t>=</a:t>
            </a:r>
            <a:r>
              <a:rPr lang="zh-CN" altLang="en-US" dirty="0">
                <a:solidFill>
                  <a:srgbClr val="000066"/>
                </a:solidFill>
                <a:latin typeface="Tahoma" panose="020B0604030504040204" pitchFamily="2" charset="0"/>
                <a:ea typeface="楷体_GB2312" pitchFamily="1" charset="-122"/>
              </a:rPr>
              <a:t>平时成绩（</a:t>
            </a:r>
            <a:r>
              <a:rPr lang="en-US" altLang="zh-CN" dirty="0">
                <a:solidFill>
                  <a:srgbClr val="000066"/>
                </a:solidFill>
                <a:latin typeface="Tahoma" panose="020B0604030504040204" pitchFamily="2" charset="0"/>
                <a:ea typeface="楷体_GB2312" pitchFamily="1" charset="-122"/>
              </a:rPr>
              <a:t>30%</a:t>
            </a:r>
            <a:r>
              <a:rPr lang="zh-CN" altLang="en-US" dirty="0">
                <a:solidFill>
                  <a:srgbClr val="000066"/>
                </a:solidFill>
                <a:latin typeface="Tahoma" panose="020B0604030504040204" pitchFamily="2" charset="0"/>
                <a:ea typeface="楷体_GB2312" pitchFamily="1" charset="-122"/>
              </a:rPr>
              <a:t>）</a:t>
            </a:r>
            <a:r>
              <a:rPr lang="en-US" altLang="zh-CN" dirty="0">
                <a:solidFill>
                  <a:srgbClr val="000066"/>
                </a:solidFill>
                <a:latin typeface="Tahoma" panose="020B0604030504040204" pitchFamily="2" charset="0"/>
                <a:ea typeface="楷体_GB2312" pitchFamily="1" charset="-122"/>
              </a:rPr>
              <a:t>+</a:t>
            </a:r>
            <a:r>
              <a:rPr lang="zh-CN" altLang="en-US" dirty="0">
                <a:solidFill>
                  <a:srgbClr val="000066"/>
                </a:solidFill>
                <a:latin typeface="Tahoma" panose="020B0604030504040204" pitchFamily="2" charset="0"/>
                <a:ea typeface="楷体_GB2312" pitchFamily="1" charset="-122"/>
              </a:rPr>
              <a:t>终结性考试（</a:t>
            </a:r>
            <a:r>
              <a:rPr lang="en-US" altLang="zh-CN" dirty="0">
                <a:solidFill>
                  <a:srgbClr val="000066"/>
                </a:solidFill>
                <a:latin typeface="Tahoma" panose="020B0604030504040204" pitchFamily="2" charset="0"/>
                <a:ea typeface="楷体_GB2312" pitchFamily="1" charset="-122"/>
              </a:rPr>
              <a:t>70%</a:t>
            </a:r>
            <a:r>
              <a:rPr lang="zh-CN" altLang="en-US" dirty="0">
                <a:solidFill>
                  <a:srgbClr val="000066"/>
                </a:solidFill>
                <a:latin typeface="Tahoma" panose="020B0604030504040204" pitchFamily="2" charset="0"/>
                <a:ea typeface="楷体_GB2312" pitchFamily="1" charset="-122"/>
              </a:rPr>
              <a:t>）</a:t>
            </a:r>
            <a:endParaRPr lang="en-US" altLang="zh-CN" dirty="0">
              <a:solidFill>
                <a:srgbClr val="000066"/>
              </a:solidFill>
              <a:latin typeface="Tahoma" panose="020B0604030504040204" pitchFamily="2" charset="0"/>
              <a:ea typeface="楷体_GB2312" pitchFamily="1" charset="-122"/>
            </a:endParaRPr>
          </a:p>
          <a:p>
            <a:pPr indent="317500">
              <a:lnSpc>
                <a:spcPct val="150000"/>
              </a:lnSpc>
              <a:spcBef>
                <a:spcPct val="0"/>
              </a:spcBef>
            </a:pPr>
            <a:r>
              <a:rPr lang="zh-CN" altLang="en-US" dirty="0">
                <a:solidFill>
                  <a:srgbClr val="000066"/>
                </a:solidFill>
                <a:latin typeface="Tahoma" panose="020B0604030504040204" pitchFamily="2" charset="0"/>
                <a:ea typeface="楷体_GB2312" pitchFamily="1" charset="-122"/>
              </a:rPr>
              <a:t>平时成绩</a:t>
            </a:r>
            <a:r>
              <a:rPr lang="en-US" altLang="zh-CN" dirty="0">
                <a:solidFill>
                  <a:srgbClr val="000066"/>
                </a:solidFill>
                <a:latin typeface="Tahoma" panose="020B0604030504040204" pitchFamily="2" charset="0"/>
                <a:ea typeface="楷体_GB2312" pitchFamily="1" charset="-122"/>
              </a:rPr>
              <a:t>=</a:t>
            </a:r>
            <a:r>
              <a:rPr lang="zh-CN" altLang="en-US" dirty="0">
                <a:latin typeface="Tahoma" panose="020B0604030504040204" pitchFamily="2" charset="0"/>
                <a:ea typeface="楷体_GB2312" pitchFamily="1" charset="-122"/>
                <a:sym typeface="+mn-ea"/>
              </a:rPr>
              <a:t>考勤</a:t>
            </a:r>
            <a:r>
              <a:rPr lang="en-US" altLang="zh-CN" dirty="0">
                <a:latin typeface="Tahoma" panose="020B0604030504040204" pitchFamily="2" charset="0"/>
                <a:ea typeface="楷体_GB2312" pitchFamily="1" charset="-122"/>
                <a:sym typeface="+mn-ea"/>
              </a:rPr>
              <a:t>+</a:t>
            </a:r>
            <a:r>
              <a:rPr lang="zh-CN" altLang="en-US" dirty="0">
                <a:latin typeface="Tahoma" panose="020B0604030504040204" pitchFamily="2" charset="0"/>
                <a:ea typeface="楷体_GB2312" pitchFamily="1" charset="-122"/>
                <a:sym typeface="+mn-ea"/>
              </a:rPr>
              <a:t>作业</a:t>
            </a:r>
            <a:r>
              <a:rPr lang="en-US" altLang="zh-CN" dirty="0">
                <a:latin typeface="Tahoma" panose="020B0604030504040204" pitchFamily="2" charset="0"/>
                <a:ea typeface="楷体_GB2312" pitchFamily="1" charset="-122"/>
                <a:sym typeface="+mn-ea"/>
              </a:rPr>
              <a:t>+</a:t>
            </a:r>
            <a:r>
              <a:rPr lang="zh-CN" altLang="en-US" dirty="0">
                <a:latin typeface="Tahoma" panose="020B0604030504040204" pitchFamily="2" charset="0"/>
                <a:ea typeface="楷体_GB2312" pitchFamily="1" charset="-122"/>
                <a:sym typeface="+mn-ea"/>
              </a:rPr>
              <a:t>课堂练习</a:t>
            </a:r>
            <a:r>
              <a:rPr lang="en-US" altLang="zh-CN" dirty="0">
                <a:latin typeface="Tahoma" panose="020B0604030504040204" pitchFamily="2" charset="0"/>
                <a:ea typeface="楷体_GB2312" pitchFamily="1" charset="-122"/>
                <a:sym typeface="+mn-ea"/>
              </a:rPr>
              <a:t>+</a:t>
            </a:r>
            <a:r>
              <a:rPr lang="zh-CN" altLang="en-US" dirty="0">
                <a:latin typeface="Tahoma" panose="020B0604030504040204" pitchFamily="2" charset="0"/>
                <a:ea typeface="楷体_GB2312" pitchFamily="1" charset="-122"/>
                <a:sym typeface="+mn-ea"/>
              </a:rPr>
              <a:t>讨论</a:t>
            </a:r>
            <a:endParaRPr lang="zh-CN" altLang="en-US" dirty="0">
              <a:solidFill>
                <a:srgbClr val="000066"/>
              </a:solidFill>
              <a:latin typeface="Tahoma" panose="020B0604030504040204" pitchFamily="2" charset="0"/>
              <a:ea typeface="楷体_GB2312" pitchFamily="1" charset="-122"/>
            </a:endParaRPr>
          </a:p>
          <a:p>
            <a:pPr indent="317500">
              <a:lnSpc>
                <a:spcPct val="150000"/>
              </a:lnSpc>
              <a:spcBef>
                <a:spcPct val="0"/>
              </a:spcBef>
            </a:pPr>
            <a:r>
              <a:rPr lang="zh-CN" altLang="en-US" dirty="0">
                <a:solidFill>
                  <a:srgbClr val="000066"/>
                </a:solidFill>
                <a:latin typeface="Tahoma" panose="020B0604030504040204" pitchFamily="2" charset="0"/>
                <a:ea typeface="楷体_GB2312" pitchFamily="1" charset="-122"/>
              </a:rPr>
              <a:t>终结性考试形式：闭卷</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g1NGU3MmE1Yjc5MDU5NjQ3ZjllNDQ2ZDhmZGY5NzIifQ=="/>
  <p:tag name="KSO_WPP_MARK_KEY" val="63913e32-7ddf-4ad0-bacb-9fa2d20c0014"/>
</p:tagLst>
</file>

<file path=ppt/theme/theme1.xml><?xml version="1.0" encoding="utf-8"?>
<a:theme xmlns:a="http://schemas.openxmlformats.org/drawingml/2006/main" name="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227</TotalTime>
  <Words>1821</Words>
  <Application>Microsoft Office PowerPoint</Application>
  <PresentationFormat>全屏显示(4:3)</PresentationFormat>
  <Paragraphs>231</Paragraphs>
  <Slides>20</Slides>
  <Notes>9</Notes>
  <HiddenSlides>0</HiddenSlides>
  <MMClips>0</MMClips>
  <ScaleCrop>false</ScaleCrop>
  <HeadingPairs>
    <vt:vector size="6" baseType="variant">
      <vt:variant>
        <vt:lpstr>已用的字体</vt:lpstr>
      </vt:variant>
      <vt:variant>
        <vt:i4>12</vt:i4>
      </vt:variant>
      <vt:variant>
        <vt:lpstr>主题</vt:lpstr>
      </vt:variant>
      <vt:variant>
        <vt:i4>8</vt:i4>
      </vt:variant>
      <vt:variant>
        <vt:lpstr>幻灯片标题</vt:lpstr>
      </vt:variant>
      <vt:variant>
        <vt:i4>20</vt:i4>
      </vt:variant>
    </vt:vector>
  </HeadingPairs>
  <TitlesOfParts>
    <vt:vector size="40" baseType="lpstr">
      <vt:lpstr>Helvetica Neue</vt:lpstr>
      <vt:lpstr>黑体</vt:lpstr>
      <vt:lpstr>华文新魏</vt:lpstr>
      <vt:lpstr>楷体_GB2312</vt:lpstr>
      <vt:lpstr>宋体</vt:lpstr>
      <vt:lpstr>微软雅黑</vt:lpstr>
      <vt:lpstr>微软雅黑</vt:lpstr>
      <vt:lpstr>arial</vt:lpstr>
      <vt:lpstr>arial</vt:lpstr>
      <vt:lpstr>Calibri</vt:lpstr>
      <vt:lpstr>Tahoma</vt:lpstr>
      <vt:lpstr>Wingdings</vt:lpstr>
      <vt:lpstr>model-3</vt:lpstr>
      <vt:lpstr>1_model-3</vt:lpstr>
      <vt:lpstr>2_model-3</vt:lpstr>
      <vt:lpstr>3_model-3</vt:lpstr>
      <vt:lpstr>4_model-3</vt:lpstr>
      <vt:lpstr>14_model-3</vt:lpstr>
      <vt:lpstr>10_model-3</vt:lpstr>
      <vt:lpstr>16_model-3</vt:lpstr>
      <vt:lpstr>《计算机系统基础》  朱  虹 3897600087@qq.com 408879425@qq.com 华中科技大学 计算机科学与技术学院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课程成绩评定与记载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soft.netnest.com.cn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zhuhong</cp:lastModifiedBy>
  <cp:revision>613</cp:revision>
  <dcterms:created xsi:type="dcterms:W3CDTF">2006-11-13T09:10:00Z</dcterms:created>
  <dcterms:modified xsi:type="dcterms:W3CDTF">2024-09-02T07:57:55Z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2052-12.1.0.15358</vt:lpwstr>
  </property>
  <property fmtid="{D5CDD505-2E9C-101B-9397-08002B2CF9AE}" pid="3" name="ICV">
    <vt:lpwstr>849A4ED79F6A4168823D8913AE8C4ED2</vt:lpwstr>
  </property>
</Properties>
</file>