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22.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23.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4.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5.xml" ContentType="application/vnd.openxmlformats-officedocument.theme+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theme/theme26.xml" ContentType="application/vnd.openxmlformats-officedocument.theme+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27.xml" ContentType="application/vnd.openxmlformats-officedocument.theme+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8.xml" ContentType="application/vnd.openxmlformats-officedocument.theme+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29.xml" ContentType="application/vnd.openxmlformats-officedocument.theme+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30.xml" ContentType="application/vnd.openxmlformats-officedocument.theme+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theme/theme31.xml" ContentType="application/vnd.openxmlformats-officedocument.theme+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theme/theme32.xml" ContentType="application/vnd.openxmlformats-officedocument.theme+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theme/theme33.xml" ContentType="application/vnd.openxmlformats-officedocument.theme+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theme/theme34.xml" ContentType="application/vnd.openxmlformats-officedocument.theme+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theme/theme35.xml" ContentType="application/vnd.openxmlformats-officedocument.theme+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6.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theme/theme37.xml" ContentType="application/vnd.openxmlformats-officedocument.theme+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theme/theme38.xml" ContentType="application/vnd.openxmlformats-officedocument.theme+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theme/theme39.xml" ContentType="application/vnd.openxmlformats-officedocument.theme+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theme/theme40.xml" ContentType="application/vnd.openxmlformats-officedocument.theme+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theme/theme41.xml" ContentType="application/vnd.openxmlformats-officedocument.theme+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theme/theme42.xml" ContentType="application/vnd.openxmlformats-officedocument.theme+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theme/theme43.xml" ContentType="application/vnd.openxmlformats-officedocument.theme+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theme/theme44.xml" ContentType="application/vnd.openxmlformats-officedocument.theme+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theme/theme45.xml" ContentType="application/vnd.openxmlformats-officedocument.theme+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theme/theme46.xml" ContentType="application/vnd.openxmlformats-officedocument.theme+xml"/>
  <Override PartName="/ppt/theme/theme47.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20" r:id="rId6"/>
    <p:sldMasterId id="2147483732" r:id="rId7"/>
    <p:sldMasterId id="2147483744" r:id="rId8"/>
    <p:sldMasterId id="2147483756" r:id="rId9"/>
    <p:sldMasterId id="2147483768" r:id="rId10"/>
    <p:sldMasterId id="2147483780" r:id="rId11"/>
    <p:sldMasterId id="2147483792" r:id="rId12"/>
    <p:sldMasterId id="2147483804" r:id="rId13"/>
    <p:sldMasterId id="2147483816" r:id="rId14"/>
    <p:sldMasterId id="2147483828" r:id="rId15"/>
    <p:sldMasterId id="2147483864" r:id="rId16"/>
    <p:sldMasterId id="2147483876" r:id="rId17"/>
    <p:sldMasterId id="2147483888" r:id="rId18"/>
    <p:sldMasterId id="2147483900" r:id="rId19"/>
    <p:sldMasterId id="2147483912" r:id="rId20"/>
    <p:sldMasterId id="2147483924" r:id="rId21"/>
    <p:sldMasterId id="2147483936" r:id="rId22"/>
    <p:sldMasterId id="2147483948" r:id="rId23"/>
    <p:sldMasterId id="2147483960" r:id="rId24"/>
    <p:sldMasterId id="2147483972" r:id="rId25"/>
    <p:sldMasterId id="2147483996" r:id="rId26"/>
    <p:sldMasterId id="2147484008" r:id="rId27"/>
    <p:sldMasterId id="2147484020" r:id="rId28"/>
    <p:sldMasterId id="2147484032" r:id="rId29"/>
    <p:sldMasterId id="2147484044" r:id="rId30"/>
    <p:sldMasterId id="2147484056" r:id="rId31"/>
    <p:sldMasterId id="2147484068" r:id="rId32"/>
    <p:sldMasterId id="2147484080" r:id="rId33"/>
    <p:sldMasterId id="2147484092" r:id="rId34"/>
    <p:sldMasterId id="2147484116" r:id="rId35"/>
    <p:sldMasterId id="2147484164" r:id="rId36"/>
    <p:sldMasterId id="2147484176" r:id="rId37"/>
    <p:sldMasterId id="2147484188" r:id="rId38"/>
    <p:sldMasterId id="2147484200" r:id="rId39"/>
    <p:sldMasterId id="2147484212" r:id="rId40"/>
    <p:sldMasterId id="2147484224" r:id="rId41"/>
    <p:sldMasterId id="2147484236" r:id="rId42"/>
    <p:sldMasterId id="2147484248" r:id="rId43"/>
    <p:sldMasterId id="2147484260" r:id="rId44"/>
    <p:sldMasterId id="2147484284" r:id="rId45"/>
    <p:sldMasterId id="2147484296" r:id="rId46"/>
  </p:sldMasterIdLst>
  <p:notesMasterIdLst>
    <p:notesMasterId r:id="rId122"/>
  </p:notesMasterIdLst>
  <p:sldIdLst>
    <p:sldId id="256" r:id="rId47"/>
    <p:sldId id="544" r:id="rId48"/>
    <p:sldId id="557" r:id="rId49"/>
    <p:sldId id="960" r:id="rId50"/>
    <p:sldId id="961" r:id="rId51"/>
    <p:sldId id="962" r:id="rId52"/>
    <p:sldId id="964" r:id="rId53"/>
    <p:sldId id="963" r:id="rId54"/>
    <p:sldId id="680" r:id="rId55"/>
    <p:sldId id="965" r:id="rId56"/>
    <p:sldId id="1338" r:id="rId57"/>
    <p:sldId id="966" r:id="rId58"/>
    <p:sldId id="969" r:id="rId59"/>
    <p:sldId id="970" r:id="rId60"/>
    <p:sldId id="971" r:id="rId61"/>
    <p:sldId id="975" r:id="rId62"/>
    <p:sldId id="976" r:id="rId63"/>
    <p:sldId id="978" r:id="rId64"/>
    <p:sldId id="621" r:id="rId65"/>
    <p:sldId id="1043" r:id="rId66"/>
    <p:sldId id="1044" r:id="rId67"/>
    <p:sldId id="1045" r:id="rId68"/>
    <p:sldId id="1047" r:id="rId69"/>
    <p:sldId id="1048" r:id="rId70"/>
    <p:sldId id="1049" r:id="rId71"/>
    <p:sldId id="1558" r:id="rId72"/>
    <p:sldId id="1437" r:id="rId73"/>
    <p:sldId id="1133" r:id="rId74"/>
    <p:sldId id="1547" r:id="rId75"/>
    <p:sldId id="1548" r:id="rId76"/>
    <p:sldId id="1138" r:id="rId77"/>
    <p:sldId id="1549" r:id="rId78"/>
    <p:sldId id="1551" r:id="rId79"/>
    <p:sldId id="1546" r:id="rId80"/>
    <p:sldId id="1134" r:id="rId81"/>
    <p:sldId id="1135" r:id="rId82"/>
    <p:sldId id="1136" r:id="rId83"/>
    <p:sldId id="1137" r:id="rId84"/>
    <p:sldId id="1139" r:id="rId85"/>
    <p:sldId id="1140" r:id="rId86"/>
    <p:sldId id="1141" r:id="rId87"/>
    <p:sldId id="1557" r:id="rId88"/>
    <p:sldId id="1205" r:id="rId89"/>
    <p:sldId id="1438" r:id="rId90"/>
    <p:sldId id="1209" r:id="rId91"/>
    <p:sldId id="1210" r:id="rId92"/>
    <p:sldId id="1273" r:id="rId93"/>
    <p:sldId id="1274" r:id="rId94"/>
    <p:sldId id="1552" r:id="rId95"/>
    <p:sldId id="1275" r:id="rId96"/>
    <p:sldId id="1554" r:id="rId97"/>
    <p:sldId id="1555" r:id="rId98"/>
    <p:sldId id="1559" r:id="rId99"/>
    <p:sldId id="1276" r:id="rId100"/>
    <p:sldId id="1521" r:id="rId101"/>
    <p:sldId id="1522" r:id="rId102"/>
    <p:sldId id="1561" r:id="rId103"/>
    <p:sldId id="1562" r:id="rId104"/>
    <p:sldId id="1563" r:id="rId105"/>
    <p:sldId id="1564" r:id="rId106"/>
    <p:sldId id="1565" r:id="rId107"/>
    <p:sldId id="1566" r:id="rId108"/>
    <p:sldId id="1567" r:id="rId109"/>
    <p:sldId id="1568" r:id="rId110"/>
    <p:sldId id="1569" r:id="rId111"/>
    <p:sldId id="1570" r:id="rId112"/>
    <p:sldId id="1571" r:id="rId113"/>
    <p:sldId id="1572" r:id="rId114"/>
    <p:sldId id="1573" r:id="rId115"/>
    <p:sldId id="1574" r:id="rId116"/>
    <p:sldId id="1575" r:id="rId117"/>
    <p:sldId id="1576" r:id="rId118"/>
    <p:sldId id="1577" r:id="rId119"/>
    <p:sldId id="1578" r:id="rId120"/>
    <p:sldId id="1579" r:id="rId121"/>
  </p:sldIdLst>
  <p:sldSz cx="9144000" cy="6858000" type="screen4x3"/>
  <p:notesSz cx="6858000" cy="9144000"/>
  <p:custDataLst>
    <p:tags r:id="rId123"/>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9" userDrawn="1">
          <p15:clr>
            <a:srgbClr val="A4A3A4"/>
          </p15:clr>
        </p15:guide>
        <p15:guide id="2" pos="287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A549033-57B4-8ACA-DFB6-CCB020BCDCD9}" name="zhuhong@hust.edu.cn" initials="" userId="1615c25ac2ef3af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李海波"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36" autoAdjust="0"/>
  </p:normalViewPr>
  <p:slideViewPr>
    <p:cSldViewPr showGuides="1">
      <p:cViewPr varScale="1">
        <p:scale>
          <a:sx n="103" d="100"/>
          <a:sy n="103" d="100"/>
        </p:scale>
        <p:origin x="2170" y="86"/>
      </p:cViewPr>
      <p:guideLst>
        <p:guide orient="horz" pos="2229"/>
        <p:guide pos="2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71.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 Target="slides/slide1.xml"/><Relationship Id="rId63" Type="http://schemas.openxmlformats.org/officeDocument/2006/relationships/slide" Target="slides/slide17.xml"/><Relationship Id="rId68" Type="http://schemas.openxmlformats.org/officeDocument/2006/relationships/slide" Target="slides/slide22.xml"/><Relationship Id="rId84" Type="http://schemas.openxmlformats.org/officeDocument/2006/relationships/slide" Target="slides/slide38.xml"/><Relationship Id="rId89" Type="http://schemas.openxmlformats.org/officeDocument/2006/relationships/slide" Target="slides/slide43.xml"/><Relationship Id="rId112" Type="http://schemas.openxmlformats.org/officeDocument/2006/relationships/slide" Target="slides/slide66.xml"/><Relationship Id="rId16" Type="http://schemas.openxmlformats.org/officeDocument/2006/relationships/slideMaster" Target="slideMasters/slideMaster16.xml"/><Relationship Id="rId107" Type="http://schemas.openxmlformats.org/officeDocument/2006/relationships/slide" Target="slides/slide61.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 Target="slides/slide7.xml"/><Relationship Id="rId58" Type="http://schemas.openxmlformats.org/officeDocument/2006/relationships/slide" Target="slides/slide12.xml"/><Relationship Id="rId74" Type="http://schemas.openxmlformats.org/officeDocument/2006/relationships/slide" Target="slides/slide28.xml"/><Relationship Id="rId79" Type="http://schemas.openxmlformats.org/officeDocument/2006/relationships/slide" Target="slides/slide33.xml"/><Relationship Id="rId102" Type="http://schemas.openxmlformats.org/officeDocument/2006/relationships/slide" Target="slides/slide56.xml"/><Relationship Id="rId123" Type="http://schemas.openxmlformats.org/officeDocument/2006/relationships/tags" Target="tags/tag1.xml"/><Relationship Id="rId128"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44.xml"/><Relationship Id="rId95" Type="http://schemas.openxmlformats.org/officeDocument/2006/relationships/slide" Target="slides/slide49.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Master" Target="slideMasters/slideMaster43.xml"/><Relationship Id="rId48" Type="http://schemas.openxmlformats.org/officeDocument/2006/relationships/slide" Target="slides/slide2.xml"/><Relationship Id="rId64" Type="http://schemas.openxmlformats.org/officeDocument/2006/relationships/slide" Target="slides/slide18.xml"/><Relationship Id="rId69" Type="http://schemas.openxmlformats.org/officeDocument/2006/relationships/slide" Target="slides/slide23.xml"/><Relationship Id="rId113" Type="http://schemas.openxmlformats.org/officeDocument/2006/relationships/slide" Target="slides/slide67.xml"/><Relationship Id="rId118" Type="http://schemas.openxmlformats.org/officeDocument/2006/relationships/slide" Target="slides/slide72.xml"/><Relationship Id="rId80" Type="http://schemas.openxmlformats.org/officeDocument/2006/relationships/slide" Target="slides/slide34.xml"/><Relationship Id="rId85" Type="http://schemas.openxmlformats.org/officeDocument/2006/relationships/slide" Target="slides/slide39.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59" Type="http://schemas.openxmlformats.org/officeDocument/2006/relationships/slide" Target="slides/slide13.xml"/><Relationship Id="rId103" Type="http://schemas.openxmlformats.org/officeDocument/2006/relationships/slide" Target="slides/slide57.xml"/><Relationship Id="rId108" Type="http://schemas.openxmlformats.org/officeDocument/2006/relationships/slide" Target="slides/slide62.xml"/><Relationship Id="rId124" Type="http://schemas.openxmlformats.org/officeDocument/2006/relationships/commentAuthors" Target="commentAuthors.xml"/><Relationship Id="rId54" Type="http://schemas.openxmlformats.org/officeDocument/2006/relationships/slide" Target="slides/slide8.xml"/><Relationship Id="rId70" Type="http://schemas.openxmlformats.org/officeDocument/2006/relationships/slide" Target="slides/slide24.xml"/><Relationship Id="rId75" Type="http://schemas.openxmlformats.org/officeDocument/2006/relationships/slide" Target="slides/slide29.xml"/><Relationship Id="rId91" Type="http://schemas.openxmlformats.org/officeDocument/2006/relationships/slide" Target="slides/slide45.xml"/><Relationship Id="rId96"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49" Type="http://schemas.openxmlformats.org/officeDocument/2006/relationships/slide" Target="slides/slide3.xml"/><Relationship Id="rId114" Type="http://schemas.openxmlformats.org/officeDocument/2006/relationships/slide" Target="slides/slide68.xml"/><Relationship Id="rId119" Type="http://schemas.openxmlformats.org/officeDocument/2006/relationships/slide" Target="slides/slide73.xml"/><Relationship Id="rId44" Type="http://schemas.openxmlformats.org/officeDocument/2006/relationships/slideMaster" Target="slideMasters/slideMaster44.xml"/><Relationship Id="rId60" Type="http://schemas.openxmlformats.org/officeDocument/2006/relationships/slide" Target="slides/slide14.xml"/><Relationship Id="rId65" Type="http://schemas.openxmlformats.org/officeDocument/2006/relationships/slide" Target="slides/slide19.xml"/><Relationship Id="rId81" Type="http://schemas.openxmlformats.org/officeDocument/2006/relationships/slide" Target="slides/slide35.xml"/><Relationship Id="rId86" Type="http://schemas.openxmlformats.org/officeDocument/2006/relationships/slide" Target="slides/slide40.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63.xml"/><Relationship Id="rId34" Type="http://schemas.openxmlformats.org/officeDocument/2006/relationships/slideMaster" Target="slideMasters/slideMaster34.xml"/><Relationship Id="rId50" Type="http://schemas.openxmlformats.org/officeDocument/2006/relationships/slide" Target="slides/slide4.xml"/><Relationship Id="rId55" Type="http://schemas.openxmlformats.org/officeDocument/2006/relationships/slide" Target="slides/slide9.xml"/><Relationship Id="rId76" Type="http://schemas.openxmlformats.org/officeDocument/2006/relationships/slide" Target="slides/slide30.xml"/><Relationship Id="rId97" Type="http://schemas.openxmlformats.org/officeDocument/2006/relationships/slide" Target="slides/slide51.xml"/><Relationship Id="rId104" Type="http://schemas.openxmlformats.org/officeDocument/2006/relationships/slide" Target="slides/slide58.xml"/><Relationship Id="rId120" Type="http://schemas.openxmlformats.org/officeDocument/2006/relationships/slide" Target="slides/slide74.xml"/><Relationship Id="rId125"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25.xml"/><Relationship Id="rId92" Type="http://schemas.openxmlformats.org/officeDocument/2006/relationships/slide" Target="slides/slide46.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 Target="slides/slide20.xml"/><Relationship Id="rId87" Type="http://schemas.openxmlformats.org/officeDocument/2006/relationships/slide" Target="slides/slide41.xml"/><Relationship Id="rId110" Type="http://schemas.openxmlformats.org/officeDocument/2006/relationships/slide" Target="slides/slide64.xml"/><Relationship Id="rId115" Type="http://schemas.openxmlformats.org/officeDocument/2006/relationships/slide" Target="slides/slide69.xml"/><Relationship Id="rId61" Type="http://schemas.openxmlformats.org/officeDocument/2006/relationships/slide" Target="slides/slide15.xml"/><Relationship Id="rId82" Type="http://schemas.openxmlformats.org/officeDocument/2006/relationships/slide" Target="slides/slide36.xml"/><Relationship Id="rId152" Type="http://schemas.microsoft.com/office/2018/10/relationships/authors" Target="authors.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 Target="slides/slide10.xml"/><Relationship Id="rId77" Type="http://schemas.openxmlformats.org/officeDocument/2006/relationships/slide" Target="slides/slide31.xml"/><Relationship Id="rId100" Type="http://schemas.openxmlformats.org/officeDocument/2006/relationships/slide" Target="slides/slide54.xml"/><Relationship Id="rId105" Type="http://schemas.openxmlformats.org/officeDocument/2006/relationships/slide" Target="slides/slide59.xml"/><Relationship Id="rId12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5.xml"/><Relationship Id="rId72" Type="http://schemas.openxmlformats.org/officeDocument/2006/relationships/slide" Target="slides/slide26.xml"/><Relationship Id="rId93" Type="http://schemas.openxmlformats.org/officeDocument/2006/relationships/slide" Target="slides/slide47.xml"/><Relationship Id="rId98" Type="http://schemas.openxmlformats.org/officeDocument/2006/relationships/slide" Target="slides/slide52.xml"/><Relationship Id="rId121" Type="http://schemas.openxmlformats.org/officeDocument/2006/relationships/slide" Target="slides/slide75.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Master" Target="slideMasters/slideMaster46.xml"/><Relationship Id="rId67" Type="http://schemas.openxmlformats.org/officeDocument/2006/relationships/slide" Target="slides/slide21.xml"/><Relationship Id="rId116" Type="http://schemas.openxmlformats.org/officeDocument/2006/relationships/slide" Target="slides/slide70.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62" Type="http://schemas.openxmlformats.org/officeDocument/2006/relationships/slide" Target="slides/slide16.xml"/><Relationship Id="rId83" Type="http://schemas.openxmlformats.org/officeDocument/2006/relationships/slide" Target="slides/slide37.xml"/><Relationship Id="rId88" Type="http://schemas.openxmlformats.org/officeDocument/2006/relationships/slide" Target="slides/slide42.xml"/><Relationship Id="rId111" Type="http://schemas.openxmlformats.org/officeDocument/2006/relationships/slide" Target="slides/slide65.xml"/><Relationship Id="rId15" Type="http://schemas.openxmlformats.org/officeDocument/2006/relationships/slideMaster" Target="slideMasters/slideMaster15.xml"/><Relationship Id="rId36" Type="http://schemas.openxmlformats.org/officeDocument/2006/relationships/slideMaster" Target="slideMasters/slideMaster36.xml"/><Relationship Id="rId57" Type="http://schemas.openxmlformats.org/officeDocument/2006/relationships/slide" Target="slides/slide11.xml"/><Relationship Id="rId106" Type="http://schemas.openxmlformats.org/officeDocument/2006/relationships/slide" Target="slides/slide60.xml"/><Relationship Id="rId127"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52" Type="http://schemas.openxmlformats.org/officeDocument/2006/relationships/slide" Target="slides/slide6.xml"/><Relationship Id="rId73" Type="http://schemas.openxmlformats.org/officeDocument/2006/relationships/slide" Target="slides/slide27.xml"/><Relationship Id="rId78" Type="http://schemas.openxmlformats.org/officeDocument/2006/relationships/slide" Target="slides/slide32.xml"/><Relationship Id="rId94" Type="http://schemas.openxmlformats.org/officeDocument/2006/relationships/slide" Target="slides/slide48.xml"/><Relationship Id="rId99" Type="http://schemas.openxmlformats.org/officeDocument/2006/relationships/slide" Target="slides/slide53.xml"/><Relationship Id="rId101" Type="http://schemas.openxmlformats.org/officeDocument/2006/relationships/slide" Target="slides/slide55.xml"/><Relationship Id="rId12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Master" Target="slideMasters/slideMaster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2024/9/9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baike.baidu.com/item/%E5%8F%91%E7%83%AD/35767?fromModule=lemma_inlink" TargetMode="External"/><Relationship Id="rId3" Type="http://schemas.openxmlformats.org/officeDocument/2006/relationships/hyperlink" Target="https://baike.baidu.com/item/%E9%80%9A%E7%94%A8%E8%AE%A1%E7%AE%97%E6%9C%BA/979088?fromModule=lemma_inlink" TargetMode="External"/><Relationship Id="rId7" Type="http://schemas.openxmlformats.org/officeDocument/2006/relationships/hyperlink" Target="https://baike.baidu.com/item/%E7%94%B5%E5%AD%90%E7%AE%A1/913264?fromModule=lemma_inlink"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baike.baidu.com/item/%E7%BE%8E%E5%9B%BD%E5%9B%BD%E9%98%B2%E9%83%A8/3430064?fromModule=lemma_inlink" TargetMode="External"/><Relationship Id="rId5" Type="http://schemas.openxmlformats.org/officeDocument/2006/relationships/hyperlink" Target="https://baike.baidu.com/item/%E5%AE%BE%E5%A4%95%E6%B3%95%E5%B0%BC%E4%BA%9A%E5%A4%A7%E5%AD%A6/513402?fromModule=lemma_inlink" TargetMode="External"/><Relationship Id="rId4" Type="http://schemas.openxmlformats.org/officeDocument/2006/relationships/hyperlink" Target="https://baike.baidu.com/item/ENIAC/431133?fromModule=lemma_inlink"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国际计算机界公认的事实是：第一台电子计算机的发明人是美国的约翰</a:t>
            </a:r>
            <a:r>
              <a:rPr lang="en-US" altLang="zh-CN" b="0" i="0" dirty="0">
                <a:solidFill>
                  <a:srgbClr val="333333"/>
                </a:solidFill>
                <a:effectLst/>
                <a:latin typeface="Helvetica Neue"/>
              </a:rPr>
              <a:t>.</a:t>
            </a:r>
            <a:r>
              <a:rPr lang="zh-CN" altLang="en-US" b="0" i="0" dirty="0">
                <a:solidFill>
                  <a:srgbClr val="333333"/>
                </a:solidFill>
                <a:effectLst/>
                <a:latin typeface="Helvetica Neue"/>
              </a:rPr>
              <a:t>文森特</a:t>
            </a:r>
            <a:r>
              <a:rPr lang="en-US" altLang="zh-CN" b="0" i="0" dirty="0">
                <a:solidFill>
                  <a:srgbClr val="333333"/>
                </a:solidFill>
                <a:effectLst/>
                <a:latin typeface="Helvetica Neue"/>
              </a:rPr>
              <a:t>.</a:t>
            </a:r>
            <a:r>
              <a:rPr lang="zh-CN" altLang="en-US" b="0" i="0" dirty="0">
                <a:solidFill>
                  <a:srgbClr val="333333"/>
                </a:solidFill>
                <a:effectLst/>
                <a:latin typeface="Helvetica Neue"/>
              </a:rPr>
              <a:t>阿塔那索夫（</a:t>
            </a:r>
            <a:r>
              <a:rPr lang="en-US" altLang="zh-CN" b="0" i="0" dirty="0">
                <a:solidFill>
                  <a:srgbClr val="333333"/>
                </a:solidFill>
                <a:effectLst/>
                <a:latin typeface="Helvetica Neue"/>
              </a:rPr>
              <a:t>1935-1939</a:t>
            </a:r>
            <a:r>
              <a:rPr lang="zh-CN" altLang="en-US" b="0" i="0" dirty="0">
                <a:solidFill>
                  <a:srgbClr val="333333"/>
                </a:solidFill>
                <a:effectLst/>
                <a:latin typeface="Helvetica Neue"/>
              </a:rPr>
              <a:t>）。但是这台计算机只是个样机没有实现阿塔那索夫的构想</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世界上第一台</a:t>
            </a:r>
            <a:r>
              <a:rPr lang="zh-CN" altLang="en-US" b="0" i="0" u="none" strike="noStrike" dirty="0">
                <a:solidFill>
                  <a:srgbClr val="136EC2"/>
                </a:solidFill>
                <a:effectLst/>
                <a:latin typeface="Helvetica Neue"/>
                <a:hlinkClick r:id="rId3"/>
              </a:rPr>
              <a:t>通用计算机</a:t>
            </a:r>
            <a:r>
              <a:rPr lang="zh-CN" altLang="en-US" b="0" i="0" dirty="0">
                <a:solidFill>
                  <a:srgbClr val="333333"/>
                </a:solidFill>
                <a:effectLst/>
                <a:latin typeface="Helvetica Neue"/>
              </a:rPr>
              <a:t>“</a:t>
            </a:r>
            <a:r>
              <a:rPr lang="en-US" altLang="zh-CN" b="0" i="0" u="none" strike="noStrike" dirty="0">
                <a:solidFill>
                  <a:srgbClr val="136EC2"/>
                </a:solidFill>
                <a:effectLst/>
                <a:latin typeface="Helvetica Neue"/>
                <a:hlinkClick r:id="rId4"/>
              </a:rPr>
              <a:t>ENIAC</a:t>
            </a:r>
            <a:r>
              <a:rPr lang="en-US" altLang="zh-CN" b="0" i="0" dirty="0">
                <a:solidFill>
                  <a:srgbClr val="333333"/>
                </a:solidFill>
                <a:effectLst/>
                <a:latin typeface="Helvetica Neue"/>
              </a:rPr>
              <a:t>”</a:t>
            </a:r>
            <a:r>
              <a:rPr lang="zh-CN" altLang="en-US" b="0" i="0" dirty="0">
                <a:solidFill>
                  <a:srgbClr val="333333"/>
                </a:solidFill>
                <a:effectLst/>
                <a:latin typeface="Helvetica Neue"/>
              </a:rPr>
              <a:t>于</a:t>
            </a:r>
            <a:r>
              <a:rPr lang="en-US" altLang="zh-CN" b="0" i="0" dirty="0">
                <a:solidFill>
                  <a:srgbClr val="333333"/>
                </a:solidFill>
                <a:effectLst/>
                <a:latin typeface="Helvetica Neue"/>
              </a:rPr>
              <a:t>1946</a:t>
            </a:r>
            <a:r>
              <a:rPr lang="zh-CN" altLang="en-US" b="0" i="0" dirty="0">
                <a:solidFill>
                  <a:srgbClr val="333333"/>
                </a:solidFill>
                <a:effectLst/>
                <a:latin typeface="Helvetica Neue"/>
              </a:rPr>
              <a:t>年</a:t>
            </a:r>
            <a:r>
              <a:rPr lang="en-US" altLang="zh-CN" b="0" i="0" dirty="0">
                <a:solidFill>
                  <a:srgbClr val="333333"/>
                </a:solidFill>
                <a:effectLst/>
                <a:latin typeface="Helvetica Neue"/>
              </a:rPr>
              <a:t>2</a:t>
            </a:r>
            <a:r>
              <a:rPr lang="zh-CN" altLang="en-US" b="0" i="0" dirty="0">
                <a:solidFill>
                  <a:srgbClr val="333333"/>
                </a:solidFill>
                <a:effectLst/>
                <a:latin typeface="Helvetica Neue"/>
              </a:rPr>
              <a:t>月</a:t>
            </a:r>
            <a:r>
              <a:rPr lang="en-US" altLang="zh-CN" b="0" i="0" dirty="0">
                <a:solidFill>
                  <a:srgbClr val="333333"/>
                </a:solidFill>
                <a:effectLst/>
                <a:latin typeface="Helvetica Neue"/>
              </a:rPr>
              <a:t>14</a:t>
            </a:r>
            <a:r>
              <a:rPr lang="zh-CN" altLang="en-US" b="0" i="0" dirty="0">
                <a:solidFill>
                  <a:srgbClr val="333333"/>
                </a:solidFill>
                <a:effectLst/>
                <a:latin typeface="Helvetica Neue"/>
              </a:rPr>
              <a:t>日在美国</a:t>
            </a:r>
            <a:r>
              <a:rPr lang="zh-CN" altLang="en-US" b="0" i="0" u="none" strike="noStrike" dirty="0">
                <a:solidFill>
                  <a:srgbClr val="136EC2"/>
                </a:solidFill>
                <a:effectLst/>
                <a:latin typeface="Helvetica Neue"/>
                <a:hlinkClick r:id="rId5"/>
              </a:rPr>
              <a:t>宾夕法尼亚大学</a:t>
            </a:r>
            <a:r>
              <a:rPr lang="zh-CN" altLang="en-US" b="0" i="0" dirty="0">
                <a:solidFill>
                  <a:srgbClr val="333333"/>
                </a:solidFill>
                <a:effectLst/>
                <a:latin typeface="Helvetica Neue"/>
              </a:rPr>
              <a:t>诞生。发明人是美国人莫克利（</a:t>
            </a:r>
            <a:r>
              <a:rPr lang="en-US" altLang="zh-CN" b="0" i="0" dirty="0" err="1">
                <a:solidFill>
                  <a:srgbClr val="333333"/>
                </a:solidFill>
                <a:effectLst/>
                <a:latin typeface="Helvetica Neue"/>
              </a:rPr>
              <a:t>JohnW.Mauchly</a:t>
            </a:r>
            <a:r>
              <a:rPr lang="zh-CN" altLang="en-US" b="0" i="0" dirty="0">
                <a:solidFill>
                  <a:srgbClr val="333333"/>
                </a:solidFill>
                <a:effectLst/>
                <a:latin typeface="Helvetica Neue"/>
              </a:rPr>
              <a:t>）和艾克特（</a:t>
            </a:r>
            <a:r>
              <a:rPr lang="en-US" altLang="zh-CN" b="0" i="0" dirty="0" err="1">
                <a:solidFill>
                  <a:srgbClr val="333333"/>
                </a:solidFill>
                <a:effectLst/>
                <a:latin typeface="Helvetica Neue"/>
              </a:rPr>
              <a:t>J.PresperEckert</a:t>
            </a:r>
            <a:r>
              <a:rPr lang="zh-CN" altLang="en-US" b="0" i="0" dirty="0">
                <a:solidFill>
                  <a:srgbClr val="333333"/>
                </a:solidFill>
                <a:effectLst/>
                <a:latin typeface="Helvetica Neue"/>
              </a:rPr>
              <a:t>）。</a:t>
            </a:r>
            <a:endParaRPr lang="en-US" altLang="zh-CN" b="0" i="0" dirty="0">
              <a:solidFill>
                <a:srgbClr val="333333"/>
              </a:solidFill>
              <a:effectLst/>
              <a:latin typeface="Helvetica Neue"/>
            </a:endParaRPr>
          </a:p>
          <a:p>
            <a:r>
              <a:rPr lang="zh-CN" altLang="en-US" b="0" i="0" u="none" strike="noStrike" dirty="0">
                <a:solidFill>
                  <a:srgbClr val="136EC2"/>
                </a:solidFill>
                <a:effectLst/>
                <a:latin typeface="Helvetica Neue"/>
                <a:hlinkClick r:id="rId6"/>
              </a:rPr>
              <a:t>美国国防部</a:t>
            </a:r>
            <a:r>
              <a:rPr lang="zh-CN" altLang="en-US" b="0" i="0" dirty="0">
                <a:solidFill>
                  <a:srgbClr val="333333"/>
                </a:solidFill>
                <a:effectLst/>
                <a:latin typeface="Helvetica Neue"/>
              </a:rPr>
              <a:t>用它来进行弹道计算。它是一个庞然大物，用了</a:t>
            </a:r>
            <a:r>
              <a:rPr lang="en-US" altLang="zh-CN" b="0" i="0" dirty="0">
                <a:solidFill>
                  <a:srgbClr val="333333"/>
                </a:solidFill>
                <a:effectLst/>
                <a:latin typeface="Helvetica Neue"/>
              </a:rPr>
              <a:t>18000</a:t>
            </a:r>
            <a:r>
              <a:rPr lang="zh-CN" altLang="en-US" b="0" i="0" dirty="0">
                <a:solidFill>
                  <a:srgbClr val="333333"/>
                </a:solidFill>
                <a:effectLst/>
                <a:latin typeface="Helvetica Neue"/>
              </a:rPr>
              <a:t>个</a:t>
            </a:r>
            <a:r>
              <a:rPr lang="zh-CN" altLang="en-US" b="0" i="0" u="none" strike="noStrike" dirty="0">
                <a:solidFill>
                  <a:srgbClr val="136EC2"/>
                </a:solidFill>
                <a:effectLst/>
                <a:latin typeface="Helvetica Neue"/>
                <a:hlinkClick r:id="rId7"/>
              </a:rPr>
              <a:t>电子管</a:t>
            </a:r>
            <a:r>
              <a:rPr lang="zh-CN" altLang="en-US" b="0" i="0" dirty="0">
                <a:solidFill>
                  <a:srgbClr val="333333"/>
                </a:solidFill>
                <a:effectLst/>
                <a:latin typeface="Helvetica Neue"/>
              </a:rPr>
              <a:t>，占地</a:t>
            </a:r>
            <a:r>
              <a:rPr lang="en-US" altLang="zh-CN" b="0" i="0" dirty="0">
                <a:solidFill>
                  <a:srgbClr val="333333"/>
                </a:solidFill>
                <a:effectLst/>
                <a:latin typeface="Helvetica Neue"/>
              </a:rPr>
              <a:t>170</a:t>
            </a:r>
            <a:r>
              <a:rPr lang="zh-CN" altLang="en-US" b="0" i="0" dirty="0">
                <a:solidFill>
                  <a:srgbClr val="333333"/>
                </a:solidFill>
                <a:effectLst/>
                <a:latin typeface="Helvetica Neue"/>
              </a:rPr>
              <a:t>平方米，重达</a:t>
            </a:r>
            <a:r>
              <a:rPr lang="en-US" altLang="zh-CN" b="0" i="0" dirty="0">
                <a:solidFill>
                  <a:srgbClr val="333333"/>
                </a:solidFill>
                <a:effectLst/>
                <a:latin typeface="Helvetica Neue"/>
              </a:rPr>
              <a:t>30</a:t>
            </a:r>
            <a:r>
              <a:rPr lang="zh-CN" altLang="en-US" b="0" i="0" dirty="0">
                <a:solidFill>
                  <a:srgbClr val="333333"/>
                </a:solidFill>
                <a:effectLst/>
                <a:latin typeface="Helvetica Neue"/>
              </a:rPr>
              <a:t>吨，耗电功率约</a:t>
            </a:r>
            <a:r>
              <a:rPr lang="en-US" altLang="zh-CN" b="0" i="0" dirty="0">
                <a:solidFill>
                  <a:srgbClr val="333333"/>
                </a:solidFill>
                <a:effectLst/>
                <a:latin typeface="Helvetica Neue"/>
              </a:rPr>
              <a:t>150</a:t>
            </a:r>
            <a:r>
              <a:rPr lang="zh-CN" altLang="en-US" b="0" i="0" dirty="0">
                <a:solidFill>
                  <a:srgbClr val="333333"/>
                </a:solidFill>
                <a:effectLst/>
                <a:latin typeface="Helvetica Neue"/>
              </a:rPr>
              <a:t>千瓦，每秒钟可进行</a:t>
            </a:r>
            <a:r>
              <a:rPr lang="en-US" altLang="zh-CN" b="0" i="0" dirty="0">
                <a:solidFill>
                  <a:srgbClr val="333333"/>
                </a:solidFill>
                <a:effectLst/>
                <a:latin typeface="Helvetica Neue"/>
              </a:rPr>
              <a:t>5000</a:t>
            </a:r>
            <a:r>
              <a:rPr lang="zh-CN" altLang="en-US" b="0" i="0" dirty="0">
                <a:solidFill>
                  <a:srgbClr val="333333"/>
                </a:solidFill>
                <a:effectLst/>
                <a:latin typeface="Helvetica Neue"/>
              </a:rPr>
              <a:t>次运算，这在现在看来微不足道，但在当时却是破天荒的。 </a:t>
            </a:r>
            <a:r>
              <a:rPr lang="en-US" altLang="zh-CN" b="0" i="0" dirty="0">
                <a:solidFill>
                  <a:srgbClr val="333333"/>
                </a:solidFill>
                <a:effectLst/>
                <a:latin typeface="Helvetica Neue"/>
              </a:rPr>
              <a:t>ENIAC</a:t>
            </a:r>
            <a:r>
              <a:rPr lang="zh-CN" altLang="en-US" b="0" i="0" dirty="0">
                <a:solidFill>
                  <a:srgbClr val="333333"/>
                </a:solidFill>
                <a:effectLst/>
                <a:latin typeface="Helvetica Neue"/>
              </a:rPr>
              <a:t>以电子管作为元器件，所以又被称为电子管计算机，是计算机的第一代。电子管计算机由于使用的电子管体积很大，耗电量大，易</a:t>
            </a:r>
            <a:r>
              <a:rPr lang="zh-CN" altLang="en-US" b="0" i="0" u="none" strike="noStrike" dirty="0">
                <a:solidFill>
                  <a:srgbClr val="136EC2"/>
                </a:solidFill>
                <a:effectLst/>
                <a:latin typeface="Helvetica Neue"/>
                <a:hlinkClick r:id="rId8"/>
              </a:rPr>
              <a:t>发热</a:t>
            </a:r>
            <a:r>
              <a:rPr lang="zh-CN" altLang="en-US" b="0" i="0" dirty="0">
                <a:solidFill>
                  <a:srgbClr val="333333"/>
                </a:solidFill>
                <a:effectLst/>
                <a:latin typeface="Helvetica Neue"/>
              </a:rPr>
              <a:t>，因而工作的时间不能太长。</a:t>
            </a:r>
            <a:endParaRPr lang="en-US" altLang="zh-CN" b="0" i="0" dirty="0">
              <a:solidFill>
                <a:srgbClr val="333333"/>
              </a:solidFill>
              <a:effectLst/>
              <a:latin typeface="Helvetica Neue"/>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31094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1998349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有同学说：</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2977102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可以用</a:t>
            </a:r>
            <a:r>
              <a:rPr lang="en-US" altLang="zh-CN" dirty="0"/>
              <a:t>VS</a:t>
            </a:r>
            <a:r>
              <a:rPr lang="zh-CN" altLang="en-US" dirty="0"/>
              <a:t>打开这个文件看一下</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348202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09550" indent="-209550">
              <a:spcBef>
                <a:spcPct val="50000"/>
              </a:spcBef>
            </a:pPr>
            <a:r>
              <a:rPr lang="en-US" altLang="zh-CN" b="1" dirty="0">
                <a:solidFill>
                  <a:schemeClr val="accent2"/>
                </a:solidFill>
                <a:latin typeface="Arial" panose="020B0604020202020204" pitchFamily="34" charset="0"/>
              </a:rPr>
              <a:t>Hello</a:t>
            </a:r>
            <a:r>
              <a:rPr lang="zh-CN" altLang="en-US" b="1" dirty="0">
                <a:solidFill>
                  <a:schemeClr val="accent2"/>
                </a:solidFill>
                <a:latin typeface="Arial" panose="020B0604020202020204" pitchFamily="34" charset="0"/>
              </a:rPr>
              <a:t>程序被启动后，计算机的动作过程如下：</a:t>
            </a:r>
          </a:p>
          <a:p>
            <a:pPr marL="209550" indent="-209550"/>
            <a:r>
              <a:rPr lang="en-US" altLang="zh-CN" b="1" dirty="0">
                <a:latin typeface="Arial" panose="020B0604020202020204" pitchFamily="34" charset="0"/>
              </a:rPr>
              <a:t>Shell</a:t>
            </a:r>
            <a:r>
              <a:rPr lang="zh-CN" altLang="en-US" b="1" dirty="0">
                <a:latin typeface="Arial" panose="020B0604020202020204" pitchFamily="34" charset="0"/>
              </a:rPr>
              <a:t>程序读取字符串“</a:t>
            </a:r>
            <a:r>
              <a:rPr lang="en-US" altLang="zh-CN" b="1" dirty="0">
                <a:latin typeface="Arial" panose="020B0604020202020204" pitchFamily="34" charset="0"/>
              </a:rPr>
              <a:t>./hello</a:t>
            </a:r>
            <a:r>
              <a:rPr lang="zh-CN" altLang="en-US" b="1" dirty="0">
                <a:latin typeface="Arial" panose="020B0604020202020204" pitchFamily="34" charset="0"/>
              </a:rPr>
              <a:t>”中各字符到寄存器，然后存放到主存；</a:t>
            </a:r>
            <a:endParaRPr lang="en-US" altLang="zh-CN" b="1" dirty="0">
              <a:latin typeface="Arial" panose="020B0604020202020204" pitchFamily="34" charset="0"/>
            </a:endParaRPr>
          </a:p>
          <a:p>
            <a:pPr marL="209550" indent="-209550"/>
            <a:r>
              <a:rPr lang="en-US" altLang="zh-CN" b="1" dirty="0">
                <a:latin typeface="Arial" panose="020B0604020202020204" pitchFamily="34" charset="0"/>
              </a:rPr>
              <a:t>“Enter</a:t>
            </a:r>
            <a:r>
              <a:rPr lang="zh-CN" altLang="en-US" b="1" dirty="0">
                <a:latin typeface="Arial" panose="020B0604020202020204" pitchFamily="34" charset="0"/>
              </a:rPr>
              <a:t>”键输入后，操作系统内核（载入程序）根据主存中的字符串“</a:t>
            </a:r>
            <a:r>
              <a:rPr lang="en-US" altLang="zh-CN" b="1" dirty="0">
                <a:latin typeface="Arial" panose="020B0604020202020204" pitchFamily="34" charset="0"/>
              </a:rPr>
              <a:t>hello”</a:t>
            </a:r>
            <a:r>
              <a:rPr lang="zh-CN" altLang="en-US" b="1" dirty="0">
                <a:latin typeface="Arial" panose="020B0604020202020204" pitchFamily="34" charset="0"/>
              </a:rPr>
              <a:t>到磁盘上找到特定的</a:t>
            </a:r>
            <a:r>
              <a:rPr lang="en-US" altLang="zh-CN" b="1" dirty="0">
                <a:latin typeface="Arial" panose="020B0604020202020204" pitchFamily="34" charset="0"/>
              </a:rPr>
              <a:t>hello</a:t>
            </a:r>
            <a:r>
              <a:rPr lang="zh-CN" altLang="en-US" b="1" dirty="0">
                <a:latin typeface="Arial" panose="020B0604020202020204" pitchFamily="34" charset="0"/>
              </a:rPr>
              <a:t>目标文件，将其包含的指令代码和数据（“</a:t>
            </a:r>
            <a:r>
              <a:rPr lang="en-US" altLang="zh-CN" b="1" dirty="0">
                <a:latin typeface="Arial" panose="020B0604020202020204" pitchFamily="34" charset="0"/>
              </a:rPr>
              <a:t>hello, world\n</a:t>
            </a:r>
            <a:r>
              <a:rPr lang="zh-CN" altLang="en-US" b="1" dirty="0">
                <a:latin typeface="Arial" panose="020B0604020202020204" pitchFamily="34" charset="0"/>
              </a:rPr>
              <a:t>”）从磁盘读到主存，并将控制权转交给</a:t>
            </a:r>
            <a:r>
              <a:rPr lang="en-US" altLang="zh-CN" b="1" dirty="0">
                <a:latin typeface="Arial" panose="020B0604020202020204" pitchFamily="34" charset="0"/>
              </a:rPr>
              <a:t>hello</a:t>
            </a:r>
            <a:r>
              <a:rPr lang="zh-CN" altLang="en-US" b="1" dirty="0">
                <a:latin typeface="Arial" panose="020B0604020202020204" pitchFamily="34" charset="0"/>
              </a:rPr>
              <a:t>程序，即将</a:t>
            </a:r>
            <a:r>
              <a:rPr lang="en-US" altLang="zh-CN" b="1" dirty="0">
                <a:latin typeface="Arial" panose="020B0604020202020204" pitchFamily="34" charset="0"/>
              </a:rPr>
              <a:t>hello</a:t>
            </a:r>
            <a:r>
              <a:rPr lang="zh-CN" altLang="en-US" b="1" dirty="0">
                <a:latin typeface="Arial" panose="020B0604020202020204" pitchFamily="34" charset="0"/>
              </a:rPr>
              <a:t>程序的第一条指令的地址送到</a:t>
            </a:r>
            <a:r>
              <a:rPr lang="en-US" altLang="zh-CN" b="1" dirty="0">
                <a:latin typeface="Arial" panose="020B0604020202020204" pitchFamily="34" charset="0"/>
              </a:rPr>
              <a:t>EIP</a:t>
            </a:r>
            <a:r>
              <a:rPr lang="zh-CN" altLang="en-US" b="1" dirty="0">
                <a:latin typeface="Arial" panose="020B0604020202020204" pitchFamily="34" charset="0"/>
              </a:rPr>
              <a:t>中；处理器从</a:t>
            </a:r>
            <a:r>
              <a:rPr lang="en-US" altLang="zh-CN" b="1" dirty="0">
                <a:latin typeface="Arial" panose="020B0604020202020204" pitchFamily="34" charset="0"/>
              </a:rPr>
              <a:t>hello</a:t>
            </a:r>
            <a:r>
              <a:rPr lang="zh-CN" altLang="en-US" b="1" dirty="0">
                <a:latin typeface="Arial" panose="020B0604020202020204" pitchFamily="34" charset="0"/>
              </a:rPr>
              <a:t>主程序的指令代码开始执行；</a:t>
            </a:r>
            <a:r>
              <a:rPr lang="en-US" altLang="zh-CN" b="1" dirty="0">
                <a:latin typeface="Arial" panose="020B0604020202020204" pitchFamily="34" charset="0"/>
              </a:rPr>
              <a:t>Hello</a:t>
            </a:r>
            <a:r>
              <a:rPr lang="zh-CN" altLang="en-US" b="1" dirty="0">
                <a:latin typeface="Arial" panose="020B0604020202020204" pitchFamily="34" charset="0"/>
              </a:rPr>
              <a:t>程序将“</a:t>
            </a:r>
            <a:r>
              <a:rPr lang="en-US" altLang="zh-CN" b="1" dirty="0">
                <a:latin typeface="Arial" panose="020B0604020202020204" pitchFamily="34" charset="0"/>
              </a:rPr>
              <a:t>hello, world\n</a:t>
            </a:r>
            <a:r>
              <a:rPr lang="zh-CN" altLang="en-US" b="1" dirty="0">
                <a:latin typeface="Arial" panose="020B0604020202020204" pitchFamily="34" charset="0"/>
              </a:rPr>
              <a:t>”串中的字节从主存读到寄存器，再从寄存器输出到显示器上。</a:t>
            </a:r>
            <a:endParaRPr lang="en-US" altLang="zh-CN" b="1"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2974699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未确定行为，如</a:t>
            </a:r>
            <a:r>
              <a:rPr lang="en-US" altLang="zh-CN" dirty="0"/>
              <a:t>char</a:t>
            </a:r>
            <a:r>
              <a:rPr lang="zh-CN" altLang="en-US" dirty="0"/>
              <a:t>类型的解释，不同系统，同样的</a:t>
            </a:r>
            <a:r>
              <a:rPr lang="en-US" altLang="zh-CN" dirty="0" err="1"/>
              <a:t>gcc</a:t>
            </a:r>
            <a:r>
              <a:rPr lang="zh-CN" altLang="en-US" dirty="0"/>
              <a:t>解释都有可能不同。</a:t>
            </a:r>
            <a:r>
              <a:rPr lang="en-US" altLang="zh-CN" dirty="0"/>
              <a:t>Intel x86</a:t>
            </a:r>
            <a:r>
              <a:rPr lang="zh-CN" altLang="en-US" dirty="0"/>
              <a:t>和</a:t>
            </a:r>
            <a:r>
              <a:rPr lang="en-US" altLang="zh-CN" dirty="0"/>
              <a:t>RISC-V</a:t>
            </a:r>
            <a:r>
              <a:rPr lang="zh-CN" altLang="en-US" dirty="0"/>
              <a:t>处理器架构解释可能就不同，移植程序时可能发生错误</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51</a:t>
            </a:fld>
            <a:endParaRPr lang="zh-CN" altLang="en-US"/>
          </a:p>
        </p:txBody>
      </p:sp>
    </p:spTree>
    <p:extLst>
      <p:ext uri="{BB962C8B-B14F-4D97-AF65-F5344CB8AC3E}">
        <p14:creationId xmlns:p14="http://schemas.microsoft.com/office/powerpoint/2010/main" val="2004255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333333"/>
                </a:solidFill>
                <a:effectLst/>
                <a:latin typeface="-apple-system"/>
              </a:rPr>
              <a:t>规约的含义可以理解为一种双方或多方通过相互协商确定的共同遵守的条款或规则。</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52</a:t>
            </a:fld>
            <a:endParaRPr lang="zh-CN" altLang="en-US"/>
          </a:p>
        </p:txBody>
      </p:sp>
    </p:spTree>
    <p:extLst>
      <p:ext uri="{BB962C8B-B14F-4D97-AF65-F5344CB8AC3E}">
        <p14:creationId xmlns:p14="http://schemas.microsoft.com/office/powerpoint/2010/main" val="3840937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511DD-64D2-6DD2-368B-50C96DC581E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919D1B-B4AC-7A7E-AD04-7B1995C99C5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A397B46-0E90-D7C9-D819-27C744607D9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58F4B08-E505-974B-1E9C-3D50F1C12E0A}"/>
              </a:ext>
            </a:extLst>
          </p:cNvPr>
          <p:cNvSpPr>
            <a:spLocks noGrp="1"/>
          </p:cNvSpPr>
          <p:nvPr>
            <p:ph type="sldNum" sz="quarter" idx="5"/>
          </p:nvPr>
        </p:nvSpPr>
        <p:spPr/>
        <p:txBody>
          <a:bodyPr/>
          <a:lstStyle/>
          <a:p>
            <a:fld id="{A6837353-30EB-4A48-80EB-173D804AEFBD}" type="slidenum">
              <a:rPr lang="zh-CN" altLang="en-US" smtClean="0"/>
              <a:t>53</a:t>
            </a:fld>
            <a:endParaRPr lang="zh-CN" altLang="en-US"/>
          </a:p>
        </p:txBody>
      </p:sp>
    </p:spTree>
    <p:extLst>
      <p:ext uri="{BB962C8B-B14F-4D97-AF65-F5344CB8AC3E}">
        <p14:creationId xmlns:p14="http://schemas.microsoft.com/office/powerpoint/2010/main" val="3077402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再次强调</a:t>
            </a:r>
            <a:r>
              <a:rPr lang="en-US" altLang="zh-CN" sz="1200" dirty="0">
                <a:solidFill>
                  <a:srgbClr val="FF0000"/>
                </a:solidFill>
                <a:ea typeface="微软雅黑" panose="020B0503020204020204" pitchFamily="34" charset="-122"/>
              </a:rPr>
              <a:t>ISA</a:t>
            </a:r>
            <a:r>
              <a:rPr lang="zh-CN" altLang="en-US" sz="1200" dirty="0">
                <a:solidFill>
                  <a:srgbClr val="FF0000"/>
                </a:solidFill>
                <a:ea typeface="微软雅黑" panose="020B0503020204020204" pitchFamily="34" charset="-122"/>
              </a:rPr>
              <a:t>处于软件和硬件的交界面（接口）</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54</a:t>
            </a:fld>
            <a:endParaRPr lang="zh-CN" altLang="en-US"/>
          </a:p>
        </p:txBody>
      </p:sp>
    </p:spTree>
    <p:extLst>
      <p:ext uri="{BB962C8B-B14F-4D97-AF65-F5344CB8AC3E}">
        <p14:creationId xmlns:p14="http://schemas.microsoft.com/office/powerpoint/2010/main" val="1787550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ED1611"/>
                </a:solidFill>
                <a:latin typeface="微软雅黑" panose="020B0503020204020204" pitchFamily="34" charset="-122"/>
                <a:ea typeface="微软雅黑" panose="020B0503020204020204" pitchFamily="34" charset="-122"/>
              </a:rPr>
              <a:t>基本的性能评价标准是：</a:t>
            </a:r>
            <a:r>
              <a:rPr lang="en-US" altLang="zh-CN" sz="1200" dirty="0">
                <a:solidFill>
                  <a:srgbClr val="ED1611"/>
                </a:solidFill>
                <a:latin typeface="微软雅黑" panose="020B0503020204020204" pitchFamily="34" charset="-122"/>
                <a:ea typeface="微软雅黑" panose="020B0503020204020204" pitchFamily="34" charset="-122"/>
              </a:rPr>
              <a:t>CPU</a:t>
            </a:r>
            <a:r>
              <a:rPr lang="zh-CN" altLang="en-US" sz="1200" dirty="0">
                <a:solidFill>
                  <a:srgbClr val="ED1611"/>
                </a:solidFill>
                <a:latin typeface="微软雅黑" panose="020B0503020204020204" pitchFamily="34" charset="-122"/>
                <a:ea typeface="微软雅黑" panose="020B0503020204020204" pitchFamily="34" charset="-122"/>
              </a:rPr>
              <a:t>的执行时间</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57</a:t>
            </a:fld>
            <a:endParaRPr lang="zh-CN" altLang="en-US"/>
          </a:p>
        </p:txBody>
      </p:sp>
    </p:spTree>
    <p:extLst>
      <p:ext uri="{BB962C8B-B14F-4D97-AF65-F5344CB8AC3E}">
        <p14:creationId xmlns:p14="http://schemas.microsoft.com/office/powerpoint/2010/main" val="1514418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在研制</a:t>
            </a:r>
            <a:r>
              <a:rPr lang="en-US" altLang="zh-CN" dirty="0"/>
              <a:t>ENIAC</a:t>
            </a:r>
            <a:r>
              <a:rPr lang="zh-CN" altLang="en-US" dirty="0"/>
              <a:t>的同时，冯诺依曼考虑研制另一台计算机</a:t>
            </a:r>
            <a:r>
              <a:rPr lang="en-US" altLang="zh-CN" dirty="0"/>
              <a:t>EDVAC</a:t>
            </a:r>
            <a:r>
              <a:rPr lang="zh-CN" altLang="en-US" dirty="0"/>
              <a:t>，</a:t>
            </a:r>
            <a:r>
              <a:rPr lang="en-US" altLang="zh-CN" dirty="0"/>
              <a:t>1945</a:t>
            </a:r>
            <a:r>
              <a:rPr lang="zh-CN" altLang="en-US" dirty="0"/>
              <a:t>年冯诺依曼起草了关于</a:t>
            </a:r>
            <a:r>
              <a:rPr lang="en-US" altLang="zh-CN" dirty="0"/>
              <a:t>EDVAC</a:t>
            </a:r>
            <a:r>
              <a:rPr lang="zh-CN" altLang="en-US" dirty="0"/>
              <a:t>的报告草案，发表了全新的关于存储程序通用计算机方案，宣告了现代计算机结构实现的诞生</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344472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时钟周期：计算机执行一条指令的过程分成若干步骤，每一步都有相应的控制信号进行控制，这些信号何时发出、作用多长时间，要有相应的定时信号进行同步，计算机必须能够产生同步的时钟定时信号就是</a:t>
            </a:r>
            <a:r>
              <a:rPr lang="en-US" altLang="zh-CN" dirty="0"/>
              <a:t>CPU</a:t>
            </a:r>
            <a:r>
              <a:rPr lang="zh-CN" altLang="en-US" dirty="0"/>
              <a:t>的主脉冲信号，其宽度为时钟周期。</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60</a:t>
            </a:fld>
            <a:endParaRPr lang="zh-CN" altLang="en-US"/>
          </a:p>
        </p:txBody>
      </p:sp>
    </p:spTree>
    <p:extLst>
      <p:ext uri="{BB962C8B-B14F-4D97-AF65-F5344CB8AC3E}">
        <p14:creationId xmlns:p14="http://schemas.microsoft.com/office/powerpoint/2010/main" val="2353531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64</a:t>
            </a:fld>
            <a:endParaRPr lang="zh-CN" altLang="en-US"/>
          </a:p>
        </p:txBody>
      </p:sp>
    </p:spTree>
    <p:extLst>
      <p:ext uri="{BB962C8B-B14F-4D97-AF65-F5344CB8AC3E}">
        <p14:creationId xmlns:p14="http://schemas.microsoft.com/office/powerpoint/2010/main" val="3423235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67</a:t>
            </a:fld>
            <a:endParaRPr lang="zh-CN" altLang="en-US"/>
          </a:p>
        </p:txBody>
      </p:sp>
    </p:spTree>
    <p:extLst>
      <p:ext uri="{BB962C8B-B14F-4D97-AF65-F5344CB8AC3E}">
        <p14:creationId xmlns:p14="http://schemas.microsoft.com/office/powerpoint/2010/main" val="489409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表达式的计算：</a:t>
            </a:r>
            <a:r>
              <a:rPr lang="en-US" altLang="zh-CN" dirty="0"/>
              <a:t>(a*</a:t>
            </a:r>
            <a:r>
              <a:rPr lang="en-US" altLang="zh-CN" dirty="0" err="1"/>
              <a:t>b+c-d</a:t>
            </a:r>
            <a:r>
              <a:rPr lang="en-US" altLang="zh-CN" dirty="0"/>
              <a:t>)/F</a:t>
            </a:r>
            <a:r>
              <a:rPr lang="zh-CN" altLang="en-US" dirty="0"/>
              <a:t>，分解并自动执行。</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425746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为什么要说是通用？</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50142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注意偏移地址和</a:t>
            </a:r>
            <a:r>
              <a:rPr lang="en-US" altLang="zh-CN" dirty="0"/>
              <a:t>C</a:t>
            </a:r>
            <a:r>
              <a:rPr lang="zh-CN" altLang="en-US" dirty="0"/>
              <a:t>语言里面学过的地址之间的关系。两者是一样的</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987976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34815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可以用</a:t>
            </a:r>
            <a:r>
              <a:rPr lang="en-US" altLang="zh-CN" dirty="0"/>
              <a:t>VS</a:t>
            </a:r>
            <a:r>
              <a:rPr lang="zh-CN" altLang="en-US" dirty="0"/>
              <a:t>打开这个文件看一下</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1533544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可以用</a:t>
            </a:r>
            <a:r>
              <a:rPr lang="en-US" altLang="zh-CN" dirty="0"/>
              <a:t>VS</a:t>
            </a:r>
            <a:r>
              <a:rPr lang="zh-CN" altLang="en-US" dirty="0"/>
              <a:t>打开这个文件看一下</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810317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说到指令时，要强调机器指令的格式，翻到下一页去</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179647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quarter" idx="10"/>
          </p:nvPr>
        </p:nvSpPr>
        <p:spPr/>
        <p:txBody>
          <a:bodyPr/>
          <a:lstStyle/>
          <a:p>
            <a:pPr lvl="0" fontAlgn="base">
              <a:buClr>
                <a:srgbClr val="000000"/>
              </a:buClr>
            </a:pPr>
            <a:endParaRPr lang="zh-CN" altLang="en-US" strike="noStrike" noProof="1"/>
          </a:p>
        </p:txBody>
      </p:sp>
      <p:sp>
        <p:nvSpPr>
          <p:cNvPr id="6" name="页脚占位符 5"/>
          <p:cNvSpPr>
            <a:spLocks noGrp="1"/>
          </p:cNvSpPr>
          <p:nvPr>
            <p:ph type="ftr" sz="quarter" idx="11"/>
          </p:nvPr>
        </p:nvSpPr>
        <p:spPr/>
        <p:txBody>
          <a:bodyPr/>
          <a:lstStyle/>
          <a:p>
            <a:pPr lvl="0" fontAlgn="base">
              <a:buClr>
                <a:srgbClr val="000000"/>
              </a:buClr>
            </a:pPr>
            <a:endParaRPr lang="zh-CN" altLang="en-US" strike="noStrike" noProof="1"/>
          </a:p>
        </p:txBody>
      </p:sp>
      <p:sp>
        <p:nvSpPr>
          <p:cNvPr id="7" name="灯片编号占位符 6"/>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quarter" idx="10"/>
          </p:nvPr>
        </p:nvSpPr>
        <p:spPr/>
        <p:txBody>
          <a:bodyPr/>
          <a:lstStyle/>
          <a:p>
            <a:pPr lvl="0" fontAlgn="base">
              <a:buClr>
                <a:srgbClr val="000000"/>
              </a:buClr>
            </a:pPr>
            <a:endParaRPr lang="zh-CN" altLang="en-US" strike="noStrike" noProof="1"/>
          </a:p>
        </p:txBody>
      </p:sp>
      <p:sp>
        <p:nvSpPr>
          <p:cNvPr id="8" name="页脚占位符 7"/>
          <p:cNvSpPr>
            <a:spLocks noGrp="1"/>
          </p:cNvSpPr>
          <p:nvPr>
            <p:ph type="ftr" sz="quarter" idx="11"/>
          </p:nvPr>
        </p:nvSpPr>
        <p:spPr/>
        <p:txBody>
          <a:bodyPr/>
          <a:lstStyle/>
          <a:p>
            <a:pPr lvl="0" fontAlgn="base">
              <a:buClr>
                <a:srgbClr val="000000"/>
              </a:buClr>
            </a:pPr>
            <a:endParaRPr lang="zh-CN" altLang="en-US" strike="noStrike" noProof="1"/>
          </a:p>
        </p:txBody>
      </p:sp>
      <p:sp>
        <p:nvSpPr>
          <p:cNvPr id="9" name="灯片编号占位符 8"/>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quarter" idx="10"/>
          </p:nvPr>
        </p:nvSpPr>
        <p:spPr/>
        <p:txBody>
          <a:bodyPr/>
          <a:lstStyle/>
          <a:p>
            <a:pPr lvl="0" fontAlgn="base">
              <a:buClr>
                <a:srgbClr val="000000"/>
              </a:buClr>
            </a:pPr>
            <a:endParaRPr lang="zh-CN" altLang="en-US" strike="noStrike" noProof="1"/>
          </a:p>
        </p:txBody>
      </p:sp>
      <p:sp>
        <p:nvSpPr>
          <p:cNvPr id="4" name="页脚占位符 3"/>
          <p:cNvSpPr>
            <a:spLocks noGrp="1"/>
          </p:cNvSpPr>
          <p:nvPr>
            <p:ph type="ftr" sz="quarter" idx="11"/>
          </p:nvPr>
        </p:nvSpPr>
        <p:spPr/>
        <p:txBody>
          <a:bodyPr/>
          <a:lstStyle/>
          <a:p>
            <a:pPr lvl="0" fontAlgn="base">
              <a:buClr>
                <a:srgbClr val="000000"/>
              </a:buClr>
            </a:pPr>
            <a:endParaRPr lang="zh-CN" altLang="en-US" strike="noStrike" noProof="1"/>
          </a:p>
        </p:txBody>
      </p:sp>
      <p:sp>
        <p:nvSpPr>
          <p:cNvPr id="5" name="灯片编号占位符 4"/>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lvl="0" fontAlgn="base">
              <a:buClr>
                <a:srgbClr val="000000"/>
              </a:buClr>
            </a:pPr>
            <a:endParaRPr lang="zh-CN" altLang="en-US" strike="noStrike" noProof="1"/>
          </a:p>
        </p:txBody>
      </p:sp>
      <p:sp>
        <p:nvSpPr>
          <p:cNvPr id="3" name="页脚占位符 2"/>
          <p:cNvSpPr>
            <a:spLocks noGrp="1"/>
          </p:cNvSpPr>
          <p:nvPr>
            <p:ph type="ftr" sz="quarter" idx="11"/>
          </p:nvPr>
        </p:nvSpPr>
        <p:spPr/>
        <p:txBody>
          <a:bodyPr/>
          <a:lstStyle/>
          <a:p>
            <a:pPr lvl="0" fontAlgn="base">
              <a:buClr>
                <a:srgbClr val="000000"/>
              </a:buClr>
            </a:pPr>
            <a:endParaRPr lang="zh-CN" altLang="en-US" strike="noStrike" noProof="1"/>
          </a:p>
        </p:txBody>
      </p:sp>
      <p:sp>
        <p:nvSpPr>
          <p:cNvPr id="4" name="灯片编号占位符 3"/>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quarter" idx="10"/>
          </p:nvPr>
        </p:nvSpPr>
        <p:spPr/>
        <p:txBody>
          <a:bodyPr/>
          <a:lstStyle/>
          <a:p>
            <a:pPr lvl="0" fontAlgn="base">
              <a:buClr>
                <a:srgbClr val="000000"/>
              </a:buClr>
            </a:pPr>
            <a:endParaRPr lang="zh-CN" altLang="en-US" strike="noStrike" noProof="1"/>
          </a:p>
        </p:txBody>
      </p:sp>
      <p:sp>
        <p:nvSpPr>
          <p:cNvPr id="6" name="页脚占位符 5"/>
          <p:cNvSpPr>
            <a:spLocks noGrp="1"/>
          </p:cNvSpPr>
          <p:nvPr>
            <p:ph type="ftr" sz="quarter" idx="11"/>
          </p:nvPr>
        </p:nvSpPr>
        <p:spPr/>
        <p:txBody>
          <a:bodyPr/>
          <a:lstStyle/>
          <a:p>
            <a:pPr lvl="0" fontAlgn="base">
              <a:buClr>
                <a:srgbClr val="000000"/>
              </a:buClr>
            </a:pPr>
            <a:endParaRPr lang="zh-CN" altLang="en-US" strike="noStrike" noProof="1"/>
          </a:p>
        </p:txBody>
      </p:sp>
      <p:sp>
        <p:nvSpPr>
          <p:cNvPr id="7" name="灯片编号占位符 6"/>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quarter" idx="10"/>
          </p:nvPr>
        </p:nvSpPr>
        <p:spPr/>
        <p:txBody>
          <a:bodyPr/>
          <a:lstStyle/>
          <a:p>
            <a:pPr lvl="0" fontAlgn="base">
              <a:buClr>
                <a:srgbClr val="000000"/>
              </a:buClr>
            </a:pPr>
            <a:endParaRPr lang="zh-CN" altLang="en-US" strike="noStrike" noProof="1"/>
          </a:p>
        </p:txBody>
      </p:sp>
      <p:sp>
        <p:nvSpPr>
          <p:cNvPr id="6" name="页脚占位符 5"/>
          <p:cNvSpPr>
            <a:spLocks noGrp="1"/>
          </p:cNvSpPr>
          <p:nvPr>
            <p:ph type="ftr" sz="quarter" idx="11"/>
          </p:nvPr>
        </p:nvSpPr>
        <p:spPr/>
        <p:txBody>
          <a:bodyPr/>
          <a:lstStyle/>
          <a:p>
            <a:pPr lvl="0" fontAlgn="base">
              <a:buClr>
                <a:srgbClr val="000000"/>
              </a:buClr>
            </a:pPr>
            <a:endParaRPr lang="zh-CN" altLang="en-US" strike="noStrike" noProof="1"/>
          </a:p>
        </p:txBody>
      </p:sp>
      <p:sp>
        <p:nvSpPr>
          <p:cNvPr id="7" name="灯片编号占位符 6"/>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2.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6" Type="http://schemas.openxmlformats.org/officeDocument/2006/relationships/image" Target="../media/image4.png"/><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image" Target="../media/image1.png"/><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2.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6" Type="http://schemas.openxmlformats.org/officeDocument/2006/relationships/image" Target="../media/image4.png"/><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image" Target="../media/image1.png"/><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3.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2.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6" Type="http://schemas.openxmlformats.org/officeDocument/2006/relationships/image" Target="../media/image4.png"/><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1.png"/><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3.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2.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6" Type="http://schemas.openxmlformats.org/officeDocument/2006/relationships/image" Target="../media/image4.png"/><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5" Type="http://schemas.openxmlformats.org/officeDocument/2006/relationships/image" Target="../media/image1.png"/><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2.pn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6" Type="http://schemas.openxmlformats.org/officeDocument/2006/relationships/image" Target="../media/image4.png"/><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image" Target="../media/image1.png"/><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3.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2.pn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6" Type="http://schemas.openxmlformats.org/officeDocument/2006/relationships/image" Target="../media/image4.png"/><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5" Type="http://schemas.openxmlformats.org/officeDocument/2006/relationships/image" Target="../media/image1.png"/><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image" Target="../media/image3.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media/image2.pn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6" Type="http://schemas.openxmlformats.org/officeDocument/2006/relationships/image" Target="../media/image4.png"/><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5" Type="http://schemas.openxmlformats.org/officeDocument/2006/relationships/image" Target="../media/image1.png"/><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image" Target="../media/image3.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image" Target="../media/image2.png"/><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6" Type="http://schemas.openxmlformats.org/officeDocument/2006/relationships/image" Target="../media/image4.png"/><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5" Type="http://schemas.openxmlformats.org/officeDocument/2006/relationships/image" Target="../media/image1.png"/><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image" Target="../media/image3.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image" Target="../media/image2.png"/><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6" Type="http://schemas.openxmlformats.org/officeDocument/2006/relationships/image" Target="../media/image4.png"/><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5" Type="http://schemas.openxmlformats.org/officeDocument/2006/relationships/image" Target="../media/image1.png"/><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 Id="rId14" Type="http://schemas.openxmlformats.org/officeDocument/2006/relationships/image" Target="../media/image3.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2.pn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6" Type="http://schemas.openxmlformats.org/officeDocument/2006/relationships/image" Target="../media/image4.png"/><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5" Type="http://schemas.openxmlformats.org/officeDocument/2006/relationships/image" Target="../media/image1.png"/><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image" Target="../media/image2.png"/><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6" Type="http://schemas.openxmlformats.org/officeDocument/2006/relationships/image" Target="../media/image4.png"/><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5" Type="http://schemas.openxmlformats.org/officeDocument/2006/relationships/image" Target="../media/image1.png"/><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image" Target="../media/image3.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image" Target="../media/image2.png"/><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6" Type="http://schemas.openxmlformats.org/officeDocument/2006/relationships/image" Target="../media/image4.png"/><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5" Type="http://schemas.openxmlformats.org/officeDocument/2006/relationships/image" Target="../media/image1.png"/><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 Id="rId14" Type="http://schemas.openxmlformats.org/officeDocument/2006/relationships/image" Target="../media/image3.pn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image" Target="../media/image2.png"/><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6" Type="http://schemas.openxmlformats.org/officeDocument/2006/relationships/image" Target="../media/image4.png"/><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5" Type="http://schemas.openxmlformats.org/officeDocument/2006/relationships/image" Target="../media/image1.png"/><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 Id="rId14" Type="http://schemas.openxmlformats.org/officeDocument/2006/relationships/image" Target="../media/image3.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13" Type="http://schemas.openxmlformats.org/officeDocument/2006/relationships/image" Target="../media/image2.png"/><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6" Type="http://schemas.openxmlformats.org/officeDocument/2006/relationships/image" Target="../media/image4.png"/><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5" Type="http://schemas.openxmlformats.org/officeDocument/2006/relationships/image" Target="../media/image1.png"/><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 Id="rId14" Type="http://schemas.openxmlformats.org/officeDocument/2006/relationships/image" Target="../media/image3.pn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1.xml"/><Relationship Id="rId13" Type="http://schemas.openxmlformats.org/officeDocument/2006/relationships/image" Target="../media/image2.png"/><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4.xml"/><Relationship Id="rId2" Type="http://schemas.openxmlformats.org/officeDocument/2006/relationships/slideLayout" Target="../slideLayouts/slideLayout255.xml"/><Relationship Id="rId16" Type="http://schemas.openxmlformats.org/officeDocument/2006/relationships/image" Target="../media/image4.png"/><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5" Type="http://schemas.openxmlformats.org/officeDocument/2006/relationships/image" Target="../media/image1.png"/><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 Id="rId14" Type="http://schemas.openxmlformats.org/officeDocument/2006/relationships/image" Target="../media/image3.pn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image" Target="../media/image2.png"/><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theme" Target="../theme/theme25.xml"/><Relationship Id="rId2" Type="http://schemas.openxmlformats.org/officeDocument/2006/relationships/slideLayout" Target="../slideLayouts/slideLayout266.xml"/><Relationship Id="rId16" Type="http://schemas.openxmlformats.org/officeDocument/2006/relationships/image" Target="../media/image4.png"/><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5" Type="http://schemas.openxmlformats.org/officeDocument/2006/relationships/image" Target="../media/image1.png"/><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 Id="rId14" Type="http://schemas.openxmlformats.org/officeDocument/2006/relationships/image" Target="../media/image3.png"/></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3.xml"/><Relationship Id="rId13" Type="http://schemas.openxmlformats.org/officeDocument/2006/relationships/image" Target="../media/image2.png"/><Relationship Id="rId3" Type="http://schemas.openxmlformats.org/officeDocument/2006/relationships/slideLayout" Target="../slideLayouts/slideLayout278.xml"/><Relationship Id="rId7" Type="http://schemas.openxmlformats.org/officeDocument/2006/relationships/slideLayout" Target="../slideLayouts/slideLayout282.xml"/><Relationship Id="rId12" Type="http://schemas.openxmlformats.org/officeDocument/2006/relationships/theme" Target="../theme/theme26.xml"/><Relationship Id="rId2" Type="http://schemas.openxmlformats.org/officeDocument/2006/relationships/slideLayout" Target="../slideLayouts/slideLayout277.xml"/><Relationship Id="rId16" Type="http://schemas.openxmlformats.org/officeDocument/2006/relationships/image" Target="../media/image4.png"/><Relationship Id="rId1" Type="http://schemas.openxmlformats.org/officeDocument/2006/relationships/slideLayout" Target="../slideLayouts/slideLayout276.xml"/><Relationship Id="rId6" Type="http://schemas.openxmlformats.org/officeDocument/2006/relationships/slideLayout" Target="../slideLayouts/slideLayout281.xml"/><Relationship Id="rId11" Type="http://schemas.openxmlformats.org/officeDocument/2006/relationships/slideLayout" Target="../slideLayouts/slideLayout286.xml"/><Relationship Id="rId5" Type="http://schemas.openxmlformats.org/officeDocument/2006/relationships/slideLayout" Target="../slideLayouts/slideLayout280.xml"/><Relationship Id="rId15" Type="http://schemas.openxmlformats.org/officeDocument/2006/relationships/image" Target="../media/image1.png"/><Relationship Id="rId10" Type="http://schemas.openxmlformats.org/officeDocument/2006/relationships/slideLayout" Target="../slideLayouts/slideLayout285.xml"/><Relationship Id="rId4" Type="http://schemas.openxmlformats.org/officeDocument/2006/relationships/slideLayout" Target="../slideLayouts/slideLayout279.xml"/><Relationship Id="rId9" Type="http://schemas.openxmlformats.org/officeDocument/2006/relationships/slideLayout" Target="../slideLayouts/slideLayout284.xml"/><Relationship Id="rId14" Type="http://schemas.openxmlformats.org/officeDocument/2006/relationships/image" Target="../media/image3.pn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4.xml"/><Relationship Id="rId13" Type="http://schemas.openxmlformats.org/officeDocument/2006/relationships/image" Target="../media/image2.png"/><Relationship Id="rId3" Type="http://schemas.openxmlformats.org/officeDocument/2006/relationships/slideLayout" Target="../slideLayouts/slideLayout289.xml"/><Relationship Id="rId7" Type="http://schemas.openxmlformats.org/officeDocument/2006/relationships/slideLayout" Target="../slideLayouts/slideLayout293.xml"/><Relationship Id="rId12" Type="http://schemas.openxmlformats.org/officeDocument/2006/relationships/theme" Target="../theme/theme27.xml"/><Relationship Id="rId2" Type="http://schemas.openxmlformats.org/officeDocument/2006/relationships/slideLayout" Target="../slideLayouts/slideLayout288.xml"/><Relationship Id="rId16" Type="http://schemas.openxmlformats.org/officeDocument/2006/relationships/image" Target="../media/image4.png"/><Relationship Id="rId1" Type="http://schemas.openxmlformats.org/officeDocument/2006/relationships/slideLayout" Target="../slideLayouts/slideLayout287.xml"/><Relationship Id="rId6" Type="http://schemas.openxmlformats.org/officeDocument/2006/relationships/slideLayout" Target="../slideLayouts/slideLayout292.xml"/><Relationship Id="rId11" Type="http://schemas.openxmlformats.org/officeDocument/2006/relationships/slideLayout" Target="../slideLayouts/slideLayout297.xml"/><Relationship Id="rId5" Type="http://schemas.openxmlformats.org/officeDocument/2006/relationships/slideLayout" Target="../slideLayouts/slideLayout291.xml"/><Relationship Id="rId15" Type="http://schemas.openxmlformats.org/officeDocument/2006/relationships/image" Target="../media/image1.png"/><Relationship Id="rId10" Type="http://schemas.openxmlformats.org/officeDocument/2006/relationships/slideLayout" Target="../slideLayouts/slideLayout296.xml"/><Relationship Id="rId4" Type="http://schemas.openxmlformats.org/officeDocument/2006/relationships/slideLayout" Target="../slideLayouts/slideLayout290.xml"/><Relationship Id="rId9" Type="http://schemas.openxmlformats.org/officeDocument/2006/relationships/slideLayout" Target="../slideLayouts/slideLayout295.xml"/><Relationship Id="rId14" Type="http://schemas.openxmlformats.org/officeDocument/2006/relationships/image" Target="../media/image3.png"/></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5.xml"/><Relationship Id="rId13" Type="http://schemas.openxmlformats.org/officeDocument/2006/relationships/image" Target="../media/image2.png"/><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theme" Target="../theme/theme28.xml"/><Relationship Id="rId2" Type="http://schemas.openxmlformats.org/officeDocument/2006/relationships/slideLayout" Target="../slideLayouts/slideLayout299.xml"/><Relationship Id="rId16" Type="http://schemas.openxmlformats.org/officeDocument/2006/relationships/image" Target="../media/image4.png"/><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5" Type="http://schemas.openxmlformats.org/officeDocument/2006/relationships/image" Target="../media/image1.png"/><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 Id="rId14" Type="http://schemas.openxmlformats.org/officeDocument/2006/relationships/image" Target="../media/image3.pn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image" Target="../media/image2.pn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theme" Target="../theme/theme29.xml"/><Relationship Id="rId2" Type="http://schemas.openxmlformats.org/officeDocument/2006/relationships/slideLayout" Target="../slideLayouts/slideLayout310.xml"/><Relationship Id="rId16" Type="http://schemas.openxmlformats.org/officeDocument/2006/relationships/image" Target="../media/image4.png"/><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5" Type="http://schemas.openxmlformats.org/officeDocument/2006/relationships/image" Target="../media/image1.png"/><Relationship Id="rId10" Type="http://schemas.openxmlformats.org/officeDocument/2006/relationships/slideLayout" Target="../slideLayouts/slideLayout318.xml"/><Relationship Id="rId4" Type="http://schemas.openxmlformats.org/officeDocument/2006/relationships/slideLayout" Target="../slideLayouts/slideLayout312.xml"/><Relationship Id="rId9" Type="http://schemas.openxmlformats.org/officeDocument/2006/relationships/slideLayout" Target="../slideLayouts/slideLayout317.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27.xml"/><Relationship Id="rId13" Type="http://schemas.openxmlformats.org/officeDocument/2006/relationships/image" Target="../media/image2.png"/><Relationship Id="rId3" Type="http://schemas.openxmlformats.org/officeDocument/2006/relationships/slideLayout" Target="../slideLayouts/slideLayout322.xml"/><Relationship Id="rId7" Type="http://schemas.openxmlformats.org/officeDocument/2006/relationships/slideLayout" Target="../slideLayouts/slideLayout326.xml"/><Relationship Id="rId12" Type="http://schemas.openxmlformats.org/officeDocument/2006/relationships/theme" Target="../theme/theme30.xml"/><Relationship Id="rId2" Type="http://schemas.openxmlformats.org/officeDocument/2006/relationships/slideLayout" Target="../slideLayouts/slideLayout321.xml"/><Relationship Id="rId16" Type="http://schemas.openxmlformats.org/officeDocument/2006/relationships/image" Target="../media/image4.png"/><Relationship Id="rId1" Type="http://schemas.openxmlformats.org/officeDocument/2006/relationships/slideLayout" Target="../slideLayouts/slideLayout320.xml"/><Relationship Id="rId6" Type="http://schemas.openxmlformats.org/officeDocument/2006/relationships/slideLayout" Target="../slideLayouts/slideLayout325.xml"/><Relationship Id="rId11" Type="http://schemas.openxmlformats.org/officeDocument/2006/relationships/slideLayout" Target="../slideLayouts/slideLayout330.xml"/><Relationship Id="rId5" Type="http://schemas.openxmlformats.org/officeDocument/2006/relationships/slideLayout" Target="../slideLayouts/slideLayout324.xml"/><Relationship Id="rId15" Type="http://schemas.openxmlformats.org/officeDocument/2006/relationships/image" Target="../media/image1.png"/><Relationship Id="rId10" Type="http://schemas.openxmlformats.org/officeDocument/2006/relationships/slideLayout" Target="../slideLayouts/slideLayout329.xml"/><Relationship Id="rId4" Type="http://schemas.openxmlformats.org/officeDocument/2006/relationships/slideLayout" Target="../slideLayouts/slideLayout323.xml"/><Relationship Id="rId9" Type="http://schemas.openxmlformats.org/officeDocument/2006/relationships/slideLayout" Target="../slideLayouts/slideLayout328.xml"/><Relationship Id="rId14" Type="http://schemas.openxmlformats.org/officeDocument/2006/relationships/image" Target="../media/image3.png"/></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38.xml"/><Relationship Id="rId13" Type="http://schemas.openxmlformats.org/officeDocument/2006/relationships/image" Target="../media/image2.png"/><Relationship Id="rId3" Type="http://schemas.openxmlformats.org/officeDocument/2006/relationships/slideLayout" Target="../slideLayouts/slideLayout333.xml"/><Relationship Id="rId7" Type="http://schemas.openxmlformats.org/officeDocument/2006/relationships/slideLayout" Target="../slideLayouts/slideLayout337.xml"/><Relationship Id="rId12" Type="http://schemas.openxmlformats.org/officeDocument/2006/relationships/theme" Target="../theme/theme31.xml"/><Relationship Id="rId2" Type="http://schemas.openxmlformats.org/officeDocument/2006/relationships/slideLayout" Target="../slideLayouts/slideLayout332.xml"/><Relationship Id="rId16" Type="http://schemas.openxmlformats.org/officeDocument/2006/relationships/image" Target="../media/image4.png"/><Relationship Id="rId1" Type="http://schemas.openxmlformats.org/officeDocument/2006/relationships/slideLayout" Target="../slideLayouts/slideLayout331.xml"/><Relationship Id="rId6" Type="http://schemas.openxmlformats.org/officeDocument/2006/relationships/slideLayout" Target="../slideLayouts/slideLayout336.xml"/><Relationship Id="rId11" Type="http://schemas.openxmlformats.org/officeDocument/2006/relationships/slideLayout" Target="../slideLayouts/slideLayout341.xml"/><Relationship Id="rId5" Type="http://schemas.openxmlformats.org/officeDocument/2006/relationships/slideLayout" Target="../slideLayouts/slideLayout335.xml"/><Relationship Id="rId15" Type="http://schemas.openxmlformats.org/officeDocument/2006/relationships/image" Target="../media/image1.png"/><Relationship Id="rId10" Type="http://schemas.openxmlformats.org/officeDocument/2006/relationships/slideLayout" Target="../slideLayouts/slideLayout340.xml"/><Relationship Id="rId4" Type="http://schemas.openxmlformats.org/officeDocument/2006/relationships/slideLayout" Target="../slideLayouts/slideLayout334.xml"/><Relationship Id="rId9" Type="http://schemas.openxmlformats.org/officeDocument/2006/relationships/slideLayout" Target="../slideLayouts/slideLayout339.xml"/><Relationship Id="rId14" Type="http://schemas.openxmlformats.org/officeDocument/2006/relationships/image" Target="../media/image3.png"/></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49.xml"/><Relationship Id="rId13" Type="http://schemas.openxmlformats.org/officeDocument/2006/relationships/image" Target="../media/image2.png"/><Relationship Id="rId3" Type="http://schemas.openxmlformats.org/officeDocument/2006/relationships/slideLayout" Target="../slideLayouts/slideLayout344.xml"/><Relationship Id="rId7" Type="http://schemas.openxmlformats.org/officeDocument/2006/relationships/slideLayout" Target="../slideLayouts/slideLayout348.xml"/><Relationship Id="rId12" Type="http://schemas.openxmlformats.org/officeDocument/2006/relationships/theme" Target="../theme/theme32.xml"/><Relationship Id="rId2" Type="http://schemas.openxmlformats.org/officeDocument/2006/relationships/slideLayout" Target="../slideLayouts/slideLayout343.xml"/><Relationship Id="rId16" Type="http://schemas.openxmlformats.org/officeDocument/2006/relationships/image" Target="../media/image4.png"/><Relationship Id="rId1" Type="http://schemas.openxmlformats.org/officeDocument/2006/relationships/slideLayout" Target="../slideLayouts/slideLayout342.xml"/><Relationship Id="rId6" Type="http://schemas.openxmlformats.org/officeDocument/2006/relationships/slideLayout" Target="../slideLayouts/slideLayout347.xml"/><Relationship Id="rId11" Type="http://schemas.openxmlformats.org/officeDocument/2006/relationships/slideLayout" Target="../slideLayouts/slideLayout352.xml"/><Relationship Id="rId5" Type="http://schemas.openxmlformats.org/officeDocument/2006/relationships/slideLayout" Target="../slideLayouts/slideLayout346.xml"/><Relationship Id="rId15" Type="http://schemas.openxmlformats.org/officeDocument/2006/relationships/image" Target="../media/image1.png"/><Relationship Id="rId10" Type="http://schemas.openxmlformats.org/officeDocument/2006/relationships/slideLayout" Target="../slideLayouts/slideLayout351.xml"/><Relationship Id="rId4" Type="http://schemas.openxmlformats.org/officeDocument/2006/relationships/slideLayout" Target="../slideLayouts/slideLayout345.xml"/><Relationship Id="rId9" Type="http://schemas.openxmlformats.org/officeDocument/2006/relationships/slideLayout" Target="../slideLayouts/slideLayout350.xml"/><Relationship Id="rId14" Type="http://schemas.openxmlformats.org/officeDocument/2006/relationships/image" Target="../media/image3.png"/></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60.xml"/><Relationship Id="rId13" Type="http://schemas.openxmlformats.org/officeDocument/2006/relationships/image" Target="../media/image2.png"/><Relationship Id="rId3" Type="http://schemas.openxmlformats.org/officeDocument/2006/relationships/slideLayout" Target="../slideLayouts/slideLayout355.xml"/><Relationship Id="rId7" Type="http://schemas.openxmlformats.org/officeDocument/2006/relationships/slideLayout" Target="../slideLayouts/slideLayout359.xml"/><Relationship Id="rId12" Type="http://schemas.openxmlformats.org/officeDocument/2006/relationships/theme" Target="../theme/theme33.xml"/><Relationship Id="rId2" Type="http://schemas.openxmlformats.org/officeDocument/2006/relationships/slideLayout" Target="../slideLayouts/slideLayout354.xml"/><Relationship Id="rId16" Type="http://schemas.openxmlformats.org/officeDocument/2006/relationships/image" Target="../media/image4.png"/><Relationship Id="rId1" Type="http://schemas.openxmlformats.org/officeDocument/2006/relationships/slideLayout" Target="../slideLayouts/slideLayout353.xml"/><Relationship Id="rId6" Type="http://schemas.openxmlformats.org/officeDocument/2006/relationships/slideLayout" Target="../slideLayouts/slideLayout358.xml"/><Relationship Id="rId11" Type="http://schemas.openxmlformats.org/officeDocument/2006/relationships/slideLayout" Target="../slideLayouts/slideLayout363.xml"/><Relationship Id="rId5" Type="http://schemas.openxmlformats.org/officeDocument/2006/relationships/slideLayout" Target="../slideLayouts/slideLayout357.xml"/><Relationship Id="rId15" Type="http://schemas.openxmlformats.org/officeDocument/2006/relationships/image" Target="../media/image1.png"/><Relationship Id="rId10" Type="http://schemas.openxmlformats.org/officeDocument/2006/relationships/slideLayout" Target="../slideLayouts/slideLayout362.xml"/><Relationship Id="rId4" Type="http://schemas.openxmlformats.org/officeDocument/2006/relationships/slideLayout" Target="../slideLayouts/slideLayout356.xml"/><Relationship Id="rId9" Type="http://schemas.openxmlformats.org/officeDocument/2006/relationships/slideLayout" Target="../slideLayouts/slideLayout361.xml"/><Relationship Id="rId14" Type="http://schemas.openxmlformats.org/officeDocument/2006/relationships/image" Target="../media/image3.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71.xml"/><Relationship Id="rId13" Type="http://schemas.openxmlformats.org/officeDocument/2006/relationships/image" Target="../media/image2.png"/><Relationship Id="rId3" Type="http://schemas.openxmlformats.org/officeDocument/2006/relationships/slideLayout" Target="../slideLayouts/slideLayout366.xml"/><Relationship Id="rId7" Type="http://schemas.openxmlformats.org/officeDocument/2006/relationships/slideLayout" Target="../slideLayouts/slideLayout370.xml"/><Relationship Id="rId12" Type="http://schemas.openxmlformats.org/officeDocument/2006/relationships/theme" Target="../theme/theme34.xml"/><Relationship Id="rId2" Type="http://schemas.openxmlformats.org/officeDocument/2006/relationships/slideLayout" Target="../slideLayouts/slideLayout365.xml"/><Relationship Id="rId16" Type="http://schemas.openxmlformats.org/officeDocument/2006/relationships/image" Target="../media/image4.png"/><Relationship Id="rId1" Type="http://schemas.openxmlformats.org/officeDocument/2006/relationships/slideLayout" Target="../slideLayouts/slideLayout364.xml"/><Relationship Id="rId6" Type="http://schemas.openxmlformats.org/officeDocument/2006/relationships/slideLayout" Target="../slideLayouts/slideLayout369.xml"/><Relationship Id="rId11" Type="http://schemas.openxmlformats.org/officeDocument/2006/relationships/slideLayout" Target="../slideLayouts/slideLayout374.xml"/><Relationship Id="rId5" Type="http://schemas.openxmlformats.org/officeDocument/2006/relationships/slideLayout" Target="../slideLayouts/slideLayout368.xml"/><Relationship Id="rId15" Type="http://schemas.openxmlformats.org/officeDocument/2006/relationships/image" Target="../media/image1.png"/><Relationship Id="rId10" Type="http://schemas.openxmlformats.org/officeDocument/2006/relationships/slideLayout" Target="../slideLayouts/slideLayout373.xml"/><Relationship Id="rId4" Type="http://schemas.openxmlformats.org/officeDocument/2006/relationships/slideLayout" Target="../slideLayouts/slideLayout367.xml"/><Relationship Id="rId9" Type="http://schemas.openxmlformats.org/officeDocument/2006/relationships/slideLayout" Target="../slideLayouts/slideLayout372.xml"/><Relationship Id="rId14" Type="http://schemas.openxmlformats.org/officeDocument/2006/relationships/image" Target="../media/image3.pn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82.xml"/><Relationship Id="rId13" Type="http://schemas.openxmlformats.org/officeDocument/2006/relationships/image" Target="../media/image2.png"/><Relationship Id="rId3" Type="http://schemas.openxmlformats.org/officeDocument/2006/relationships/slideLayout" Target="../slideLayouts/slideLayout377.xml"/><Relationship Id="rId7" Type="http://schemas.openxmlformats.org/officeDocument/2006/relationships/slideLayout" Target="../slideLayouts/slideLayout381.xml"/><Relationship Id="rId12" Type="http://schemas.openxmlformats.org/officeDocument/2006/relationships/theme" Target="../theme/theme35.xml"/><Relationship Id="rId2" Type="http://schemas.openxmlformats.org/officeDocument/2006/relationships/slideLayout" Target="../slideLayouts/slideLayout376.xml"/><Relationship Id="rId16" Type="http://schemas.openxmlformats.org/officeDocument/2006/relationships/image" Target="../media/image4.png"/><Relationship Id="rId1" Type="http://schemas.openxmlformats.org/officeDocument/2006/relationships/slideLayout" Target="../slideLayouts/slideLayout375.xml"/><Relationship Id="rId6" Type="http://schemas.openxmlformats.org/officeDocument/2006/relationships/slideLayout" Target="../slideLayouts/slideLayout380.xml"/><Relationship Id="rId11" Type="http://schemas.openxmlformats.org/officeDocument/2006/relationships/slideLayout" Target="../slideLayouts/slideLayout385.xml"/><Relationship Id="rId5" Type="http://schemas.openxmlformats.org/officeDocument/2006/relationships/slideLayout" Target="../slideLayouts/slideLayout379.xml"/><Relationship Id="rId15" Type="http://schemas.openxmlformats.org/officeDocument/2006/relationships/image" Target="../media/image1.png"/><Relationship Id="rId10" Type="http://schemas.openxmlformats.org/officeDocument/2006/relationships/slideLayout" Target="../slideLayouts/slideLayout384.xml"/><Relationship Id="rId4" Type="http://schemas.openxmlformats.org/officeDocument/2006/relationships/slideLayout" Target="../slideLayouts/slideLayout378.xml"/><Relationship Id="rId9" Type="http://schemas.openxmlformats.org/officeDocument/2006/relationships/slideLayout" Target="../slideLayouts/slideLayout383.xml"/><Relationship Id="rId14" Type="http://schemas.openxmlformats.org/officeDocument/2006/relationships/image" Target="../media/image3.png"/></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93.xml"/><Relationship Id="rId13" Type="http://schemas.openxmlformats.org/officeDocument/2006/relationships/image" Target="../media/image2.png"/><Relationship Id="rId3" Type="http://schemas.openxmlformats.org/officeDocument/2006/relationships/slideLayout" Target="../slideLayouts/slideLayout388.xml"/><Relationship Id="rId7" Type="http://schemas.openxmlformats.org/officeDocument/2006/relationships/slideLayout" Target="../slideLayouts/slideLayout392.xml"/><Relationship Id="rId12" Type="http://schemas.openxmlformats.org/officeDocument/2006/relationships/theme" Target="../theme/theme36.xml"/><Relationship Id="rId2" Type="http://schemas.openxmlformats.org/officeDocument/2006/relationships/slideLayout" Target="../slideLayouts/slideLayout387.xml"/><Relationship Id="rId16" Type="http://schemas.openxmlformats.org/officeDocument/2006/relationships/image" Target="../media/image4.png"/><Relationship Id="rId1" Type="http://schemas.openxmlformats.org/officeDocument/2006/relationships/slideLayout" Target="../slideLayouts/slideLayout386.xml"/><Relationship Id="rId6" Type="http://schemas.openxmlformats.org/officeDocument/2006/relationships/slideLayout" Target="../slideLayouts/slideLayout391.xml"/><Relationship Id="rId11" Type="http://schemas.openxmlformats.org/officeDocument/2006/relationships/slideLayout" Target="../slideLayouts/slideLayout396.xml"/><Relationship Id="rId5" Type="http://schemas.openxmlformats.org/officeDocument/2006/relationships/slideLayout" Target="../slideLayouts/slideLayout390.xml"/><Relationship Id="rId15" Type="http://schemas.openxmlformats.org/officeDocument/2006/relationships/image" Target="../media/image1.png"/><Relationship Id="rId10" Type="http://schemas.openxmlformats.org/officeDocument/2006/relationships/slideLayout" Target="../slideLayouts/slideLayout395.xml"/><Relationship Id="rId4" Type="http://schemas.openxmlformats.org/officeDocument/2006/relationships/slideLayout" Target="../slideLayouts/slideLayout389.xml"/><Relationship Id="rId9" Type="http://schemas.openxmlformats.org/officeDocument/2006/relationships/slideLayout" Target="../slideLayouts/slideLayout394.xml"/><Relationship Id="rId14" Type="http://schemas.openxmlformats.org/officeDocument/2006/relationships/image" Target="../media/image3.png"/></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image" Target="../media/image2.png"/><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theme" Target="../theme/theme37.xml"/><Relationship Id="rId2" Type="http://schemas.openxmlformats.org/officeDocument/2006/relationships/slideLayout" Target="../slideLayouts/slideLayout398.xml"/><Relationship Id="rId16" Type="http://schemas.openxmlformats.org/officeDocument/2006/relationships/image" Target="../media/image4.png"/><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5" Type="http://schemas.openxmlformats.org/officeDocument/2006/relationships/image" Target="../media/image1.png"/><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 Id="rId14" Type="http://schemas.openxmlformats.org/officeDocument/2006/relationships/image" Target="../media/image3.png"/></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15.xml"/><Relationship Id="rId13" Type="http://schemas.openxmlformats.org/officeDocument/2006/relationships/image" Target="../media/image2.png"/><Relationship Id="rId3" Type="http://schemas.openxmlformats.org/officeDocument/2006/relationships/slideLayout" Target="../slideLayouts/slideLayout410.xml"/><Relationship Id="rId7" Type="http://schemas.openxmlformats.org/officeDocument/2006/relationships/slideLayout" Target="../slideLayouts/slideLayout414.xml"/><Relationship Id="rId12" Type="http://schemas.openxmlformats.org/officeDocument/2006/relationships/theme" Target="../theme/theme38.xml"/><Relationship Id="rId2" Type="http://schemas.openxmlformats.org/officeDocument/2006/relationships/slideLayout" Target="../slideLayouts/slideLayout409.xml"/><Relationship Id="rId16" Type="http://schemas.openxmlformats.org/officeDocument/2006/relationships/image" Target="../media/image4.png"/><Relationship Id="rId1" Type="http://schemas.openxmlformats.org/officeDocument/2006/relationships/slideLayout" Target="../slideLayouts/slideLayout408.xml"/><Relationship Id="rId6" Type="http://schemas.openxmlformats.org/officeDocument/2006/relationships/slideLayout" Target="../slideLayouts/slideLayout413.xml"/><Relationship Id="rId11" Type="http://schemas.openxmlformats.org/officeDocument/2006/relationships/slideLayout" Target="../slideLayouts/slideLayout418.xml"/><Relationship Id="rId5" Type="http://schemas.openxmlformats.org/officeDocument/2006/relationships/slideLayout" Target="../slideLayouts/slideLayout412.xml"/><Relationship Id="rId15" Type="http://schemas.openxmlformats.org/officeDocument/2006/relationships/image" Target="../media/image1.png"/><Relationship Id="rId10" Type="http://schemas.openxmlformats.org/officeDocument/2006/relationships/slideLayout" Target="../slideLayouts/slideLayout417.xml"/><Relationship Id="rId4" Type="http://schemas.openxmlformats.org/officeDocument/2006/relationships/slideLayout" Target="../slideLayouts/slideLayout411.xml"/><Relationship Id="rId9" Type="http://schemas.openxmlformats.org/officeDocument/2006/relationships/slideLayout" Target="../slideLayouts/slideLayout416.xml"/><Relationship Id="rId14" Type="http://schemas.openxmlformats.org/officeDocument/2006/relationships/image" Target="../media/image3.png"/></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26.xml"/><Relationship Id="rId13" Type="http://schemas.openxmlformats.org/officeDocument/2006/relationships/image" Target="../media/image2.png"/><Relationship Id="rId3" Type="http://schemas.openxmlformats.org/officeDocument/2006/relationships/slideLayout" Target="../slideLayouts/slideLayout421.xml"/><Relationship Id="rId7" Type="http://schemas.openxmlformats.org/officeDocument/2006/relationships/slideLayout" Target="../slideLayouts/slideLayout425.xml"/><Relationship Id="rId12" Type="http://schemas.openxmlformats.org/officeDocument/2006/relationships/theme" Target="../theme/theme39.xml"/><Relationship Id="rId2" Type="http://schemas.openxmlformats.org/officeDocument/2006/relationships/slideLayout" Target="../slideLayouts/slideLayout420.xml"/><Relationship Id="rId16" Type="http://schemas.openxmlformats.org/officeDocument/2006/relationships/image" Target="../media/image4.png"/><Relationship Id="rId1" Type="http://schemas.openxmlformats.org/officeDocument/2006/relationships/slideLayout" Target="../slideLayouts/slideLayout419.xml"/><Relationship Id="rId6" Type="http://schemas.openxmlformats.org/officeDocument/2006/relationships/slideLayout" Target="../slideLayouts/slideLayout424.xml"/><Relationship Id="rId11" Type="http://schemas.openxmlformats.org/officeDocument/2006/relationships/slideLayout" Target="../slideLayouts/slideLayout429.xml"/><Relationship Id="rId5" Type="http://schemas.openxmlformats.org/officeDocument/2006/relationships/slideLayout" Target="../slideLayouts/slideLayout423.xml"/><Relationship Id="rId15" Type="http://schemas.openxmlformats.org/officeDocument/2006/relationships/image" Target="../media/image1.png"/><Relationship Id="rId10" Type="http://schemas.openxmlformats.org/officeDocument/2006/relationships/slideLayout" Target="../slideLayouts/slideLayout428.xml"/><Relationship Id="rId4" Type="http://schemas.openxmlformats.org/officeDocument/2006/relationships/slideLayout" Target="../slideLayouts/slideLayout422.xml"/><Relationship Id="rId9" Type="http://schemas.openxmlformats.org/officeDocument/2006/relationships/slideLayout" Target="../slideLayouts/slideLayout427.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image" Target="../media/image4.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1.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3.png"/></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37.xml"/><Relationship Id="rId13" Type="http://schemas.openxmlformats.org/officeDocument/2006/relationships/image" Target="../media/image2.png"/><Relationship Id="rId3" Type="http://schemas.openxmlformats.org/officeDocument/2006/relationships/slideLayout" Target="../slideLayouts/slideLayout432.xml"/><Relationship Id="rId7" Type="http://schemas.openxmlformats.org/officeDocument/2006/relationships/slideLayout" Target="../slideLayouts/slideLayout436.xml"/><Relationship Id="rId12" Type="http://schemas.openxmlformats.org/officeDocument/2006/relationships/theme" Target="../theme/theme40.xml"/><Relationship Id="rId2" Type="http://schemas.openxmlformats.org/officeDocument/2006/relationships/slideLayout" Target="../slideLayouts/slideLayout431.xml"/><Relationship Id="rId16" Type="http://schemas.openxmlformats.org/officeDocument/2006/relationships/image" Target="../media/image4.png"/><Relationship Id="rId1" Type="http://schemas.openxmlformats.org/officeDocument/2006/relationships/slideLayout" Target="../slideLayouts/slideLayout430.xml"/><Relationship Id="rId6" Type="http://schemas.openxmlformats.org/officeDocument/2006/relationships/slideLayout" Target="../slideLayouts/slideLayout435.xml"/><Relationship Id="rId11" Type="http://schemas.openxmlformats.org/officeDocument/2006/relationships/slideLayout" Target="../slideLayouts/slideLayout440.xml"/><Relationship Id="rId5" Type="http://schemas.openxmlformats.org/officeDocument/2006/relationships/slideLayout" Target="../slideLayouts/slideLayout434.xml"/><Relationship Id="rId15" Type="http://schemas.openxmlformats.org/officeDocument/2006/relationships/image" Target="../media/image1.png"/><Relationship Id="rId10" Type="http://schemas.openxmlformats.org/officeDocument/2006/relationships/slideLayout" Target="../slideLayouts/slideLayout439.xml"/><Relationship Id="rId4" Type="http://schemas.openxmlformats.org/officeDocument/2006/relationships/slideLayout" Target="../slideLayouts/slideLayout433.xml"/><Relationship Id="rId9" Type="http://schemas.openxmlformats.org/officeDocument/2006/relationships/slideLayout" Target="../slideLayouts/slideLayout438.xml"/><Relationship Id="rId14" Type="http://schemas.openxmlformats.org/officeDocument/2006/relationships/image" Target="../media/image3.png"/></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48.xml"/><Relationship Id="rId13" Type="http://schemas.openxmlformats.org/officeDocument/2006/relationships/image" Target="../media/image2.png"/><Relationship Id="rId3" Type="http://schemas.openxmlformats.org/officeDocument/2006/relationships/slideLayout" Target="../slideLayouts/slideLayout443.xml"/><Relationship Id="rId7" Type="http://schemas.openxmlformats.org/officeDocument/2006/relationships/slideLayout" Target="../slideLayouts/slideLayout447.xml"/><Relationship Id="rId12" Type="http://schemas.openxmlformats.org/officeDocument/2006/relationships/theme" Target="../theme/theme41.xml"/><Relationship Id="rId2" Type="http://schemas.openxmlformats.org/officeDocument/2006/relationships/slideLayout" Target="../slideLayouts/slideLayout442.xml"/><Relationship Id="rId16" Type="http://schemas.openxmlformats.org/officeDocument/2006/relationships/image" Target="../media/image4.png"/><Relationship Id="rId1" Type="http://schemas.openxmlformats.org/officeDocument/2006/relationships/slideLayout" Target="../slideLayouts/slideLayout441.xml"/><Relationship Id="rId6" Type="http://schemas.openxmlformats.org/officeDocument/2006/relationships/slideLayout" Target="../slideLayouts/slideLayout446.xml"/><Relationship Id="rId11" Type="http://schemas.openxmlformats.org/officeDocument/2006/relationships/slideLayout" Target="../slideLayouts/slideLayout451.xml"/><Relationship Id="rId5" Type="http://schemas.openxmlformats.org/officeDocument/2006/relationships/slideLayout" Target="../slideLayouts/slideLayout445.xml"/><Relationship Id="rId15" Type="http://schemas.openxmlformats.org/officeDocument/2006/relationships/image" Target="../media/image1.png"/><Relationship Id="rId10" Type="http://schemas.openxmlformats.org/officeDocument/2006/relationships/slideLayout" Target="../slideLayouts/slideLayout450.xml"/><Relationship Id="rId4" Type="http://schemas.openxmlformats.org/officeDocument/2006/relationships/slideLayout" Target="../slideLayouts/slideLayout444.xml"/><Relationship Id="rId9" Type="http://schemas.openxmlformats.org/officeDocument/2006/relationships/slideLayout" Target="../slideLayouts/slideLayout449.xml"/><Relationship Id="rId14" Type="http://schemas.openxmlformats.org/officeDocument/2006/relationships/image" Target="../media/image3.png"/></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59.xml"/><Relationship Id="rId13" Type="http://schemas.openxmlformats.org/officeDocument/2006/relationships/image" Target="../media/image2.png"/><Relationship Id="rId3" Type="http://schemas.openxmlformats.org/officeDocument/2006/relationships/slideLayout" Target="../slideLayouts/slideLayout454.xml"/><Relationship Id="rId7" Type="http://schemas.openxmlformats.org/officeDocument/2006/relationships/slideLayout" Target="../slideLayouts/slideLayout458.xml"/><Relationship Id="rId12" Type="http://schemas.openxmlformats.org/officeDocument/2006/relationships/theme" Target="../theme/theme42.xml"/><Relationship Id="rId2" Type="http://schemas.openxmlformats.org/officeDocument/2006/relationships/slideLayout" Target="../slideLayouts/slideLayout453.xml"/><Relationship Id="rId16" Type="http://schemas.openxmlformats.org/officeDocument/2006/relationships/image" Target="../media/image4.png"/><Relationship Id="rId1" Type="http://schemas.openxmlformats.org/officeDocument/2006/relationships/slideLayout" Target="../slideLayouts/slideLayout452.xml"/><Relationship Id="rId6" Type="http://schemas.openxmlformats.org/officeDocument/2006/relationships/slideLayout" Target="../slideLayouts/slideLayout457.xml"/><Relationship Id="rId11" Type="http://schemas.openxmlformats.org/officeDocument/2006/relationships/slideLayout" Target="../slideLayouts/slideLayout462.xml"/><Relationship Id="rId5" Type="http://schemas.openxmlformats.org/officeDocument/2006/relationships/slideLayout" Target="../slideLayouts/slideLayout456.xml"/><Relationship Id="rId15" Type="http://schemas.openxmlformats.org/officeDocument/2006/relationships/image" Target="../media/image1.png"/><Relationship Id="rId10" Type="http://schemas.openxmlformats.org/officeDocument/2006/relationships/slideLayout" Target="../slideLayouts/slideLayout461.xml"/><Relationship Id="rId4" Type="http://schemas.openxmlformats.org/officeDocument/2006/relationships/slideLayout" Target="../slideLayouts/slideLayout455.xml"/><Relationship Id="rId9" Type="http://schemas.openxmlformats.org/officeDocument/2006/relationships/slideLayout" Target="../slideLayouts/slideLayout460.xml"/><Relationship Id="rId14" Type="http://schemas.openxmlformats.org/officeDocument/2006/relationships/image" Target="../media/image3.png"/></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470.xml"/><Relationship Id="rId13" Type="http://schemas.openxmlformats.org/officeDocument/2006/relationships/image" Target="../media/image2.png"/><Relationship Id="rId3" Type="http://schemas.openxmlformats.org/officeDocument/2006/relationships/slideLayout" Target="../slideLayouts/slideLayout465.xml"/><Relationship Id="rId7" Type="http://schemas.openxmlformats.org/officeDocument/2006/relationships/slideLayout" Target="../slideLayouts/slideLayout469.xml"/><Relationship Id="rId12" Type="http://schemas.openxmlformats.org/officeDocument/2006/relationships/theme" Target="../theme/theme43.xml"/><Relationship Id="rId2" Type="http://schemas.openxmlformats.org/officeDocument/2006/relationships/slideLayout" Target="../slideLayouts/slideLayout464.xml"/><Relationship Id="rId16" Type="http://schemas.openxmlformats.org/officeDocument/2006/relationships/image" Target="../media/image4.png"/><Relationship Id="rId1" Type="http://schemas.openxmlformats.org/officeDocument/2006/relationships/slideLayout" Target="../slideLayouts/slideLayout463.xml"/><Relationship Id="rId6" Type="http://schemas.openxmlformats.org/officeDocument/2006/relationships/slideLayout" Target="../slideLayouts/slideLayout468.xml"/><Relationship Id="rId11" Type="http://schemas.openxmlformats.org/officeDocument/2006/relationships/slideLayout" Target="../slideLayouts/slideLayout473.xml"/><Relationship Id="rId5" Type="http://schemas.openxmlformats.org/officeDocument/2006/relationships/slideLayout" Target="../slideLayouts/slideLayout467.xml"/><Relationship Id="rId15" Type="http://schemas.openxmlformats.org/officeDocument/2006/relationships/image" Target="../media/image1.png"/><Relationship Id="rId10" Type="http://schemas.openxmlformats.org/officeDocument/2006/relationships/slideLayout" Target="../slideLayouts/slideLayout472.xml"/><Relationship Id="rId4" Type="http://schemas.openxmlformats.org/officeDocument/2006/relationships/slideLayout" Target="../slideLayouts/slideLayout466.xml"/><Relationship Id="rId9" Type="http://schemas.openxmlformats.org/officeDocument/2006/relationships/slideLayout" Target="../slideLayouts/slideLayout471.xml"/><Relationship Id="rId14" Type="http://schemas.openxmlformats.org/officeDocument/2006/relationships/image" Target="../media/image3.png"/></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481.xml"/><Relationship Id="rId13" Type="http://schemas.openxmlformats.org/officeDocument/2006/relationships/image" Target="../media/image2.png"/><Relationship Id="rId3" Type="http://schemas.openxmlformats.org/officeDocument/2006/relationships/slideLayout" Target="../slideLayouts/slideLayout476.xml"/><Relationship Id="rId7" Type="http://schemas.openxmlformats.org/officeDocument/2006/relationships/slideLayout" Target="../slideLayouts/slideLayout480.xml"/><Relationship Id="rId12" Type="http://schemas.openxmlformats.org/officeDocument/2006/relationships/theme" Target="../theme/theme44.xml"/><Relationship Id="rId2" Type="http://schemas.openxmlformats.org/officeDocument/2006/relationships/slideLayout" Target="../slideLayouts/slideLayout475.xml"/><Relationship Id="rId16" Type="http://schemas.openxmlformats.org/officeDocument/2006/relationships/image" Target="../media/image4.png"/><Relationship Id="rId1" Type="http://schemas.openxmlformats.org/officeDocument/2006/relationships/slideLayout" Target="../slideLayouts/slideLayout474.xml"/><Relationship Id="rId6" Type="http://schemas.openxmlformats.org/officeDocument/2006/relationships/slideLayout" Target="../slideLayouts/slideLayout479.xml"/><Relationship Id="rId11" Type="http://schemas.openxmlformats.org/officeDocument/2006/relationships/slideLayout" Target="../slideLayouts/slideLayout484.xml"/><Relationship Id="rId5" Type="http://schemas.openxmlformats.org/officeDocument/2006/relationships/slideLayout" Target="../slideLayouts/slideLayout478.xml"/><Relationship Id="rId15" Type="http://schemas.openxmlformats.org/officeDocument/2006/relationships/image" Target="../media/image1.png"/><Relationship Id="rId10" Type="http://schemas.openxmlformats.org/officeDocument/2006/relationships/slideLayout" Target="../slideLayouts/slideLayout483.xml"/><Relationship Id="rId4" Type="http://schemas.openxmlformats.org/officeDocument/2006/relationships/slideLayout" Target="../slideLayouts/slideLayout477.xml"/><Relationship Id="rId9" Type="http://schemas.openxmlformats.org/officeDocument/2006/relationships/slideLayout" Target="../slideLayouts/slideLayout482.xml"/><Relationship Id="rId14" Type="http://schemas.openxmlformats.org/officeDocument/2006/relationships/image" Target="../media/image3.png"/></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492.xml"/><Relationship Id="rId13" Type="http://schemas.openxmlformats.org/officeDocument/2006/relationships/image" Target="../media/image2.png"/><Relationship Id="rId3" Type="http://schemas.openxmlformats.org/officeDocument/2006/relationships/slideLayout" Target="../slideLayouts/slideLayout487.xml"/><Relationship Id="rId7" Type="http://schemas.openxmlformats.org/officeDocument/2006/relationships/slideLayout" Target="../slideLayouts/slideLayout491.xml"/><Relationship Id="rId12" Type="http://schemas.openxmlformats.org/officeDocument/2006/relationships/theme" Target="../theme/theme45.xml"/><Relationship Id="rId2" Type="http://schemas.openxmlformats.org/officeDocument/2006/relationships/slideLayout" Target="../slideLayouts/slideLayout486.xml"/><Relationship Id="rId16" Type="http://schemas.openxmlformats.org/officeDocument/2006/relationships/image" Target="../media/image4.png"/><Relationship Id="rId1" Type="http://schemas.openxmlformats.org/officeDocument/2006/relationships/slideLayout" Target="../slideLayouts/slideLayout485.xml"/><Relationship Id="rId6" Type="http://schemas.openxmlformats.org/officeDocument/2006/relationships/slideLayout" Target="../slideLayouts/slideLayout490.xml"/><Relationship Id="rId11" Type="http://schemas.openxmlformats.org/officeDocument/2006/relationships/slideLayout" Target="../slideLayouts/slideLayout495.xml"/><Relationship Id="rId5" Type="http://schemas.openxmlformats.org/officeDocument/2006/relationships/slideLayout" Target="../slideLayouts/slideLayout489.xml"/><Relationship Id="rId15" Type="http://schemas.openxmlformats.org/officeDocument/2006/relationships/image" Target="../media/image1.png"/><Relationship Id="rId10" Type="http://schemas.openxmlformats.org/officeDocument/2006/relationships/slideLayout" Target="../slideLayouts/slideLayout494.xml"/><Relationship Id="rId4" Type="http://schemas.openxmlformats.org/officeDocument/2006/relationships/slideLayout" Target="../slideLayouts/slideLayout488.xml"/><Relationship Id="rId9" Type="http://schemas.openxmlformats.org/officeDocument/2006/relationships/slideLayout" Target="../slideLayouts/slideLayout493.xml"/><Relationship Id="rId14" Type="http://schemas.openxmlformats.org/officeDocument/2006/relationships/image" Target="../media/image3.png"/></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03.xml"/><Relationship Id="rId13" Type="http://schemas.openxmlformats.org/officeDocument/2006/relationships/image" Target="../media/image2.png"/><Relationship Id="rId3" Type="http://schemas.openxmlformats.org/officeDocument/2006/relationships/slideLayout" Target="../slideLayouts/slideLayout498.xml"/><Relationship Id="rId7" Type="http://schemas.openxmlformats.org/officeDocument/2006/relationships/slideLayout" Target="../slideLayouts/slideLayout502.xml"/><Relationship Id="rId12" Type="http://schemas.openxmlformats.org/officeDocument/2006/relationships/theme" Target="../theme/theme46.xml"/><Relationship Id="rId2" Type="http://schemas.openxmlformats.org/officeDocument/2006/relationships/slideLayout" Target="../slideLayouts/slideLayout497.xml"/><Relationship Id="rId16" Type="http://schemas.openxmlformats.org/officeDocument/2006/relationships/image" Target="../media/image4.png"/><Relationship Id="rId1" Type="http://schemas.openxmlformats.org/officeDocument/2006/relationships/slideLayout" Target="../slideLayouts/slideLayout496.xml"/><Relationship Id="rId6" Type="http://schemas.openxmlformats.org/officeDocument/2006/relationships/slideLayout" Target="../slideLayouts/slideLayout501.xml"/><Relationship Id="rId11" Type="http://schemas.openxmlformats.org/officeDocument/2006/relationships/slideLayout" Target="../slideLayouts/slideLayout506.xml"/><Relationship Id="rId5" Type="http://schemas.openxmlformats.org/officeDocument/2006/relationships/slideLayout" Target="../slideLayouts/slideLayout500.xml"/><Relationship Id="rId15" Type="http://schemas.openxmlformats.org/officeDocument/2006/relationships/image" Target="../media/image1.png"/><Relationship Id="rId10" Type="http://schemas.openxmlformats.org/officeDocument/2006/relationships/slideLayout" Target="../slideLayouts/slideLayout505.xml"/><Relationship Id="rId4" Type="http://schemas.openxmlformats.org/officeDocument/2006/relationships/slideLayout" Target="../slideLayouts/slideLayout499.xml"/><Relationship Id="rId9" Type="http://schemas.openxmlformats.org/officeDocument/2006/relationships/slideLayout" Target="../slideLayouts/slideLayout504.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6" Type="http://schemas.openxmlformats.org/officeDocument/2006/relationships/image" Target="../media/image4.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1.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6" Type="http://schemas.openxmlformats.org/officeDocument/2006/relationships/image" Target="../media/image4.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2.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6" Type="http://schemas.openxmlformats.org/officeDocument/2006/relationships/image" Target="../media/image4.pn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1.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2.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6" Type="http://schemas.openxmlformats.org/officeDocument/2006/relationships/image" Target="../media/image4.pn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1.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2.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6" Type="http://schemas.openxmlformats.org/officeDocument/2006/relationships/image" Target="../media/image4.png"/><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1.png"/><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矩形 2049"/>
          <p:cNvSpPr/>
          <p:nvPr/>
        </p:nvSpPr>
        <p:spPr>
          <a:xfrm>
            <a:off x="0" y="5486400"/>
            <a:ext cx="9144000" cy="1371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1" name="矩形 2050"/>
          <p:cNvSpPr/>
          <p:nvPr/>
        </p:nvSpPr>
        <p:spPr>
          <a:xfrm>
            <a:off x="1219200" y="1752600"/>
            <a:ext cx="7391400" cy="10668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grpSp>
        <p:nvGrpSpPr>
          <p:cNvPr id="2052" name="组合 2051"/>
          <p:cNvGrpSpPr/>
          <p:nvPr/>
        </p:nvGrpSpPr>
        <p:grpSpPr>
          <a:xfrm>
            <a:off x="0" y="0"/>
            <a:ext cx="9144000" cy="6858000"/>
            <a:chOff x="0" y="0"/>
            <a:chExt cx="5760" cy="4320"/>
          </a:xfrm>
        </p:grpSpPr>
        <p:sp>
          <p:nvSpPr>
            <p:cNvPr id="2053" name="矩形 2052"/>
            <p:cNvSpPr/>
            <p:nvPr/>
          </p:nvSpPr>
          <p:spPr>
            <a:xfrm>
              <a:off x="2112" y="0"/>
              <a:ext cx="3648" cy="96"/>
            </a:xfrm>
            <a:prstGeom prst="rect">
              <a:avLst/>
            </a:prstGeom>
            <a:solidFill>
              <a:schemeClr val="folHlink"/>
            </a:soli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grpSp>
          <p:nvGrpSpPr>
            <p:cNvPr id="2054" name="组合 2053"/>
            <p:cNvGrpSpPr/>
            <p:nvPr userDrawn="1"/>
          </p:nvGrpSpPr>
          <p:grpSpPr>
            <a:xfrm>
              <a:off x="0" y="0"/>
              <a:ext cx="5760" cy="4320"/>
              <a:chOff x="0" y="0"/>
              <a:chExt cx="5760" cy="4320"/>
            </a:xfrm>
          </p:grpSpPr>
          <p:sp>
            <p:nvSpPr>
              <p:cNvPr id="2055" name="直接连接符 2054"/>
              <p:cNvSpPr/>
              <p:nvPr/>
            </p:nvSpPr>
            <p:spPr>
              <a:xfrm>
                <a:off x="0" y="19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6" name="直接连接符 2055"/>
              <p:cNvSpPr/>
              <p:nvPr/>
            </p:nvSpPr>
            <p:spPr>
              <a:xfrm>
                <a:off x="0" y="38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7" name="直接连接符 2056"/>
              <p:cNvSpPr/>
              <p:nvPr/>
            </p:nvSpPr>
            <p:spPr>
              <a:xfrm>
                <a:off x="0" y="57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8" name="直接连接符 2057"/>
              <p:cNvSpPr/>
              <p:nvPr/>
            </p:nvSpPr>
            <p:spPr>
              <a:xfrm>
                <a:off x="0" y="76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9" name="直接连接符 2058"/>
              <p:cNvSpPr/>
              <p:nvPr/>
            </p:nvSpPr>
            <p:spPr>
              <a:xfrm>
                <a:off x="0" y="96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0" name="直接连接符 2059"/>
              <p:cNvSpPr/>
              <p:nvPr/>
            </p:nvSpPr>
            <p:spPr>
              <a:xfrm>
                <a:off x="0" y="115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1" name="直接连接符 2060"/>
              <p:cNvSpPr/>
              <p:nvPr/>
            </p:nvSpPr>
            <p:spPr>
              <a:xfrm>
                <a:off x="0" y="134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2" name="直接连接符 2061"/>
              <p:cNvSpPr/>
              <p:nvPr/>
            </p:nvSpPr>
            <p:spPr>
              <a:xfrm>
                <a:off x="0" y="153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3" name="直接连接符 2062"/>
              <p:cNvSpPr/>
              <p:nvPr/>
            </p:nvSpPr>
            <p:spPr>
              <a:xfrm>
                <a:off x="0" y="172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4" name="直接连接符 2063"/>
              <p:cNvSpPr/>
              <p:nvPr/>
            </p:nvSpPr>
            <p:spPr>
              <a:xfrm>
                <a:off x="0" y="192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5" name="直接连接符 2064"/>
              <p:cNvSpPr/>
              <p:nvPr/>
            </p:nvSpPr>
            <p:spPr>
              <a:xfrm>
                <a:off x="0" y="211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6" name="直接连接符 2065"/>
              <p:cNvSpPr/>
              <p:nvPr/>
            </p:nvSpPr>
            <p:spPr>
              <a:xfrm>
                <a:off x="0" y="230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7" name="直接连接符 2066"/>
              <p:cNvSpPr/>
              <p:nvPr/>
            </p:nvSpPr>
            <p:spPr>
              <a:xfrm>
                <a:off x="0" y="249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8" name="直接连接符 2067"/>
              <p:cNvSpPr/>
              <p:nvPr/>
            </p:nvSpPr>
            <p:spPr>
              <a:xfrm>
                <a:off x="0" y="268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9" name="直接连接符 2068"/>
              <p:cNvSpPr/>
              <p:nvPr/>
            </p:nvSpPr>
            <p:spPr>
              <a:xfrm>
                <a:off x="0" y="288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0" name="直接连接符 2069"/>
              <p:cNvSpPr/>
              <p:nvPr/>
            </p:nvSpPr>
            <p:spPr>
              <a:xfrm>
                <a:off x="0" y="307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1" name="直接连接符 2070"/>
              <p:cNvSpPr/>
              <p:nvPr/>
            </p:nvSpPr>
            <p:spPr>
              <a:xfrm>
                <a:off x="0" y="326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2" name="直接连接符 2071"/>
              <p:cNvSpPr/>
              <p:nvPr/>
            </p:nvSpPr>
            <p:spPr>
              <a:xfrm>
                <a:off x="0" y="345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3" name="直接连接符 2072"/>
              <p:cNvSpPr/>
              <p:nvPr/>
            </p:nvSpPr>
            <p:spPr>
              <a:xfrm>
                <a:off x="0" y="364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4" name="直接连接符 2073"/>
              <p:cNvSpPr/>
              <p:nvPr/>
            </p:nvSpPr>
            <p:spPr>
              <a:xfrm>
                <a:off x="0" y="384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5" name="直接连接符 2074"/>
              <p:cNvSpPr/>
              <p:nvPr/>
            </p:nvSpPr>
            <p:spPr>
              <a:xfrm>
                <a:off x="0" y="403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6" name="直接连接符 2075"/>
              <p:cNvSpPr/>
              <p:nvPr/>
            </p:nvSpPr>
            <p:spPr>
              <a:xfrm>
                <a:off x="0" y="422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7" name="直接连接符 2076"/>
              <p:cNvSpPr/>
              <p:nvPr/>
            </p:nvSpPr>
            <p:spPr>
              <a:xfrm>
                <a:off x="1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8" name="直接连接符 2077"/>
              <p:cNvSpPr/>
              <p:nvPr/>
            </p:nvSpPr>
            <p:spPr>
              <a:xfrm>
                <a:off x="3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9" name="直接连接符 2078"/>
              <p:cNvSpPr/>
              <p:nvPr/>
            </p:nvSpPr>
            <p:spPr>
              <a:xfrm>
                <a:off x="5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0" name="直接连接符 2079"/>
              <p:cNvSpPr/>
              <p:nvPr/>
            </p:nvSpPr>
            <p:spPr>
              <a:xfrm>
                <a:off x="7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1" name="直接连接符 2080"/>
              <p:cNvSpPr/>
              <p:nvPr/>
            </p:nvSpPr>
            <p:spPr>
              <a:xfrm>
                <a:off x="96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2" name="直接连接符 2081"/>
              <p:cNvSpPr/>
              <p:nvPr/>
            </p:nvSpPr>
            <p:spPr>
              <a:xfrm>
                <a:off x="115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3" name="直接连接符 2082"/>
              <p:cNvSpPr/>
              <p:nvPr/>
            </p:nvSpPr>
            <p:spPr>
              <a:xfrm>
                <a:off x="134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4" name="直接连接符 2083"/>
              <p:cNvSpPr/>
              <p:nvPr/>
            </p:nvSpPr>
            <p:spPr>
              <a:xfrm>
                <a:off x="153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5" name="直接连接符 2084"/>
              <p:cNvSpPr/>
              <p:nvPr/>
            </p:nvSpPr>
            <p:spPr>
              <a:xfrm>
                <a:off x="172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6" name="直接连接符 2085"/>
              <p:cNvSpPr/>
              <p:nvPr/>
            </p:nvSpPr>
            <p:spPr>
              <a:xfrm>
                <a:off x="192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7" name="直接连接符 2086"/>
              <p:cNvSpPr/>
              <p:nvPr/>
            </p:nvSpPr>
            <p:spPr>
              <a:xfrm>
                <a:off x="211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8" name="直接连接符 2087"/>
              <p:cNvSpPr/>
              <p:nvPr/>
            </p:nvSpPr>
            <p:spPr>
              <a:xfrm>
                <a:off x="230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9" name="直接连接符 2088"/>
              <p:cNvSpPr/>
              <p:nvPr/>
            </p:nvSpPr>
            <p:spPr>
              <a:xfrm>
                <a:off x="249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0" name="直接连接符 2089"/>
              <p:cNvSpPr/>
              <p:nvPr/>
            </p:nvSpPr>
            <p:spPr>
              <a:xfrm>
                <a:off x="268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1" name="直接连接符 2090"/>
              <p:cNvSpPr/>
              <p:nvPr/>
            </p:nvSpPr>
            <p:spPr>
              <a:xfrm>
                <a:off x="288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2" name="直接连接符 2091"/>
              <p:cNvSpPr/>
              <p:nvPr/>
            </p:nvSpPr>
            <p:spPr>
              <a:xfrm>
                <a:off x="307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3" name="直接连接符 2092"/>
              <p:cNvSpPr/>
              <p:nvPr/>
            </p:nvSpPr>
            <p:spPr>
              <a:xfrm>
                <a:off x="326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4" name="直接连接符 2093"/>
              <p:cNvSpPr/>
              <p:nvPr/>
            </p:nvSpPr>
            <p:spPr>
              <a:xfrm>
                <a:off x="345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5" name="直接连接符 2094"/>
              <p:cNvSpPr/>
              <p:nvPr/>
            </p:nvSpPr>
            <p:spPr>
              <a:xfrm>
                <a:off x="364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6" name="直接连接符 2095"/>
              <p:cNvSpPr/>
              <p:nvPr/>
            </p:nvSpPr>
            <p:spPr>
              <a:xfrm>
                <a:off x="384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7" name="直接连接符 2096"/>
              <p:cNvSpPr/>
              <p:nvPr/>
            </p:nvSpPr>
            <p:spPr>
              <a:xfrm>
                <a:off x="403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8" name="直接连接符 2097"/>
              <p:cNvSpPr/>
              <p:nvPr/>
            </p:nvSpPr>
            <p:spPr>
              <a:xfrm>
                <a:off x="422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9" name="直接连接符 2098"/>
              <p:cNvSpPr/>
              <p:nvPr/>
            </p:nvSpPr>
            <p:spPr>
              <a:xfrm>
                <a:off x="441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0" name="直接连接符 2099"/>
              <p:cNvSpPr/>
              <p:nvPr/>
            </p:nvSpPr>
            <p:spPr>
              <a:xfrm>
                <a:off x="460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1" name="直接连接符 2100"/>
              <p:cNvSpPr/>
              <p:nvPr/>
            </p:nvSpPr>
            <p:spPr>
              <a:xfrm>
                <a:off x="480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2" name="直接连接符 2101"/>
              <p:cNvSpPr/>
              <p:nvPr/>
            </p:nvSpPr>
            <p:spPr>
              <a:xfrm>
                <a:off x="49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3" name="直接连接符 2102"/>
              <p:cNvSpPr/>
              <p:nvPr/>
            </p:nvSpPr>
            <p:spPr>
              <a:xfrm>
                <a:off x="51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4" name="直接连接符 2103"/>
              <p:cNvSpPr/>
              <p:nvPr/>
            </p:nvSpPr>
            <p:spPr>
              <a:xfrm>
                <a:off x="53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5" name="直接连接符 2104"/>
              <p:cNvSpPr/>
              <p:nvPr/>
            </p:nvSpPr>
            <p:spPr>
              <a:xfrm>
                <a:off x="55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grpSp>
        <p:sp>
          <p:nvSpPr>
            <p:cNvPr id="2106" name="直接连接符 2105"/>
            <p:cNvSpPr/>
            <p:nvPr/>
          </p:nvSpPr>
          <p:spPr>
            <a:xfrm>
              <a:off x="5568" y="0"/>
              <a:ext cx="0" cy="1488"/>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grpSp>
      <p:sp>
        <p:nvSpPr>
          <p:cNvPr id="2107" name="直接连接符 2106"/>
          <p:cNvSpPr/>
          <p:nvPr/>
        </p:nvSpPr>
        <p:spPr>
          <a:xfrm>
            <a:off x="803275" y="887413"/>
            <a:ext cx="0" cy="2851150"/>
          </a:xfrm>
          <a:prstGeom prst="line">
            <a:avLst/>
          </a:prstGeom>
          <a:ln w="57150" cap="flat" cmpd="thinThick">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8" name="直接连接符 2107"/>
          <p:cNvSpPr/>
          <p:nvPr/>
        </p:nvSpPr>
        <p:spPr>
          <a:xfrm flipH="1" flipV="1">
            <a:off x="457200" y="1489075"/>
            <a:ext cx="6049963" cy="1588"/>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9" name="任意多边形 2108"/>
          <p:cNvSpPr/>
          <p:nvPr/>
        </p:nvSpPr>
        <p:spPr>
          <a:xfrm rot="-5400000" flipH="1">
            <a:off x="674688" y="1365250"/>
            <a:ext cx="247650" cy="249238"/>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bg1"/>
              </a:gs>
              <a:gs pos="100000">
                <a:schemeClr val="folHlink"/>
              </a:gs>
            </a:gsLst>
            <a:path path="rect">
              <a:fillToRect l="50000" t="50000" r="50000" b="50000"/>
            </a:path>
            <a:tileRect/>
          </a:gradFill>
          <a:ln w="9525" cap="flat" cmpd="sng">
            <a:solidFill>
              <a:schemeClr val="hlink"/>
            </a:solidFill>
            <a:prstDash val="solid"/>
            <a:miter/>
            <a:headEnd type="none" w="med" len="med"/>
            <a:tailEnd type="none" w="med" len="med"/>
          </a:ln>
        </p:spPr>
        <p:txBody>
          <a:bodyPr/>
          <a:lstStyle/>
          <a:p>
            <a:endParaRPr lang="zh-CN" altLang="en-US"/>
          </a:p>
        </p:txBody>
      </p:sp>
      <p:sp>
        <p:nvSpPr>
          <p:cNvPr id="2110" name="直接连接符 2109"/>
          <p:cNvSpPr/>
          <p:nvPr/>
        </p:nvSpPr>
        <p:spPr>
          <a:xfrm flipV="1">
            <a:off x="2565400" y="5737225"/>
            <a:ext cx="6045200" cy="0"/>
          </a:xfrm>
          <a:prstGeom prst="line">
            <a:avLst/>
          </a:prstGeom>
          <a:ln w="19050"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11" name="直接连接符 2110"/>
          <p:cNvSpPr/>
          <p:nvPr/>
        </p:nvSpPr>
        <p:spPr>
          <a:xfrm flipH="1">
            <a:off x="8286750" y="3371850"/>
            <a:ext cx="0" cy="2876550"/>
          </a:xfrm>
          <a:prstGeom prst="line">
            <a:avLst/>
          </a:prstGeom>
          <a:ln w="57150" cap="flat" cmpd="thickThin">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12" name="任意多边形 2111"/>
          <p:cNvSpPr/>
          <p:nvPr/>
        </p:nvSpPr>
        <p:spPr>
          <a:xfrm rot="5400000">
            <a:off x="8166100" y="5584825"/>
            <a:ext cx="247650" cy="25082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57150" cap="flat" cmpd="thickThin">
            <a:solidFill>
              <a:schemeClr val="hlink"/>
            </a:solidFill>
            <a:prstDash val="solid"/>
            <a:miter/>
            <a:headEnd type="none" w="med" len="med"/>
            <a:tailEnd type="none" w="med" len="med"/>
          </a:ln>
        </p:spPr>
        <p:txBody>
          <a:bodyPr/>
          <a:lstStyle/>
          <a:p>
            <a:endParaRPr lang="zh-CN" altLang="en-US"/>
          </a:p>
        </p:txBody>
      </p:sp>
      <p:sp>
        <p:nvSpPr>
          <p:cNvPr id="2113" name="矩形 2117"/>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2114" name="图片 2118" descr="logo3"/>
          <p:cNvPicPr>
            <a:picLocks noChangeAspect="1"/>
          </p:cNvPicPr>
          <p:nvPr/>
        </p:nvPicPr>
        <p:blipFill>
          <a:blip r:embed="rId13">
            <a:clrChange>
              <a:clrFrom>
                <a:srgbClr val="FFFFFF"/>
              </a:clrFrom>
              <a:clrTo>
                <a:srgbClr val="FFFFFF">
                  <a:alpha val="0"/>
                </a:srgbClr>
              </a:clrTo>
            </a:clrChange>
          </a:blip>
          <a:stretch>
            <a:fillRect/>
          </a:stretch>
        </p:blipFill>
        <p:spPr>
          <a:xfrm>
            <a:off x="7924800" y="6196013"/>
            <a:ext cx="838200" cy="466725"/>
          </a:xfrm>
          <a:prstGeom prst="rect">
            <a:avLst/>
          </a:prstGeom>
          <a:noFill/>
          <a:ln w="9525">
            <a:noFill/>
          </a:ln>
        </p:spPr>
      </p:pic>
      <p:pic>
        <p:nvPicPr>
          <p:cNvPr id="2115" name="图片 2119" descr="new2"/>
          <p:cNvPicPr>
            <a:picLocks noChangeAspect="1"/>
          </p:cNvPicPr>
          <p:nvPr/>
        </p:nvPicPr>
        <p:blipFill>
          <a:blip r:embed="rId14"/>
          <a:stretch>
            <a:fillRect/>
          </a:stretch>
        </p:blipFill>
        <p:spPr>
          <a:xfrm>
            <a:off x="7924800" y="163513"/>
            <a:ext cx="868363" cy="674687"/>
          </a:xfrm>
          <a:prstGeom prst="rect">
            <a:avLst/>
          </a:prstGeom>
          <a:noFill/>
          <a:ln w="9525">
            <a:noFill/>
          </a:ln>
        </p:spPr>
      </p:pic>
      <p:pic>
        <p:nvPicPr>
          <p:cNvPr id="2116" name="图片 2120" descr="new3"/>
          <p:cNvPicPr>
            <a:picLocks noChangeAspect="1"/>
          </p:cNvPicPr>
          <p:nvPr/>
        </p:nvPicPr>
        <p:blipFill>
          <a:blip r:embed="rId15"/>
          <a:stretch>
            <a:fillRect/>
          </a:stretch>
        </p:blipFill>
        <p:spPr>
          <a:xfrm>
            <a:off x="7696200" y="854075"/>
            <a:ext cx="1371600" cy="271463"/>
          </a:xfrm>
          <a:prstGeom prst="rect">
            <a:avLst/>
          </a:prstGeom>
          <a:noFill/>
          <a:ln w="9525">
            <a:noFill/>
          </a:ln>
        </p:spPr>
      </p:pic>
      <p:sp>
        <p:nvSpPr>
          <p:cNvPr id="2117"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2118"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2119" name="日期占位符 2114"/>
          <p:cNvSpPr>
            <a:spLocks noGrp="1"/>
          </p:cNvSpPr>
          <p:nvPr>
            <p:ph type="dt" sz="quarter"/>
          </p:nvPr>
        </p:nvSpPr>
        <p:spPr>
          <a:xfrm>
            <a:off x="685800" y="6248400"/>
            <a:ext cx="1905000" cy="457200"/>
          </a:xfrm>
          <a:prstGeom prst="rect">
            <a:avLst/>
          </a:prstGeom>
          <a:noFill/>
          <a:ln w="9525">
            <a:noFill/>
            <a:miter/>
          </a:ln>
        </p:spPr>
        <p:txBody>
          <a:bodyPr anchor="b"/>
          <a:lstStyle>
            <a:lvl1pPr>
              <a:defRPr sz="1400" b="0">
                <a:latin typeface="Tahoma" panose="020B0604030504040204" pitchFamily="2" charset="0"/>
              </a:defRPr>
            </a:lvl1pPr>
          </a:lstStyle>
          <a:p>
            <a:pPr lvl="0" fontAlgn="base">
              <a:buClr>
                <a:srgbClr val="000000"/>
              </a:buClr>
            </a:pPr>
            <a:endParaRPr lang="zh-CN" altLang="en-US" strike="noStrike" noProof="1"/>
          </a:p>
        </p:txBody>
      </p:sp>
      <p:sp>
        <p:nvSpPr>
          <p:cNvPr id="2120" name="页脚占位符 2115"/>
          <p:cNvSpPr>
            <a:spLocks noGrp="1"/>
          </p:cNvSpPr>
          <p:nvPr>
            <p:ph type="ftr" sz="quarter"/>
          </p:nvPr>
        </p:nvSpPr>
        <p:spPr>
          <a:xfrm>
            <a:off x="3124200" y="6248400"/>
            <a:ext cx="2895600" cy="457200"/>
          </a:xfrm>
          <a:prstGeom prst="rect">
            <a:avLst/>
          </a:prstGeom>
          <a:noFill/>
          <a:ln w="9525">
            <a:noFill/>
            <a:miter/>
          </a:ln>
        </p:spPr>
        <p:txBody>
          <a:bodyPr anchor="b"/>
          <a:lstStyle>
            <a:lvl1pPr algn="ctr">
              <a:defRPr sz="1400" b="0">
                <a:latin typeface="Tahoma" panose="020B0604030504040204" pitchFamily="2" charset="0"/>
              </a:defRPr>
            </a:lvl1pPr>
          </a:lstStyle>
          <a:p>
            <a:pPr lvl="0" fontAlgn="base">
              <a:buClr>
                <a:srgbClr val="000000"/>
              </a:buClr>
            </a:pPr>
            <a:endParaRPr lang="zh-CN" altLang="en-US" strike="noStrike" noProof="1"/>
          </a:p>
        </p:txBody>
      </p:sp>
      <p:sp>
        <p:nvSpPr>
          <p:cNvPr id="2121" name="灯片编号占位符 2116"/>
          <p:cNvSpPr>
            <a:spLocks noGrp="1"/>
          </p:cNvSpPr>
          <p:nvPr>
            <p:ph type="sldNum" sz="quarter"/>
          </p:nvPr>
        </p:nvSpPr>
        <p:spPr>
          <a:xfrm>
            <a:off x="6553200" y="6248400"/>
            <a:ext cx="1905000" cy="457200"/>
          </a:xfrm>
          <a:prstGeom prst="rect">
            <a:avLst/>
          </a:prstGeom>
          <a:noFill/>
          <a:ln w="9525">
            <a:noFill/>
            <a:miter/>
          </a:ln>
        </p:spPr>
        <p:txBody>
          <a:bodyPr anchor="b"/>
          <a:lstStyle>
            <a:lvl1pPr algn="r">
              <a:defRPr sz="1400" b="0">
                <a:latin typeface="Tahoma" panose="020B0604030504040204" pitchFamily="2" charset="0"/>
              </a:defRPr>
            </a:lvl1p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wipe(up)">
                                      <p:cBhvr>
                                        <p:cTn id="7" dur="500"/>
                                        <p:tgtEl>
                                          <p:spTgt spid="210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115"/>
                                        </p:tgtEl>
                                        <p:attrNameLst>
                                          <p:attrName>style.visibility</p:attrName>
                                        </p:attrNameLst>
                                      </p:cBhvr>
                                      <p:to>
                                        <p:strVal val="visible"/>
                                      </p:to>
                                    </p:set>
                                    <p:anim calcmode="lin" valueType="num">
                                      <p:cBhvr>
                                        <p:cTn id="11" dur="500" fill="hold"/>
                                        <p:tgtEl>
                                          <p:spTgt spid="2115"/>
                                        </p:tgtEl>
                                        <p:attrNameLst>
                                          <p:attrName>ppt_w</p:attrName>
                                        </p:attrNameLst>
                                      </p:cBhvr>
                                      <p:tavLst>
                                        <p:tav tm="0">
                                          <p:val>
                                            <p:fltVal val="0"/>
                                          </p:val>
                                        </p:tav>
                                        <p:tav tm="100000">
                                          <p:val>
                                            <p:strVal val="#ppt_w"/>
                                          </p:val>
                                        </p:tav>
                                      </p:tavLst>
                                    </p:anim>
                                    <p:anim calcmode="lin" valueType="num">
                                      <p:cBhvr>
                                        <p:cTn id="12" dur="500" fill="hold"/>
                                        <p:tgtEl>
                                          <p:spTgt spid="2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50.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61.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7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94.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27.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38.xml"/><Relationship Id="rId1" Type="http://schemas.openxmlformats.org/officeDocument/2006/relationships/tags" Target="../tags/tag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05.xml"/><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9.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82.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8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8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37.xml"/><Relationship Id="rId1" Type="http://schemas.openxmlformats.org/officeDocument/2006/relationships/tags" Target="../tags/tag1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8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8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8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0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15.xml"/><Relationship Id="rId1" Type="http://schemas.openxmlformats.org/officeDocument/2006/relationships/tags" Target="../tags/tag1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26.xml"/><Relationship Id="rId1" Type="http://schemas.openxmlformats.org/officeDocument/2006/relationships/tags" Target="../tags/tag1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48.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2.xml"/></Relationships>
</file>

<file path=ppt/slides/_rels/slide40.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359.xml"/></Relationships>
</file>

<file path=ppt/slides/_rels/slide4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370.xml"/></Relationships>
</file>

<file path=ppt/slides/_rels/slide42.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359.xml"/></Relationships>
</file>

<file path=ppt/slides/_rels/slide4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notesSlide" Target="../notesSlides/notesSlide14.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381.xml"/><Relationship Id="rId5" Type="http://schemas.openxmlformats.org/officeDocument/2006/relationships/tags" Target="../tags/tag29.xml"/><Relationship Id="rId4" Type="http://schemas.openxmlformats.org/officeDocument/2006/relationships/tags" Target="../tags/tag28.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9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40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5.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36.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91.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91.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91.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9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0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0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0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502.xml"/><Relationship Id="rId1" Type="http://schemas.openxmlformats.org/officeDocument/2006/relationships/tags" Target="../tags/tag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0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0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0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0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0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502.xml"/><Relationship Id="rId2" Type="http://schemas.openxmlformats.org/officeDocument/2006/relationships/tags" Target="../tags/tag32.xml"/><Relationship Id="rId1" Type="http://schemas.openxmlformats.org/officeDocument/2006/relationships/tags" Target="../tags/tag3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0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502.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2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0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0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02.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502.xml"/><Relationship Id="rId1" Type="http://schemas.openxmlformats.org/officeDocument/2006/relationships/tags" Target="../tags/tag35.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502.xml"/><Relationship Id="rId2" Type="http://schemas.openxmlformats.org/officeDocument/2006/relationships/tags" Target="../tags/tag37.xml"/><Relationship Id="rId1" Type="http://schemas.openxmlformats.org/officeDocument/2006/relationships/tags" Target="../tags/tag36.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502.xml"/><Relationship Id="rId1" Type="http://schemas.openxmlformats.org/officeDocument/2006/relationships/tags" Target="../tags/tag38.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502.xml"/><Relationship Id="rId1" Type="http://schemas.openxmlformats.org/officeDocument/2006/relationships/tags" Target="../tags/tag3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0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95.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4097"/>
          <p:cNvSpPr>
            <a:spLocks noGrp="1"/>
          </p:cNvSpPr>
          <p:nvPr>
            <p:ph type="ctrTitle" idx="4294967295"/>
          </p:nvPr>
        </p:nvSpPr>
        <p:spPr>
          <a:xfrm>
            <a:off x="1259632" y="1700808"/>
            <a:ext cx="7487285" cy="1066800"/>
          </a:xfrm>
        </p:spPr>
        <p:txBody>
          <a:bodyPr anchor="b" anchorCtr="0"/>
          <a:lstStyle>
            <a:lvl1pPr lvl="0">
              <a:buClrTx/>
              <a:buSzTx/>
              <a:buFontTx/>
              <a:defRPr/>
            </a:lvl1pPr>
          </a:lstStyle>
          <a:p>
            <a:pPr lvl="0" indent="0" defTabSz="914400"/>
            <a:r>
              <a:rPr lang="zh-CN" altLang="en-US" dirty="0">
                <a:latin typeface="Tahoma" panose="020B0604030504040204" pitchFamily="2" charset="0"/>
                <a:ea typeface="黑体" panose="02010609060101010101" pitchFamily="2" charset="-122"/>
              </a:rPr>
              <a:t>第一章 计算机系统概述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sz="3600" dirty="0" err="1">
                <a:solidFill>
                  <a:schemeClr val="bg1"/>
                </a:solidFill>
                <a:latin typeface="华文新魏" panose="02010800040101010101" pitchFamily="2" charset="-122"/>
                <a:ea typeface="华文新魏" panose="02010800040101010101" pitchFamily="2" charset="-122"/>
              </a:rPr>
              <a:t>一、基本功能</a:t>
            </a:r>
            <a:endParaRPr sz="3600" dirty="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1115060" y="1916430"/>
            <a:ext cx="5947410" cy="2466975"/>
          </a:xfrm>
          <a:prstGeom prst="rect">
            <a:avLst/>
          </a:prstGeom>
          <a:noFill/>
          <a:ln w="9525">
            <a:noFill/>
          </a:ln>
        </p:spPr>
        <p:txBody>
          <a:bodyPr wrap="square" anchor="t" anchorCtr="0">
            <a:noAutofit/>
          </a:bodyPr>
          <a:lstStyle/>
          <a:p>
            <a:pPr marL="457200" indent="-457200" algn="l">
              <a:lnSpc>
                <a:spcPct val="150000"/>
              </a:lnSpc>
              <a:buClrTx/>
              <a:buSzTx/>
              <a:buFont typeface="Wingdings" panose="05000000000000000000" charset="0"/>
              <a:buChar char="l"/>
            </a:pPr>
            <a:r>
              <a:rPr dirty="0">
                <a:latin typeface="楷体_GB2312" pitchFamily="1" charset="-122"/>
                <a:ea typeface="楷体_GB2312" pitchFamily="1" charset="-122"/>
              </a:rPr>
              <a:t>数据处理</a:t>
            </a:r>
          </a:p>
          <a:p>
            <a:pPr marL="457200" indent="-457200" algn="l">
              <a:lnSpc>
                <a:spcPct val="150000"/>
              </a:lnSpc>
              <a:buClrTx/>
              <a:buSzTx/>
              <a:buFont typeface="Wingdings" panose="05000000000000000000" charset="0"/>
              <a:buChar char="l"/>
            </a:pPr>
            <a:r>
              <a:rPr lang="zh-CN" dirty="0">
                <a:latin typeface="楷体_GB2312" pitchFamily="1" charset="-122"/>
                <a:ea typeface="楷体_GB2312" pitchFamily="1" charset="-122"/>
              </a:rPr>
              <a:t>数据存储</a:t>
            </a:r>
          </a:p>
          <a:p>
            <a:pPr marL="457200" indent="-457200" algn="l">
              <a:lnSpc>
                <a:spcPct val="150000"/>
              </a:lnSpc>
              <a:buClrTx/>
              <a:buSzTx/>
              <a:buFont typeface="Wingdings" panose="05000000000000000000" charset="0"/>
              <a:buChar char="l"/>
            </a:pPr>
            <a:r>
              <a:rPr lang="zh-CN" dirty="0">
                <a:latin typeface="楷体_GB2312" pitchFamily="1" charset="-122"/>
                <a:ea typeface="楷体_GB2312" pitchFamily="1" charset="-122"/>
              </a:rPr>
              <a:t>数据传送</a:t>
            </a:r>
            <a:endParaRPr lang="zh-CN" altLang="en-US" dirty="0">
              <a:solidFill>
                <a:schemeClr val="tx1"/>
              </a:solidFill>
              <a:latin typeface="楷体_GB2312" pitchFamily="1" charset="-122"/>
              <a:ea typeface="楷体_GB2312" pitchFamily="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sz="3600">
                <a:solidFill>
                  <a:schemeClr val="bg1"/>
                </a:solidFill>
                <a:latin typeface="华文新魏" panose="02010800040101010101" pitchFamily="2" charset="-122"/>
                <a:ea typeface="华文新魏" panose="02010800040101010101" pitchFamily="2" charset="-122"/>
              </a:rPr>
              <a:t>一、基本功能</a:t>
            </a:r>
          </a:p>
        </p:txBody>
      </p:sp>
      <p:sp>
        <p:nvSpPr>
          <p:cNvPr id="4" name="文本框 8194"/>
          <p:cNvSpPr txBox="1"/>
          <p:nvPr/>
        </p:nvSpPr>
        <p:spPr>
          <a:xfrm>
            <a:off x="971600" y="1556792"/>
            <a:ext cx="7305675" cy="3580765"/>
          </a:xfrm>
          <a:prstGeom prst="rect">
            <a:avLst/>
          </a:prstGeom>
          <a:noFill/>
          <a:ln w="9525">
            <a:noFill/>
          </a:ln>
        </p:spPr>
        <p:txBody>
          <a:bodyPr wrap="square" anchor="t" anchorCtr="0">
            <a:noAutofit/>
          </a:bodyPr>
          <a:lstStyle/>
          <a:p>
            <a:pPr algn="l">
              <a:lnSpc>
                <a:spcPct val="150000"/>
              </a:lnSpc>
              <a:buClrTx/>
              <a:buSzTx/>
            </a:pPr>
            <a:r>
              <a:rPr dirty="0">
                <a:latin typeface="楷体_GB2312" pitchFamily="1" charset="-122"/>
                <a:ea typeface="楷体_GB2312" pitchFamily="1" charset="-122"/>
              </a:rPr>
              <a:t>数据处理</a:t>
            </a:r>
          </a:p>
          <a:p>
            <a:pPr marL="914400" lvl="1" indent="-457200" algn="l">
              <a:lnSpc>
                <a:spcPct val="150000"/>
              </a:lnSpc>
              <a:buClrTx/>
              <a:buSzTx/>
              <a:buFont typeface="Wingdings" panose="05000000000000000000" charset="0"/>
              <a:buChar char="u"/>
            </a:pPr>
            <a:r>
              <a:rPr dirty="0">
                <a:latin typeface="楷体_GB2312" pitchFamily="1" charset="-122"/>
                <a:ea typeface="楷体_GB2312" pitchFamily="1" charset="-122"/>
              </a:rPr>
              <a:t>加、减、乘、除</a:t>
            </a:r>
          </a:p>
          <a:p>
            <a:pPr marL="914400" lvl="1" indent="-457200" algn="l">
              <a:lnSpc>
                <a:spcPct val="150000"/>
              </a:lnSpc>
              <a:buClrTx/>
              <a:buSzTx/>
              <a:buFont typeface="Wingdings" panose="05000000000000000000" charset="0"/>
              <a:buChar char="u"/>
            </a:pPr>
            <a:r>
              <a:rPr dirty="0">
                <a:latin typeface="楷体_GB2312" pitchFamily="1" charset="-122"/>
                <a:ea typeface="楷体_GB2312" pitchFamily="1" charset="-122"/>
              </a:rPr>
              <a:t>与、或、非</a:t>
            </a:r>
          </a:p>
          <a:p>
            <a:pPr marL="914400" lvl="1" indent="-457200" algn="l">
              <a:lnSpc>
                <a:spcPct val="150000"/>
              </a:lnSpc>
              <a:buClrTx/>
              <a:buSzTx/>
              <a:buFont typeface="Wingdings" panose="05000000000000000000" charset="0"/>
              <a:buChar char="u"/>
            </a:pPr>
            <a:r>
              <a:rPr dirty="0">
                <a:latin typeface="楷体_GB2312" pitchFamily="1" charset="-122"/>
                <a:ea typeface="楷体_GB2312" pitchFamily="1" charset="-122"/>
              </a:rPr>
              <a:t>处理对象：数值、文字、图形、图像、声音、视频</a:t>
            </a:r>
            <a:r>
              <a:rPr lang="zh-CN" altLang="en-US" dirty="0">
                <a:solidFill>
                  <a:schemeClr val="tx1"/>
                </a:solidFill>
                <a:latin typeface="楷体_GB2312" pitchFamily="1" charset="-122"/>
                <a:ea typeface="楷体_GB2312" pitchFamily="1" charset="-122"/>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sz="3600">
                <a:solidFill>
                  <a:schemeClr val="bg1"/>
                </a:solidFill>
                <a:latin typeface="华文新魏" panose="02010800040101010101" pitchFamily="2" charset="-122"/>
                <a:ea typeface="华文新魏" panose="02010800040101010101" pitchFamily="2" charset="-122"/>
              </a:rPr>
              <a:t>一、基本功能</a:t>
            </a:r>
          </a:p>
        </p:txBody>
      </p:sp>
      <p:sp>
        <p:nvSpPr>
          <p:cNvPr id="4" name="文本框 8194"/>
          <p:cNvSpPr txBox="1"/>
          <p:nvPr/>
        </p:nvSpPr>
        <p:spPr>
          <a:xfrm>
            <a:off x="1043608" y="1638617"/>
            <a:ext cx="7305675" cy="2798495"/>
          </a:xfrm>
          <a:prstGeom prst="rect">
            <a:avLst/>
          </a:prstGeom>
          <a:noFill/>
          <a:ln w="9525">
            <a:noFill/>
          </a:ln>
        </p:spPr>
        <p:txBody>
          <a:bodyPr wrap="square" anchor="t" anchorCtr="0">
            <a:noAutofit/>
          </a:bodyPr>
          <a:lstStyle/>
          <a:p>
            <a:pPr algn="l">
              <a:lnSpc>
                <a:spcPct val="150000"/>
              </a:lnSpc>
              <a:buClrTx/>
              <a:buSzTx/>
            </a:pPr>
            <a:r>
              <a:rPr dirty="0">
                <a:latin typeface="楷体_GB2312" pitchFamily="1" charset="-122"/>
                <a:ea typeface="楷体_GB2312" pitchFamily="1" charset="-122"/>
              </a:rPr>
              <a:t>数据</a:t>
            </a:r>
            <a:r>
              <a:rPr lang="zh-CN" dirty="0">
                <a:latin typeface="楷体_GB2312" pitchFamily="1" charset="-122"/>
                <a:ea typeface="楷体_GB2312" pitchFamily="1" charset="-122"/>
              </a:rPr>
              <a:t>存储</a:t>
            </a:r>
            <a:endParaRPr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u"/>
            </a:pPr>
            <a:r>
              <a:rPr lang="zh-CN" dirty="0">
                <a:latin typeface="楷体_GB2312" pitchFamily="1" charset="-122"/>
                <a:ea typeface="楷体_GB2312" pitchFamily="1" charset="-122"/>
              </a:rPr>
              <a:t>程序</a:t>
            </a:r>
            <a:endParaRPr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u"/>
            </a:pPr>
            <a:r>
              <a:rPr lang="zh-CN" dirty="0">
                <a:latin typeface="楷体_GB2312" pitchFamily="1" charset="-122"/>
                <a:ea typeface="楷体_GB2312" pitchFamily="1" charset="-122"/>
              </a:rPr>
              <a:t>数据</a:t>
            </a:r>
            <a:endParaRPr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u"/>
            </a:pPr>
            <a:r>
              <a:rPr lang="zh-CN" dirty="0">
                <a:latin typeface="楷体_GB2312" pitchFamily="1" charset="-122"/>
                <a:ea typeface="楷体_GB2312" pitchFamily="1" charset="-122"/>
              </a:rPr>
              <a:t>存储部件：非易失存储器和快速存储器</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lang="zh-CN" sz="3600" dirty="0">
                <a:solidFill>
                  <a:schemeClr val="bg1"/>
                </a:solidFill>
                <a:latin typeface="华文新魏" panose="02010800040101010101" pitchFamily="2" charset="-122"/>
                <a:ea typeface="华文新魏" panose="02010800040101010101" pitchFamily="2" charset="-122"/>
              </a:rPr>
              <a:t>二</a:t>
            </a:r>
            <a:r>
              <a:rPr sz="3600" dirty="0">
                <a:solidFill>
                  <a:schemeClr val="bg1"/>
                </a:solidFill>
                <a:latin typeface="华文新魏" panose="02010800040101010101" pitchFamily="2" charset="-122"/>
                <a:ea typeface="华文新魏" panose="02010800040101010101" pitchFamily="2" charset="-122"/>
              </a:rPr>
              <a:t>、</a:t>
            </a:r>
            <a:r>
              <a:rPr lang="zh-CN" sz="3600" dirty="0">
                <a:solidFill>
                  <a:schemeClr val="bg1"/>
                </a:solidFill>
                <a:latin typeface="华文新魏" panose="02010800040101010101" pitchFamily="2" charset="-122"/>
                <a:ea typeface="华文新魏" panose="02010800040101010101" pitchFamily="2" charset="-122"/>
              </a:rPr>
              <a:t>硬件</a:t>
            </a:r>
          </a:p>
        </p:txBody>
      </p:sp>
      <p:sp>
        <p:nvSpPr>
          <p:cNvPr id="4" name="文本框 8194"/>
          <p:cNvSpPr txBox="1"/>
          <p:nvPr/>
        </p:nvSpPr>
        <p:spPr>
          <a:xfrm>
            <a:off x="467544" y="1196753"/>
            <a:ext cx="8424936" cy="4824536"/>
          </a:xfrm>
          <a:prstGeom prst="rect">
            <a:avLst/>
          </a:prstGeom>
          <a:noFill/>
          <a:ln w="9525">
            <a:noFill/>
          </a:ln>
        </p:spPr>
        <p:txBody>
          <a:bodyPr wrap="square" anchor="t" anchorCtr="0">
            <a:noAutofit/>
          </a:bodyPr>
          <a:lstStyle/>
          <a:p>
            <a:pPr algn="l">
              <a:lnSpc>
                <a:spcPct val="150000"/>
              </a:lnSpc>
              <a:buClrTx/>
              <a:buSzTx/>
            </a:pPr>
            <a:r>
              <a:rPr dirty="0">
                <a:latin typeface="楷体_GB2312" pitchFamily="1" charset="-122"/>
                <a:ea typeface="楷体_GB2312" pitchFamily="1" charset="-122"/>
              </a:rPr>
              <a:t>1. </a:t>
            </a:r>
            <a:r>
              <a:rPr dirty="0" err="1">
                <a:latin typeface="楷体_GB2312" pitchFamily="1" charset="-122"/>
                <a:ea typeface="楷体_GB2312" pitchFamily="1" charset="-122"/>
              </a:rPr>
              <a:t>冯.诺依曼结构</a:t>
            </a:r>
            <a:r>
              <a:rPr lang="zh-CN" altLang="en-US" dirty="0">
                <a:latin typeface="楷体_GB2312" pitchFamily="1" charset="-122"/>
                <a:ea typeface="楷体_GB2312" pitchFamily="1" charset="-122"/>
              </a:rPr>
              <a:t>基本思想</a:t>
            </a:r>
            <a:r>
              <a:rPr lang="en-US" altLang="zh-CN" dirty="0">
                <a:latin typeface="楷体_GB2312" pitchFamily="1" charset="-122"/>
                <a:ea typeface="楷体_GB2312" pitchFamily="1" charset="-122"/>
              </a:rPr>
              <a:t>——</a:t>
            </a:r>
            <a:r>
              <a:rPr lang="zh-CN" altLang="en-US" dirty="0">
                <a:latin typeface="楷体_GB2312" pitchFamily="1" charset="-122"/>
                <a:ea typeface="楷体_GB2312" pitchFamily="1" charset="-122"/>
              </a:rPr>
              <a:t>“</a:t>
            </a:r>
            <a:r>
              <a:rPr dirty="0" err="1">
                <a:latin typeface="楷体_GB2312" pitchFamily="1" charset="-122"/>
                <a:ea typeface="楷体_GB2312" pitchFamily="1" charset="-122"/>
              </a:rPr>
              <a:t>存储程序</a:t>
            </a:r>
            <a:r>
              <a:rPr dirty="0">
                <a:latin typeface="楷体_GB2312" pitchFamily="1" charset="-122"/>
                <a:ea typeface="楷体_GB2312" pitchFamily="1" charset="-122"/>
              </a:rPr>
              <a:t>”</a:t>
            </a:r>
          </a:p>
          <a:p>
            <a:pPr marL="342900" algn="l">
              <a:lnSpc>
                <a:spcPct val="150000"/>
              </a:lnSpc>
              <a:buClrTx/>
              <a:buSzTx/>
            </a:pPr>
            <a:r>
              <a:rPr dirty="0" err="1">
                <a:latin typeface="楷体_GB2312" pitchFamily="1" charset="-122"/>
                <a:ea typeface="楷体_GB2312" pitchFamily="1" charset="-122"/>
              </a:rPr>
              <a:t>运算器、控制器、存储器、输入设备、输出设备</a:t>
            </a:r>
            <a:endParaRPr dirty="0">
              <a:latin typeface="楷体_GB2312" pitchFamily="1" charset="-122"/>
              <a:ea typeface="楷体_GB2312" pitchFamily="1" charset="-122"/>
            </a:endParaRPr>
          </a:p>
          <a:p>
            <a:pPr marL="342900" algn="l">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lang="zh-CN" altLang="en-US" sz="2400" dirty="0">
                <a:latin typeface="楷体_GB2312" pitchFamily="1" charset="-122"/>
                <a:ea typeface="楷体_GB2312" pitchFamily="1" charset="-122"/>
              </a:rPr>
              <a:t>存储器：</a:t>
            </a:r>
            <a:r>
              <a:rPr sz="2400" dirty="0" err="1">
                <a:latin typeface="楷体_GB2312" pitchFamily="1" charset="-122"/>
                <a:ea typeface="楷体_GB2312" pitchFamily="1" charset="-122"/>
              </a:rPr>
              <a:t>存储数据和指令</a:t>
            </a:r>
            <a:r>
              <a:rPr sz="2400" dirty="0">
                <a:latin typeface="楷体_GB2312" pitchFamily="1" charset="-122"/>
                <a:ea typeface="楷体_GB2312" pitchFamily="1" charset="-122"/>
              </a:rPr>
              <a:t>；</a:t>
            </a:r>
            <a:endParaRPr lang="en-US" sz="2400" dirty="0">
              <a:latin typeface="楷体_GB2312" pitchFamily="1" charset="-122"/>
              <a:ea typeface="楷体_GB2312" pitchFamily="1" charset="-122"/>
            </a:endParaRPr>
          </a:p>
          <a:p>
            <a:pPr marL="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 控制器：</a:t>
            </a:r>
            <a:r>
              <a:rPr sz="2400" dirty="0" err="1">
                <a:solidFill>
                  <a:srgbClr val="FF3300"/>
                </a:solidFill>
                <a:latin typeface="楷体_GB2312" pitchFamily="1" charset="-122"/>
                <a:ea typeface="楷体_GB2312" pitchFamily="1" charset="-122"/>
              </a:rPr>
              <a:t>自动执行</a:t>
            </a:r>
            <a:r>
              <a:rPr lang="zh-CN" altLang="en-US" sz="2400" dirty="0">
                <a:solidFill>
                  <a:srgbClr val="FF3300"/>
                </a:solidFill>
                <a:latin typeface="楷体_GB2312" pitchFamily="1" charset="-122"/>
                <a:ea typeface="楷体_GB2312" pitchFamily="1" charset="-122"/>
              </a:rPr>
              <a:t>指令</a:t>
            </a:r>
            <a:r>
              <a:rPr sz="2400" dirty="0">
                <a:latin typeface="楷体_GB2312" pitchFamily="1" charset="-122"/>
                <a:ea typeface="楷体_GB2312" pitchFamily="1" charset="-122"/>
              </a:rPr>
              <a:t>；</a:t>
            </a:r>
            <a:endParaRPr lang="en-US" sz="2400" dirty="0">
              <a:latin typeface="楷体_GB2312" pitchFamily="1" charset="-122"/>
              <a:ea typeface="楷体_GB2312" pitchFamily="1" charset="-122"/>
            </a:endParaRPr>
          </a:p>
          <a:p>
            <a:pPr marL="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 运算器：</a:t>
            </a:r>
            <a:r>
              <a:rPr sz="2400" dirty="0" err="1">
                <a:latin typeface="楷体_GB2312" pitchFamily="1" charset="-122"/>
                <a:ea typeface="楷体_GB2312" pitchFamily="1" charset="-122"/>
              </a:rPr>
              <a:t>加减乘除与或非</a:t>
            </a:r>
            <a:r>
              <a:rPr sz="2400" dirty="0">
                <a:latin typeface="楷体_GB2312" pitchFamily="1" charset="-122"/>
                <a:ea typeface="楷体_GB2312" pitchFamily="1" charset="-122"/>
              </a:rPr>
              <a:t>；</a:t>
            </a:r>
            <a:endParaRPr lang="en-US" sz="2400" dirty="0">
              <a:latin typeface="楷体_GB2312" pitchFamily="1" charset="-122"/>
              <a:ea typeface="楷体_GB2312" pitchFamily="1" charset="-122"/>
            </a:endParaRPr>
          </a:p>
          <a:p>
            <a:pPr marL="342900">
              <a:lnSpc>
                <a:spcPct val="150000"/>
              </a:lnSpc>
              <a:buFont typeface="Wingdings" panose="05000000000000000000" charset="0"/>
              <a:buChar char="l"/>
            </a:pPr>
            <a:r>
              <a:rPr lang="zh-CN" altLang="en-US" sz="2400" dirty="0">
                <a:latin typeface="楷体_GB2312" pitchFamily="1" charset="-122"/>
                <a:ea typeface="楷体_GB2312" pitchFamily="1" charset="-122"/>
              </a:rPr>
              <a:t> 输入输出设备：人机通过这些设备使用计算机</a:t>
            </a:r>
            <a:endParaRPr sz="2400" dirty="0">
              <a:latin typeface="楷体_GB2312" pitchFamily="1" charset="-122"/>
              <a:ea typeface="楷体_GB2312" pitchFamily="1" charset="-122"/>
            </a:endParaRPr>
          </a:p>
          <a:p>
            <a:pPr marL="342900" algn="l">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lang="zh-CN" altLang="en-US" sz="2400" dirty="0">
                <a:latin typeface="楷体_GB2312" pitchFamily="1" charset="-122"/>
                <a:ea typeface="楷体_GB2312" pitchFamily="1" charset="-122"/>
              </a:rPr>
              <a:t>计算机内部以</a:t>
            </a:r>
            <a:r>
              <a:rPr sz="2400" dirty="0" err="1">
                <a:latin typeface="楷体_GB2312" pitchFamily="1" charset="-122"/>
                <a:ea typeface="楷体_GB2312" pitchFamily="1" charset="-122"/>
              </a:rPr>
              <a:t>二进制表示指令和数据；指令包括操作码和地址码；一串指令组成程序</a:t>
            </a:r>
            <a:endParaRPr lang="zh-CN" altLang="en-US" sz="2400" dirty="0">
              <a:solidFill>
                <a:schemeClr val="tx1"/>
              </a:solidFill>
              <a:latin typeface="楷体_GB2312" pitchFamily="1" charset="-122"/>
              <a:ea typeface="楷体_GB2312" pitchFamily="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lang="zh-CN" sz="3600">
                <a:solidFill>
                  <a:schemeClr val="bg1"/>
                </a:solidFill>
                <a:latin typeface="华文新魏" panose="02010800040101010101" pitchFamily="2" charset="-122"/>
                <a:ea typeface="华文新魏" panose="02010800040101010101" pitchFamily="2" charset="-122"/>
              </a:rPr>
              <a:t>二</a:t>
            </a:r>
            <a:r>
              <a:rPr sz="3600">
                <a:solidFill>
                  <a:schemeClr val="bg1"/>
                </a:solidFill>
                <a:latin typeface="华文新魏" panose="02010800040101010101" pitchFamily="2" charset="-122"/>
                <a:ea typeface="华文新魏" panose="02010800040101010101" pitchFamily="2" charset="-122"/>
              </a:rPr>
              <a:t>、</a:t>
            </a:r>
            <a:r>
              <a:rPr lang="zh-CN" sz="3600">
                <a:solidFill>
                  <a:schemeClr val="bg1"/>
                </a:solidFill>
                <a:latin typeface="华文新魏" panose="02010800040101010101" pitchFamily="2" charset="-122"/>
                <a:ea typeface="华文新魏" panose="02010800040101010101" pitchFamily="2" charset="-122"/>
              </a:rPr>
              <a:t>硬件</a:t>
            </a:r>
          </a:p>
        </p:txBody>
      </p:sp>
      <p:sp>
        <p:nvSpPr>
          <p:cNvPr id="4" name="文本框 8194"/>
          <p:cNvSpPr txBox="1"/>
          <p:nvPr/>
        </p:nvSpPr>
        <p:spPr>
          <a:xfrm>
            <a:off x="774586" y="1196752"/>
            <a:ext cx="7365365" cy="593090"/>
          </a:xfrm>
          <a:prstGeom prst="rect">
            <a:avLst/>
          </a:prstGeom>
          <a:noFill/>
          <a:ln w="9525">
            <a:noFill/>
          </a:ln>
        </p:spPr>
        <p:txBody>
          <a:bodyPr wrap="square" anchor="t" anchorCtr="0">
            <a:noAutofit/>
          </a:bodyPr>
          <a:lstStyle/>
          <a:p>
            <a:pPr algn="l">
              <a:lnSpc>
                <a:spcPct val="150000"/>
              </a:lnSpc>
              <a:buClrTx/>
              <a:buSzTx/>
            </a:pPr>
            <a:r>
              <a:rPr lang="en-US" sz="2400" dirty="0">
                <a:latin typeface="楷体_GB2312" pitchFamily="1" charset="-122"/>
                <a:ea typeface="楷体_GB2312" pitchFamily="1" charset="-122"/>
              </a:rPr>
              <a:t>2</a:t>
            </a:r>
            <a:r>
              <a:rPr sz="2400" dirty="0">
                <a:latin typeface="楷体_GB2312" pitchFamily="1" charset="-122"/>
                <a:ea typeface="楷体_GB2312" pitchFamily="1" charset="-122"/>
              </a:rPr>
              <a:t>. </a:t>
            </a:r>
            <a:r>
              <a:rPr lang="zh-CN" sz="2400" dirty="0">
                <a:latin typeface="楷体_GB2312" pitchFamily="1" charset="-122"/>
                <a:ea typeface="楷体_GB2312" pitchFamily="1" charset="-122"/>
              </a:rPr>
              <a:t>硬件组成</a:t>
            </a:r>
            <a:endParaRPr lang="zh-CN" altLang="en-US" sz="2400" dirty="0">
              <a:solidFill>
                <a:schemeClr val="tx1"/>
              </a:solidFill>
              <a:latin typeface="楷体_GB2312" pitchFamily="1" charset="-122"/>
              <a:ea typeface="楷体_GB2312" pitchFamily="1" charset="-122"/>
            </a:endParaRPr>
          </a:p>
        </p:txBody>
      </p:sp>
      <p:pic>
        <p:nvPicPr>
          <p:cNvPr id="2" name="图片 2"/>
          <p:cNvPicPr/>
          <p:nvPr>
            <p:custDataLst>
              <p:tags r:id="rId1"/>
            </p:custDataLst>
          </p:nvPr>
        </p:nvPicPr>
        <p:blipFill>
          <a:blip r:embed="rId3"/>
          <a:stretch>
            <a:fillRect/>
          </a:stretch>
        </p:blipFill>
        <p:spPr>
          <a:xfrm>
            <a:off x="179512" y="1789842"/>
            <a:ext cx="8964488" cy="473550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lang="zh-CN" sz="3600">
                <a:solidFill>
                  <a:schemeClr val="bg1"/>
                </a:solidFill>
                <a:latin typeface="华文新魏" panose="02010800040101010101" pitchFamily="2" charset="-122"/>
                <a:ea typeface="华文新魏" panose="02010800040101010101" pitchFamily="2" charset="-122"/>
              </a:rPr>
              <a:t>二</a:t>
            </a:r>
            <a:r>
              <a:rPr sz="3600">
                <a:solidFill>
                  <a:schemeClr val="bg1"/>
                </a:solidFill>
                <a:latin typeface="华文新魏" panose="02010800040101010101" pitchFamily="2" charset="-122"/>
                <a:ea typeface="华文新魏" panose="02010800040101010101" pitchFamily="2" charset="-122"/>
              </a:rPr>
              <a:t>、</a:t>
            </a:r>
            <a:r>
              <a:rPr lang="zh-CN" sz="3600">
                <a:solidFill>
                  <a:schemeClr val="bg1"/>
                </a:solidFill>
                <a:latin typeface="华文新魏" panose="02010800040101010101" pitchFamily="2" charset="-122"/>
                <a:ea typeface="华文新魏" panose="02010800040101010101" pitchFamily="2" charset="-122"/>
              </a:rPr>
              <a:t>硬件</a:t>
            </a:r>
          </a:p>
        </p:txBody>
      </p:sp>
      <p:sp>
        <p:nvSpPr>
          <p:cNvPr id="4" name="文本框 8194"/>
          <p:cNvSpPr txBox="1"/>
          <p:nvPr/>
        </p:nvSpPr>
        <p:spPr>
          <a:xfrm>
            <a:off x="755576" y="1340768"/>
            <a:ext cx="7365365" cy="593090"/>
          </a:xfrm>
          <a:prstGeom prst="rect">
            <a:avLst/>
          </a:prstGeom>
          <a:noFill/>
          <a:ln w="9525">
            <a:noFill/>
          </a:ln>
        </p:spPr>
        <p:txBody>
          <a:bodyPr wrap="square" anchor="t" anchorCtr="0">
            <a:noAutofit/>
          </a:bodyPr>
          <a:lstStyle/>
          <a:p>
            <a:pPr algn="l">
              <a:lnSpc>
                <a:spcPct val="150000"/>
              </a:lnSpc>
              <a:buClrTx/>
              <a:buSzTx/>
            </a:pPr>
            <a:r>
              <a:rPr lang="zh-CN" sz="2400" dirty="0">
                <a:latin typeface="楷体_GB2312" pitchFamily="1" charset="-122"/>
                <a:ea typeface="楷体_GB2312" pitchFamily="1" charset="-122"/>
              </a:rPr>
              <a:t>简化的硬件组成</a:t>
            </a:r>
          </a:p>
        </p:txBody>
      </p:sp>
      <p:pic>
        <p:nvPicPr>
          <p:cNvPr id="28674" name="图片 26626"/>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683568" y="2204864"/>
            <a:ext cx="8136904" cy="38164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sz="3600">
                <a:solidFill>
                  <a:schemeClr val="bg1"/>
                </a:solidFill>
                <a:latin typeface="华文新魏" panose="02010800040101010101" pitchFamily="2" charset="-122"/>
                <a:ea typeface="华文新魏" panose="02010800040101010101" pitchFamily="2" charset="-122"/>
              </a:rPr>
              <a:t>3. CPU结构</a:t>
            </a:r>
          </a:p>
        </p:txBody>
      </p:sp>
      <p:sp>
        <p:nvSpPr>
          <p:cNvPr id="4" name="文本框 8194"/>
          <p:cNvSpPr txBox="1"/>
          <p:nvPr/>
        </p:nvSpPr>
        <p:spPr>
          <a:xfrm>
            <a:off x="611505" y="1557020"/>
            <a:ext cx="7579360" cy="699770"/>
          </a:xfrm>
          <a:prstGeom prst="rect">
            <a:avLst/>
          </a:prstGeom>
          <a:noFill/>
          <a:ln w="9525">
            <a:noFill/>
          </a:ln>
        </p:spPr>
        <p:txBody>
          <a:bodyPr wrap="square" anchor="t" anchorCtr="0">
            <a:noAutofit/>
          </a:bodyPr>
          <a:lstStyle/>
          <a:p>
            <a:pPr algn="l">
              <a:lnSpc>
                <a:spcPct val="150000"/>
              </a:lnSpc>
              <a:buClrTx/>
              <a:buSzTx/>
            </a:pPr>
            <a:endParaRPr lang="zh-CN" sz="2000" dirty="0">
              <a:latin typeface="楷体_GB2312" pitchFamily="1" charset="-122"/>
              <a:ea typeface="楷体_GB2312" pitchFamily="1" charset="-122"/>
            </a:endParaRPr>
          </a:p>
        </p:txBody>
      </p:sp>
      <p:pic>
        <p:nvPicPr>
          <p:cNvPr id="24578" name="图片 27650"/>
          <p:cNvPicPr/>
          <p:nvPr>
            <p:custDataLst>
              <p:tags r:id="rId1"/>
            </p:custDataLst>
          </p:nvPr>
        </p:nvPicPr>
        <p:blipFill>
          <a:blip r:embed="rId3"/>
          <a:stretch>
            <a:fillRect/>
          </a:stretch>
        </p:blipFill>
        <p:spPr>
          <a:xfrm>
            <a:off x="539115" y="1268760"/>
            <a:ext cx="8281357" cy="5256584"/>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lang="zh-CN" sz="3600">
                <a:solidFill>
                  <a:schemeClr val="bg1"/>
                </a:solidFill>
                <a:latin typeface="华文新魏" panose="02010800040101010101" pitchFamily="2" charset="-122"/>
                <a:ea typeface="华文新魏" panose="02010800040101010101" pitchFamily="2" charset="-122"/>
              </a:rPr>
              <a:t>3. CPU结构</a:t>
            </a:r>
          </a:p>
        </p:txBody>
      </p:sp>
      <p:sp>
        <p:nvSpPr>
          <p:cNvPr id="4" name="文本框 8194"/>
          <p:cNvSpPr txBox="1"/>
          <p:nvPr/>
        </p:nvSpPr>
        <p:spPr>
          <a:xfrm>
            <a:off x="395536" y="1628775"/>
            <a:ext cx="8424936" cy="4248497"/>
          </a:xfrm>
          <a:prstGeom prst="rect">
            <a:avLst/>
          </a:prstGeom>
          <a:noFill/>
          <a:ln w="9525">
            <a:noFill/>
          </a:ln>
        </p:spPr>
        <p:txBody>
          <a:bodyPr wrap="square" anchor="t" anchorCtr="0">
            <a:noAutofit/>
          </a:bodyPr>
          <a:lstStyle/>
          <a:p>
            <a:pPr algn="l">
              <a:lnSpc>
                <a:spcPct val="150000"/>
              </a:lnSpc>
              <a:buClrTx/>
              <a:buSzTx/>
            </a:pPr>
            <a:r>
              <a:rPr lang="en-US" altLang="zh-CN" sz="2400" dirty="0">
                <a:latin typeface="楷体_GB2312" pitchFamily="1" charset="-122"/>
                <a:ea typeface="楷体_GB2312" pitchFamily="1" charset="-122"/>
              </a:rPr>
              <a:t>(1) </a:t>
            </a:r>
            <a:r>
              <a:rPr lang="en-US" altLang="zh-CN" sz="2400" dirty="0">
                <a:solidFill>
                  <a:srgbClr val="FF0000"/>
                </a:solidFill>
                <a:latin typeface="楷体_GB2312" pitchFamily="1" charset="-122"/>
                <a:ea typeface="楷体_GB2312" pitchFamily="1" charset="-122"/>
              </a:rPr>
              <a:t>总线接口部件: </a:t>
            </a:r>
            <a:r>
              <a:rPr lang="en-US" altLang="zh-CN" sz="2400" dirty="0">
                <a:latin typeface="楷体_GB2312" pitchFamily="1" charset="-122"/>
                <a:ea typeface="楷体_GB2312" pitchFamily="1" charset="-122"/>
              </a:rPr>
              <a:t>是CPU与整个计算机系统之间的高速接口</a:t>
            </a:r>
          </a:p>
          <a:p>
            <a:pPr indent="457200" algn="l">
              <a:lnSpc>
                <a:spcPct val="150000"/>
              </a:lnSpc>
              <a:buClrTx/>
              <a:buSzTx/>
            </a:pPr>
            <a:r>
              <a:rPr lang="en-US" altLang="zh-CN" sz="2400" dirty="0">
                <a:latin typeface="楷体_GB2312" pitchFamily="1" charset="-122"/>
                <a:ea typeface="楷体_GB2312" pitchFamily="1" charset="-122"/>
              </a:rPr>
              <a:t>功能：接受所有的总线操作请求，并按优先权进行选择，最大限度地利用本身的资源为这些请求服务。</a:t>
            </a:r>
          </a:p>
          <a:p>
            <a:pPr algn="l">
              <a:lnSpc>
                <a:spcPct val="150000"/>
              </a:lnSpc>
              <a:buClrTx/>
              <a:buSzTx/>
            </a:pPr>
            <a:r>
              <a:rPr lang="en-US" altLang="zh-CN" sz="2400" dirty="0">
                <a:latin typeface="楷体_GB2312" pitchFamily="1" charset="-122"/>
                <a:ea typeface="楷体_GB2312" pitchFamily="1" charset="-122"/>
              </a:rPr>
              <a:t>(2) </a:t>
            </a:r>
            <a:r>
              <a:rPr lang="en-US" altLang="zh-CN" sz="2400" dirty="0">
                <a:solidFill>
                  <a:srgbClr val="FF0000"/>
                </a:solidFill>
                <a:latin typeface="楷体_GB2312" pitchFamily="1" charset="-122"/>
                <a:ea typeface="楷体_GB2312" pitchFamily="1" charset="-122"/>
              </a:rPr>
              <a:t>执行部件：</a:t>
            </a:r>
            <a:r>
              <a:rPr lang="en-US" altLang="zh-CN" sz="2400" dirty="0">
                <a:latin typeface="楷体_GB2312" pitchFamily="1" charset="-122"/>
                <a:ea typeface="楷体_GB2312" pitchFamily="1" charset="-122"/>
              </a:rPr>
              <a:t>寄存器组、标志寄存器、算逻部件、控制部件等组成    </a:t>
            </a:r>
          </a:p>
          <a:p>
            <a:pPr indent="457200" algn="l">
              <a:lnSpc>
                <a:spcPct val="150000"/>
              </a:lnSpc>
              <a:buClrTx/>
              <a:buSzTx/>
            </a:pPr>
            <a:r>
              <a:rPr lang="en-US" altLang="zh-CN" sz="2400" dirty="0">
                <a:latin typeface="楷体_GB2312" pitchFamily="1" charset="-122"/>
                <a:ea typeface="楷体_GB2312" pitchFamily="1" charset="-122"/>
              </a:rPr>
              <a:t>功能：从译码指令队列中取出指令并且执行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Intel 80X86</a:t>
            </a:r>
            <a:r>
              <a:rPr lang="zh-CN" altLang="en-US" sz="3600" dirty="0">
                <a:solidFill>
                  <a:schemeClr val="bg1"/>
                </a:solidFill>
                <a:latin typeface="华文新魏" panose="02010800040101010101" pitchFamily="2" charset="-122"/>
                <a:ea typeface="华文新魏" panose="02010800040101010101" pitchFamily="2" charset="-122"/>
              </a:rPr>
              <a:t>的</a:t>
            </a:r>
            <a:r>
              <a:rPr sz="3600" dirty="0" err="1">
                <a:solidFill>
                  <a:schemeClr val="bg1"/>
                </a:solidFill>
                <a:latin typeface="华文新魏" panose="02010800040101010101" pitchFamily="2" charset="-122"/>
                <a:ea typeface="华文新魏" panose="02010800040101010101" pitchFamily="2" charset="-122"/>
              </a:rPr>
              <a:t>寄存器组</a:t>
            </a:r>
            <a:endParaRPr sz="3600" dirty="0">
              <a:solidFill>
                <a:schemeClr val="bg1"/>
              </a:solidFill>
              <a:latin typeface="华文新魏" panose="02010800040101010101" pitchFamily="2" charset="-122"/>
              <a:ea typeface="华文新魏" panose="02010800040101010101" pitchFamily="2" charset="-122"/>
            </a:endParaRPr>
          </a:p>
        </p:txBody>
      </p:sp>
      <p:pic>
        <p:nvPicPr>
          <p:cNvPr id="3" name="图片 3"/>
          <p:cNvPicPr/>
          <p:nvPr>
            <p:custDataLst>
              <p:tags r:id="rId1"/>
            </p:custDataLst>
          </p:nvPr>
        </p:nvPicPr>
        <p:blipFill>
          <a:blip r:embed="rId3"/>
          <a:stretch>
            <a:fillRect/>
          </a:stretch>
        </p:blipFill>
        <p:spPr>
          <a:xfrm>
            <a:off x="395604" y="1196752"/>
            <a:ext cx="8136836" cy="554461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通用寄存器组</a:t>
            </a:r>
          </a:p>
        </p:txBody>
      </p:sp>
      <p:sp>
        <p:nvSpPr>
          <p:cNvPr id="6146" name="文本框 8194"/>
          <p:cNvSpPr txBox="1"/>
          <p:nvPr/>
        </p:nvSpPr>
        <p:spPr>
          <a:xfrm>
            <a:off x="611505" y="1557020"/>
            <a:ext cx="8424991" cy="4523105"/>
          </a:xfrm>
          <a:prstGeom prst="rect">
            <a:avLst/>
          </a:prstGeom>
          <a:noFill/>
          <a:ln w="9525">
            <a:noFill/>
          </a:ln>
        </p:spPr>
        <p:txBody>
          <a:bodyPr wrap="square" anchor="t" anchorCtr="0">
            <a:spAutoFit/>
          </a:bodyPr>
          <a:lstStyle/>
          <a:p>
            <a:pPr algn="l">
              <a:lnSpc>
                <a:spcPct val="150000"/>
              </a:lnSpc>
              <a:buClrTx/>
              <a:buSzTx/>
            </a:pPr>
            <a:r>
              <a:rPr lang="zh-CN" altLang="en-US" sz="2400" dirty="0">
                <a:latin typeface="楷体_GB2312" pitchFamily="1" charset="-122"/>
                <a:ea typeface="楷体_GB2312" pitchFamily="1" charset="-122"/>
              </a:rPr>
              <a:t>(a) 数据寄存器组(EAX，EBX，ECX，EDX)</a:t>
            </a: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EAX (累加器)Accumulator</a:t>
            </a: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EBX (基址寄存器)Base</a:t>
            </a: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ECX (计数寄存器)Count</a:t>
            </a: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EDX (数据寄存器)Data</a:t>
            </a:r>
          </a:p>
          <a:p>
            <a:pPr lvl="1" algn="l">
              <a:lnSpc>
                <a:spcPct val="150000"/>
              </a:lnSpc>
              <a:buClrTx/>
              <a:buSzTx/>
            </a:pPr>
            <a:r>
              <a:rPr lang="zh-CN" altLang="en-US" sz="2400" dirty="0">
                <a:latin typeface="楷体_GB2312" pitchFamily="1" charset="-122"/>
                <a:ea typeface="楷体_GB2312" pitchFamily="1" charset="-122"/>
              </a:rPr>
              <a:t>作用 ：用来保存操作数、运算结果或作指示器、变址寄存器，减少存取操作数所需要的访问总线和主存储器的时间，加快运行速度。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lstStyle/>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p>
        </p:txBody>
      </p:sp>
      <p:sp>
        <p:nvSpPr>
          <p:cNvPr id="4099" name="Rectangle 3"/>
          <p:cNvSpPr>
            <a:spLocks noGrp="1"/>
          </p:cNvSpPr>
          <p:nvPr>
            <p:ph type="body" idx="4294967295"/>
          </p:nvPr>
        </p:nvSpPr>
        <p:spPr>
          <a:xfrm>
            <a:off x="781050" y="1556792"/>
            <a:ext cx="7581900" cy="3600549"/>
          </a:xfrm>
        </p:spPr>
        <p:txBody>
          <a:bodyPr vert="horz" wrap="square" lIns="91440" tIns="45720" rIns="91440" bIns="45720" anchor="t" anchorCtr="0"/>
          <a:lstStyle/>
          <a:p>
            <a:pPr>
              <a:spcBef>
                <a:spcPts val="1600"/>
              </a:spcBef>
            </a:pPr>
            <a:r>
              <a:rPr lang="en-US" altLang="zh-CN" dirty="0">
                <a:solidFill>
                  <a:srgbClr val="FF0000"/>
                </a:solidFill>
                <a:ea typeface="黑体" panose="02010609060101010101" pitchFamily="2" charset="-122"/>
              </a:rPr>
              <a:t> </a:t>
            </a:r>
            <a:r>
              <a:rPr lang="en-US" altLang="zh-CN" dirty="0">
                <a:solidFill>
                  <a:srgbClr val="FF0000"/>
                </a:solidFill>
                <a:ea typeface="黑体" panose="02010609060101010101" pitchFamily="2" charset="-122"/>
                <a:sym typeface="+mn-ea"/>
              </a:rPr>
              <a:t>1.1 </a:t>
            </a:r>
            <a:r>
              <a:rPr lang="zh-CN" altLang="en-US" dirty="0">
                <a:solidFill>
                  <a:srgbClr val="FF0000"/>
                </a:solidFill>
                <a:ea typeface="黑体" panose="02010609060101010101" pitchFamily="2" charset="-122"/>
                <a:sym typeface="+mn-ea"/>
              </a:rPr>
              <a:t>计算机基本工作原理</a:t>
            </a:r>
          </a:p>
          <a:p>
            <a:pPr>
              <a:spcBef>
                <a:spcPts val="1600"/>
              </a:spcBef>
            </a:pPr>
            <a:r>
              <a:rPr lang="en-US" altLang="zh-CN" dirty="0">
                <a:ea typeface="黑体" panose="02010609060101010101" pitchFamily="2" charset="-122"/>
                <a:sym typeface="+mn-ea"/>
              </a:rPr>
              <a:t> 1.2 </a:t>
            </a:r>
            <a:r>
              <a:rPr lang="zh-CN" altLang="en-US" dirty="0">
                <a:ea typeface="黑体" panose="02010609060101010101" pitchFamily="2" charset="-122"/>
                <a:sym typeface="+mn-ea"/>
              </a:rPr>
              <a:t>程序的开发和执行</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1.3 </a:t>
            </a:r>
            <a:r>
              <a:rPr lang="zh-CN" altLang="en-US" dirty="0">
                <a:ea typeface="黑体" panose="02010609060101010101" pitchFamily="2" charset="-122"/>
              </a:rPr>
              <a:t>计算机系统的层次结构</a:t>
            </a:r>
          </a:p>
          <a:p>
            <a:pPr>
              <a:spcBef>
                <a:spcPts val="1600"/>
              </a:spcBef>
            </a:pPr>
            <a:r>
              <a:rPr lang="en-US" altLang="zh-CN" dirty="0">
                <a:ea typeface="黑体" panose="02010609060101010101" pitchFamily="2" charset="-122"/>
              </a:rPr>
              <a:t> 1.4 </a:t>
            </a:r>
            <a:r>
              <a:rPr lang="zh-CN" altLang="en-US" dirty="0">
                <a:ea typeface="黑体" panose="02010609060101010101" pitchFamily="2" charset="-122"/>
              </a:rPr>
              <a:t>计算机系统性能评价</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通用寄存器组</a:t>
            </a:r>
          </a:p>
        </p:txBody>
      </p:sp>
      <p:sp>
        <p:nvSpPr>
          <p:cNvPr id="6146" name="文本框 8194"/>
          <p:cNvSpPr txBox="1"/>
          <p:nvPr/>
        </p:nvSpPr>
        <p:spPr>
          <a:xfrm>
            <a:off x="611505" y="1485265"/>
            <a:ext cx="8136959" cy="5110823"/>
          </a:xfrm>
          <a:prstGeom prst="rect">
            <a:avLst/>
          </a:prstGeom>
          <a:noFill/>
          <a:ln w="9525">
            <a:noFill/>
          </a:ln>
        </p:spPr>
        <p:txBody>
          <a:bodyPr wrap="square" anchor="t" anchorCtr="0">
            <a:spAutoFit/>
          </a:bodyPr>
          <a:lstStyle/>
          <a:p>
            <a:pPr algn="l">
              <a:lnSpc>
                <a:spcPct val="150000"/>
              </a:lnSpc>
              <a:buClrTx/>
              <a:buSzTx/>
            </a:pPr>
            <a:r>
              <a:rPr lang="zh-CN" altLang="en-US" sz="2200" dirty="0">
                <a:latin typeface="楷体_GB2312" pitchFamily="1" charset="-122"/>
                <a:ea typeface="楷体_GB2312" pitchFamily="1" charset="-122"/>
              </a:rPr>
              <a:t>(b) 指示器变址寄存器组(ESI、EDI、ESP、EBP)</a:t>
            </a:r>
          </a:p>
          <a:p>
            <a:pPr lvl="1" algn="l">
              <a:lnSpc>
                <a:spcPct val="150000"/>
              </a:lnSpc>
              <a:buClrTx/>
              <a:buSzTx/>
            </a:pPr>
            <a:r>
              <a:rPr lang="zh-CN" altLang="en-US" sz="2200" dirty="0">
                <a:latin typeface="楷体_GB2312" pitchFamily="1" charset="-122"/>
                <a:ea typeface="楷体_GB2312" pitchFamily="1" charset="-122"/>
              </a:rPr>
              <a:t>作用：一般用来存放操作数的偏移地址，用作指示器或变址寄存器。</a:t>
            </a:r>
          </a:p>
          <a:p>
            <a:pPr marL="800100" lvl="1" indent="-342900" algn="l">
              <a:lnSpc>
                <a:spcPct val="150000"/>
              </a:lnSpc>
              <a:buClrTx/>
              <a:buSzTx/>
              <a:buFont typeface="Wingdings" panose="05000000000000000000" charset="0"/>
              <a:buChar char="l"/>
            </a:pPr>
            <a:r>
              <a:rPr lang="zh-CN" altLang="en-US" sz="2200" dirty="0">
                <a:latin typeface="楷体_GB2312" pitchFamily="1" charset="-122"/>
                <a:ea typeface="楷体_GB2312" pitchFamily="1" charset="-122"/>
              </a:rPr>
              <a:t>ESI(Source Index)，称为源变址寄址器；字符串指令源操作数的指示器</a:t>
            </a:r>
          </a:p>
          <a:p>
            <a:pPr marL="800100" lvl="1" indent="-342900" algn="l">
              <a:lnSpc>
                <a:spcPct val="150000"/>
              </a:lnSpc>
              <a:buClrTx/>
              <a:buSzTx/>
              <a:buFont typeface="Wingdings" panose="05000000000000000000" charset="0"/>
              <a:buChar char="l"/>
            </a:pPr>
            <a:r>
              <a:rPr lang="zh-CN" altLang="en-US" sz="2200" dirty="0">
                <a:latin typeface="楷体_GB2312" pitchFamily="1" charset="-122"/>
                <a:ea typeface="楷体_GB2312" pitchFamily="1" charset="-122"/>
              </a:rPr>
              <a:t>EDI(Destination Index)，称为目的变址寄存器；字符串指令目的操作数的指示器</a:t>
            </a:r>
          </a:p>
          <a:p>
            <a:pPr marL="800100" lvl="1" indent="-342900" algn="l">
              <a:lnSpc>
                <a:spcPct val="150000"/>
              </a:lnSpc>
              <a:buClrTx/>
              <a:buSzTx/>
              <a:buFont typeface="Wingdings" panose="05000000000000000000" charset="0"/>
              <a:buChar char="l"/>
            </a:pPr>
            <a:r>
              <a:rPr lang="zh-CN" altLang="en-US" sz="2200" dirty="0">
                <a:latin typeface="楷体_GB2312" pitchFamily="1" charset="-122"/>
                <a:ea typeface="楷体_GB2312" pitchFamily="1" charset="-122"/>
              </a:rPr>
              <a:t>ESP（Stack Pointer），称为堆栈指示器，存放的是当前堆栈段中栈顶的偏移地址</a:t>
            </a:r>
          </a:p>
          <a:p>
            <a:pPr marL="800100" lvl="1" indent="-342900" algn="l">
              <a:lnSpc>
                <a:spcPct val="150000"/>
              </a:lnSpc>
              <a:buClrTx/>
              <a:buSzTx/>
              <a:buFont typeface="Wingdings" panose="05000000000000000000" charset="0"/>
              <a:buChar char="l"/>
            </a:pPr>
            <a:r>
              <a:rPr lang="zh-CN" altLang="en-US" sz="2200" dirty="0">
                <a:latin typeface="楷体_GB2312" pitchFamily="1" charset="-122"/>
                <a:ea typeface="楷体_GB2312" pitchFamily="1" charset="-122"/>
              </a:rPr>
              <a:t>EBP(Base Pointer)，为对堆栈操作的基址寄存器；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标志寄存器</a:t>
            </a:r>
          </a:p>
        </p:txBody>
      </p:sp>
      <p:sp>
        <p:nvSpPr>
          <p:cNvPr id="6146" name="文本框 8194"/>
          <p:cNvSpPr txBox="1"/>
          <p:nvPr/>
        </p:nvSpPr>
        <p:spPr>
          <a:xfrm>
            <a:off x="513289" y="1124744"/>
            <a:ext cx="7704455" cy="581057"/>
          </a:xfrm>
          <a:prstGeom prst="rect">
            <a:avLst/>
          </a:prstGeom>
          <a:noFill/>
          <a:ln w="9525">
            <a:noFill/>
          </a:ln>
        </p:spPr>
        <p:txBody>
          <a:bodyPr wrap="square" anchor="t" anchorCtr="0">
            <a:spAutoFit/>
          </a:bodyPr>
          <a:lstStyle/>
          <a:p>
            <a:pPr indent="457200" algn="l">
              <a:lnSpc>
                <a:spcPct val="150000"/>
              </a:lnSpc>
              <a:buClrTx/>
              <a:buSzTx/>
            </a:pPr>
            <a:r>
              <a:rPr lang="zh-CN" altLang="en-US" sz="2400" dirty="0">
                <a:latin typeface="楷体_GB2312" pitchFamily="1" charset="-122"/>
                <a:ea typeface="楷体_GB2312" pitchFamily="1" charset="-122"/>
              </a:rPr>
              <a:t>保存一条指令执行后，CPU所处状态的信息</a:t>
            </a:r>
            <a:r>
              <a:rPr lang="zh-CN" altLang="en-US" sz="2000" dirty="0">
                <a:latin typeface="楷体_GB2312" pitchFamily="1" charset="-122"/>
                <a:ea typeface="楷体_GB2312" pitchFamily="1" charset="-122"/>
              </a:rPr>
              <a:t>。</a:t>
            </a:r>
          </a:p>
        </p:txBody>
      </p:sp>
      <p:pic>
        <p:nvPicPr>
          <p:cNvPr id="6" name="图片 6"/>
          <p:cNvPicPr/>
          <p:nvPr>
            <p:custDataLst>
              <p:tags r:id="rId1"/>
            </p:custDataLst>
          </p:nvPr>
        </p:nvPicPr>
        <p:blipFill>
          <a:blip r:embed="rId3"/>
          <a:stretch>
            <a:fillRect/>
          </a:stretch>
        </p:blipFill>
        <p:spPr>
          <a:xfrm>
            <a:off x="179512" y="1772816"/>
            <a:ext cx="8712968" cy="48965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lang="zh-CN" altLang="en-US" sz="3600">
                <a:solidFill>
                  <a:schemeClr val="bg1"/>
                </a:solidFill>
                <a:latin typeface="华文新魏" panose="02010800040101010101" pitchFamily="2" charset="-122"/>
                <a:ea typeface="华文新魏" panose="02010800040101010101" pitchFamily="2" charset="-122"/>
              </a:rPr>
              <a:t>标志寄存器</a:t>
            </a:r>
          </a:p>
        </p:txBody>
      </p:sp>
      <p:sp>
        <p:nvSpPr>
          <p:cNvPr id="6146" name="文本框 8194"/>
          <p:cNvSpPr txBox="1"/>
          <p:nvPr/>
        </p:nvSpPr>
        <p:spPr>
          <a:xfrm>
            <a:off x="611505" y="1628775"/>
            <a:ext cx="3589020" cy="3415030"/>
          </a:xfrm>
          <a:prstGeom prst="rect">
            <a:avLst/>
          </a:prstGeom>
          <a:noFill/>
          <a:ln w="9525">
            <a:noFill/>
          </a:ln>
        </p:spPr>
        <p:txBody>
          <a:bodyPr wrap="square" anchor="t" anchorCtr="0">
            <a:spAutoFit/>
          </a:bodyPr>
          <a:lstStyle/>
          <a:p>
            <a:pPr algn="l">
              <a:lnSpc>
                <a:spcPct val="150000"/>
              </a:lnSpc>
              <a:buClrTx/>
              <a:buSzTx/>
            </a:pPr>
            <a:r>
              <a:rPr lang="zh-CN" altLang="en-US" sz="2400" dirty="0">
                <a:latin typeface="楷体_GB2312" pitchFamily="1" charset="-122"/>
                <a:ea typeface="楷体_GB2312" pitchFamily="1" charset="-122"/>
              </a:rPr>
              <a:t>条件标志</a:t>
            </a: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OF：溢出标志</a:t>
            </a: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SF：符号标志</a:t>
            </a: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ZF：零标志</a:t>
            </a: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CF：进位标志</a:t>
            </a:r>
          </a:p>
          <a:p>
            <a:pPr algn="l">
              <a:lnSpc>
                <a:spcPct val="150000"/>
              </a:lnSpc>
              <a:buClrTx/>
              <a:buSzTx/>
            </a:pPr>
            <a:endParaRPr lang="zh-CN" altLang="en-US" sz="2400" dirty="0">
              <a:latin typeface="楷体_GB2312" pitchFamily="1" charset="-122"/>
              <a:ea typeface="楷体_GB2312" pitchFamily="1" charset="-122"/>
            </a:endParaRPr>
          </a:p>
        </p:txBody>
      </p:sp>
      <p:sp>
        <p:nvSpPr>
          <p:cNvPr id="2" name="文本框 8194"/>
          <p:cNvSpPr txBox="1"/>
          <p:nvPr>
            <p:custDataLst>
              <p:tags r:id="rId1"/>
            </p:custDataLst>
          </p:nvPr>
        </p:nvSpPr>
        <p:spPr>
          <a:xfrm>
            <a:off x="4427855" y="1700530"/>
            <a:ext cx="3837305" cy="2861310"/>
          </a:xfrm>
          <a:prstGeom prst="rect">
            <a:avLst/>
          </a:prstGeom>
          <a:noFill/>
          <a:ln w="9525">
            <a:noFill/>
          </a:ln>
        </p:spPr>
        <p:txBody>
          <a:bodyPr wrap="square" anchor="t" anchorCtr="0">
            <a:spAutoFit/>
          </a:bodyPr>
          <a:lstStyle/>
          <a:p>
            <a:pPr algn="l">
              <a:lnSpc>
                <a:spcPct val="150000"/>
              </a:lnSpc>
              <a:buClrTx/>
              <a:buSzTx/>
            </a:pPr>
            <a:r>
              <a:rPr lang="zh-CN" altLang="en-US" sz="2400" dirty="0">
                <a:latin typeface="楷体_GB2312" pitchFamily="1" charset="-122"/>
                <a:ea typeface="楷体_GB2312" pitchFamily="1" charset="-122"/>
              </a:rPr>
              <a:t>控制标志</a:t>
            </a: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DF：方向标志</a:t>
            </a: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IF：中断允许标志</a:t>
            </a: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TF：陷阱标志（单步执行）</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lang="zh-CN" sz="3600">
                <a:solidFill>
                  <a:schemeClr val="bg1"/>
                </a:solidFill>
                <a:latin typeface="华文新魏" panose="02010800040101010101" pitchFamily="2" charset="-122"/>
                <a:ea typeface="华文新魏" panose="02010800040101010101" pitchFamily="2" charset="-122"/>
              </a:rPr>
              <a:t>3. CPU结构</a:t>
            </a:r>
          </a:p>
        </p:txBody>
      </p:sp>
      <p:sp>
        <p:nvSpPr>
          <p:cNvPr id="4" name="文本框 8194"/>
          <p:cNvSpPr txBox="1"/>
          <p:nvPr/>
        </p:nvSpPr>
        <p:spPr>
          <a:xfrm>
            <a:off x="251520" y="1412776"/>
            <a:ext cx="8784976" cy="4792345"/>
          </a:xfrm>
          <a:prstGeom prst="rect">
            <a:avLst/>
          </a:prstGeom>
          <a:noFill/>
          <a:ln w="9525">
            <a:noFill/>
          </a:ln>
        </p:spPr>
        <p:txBody>
          <a:bodyPr wrap="square" anchor="t" anchorCtr="0">
            <a:noAutofit/>
          </a:bodyPr>
          <a:lstStyle/>
          <a:p>
            <a:pPr algn="l">
              <a:lnSpc>
                <a:spcPct val="150000"/>
              </a:lnSpc>
              <a:buClrTx/>
              <a:buSzTx/>
            </a:pPr>
            <a:r>
              <a:rPr lang="en-US" altLang="zh-CN" sz="2400" dirty="0">
                <a:latin typeface="楷体_GB2312" pitchFamily="1" charset="-122"/>
                <a:ea typeface="楷体_GB2312" pitchFamily="1" charset="-122"/>
              </a:rPr>
              <a:t>(3) 指令预取部件和指令译码部件</a:t>
            </a:r>
          </a:p>
          <a:p>
            <a:pPr indent="457200" algn="l">
              <a:lnSpc>
                <a:spcPct val="150000"/>
              </a:lnSpc>
              <a:buClrTx/>
              <a:buSzTx/>
            </a:pPr>
            <a:r>
              <a:rPr lang="en-US" altLang="zh-CN" sz="2400" dirty="0">
                <a:latin typeface="楷体_GB2312" pitchFamily="1" charset="-122"/>
                <a:ea typeface="楷体_GB2312" pitchFamily="1" charset="-122"/>
              </a:rPr>
              <a:t>指令预取部件:通过总线接口部件，把将要执行的指令从主存中取出，送入指令排队机构中排队。</a:t>
            </a:r>
          </a:p>
          <a:p>
            <a:pPr indent="457200" algn="l">
              <a:lnSpc>
                <a:spcPct val="150000"/>
              </a:lnSpc>
              <a:buClrTx/>
              <a:buSzTx/>
            </a:pPr>
            <a:r>
              <a:rPr lang="en-US" altLang="zh-CN" sz="2400" dirty="0">
                <a:latin typeface="楷体_GB2312" pitchFamily="1" charset="-122"/>
                <a:ea typeface="楷体_GB2312" pitchFamily="1" charset="-122"/>
              </a:rPr>
              <a:t>指令译码部件:从指令预取部件中读出指令并译码，再送入译码指令队列排队供执行部件使用。</a:t>
            </a:r>
          </a:p>
          <a:p>
            <a:pPr indent="457200" algn="l">
              <a:lnSpc>
                <a:spcPct val="150000"/>
              </a:lnSpc>
              <a:buClrTx/>
              <a:buSzTx/>
            </a:pPr>
            <a:r>
              <a:rPr lang="en-US" altLang="zh-CN" sz="2400" dirty="0" err="1">
                <a:solidFill>
                  <a:srgbClr val="FF0000"/>
                </a:solidFill>
                <a:latin typeface="楷体_GB2312" pitchFamily="1" charset="-122"/>
                <a:ea typeface="楷体_GB2312" pitchFamily="1" charset="-122"/>
              </a:rPr>
              <a:t>指令指示器EIP</a:t>
            </a:r>
            <a:r>
              <a:rPr lang="en-US" altLang="zh-CN" sz="2400" dirty="0" err="1">
                <a:latin typeface="楷体_GB2312" pitchFamily="1" charset="-122"/>
                <a:ea typeface="楷体_GB2312" pitchFamily="1" charset="-122"/>
              </a:rPr>
              <a:t>:它总是保存着下一条将要被CPU执行的指令的</a:t>
            </a:r>
            <a:r>
              <a:rPr lang="en-US" altLang="zh-CN" sz="2400" dirty="0" err="1">
                <a:solidFill>
                  <a:srgbClr val="00B0F0"/>
                </a:solidFill>
                <a:latin typeface="楷体_GB2312" pitchFamily="1" charset="-122"/>
                <a:ea typeface="楷体_GB2312" pitchFamily="1" charset="-122"/>
              </a:rPr>
              <a:t>偏移地址</a:t>
            </a:r>
            <a:r>
              <a:rPr lang="en-US" altLang="zh-CN" sz="2400" dirty="0" err="1">
                <a:latin typeface="楷体_GB2312" pitchFamily="1" charset="-122"/>
                <a:ea typeface="楷体_GB2312" pitchFamily="1" charset="-122"/>
              </a:rPr>
              <a:t>，其值为该指令到所在</a:t>
            </a:r>
            <a:r>
              <a:rPr lang="en-US" altLang="zh-CN" sz="2400" dirty="0" err="1">
                <a:solidFill>
                  <a:srgbClr val="00B0F0"/>
                </a:solidFill>
                <a:latin typeface="楷体_GB2312" pitchFamily="1" charset="-122"/>
                <a:ea typeface="楷体_GB2312" pitchFamily="1" charset="-122"/>
              </a:rPr>
              <a:t>段首址</a:t>
            </a:r>
            <a:r>
              <a:rPr lang="en-US" altLang="zh-CN" sz="2400" dirty="0" err="1">
                <a:latin typeface="楷体_GB2312" pitchFamily="1" charset="-122"/>
                <a:ea typeface="楷体_GB2312" pitchFamily="1" charset="-122"/>
              </a:rPr>
              <a:t>的</a:t>
            </a:r>
            <a:r>
              <a:rPr lang="en-US" altLang="zh-CN" sz="2400" dirty="0" err="1">
                <a:solidFill>
                  <a:srgbClr val="00B0F0"/>
                </a:solidFill>
                <a:latin typeface="楷体_GB2312" pitchFamily="1" charset="-122"/>
                <a:ea typeface="楷体_GB2312" pitchFamily="1" charset="-122"/>
              </a:rPr>
              <a:t>字节距离</a:t>
            </a:r>
            <a:r>
              <a:rPr lang="en-US" altLang="zh-CN" sz="2400" dirty="0">
                <a:latin typeface="楷体_GB2312" pitchFamily="1" charset="-122"/>
                <a:ea typeface="楷体_GB2312" pitchFamily="1" charset="-122"/>
              </a:rPr>
              <a:t>。</a:t>
            </a:r>
          </a:p>
          <a:p>
            <a:pPr indent="457200" algn="l">
              <a:lnSpc>
                <a:spcPct val="150000"/>
              </a:lnSpc>
              <a:buClrTx/>
              <a:buSzTx/>
            </a:pPr>
            <a:r>
              <a:rPr lang="zh-CN" altLang="en-US" sz="2400" dirty="0">
                <a:latin typeface="楷体_GB2312" pitchFamily="1" charset="-122"/>
                <a:ea typeface="楷体_GB2312" pitchFamily="1" charset="-122"/>
              </a:rPr>
              <a:t>偏移地址？</a:t>
            </a:r>
            <a:r>
              <a:rPr lang="en-US" altLang="zh-CN" sz="2400" dirty="0">
                <a:latin typeface="楷体_GB2312" pitchFamily="1" charset="-122"/>
                <a:ea typeface="楷体_GB2312" pitchFamily="1" charset="-122"/>
              </a:rPr>
              <a:t> ——</a:t>
            </a:r>
            <a:r>
              <a:rPr lang="zh-CN" altLang="en-US" sz="2400" dirty="0">
                <a:latin typeface="楷体_GB2312" pitchFamily="1" charset="-122"/>
                <a:ea typeface="楷体_GB2312" pitchFamily="1" charset="-122"/>
              </a:rPr>
              <a:t>用它可以形成物理地址去存储器获取指令和数据</a:t>
            </a:r>
            <a:endParaRPr lang="en-US" altLang="zh-CN" sz="2400" dirty="0">
              <a:latin typeface="楷体_GB2312" pitchFamily="1" charset="-122"/>
              <a:ea typeface="楷体_GB2312" pitchFamily="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lang="zh-CN" sz="3600">
                <a:solidFill>
                  <a:schemeClr val="bg1"/>
                </a:solidFill>
                <a:latin typeface="华文新魏" panose="02010800040101010101" pitchFamily="2" charset="-122"/>
                <a:ea typeface="华文新魏" panose="02010800040101010101" pitchFamily="2" charset="-122"/>
              </a:rPr>
              <a:t>3. CPU结构</a:t>
            </a:r>
          </a:p>
        </p:txBody>
      </p:sp>
      <p:sp>
        <p:nvSpPr>
          <p:cNvPr id="4" name="文本框 8194"/>
          <p:cNvSpPr txBox="1"/>
          <p:nvPr/>
        </p:nvSpPr>
        <p:spPr>
          <a:xfrm>
            <a:off x="539114" y="1412776"/>
            <a:ext cx="8209349" cy="4792345"/>
          </a:xfrm>
          <a:prstGeom prst="rect">
            <a:avLst/>
          </a:prstGeom>
          <a:noFill/>
          <a:ln w="9525">
            <a:noFill/>
          </a:ln>
        </p:spPr>
        <p:txBody>
          <a:bodyPr wrap="square" anchor="t" anchorCtr="0">
            <a:noAutofit/>
          </a:bodyPr>
          <a:lstStyle/>
          <a:p>
            <a:pPr algn="l">
              <a:lnSpc>
                <a:spcPct val="150000"/>
              </a:lnSpc>
              <a:buClrTx/>
              <a:buSzTx/>
            </a:pPr>
            <a:r>
              <a:rPr lang="en-US" altLang="zh-CN" sz="2400" dirty="0">
                <a:latin typeface="楷体_GB2312" pitchFamily="1" charset="-122"/>
                <a:ea typeface="楷体_GB2312" pitchFamily="1" charset="-122"/>
              </a:rPr>
              <a:t>(4) 分段部件和分页部件</a:t>
            </a:r>
          </a:p>
          <a:p>
            <a:pPr indent="457200" algn="l">
              <a:lnSpc>
                <a:spcPct val="150000"/>
              </a:lnSpc>
              <a:buClrTx/>
              <a:buSzTx/>
            </a:pPr>
            <a:r>
              <a:rPr lang="en-US" altLang="zh-CN" sz="2400" dirty="0">
                <a:latin typeface="楷体_GB2312" pitchFamily="1" charset="-122"/>
                <a:ea typeface="楷体_GB2312" pitchFamily="1" charset="-122"/>
              </a:rPr>
              <a:t>(a) 使用分段部件和分页部件实现虚拟存储空间映射到物理存储空间</a:t>
            </a:r>
          </a:p>
          <a:p>
            <a:pPr algn="l">
              <a:lnSpc>
                <a:spcPct val="150000"/>
              </a:lnSpc>
              <a:buClrTx/>
              <a:buSzTx/>
            </a:pPr>
            <a:r>
              <a:rPr lang="en-US" altLang="zh-CN" sz="2400" dirty="0">
                <a:latin typeface="楷体_GB2312" pitchFamily="1" charset="-122"/>
                <a:ea typeface="楷体_GB2312" pitchFamily="1" charset="-122"/>
              </a:rPr>
              <a:t>程序员使用二维地址 “段地址：段内偏移地址”</a:t>
            </a:r>
          </a:p>
          <a:p>
            <a:pPr marL="2743200" lvl="6" algn="l">
              <a:lnSpc>
                <a:spcPct val="150000"/>
              </a:lnSpc>
              <a:buClrTx/>
              <a:buSzTx/>
            </a:pPr>
            <a:r>
              <a:rPr lang="en-US" altLang="zh-CN" sz="2400" dirty="0">
                <a:latin typeface="楷体_GB2312" pitchFamily="1" charset="-122"/>
                <a:ea typeface="楷体_GB2312" pitchFamily="1" charset="-122"/>
              </a:rPr>
              <a:t>    </a:t>
            </a:r>
            <a:r>
              <a:rPr lang="en-US" altLang="zh-CN" sz="2400" dirty="0" err="1">
                <a:latin typeface="楷体_GB2312" pitchFamily="1" charset="-122"/>
                <a:ea typeface="楷体_GB2312" pitchFamily="1" charset="-122"/>
              </a:rPr>
              <a:t>分段部件</a:t>
            </a:r>
            <a:endParaRPr lang="en-US" altLang="zh-CN" sz="2400" dirty="0">
              <a:latin typeface="楷体_GB2312" pitchFamily="1" charset="-122"/>
              <a:ea typeface="楷体_GB2312" pitchFamily="1" charset="-122"/>
            </a:endParaRPr>
          </a:p>
          <a:p>
            <a:pPr algn="l">
              <a:lnSpc>
                <a:spcPct val="150000"/>
              </a:lnSpc>
              <a:buClrTx/>
              <a:buSzTx/>
            </a:pPr>
            <a:r>
              <a:rPr lang="en-US" altLang="zh-CN" sz="2400" dirty="0" err="1">
                <a:latin typeface="楷体_GB2312" pitchFamily="1" charset="-122"/>
                <a:ea typeface="楷体_GB2312" pitchFamily="1" charset="-122"/>
              </a:rPr>
              <a:t>段地址：段内偏移地址</a:t>
            </a:r>
            <a:r>
              <a:rPr lang="en-US" altLang="zh-CN" sz="2400" dirty="0">
                <a:latin typeface="楷体_GB2312" pitchFamily="1" charset="-122"/>
                <a:ea typeface="楷体_GB2312" pitchFamily="1" charset="-122"/>
              </a:rPr>
              <a:t>---------&gt; 一维的线性的地址 </a:t>
            </a:r>
          </a:p>
          <a:p>
            <a:pPr marL="2286000" lvl="5" indent="457200" algn="l">
              <a:lnSpc>
                <a:spcPct val="150000"/>
              </a:lnSpc>
              <a:buClrTx/>
              <a:buSzTx/>
            </a:pPr>
            <a:r>
              <a:rPr lang="en-US" altLang="zh-CN" sz="2400" dirty="0">
                <a:latin typeface="楷体_GB2312" pitchFamily="1" charset="-122"/>
                <a:ea typeface="楷体_GB2312" pitchFamily="1" charset="-122"/>
              </a:rPr>
              <a:t>分页部件</a:t>
            </a:r>
          </a:p>
          <a:p>
            <a:pPr algn="l">
              <a:lnSpc>
                <a:spcPct val="150000"/>
              </a:lnSpc>
              <a:buClrTx/>
              <a:buSzTx/>
            </a:pPr>
            <a:r>
              <a:rPr lang="en-US" altLang="zh-CN" sz="2400" dirty="0">
                <a:latin typeface="楷体_GB2312" pitchFamily="1" charset="-122"/>
                <a:ea typeface="楷体_GB2312" pitchFamily="1" charset="-122"/>
              </a:rPr>
              <a:t>虚拟的线性的地址	---------&gt; 存储器的物理地址</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lang="zh-CN" sz="3600">
                <a:solidFill>
                  <a:schemeClr val="bg1"/>
                </a:solidFill>
                <a:latin typeface="华文新魏" panose="02010800040101010101" pitchFamily="2" charset="-122"/>
                <a:ea typeface="华文新魏" panose="02010800040101010101" pitchFamily="2" charset="-122"/>
              </a:rPr>
              <a:t>分段部件和分页部件</a:t>
            </a:r>
          </a:p>
        </p:txBody>
      </p:sp>
      <p:sp>
        <p:nvSpPr>
          <p:cNvPr id="4" name="文本框 8194"/>
          <p:cNvSpPr txBox="1"/>
          <p:nvPr/>
        </p:nvSpPr>
        <p:spPr>
          <a:xfrm>
            <a:off x="755650" y="1628775"/>
            <a:ext cx="7521575" cy="4792345"/>
          </a:xfrm>
          <a:prstGeom prst="rect">
            <a:avLst/>
          </a:prstGeom>
          <a:noFill/>
          <a:ln w="9525">
            <a:noFill/>
          </a:ln>
        </p:spPr>
        <p:txBody>
          <a:bodyPr wrap="square" anchor="t" anchorCtr="0">
            <a:noAutofit/>
          </a:bodyPr>
          <a:lstStyle/>
          <a:p>
            <a:pPr algn="l">
              <a:lnSpc>
                <a:spcPct val="150000"/>
              </a:lnSpc>
              <a:buClrTx/>
              <a:buSzTx/>
            </a:pPr>
            <a:r>
              <a:rPr lang="en-US" altLang="zh-CN" sz="2400" dirty="0">
                <a:latin typeface="楷体_GB2312" pitchFamily="1" charset="-122"/>
                <a:ea typeface="楷体_GB2312" pitchFamily="1" charset="-122"/>
              </a:rPr>
              <a:t>(b) 段寄存器：保存段首描述符     </a:t>
            </a:r>
          </a:p>
          <a:p>
            <a:pPr marL="800100" lvl="1" indent="-342900" algn="l">
              <a:lnSpc>
                <a:spcPct val="150000"/>
              </a:lnSpc>
              <a:buClrTx/>
              <a:buSzTx/>
              <a:buFont typeface="Wingdings" panose="05000000000000000000" charset="0"/>
              <a:buChar char="l"/>
            </a:pPr>
            <a:r>
              <a:rPr lang="en-US" altLang="zh-CN" sz="2400" dirty="0">
                <a:latin typeface="楷体_GB2312" pitchFamily="1" charset="-122"/>
                <a:ea typeface="楷体_GB2312" pitchFamily="1" charset="-122"/>
              </a:rPr>
              <a:t>代码段寄存器 CS     </a:t>
            </a:r>
          </a:p>
          <a:p>
            <a:pPr marL="800100" lvl="1" indent="-342900" algn="l">
              <a:lnSpc>
                <a:spcPct val="150000"/>
              </a:lnSpc>
              <a:buClrTx/>
              <a:buSzTx/>
              <a:buFont typeface="Wingdings" panose="05000000000000000000" charset="0"/>
              <a:buChar char="l"/>
            </a:pPr>
            <a:r>
              <a:rPr lang="en-US" altLang="zh-CN" sz="2400" dirty="0">
                <a:latin typeface="楷体_GB2312" pitchFamily="1" charset="-122"/>
                <a:ea typeface="楷体_GB2312" pitchFamily="1" charset="-122"/>
              </a:rPr>
              <a:t>堆栈段寄存器 SS     </a:t>
            </a:r>
          </a:p>
          <a:p>
            <a:pPr marL="800100" lvl="1" indent="-342900" algn="l">
              <a:lnSpc>
                <a:spcPct val="150000"/>
              </a:lnSpc>
              <a:buClrTx/>
              <a:buSzTx/>
              <a:buFont typeface="Wingdings" panose="05000000000000000000" charset="0"/>
              <a:buChar char="l"/>
            </a:pPr>
            <a:r>
              <a:rPr lang="en-US" altLang="zh-CN" sz="2400" dirty="0">
                <a:latin typeface="楷体_GB2312" pitchFamily="1" charset="-122"/>
                <a:ea typeface="楷体_GB2312" pitchFamily="1" charset="-122"/>
              </a:rPr>
              <a:t>数据段寄存器 DS     </a:t>
            </a:r>
          </a:p>
          <a:p>
            <a:pPr marL="800100" lvl="1" indent="-342900" algn="l">
              <a:lnSpc>
                <a:spcPct val="150000"/>
              </a:lnSpc>
              <a:buClrTx/>
              <a:buSzTx/>
              <a:buFont typeface="Wingdings" panose="05000000000000000000" charset="0"/>
              <a:buChar char="l"/>
            </a:pPr>
            <a:r>
              <a:rPr lang="en-US" altLang="zh-CN" sz="2400" dirty="0">
                <a:latin typeface="楷体_GB2312" pitchFamily="1" charset="-122"/>
                <a:ea typeface="楷体_GB2312" pitchFamily="1" charset="-122"/>
              </a:rPr>
              <a:t>附加段寄存器 ES     </a:t>
            </a:r>
          </a:p>
          <a:p>
            <a:pPr marL="800100" lvl="1" indent="-342900" algn="l">
              <a:lnSpc>
                <a:spcPct val="150000"/>
              </a:lnSpc>
              <a:buClrTx/>
              <a:buSzTx/>
              <a:buFont typeface="Wingdings" panose="05000000000000000000" charset="0"/>
              <a:buChar char="l"/>
            </a:pPr>
            <a:r>
              <a:rPr lang="en-US" altLang="zh-CN" sz="2400" dirty="0">
                <a:latin typeface="楷体_GB2312" pitchFamily="1" charset="-122"/>
                <a:ea typeface="楷体_GB2312" pitchFamily="1" charset="-122"/>
              </a:rPr>
              <a:t>附加段寄存器 FS     </a:t>
            </a:r>
          </a:p>
          <a:p>
            <a:pPr marL="800100" lvl="1" indent="-342900" algn="l">
              <a:lnSpc>
                <a:spcPct val="150000"/>
              </a:lnSpc>
              <a:buClrTx/>
              <a:buSzTx/>
              <a:buFont typeface="Wingdings" panose="05000000000000000000" charset="0"/>
              <a:buChar char="l"/>
            </a:pPr>
            <a:r>
              <a:rPr lang="en-US" altLang="zh-CN" sz="2400" dirty="0">
                <a:latin typeface="楷体_GB2312" pitchFamily="1" charset="-122"/>
                <a:ea typeface="楷体_GB2312" pitchFamily="1" charset="-122"/>
              </a:rPr>
              <a:t>附加段寄存器 GS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lang="en-US" sz="3600" dirty="0">
                <a:solidFill>
                  <a:schemeClr val="bg1"/>
                </a:solidFill>
                <a:latin typeface="华文新魏" panose="02010800040101010101" pitchFamily="2" charset="-122"/>
                <a:ea typeface="华文新魏" panose="02010800040101010101" pitchFamily="2" charset="-122"/>
              </a:rPr>
              <a:t>4</a:t>
            </a:r>
            <a:r>
              <a:rPr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程序和指令的执行过程</a:t>
            </a:r>
            <a:endParaRPr sz="3600" dirty="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611505" y="1557020"/>
            <a:ext cx="7579360" cy="699770"/>
          </a:xfrm>
          <a:prstGeom prst="rect">
            <a:avLst/>
          </a:prstGeom>
          <a:noFill/>
          <a:ln w="9525">
            <a:noFill/>
          </a:ln>
        </p:spPr>
        <p:txBody>
          <a:bodyPr wrap="square" anchor="t" anchorCtr="0">
            <a:noAutofit/>
          </a:bodyPr>
          <a:lstStyle/>
          <a:p>
            <a:pPr algn="l">
              <a:lnSpc>
                <a:spcPct val="150000"/>
              </a:lnSpc>
              <a:buClrTx/>
              <a:buSzTx/>
            </a:pPr>
            <a:endParaRPr lang="zh-CN" sz="2000" dirty="0">
              <a:latin typeface="楷体_GB2312" pitchFamily="1" charset="-122"/>
              <a:ea typeface="楷体_GB2312" pitchFamily="1" charset="-122"/>
            </a:endParaRPr>
          </a:p>
        </p:txBody>
      </p:sp>
      <p:pic>
        <p:nvPicPr>
          <p:cNvPr id="24578" name="图片 27650"/>
          <p:cNvPicPr/>
          <p:nvPr>
            <p:custDataLst>
              <p:tags r:id="rId1"/>
            </p:custDataLst>
          </p:nvPr>
        </p:nvPicPr>
        <p:blipFill>
          <a:blip r:embed="rId3"/>
          <a:stretch>
            <a:fillRect/>
          </a:stretch>
        </p:blipFill>
        <p:spPr>
          <a:xfrm>
            <a:off x="539115" y="1268760"/>
            <a:ext cx="8281357" cy="5256584"/>
          </a:xfrm>
          <a:prstGeom prst="rect">
            <a:avLst/>
          </a:prstGeom>
          <a:noFill/>
          <a:ln w="9525">
            <a:noFill/>
          </a:ln>
        </p:spPr>
      </p:pic>
    </p:spTree>
    <p:extLst>
      <p:ext uri="{BB962C8B-B14F-4D97-AF65-F5344CB8AC3E}">
        <p14:creationId xmlns:p14="http://schemas.microsoft.com/office/powerpoint/2010/main" val="2602995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lstStyle/>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p>
        </p:txBody>
      </p:sp>
      <p:sp>
        <p:nvSpPr>
          <p:cNvPr id="4099" name="Rectangle 3"/>
          <p:cNvSpPr>
            <a:spLocks noGrp="1"/>
          </p:cNvSpPr>
          <p:nvPr>
            <p:ph type="body" idx="4294967295"/>
          </p:nvPr>
        </p:nvSpPr>
        <p:spPr>
          <a:xfrm>
            <a:off x="899795" y="1844675"/>
            <a:ext cx="7581900" cy="4207510"/>
          </a:xfrm>
        </p:spPr>
        <p:txBody>
          <a:bodyPr vert="horz" wrap="square" lIns="91440" tIns="45720" rIns="91440" bIns="45720" anchor="t" anchorCtr="0"/>
          <a:lstStyle/>
          <a:p>
            <a:pPr>
              <a:spcBef>
                <a:spcPts val="1600"/>
              </a:spcBef>
            </a:pPr>
            <a:r>
              <a:rPr lang="en-US" altLang="zh-CN" dirty="0">
                <a:solidFill>
                  <a:srgbClr val="000066"/>
                </a:solidFill>
                <a:ea typeface="黑体" panose="02010609060101010101" pitchFamily="2" charset="-122"/>
                <a:sym typeface="+mn-ea"/>
              </a:rPr>
              <a:t> 1.1 </a:t>
            </a:r>
            <a:r>
              <a:rPr lang="zh-CN" altLang="en-US" dirty="0">
                <a:solidFill>
                  <a:srgbClr val="000066"/>
                </a:solidFill>
                <a:ea typeface="黑体" panose="02010609060101010101" pitchFamily="2" charset="-122"/>
                <a:sym typeface="+mn-ea"/>
              </a:rPr>
              <a:t>计算机系统的基本工作原理</a:t>
            </a:r>
          </a:p>
          <a:p>
            <a:pPr>
              <a:spcBef>
                <a:spcPts val="1600"/>
              </a:spcBef>
            </a:pPr>
            <a:r>
              <a:rPr lang="en-US" altLang="zh-CN" dirty="0">
                <a:ea typeface="黑体" panose="02010609060101010101" pitchFamily="2" charset="-122"/>
                <a:sym typeface="+mn-ea"/>
              </a:rPr>
              <a:t> </a:t>
            </a:r>
            <a:r>
              <a:rPr lang="en-US" altLang="zh-CN" dirty="0">
                <a:solidFill>
                  <a:srgbClr val="FF3300"/>
                </a:solidFill>
                <a:ea typeface="黑体" panose="02010609060101010101" pitchFamily="2" charset="-122"/>
                <a:sym typeface="+mn-ea"/>
              </a:rPr>
              <a:t>1.2 </a:t>
            </a:r>
            <a:r>
              <a:rPr lang="zh-CN" altLang="en-US" dirty="0">
                <a:solidFill>
                  <a:srgbClr val="FF3300"/>
                </a:solidFill>
                <a:ea typeface="黑体" panose="02010609060101010101" pitchFamily="2" charset="-122"/>
                <a:sym typeface="+mn-ea"/>
              </a:rPr>
              <a:t>程序的开发和执行</a:t>
            </a:r>
            <a:endParaRPr lang="zh-CN" altLang="en-US" dirty="0">
              <a:solidFill>
                <a:srgbClr val="FF3300"/>
              </a:solidFill>
              <a:ea typeface="黑体" panose="02010609060101010101" pitchFamily="2" charset="-122"/>
            </a:endParaRPr>
          </a:p>
          <a:p>
            <a:pPr>
              <a:spcBef>
                <a:spcPts val="1600"/>
              </a:spcBef>
            </a:pPr>
            <a:r>
              <a:rPr lang="en-US" altLang="zh-CN" dirty="0">
                <a:ea typeface="黑体" panose="02010609060101010101" pitchFamily="2" charset="-122"/>
              </a:rPr>
              <a:t> 1.3 </a:t>
            </a:r>
            <a:r>
              <a:rPr lang="zh-CN" altLang="en-US" dirty="0">
                <a:ea typeface="黑体" panose="02010609060101010101" pitchFamily="2" charset="-122"/>
              </a:rPr>
              <a:t>计算机系统的层次结构</a:t>
            </a:r>
          </a:p>
          <a:p>
            <a:pPr>
              <a:spcBef>
                <a:spcPts val="1600"/>
              </a:spcBef>
            </a:pPr>
            <a:r>
              <a:rPr lang="en-US" altLang="zh-CN" dirty="0">
                <a:ea typeface="黑体" panose="02010609060101010101" pitchFamily="2" charset="-122"/>
              </a:rPr>
              <a:t> 1.4 </a:t>
            </a:r>
            <a:r>
              <a:rPr lang="zh-CN" altLang="en-US" dirty="0">
                <a:ea typeface="黑体" panose="02010609060101010101" pitchFamily="2" charset="-122"/>
              </a:rPr>
              <a:t>计算机系统性能评价</a:t>
            </a:r>
          </a:p>
          <a:p>
            <a:pPr>
              <a:spcBef>
                <a:spcPts val="1600"/>
              </a:spcBef>
            </a:pPr>
            <a:endParaRPr lang="zh-CN" altLang="en-US" dirty="0">
              <a:ea typeface="黑体" panose="0201060906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600869" y="263560"/>
            <a:ext cx="7272338" cy="645160"/>
          </a:xfrm>
          <a:prstGeom prst="rect">
            <a:avLst/>
          </a:prstGeom>
          <a:noFill/>
          <a:ln w="9525">
            <a:noFill/>
          </a:ln>
        </p:spPr>
        <p:txBody>
          <a:bodyPr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1.2 </a:t>
            </a:r>
            <a:r>
              <a:rPr lang="zh-CN" altLang="en-US" sz="3600" dirty="0">
                <a:solidFill>
                  <a:schemeClr val="bg1"/>
                </a:solidFill>
                <a:latin typeface="华文新魏" panose="02010800040101010101" pitchFamily="2" charset="-122"/>
                <a:ea typeface="华文新魏" panose="02010800040101010101" pitchFamily="2" charset="-122"/>
              </a:rPr>
              <a:t>程序开发和执行</a:t>
            </a:r>
          </a:p>
        </p:txBody>
      </p:sp>
      <p:sp>
        <p:nvSpPr>
          <p:cNvPr id="4" name="文本框 8194"/>
          <p:cNvSpPr txBox="1"/>
          <p:nvPr/>
        </p:nvSpPr>
        <p:spPr>
          <a:xfrm>
            <a:off x="942430" y="1002946"/>
            <a:ext cx="6994525" cy="765175"/>
          </a:xfrm>
          <a:prstGeom prst="rect">
            <a:avLst/>
          </a:prstGeom>
          <a:noFill/>
          <a:ln w="9525">
            <a:noFill/>
          </a:ln>
        </p:spPr>
        <p:txBody>
          <a:bodyPr wrap="square" anchor="t" anchorCtr="0">
            <a:noAutofit/>
          </a:bodyPr>
          <a:lstStyle/>
          <a:p>
            <a:pPr algn="l">
              <a:lnSpc>
                <a:spcPct val="150000"/>
              </a:lnSpc>
              <a:buClrTx/>
              <a:buSzTx/>
            </a:pPr>
            <a:r>
              <a:rPr lang="zh-CN" altLang="en-US" dirty="0">
                <a:latin typeface="楷体_GB2312" pitchFamily="1" charset="-122"/>
                <a:ea typeface="楷体_GB2312" pitchFamily="1" charset="-122"/>
              </a:rPr>
              <a:t>一</a:t>
            </a:r>
            <a:r>
              <a:rPr dirty="0">
                <a:latin typeface="楷体_GB2312" pitchFamily="1" charset="-122"/>
                <a:ea typeface="楷体_GB2312" pitchFamily="1" charset="-122"/>
              </a:rPr>
              <a:t>、</a:t>
            </a:r>
            <a:r>
              <a:rPr dirty="0" err="1">
                <a:latin typeface="楷体_GB2312" pitchFamily="1" charset="-122"/>
                <a:ea typeface="楷体_GB2312" pitchFamily="1" charset="-122"/>
              </a:rPr>
              <a:t>程序</a:t>
            </a:r>
            <a:r>
              <a:rPr lang="zh-CN" altLang="en-US" dirty="0">
                <a:latin typeface="楷体_GB2312" pitchFamily="1" charset="-122"/>
                <a:ea typeface="楷体_GB2312" pitchFamily="1" charset="-122"/>
              </a:rPr>
              <a:t>设计语言和翻译程序</a:t>
            </a:r>
            <a:endParaRPr lang="zh-CN" altLang="en-US" dirty="0">
              <a:solidFill>
                <a:schemeClr val="tx1"/>
              </a:solidFill>
              <a:latin typeface="楷体_GB2312" pitchFamily="1" charset="-122"/>
              <a:ea typeface="楷体_GB2312" pitchFamily="1" charset="-122"/>
            </a:endParaRPr>
          </a:p>
        </p:txBody>
      </p:sp>
      <p:sp>
        <p:nvSpPr>
          <p:cNvPr id="6154" name="Rectangle 3">
            <a:extLst>
              <a:ext uri="{FF2B5EF4-FFF2-40B4-BE49-F238E27FC236}">
                <a16:creationId xmlns:a16="http://schemas.microsoft.com/office/drawing/2014/main" id="{2B6E9FE1-D9F1-F8F8-9965-E8A72229C226}"/>
              </a:ext>
            </a:extLst>
          </p:cNvPr>
          <p:cNvSpPr txBox="1">
            <a:spLocks noChangeArrowheads="1"/>
          </p:cNvSpPr>
          <p:nvPr/>
        </p:nvSpPr>
        <p:spPr>
          <a:xfrm>
            <a:off x="5103812" y="1669851"/>
            <a:ext cx="3354868" cy="671513"/>
          </a:xfrm>
          <a:prstGeom prst="rect">
            <a:avLst/>
          </a:prstGeom>
        </p:spPr>
        <p: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3"/>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r>
              <a:rPr lang="zh-CN" altLang="en-US" sz="2200" b="1" dirty="0">
                <a:solidFill>
                  <a:srgbClr val="FF0000"/>
                </a:solidFill>
                <a:ea typeface="微软雅黑" panose="020B0503020204020204" pitchFamily="34" charset="-122"/>
              </a:rPr>
              <a:t>用机器语言编写程序</a:t>
            </a:r>
            <a:r>
              <a:rPr lang="zh-CN" altLang="en-US" sz="2200" b="1" dirty="0">
                <a:ea typeface="微软雅黑" panose="020B0503020204020204" pitchFamily="34" charset="-122"/>
              </a:rPr>
              <a:t>，并记录在纸带或卡片上</a:t>
            </a:r>
            <a:endParaRPr lang="en-US" altLang="zh-CN" sz="2200" b="1" dirty="0">
              <a:ea typeface="微软雅黑" panose="020B0503020204020204" pitchFamily="34" charset="-122"/>
            </a:endParaRPr>
          </a:p>
          <a:p>
            <a:endParaRPr lang="zh-CN" altLang="en-US" sz="2200" dirty="0">
              <a:ea typeface="微软雅黑" panose="020B0503020204020204" pitchFamily="34" charset="-122"/>
            </a:endParaRPr>
          </a:p>
        </p:txBody>
      </p:sp>
      <p:pic>
        <p:nvPicPr>
          <p:cNvPr id="6155" name="Picture 5">
            <a:extLst>
              <a:ext uri="{FF2B5EF4-FFF2-40B4-BE49-F238E27FC236}">
                <a16:creationId xmlns:a16="http://schemas.microsoft.com/office/drawing/2014/main" id="{FC52CBBF-2871-9121-B0BB-EB644DDC18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 y="1843881"/>
            <a:ext cx="5054600"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6" name="Picture 6">
            <a:extLst>
              <a:ext uri="{FF2B5EF4-FFF2-40B4-BE49-F238E27FC236}">
                <a16:creationId xmlns:a16="http://schemas.microsoft.com/office/drawing/2014/main" id="{67A93ADB-B2B8-2CCC-2EAB-A264D46017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479800"/>
            <a:ext cx="5853113"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7" name="Text Box 7">
            <a:extLst>
              <a:ext uri="{FF2B5EF4-FFF2-40B4-BE49-F238E27FC236}">
                <a16:creationId xmlns:a16="http://schemas.microsoft.com/office/drawing/2014/main" id="{B677B1D9-9BF9-C75C-5C85-3FD449B9BC75}"/>
              </a:ext>
            </a:extLst>
          </p:cNvPr>
          <p:cNvSpPr txBox="1">
            <a:spLocks noChangeArrowheads="1"/>
          </p:cNvSpPr>
          <p:nvPr/>
        </p:nvSpPr>
        <p:spPr bwMode="auto">
          <a:xfrm>
            <a:off x="685320" y="2000076"/>
            <a:ext cx="3509963" cy="4270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dirty="0">
                <a:solidFill>
                  <a:srgbClr val="0066CC"/>
                </a:solidFill>
                <a:latin typeface="微软雅黑" panose="020B0503020204020204" pitchFamily="34" charset="-122"/>
                <a:ea typeface="微软雅黑" panose="020B0503020204020204" pitchFamily="34" charset="-122"/>
              </a:rPr>
              <a:t>穿孔表示</a:t>
            </a:r>
            <a:r>
              <a:rPr lang="en-US" altLang="zh-CN" sz="2200" dirty="0">
                <a:solidFill>
                  <a:srgbClr val="0066CC"/>
                </a:solidFill>
                <a:latin typeface="微软雅黑" panose="020B0503020204020204" pitchFamily="34" charset="-122"/>
                <a:ea typeface="微软雅黑" panose="020B0503020204020204" pitchFamily="34" charset="-122"/>
              </a:rPr>
              <a:t>0</a:t>
            </a:r>
            <a:r>
              <a:rPr lang="zh-CN" altLang="en-US" sz="2200" dirty="0">
                <a:solidFill>
                  <a:srgbClr val="0066CC"/>
                </a:solidFill>
                <a:latin typeface="微软雅黑" panose="020B0503020204020204" pitchFamily="34" charset="-122"/>
                <a:ea typeface="微软雅黑" panose="020B0503020204020204" pitchFamily="34" charset="-122"/>
              </a:rPr>
              <a:t>，未穿孔表示</a:t>
            </a:r>
            <a:r>
              <a:rPr lang="en-US" altLang="zh-CN" sz="2200" dirty="0">
                <a:solidFill>
                  <a:srgbClr val="0066CC"/>
                </a:solidFill>
                <a:latin typeface="微软雅黑" panose="020B0503020204020204" pitchFamily="34" charset="-122"/>
                <a:ea typeface="微软雅黑" panose="020B0503020204020204" pitchFamily="34" charset="-122"/>
              </a:rPr>
              <a:t>1</a:t>
            </a:r>
          </a:p>
        </p:txBody>
      </p:sp>
      <p:sp>
        <p:nvSpPr>
          <p:cNvPr id="6158" name="Text Box 14">
            <a:extLst>
              <a:ext uri="{FF2B5EF4-FFF2-40B4-BE49-F238E27FC236}">
                <a16:creationId xmlns:a16="http://schemas.microsoft.com/office/drawing/2014/main" id="{4499C819-4E9B-5CF8-43F4-B1A025EC9434}"/>
              </a:ext>
            </a:extLst>
          </p:cNvPr>
          <p:cNvSpPr txBox="1">
            <a:spLocks noChangeArrowheads="1"/>
          </p:cNvSpPr>
          <p:nvPr/>
        </p:nvSpPr>
        <p:spPr bwMode="auto">
          <a:xfrm>
            <a:off x="5902372" y="5589240"/>
            <a:ext cx="30416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FF0000"/>
                </a:solidFill>
                <a:latin typeface="微软雅黑" panose="020B0503020204020204" pitchFamily="34" charset="-122"/>
                <a:ea typeface="微软雅黑" panose="020B0503020204020204" pitchFamily="34" charset="-122"/>
              </a:rPr>
              <a:t>不灵活！</a:t>
            </a:r>
          </a:p>
          <a:p>
            <a:pPr eaLnBrk="1" hangingPunct="1">
              <a:lnSpc>
                <a:spcPct val="100000"/>
              </a:lnSpc>
              <a:spcBef>
                <a:spcPct val="50000"/>
              </a:spcBef>
              <a:buFontTx/>
              <a:buNone/>
            </a:pPr>
            <a:r>
              <a:rPr lang="zh-CN" altLang="en-US" sz="2000" dirty="0">
                <a:solidFill>
                  <a:srgbClr val="FF0000"/>
                </a:solidFill>
                <a:latin typeface="微软雅黑" panose="020B0503020204020204" pitchFamily="34" charset="-122"/>
                <a:ea typeface="微软雅黑" panose="020B0503020204020204" pitchFamily="34" charset="-122"/>
              </a:rPr>
              <a:t>书写、阅读困难！</a:t>
            </a:r>
          </a:p>
        </p:txBody>
      </p:sp>
      <p:sp>
        <p:nvSpPr>
          <p:cNvPr id="6159" name="Text Box 15">
            <a:extLst>
              <a:ext uri="{FF2B5EF4-FFF2-40B4-BE49-F238E27FC236}">
                <a16:creationId xmlns:a16="http://schemas.microsoft.com/office/drawing/2014/main" id="{CB5578AC-4E9A-3139-9340-C62ED6162620}"/>
              </a:ext>
            </a:extLst>
          </p:cNvPr>
          <p:cNvSpPr txBox="1">
            <a:spLocks noChangeArrowheads="1"/>
          </p:cNvSpPr>
          <p:nvPr/>
        </p:nvSpPr>
        <p:spPr bwMode="auto">
          <a:xfrm>
            <a:off x="5902325" y="3912135"/>
            <a:ext cx="3301504" cy="17543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dirty="0">
                <a:solidFill>
                  <a:srgbClr val="FF0000"/>
                </a:solidFill>
                <a:ea typeface="微软雅黑" panose="020B0503020204020204" pitchFamily="34" charset="-122"/>
              </a:rPr>
              <a:t>太原始了，无法忍受，咋办？</a:t>
            </a:r>
          </a:p>
          <a:p>
            <a:pPr eaLnBrk="1" hangingPunct="1">
              <a:lnSpc>
                <a:spcPct val="100000"/>
              </a:lnSpc>
              <a:spcBef>
                <a:spcPct val="50000"/>
              </a:spcBef>
              <a:buFontTx/>
              <a:buNone/>
            </a:pPr>
            <a:r>
              <a:rPr lang="zh-CN" altLang="en-US" dirty="0">
                <a:solidFill>
                  <a:srgbClr val="0066CC"/>
                </a:solidFill>
                <a:ea typeface="微软雅黑" panose="020B0503020204020204" pitchFamily="34" charset="-122"/>
              </a:rPr>
              <a:t>用符号表示而不用</a:t>
            </a:r>
            <a:r>
              <a:rPr lang="en-US" altLang="zh-CN" dirty="0">
                <a:solidFill>
                  <a:srgbClr val="0066CC"/>
                </a:solidFill>
                <a:ea typeface="微软雅黑" panose="020B0503020204020204" pitchFamily="34" charset="-122"/>
              </a:rPr>
              <a:t>0/1</a:t>
            </a:r>
            <a:r>
              <a:rPr lang="zh-CN" altLang="en-US" dirty="0">
                <a:solidFill>
                  <a:srgbClr val="0066CC"/>
                </a:solidFill>
                <a:ea typeface="微软雅黑" panose="020B0503020204020204" pitchFamily="34" charset="-122"/>
              </a:rPr>
              <a:t>表示！</a:t>
            </a:r>
          </a:p>
        </p:txBody>
      </p:sp>
      <p:sp>
        <p:nvSpPr>
          <p:cNvPr id="6160" name="Text Box 16">
            <a:extLst>
              <a:ext uri="{FF2B5EF4-FFF2-40B4-BE49-F238E27FC236}">
                <a16:creationId xmlns:a16="http://schemas.microsoft.com/office/drawing/2014/main" id="{59B8371E-706A-3D4E-0A26-F592F591BED8}"/>
              </a:ext>
            </a:extLst>
          </p:cNvPr>
          <p:cNvSpPr txBox="1">
            <a:spLocks noChangeArrowheads="1"/>
          </p:cNvSpPr>
          <p:nvPr/>
        </p:nvSpPr>
        <p:spPr bwMode="auto">
          <a:xfrm>
            <a:off x="5028784" y="2691818"/>
            <a:ext cx="2609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rgbClr val="0066CC"/>
                </a:solidFill>
                <a:ea typeface="微软雅黑" panose="020B0503020204020204" pitchFamily="34" charset="-122"/>
              </a:rPr>
              <a:t>输入：按钮、开关；</a:t>
            </a:r>
          </a:p>
          <a:p>
            <a:pPr eaLnBrk="1" hangingPunct="1">
              <a:lnSpc>
                <a:spcPct val="100000"/>
              </a:lnSpc>
              <a:spcBef>
                <a:spcPct val="0"/>
              </a:spcBef>
              <a:buFontTx/>
              <a:buNone/>
            </a:pPr>
            <a:r>
              <a:rPr lang="zh-CN" altLang="en-US" sz="2000" dirty="0">
                <a:solidFill>
                  <a:srgbClr val="0066CC"/>
                </a:solidFill>
                <a:ea typeface="微软雅黑" panose="020B0503020204020204" pitchFamily="34" charset="-122"/>
              </a:rPr>
              <a:t>输出：指示灯等</a:t>
            </a:r>
            <a:endParaRPr lang="zh-CN" altLang="en-US" sz="2000" dirty="0">
              <a:solidFill>
                <a:srgbClr val="FF0000"/>
              </a:solidFill>
              <a:ea typeface="微软雅黑" panose="020B0503020204020204" pitchFamily="34" charset="-122"/>
            </a:endParaRPr>
          </a:p>
        </p:txBody>
      </p:sp>
      <p:sp>
        <p:nvSpPr>
          <p:cNvPr id="6161" name="Rectangle 17">
            <a:extLst>
              <a:ext uri="{FF2B5EF4-FFF2-40B4-BE49-F238E27FC236}">
                <a16:creationId xmlns:a16="http://schemas.microsoft.com/office/drawing/2014/main" id="{E352028A-B854-2A56-90BF-29C90C3D4ED0}"/>
              </a:ext>
            </a:extLst>
          </p:cNvPr>
          <p:cNvSpPr>
            <a:spLocks noChangeArrowheads="1"/>
          </p:cNvSpPr>
          <p:nvPr/>
        </p:nvSpPr>
        <p:spPr bwMode="auto">
          <a:xfrm>
            <a:off x="7542237" y="2717836"/>
            <a:ext cx="1485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rgbClr val="FF0000"/>
                </a:solidFill>
                <a:latin typeface="微软雅黑" panose="020B0503020204020204" pitchFamily="34" charset="-122"/>
                <a:ea typeface="微软雅黑" panose="020B0503020204020204" pitchFamily="34" charset="-122"/>
              </a:rPr>
              <a:t>所有信息都是</a:t>
            </a:r>
            <a:r>
              <a:rPr lang="en-US" altLang="zh-CN" sz="2000" dirty="0">
                <a:solidFill>
                  <a:srgbClr val="FF0000"/>
                </a:solidFill>
                <a:latin typeface="微软雅黑" panose="020B0503020204020204" pitchFamily="34" charset="-122"/>
                <a:ea typeface="微软雅黑" panose="020B0503020204020204" pitchFamily="34" charset="-122"/>
              </a:rPr>
              <a:t>0/1</a:t>
            </a:r>
            <a:r>
              <a:rPr lang="zh-CN" altLang="en-US" sz="2000" dirty="0">
                <a:solidFill>
                  <a:srgbClr val="FF0000"/>
                </a:solidFill>
                <a:latin typeface="微软雅黑" panose="020B0503020204020204" pitchFamily="34" charset="-122"/>
                <a:ea typeface="微软雅黑" panose="020B0503020204020204" pitchFamily="34" charset="-122"/>
              </a:rPr>
              <a:t>序列！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57"/>
                                        </p:tgtEl>
                                        <p:attrNameLst>
                                          <p:attrName>style.visibility</p:attrName>
                                        </p:attrNameLst>
                                      </p:cBhvr>
                                      <p:to>
                                        <p:strVal val="visible"/>
                                      </p:to>
                                    </p:set>
                                    <p:animEffect transition="in" filter="blinds(horizontal)">
                                      <p:cBhvr>
                                        <p:cTn id="7" dur="500"/>
                                        <p:tgtEl>
                                          <p:spTgt spid="61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55"/>
                                        </p:tgtEl>
                                        <p:attrNameLst>
                                          <p:attrName>style.visibility</p:attrName>
                                        </p:attrNameLst>
                                      </p:cBhvr>
                                      <p:to>
                                        <p:strVal val="visible"/>
                                      </p:to>
                                    </p:set>
                                    <p:animEffect transition="in" filter="blinds(horizontal)">
                                      <p:cBhvr>
                                        <p:cTn id="12" dur="500"/>
                                        <p:tgtEl>
                                          <p:spTgt spid="61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56"/>
                                        </p:tgtEl>
                                        <p:attrNameLst>
                                          <p:attrName>style.visibility</p:attrName>
                                        </p:attrNameLst>
                                      </p:cBhvr>
                                      <p:to>
                                        <p:strVal val="visible"/>
                                      </p:to>
                                    </p:set>
                                    <p:animEffect transition="in" filter="blinds(horizontal)">
                                      <p:cBhvr>
                                        <p:cTn id="17" dur="500"/>
                                        <p:tgtEl>
                                          <p:spTgt spid="61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60"/>
                                        </p:tgtEl>
                                        <p:attrNameLst>
                                          <p:attrName>style.visibility</p:attrName>
                                        </p:attrNameLst>
                                      </p:cBhvr>
                                      <p:to>
                                        <p:strVal val="visible"/>
                                      </p:to>
                                    </p:set>
                                    <p:animEffect transition="in" filter="blinds(horizontal)">
                                      <p:cBhvr>
                                        <p:cTn id="22" dur="500"/>
                                        <p:tgtEl>
                                          <p:spTgt spid="616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61"/>
                                        </p:tgtEl>
                                        <p:attrNameLst>
                                          <p:attrName>style.visibility</p:attrName>
                                        </p:attrNameLst>
                                      </p:cBhvr>
                                      <p:to>
                                        <p:strVal val="visible"/>
                                      </p:to>
                                    </p:set>
                                    <p:animEffect transition="in" filter="blinds(horizontal)">
                                      <p:cBhvr>
                                        <p:cTn id="27" dur="500"/>
                                        <p:tgtEl>
                                          <p:spTgt spid="61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58"/>
                                        </p:tgtEl>
                                        <p:attrNameLst>
                                          <p:attrName>style.visibility</p:attrName>
                                        </p:attrNameLst>
                                      </p:cBhvr>
                                      <p:to>
                                        <p:strVal val="visible"/>
                                      </p:to>
                                    </p:set>
                                    <p:animEffect transition="in" filter="blinds(horizontal)">
                                      <p:cBhvr>
                                        <p:cTn id="32" dur="500"/>
                                        <p:tgtEl>
                                          <p:spTgt spid="615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59"/>
                                        </p:tgtEl>
                                        <p:attrNameLst>
                                          <p:attrName>style.visibility</p:attrName>
                                        </p:attrNameLst>
                                      </p:cBhvr>
                                      <p:to>
                                        <p:strVal val="visible"/>
                                      </p:to>
                                    </p:set>
                                    <p:animEffect transition="in" filter="blinds(horizontal)">
                                      <p:cBhvr>
                                        <p:cTn id="37" dur="500"/>
                                        <p:tgtEl>
                                          <p:spTgt spid="6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7" grpId="0" animBg="1"/>
      <p:bldP spid="6158" grpId="0"/>
      <p:bldP spid="6159" grpId="0" animBg="1"/>
      <p:bldP spid="6160" grpId="0"/>
      <p:bldP spid="61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395536" y="35206"/>
            <a:ext cx="7477671" cy="1200329"/>
          </a:xfrm>
          <a:prstGeom prst="rect">
            <a:avLst/>
          </a:prstGeom>
          <a:noFill/>
          <a:ln w="9525">
            <a:noFill/>
          </a:ln>
        </p:spPr>
        <p:txBody>
          <a:bodyPr wrap="square"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1.2 </a:t>
            </a:r>
            <a:r>
              <a:rPr lang="zh-CN" altLang="en-US" sz="3600" dirty="0">
                <a:solidFill>
                  <a:schemeClr val="bg1"/>
                </a:solidFill>
                <a:latin typeface="华文新魏" panose="02010800040101010101" pitchFamily="2" charset="-122"/>
                <a:ea typeface="华文新魏" panose="02010800040101010101" pitchFamily="2" charset="-122"/>
              </a:rPr>
              <a:t>程序开发和执行之一</a:t>
            </a:r>
            <a:endParaRPr lang="en-US" altLang="zh-CN" sz="3600" dirty="0">
              <a:solidFill>
                <a:schemeClr val="bg1"/>
              </a:solidFill>
              <a:latin typeface="华文新魏" panose="02010800040101010101" pitchFamily="2" charset="-122"/>
              <a:ea typeface="华文新魏" panose="02010800040101010101" pitchFamily="2" charset="-122"/>
            </a:endParaRPr>
          </a:p>
          <a:p>
            <a:r>
              <a:rPr lang="en-US" alt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程序设计语言和翻译程序</a:t>
            </a:r>
          </a:p>
        </p:txBody>
      </p:sp>
      <p:sp>
        <p:nvSpPr>
          <p:cNvPr id="2" name="Rectangle 3">
            <a:extLst>
              <a:ext uri="{FF2B5EF4-FFF2-40B4-BE49-F238E27FC236}">
                <a16:creationId xmlns:a16="http://schemas.microsoft.com/office/drawing/2014/main" id="{F96349B3-4CE7-CF96-E40C-A497D9BE2B95}"/>
              </a:ext>
            </a:extLst>
          </p:cNvPr>
          <p:cNvSpPr txBox="1">
            <a:spLocks noChangeArrowheads="1"/>
          </p:cNvSpPr>
          <p:nvPr/>
        </p:nvSpPr>
        <p:spPr>
          <a:xfrm>
            <a:off x="210344" y="1325079"/>
            <a:ext cx="8145463" cy="4962525"/>
          </a:xfrm>
          <a:prstGeom prst="rect">
            <a:avLst/>
          </a:prstGeom>
        </p:spPr>
        <p: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3"/>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r>
              <a:rPr lang="zh-CN" altLang="en-US" sz="2800" b="1" dirty="0">
                <a:solidFill>
                  <a:srgbClr val="FF0000"/>
                </a:solidFill>
                <a:ea typeface="微软雅黑" panose="020B0503020204020204" pitchFamily="34" charset="-122"/>
              </a:rPr>
              <a:t>符号</a:t>
            </a:r>
            <a:r>
              <a:rPr lang="zh-CN" altLang="en-US" sz="2800" b="1" dirty="0">
                <a:ea typeface="微软雅黑" panose="020B0503020204020204" pitchFamily="34" charset="-122"/>
              </a:rPr>
              <a:t>与机器指令对应的语言</a:t>
            </a:r>
            <a:r>
              <a:rPr lang="en-US" altLang="zh-CN" sz="2800" b="1" dirty="0">
                <a:ea typeface="微软雅黑" panose="020B0503020204020204" pitchFamily="34" charset="-122"/>
              </a:rPr>
              <a:t>——</a:t>
            </a:r>
            <a:r>
              <a:rPr lang="zh-CN" altLang="en-US" sz="2800" b="1" dirty="0">
                <a:ea typeface="微软雅黑" panose="020B0503020204020204" pitchFamily="34" charset="-122"/>
              </a:rPr>
              <a:t>汇编语言</a:t>
            </a:r>
          </a:p>
          <a:p>
            <a:pPr lvl="1"/>
            <a:r>
              <a:rPr lang="zh-CN" altLang="en-US" sz="2400" b="1" dirty="0">
                <a:ea typeface="微软雅黑" panose="020B0503020204020204" pitchFamily="34" charset="-122"/>
              </a:rPr>
              <a:t>用</a:t>
            </a:r>
            <a:r>
              <a:rPr lang="zh-CN" altLang="en-US" sz="2400" b="1" dirty="0">
                <a:solidFill>
                  <a:srgbClr val="FF0000"/>
                </a:solidFill>
                <a:ea typeface="微软雅黑" panose="020B0503020204020204" pitchFamily="34" charset="-122"/>
              </a:rPr>
              <a:t>助记符</a:t>
            </a:r>
            <a:r>
              <a:rPr lang="zh-CN" altLang="en-US" sz="2400" b="1" dirty="0">
                <a:ea typeface="微软雅黑" panose="020B0503020204020204" pitchFamily="34" charset="-122"/>
              </a:rPr>
              <a:t>表示操作码</a:t>
            </a:r>
          </a:p>
          <a:p>
            <a:pPr lvl="1"/>
            <a:r>
              <a:rPr lang="zh-CN" altLang="en-US" sz="2400" b="1" dirty="0">
                <a:ea typeface="微软雅黑" panose="020B0503020204020204" pitchFamily="34" charset="-122"/>
              </a:rPr>
              <a:t>用</a:t>
            </a:r>
            <a:r>
              <a:rPr lang="zh-CN" altLang="en-US" sz="2400" b="1" dirty="0">
                <a:solidFill>
                  <a:srgbClr val="FF0000"/>
                </a:solidFill>
                <a:ea typeface="微软雅黑" panose="020B0503020204020204" pitchFamily="34" charset="-122"/>
              </a:rPr>
              <a:t>标号</a:t>
            </a:r>
            <a:r>
              <a:rPr lang="zh-CN" altLang="en-US" sz="2400" b="1" dirty="0">
                <a:ea typeface="微软雅黑" panose="020B0503020204020204" pitchFamily="34" charset="-122"/>
              </a:rPr>
              <a:t>表示指令的位置</a:t>
            </a:r>
          </a:p>
          <a:p>
            <a:pPr lvl="1"/>
            <a:r>
              <a:rPr lang="zh-CN" altLang="en-US" sz="2400" b="1" dirty="0">
                <a:ea typeface="微软雅黑" panose="020B0503020204020204" pitchFamily="34" charset="-122"/>
              </a:rPr>
              <a:t>用寄存器、变量名表示操作数</a:t>
            </a:r>
          </a:p>
          <a:p>
            <a:pPr lvl="1"/>
            <a:r>
              <a:rPr lang="en-US" altLang="zh-CN" sz="2400" dirty="0">
                <a:latin typeface="微软雅黑" panose="020B0503020204020204" pitchFamily="34" charset="-122"/>
                <a:ea typeface="微软雅黑" panose="020B0503020204020204" pitchFamily="34" charset="-122"/>
              </a:rPr>
              <a:t>…</a:t>
            </a:r>
            <a:r>
              <a:rPr lang="en-US" altLang="zh-CN" sz="2400" dirty="0">
                <a:ea typeface="微软雅黑" panose="020B0503020204020204" pitchFamily="34" charset="-122"/>
              </a:rPr>
              <a:t>..</a:t>
            </a:r>
          </a:p>
        </p:txBody>
      </p:sp>
      <p:sp>
        <p:nvSpPr>
          <p:cNvPr id="3" name="Rectangle 18">
            <a:extLst>
              <a:ext uri="{FF2B5EF4-FFF2-40B4-BE49-F238E27FC236}">
                <a16:creationId xmlns:a16="http://schemas.microsoft.com/office/drawing/2014/main" id="{74BB7A31-53DB-0AF6-8A03-CB2CC5E847CF}"/>
              </a:ext>
            </a:extLst>
          </p:cNvPr>
          <p:cNvSpPr>
            <a:spLocks noChangeArrowheads="1"/>
          </p:cNvSpPr>
          <p:nvPr/>
        </p:nvSpPr>
        <p:spPr bwMode="auto">
          <a:xfrm>
            <a:off x="749293" y="3650691"/>
            <a:ext cx="5221287" cy="164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buFontTx/>
              <a:buNone/>
            </a:pPr>
            <a:r>
              <a:rPr lang="zh-CN" altLang="en-US" sz="2200" dirty="0">
                <a:ea typeface="微软雅黑" panose="020B0503020204020204" pitchFamily="34" charset="-122"/>
              </a:rPr>
              <a:t>用汇编语言编写程序的优点是：</a:t>
            </a:r>
          </a:p>
          <a:p>
            <a:pPr eaLnBrk="1" hangingPunct="1">
              <a:lnSpc>
                <a:spcPct val="100000"/>
              </a:lnSpc>
              <a:buFontTx/>
              <a:buNone/>
            </a:pPr>
            <a:r>
              <a:rPr lang="zh-CN" altLang="en-US" sz="2200" dirty="0">
                <a:solidFill>
                  <a:srgbClr val="CC3300"/>
                </a:solidFill>
                <a:ea typeface="微软雅黑" panose="020B0503020204020204" pitchFamily="34" charset="-122"/>
              </a:rPr>
              <a:t>不会因为增减指令而需要修改其他指令</a:t>
            </a:r>
          </a:p>
          <a:p>
            <a:pPr eaLnBrk="1" hangingPunct="1">
              <a:lnSpc>
                <a:spcPct val="100000"/>
              </a:lnSpc>
              <a:buFontTx/>
              <a:buNone/>
            </a:pPr>
            <a:r>
              <a:rPr lang="zh-CN" altLang="en-US" sz="2200" dirty="0">
                <a:solidFill>
                  <a:srgbClr val="CC3300"/>
                </a:solidFill>
                <a:ea typeface="微软雅黑" panose="020B0503020204020204" pitchFamily="34" charset="-122"/>
              </a:rPr>
              <a:t>不需记忆指令码，编写方便</a:t>
            </a:r>
          </a:p>
          <a:p>
            <a:pPr eaLnBrk="1" hangingPunct="1">
              <a:lnSpc>
                <a:spcPct val="100000"/>
              </a:lnSpc>
              <a:buFontTx/>
              <a:buNone/>
            </a:pPr>
            <a:r>
              <a:rPr lang="zh-CN" altLang="en-US" sz="2200" dirty="0">
                <a:solidFill>
                  <a:srgbClr val="CC3300"/>
                </a:solidFill>
                <a:ea typeface="微软雅黑" panose="020B0503020204020204" pitchFamily="34" charset="-122"/>
              </a:rPr>
              <a:t>可读性比机器语言强</a:t>
            </a:r>
          </a:p>
        </p:txBody>
      </p:sp>
      <p:sp>
        <p:nvSpPr>
          <p:cNvPr id="5" name="Text Box 19">
            <a:extLst>
              <a:ext uri="{FF2B5EF4-FFF2-40B4-BE49-F238E27FC236}">
                <a16:creationId xmlns:a16="http://schemas.microsoft.com/office/drawing/2014/main" id="{7CE73D61-CC00-2D46-C48A-E57D18363139}"/>
              </a:ext>
            </a:extLst>
          </p:cNvPr>
          <p:cNvSpPr txBox="1">
            <a:spLocks noChangeArrowheads="1"/>
          </p:cNvSpPr>
          <p:nvPr/>
        </p:nvSpPr>
        <p:spPr bwMode="auto">
          <a:xfrm>
            <a:off x="600869" y="5521574"/>
            <a:ext cx="49053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dirty="0">
                <a:ea typeface="微软雅黑" panose="020B0503020204020204" pitchFamily="34" charset="-122"/>
              </a:rPr>
              <a:t>不过，这带来新的问题，是什么呢？</a:t>
            </a:r>
          </a:p>
        </p:txBody>
      </p:sp>
      <p:sp>
        <p:nvSpPr>
          <p:cNvPr id="7" name="Text Box 21">
            <a:extLst>
              <a:ext uri="{FF2B5EF4-FFF2-40B4-BE49-F238E27FC236}">
                <a16:creationId xmlns:a16="http://schemas.microsoft.com/office/drawing/2014/main" id="{5C06F4AB-7CB4-E900-DFB5-61318B3ADA8C}"/>
              </a:ext>
            </a:extLst>
          </p:cNvPr>
          <p:cNvSpPr txBox="1">
            <a:spLocks noChangeArrowheads="1"/>
          </p:cNvSpPr>
          <p:nvPr/>
        </p:nvSpPr>
        <p:spPr bwMode="auto">
          <a:xfrm>
            <a:off x="5896769" y="4794702"/>
            <a:ext cx="2025650"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FF0000"/>
                </a:solidFill>
                <a:ea typeface="微软雅黑" panose="020B0503020204020204" pitchFamily="34" charset="-122"/>
              </a:rPr>
              <a:t>需将汇编语言转换为机器语言！</a:t>
            </a:r>
          </a:p>
          <a:p>
            <a:pPr eaLnBrk="1" hangingPunct="1">
              <a:lnSpc>
                <a:spcPct val="100000"/>
              </a:lnSpc>
              <a:spcBef>
                <a:spcPct val="50000"/>
              </a:spcBef>
              <a:buFontTx/>
              <a:buNone/>
            </a:pPr>
            <a:r>
              <a:rPr lang="zh-CN" altLang="en-US" sz="2000" dirty="0">
                <a:ea typeface="微软雅黑" panose="020B0503020204020204" pitchFamily="34" charset="-122"/>
              </a:rPr>
              <a:t>用</a:t>
            </a:r>
            <a:r>
              <a:rPr lang="zh-CN" altLang="en-US" sz="2000" dirty="0">
                <a:solidFill>
                  <a:srgbClr val="008000"/>
                </a:solidFill>
                <a:ea typeface="微软雅黑" panose="020B0503020204020204" pitchFamily="34" charset="-122"/>
              </a:rPr>
              <a:t>汇编程序</a:t>
            </a:r>
            <a:r>
              <a:rPr lang="zh-CN" altLang="en-US" sz="2000" dirty="0">
                <a:ea typeface="微软雅黑" panose="020B0503020204020204" pitchFamily="34" charset="-122"/>
              </a:rPr>
              <a:t>转换</a:t>
            </a:r>
          </a:p>
        </p:txBody>
      </p:sp>
      <p:sp>
        <p:nvSpPr>
          <p:cNvPr id="8" name="Text Box 20">
            <a:extLst>
              <a:ext uri="{FF2B5EF4-FFF2-40B4-BE49-F238E27FC236}">
                <a16:creationId xmlns:a16="http://schemas.microsoft.com/office/drawing/2014/main" id="{67BC641F-C406-6064-BA84-62843DAE1FCB}"/>
              </a:ext>
            </a:extLst>
          </p:cNvPr>
          <p:cNvSpPr txBox="1">
            <a:spLocks noChangeArrowheads="1"/>
          </p:cNvSpPr>
          <p:nvPr/>
        </p:nvSpPr>
        <p:spPr bwMode="auto">
          <a:xfrm>
            <a:off x="539552" y="6084888"/>
            <a:ext cx="4589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008000"/>
                </a:solidFill>
                <a:ea typeface="微软雅黑" panose="020B0503020204020204" pitchFamily="34" charset="-122"/>
              </a:rPr>
              <a:t>人容易了，可机器不认识这些指令了！</a:t>
            </a:r>
          </a:p>
        </p:txBody>
      </p:sp>
    </p:spTree>
    <p:extLst>
      <p:ext uri="{BB962C8B-B14F-4D97-AF65-F5344CB8AC3E}">
        <p14:creationId xmlns:p14="http://schemas.microsoft.com/office/powerpoint/2010/main" val="274104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blinds(horizontal)">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blinds(horizontal)">
                                      <p:cBhvr>
                                        <p:cTn id="37" dur="5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blinds(horizontal)">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blinds(horizontal)">
                                      <p:cBhvr>
                                        <p:cTn id="47" dur="5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linds(horizontal)">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linds(horizontal)">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a:solidFill>
                  <a:schemeClr val="bg1"/>
                </a:solidFill>
                <a:latin typeface="华文新魏" panose="02010800040101010101" pitchFamily="2" charset="-122"/>
                <a:ea typeface="华文新魏" panose="02010800040101010101" pitchFamily="2" charset="-122"/>
              </a:rPr>
              <a:t>诞生</a:t>
            </a:r>
          </a:p>
        </p:txBody>
      </p:sp>
      <p:sp>
        <p:nvSpPr>
          <p:cNvPr id="6146" name="文本框 8194"/>
          <p:cNvSpPr txBox="1"/>
          <p:nvPr/>
        </p:nvSpPr>
        <p:spPr>
          <a:xfrm>
            <a:off x="323850" y="1484630"/>
            <a:ext cx="8640638" cy="1266825"/>
          </a:xfrm>
          <a:prstGeom prst="rect">
            <a:avLst/>
          </a:prstGeom>
          <a:noFill/>
          <a:ln w="9525">
            <a:noFill/>
          </a:ln>
        </p:spPr>
        <p:txBody>
          <a:bodyPr wrap="square" anchor="t" anchorCtr="0">
            <a:noAutofit/>
          </a:bodyPr>
          <a:lstStyle/>
          <a:p>
            <a:pPr indent="457200" algn="l">
              <a:lnSpc>
                <a:spcPct val="150000"/>
              </a:lnSpc>
              <a:buClrTx/>
              <a:buSzTx/>
            </a:pPr>
            <a:r>
              <a:rPr lang="zh-CN" altLang="en-US" sz="2400" dirty="0">
                <a:latin typeface="楷体_GB2312" pitchFamily="1" charset="-122"/>
                <a:ea typeface="楷体_GB2312" pitchFamily="1" charset="-122"/>
              </a:rPr>
              <a:t>1946，美国费城，ENIAC</a:t>
            </a:r>
          </a:p>
          <a:p>
            <a:pPr marL="457200" lvl="1" indent="457200" algn="l">
              <a:lnSpc>
                <a:spcPct val="150000"/>
              </a:lnSpc>
              <a:buClrTx/>
              <a:buSzTx/>
            </a:pPr>
            <a:r>
              <a:rPr lang="zh-CN" altLang="en-US" sz="2400" dirty="0">
                <a:latin typeface="楷体_GB2312" pitchFamily="1" charset="-122"/>
                <a:ea typeface="楷体_GB2312" pitchFamily="1" charset="-122"/>
                <a:sym typeface="+mn-ea"/>
              </a:rPr>
              <a:t>Electronic Numerical Integrator And Computer</a:t>
            </a:r>
            <a:r>
              <a:rPr lang="zh-CN" altLang="en-US" sz="2400" dirty="0">
                <a:solidFill>
                  <a:schemeClr val="tx1"/>
                </a:solidFill>
                <a:latin typeface="楷体_GB2312" pitchFamily="1" charset="-122"/>
                <a:ea typeface="楷体_GB2312" pitchFamily="1" charset="-122"/>
                <a:sym typeface="+mn-ea"/>
              </a:rPr>
              <a:t> </a:t>
            </a:r>
            <a:r>
              <a:rPr lang="zh-CN" altLang="en-US" sz="2400" dirty="0">
                <a:solidFill>
                  <a:schemeClr val="tx1"/>
                </a:solidFill>
                <a:latin typeface="楷体_GB2312" pitchFamily="1" charset="-122"/>
                <a:ea typeface="楷体_GB2312" pitchFamily="1" charset="-122"/>
              </a:rPr>
              <a:t> </a:t>
            </a:r>
          </a:p>
        </p:txBody>
      </p:sp>
      <p:pic>
        <p:nvPicPr>
          <p:cNvPr id="540675" name="Picture 1028" descr="eniac"/>
          <p:cNvPicPr>
            <a:picLocks noChangeAspect="1"/>
          </p:cNvPicPr>
          <p:nvPr>
            <p:custDataLst>
              <p:tags r:id="rId1"/>
            </p:custDataLst>
          </p:nvPr>
        </p:nvPicPr>
        <p:blipFill>
          <a:blip r:embed="rId5"/>
          <a:srcRect l="16225" r="3786"/>
          <a:stretch>
            <a:fillRect/>
          </a:stretch>
        </p:blipFill>
        <p:spPr>
          <a:xfrm>
            <a:off x="474090" y="3310841"/>
            <a:ext cx="3815080" cy="2776855"/>
          </a:xfrm>
          <a:prstGeom prst="rect">
            <a:avLst/>
          </a:prstGeom>
          <a:noFill/>
          <a:ln w="9525">
            <a:noFill/>
          </a:ln>
        </p:spPr>
      </p:pic>
      <p:pic>
        <p:nvPicPr>
          <p:cNvPr id="2" name="Picture 2" descr="Eniacw"/>
          <p:cNvPicPr>
            <a:picLocks noChangeAspect="1"/>
          </p:cNvPicPr>
          <p:nvPr>
            <p:custDataLst>
              <p:tags r:id="rId2"/>
            </p:custDataLst>
          </p:nvPr>
        </p:nvPicPr>
        <p:blipFill>
          <a:blip r:embed="rId6"/>
          <a:srcRect l="21893"/>
          <a:stretch>
            <a:fillRect/>
          </a:stretch>
        </p:blipFill>
        <p:spPr>
          <a:xfrm>
            <a:off x="4477509" y="3284984"/>
            <a:ext cx="3932555" cy="276923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0675"/>
                                        </p:tgtEl>
                                        <p:attrNameLst>
                                          <p:attrName>style.visibility</p:attrName>
                                        </p:attrNameLst>
                                      </p:cBhvr>
                                      <p:to>
                                        <p:strVal val="visible"/>
                                      </p:to>
                                    </p:set>
                                    <p:animEffect transition="in" filter="blinds(horizontal)">
                                      <p:cBhvr>
                                        <p:cTn id="7" dur="500"/>
                                        <p:tgtEl>
                                          <p:spTgt spid="5406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600869" y="35206"/>
            <a:ext cx="7272338" cy="1200329"/>
          </a:xfrm>
          <a:prstGeom prst="rect">
            <a:avLst/>
          </a:prstGeom>
          <a:noFill/>
          <a:ln w="9525">
            <a:noFill/>
          </a:ln>
        </p:spPr>
        <p:txBody>
          <a:bodyPr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1.2 </a:t>
            </a:r>
            <a:r>
              <a:rPr lang="zh-CN" altLang="en-US" sz="3600" dirty="0">
                <a:solidFill>
                  <a:schemeClr val="bg1"/>
                </a:solidFill>
                <a:latin typeface="华文新魏" panose="02010800040101010101" pitchFamily="2" charset="-122"/>
                <a:ea typeface="华文新魏" panose="02010800040101010101" pitchFamily="2" charset="-122"/>
              </a:rPr>
              <a:t>程序开发和执行之一</a:t>
            </a:r>
            <a:endParaRPr lang="en-US" altLang="zh-CN" sz="3600" dirty="0">
              <a:solidFill>
                <a:schemeClr val="bg1"/>
              </a:solidFill>
              <a:latin typeface="华文新魏" panose="02010800040101010101" pitchFamily="2" charset="-122"/>
              <a:ea typeface="华文新魏" panose="02010800040101010101" pitchFamily="2" charset="-122"/>
            </a:endParaRPr>
          </a:p>
          <a:p>
            <a:r>
              <a:rPr lang="en-US" alt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程序设计语言和翻译程序</a:t>
            </a:r>
          </a:p>
        </p:txBody>
      </p:sp>
      <p:sp>
        <p:nvSpPr>
          <p:cNvPr id="4" name="Rectangle 3">
            <a:extLst>
              <a:ext uri="{FF2B5EF4-FFF2-40B4-BE49-F238E27FC236}">
                <a16:creationId xmlns:a16="http://schemas.microsoft.com/office/drawing/2014/main" id="{72A14A2B-7B39-F63A-AB14-3744AD2F0EA1}"/>
              </a:ext>
            </a:extLst>
          </p:cNvPr>
          <p:cNvSpPr txBox="1">
            <a:spLocks noChangeArrowheads="1"/>
          </p:cNvSpPr>
          <p:nvPr/>
        </p:nvSpPr>
        <p:spPr>
          <a:xfrm>
            <a:off x="177800" y="1220614"/>
            <a:ext cx="8966200" cy="5304730"/>
          </a:xfrm>
          <a:prstGeom prst="rect">
            <a:avLst/>
          </a:prstGeom>
        </p:spPr>
        <p: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3"/>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pPr>
              <a:lnSpc>
                <a:spcPct val="110000"/>
              </a:lnSpc>
            </a:pPr>
            <a:r>
              <a:rPr lang="zh-CN" altLang="en-US" sz="2200" b="1" dirty="0">
                <a:ea typeface="微软雅黑" panose="020B0503020204020204" pitchFamily="34" charset="-122"/>
              </a:rPr>
              <a:t>汇编语言源程序由</a:t>
            </a:r>
            <a:r>
              <a:rPr lang="zh-CN" altLang="en-US" sz="2200" b="1" dirty="0">
                <a:solidFill>
                  <a:srgbClr val="FF0000"/>
                </a:solidFill>
                <a:ea typeface="微软雅黑" panose="020B0503020204020204" pitchFamily="34" charset="-122"/>
              </a:rPr>
              <a:t>汇编指令</a:t>
            </a:r>
            <a:r>
              <a:rPr lang="zh-CN" altLang="en-US" sz="2200" b="1" dirty="0">
                <a:ea typeface="微软雅黑" panose="020B0503020204020204" pitchFamily="34" charset="-122"/>
              </a:rPr>
              <a:t>构成</a:t>
            </a:r>
          </a:p>
          <a:p>
            <a:pPr>
              <a:lnSpc>
                <a:spcPct val="110000"/>
              </a:lnSpc>
            </a:pPr>
            <a:r>
              <a:rPr lang="zh-CN" altLang="en-US" sz="2200" b="1" dirty="0">
                <a:ea typeface="微软雅黑" panose="020B0503020204020204" pitchFamily="34" charset="-122"/>
              </a:rPr>
              <a:t>用一句话描述</a:t>
            </a:r>
            <a:r>
              <a:rPr lang="zh-CN" altLang="en-US" sz="2200" b="1" dirty="0">
                <a:solidFill>
                  <a:srgbClr val="FF0000"/>
                </a:solidFill>
                <a:ea typeface="微软雅黑" panose="020B0503020204020204" pitchFamily="34" charset="-122"/>
              </a:rPr>
              <a:t>什么是汇编指令</a:t>
            </a:r>
            <a:endParaRPr lang="zh-CN" altLang="en-US" sz="2200" b="1" dirty="0">
              <a:ea typeface="微软雅黑" panose="020B0503020204020204" pitchFamily="34" charset="-122"/>
            </a:endParaRPr>
          </a:p>
          <a:p>
            <a:pPr lvl="1">
              <a:lnSpc>
                <a:spcPct val="110000"/>
              </a:lnSpc>
            </a:pPr>
            <a:r>
              <a:rPr lang="zh-CN" altLang="en-US" sz="2200" b="1" dirty="0">
                <a:ea typeface="微软雅黑" panose="020B0503020204020204" pitchFamily="34" charset="-122"/>
              </a:rPr>
              <a:t>用助记符和标号来表示的指令（与机器指令一一对应）</a:t>
            </a:r>
          </a:p>
          <a:p>
            <a:pPr>
              <a:lnSpc>
                <a:spcPct val="110000"/>
              </a:lnSpc>
              <a:buClr>
                <a:schemeClr val="tx1"/>
              </a:buClr>
            </a:pPr>
            <a:r>
              <a:rPr lang="zh-CN" altLang="en-US" sz="2200" b="1" dirty="0">
                <a:solidFill>
                  <a:srgbClr val="FF0000"/>
                </a:solidFill>
                <a:ea typeface="微软雅黑" panose="020B0503020204020204" pitchFamily="34" charset="-122"/>
                <a:hlinkClick r:id="" action="ppaction://hlinkshowjump?jump=nextslide">
                  <a:extLst>
                    <a:ext uri="{A12FA001-AC4F-418D-AE19-62706E023703}">
                      <ahyp:hlinkClr xmlns:ahyp="http://schemas.microsoft.com/office/drawing/2018/hyperlinkcolor" val="tx"/>
                    </a:ext>
                  </a:extLst>
                </a:hlinkClick>
              </a:rPr>
              <a:t>指令</a:t>
            </a:r>
            <a:r>
              <a:rPr lang="zh-CN" altLang="en-US" sz="2200" b="1" dirty="0">
                <a:ea typeface="微软雅黑" panose="020B0503020204020204" pitchFamily="34" charset="-122"/>
              </a:rPr>
              <a:t>又是什么呢？包含操作码和操作数或其地址码</a:t>
            </a:r>
          </a:p>
          <a:p>
            <a:pPr lvl="1">
              <a:lnSpc>
                <a:spcPct val="110000"/>
              </a:lnSpc>
              <a:buFontTx/>
              <a:buNone/>
            </a:pPr>
            <a:r>
              <a:rPr lang="zh-CN" altLang="en-US" b="1" dirty="0">
                <a:ea typeface="微软雅黑" panose="020B0503020204020204" pitchFamily="34" charset="-122"/>
              </a:rPr>
              <a:t>   </a:t>
            </a:r>
            <a:r>
              <a:rPr lang="zh-CN" altLang="en-US" sz="2200" b="1" dirty="0">
                <a:solidFill>
                  <a:srgbClr val="339933"/>
                </a:solidFill>
                <a:ea typeface="微软雅黑" panose="020B0503020204020204" pitchFamily="34" charset="-122"/>
              </a:rPr>
              <a:t>（</a:t>
            </a:r>
            <a:r>
              <a:rPr lang="zh-CN" altLang="en-US" sz="2200" b="1" dirty="0">
                <a:solidFill>
                  <a:srgbClr val="FF0000"/>
                </a:solidFill>
                <a:ea typeface="微软雅黑" panose="020B0503020204020204" pitchFamily="34" charset="-122"/>
              </a:rPr>
              <a:t>机器指令</a:t>
            </a:r>
            <a:r>
              <a:rPr lang="zh-CN" altLang="en-US" sz="2200" b="1" dirty="0">
                <a:solidFill>
                  <a:srgbClr val="339933"/>
                </a:solidFill>
                <a:ea typeface="微软雅黑" panose="020B0503020204020204" pitchFamily="34" charset="-122"/>
              </a:rPr>
              <a:t>用二进制表示，</a:t>
            </a:r>
            <a:r>
              <a:rPr lang="zh-CN" altLang="en-US" sz="2200" b="1" dirty="0">
                <a:solidFill>
                  <a:srgbClr val="FF0000"/>
                </a:solidFill>
                <a:ea typeface="微软雅黑" panose="020B0503020204020204" pitchFamily="34" charset="-122"/>
              </a:rPr>
              <a:t>汇编指令</a:t>
            </a:r>
            <a:r>
              <a:rPr lang="zh-CN" altLang="en-US" sz="2200" b="1" dirty="0">
                <a:solidFill>
                  <a:srgbClr val="339933"/>
                </a:solidFill>
                <a:ea typeface="微软雅黑" panose="020B0503020204020204" pitchFamily="34" charset="-122"/>
              </a:rPr>
              <a:t>用符号表示）</a:t>
            </a:r>
          </a:p>
          <a:p>
            <a:pPr lvl="1">
              <a:lnSpc>
                <a:spcPct val="110000"/>
              </a:lnSpc>
            </a:pPr>
            <a:r>
              <a:rPr lang="zh-CN" altLang="en-US" sz="2200" b="1" dirty="0">
                <a:ea typeface="微软雅黑" panose="020B0503020204020204" pitchFamily="34" charset="-122"/>
              </a:rPr>
              <a:t>可以描述：取（或存一个数）</a:t>
            </a:r>
          </a:p>
          <a:p>
            <a:pPr lvl="1">
              <a:lnSpc>
                <a:spcPct val="110000"/>
              </a:lnSpc>
              <a:buFontTx/>
              <a:buNone/>
            </a:pPr>
            <a:r>
              <a:rPr lang="zh-CN" altLang="en-US" sz="2200" b="1" dirty="0">
                <a:ea typeface="微软雅黑" panose="020B0503020204020204" pitchFamily="34" charset="-122"/>
              </a:rPr>
              <a:t>                      两个数加（或减、乘、除、与、或等）</a:t>
            </a:r>
          </a:p>
          <a:p>
            <a:pPr lvl="1">
              <a:lnSpc>
                <a:spcPct val="110000"/>
              </a:lnSpc>
              <a:buFontTx/>
              <a:buNone/>
            </a:pPr>
            <a:r>
              <a:rPr lang="zh-CN" altLang="en-US" sz="2200" b="1" dirty="0">
                <a:ea typeface="微软雅黑" panose="020B0503020204020204" pitchFamily="34" charset="-122"/>
              </a:rPr>
              <a:t>                      根据运算结果判断是否转移执行</a:t>
            </a:r>
          </a:p>
          <a:p>
            <a:pPr>
              <a:lnSpc>
                <a:spcPct val="110000"/>
              </a:lnSpc>
            </a:pPr>
            <a:r>
              <a:rPr lang="zh-CN" altLang="en-US" sz="2200" b="1" dirty="0">
                <a:ea typeface="微软雅黑" panose="020B0503020204020204" pitchFamily="34" charset="-122"/>
              </a:rPr>
              <a:t>用</a:t>
            </a:r>
            <a:r>
              <a:rPr lang="zh-CN" altLang="en-US" sz="2200" b="1" dirty="0">
                <a:solidFill>
                  <a:srgbClr val="FF0000"/>
                </a:solidFill>
                <a:ea typeface="微软雅黑" panose="020B0503020204020204" pitchFamily="34" charset="-122"/>
              </a:rPr>
              <a:t>汇编语言</a:t>
            </a:r>
            <a:r>
              <a:rPr lang="zh-CN" altLang="en-US" sz="2200" b="1" dirty="0">
                <a:ea typeface="微软雅黑" panose="020B0503020204020204" pitchFamily="34" charset="-122"/>
              </a:rPr>
              <a:t>编写复杂程序？</a:t>
            </a:r>
          </a:p>
          <a:p>
            <a:pPr lvl="1">
              <a:lnSpc>
                <a:spcPct val="110000"/>
              </a:lnSpc>
              <a:buFontTx/>
              <a:buNone/>
            </a:pPr>
            <a:r>
              <a:rPr lang="zh-CN" altLang="en-US" sz="2200" b="1" dirty="0">
                <a:solidFill>
                  <a:srgbClr val="008000"/>
                </a:solidFill>
                <a:ea typeface="微软雅黑" panose="020B0503020204020204" pitchFamily="34" charset="-122"/>
              </a:rPr>
              <a:t>（例如，用汇编语言实现排序（</a:t>
            </a:r>
            <a:r>
              <a:rPr lang="en-US" altLang="zh-CN" sz="2200" b="1" dirty="0">
                <a:solidFill>
                  <a:srgbClr val="008000"/>
                </a:solidFill>
                <a:ea typeface="微软雅黑" panose="020B0503020204020204" pitchFamily="34" charset="-122"/>
              </a:rPr>
              <a:t>sort</a:t>
            </a:r>
            <a:r>
              <a:rPr lang="zh-CN" altLang="en-US" sz="2200" b="1" dirty="0">
                <a:solidFill>
                  <a:srgbClr val="008000"/>
                </a:solidFill>
                <a:ea typeface="微软雅黑" panose="020B0503020204020204" pitchFamily="34" charset="-122"/>
              </a:rPr>
              <a:t>）、矩阵相乘）</a:t>
            </a:r>
          </a:p>
          <a:p>
            <a:pPr lvl="1">
              <a:lnSpc>
                <a:spcPct val="110000"/>
              </a:lnSpc>
            </a:pPr>
            <a:r>
              <a:rPr lang="zh-CN" altLang="en-US" sz="2200" b="1" dirty="0">
                <a:ea typeface="微软雅黑" panose="020B0503020204020204" pitchFamily="34" charset="-122"/>
              </a:rPr>
              <a:t>需要描述的细节太多了！程序会很长很长！而且在不同结构的机器上就不能运行！</a:t>
            </a:r>
          </a:p>
        </p:txBody>
      </p:sp>
      <p:sp>
        <p:nvSpPr>
          <p:cNvPr id="8" name="Text Box 11">
            <a:extLst>
              <a:ext uri="{FF2B5EF4-FFF2-40B4-BE49-F238E27FC236}">
                <a16:creationId xmlns:a16="http://schemas.microsoft.com/office/drawing/2014/main" id="{3D5B237B-AF3B-21A4-F76B-8CD5C9641FA0}"/>
              </a:ext>
            </a:extLst>
          </p:cNvPr>
          <p:cNvSpPr txBox="1">
            <a:spLocks noChangeArrowheads="1"/>
          </p:cNvSpPr>
          <p:nvPr/>
        </p:nvSpPr>
        <p:spPr bwMode="auto">
          <a:xfrm>
            <a:off x="7092280" y="3393511"/>
            <a:ext cx="1954212" cy="16256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CC3300"/>
                </a:solidFill>
                <a:ea typeface="微软雅黑" panose="020B0503020204020204" pitchFamily="34" charset="-122"/>
              </a:rPr>
              <a:t>机器语言和汇编语言都是面向机器结构的语言，故它们统称为</a:t>
            </a:r>
            <a:r>
              <a:rPr lang="zh-CN" altLang="en-US" sz="2000" dirty="0">
                <a:solidFill>
                  <a:srgbClr val="008000"/>
                </a:solidFill>
                <a:ea typeface="微软雅黑" panose="020B0503020204020204" pitchFamily="34" charset="-122"/>
              </a:rPr>
              <a:t>机器级语言</a:t>
            </a:r>
          </a:p>
        </p:txBody>
      </p:sp>
    </p:spTree>
    <p:extLst>
      <p:ext uri="{BB962C8B-B14F-4D97-AF65-F5344CB8AC3E}">
        <p14:creationId xmlns:p14="http://schemas.microsoft.com/office/powerpoint/2010/main" val="411630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blinds(horizontal)">
                                      <p:cBhvr>
                                        <p:cTn id="35" dur="500"/>
                                        <p:tgtEl>
                                          <p:spTgt spid="4">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blinds(horizontal)">
                                      <p:cBhvr>
                                        <p:cTn id="38" dur="500"/>
                                        <p:tgtEl>
                                          <p:spTgt spid="4">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blinds(horizontal)">
                                      <p:cBhvr>
                                        <p:cTn id="43" dur="500"/>
                                        <p:tgtEl>
                                          <p:spTgt spid="4">
                                            <p:txEl>
                                              <p:pRg st="8" end="8"/>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blinds(horizontal)">
                                      <p:cBhvr>
                                        <p:cTn id="46" dur="500"/>
                                        <p:tgtEl>
                                          <p:spTgt spid="4">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Effect transition="in" filter="blinds(horizontal)">
                                      <p:cBhvr>
                                        <p:cTn id="51" dur="500"/>
                                        <p:tgtEl>
                                          <p:spTgt spid="4">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blinds(horizontal)">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8194"/>
          <p:cNvSpPr txBox="1"/>
          <p:nvPr>
            <p:custDataLst>
              <p:tags r:id="rId1"/>
            </p:custDataLst>
          </p:nvPr>
        </p:nvSpPr>
        <p:spPr>
          <a:xfrm>
            <a:off x="987425" y="1700530"/>
            <a:ext cx="6309360" cy="838835"/>
          </a:xfrm>
          <a:prstGeom prst="rect">
            <a:avLst/>
          </a:prstGeom>
          <a:noFill/>
          <a:ln w="9525">
            <a:noFill/>
          </a:ln>
        </p:spPr>
        <p:txBody>
          <a:bodyPr wrap="square" anchor="t" anchorCtr="0">
            <a:noAutofit/>
          </a:bodyPr>
          <a:lstStyle/>
          <a:p>
            <a:pPr algn="l">
              <a:lnSpc>
                <a:spcPct val="150000"/>
              </a:lnSpc>
              <a:buClrTx/>
              <a:buSzTx/>
            </a:pPr>
            <a:r>
              <a:rPr dirty="0" err="1">
                <a:latin typeface="楷体_GB2312" pitchFamily="1" charset="-122"/>
                <a:ea typeface="楷体_GB2312" pitchFamily="1" charset="-122"/>
              </a:rPr>
              <a:t>机器指令的一般形式</a:t>
            </a:r>
            <a:r>
              <a:rPr lang="zh-CN" altLang="en-US" dirty="0">
                <a:latin typeface="楷体_GB2312" pitchFamily="1" charset="-122"/>
                <a:ea typeface="楷体_GB2312" pitchFamily="1" charset="-122"/>
              </a:rPr>
              <a:t>：</a:t>
            </a:r>
            <a:endParaRPr dirty="0">
              <a:latin typeface="楷体_GB2312" pitchFamily="1" charset="-122"/>
              <a:ea typeface="楷体_GB2312" pitchFamily="1" charset="-122"/>
            </a:endParaRPr>
          </a:p>
        </p:txBody>
      </p:sp>
      <p:grpSp>
        <p:nvGrpSpPr>
          <p:cNvPr id="5" name="组合 4">
            <a:extLst>
              <a:ext uri="{FF2B5EF4-FFF2-40B4-BE49-F238E27FC236}">
                <a16:creationId xmlns:a16="http://schemas.microsoft.com/office/drawing/2014/main" id="{2D7678FA-1A79-303D-6374-E6E672557C77}"/>
              </a:ext>
            </a:extLst>
          </p:cNvPr>
          <p:cNvGrpSpPr/>
          <p:nvPr/>
        </p:nvGrpSpPr>
        <p:grpSpPr>
          <a:xfrm>
            <a:off x="1763688" y="2780928"/>
            <a:ext cx="5328592" cy="523220"/>
            <a:chOff x="1628056" y="3284984"/>
            <a:chExt cx="5328592" cy="523220"/>
          </a:xfrm>
        </p:grpSpPr>
        <p:sp>
          <p:nvSpPr>
            <p:cNvPr id="2" name="文本框 1">
              <a:extLst>
                <a:ext uri="{FF2B5EF4-FFF2-40B4-BE49-F238E27FC236}">
                  <a16:creationId xmlns:a16="http://schemas.microsoft.com/office/drawing/2014/main" id="{7000707E-109A-C85D-D466-6635256CC7CD}"/>
                </a:ext>
              </a:extLst>
            </p:cNvPr>
            <p:cNvSpPr txBox="1"/>
            <p:nvPr/>
          </p:nvSpPr>
          <p:spPr>
            <a:xfrm>
              <a:off x="4292352" y="3284984"/>
              <a:ext cx="2664296" cy="523220"/>
            </a:xfrm>
            <a:prstGeom prst="rect">
              <a:avLst/>
            </a:prstGeom>
            <a:noFill/>
            <a:ln>
              <a:solidFill>
                <a:srgbClr val="002060"/>
              </a:solidFill>
            </a:ln>
          </p:spPr>
          <p:txBody>
            <a:bodyPr wrap="square" rtlCol="0">
              <a:spAutoFit/>
            </a:bodyPr>
            <a:lstStyle/>
            <a:p>
              <a:pPr algn="ctr"/>
              <a:r>
                <a:rPr lang="zh-CN" altLang="en-US" dirty="0"/>
                <a:t>地址码</a:t>
              </a:r>
            </a:p>
          </p:txBody>
        </p:sp>
        <p:sp>
          <p:nvSpPr>
            <p:cNvPr id="3" name="文本框 2">
              <a:extLst>
                <a:ext uri="{FF2B5EF4-FFF2-40B4-BE49-F238E27FC236}">
                  <a16:creationId xmlns:a16="http://schemas.microsoft.com/office/drawing/2014/main" id="{35CD9091-FB91-3A82-094F-8ADCC0BBE2A1}"/>
                </a:ext>
              </a:extLst>
            </p:cNvPr>
            <p:cNvSpPr txBox="1"/>
            <p:nvPr/>
          </p:nvSpPr>
          <p:spPr>
            <a:xfrm>
              <a:off x="1628056" y="3284984"/>
              <a:ext cx="2664296" cy="523220"/>
            </a:xfrm>
            <a:prstGeom prst="rect">
              <a:avLst/>
            </a:prstGeom>
            <a:noFill/>
            <a:ln>
              <a:solidFill>
                <a:srgbClr val="002060"/>
              </a:solidFill>
            </a:ln>
          </p:spPr>
          <p:txBody>
            <a:bodyPr wrap="square" rtlCol="0">
              <a:spAutoFit/>
            </a:bodyPr>
            <a:lstStyle/>
            <a:p>
              <a:pPr algn="ctr"/>
              <a:r>
                <a:rPr lang="zh-CN" altLang="en-US" dirty="0"/>
                <a:t>操作码</a:t>
              </a:r>
            </a:p>
          </p:txBody>
        </p:sp>
      </p:grpSp>
      <p:sp>
        <p:nvSpPr>
          <p:cNvPr id="6" name="文本框 8193">
            <a:extLst>
              <a:ext uri="{FF2B5EF4-FFF2-40B4-BE49-F238E27FC236}">
                <a16:creationId xmlns:a16="http://schemas.microsoft.com/office/drawing/2014/main" id="{05F29CAE-F483-1EC9-85C3-DECB3C4C1EEC}"/>
              </a:ext>
            </a:extLst>
          </p:cNvPr>
          <p:cNvSpPr txBox="1"/>
          <p:nvPr/>
        </p:nvSpPr>
        <p:spPr>
          <a:xfrm>
            <a:off x="600869" y="35206"/>
            <a:ext cx="7272338" cy="1200329"/>
          </a:xfrm>
          <a:prstGeom prst="rect">
            <a:avLst/>
          </a:prstGeom>
          <a:noFill/>
          <a:ln w="9525">
            <a:noFill/>
          </a:ln>
        </p:spPr>
        <p:txBody>
          <a:bodyPr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1.2 </a:t>
            </a:r>
            <a:r>
              <a:rPr lang="zh-CN" altLang="en-US" sz="3600" dirty="0">
                <a:solidFill>
                  <a:schemeClr val="bg1"/>
                </a:solidFill>
                <a:latin typeface="华文新魏" panose="02010800040101010101" pitchFamily="2" charset="-122"/>
                <a:ea typeface="华文新魏" panose="02010800040101010101" pitchFamily="2" charset="-122"/>
              </a:rPr>
              <a:t>程序开发和执行之一</a:t>
            </a:r>
            <a:endParaRPr lang="en-US" altLang="zh-CN" sz="3600" dirty="0">
              <a:solidFill>
                <a:schemeClr val="bg1"/>
              </a:solidFill>
              <a:latin typeface="华文新魏" panose="02010800040101010101" pitchFamily="2" charset="-122"/>
              <a:ea typeface="华文新魏" panose="02010800040101010101" pitchFamily="2" charset="-122"/>
            </a:endParaRPr>
          </a:p>
          <a:p>
            <a:r>
              <a:rPr lang="en-US" alt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程序设计语言和翻译程序</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600869" y="35206"/>
            <a:ext cx="7272338" cy="1200329"/>
          </a:xfrm>
          <a:prstGeom prst="rect">
            <a:avLst/>
          </a:prstGeom>
          <a:noFill/>
          <a:ln w="9525">
            <a:noFill/>
          </a:ln>
        </p:spPr>
        <p:txBody>
          <a:bodyPr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1.2 </a:t>
            </a:r>
            <a:r>
              <a:rPr lang="zh-CN" altLang="en-US" sz="3600" dirty="0">
                <a:solidFill>
                  <a:schemeClr val="bg1"/>
                </a:solidFill>
                <a:latin typeface="华文新魏" panose="02010800040101010101" pitchFamily="2" charset="-122"/>
                <a:ea typeface="华文新魏" panose="02010800040101010101" pitchFamily="2" charset="-122"/>
              </a:rPr>
              <a:t>程序开发和执行之一</a:t>
            </a:r>
            <a:endParaRPr lang="en-US" altLang="zh-CN" sz="3600" dirty="0">
              <a:solidFill>
                <a:schemeClr val="bg1"/>
              </a:solidFill>
              <a:latin typeface="华文新魏" panose="02010800040101010101" pitchFamily="2" charset="-122"/>
              <a:ea typeface="华文新魏" panose="02010800040101010101" pitchFamily="2" charset="-122"/>
            </a:endParaRPr>
          </a:p>
          <a:p>
            <a:r>
              <a:rPr lang="en-US" alt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程序设计语言和翻译程序</a:t>
            </a:r>
          </a:p>
        </p:txBody>
      </p:sp>
      <p:sp>
        <p:nvSpPr>
          <p:cNvPr id="2" name="Rectangle 3">
            <a:extLst>
              <a:ext uri="{FF2B5EF4-FFF2-40B4-BE49-F238E27FC236}">
                <a16:creationId xmlns:a16="http://schemas.microsoft.com/office/drawing/2014/main" id="{01ECD04F-D313-5F03-AFEC-6DE377CE7521}"/>
              </a:ext>
            </a:extLst>
          </p:cNvPr>
          <p:cNvSpPr txBox="1">
            <a:spLocks noChangeArrowheads="1"/>
          </p:cNvSpPr>
          <p:nvPr/>
        </p:nvSpPr>
        <p:spPr>
          <a:xfrm>
            <a:off x="206375" y="1268760"/>
            <a:ext cx="8621713" cy="5328592"/>
          </a:xfrm>
          <a:prstGeom prst="rect">
            <a:avLst/>
          </a:prstGeom>
        </p:spPr>
        <p: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3"/>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r>
              <a:rPr lang="zh-CN" altLang="en-US" sz="2200" b="1" dirty="0">
                <a:latin typeface="微软雅黑" panose="020B0503020204020204" pitchFamily="34" charset="-122"/>
                <a:ea typeface="微软雅黑" panose="020B0503020204020204" pitchFamily="34" charset="-122"/>
              </a:rPr>
              <a:t>随着技术的发展，出现了许多高级编程语言</a:t>
            </a:r>
            <a:endParaRPr lang="en-US" altLang="zh-CN" sz="2200" b="1" dirty="0">
              <a:latin typeface="微软雅黑" panose="020B0503020204020204" pitchFamily="34" charset="-122"/>
              <a:ea typeface="微软雅黑" panose="020B0503020204020204" pitchFamily="34" charset="-122"/>
            </a:endParaRPr>
          </a:p>
          <a:p>
            <a:pPr marL="0" indent="0">
              <a:buNone/>
            </a:pPr>
            <a:endParaRPr lang="zh-CN" altLang="en-US" sz="2200" b="1" dirty="0">
              <a:latin typeface="微软雅黑" panose="020B0503020204020204" pitchFamily="34" charset="-122"/>
              <a:ea typeface="微软雅黑" panose="020B0503020204020204" pitchFamily="34" charset="-122"/>
            </a:endParaRPr>
          </a:p>
          <a:p>
            <a:pPr lvl="1"/>
            <a:r>
              <a:rPr lang="zh-CN" altLang="en-US" sz="2200" b="1" dirty="0">
                <a:latin typeface="微软雅黑" panose="020B0503020204020204" pitchFamily="34" charset="-122"/>
                <a:ea typeface="微软雅黑" panose="020B0503020204020204" pitchFamily="34" charset="-122"/>
              </a:rPr>
              <a:t>它们与具体机器结构无关</a:t>
            </a:r>
          </a:p>
          <a:p>
            <a:pPr lvl="1"/>
            <a:r>
              <a:rPr lang="zh-CN" altLang="en-US" sz="2200" b="1" dirty="0">
                <a:latin typeface="微软雅黑" panose="020B0503020204020204" pitchFamily="34" charset="-122"/>
                <a:ea typeface="微软雅黑" panose="020B0503020204020204" pitchFamily="34" charset="-122"/>
              </a:rPr>
              <a:t>面向算法描述，比机器级语言描述能力强得多</a:t>
            </a:r>
          </a:p>
          <a:p>
            <a:pPr lvl="1"/>
            <a:r>
              <a:rPr lang="zh-CN" altLang="en-US" sz="2200" b="1" dirty="0">
                <a:latin typeface="微软雅黑" panose="020B0503020204020204" pitchFamily="34" charset="-122"/>
                <a:ea typeface="微软雅黑" panose="020B0503020204020204" pitchFamily="34" charset="-122"/>
              </a:rPr>
              <a:t>高级语言中一条语句对应几条、几十条甚至几百条指令</a:t>
            </a:r>
          </a:p>
          <a:p>
            <a:pPr lvl="1"/>
            <a:r>
              <a:rPr lang="zh-CN" altLang="en-US" sz="2200" b="1" dirty="0">
                <a:latin typeface="微软雅黑" panose="020B0503020204020204" pitchFamily="34" charset="-122"/>
                <a:ea typeface="微软雅黑" panose="020B0503020204020204" pitchFamily="34" charset="-122"/>
              </a:rPr>
              <a:t>有“面向过程”和“面向对象”的语言之分</a:t>
            </a:r>
          </a:p>
          <a:p>
            <a:pPr lvl="1"/>
            <a:r>
              <a:rPr lang="zh-CN" altLang="en-US" sz="2200" b="1" dirty="0">
                <a:latin typeface="微软雅黑" panose="020B0503020204020204" pitchFamily="34" charset="-122"/>
                <a:ea typeface="微软雅黑" panose="020B0503020204020204" pitchFamily="34" charset="-122"/>
              </a:rPr>
              <a:t>处理逻辑分为三种结构</a:t>
            </a:r>
          </a:p>
          <a:p>
            <a:pPr lvl="2"/>
            <a:r>
              <a:rPr lang="zh-CN" altLang="en-US" sz="2200" b="1" dirty="0">
                <a:latin typeface="微软雅黑" panose="020B0503020204020204" pitchFamily="34" charset="-122"/>
                <a:ea typeface="微软雅黑" panose="020B0503020204020204" pitchFamily="34" charset="-122"/>
              </a:rPr>
              <a:t>顺序结构、选择结构、循环结构</a:t>
            </a:r>
          </a:p>
          <a:p>
            <a:pPr lvl="1"/>
            <a:r>
              <a:rPr lang="zh-CN" altLang="en-US" sz="2200" b="1" dirty="0">
                <a:latin typeface="微软雅黑" panose="020B0503020204020204" pitchFamily="34" charset="-122"/>
                <a:ea typeface="微软雅黑" panose="020B0503020204020204" pitchFamily="34" charset="-122"/>
              </a:rPr>
              <a:t>有两种转换方式：“编译”和“解释”</a:t>
            </a:r>
          </a:p>
          <a:p>
            <a:pPr lvl="2"/>
            <a:r>
              <a:rPr lang="zh-CN" altLang="en-US" sz="2200" b="1" dirty="0">
                <a:latin typeface="微软雅黑" panose="020B0503020204020204" pitchFamily="34" charset="-122"/>
                <a:ea typeface="微软雅黑" panose="020B0503020204020204" pitchFamily="34" charset="-122"/>
              </a:rPr>
              <a:t>编译程序</a:t>
            </a:r>
            <a:r>
              <a:rPr lang="en-US" altLang="zh-CN" sz="2200" b="1" dirty="0">
                <a:latin typeface="微软雅黑" panose="020B0503020204020204" pitchFamily="34" charset="-122"/>
                <a:ea typeface="微软雅黑" panose="020B0503020204020204" pitchFamily="34" charset="-122"/>
              </a:rPr>
              <a:t>(Complier)</a:t>
            </a:r>
            <a:r>
              <a:rPr lang="zh-CN" altLang="en-US" sz="2200" b="1" dirty="0">
                <a:latin typeface="微软雅黑" panose="020B0503020204020204" pitchFamily="34" charset="-122"/>
                <a:ea typeface="微软雅黑" panose="020B0503020204020204" pitchFamily="34" charset="-122"/>
              </a:rPr>
              <a:t>：</a:t>
            </a:r>
            <a:r>
              <a:rPr lang="zh-CN" altLang="en-US" sz="2200" b="1" dirty="0">
                <a:solidFill>
                  <a:srgbClr val="CC3300"/>
                </a:solidFill>
                <a:latin typeface="微软雅黑" panose="020B0503020204020204" pitchFamily="34" charset="-122"/>
                <a:ea typeface="微软雅黑" panose="020B0503020204020204" pitchFamily="34" charset="-122"/>
              </a:rPr>
              <a:t>将高级语言源程序转换为机器级目标程序，执行时只要启动目标程序即可</a:t>
            </a:r>
          </a:p>
          <a:p>
            <a:pPr lvl="2"/>
            <a:r>
              <a:rPr lang="zh-CN" altLang="en-US" sz="2200" b="1" dirty="0">
                <a:latin typeface="微软雅黑" panose="020B0503020204020204" pitchFamily="34" charset="-122"/>
                <a:ea typeface="微软雅黑" panose="020B0503020204020204" pitchFamily="34" charset="-122"/>
              </a:rPr>
              <a:t>解释程序</a:t>
            </a:r>
            <a:r>
              <a:rPr lang="en-US" altLang="zh-CN" sz="2200" b="1" dirty="0">
                <a:latin typeface="微软雅黑" panose="020B0503020204020204" pitchFamily="34" charset="-122"/>
                <a:ea typeface="微软雅黑" panose="020B0503020204020204" pitchFamily="34" charset="-122"/>
              </a:rPr>
              <a:t>(Interpreter )</a:t>
            </a:r>
            <a:r>
              <a:rPr lang="zh-CN" altLang="en-US" sz="2200" b="1" dirty="0">
                <a:latin typeface="微软雅黑" panose="020B0503020204020204" pitchFamily="34" charset="-122"/>
                <a:ea typeface="微软雅黑" panose="020B0503020204020204" pitchFamily="34" charset="-122"/>
              </a:rPr>
              <a:t>：</a:t>
            </a:r>
            <a:r>
              <a:rPr lang="zh-CN" altLang="en-US" sz="2200" b="1" dirty="0">
                <a:solidFill>
                  <a:srgbClr val="CC3300"/>
                </a:solidFill>
                <a:latin typeface="微软雅黑" panose="020B0503020204020204" pitchFamily="34" charset="-122"/>
                <a:ea typeface="微软雅黑" panose="020B0503020204020204" pitchFamily="34" charset="-122"/>
              </a:rPr>
              <a:t>将高级语言语句逐条翻译成机器指令并立即执行，不生成目标文件。</a:t>
            </a:r>
          </a:p>
        </p:txBody>
      </p:sp>
    </p:spTree>
    <p:extLst>
      <p:ext uri="{BB962C8B-B14F-4D97-AF65-F5344CB8AC3E}">
        <p14:creationId xmlns:p14="http://schemas.microsoft.com/office/powerpoint/2010/main" val="240284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blinds(horizontal)">
                                      <p:cBhvr>
                                        <p:cTn id="30" dur="500"/>
                                        <p:tgtEl>
                                          <p:spTgt spid="2">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blinds(horizontal)">
                                      <p:cBhvr>
                                        <p:cTn id="35" dur="500"/>
                                        <p:tgtEl>
                                          <p:spTgt spid="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blinds(horizontal)">
                                      <p:cBhvr>
                                        <p:cTn id="40" dur="500"/>
                                        <p:tgtEl>
                                          <p:spTgt spid="2">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blinds(horizontal)">
                                      <p:cBhvr>
                                        <p:cTn id="4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179512" y="35206"/>
            <a:ext cx="8424936" cy="1200329"/>
          </a:xfrm>
          <a:prstGeom prst="rect">
            <a:avLst/>
          </a:prstGeom>
          <a:noFill/>
          <a:ln w="9525">
            <a:noFill/>
          </a:ln>
        </p:spPr>
        <p:txBody>
          <a:bodyPr wrap="square"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1.2 </a:t>
            </a:r>
            <a:r>
              <a:rPr lang="zh-CN" altLang="en-US" sz="3600" dirty="0">
                <a:solidFill>
                  <a:schemeClr val="bg1"/>
                </a:solidFill>
                <a:latin typeface="华文新魏" panose="02010800040101010101" pitchFamily="2" charset="-122"/>
                <a:ea typeface="华文新魏" panose="02010800040101010101" pitchFamily="2" charset="-122"/>
              </a:rPr>
              <a:t>程序开发和执行之一</a:t>
            </a:r>
            <a:endParaRPr lang="en-US" altLang="zh-CN" sz="3600" dirty="0">
              <a:solidFill>
                <a:schemeClr val="bg1"/>
              </a:solidFill>
              <a:latin typeface="华文新魏" panose="02010800040101010101" pitchFamily="2" charset="-122"/>
              <a:ea typeface="华文新魏" panose="02010800040101010101" pitchFamily="2" charset="-122"/>
            </a:endParaRPr>
          </a:p>
          <a:p>
            <a:r>
              <a:rPr lang="en-US" alt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不同层次语言之间的等价转换</a:t>
            </a:r>
          </a:p>
        </p:txBody>
      </p:sp>
      <p:pic>
        <p:nvPicPr>
          <p:cNvPr id="2" name="Picture 3">
            <a:extLst>
              <a:ext uri="{FF2B5EF4-FFF2-40B4-BE49-F238E27FC236}">
                <a16:creationId xmlns:a16="http://schemas.microsoft.com/office/drawing/2014/main" id="{FDBCE772-AB94-8794-0E67-93498FDD9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16013"/>
            <a:ext cx="881221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23">
            <a:extLst>
              <a:ext uri="{FF2B5EF4-FFF2-40B4-BE49-F238E27FC236}">
                <a16:creationId xmlns:a16="http://schemas.microsoft.com/office/drawing/2014/main" id="{BF736A60-5EDB-7538-C5F6-D49C82672EF5}"/>
              </a:ext>
            </a:extLst>
          </p:cNvPr>
          <p:cNvSpPr txBox="1">
            <a:spLocks noChangeArrowheads="1"/>
          </p:cNvSpPr>
          <p:nvPr/>
        </p:nvSpPr>
        <p:spPr bwMode="auto">
          <a:xfrm>
            <a:off x="7106096" y="2559050"/>
            <a:ext cx="193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ea typeface="微软雅黑" panose="020B0503020204020204" pitchFamily="34" charset="-122"/>
              </a:rPr>
              <a:t>每条指令由操作码和若干地址码组成</a:t>
            </a:r>
          </a:p>
        </p:txBody>
      </p:sp>
      <p:sp>
        <p:nvSpPr>
          <p:cNvPr id="24" name="Text Box 24">
            <a:extLst>
              <a:ext uri="{FF2B5EF4-FFF2-40B4-BE49-F238E27FC236}">
                <a16:creationId xmlns:a16="http://schemas.microsoft.com/office/drawing/2014/main" id="{27128318-2339-073D-3DDB-AB1D0314C6DC}"/>
              </a:ext>
            </a:extLst>
          </p:cNvPr>
          <p:cNvSpPr txBox="1">
            <a:spLocks noChangeArrowheads="1"/>
          </p:cNvSpPr>
          <p:nvPr/>
        </p:nvSpPr>
        <p:spPr bwMode="auto">
          <a:xfrm>
            <a:off x="985838" y="6026150"/>
            <a:ext cx="6546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FF0000"/>
                </a:solidFill>
                <a:ea typeface="微软雅黑" panose="020B0503020204020204" pitchFamily="34" charset="-122"/>
              </a:rPr>
              <a:t>任何高级语言程序最终通过执行若干条指令来完成！</a:t>
            </a:r>
          </a:p>
        </p:txBody>
      </p:sp>
      <p:grpSp>
        <p:nvGrpSpPr>
          <p:cNvPr id="12" name="组合 11">
            <a:extLst>
              <a:ext uri="{FF2B5EF4-FFF2-40B4-BE49-F238E27FC236}">
                <a16:creationId xmlns:a16="http://schemas.microsoft.com/office/drawing/2014/main" id="{8BD42A14-261C-E3E1-B3A8-EE9325A09346}"/>
              </a:ext>
            </a:extLst>
          </p:cNvPr>
          <p:cNvGrpSpPr/>
          <p:nvPr/>
        </p:nvGrpSpPr>
        <p:grpSpPr>
          <a:xfrm>
            <a:off x="3956050" y="1187450"/>
            <a:ext cx="4267200" cy="3711575"/>
            <a:chOff x="3956050" y="1187450"/>
            <a:chExt cx="4267200" cy="3711575"/>
          </a:xfrm>
        </p:grpSpPr>
        <p:sp>
          <p:nvSpPr>
            <p:cNvPr id="4" name="Rectangle 4">
              <a:extLst>
                <a:ext uri="{FF2B5EF4-FFF2-40B4-BE49-F238E27FC236}">
                  <a16:creationId xmlns:a16="http://schemas.microsoft.com/office/drawing/2014/main" id="{DB431723-A8C0-2DE6-E001-2C9088CC1D26}"/>
                </a:ext>
              </a:extLst>
            </p:cNvPr>
            <p:cNvSpPr>
              <a:spLocks noChangeArrowheads="1"/>
            </p:cNvSpPr>
            <p:nvPr/>
          </p:nvSpPr>
          <p:spPr bwMode="auto">
            <a:xfrm>
              <a:off x="4005263" y="3746500"/>
              <a:ext cx="798512" cy="1147763"/>
            </a:xfrm>
            <a:prstGeom prst="rect">
              <a:avLst/>
            </a:prstGeom>
            <a:solidFill>
              <a:schemeClr val="accent2">
                <a:alpha val="3411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 name="Rectangle 5">
              <a:extLst>
                <a:ext uri="{FF2B5EF4-FFF2-40B4-BE49-F238E27FC236}">
                  <a16:creationId xmlns:a16="http://schemas.microsoft.com/office/drawing/2014/main" id="{A2849C35-749D-438B-6BAA-F858D2B9AA4C}"/>
                </a:ext>
              </a:extLst>
            </p:cNvPr>
            <p:cNvSpPr>
              <a:spLocks noChangeArrowheads="1"/>
            </p:cNvSpPr>
            <p:nvPr/>
          </p:nvSpPr>
          <p:spPr bwMode="auto">
            <a:xfrm>
              <a:off x="4837113" y="3751263"/>
              <a:ext cx="654050" cy="1147762"/>
            </a:xfrm>
            <a:prstGeom prst="rect">
              <a:avLst/>
            </a:prstGeom>
            <a:solidFill>
              <a:srgbClr val="800080">
                <a:alpha val="3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6" name="Rectangle 6">
              <a:extLst>
                <a:ext uri="{FF2B5EF4-FFF2-40B4-BE49-F238E27FC236}">
                  <a16:creationId xmlns:a16="http://schemas.microsoft.com/office/drawing/2014/main" id="{F665D039-7EA0-3346-A04F-3A7AE04C3E0C}"/>
                </a:ext>
              </a:extLst>
            </p:cNvPr>
            <p:cNvSpPr>
              <a:spLocks noChangeArrowheads="1"/>
            </p:cNvSpPr>
            <p:nvPr/>
          </p:nvSpPr>
          <p:spPr bwMode="auto">
            <a:xfrm>
              <a:off x="5505450" y="3736975"/>
              <a:ext cx="654050" cy="1147763"/>
            </a:xfrm>
            <a:prstGeom prst="rect">
              <a:avLst/>
            </a:prstGeom>
            <a:solidFill>
              <a:srgbClr val="339966">
                <a:alpha val="3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7" name="Rectangle 7">
              <a:extLst>
                <a:ext uri="{FF2B5EF4-FFF2-40B4-BE49-F238E27FC236}">
                  <a16:creationId xmlns:a16="http://schemas.microsoft.com/office/drawing/2014/main" id="{D574B469-12F6-9338-DB76-F784DF26176C}"/>
                </a:ext>
              </a:extLst>
            </p:cNvPr>
            <p:cNvSpPr>
              <a:spLocks noChangeArrowheads="1"/>
            </p:cNvSpPr>
            <p:nvPr/>
          </p:nvSpPr>
          <p:spPr bwMode="auto">
            <a:xfrm>
              <a:off x="6157913" y="3736975"/>
              <a:ext cx="2060575" cy="1147763"/>
            </a:xfrm>
            <a:prstGeom prst="rect">
              <a:avLst/>
            </a:prstGeom>
            <a:solidFill>
              <a:srgbClr val="FF0000">
                <a:alpha val="3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 name="Line 8">
              <a:extLst>
                <a:ext uri="{FF2B5EF4-FFF2-40B4-BE49-F238E27FC236}">
                  <a16:creationId xmlns:a16="http://schemas.microsoft.com/office/drawing/2014/main" id="{42B6B28C-51F2-70B2-2B3B-6346231959B3}"/>
                </a:ext>
              </a:extLst>
            </p:cNvPr>
            <p:cNvSpPr>
              <a:spLocks noChangeShapeType="1"/>
            </p:cNvSpPr>
            <p:nvPr/>
          </p:nvSpPr>
          <p:spPr bwMode="auto">
            <a:xfrm>
              <a:off x="3962400" y="4037013"/>
              <a:ext cx="425291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9">
              <a:extLst>
                <a:ext uri="{FF2B5EF4-FFF2-40B4-BE49-F238E27FC236}">
                  <a16:creationId xmlns:a16="http://schemas.microsoft.com/office/drawing/2014/main" id="{DBCE1A40-D186-CAF2-1835-F9C35FAB9242}"/>
                </a:ext>
              </a:extLst>
            </p:cNvPr>
            <p:cNvSpPr>
              <a:spLocks noChangeShapeType="1"/>
            </p:cNvSpPr>
            <p:nvPr/>
          </p:nvSpPr>
          <p:spPr bwMode="auto">
            <a:xfrm>
              <a:off x="3970338" y="4302125"/>
              <a:ext cx="4252912"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0">
              <a:extLst>
                <a:ext uri="{FF2B5EF4-FFF2-40B4-BE49-F238E27FC236}">
                  <a16:creationId xmlns:a16="http://schemas.microsoft.com/office/drawing/2014/main" id="{0DBAD848-868D-5B7B-8259-CAAF466A32AE}"/>
                </a:ext>
              </a:extLst>
            </p:cNvPr>
            <p:cNvSpPr>
              <a:spLocks noChangeShapeType="1"/>
            </p:cNvSpPr>
            <p:nvPr/>
          </p:nvSpPr>
          <p:spPr bwMode="auto">
            <a:xfrm>
              <a:off x="3956050" y="4602163"/>
              <a:ext cx="4252913"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1">
              <a:extLst>
                <a:ext uri="{FF2B5EF4-FFF2-40B4-BE49-F238E27FC236}">
                  <a16:creationId xmlns:a16="http://schemas.microsoft.com/office/drawing/2014/main" id="{2B70EE04-E5B5-BD90-35B0-337742B827D8}"/>
                </a:ext>
              </a:extLst>
            </p:cNvPr>
            <p:cNvSpPr>
              <a:spLocks noChangeShapeType="1"/>
            </p:cNvSpPr>
            <p:nvPr/>
          </p:nvSpPr>
          <p:spPr bwMode="auto">
            <a:xfrm>
              <a:off x="3956050" y="4887913"/>
              <a:ext cx="4252913" cy="0"/>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Rectangle 13">
              <a:extLst>
                <a:ext uri="{FF2B5EF4-FFF2-40B4-BE49-F238E27FC236}">
                  <a16:creationId xmlns:a16="http://schemas.microsoft.com/office/drawing/2014/main" id="{E34D24EF-6406-59EA-E76B-D630556A317B}"/>
                </a:ext>
              </a:extLst>
            </p:cNvPr>
            <p:cNvSpPr>
              <a:spLocks noChangeArrowheads="1"/>
            </p:cNvSpPr>
            <p:nvPr/>
          </p:nvSpPr>
          <p:spPr bwMode="auto">
            <a:xfrm>
              <a:off x="4940300" y="1487488"/>
              <a:ext cx="1379538" cy="304800"/>
            </a:xfrm>
            <a:prstGeom prst="rect">
              <a:avLst/>
            </a:prstGeom>
            <a:solidFill>
              <a:srgbClr val="FFFF00">
                <a:alpha val="4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14" name="Rectangle 14">
              <a:extLst>
                <a:ext uri="{FF2B5EF4-FFF2-40B4-BE49-F238E27FC236}">
                  <a16:creationId xmlns:a16="http://schemas.microsoft.com/office/drawing/2014/main" id="{FD5A744B-E608-FEC6-6D9E-B4BD5CC93104}"/>
                </a:ext>
              </a:extLst>
            </p:cNvPr>
            <p:cNvSpPr>
              <a:spLocks noChangeArrowheads="1"/>
            </p:cNvSpPr>
            <p:nvPr/>
          </p:nvSpPr>
          <p:spPr bwMode="auto">
            <a:xfrm>
              <a:off x="4959350" y="1187450"/>
              <a:ext cx="1379538" cy="304800"/>
            </a:xfrm>
            <a:prstGeom prst="rect">
              <a:avLst/>
            </a:prstGeom>
            <a:solidFill>
              <a:schemeClr val="accent2">
                <a:alpha val="4509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15" name="Rectangle 15">
              <a:extLst>
                <a:ext uri="{FF2B5EF4-FFF2-40B4-BE49-F238E27FC236}">
                  <a16:creationId xmlns:a16="http://schemas.microsoft.com/office/drawing/2014/main" id="{86440571-B826-1183-D264-CA2F81FE7E75}"/>
                </a:ext>
              </a:extLst>
            </p:cNvPr>
            <p:cNvSpPr>
              <a:spLocks noChangeArrowheads="1"/>
            </p:cNvSpPr>
            <p:nvPr/>
          </p:nvSpPr>
          <p:spPr bwMode="auto">
            <a:xfrm>
              <a:off x="4946650" y="1798638"/>
              <a:ext cx="1379538" cy="304800"/>
            </a:xfrm>
            <a:prstGeom prst="rect">
              <a:avLst/>
            </a:prstGeom>
            <a:solidFill>
              <a:srgbClr val="00FF00">
                <a:alpha val="3098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nvGrpSpPr>
            <p:cNvPr id="18" name="Group 18">
              <a:extLst>
                <a:ext uri="{FF2B5EF4-FFF2-40B4-BE49-F238E27FC236}">
                  <a16:creationId xmlns:a16="http://schemas.microsoft.com/office/drawing/2014/main" id="{7D43D4B1-DFFF-0EA8-16D0-86E20417DCCE}"/>
                </a:ext>
              </a:extLst>
            </p:cNvPr>
            <p:cNvGrpSpPr>
              <a:grpSpLocks/>
            </p:cNvGrpSpPr>
            <p:nvPr/>
          </p:nvGrpSpPr>
          <p:grpSpPr bwMode="auto">
            <a:xfrm>
              <a:off x="4354513" y="3427413"/>
              <a:ext cx="2308225" cy="333375"/>
              <a:chOff x="2743" y="2249"/>
              <a:chExt cx="1454" cy="210"/>
            </a:xfrm>
          </p:grpSpPr>
          <p:sp>
            <p:nvSpPr>
              <p:cNvPr id="19" name="Line 19">
                <a:extLst>
                  <a:ext uri="{FF2B5EF4-FFF2-40B4-BE49-F238E27FC236}">
                    <a16:creationId xmlns:a16="http://schemas.microsoft.com/office/drawing/2014/main" id="{92487C6E-8CC6-C5A2-4248-272189A59631}"/>
                  </a:ext>
                </a:extLst>
              </p:cNvPr>
              <p:cNvSpPr>
                <a:spLocks noChangeShapeType="1"/>
              </p:cNvSpPr>
              <p:nvPr/>
            </p:nvSpPr>
            <p:spPr bwMode="auto">
              <a:xfrm flipH="1">
                <a:off x="2743" y="2277"/>
                <a:ext cx="484" cy="15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0">
                <a:extLst>
                  <a:ext uri="{FF2B5EF4-FFF2-40B4-BE49-F238E27FC236}">
                    <a16:creationId xmlns:a16="http://schemas.microsoft.com/office/drawing/2014/main" id="{976A3929-1AA2-0716-3675-0670EB9C5832}"/>
                  </a:ext>
                </a:extLst>
              </p:cNvPr>
              <p:cNvSpPr>
                <a:spLocks noChangeShapeType="1"/>
              </p:cNvSpPr>
              <p:nvPr/>
            </p:nvSpPr>
            <p:spPr bwMode="auto">
              <a:xfrm flipH="1">
                <a:off x="3310" y="2267"/>
                <a:ext cx="548" cy="15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1">
                <a:extLst>
                  <a:ext uri="{FF2B5EF4-FFF2-40B4-BE49-F238E27FC236}">
                    <a16:creationId xmlns:a16="http://schemas.microsoft.com/office/drawing/2014/main" id="{B1A0B40C-46B1-6534-5B15-CFC071BE52BF}"/>
                  </a:ext>
                </a:extLst>
              </p:cNvPr>
              <p:cNvSpPr>
                <a:spLocks noChangeShapeType="1"/>
              </p:cNvSpPr>
              <p:nvPr/>
            </p:nvSpPr>
            <p:spPr bwMode="auto">
              <a:xfrm>
                <a:off x="3520" y="2249"/>
                <a:ext cx="192" cy="20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2">
                <a:extLst>
                  <a:ext uri="{FF2B5EF4-FFF2-40B4-BE49-F238E27FC236}">
                    <a16:creationId xmlns:a16="http://schemas.microsoft.com/office/drawing/2014/main" id="{87700272-9036-0208-8B61-7E5C68DB0F6E}"/>
                  </a:ext>
                </a:extLst>
              </p:cNvPr>
              <p:cNvSpPr>
                <a:spLocks noChangeShapeType="1"/>
              </p:cNvSpPr>
              <p:nvPr/>
            </p:nvSpPr>
            <p:spPr bwMode="auto">
              <a:xfrm>
                <a:off x="3676" y="2258"/>
                <a:ext cx="521" cy="20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 name="文本框 2">
              <a:extLst>
                <a:ext uri="{FF2B5EF4-FFF2-40B4-BE49-F238E27FC236}">
                  <a16:creationId xmlns:a16="http://schemas.microsoft.com/office/drawing/2014/main" id="{A6FD014C-A95D-54E3-E65C-C0D7478E7F5C}"/>
                </a:ext>
              </a:extLst>
            </p:cNvPr>
            <p:cNvSpPr txBox="1"/>
            <p:nvPr/>
          </p:nvSpPr>
          <p:spPr>
            <a:xfrm>
              <a:off x="4349751" y="2276872"/>
              <a:ext cx="2814537" cy="1231106"/>
            </a:xfrm>
            <a:prstGeom prst="rect">
              <a:avLst/>
            </a:prstGeom>
            <a:solidFill>
              <a:schemeClr val="bg1"/>
            </a:solidFill>
          </p:spPr>
          <p:txBody>
            <a:bodyPr wrap="square" rtlCol="0">
              <a:spAutoFit/>
            </a:bodyPr>
            <a:lstStyle/>
            <a:p>
              <a:r>
                <a:rPr lang="en-US" altLang="zh-CN" sz="1800" dirty="0"/>
                <a:t>MOV  8(%EBP), %EAX</a:t>
              </a:r>
            </a:p>
            <a:p>
              <a:r>
                <a:rPr lang="en-US" altLang="zh-CN" sz="1800" dirty="0"/>
                <a:t>MOV  12(%EBP), %EBX</a:t>
              </a:r>
            </a:p>
            <a:p>
              <a:r>
                <a:rPr lang="en-US" altLang="zh-CN" sz="1800" dirty="0"/>
                <a:t>MOV  %EBX, 8(%EBP)</a:t>
              </a:r>
            </a:p>
            <a:p>
              <a:r>
                <a:rPr lang="en-US" altLang="zh-CN" sz="1800" dirty="0"/>
                <a:t>MOV  %EAX,</a:t>
              </a:r>
              <a:r>
                <a:rPr lang="zh-CN" altLang="en-US" sz="1800" dirty="0"/>
                <a:t> </a:t>
              </a:r>
              <a:r>
                <a:rPr lang="en-US" altLang="zh-CN" sz="1800" dirty="0"/>
                <a:t>12(%EBP)</a:t>
              </a:r>
              <a:r>
                <a:rPr lang="en-US" altLang="zh-CN" sz="2000" dirty="0"/>
                <a:t> </a:t>
              </a:r>
              <a:endParaRPr lang="zh-CN" altLang="en-US" sz="2000" dirty="0"/>
            </a:p>
          </p:txBody>
        </p:sp>
      </p:grpSp>
    </p:spTree>
    <p:extLst>
      <p:ext uri="{BB962C8B-B14F-4D97-AF65-F5344CB8AC3E}">
        <p14:creationId xmlns:p14="http://schemas.microsoft.com/office/powerpoint/2010/main" val="393922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4" grpId="0" animBg="1"/>
      <p:bldP spid="5" grpId="0" animBg="1"/>
      <p:bldP spid="6" grpId="0" animBg="1"/>
      <p:bldP spid="7" grpId="0" animBg="1"/>
      <p:bldP spid="13" grpId="0" animBg="1"/>
      <p:bldP spid="14"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7384"/>
            <a:ext cx="7272338" cy="1200329"/>
          </a:xfrm>
          <a:prstGeom prst="rect">
            <a:avLst/>
          </a:prstGeom>
          <a:noFill/>
          <a:ln w="9525">
            <a:noFill/>
          </a:ln>
        </p:spPr>
        <p:txBody>
          <a:bodyPr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1.2 </a:t>
            </a:r>
            <a:r>
              <a:rPr lang="zh-CN" altLang="en-US" sz="3600" dirty="0">
                <a:solidFill>
                  <a:schemeClr val="bg1"/>
                </a:solidFill>
                <a:latin typeface="华文新魏" panose="02010800040101010101" pitchFamily="2" charset="-122"/>
                <a:ea typeface="华文新魏" panose="02010800040101010101" pitchFamily="2" charset="-122"/>
              </a:rPr>
              <a:t>程序开发和执行之二</a:t>
            </a:r>
            <a:endParaRPr lang="en-US" altLang="zh-CN" sz="3600" dirty="0">
              <a:solidFill>
                <a:schemeClr val="bg1"/>
              </a:solidFill>
              <a:latin typeface="华文新魏" panose="02010800040101010101" pitchFamily="2" charset="-122"/>
              <a:ea typeface="华文新魏" panose="02010800040101010101" pitchFamily="2" charset="-122"/>
            </a:endParaRPr>
          </a:p>
          <a:p>
            <a:r>
              <a:rPr lang="en-US" alt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从源程序到执行程序</a:t>
            </a:r>
          </a:p>
        </p:txBody>
      </p:sp>
      <p:grpSp>
        <p:nvGrpSpPr>
          <p:cNvPr id="6150" name="组合 6149">
            <a:extLst>
              <a:ext uri="{FF2B5EF4-FFF2-40B4-BE49-F238E27FC236}">
                <a16:creationId xmlns:a16="http://schemas.microsoft.com/office/drawing/2014/main" id="{7A16F09E-F68D-9552-BCDC-6C958DDFE783}"/>
              </a:ext>
            </a:extLst>
          </p:cNvPr>
          <p:cNvGrpSpPr/>
          <p:nvPr/>
        </p:nvGrpSpPr>
        <p:grpSpPr>
          <a:xfrm>
            <a:off x="395536" y="3789040"/>
            <a:ext cx="8278813" cy="2519363"/>
            <a:chOff x="469651" y="2132856"/>
            <a:chExt cx="8278813" cy="2519363"/>
          </a:xfrm>
        </p:grpSpPr>
        <p:sp>
          <p:nvSpPr>
            <p:cNvPr id="2" name="Text Box 8">
              <a:extLst>
                <a:ext uri="{FF2B5EF4-FFF2-40B4-BE49-F238E27FC236}">
                  <a16:creationId xmlns:a16="http://schemas.microsoft.com/office/drawing/2014/main" id="{56BA1D32-6AE1-3C5E-7BAC-10CCCA71A07E}"/>
                </a:ext>
              </a:extLst>
            </p:cNvPr>
            <p:cNvSpPr txBox="1">
              <a:spLocks noChangeArrowheads="1"/>
            </p:cNvSpPr>
            <p:nvPr/>
          </p:nvSpPr>
          <p:spPr bwMode="auto">
            <a:xfrm>
              <a:off x="1542801" y="3007569"/>
              <a:ext cx="769938" cy="798512"/>
            </a:xfrm>
            <a:prstGeom prst="rect">
              <a:avLst/>
            </a:prstGeom>
            <a:solidFill>
              <a:srgbClr val="0000FF">
                <a:alpha val="2901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预处理</a:t>
              </a:r>
            </a:p>
            <a:p>
              <a:pPr algn="ctr" eaLnBrk="1" hangingPunct="1">
                <a:lnSpc>
                  <a:spcPct val="100000"/>
                </a:lnSpc>
                <a:spcBef>
                  <a:spcPct val="50000"/>
                </a:spcBef>
                <a:buFontTx/>
                <a:buNone/>
              </a:pPr>
              <a:r>
                <a:rPr lang="en-US" altLang="zh-CN" sz="1800">
                  <a:latin typeface="微软雅黑" panose="020B0503020204020204" pitchFamily="34" charset="-122"/>
                  <a:ea typeface="微软雅黑" panose="020B0503020204020204" pitchFamily="34" charset="-122"/>
                </a:rPr>
                <a:t>(cpp)</a:t>
              </a:r>
            </a:p>
          </p:txBody>
        </p:sp>
        <p:sp>
          <p:nvSpPr>
            <p:cNvPr id="3" name="Text Box 9">
              <a:extLst>
                <a:ext uri="{FF2B5EF4-FFF2-40B4-BE49-F238E27FC236}">
                  <a16:creationId xmlns:a16="http://schemas.microsoft.com/office/drawing/2014/main" id="{9F7B4346-EDE9-D276-B714-68A2E38A42FC}"/>
                </a:ext>
              </a:extLst>
            </p:cNvPr>
            <p:cNvSpPr txBox="1">
              <a:spLocks noChangeArrowheads="1"/>
            </p:cNvSpPr>
            <p:nvPr/>
          </p:nvSpPr>
          <p:spPr bwMode="auto">
            <a:xfrm>
              <a:off x="3314451" y="3012331"/>
              <a:ext cx="769938" cy="798513"/>
            </a:xfrm>
            <a:prstGeom prst="rect">
              <a:avLst/>
            </a:prstGeom>
            <a:solidFill>
              <a:srgbClr val="0000FF">
                <a:alpha val="2901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编译</a:t>
              </a:r>
            </a:p>
            <a:p>
              <a:pPr algn="ctr" eaLnBrk="1" hangingPunct="1">
                <a:lnSpc>
                  <a:spcPct val="100000"/>
                </a:lnSpc>
                <a:spcBef>
                  <a:spcPct val="50000"/>
                </a:spcBef>
                <a:buFontTx/>
                <a:buNone/>
              </a:pPr>
              <a:r>
                <a:rPr lang="en-US" altLang="zh-CN" sz="1800">
                  <a:latin typeface="微软雅黑" panose="020B0503020204020204" pitchFamily="34" charset="-122"/>
                  <a:ea typeface="微软雅黑" panose="020B0503020204020204" pitchFamily="34" charset="-122"/>
                </a:rPr>
                <a:t>(cc1)</a:t>
              </a:r>
            </a:p>
          </p:txBody>
        </p:sp>
        <p:sp>
          <p:nvSpPr>
            <p:cNvPr id="5" name="Text Box 10">
              <a:extLst>
                <a:ext uri="{FF2B5EF4-FFF2-40B4-BE49-F238E27FC236}">
                  <a16:creationId xmlns:a16="http://schemas.microsoft.com/office/drawing/2014/main" id="{567A31E0-BB9F-D15D-D2A9-E16AE1C37BF4}"/>
                </a:ext>
              </a:extLst>
            </p:cNvPr>
            <p:cNvSpPr txBox="1">
              <a:spLocks noChangeArrowheads="1"/>
            </p:cNvSpPr>
            <p:nvPr/>
          </p:nvSpPr>
          <p:spPr bwMode="auto">
            <a:xfrm>
              <a:off x="5063876" y="3032969"/>
              <a:ext cx="769938" cy="798512"/>
            </a:xfrm>
            <a:prstGeom prst="rect">
              <a:avLst/>
            </a:prstGeom>
            <a:solidFill>
              <a:srgbClr val="0000FF">
                <a:alpha val="2901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汇编</a:t>
              </a:r>
            </a:p>
            <a:p>
              <a:pPr algn="ctr" eaLnBrk="1" hangingPunct="1">
                <a:lnSpc>
                  <a:spcPct val="100000"/>
                </a:lnSpc>
                <a:spcBef>
                  <a:spcPct val="50000"/>
                </a:spcBef>
                <a:buFontTx/>
                <a:buNone/>
              </a:pPr>
              <a:r>
                <a:rPr lang="en-US" altLang="zh-CN" sz="1800">
                  <a:latin typeface="微软雅黑" panose="020B0503020204020204" pitchFamily="34" charset="-122"/>
                  <a:ea typeface="微软雅黑" panose="020B0503020204020204" pitchFamily="34" charset="-122"/>
                </a:rPr>
                <a:t>(as)</a:t>
              </a:r>
            </a:p>
          </p:txBody>
        </p:sp>
        <p:sp>
          <p:nvSpPr>
            <p:cNvPr id="6" name="Text Box 11">
              <a:extLst>
                <a:ext uri="{FF2B5EF4-FFF2-40B4-BE49-F238E27FC236}">
                  <a16:creationId xmlns:a16="http://schemas.microsoft.com/office/drawing/2014/main" id="{3FB4CA50-52FD-2E20-4C19-4C7DC5579193}"/>
                </a:ext>
              </a:extLst>
            </p:cNvPr>
            <p:cNvSpPr txBox="1">
              <a:spLocks noChangeArrowheads="1"/>
            </p:cNvSpPr>
            <p:nvPr/>
          </p:nvSpPr>
          <p:spPr bwMode="auto">
            <a:xfrm>
              <a:off x="6856164" y="3023444"/>
              <a:ext cx="769937" cy="798512"/>
            </a:xfrm>
            <a:prstGeom prst="rect">
              <a:avLst/>
            </a:prstGeom>
            <a:solidFill>
              <a:srgbClr val="0000FF">
                <a:alpha val="2901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链接</a:t>
              </a:r>
            </a:p>
            <a:p>
              <a:pPr algn="ctr" eaLnBrk="1" hangingPunct="1">
                <a:lnSpc>
                  <a:spcPct val="100000"/>
                </a:lnSpc>
                <a:spcBef>
                  <a:spcPct val="50000"/>
                </a:spcBef>
                <a:buFontTx/>
                <a:buNone/>
              </a:pPr>
              <a:r>
                <a:rPr lang="en-US" altLang="zh-CN" sz="1800">
                  <a:latin typeface="微软雅黑" panose="020B0503020204020204" pitchFamily="34" charset="-122"/>
                  <a:ea typeface="微软雅黑" panose="020B0503020204020204" pitchFamily="34" charset="-122"/>
                </a:rPr>
                <a:t>(ld)</a:t>
              </a:r>
            </a:p>
          </p:txBody>
        </p:sp>
        <p:grpSp>
          <p:nvGrpSpPr>
            <p:cNvPr id="8" name="Group 12">
              <a:extLst>
                <a:ext uri="{FF2B5EF4-FFF2-40B4-BE49-F238E27FC236}">
                  <a16:creationId xmlns:a16="http://schemas.microsoft.com/office/drawing/2014/main" id="{7C82348A-2B23-5574-6E0E-6375C88914F7}"/>
                </a:ext>
              </a:extLst>
            </p:cNvPr>
            <p:cNvGrpSpPr>
              <a:grpSpLocks/>
            </p:cNvGrpSpPr>
            <p:nvPr/>
          </p:nvGrpSpPr>
          <p:grpSpPr bwMode="auto">
            <a:xfrm>
              <a:off x="5367089" y="2286844"/>
              <a:ext cx="1495425" cy="727075"/>
              <a:chOff x="3295" y="2749"/>
              <a:chExt cx="942" cy="458"/>
            </a:xfrm>
          </p:grpSpPr>
          <p:sp>
            <p:nvSpPr>
              <p:cNvPr id="9" name="Line 13">
                <a:extLst>
                  <a:ext uri="{FF2B5EF4-FFF2-40B4-BE49-F238E27FC236}">
                    <a16:creationId xmlns:a16="http://schemas.microsoft.com/office/drawing/2014/main" id="{6F657B0E-E0E9-26D1-9D2E-F2BD0CAD13A3}"/>
                  </a:ext>
                </a:extLst>
              </p:cNvPr>
              <p:cNvSpPr>
                <a:spLocks noChangeShapeType="1"/>
              </p:cNvSpPr>
              <p:nvPr/>
            </p:nvSpPr>
            <p:spPr bwMode="auto">
              <a:xfrm>
                <a:off x="3889" y="2877"/>
                <a:ext cx="348" cy="33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Text Box 14">
                <a:extLst>
                  <a:ext uri="{FF2B5EF4-FFF2-40B4-BE49-F238E27FC236}">
                    <a16:creationId xmlns:a16="http://schemas.microsoft.com/office/drawing/2014/main" id="{CAB4A027-45D1-3B10-844E-B19D8D4A929D}"/>
                  </a:ext>
                </a:extLst>
              </p:cNvPr>
              <p:cNvSpPr txBox="1">
                <a:spLocks noChangeArrowheads="1"/>
              </p:cNvSpPr>
              <p:nvPr/>
            </p:nvSpPr>
            <p:spPr bwMode="auto">
              <a:xfrm>
                <a:off x="3295" y="2749"/>
                <a:ext cx="6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printf.o</a:t>
                </a:r>
              </a:p>
            </p:txBody>
          </p:sp>
        </p:grpSp>
        <p:grpSp>
          <p:nvGrpSpPr>
            <p:cNvPr id="11" name="Group 16">
              <a:extLst>
                <a:ext uri="{FF2B5EF4-FFF2-40B4-BE49-F238E27FC236}">
                  <a16:creationId xmlns:a16="http://schemas.microsoft.com/office/drawing/2014/main" id="{6C7A2197-8C76-0994-7B92-A9F0757CB5FA}"/>
                </a:ext>
              </a:extLst>
            </p:cNvPr>
            <p:cNvGrpSpPr>
              <a:grpSpLocks/>
            </p:cNvGrpSpPr>
            <p:nvPr/>
          </p:nvGrpSpPr>
          <p:grpSpPr bwMode="auto">
            <a:xfrm>
              <a:off x="515689" y="3050431"/>
              <a:ext cx="1041400" cy="1089025"/>
              <a:chOff x="239" y="3230"/>
              <a:chExt cx="656" cy="686"/>
            </a:xfrm>
          </p:grpSpPr>
          <p:grpSp>
            <p:nvGrpSpPr>
              <p:cNvPr id="12" name="Group 17">
                <a:extLst>
                  <a:ext uri="{FF2B5EF4-FFF2-40B4-BE49-F238E27FC236}">
                    <a16:creationId xmlns:a16="http://schemas.microsoft.com/office/drawing/2014/main" id="{99CBC21D-A4B5-B213-9377-30BE54791215}"/>
                  </a:ext>
                </a:extLst>
              </p:cNvPr>
              <p:cNvGrpSpPr>
                <a:grpSpLocks/>
              </p:cNvGrpSpPr>
              <p:nvPr/>
            </p:nvGrpSpPr>
            <p:grpSpPr bwMode="auto">
              <a:xfrm>
                <a:off x="273" y="3230"/>
                <a:ext cx="622" cy="238"/>
                <a:chOff x="219" y="3401"/>
                <a:chExt cx="622" cy="238"/>
              </a:xfrm>
            </p:grpSpPr>
            <p:sp>
              <p:nvSpPr>
                <p:cNvPr id="14" name="Line 18">
                  <a:extLst>
                    <a:ext uri="{FF2B5EF4-FFF2-40B4-BE49-F238E27FC236}">
                      <a16:creationId xmlns:a16="http://schemas.microsoft.com/office/drawing/2014/main" id="{7ED6538F-B458-D335-5A63-D09E93BF4063}"/>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19">
                  <a:extLst>
                    <a:ext uri="{FF2B5EF4-FFF2-40B4-BE49-F238E27FC236}">
                      <a16:creationId xmlns:a16="http://schemas.microsoft.com/office/drawing/2014/main" id="{529DAB23-71A2-1451-E13A-31801B39E3B7}"/>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hello.c</a:t>
                  </a:r>
                </a:p>
              </p:txBody>
            </p:sp>
          </p:grpSp>
          <p:sp>
            <p:nvSpPr>
              <p:cNvPr id="13" name="Text Box 20">
                <a:extLst>
                  <a:ext uri="{FF2B5EF4-FFF2-40B4-BE49-F238E27FC236}">
                    <a16:creationId xmlns:a16="http://schemas.microsoft.com/office/drawing/2014/main" id="{56F3089E-A80C-137C-AB7A-EAE5C38E19D7}"/>
                  </a:ext>
                </a:extLst>
              </p:cNvPr>
              <p:cNvSpPr txBox="1">
                <a:spLocks noChangeArrowheads="1"/>
              </p:cNvSpPr>
              <p:nvPr/>
            </p:nvSpPr>
            <p:spPr bwMode="auto">
              <a:xfrm>
                <a:off x="239" y="3512"/>
                <a:ext cx="63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FF0000"/>
                    </a:solidFill>
                    <a:latin typeface="微软雅黑" panose="020B0503020204020204" pitchFamily="34" charset="-122"/>
                    <a:ea typeface="微软雅黑" panose="020B0503020204020204" pitchFamily="34" charset="-122"/>
                  </a:rPr>
                  <a:t>源程序</a:t>
                </a:r>
              </a:p>
              <a:p>
                <a:pPr algn="ctr" eaLnBrk="1" hangingPunct="1">
                  <a:lnSpc>
                    <a:spcPct val="100000"/>
                  </a:lnSpc>
                  <a:spcBef>
                    <a:spcPct val="0"/>
                  </a:spcBef>
                  <a:buFontTx/>
                  <a:buNone/>
                </a:pP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文本</a:t>
                </a:r>
                <a:r>
                  <a:rPr lang="en-US" altLang="zh-CN" sz="1800" dirty="0">
                    <a:solidFill>
                      <a:srgbClr val="FF0000"/>
                    </a:solidFill>
                    <a:latin typeface="微软雅黑" panose="020B0503020204020204" pitchFamily="34" charset="-122"/>
                    <a:ea typeface="微软雅黑" panose="020B0503020204020204" pitchFamily="34" charset="-122"/>
                  </a:rPr>
                  <a:t>)</a:t>
                </a:r>
              </a:p>
            </p:txBody>
          </p:sp>
        </p:grpSp>
        <p:grpSp>
          <p:nvGrpSpPr>
            <p:cNvPr id="16" name="Group 21">
              <a:extLst>
                <a:ext uri="{FF2B5EF4-FFF2-40B4-BE49-F238E27FC236}">
                  <a16:creationId xmlns:a16="http://schemas.microsoft.com/office/drawing/2014/main" id="{5305AD93-CFF2-C005-384F-B63F7BD557BF}"/>
                </a:ext>
              </a:extLst>
            </p:cNvPr>
            <p:cNvGrpSpPr>
              <a:grpSpLocks/>
            </p:cNvGrpSpPr>
            <p:nvPr/>
          </p:nvGrpSpPr>
          <p:grpSpPr bwMode="auto">
            <a:xfrm>
              <a:off x="2247651" y="3026619"/>
              <a:ext cx="1085850" cy="1073150"/>
              <a:chOff x="1330" y="3215"/>
              <a:chExt cx="684" cy="676"/>
            </a:xfrm>
          </p:grpSpPr>
          <p:grpSp>
            <p:nvGrpSpPr>
              <p:cNvPr id="17" name="Group 22">
                <a:extLst>
                  <a:ext uri="{FF2B5EF4-FFF2-40B4-BE49-F238E27FC236}">
                    <a16:creationId xmlns:a16="http://schemas.microsoft.com/office/drawing/2014/main" id="{DB2FBDFA-99C2-0CA8-57CD-6ADC7288D1F1}"/>
                  </a:ext>
                </a:extLst>
              </p:cNvPr>
              <p:cNvGrpSpPr>
                <a:grpSpLocks/>
              </p:cNvGrpSpPr>
              <p:nvPr/>
            </p:nvGrpSpPr>
            <p:grpSpPr bwMode="auto">
              <a:xfrm>
                <a:off x="1392" y="3215"/>
                <a:ext cx="622" cy="238"/>
                <a:chOff x="219" y="3401"/>
                <a:chExt cx="622" cy="238"/>
              </a:xfrm>
            </p:grpSpPr>
            <p:sp>
              <p:nvSpPr>
                <p:cNvPr id="19" name="Line 23">
                  <a:extLst>
                    <a:ext uri="{FF2B5EF4-FFF2-40B4-BE49-F238E27FC236}">
                      <a16:creationId xmlns:a16="http://schemas.microsoft.com/office/drawing/2014/main" id="{22AD7F43-87AE-50EB-992B-C9B929A008EB}"/>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24">
                  <a:extLst>
                    <a:ext uri="{FF2B5EF4-FFF2-40B4-BE49-F238E27FC236}">
                      <a16:creationId xmlns:a16="http://schemas.microsoft.com/office/drawing/2014/main" id="{8F093C99-DFF6-02E7-F9CF-1788A1327FB0}"/>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hello.i</a:t>
                  </a:r>
                </a:p>
              </p:txBody>
            </p:sp>
          </p:grpSp>
          <p:sp>
            <p:nvSpPr>
              <p:cNvPr id="18" name="Text Box 25">
                <a:extLst>
                  <a:ext uri="{FF2B5EF4-FFF2-40B4-BE49-F238E27FC236}">
                    <a16:creationId xmlns:a16="http://schemas.microsoft.com/office/drawing/2014/main" id="{3103EAC7-10E7-3608-E1B2-817EF9129FE0}"/>
                  </a:ext>
                </a:extLst>
              </p:cNvPr>
              <p:cNvSpPr txBox="1">
                <a:spLocks noChangeArrowheads="1"/>
              </p:cNvSpPr>
              <p:nvPr/>
            </p:nvSpPr>
            <p:spPr bwMode="auto">
              <a:xfrm>
                <a:off x="1330" y="3487"/>
                <a:ext cx="63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源程序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文本</a:t>
                </a:r>
                <a:r>
                  <a:rPr lang="en-US" altLang="zh-CN" sz="1800">
                    <a:solidFill>
                      <a:srgbClr val="FF0000"/>
                    </a:solidFill>
                    <a:latin typeface="微软雅黑" panose="020B0503020204020204" pitchFamily="34" charset="-122"/>
                    <a:ea typeface="微软雅黑" panose="020B0503020204020204" pitchFamily="34" charset="-122"/>
                  </a:rPr>
                  <a:t>)</a:t>
                </a:r>
              </a:p>
            </p:txBody>
          </p:sp>
        </p:grpSp>
        <p:grpSp>
          <p:nvGrpSpPr>
            <p:cNvPr id="21" name="Group 26">
              <a:extLst>
                <a:ext uri="{FF2B5EF4-FFF2-40B4-BE49-F238E27FC236}">
                  <a16:creationId xmlns:a16="http://schemas.microsoft.com/office/drawing/2014/main" id="{0F6784FD-00D1-DB4A-7B53-D6058471CD7F}"/>
                </a:ext>
              </a:extLst>
            </p:cNvPr>
            <p:cNvGrpSpPr>
              <a:grpSpLocks/>
            </p:cNvGrpSpPr>
            <p:nvPr/>
          </p:nvGrpSpPr>
          <p:grpSpPr bwMode="auto">
            <a:xfrm>
              <a:off x="4019301" y="3040906"/>
              <a:ext cx="1055688" cy="1365250"/>
              <a:chOff x="2446" y="3224"/>
              <a:chExt cx="665" cy="860"/>
            </a:xfrm>
          </p:grpSpPr>
          <p:grpSp>
            <p:nvGrpSpPr>
              <p:cNvPr id="22" name="Group 27">
                <a:extLst>
                  <a:ext uri="{FF2B5EF4-FFF2-40B4-BE49-F238E27FC236}">
                    <a16:creationId xmlns:a16="http://schemas.microsoft.com/office/drawing/2014/main" id="{C5A8A480-7FFD-EC7F-728B-E8FA0A2559C6}"/>
                  </a:ext>
                </a:extLst>
              </p:cNvPr>
              <p:cNvGrpSpPr>
                <a:grpSpLocks/>
              </p:cNvGrpSpPr>
              <p:nvPr/>
            </p:nvGrpSpPr>
            <p:grpSpPr bwMode="auto">
              <a:xfrm>
                <a:off x="2489" y="3224"/>
                <a:ext cx="622" cy="238"/>
                <a:chOff x="219" y="3401"/>
                <a:chExt cx="622" cy="238"/>
              </a:xfrm>
            </p:grpSpPr>
            <p:sp>
              <p:nvSpPr>
                <p:cNvPr id="24" name="Line 28">
                  <a:extLst>
                    <a:ext uri="{FF2B5EF4-FFF2-40B4-BE49-F238E27FC236}">
                      <a16:creationId xmlns:a16="http://schemas.microsoft.com/office/drawing/2014/main" id="{D7F8FA0B-23AA-3B40-17CB-7289F63D5A3C}"/>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Text Box 29">
                  <a:extLst>
                    <a:ext uri="{FF2B5EF4-FFF2-40B4-BE49-F238E27FC236}">
                      <a16:creationId xmlns:a16="http://schemas.microsoft.com/office/drawing/2014/main" id="{9899BC45-857F-0C24-749A-979C743773F1}"/>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hello.s</a:t>
                  </a:r>
                </a:p>
              </p:txBody>
            </p:sp>
          </p:grpSp>
          <p:sp>
            <p:nvSpPr>
              <p:cNvPr id="23" name="Text Box 30">
                <a:extLst>
                  <a:ext uri="{FF2B5EF4-FFF2-40B4-BE49-F238E27FC236}">
                    <a16:creationId xmlns:a16="http://schemas.microsoft.com/office/drawing/2014/main" id="{DCAA5D49-F664-6AEA-BB19-F70B5A7DDA38}"/>
                  </a:ext>
                </a:extLst>
              </p:cNvPr>
              <p:cNvSpPr txBox="1">
                <a:spLocks noChangeArrowheads="1"/>
              </p:cNvSpPr>
              <p:nvPr/>
            </p:nvSpPr>
            <p:spPr bwMode="auto">
              <a:xfrm>
                <a:off x="2446" y="3507"/>
                <a:ext cx="631"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汇编语言程序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文本</a:t>
                </a:r>
                <a:r>
                  <a:rPr lang="en-US" altLang="zh-CN" sz="1800">
                    <a:solidFill>
                      <a:srgbClr val="FF0000"/>
                    </a:solidFill>
                    <a:latin typeface="微软雅黑" panose="020B0503020204020204" pitchFamily="34" charset="-122"/>
                    <a:ea typeface="微软雅黑" panose="020B0503020204020204" pitchFamily="34" charset="-122"/>
                  </a:rPr>
                  <a:t>)</a:t>
                </a:r>
              </a:p>
            </p:txBody>
          </p:sp>
        </p:grpSp>
        <p:grpSp>
          <p:nvGrpSpPr>
            <p:cNvPr id="26" name="Group 31">
              <a:extLst>
                <a:ext uri="{FF2B5EF4-FFF2-40B4-BE49-F238E27FC236}">
                  <a16:creationId xmlns:a16="http://schemas.microsoft.com/office/drawing/2014/main" id="{4EB1DC3E-2115-A183-2C86-F5BF7B61C249}"/>
                </a:ext>
              </a:extLst>
            </p:cNvPr>
            <p:cNvGrpSpPr>
              <a:grpSpLocks/>
            </p:cNvGrpSpPr>
            <p:nvPr/>
          </p:nvGrpSpPr>
          <p:grpSpPr bwMode="auto">
            <a:xfrm>
              <a:off x="5795714" y="2999631"/>
              <a:ext cx="1093787" cy="1652588"/>
              <a:chOff x="3565" y="3198"/>
              <a:chExt cx="689" cy="1041"/>
            </a:xfrm>
          </p:grpSpPr>
          <p:grpSp>
            <p:nvGrpSpPr>
              <p:cNvPr id="27" name="Group 32">
                <a:extLst>
                  <a:ext uri="{FF2B5EF4-FFF2-40B4-BE49-F238E27FC236}">
                    <a16:creationId xmlns:a16="http://schemas.microsoft.com/office/drawing/2014/main" id="{253D8832-0CCF-D7B4-C1E7-BCB0EBE9519C}"/>
                  </a:ext>
                </a:extLst>
              </p:cNvPr>
              <p:cNvGrpSpPr>
                <a:grpSpLocks/>
              </p:cNvGrpSpPr>
              <p:nvPr/>
            </p:nvGrpSpPr>
            <p:grpSpPr bwMode="auto">
              <a:xfrm>
                <a:off x="3604" y="3198"/>
                <a:ext cx="650" cy="238"/>
                <a:chOff x="219" y="3401"/>
                <a:chExt cx="622" cy="238"/>
              </a:xfrm>
            </p:grpSpPr>
            <p:sp>
              <p:nvSpPr>
                <p:cNvPr id="29" name="Line 33">
                  <a:extLst>
                    <a:ext uri="{FF2B5EF4-FFF2-40B4-BE49-F238E27FC236}">
                      <a16:creationId xmlns:a16="http://schemas.microsoft.com/office/drawing/2014/main" id="{64DCE18B-3319-806A-9EF5-2C4014DA7ECD}"/>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Text Box 34">
                  <a:extLst>
                    <a:ext uri="{FF2B5EF4-FFF2-40B4-BE49-F238E27FC236}">
                      <a16:creationId xmlns:a16="http://schemas.microsoft.com/office/drawing/2014/main" id="{B5375855-9DCF-700D-6A25-F13C98D6E1A2}"/>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hello.o</a:t>
                  </a:r>
                </a:p>
              </p:txBody>
            </p:sp>
          </p:grpSp>
          <p:sp>
            <p:nvSpPr>
              <p:cNvPr id="28" name="Text Box 35">
                <a:extLst>
                  <a:ext uri="{FF2B5EF4-FFF2-40B4-BE49-F238E27FC236}">
                    <a16:creationId xmlns:a16="http://schemas.microsoft.com/office/drawing/2014/main" id="{32744360-08F5-4944-A000-A18D4E551E1A}"/>
                  </a:ext>
                </a:extLst>
              </p:cNvPr>
              <p:cNvSpPr txBox="1">
                <a:spLocks noChangeArrowheads="1"/>
              </p:cNvSpPr>
              <p:nvPr/>
            </p:nvSpPr>
            <p:spPr bwMode="auto">
              <a:xfrm>
                <a:off x="3565" y="3489"/>
                <a:ext cx="66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可重定位目标程序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二进制</a:t>
                </a:r>
                <a:r>
                  <a:rPr lang="en-US" altLang="zh-CN" sz="1800">
                    <a:solidFill>
                      <a:srgbClr val="FF0000"/>
                    </a:solidFill>
                    <a:latin typeface="微软雅黑" panose="020B0503020204020204" pitchFamily="34" charset="-122"/>
                    <a:ea typeface="微软雅黑" panose="020B0503020204020204" pitchFamily="34" charset="-122"/>
                  </a:rPr>
                  <a:t>)</a:t>
                </a:r>
              </a:p>
            </p:txBody>
          </p:sp>
        </p:grpSp>
        <p:grpSp>
          <p:nvGrpSpPr>
            <p:cNvPr id="31" name="Group 36">
              <a:extLst>
                <a:ext uri="{FF2B5EF4-FFF2-40B4-BE49-F238E27FC236}">
                  <a16:creationId xmlns:a16="http://schemas.microsoft.com/office/drawing/2014/main" id="{EDCD88C0-6B4B-DAAC-3A31-9F6243210E0E}"/>
                </a:ext>
              </a:extLst>
            </p:cNvPr>
            <p:cNvGrpSpPr>
              <a:grpSpLocks/>
            </p:cNvGrpSpPr>
            <p:nvPr/>
          </p:nvGrpSpPr>
          <p:grpSpPr bwMode="auto">
            <a:xfrm>
              <a:off x="7630864" y="2983756"/>
              <a:ext cx="1117600" cy="1365250"/>
              <a:chOff x="4721" y="3188"/>
              <a:chExt cx="704" cy="860"/>
            </a:xfrm>
          </p:grpSpPr>
          <p:grpSp>
            <p:nvGrpSpPr>
              <p:cNvPr id="6144" name="Group 37">
                <a:extLst>
                  <a:ext uri="{FF2B5EF4-FFF2-40B4-BE49-F238E27FC236}">
                    <a16:creationId xmlns:a16="http://schemas.microsoft.com/office/drawing/2014/main" id="{6D46A3D6-CDB9-C07F-9681-00AF119891E6}"/>
                  </a:ext>
                </a:extLst>
              </p:cNvPr>
              <p:cNvGrpSpPr>
                <a:grpSpLocks/>
              </p:cNvGrpSpPr>
              <p:nvPr/>
            </p:nvGrpSpPr>
            <p:grpSpPr bwMode="auto">
              <a:xfrm>
                <a:off x="4738" y="3188"/>
                <a:ext cx="622" cy="238"/>
                <a:chOff x="219" y="3401"/>
                <a:chExt cx="622" cy="238"/>
              </a:xfrm>
            </p:grpSpPr>
            <p:sp>
              <p:nvSpPr>
                <p:cNvPr id="6147" name="Line 38">
                  <a:extLst>
                    <a:ext uri="{FF2B5EF4-FFF2-40B4-BE49-F238E27FC236}">
                      <a16:creationId xmlns:a16="http://schemas.microsoft.com/office/drawing/2014/main" id="{1C629AF7-71D1-C2AE-E406-CE1034FCEF4D}"/>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8" name="Text Box 39">
                  <a:extLst>
                    <a:ext uri="{FF2B5EF4-FFF2-40B4-BE49-F238E27FC236}">
                      <a16:creationId xmlns:a16="http://schemas.microsoft.com/office/drawing/2014/main" id="{99A9893B-C451-E1D7-7083-29F8A1CF1C57}"/>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a:t>
                  </a:r>
                </a:p>
              </p:txBody>
            </p:sp>
          </p:grpSp>
          <p:sp>
            <p:nvSpPr>
              <p:cNvPr id="6146" name="Text Box 40">
                <a:extLst>
                  <a:ext uri="{FF2B5EF4-FFF2-40B4-BE49-F238E27FC236}">
                    <a16:creationId xmlns:a16="http://schemas.microsoft.com/office/drawing/2014/main" id="{C503391E-544B-3128-87BA-0024EE8C958B}"/>
                  </a:ext>
                </a:extLst>
              </p:cNvPr>
              <p:cNvSpPr txBox="1">
                <a:spLocks noChangeArrowheads="1"/>
              </p:cNvSpPr>
              <p:nvPr/>
            </p:nvSpPr>
            <p:spPr bwMode="auto">
              <a:xfrm>
                <a:off x="4721" y="3471"/>
                <a:ext cx="704"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可执行目标程序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二进制</a:t>
                </a:r>
                <a:r>
                  <a:rPr lang="en-US" altLang="zh-CN" sz="1800">
                    <a:solidFill>
                      <a:srgbClr val="FF0000"/>
                    </a:solidFill>
                    <a:latin typeface="微软雅黑" panose="020B0503020204020204" pitchFamily="34" charset="-122"/>
                    <a:ea typeface="微软雅黑" panose="020B0503020204020204" pitchFamily="34" charset="-122"/>
                  </a:rPr>
                  <a:t>)</a:t>
                </a:r>
              </a:p>
            </p:txBody>
          </p:sp>
        </p:grpSp>
        <p:sp>
          <p:nvSpPr>
            <p:cNvPr id="6149" name="Text Box 41">
              <a:extLst>
                <a:ext uri="{FF2B5EF4-FFF2-40B4-BE49-F238E27FC236}">
                  <a16:creationId xmlns:a16="http://schemas.microsoft.com/office/drawing/2014/main" id="{1BAE9455-71B8-8100-620C-4C477A95C9DA}"/>
                </a:ext>
              </a:extLst>
            </p:cNvPr>
            <p:cNvSpPr txBox="1">
              <a:spLocks noChangeArrowheads="1"/>
            </p:cNvSpPr>
            <p:nvPr/>
          </p:nvSpPr>
          <p:spPr bwMode="auto">
            <a:xfrm>
              <a:off x="469651" y="2132856"/>
              <a:ext cx="4618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latin typeface="微软雅黑" panose="020B0503020204020204" pitchFamily="34" charset="-122"/>
                  <a:ea typeface="微软雅黑" panose="020B0503020204020204" pitchFamily="34" charset="-122"/>
                </a:rPr>
                <a:t>以下是</a:t>
              </a:r>
              <a:r>
                <a:rPr lang="en-US" altLang="zh-CN" sz="2000" dirty="0" err="1">
                  <a:latin typeface="微软雅黑" panose="020B0503020204020204" pitchFamily="34" charset="-122"/>
                  <a:ea typeface="微软雅黑" panose="020B0503020204020204" pitchFamily="34" charset="-122"/>
                </a:rPr>
                <a:t>GCC+Linux</a:t>
              </a:r>
              <a:r>
                <a:rPr lang="zh-CN" altLang="en-US" sz="2000" dirty="0">
                  <a:latin typeface="微软雅黑" panose="020B0503020204020204" pitchFamily="34" charset="-122"/>
                  <a:ea typeface="微软雅黑" panose="020B0503020204020204" pitchFamily="34" charset="-122"/>
                </a:rPr>
                <a:t>平台中的处理过程</a:t>
              </a:r>
            </a:p>
          </p:txBody>
        </p:sp>
      </p:grpSp>
      <p:sp>
        <p:nvSpPr>
          <p:cNvPr id="6151" name="Rectangle 3">
            <a:extLst>
              <a:ext uri="{FF2B5EF4-FFF2-40B4-BE49-F238E27FC236}">
                <a16:creationId xmlns:a16="http://schemas.microsoft.com/office/drawing/2014/main" id="{BE93B676-30E7-4124-809F-1E9AE338516B}"/>
              </a:ext>
            </a:extLst>
          </p:cNvPr>
          <p:cNvSpPr txBox="1">
            <a:spLocks noChangeArrowheads="1"/>
          </p:cNvSpPr>
          <p:nvPr/>
        </p:nvSpPr>
        <p:spPr>
          <a:xfrm>
            <a:off x="395536" y="1541136"/>
            <a:ext cx="2974975" cy="1897955"/>
          </a:xfrm>
          <a:prstGeom prst="rect">
            <a:avLst/>
          </a:prstGeom>
          <a:solidFill>
            <a:srgbClr val="808000">
              <a:alpha val="23921"/>
            </a:srgbClr>
          </a:solidFill>
          <a:ln w="9525">
            <a:solidFill>
              <a:schemeClr val="tx1"/>
            </a:solidFill>
            <a:miter lim="800000"/>
            <a:headEnd/>
            <a:tailEnd/>
          </a:ln>
        </p:spPr>
        <p:txBody>
          <a:bodyPr lIns="63500" tIns="25400" rIns="63500" bIns="25400" anchor="t" anchorCtr="0">
            <a:spAutoFit/>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3"/>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pPr marL="203200" indent="-203200">
              <a:spcBef>
                <a:spcPct val="0"/>
              </a:spcBef>
              <a:buFontTx/>
              <a:buNone/>
            </a:pPr>
            <a:r>
              <a:rPr lang="en-US" altLang="zh-CN" sz="2000" b="1" dirty="0">
                <a:cs typeface="Arial" panose="020B0604020202020204" pitchFamily="34" charset="0"/>
              </a:rPr>
              <a:t>#include &lt;</a:t>
            </a:r>
            <a:r>
              <a:rPr lang="en-US" altLang="zh-CN" sz="2000" b="1" dirty="0" err="1">
                <a:cs typeface="Arial" panose="020B0604020202020204" pitchFamily="34" charset="0"/>
              </a:rPr>
              <a:t>stdio.h</a:t>
            </a:r>
            <a:r>
              <a:rPr lang="en-US" altLang="zh-CN" sz="2000" b="1" dirty="0">
                <a:cs typeface="Arial" panose="020B0604020202020204" pitchFamily="34" charset="0"/>
              </a:rPr>
              <a:t>&gt;</a:t>
            </a:r>
          </a:p>
          <a:p>
            <a:pPr marL="203200" indent="-203200">
              <a:spcBef>
                <a:spcPct val="0"/>
              </a:spcBef>
              <a:buFontTx/>
              <a:buNone/>
            </a:pPr>
            <a:endParaRPr lang="en-US" altLang="zh-CN" sz="2000" b="1" dirty="0">
              <a:cs typeface="Arial" panose="020B0604020202020204" pitchFamily="34" charset="0"/>
            </a:endParaRPr>
          </a:p>
          <a:p>
            <a:pPr marL="203200" indent="-203200">
              <a:spcBef>
                <a:spcPct val="0"/>
              </a:spcBef>
              <a:buFontTx/>
              <a:buNone/>
            </a:pPr>
            <a:r>
              <a:rPr lang="en-US" altLang="zh-CN" sz="2000" b="1" dirty="0">
                <a:cs typeface="Arial" panose="020B0604020202020204" pitchFamily="34" charset="0"/>
              </a:rPr>
              <a:t>int main()</a:t>
            </a:r>
          </a:p>
          <a:p>
            <a:pPr marL="203200" indent="-203200">
              <a:spcBef>
                <a:spcPct val="0"/>
              </a:spcBef>
              <a:buFontTx/>
              <a:buNone/>
            </a:pPr>
            <a:r>
              <a:rPr lang="en-US" altLang="zh-CN" sz="2000" b="1" dirty="0">
                <a:cs typeface="Arial" panose="020B0604020202020204" pitchFamily="34" charset="0"/>
              </a:rPr>
              <a:t>{</a:t>
            </a:r>
          </a:p>
          <a:p>
            <a:pPr marL="203200" indent="-203200">
              <a:spcBef>
                <a:spcPct val="0"/>
              </a:spcBef>
              <a:buFontTx/>
              <a:buNone/>
            </a:pPr>
            <a:r>
              <a:rPr lang="en-US" altLang="zh-CN" sz="2000" b="1" dirty="0" err="1">
                <a:cs typeface="Arial" panose="020B0604020202020204" pitchFamily="34" charset="0"/>
              </a:rPr>
              <a:t>printf</a:t>
            </a:r>
            <a:r>
              <a:rPr lang="en-US" altLang="zh-CN" sz="2000" b="1" dirty="0">
                <a:cs typeface="Arial" panose="020B0604020202020204" pitchFamily="34" charset="0"/>
              </a:rPr>
              <a:t>("hello, world\n");</a:t>
            </a:r>
          </a:p>
          <a:p>
            <a:pPr marL="203200" indent="-203200">
              <a:spcBef>
                <a:spcPct val="0"/>
              </a:spcBef>
              <a:buFontTx/>
              <a:buNone/>
            </a:pPr>
            <a:r>
              <a:rPr lang="en-US" altLang="zh-CN" sz="2000" b="1" dirty="0">
                <a:cs typeface="Arial" panose="020B0604020202020204" pitchFamily="34" charset="0"/>
              </a:rPr>
              <a:t>}</a:t>
            </a:r>
            <a:endParaRPr lang="zh-CN" altLang="en-US" sz="2000" b="1" dirty="0">
              <a:cs typeface="Arial" panose="020B0604020202020204" pitchFamily="34" charset="0"/>
            </a:endParaRPr>
          </a:p>
        </p:txBody>
      </p:sp>
      <p:sp>
        <p:nvSpPr>
          <p:cNvPr id="6152" name="Rectangle 6">
            <a:extLst>
              <a:ext uri="{FF2B5EF4-FFF2-40B4-BE49-F238E27FC236}">
                <a16:creationId xmlns:a16="http://schemas.microsoft.com/office/drawing/2014/main" id="{15B16570-C10B-63CF-B48A-64A9723BEE6A}"/>
              </a:ext>
            </a:extLst>
          </p:cNvPr>
          <p:cNvSpPr>
            <a:spLocks noChangeArrowheads="1"/>
          </p:cNvSpPr>
          <p:nvPr/>
        </p:nvSpPr>
        <p:spPr bwMode="auto">
          <a:xfrm>
            <a:off x="3771900" y="1548532"/>
            <a:ext cx="53721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dist">
              <a:lnSpc>
                <a:spcPct val="100000"/>
              </a:lnSpc>
              <a:spcBef>
                <a:spcPct val="0"/>
              </a:spcBef>
              <a:buFontTx/>
              <a:buNone/>
            </a:pPr>
            <a:r>
              <a:rPr lang="en-US" altLang="zh-CN" sz="1600" dirty="0">
                <a:solidFill>
                  <a:srgbClr val="ED1611"/>
                </a:solidFill>
                <a:latin typeface="Times New Roman" panose="02020603050405020304" pitchFamily="18" charset="0"/>
              </a:rPr>
              <a:t># </a:t>
            </a:r>
            <a:r>
              <a:rPr lang="en-US" altLang="zh-CN" sz="1600" dirty="0" err="1">
                <a:solidFill>
                  <a:srgbClr val="ED1611"/>
                </a:solidFill>
                <a:latin typeface="Times New Roman" panose="02020603050405020304" pitchFamily="18" charset="0"/>
              </a:rPr>
              <a:t>i</a:t>
            </a:r>
            <a:r>
              <a:rPr lang="en-US" altLang="zh-CN" sz="1600" dirty="0">
                <a:solidFill>
                  <a:srgbClr val="ED1611"/>
                </a:solidFill>
                <a:latin typeface="Times New Roman" panose="02020603050405020304" pitchFamily="18" charset="0"/>
              </a:rPr>
              <a:t> n c l u d e &lt;</a:t>
            </a:r>
            <a:r>
              <a:rPr lang="en-US" altLang="zh-CN" sz="1600" dirty="0" err="1">
                <a:solidFill>
                  <a:srgbClr val="ED1611"/>
                </a:solidFill>
                <a:latin typeface="Times New Roman" panose="02020603050405020304" pitchFamily="18" charset="0"/>
              </a:rPr>
              <a:t>sp</a:t>
            </a:r>
            <a:r>
              <a:rPr lang="en-US" altLang="zh-CN" sz="1600" dirty="0">
                <a:solidFill>
                  <a:srgbClr val="ED1611"/>
                </a:solidFill>
                <a:latin typeface="Times New Roman" panose="02020603050405020304" pitchFamily="18" charset="0"/>
              </a:rPr>
              <a:t>&gt; &lt; s t d </a:t>
            </a:r>
            <a:r>
              <a:rPr lang="en-US" altLang="zh-CN" sz="1600" dirty="0" err="1">
                <a:solidFill>
                  <a:srgbClr val="ED1611"/>
                </a:solidFill>
                <a:latin typeface="Times New Roman" panose="02020603050405020304" pitchFamily="18" charset="0"/>
              </a:rPr>
              <a:t>i</a:t>
            </a:r>
            <a:r>
              <a:rPr lang="en-US" altLang="zh-CN" sz="1600" dirty="0">
                <a:solidFill>
                  <a:srgbClr val="ED1611"/>
                </a:solidFill>
                <a:latin typeface="Times New Roman" panose="02020603050405020304" pitchFamily="18" charset="0"/>
              </a:rPr>
              <a:t> o .</a:t>
            </a:r>
          </a:p>
          <a:p>
            <a:pPr algn="dist">
              <a:lnSpc>
                <a:spcPct val="100000"/>
              </a:lnSpc>
              <a:spcBef>
                <a:spcPct val="0"/>
              </a:spcBef>
              <a:buFontTx/>
              <a:buNone/>
            </a:pPr>
            <a:r>
              <a:rPr lang="en-US" altLang="zh-CN" sz="1600" dirty="0">
                <a:latin typeface="Times New Roman" panose="02020603050405020304" pitchFamily="18" charset="0"/>
              </a:rPr>
              <a:t>35 105 110 99 108 117 100 101 32 60 115 116 100 105 111 46</a:t>
            </a:r>
          </a:p>
          <a:p>
            <a:pPr algn="dist">
              <a:lnSpc>
                <a:spcPct val="100000"/>
              </a:lnSpc>
              <a:spcBef>
                <a:spcPct val="0"/>
              </a:spcBef>
              <a:buFontTx/>
              <a:buNone/>
            </a:pPr>
            <a:r>
              <a:rPr lang="en-US" altLang="zh-CN" sz="1600" dirty="0">
                <a:solidFill>
                  <a:srgbClr val="ED1611"/>
                </a:solidFill>
                <a:latin typeface="Times New Roman" panose="02020603050405020304" pitchFamily="18" charset="0"/>
              </a:rPr>
              <a:t>h &gt; \n \n </a:t>
            </a:r>
            <a:r>
              <a:rPr lang="en-US" altLang="zh-CN" sz="1600" dirty="0" err="1">
                <a:solidFill>
                  <a:srgbClr val="ED1611"/>
                </a:solidFill>
                <a:latin typeface="Times New Roman" panose="02020603050405020304" pitchFamily="18" charset="0"/>
              </a:rPr>
              <a:t>i</a:t>
            </a:r>
            <a:r>
              <a:rPr lang="en-US" altLang="zh-CN" sz="1600" dirty="0">
                <a:solidFill>
                  <a:srgbClr val="ED1611"/>
                </a:solidFill>
                <a:latin typeface="Times New Roman" panose="02020603050405020304" pitchFamily="18" charset="0"/>
              </a:rPr>
              <a:t> n t &lt;</a:t>
            </a:r>
            <a:r>
              <a:rPr lang="en-US" altLang="zh-CN" sz="1600" dirty="0" err="1">
                <a:solidFill>
                  <a:srgbClr val="ED1611"/>
                </a:solidFill>
                <a:latin typeface="Times New Roman" panose="02020603050405020304" pitchFamily="18" charset="0"/>
              </a:rPr>
              <a:t>sp</a:t>
            </a:r>
            <a:r>
              <a:rPr lang="en-US" altLang="zh-CN" sz="1600" dirty="0">
                <a:solidFill>
                  <a:srgbClr val="ED1611"/>
                </a:solidFill>
                <a:latin typeface="Times New Roman" panose="02020603050405020304" pitchFamily="18" charset="0"/>
              </a:rPr>
              <a:t>&gt; m a </a:t>
            </a:r>
            <a:r>
              <a:rPr lang="en-US" altLang="zh-CN" sz="1600" dirty="0" err="1">
                <a:solidFill>
                  <a:srgbClr val="ED1611"/>
                </a:solidFill>
                <a:latin typeface="Times New Roman" panose="02020603050405020304" pitchFamily="18" charset="0"/>
              </a:rPr>
              <a:t>i</a:t>
            </a:r>
            <a:r>
              <a:rPr lang="en-US" altLang="zh-CN" sz="1600" dirty="0">
                <a:solidFill>
                  <a:srgbClr val="ED1611"/>
                </a:solidFill>
                <a:latin typeface="Times New Roman" panose="02020603050405020304" pitchFamily="18" charset="0"/>
              </a:rPr>
              <a:t> n ( ) \n {</a:t>
            </a:r>
          </a:p>
          <a:p>
            <a:pPr algn="dist">
              <a:lnSpc>
                <a:spcPct val="100000"/>
              </a:lnSpc>
              <a:spcBef>
                <a:spcPct val="0"/>
              </a:spcBef>
              <a:buFontTx/>
              <a:buNone/>
            </a:pPr>
            <a:r>
              <a:rPr lang="en-US" altLang="zh-CN" sz="1600" dirty="0">
                <a:latin typeface="Times New Roman" panose="02020603050405020304" pitchFamily="18" charset="0"/>
              </a:rPr>
              <a:t>104 62 10 10 105 110 116 32 109 97 105 110 40 41 10 123</a:t>
            </a:r>
          </a:p>
          <a:p>
            <a:pPr algn="dist">
              <a:lnSpc>
                <a:spcPct val="100000"/>
              </a:lnSpc>
              <a:spcBef>
                <a:spcPct val="0"/>
              </a:spcBef>
              <a:buFontTx/>
              <a:buNone/>
            </a:pPr>
            <a:r>
              <a:rPr lang="en-US" altLang="zh-CN" sz="1600" dirty="0">
                <a:solidFill>
                  <a:srgbClr val="ED1611"/>
                </a:solidFill>
                <a:latin typeface="Times New Roman" panose="02020603050405020304" pitchFamily="18" charset="0"/>
              </a:rPr>
              <a:t>\n &lt;</a:t>
            </a:r>
            <a:r>
              <a:rPr lang="en-US" altLang="zh-CN" sz="1600" dirty="0" err="1">
                <a:solidFill>
                  <a:srgbClr val="ED1611"/>
                </a:solidFill>
                <a:latin typeface="Times New Roman" panose="02020603050405020304" pitchFamily="18" charset="0"/>
              </a:rPr>
              <a:t>sp</a:t>
            </a:r>
            <a:r>
              <a:rPr lang="en-US" altLang="zh-CN" sz="1600" dirty="0">
                <a:solidFill>
                  <a:srgbClr val="ED1611"/>
                </a:solidFill>
                <a:latin typeface="Times New Roman" panose="02020603050405020304" pitchFamily="18" charset="0"/>
              </a:rPr>
              <a:t>&gt; &lt;</a:t>
            </a:r>
            <a:r>
              <a:rPr lang="en-US" altLang="zh-CN" sz="1600" dirty="0" err="1">
                <a:solidFill>
                  <a:srgbClr val="ED1611"/>
                </a:solidFill>
                <a:latin typeface="Times New Roman" panose="02020603050405020304" pitchFamily="18" charset="0"/>
              </a:rPr>
              <a:t>sp</a:t>
            </a:r>
            <a:r>
              <a:rPr lang="en-US" altLang="zh-CN" sz="1600" dirty="0">
                <a:solidFill>
                  <a:srgbClr val="ED1611"/>
                </a:solidFill>
                <a:latin typeface="Times New Roman" panose="02020603050405020304" pitchFamily="18" charset="0"/>
              </a:rPr>
              <a:t>&gt; &lt;</a:t>
            </a:r>
            <a:r>
              <a:rPr lang="en-US" altLang="zh-CN" sz="1600" dirty="0" err="1">
                <a:solidFill>
                  <a:srgbClr val="ED1611"/>
                </a:solidFill>
                <a:latin typeface="Times New Roman" panose="02020603050405020304" pitchFamily="18" charset="0"/>
              </a:rPr>
              <a:t>sp</a:t>
            </a:r>
            <a:r>
              <a:rPr lang="en-US" altLang="zh-CN" sz="1600" dirty="0">
                <a:solidFill>
                  <a:srgbClr val="ED1611"/>
                </a:solidFill>
                <a:latin typeface="Times New Roman" panose="02020603050405020304" pitchFamily="18" charset="0"/>
              </a:rPr>
              <a:t>&gt; &lt;</a:t>
            </a:r>
            <a:r>
              <a:rPr lang="en-US" altLang="zh-CN" sz="1600" dirty="0" err="1">
                <a:solidFill>
                  <a:srgbClr val="ED1611"/>
                </a:solidFill>
                <a:latin typeface="Times New Roman" panose="02020603050405020304" pitchFamily="18" charset="0"/>
              </a:rPr>
              <a:t>sp</a:t>
            </a:r>
            <a:r>
              <a:rPr lang="en-US" altLang="zh-CN" sz="1600" dirty="0">
                <a:solidFill>
                  <a:srgbClr val="ED1611"/>
                </a:solidFill>
                <a:latin typeface="Times New Roman" panose="02020603050405020304" pitchFamily="18" charset="0"/>
              </a:rPr>
              <a:t>&gt; p r </a:t>
            </a:r>
            <a:r>
              <a:rPr lang="en-US" altLang="zh-CN" sz="1600" dirty="0" err="1">
                <a:solidFill>
                  <a:srgbClr val="ED1611"/>
                </a:solidFill>
                <a:latin typeface="Times New Roman" panose="02020603050405020304" pitchFamily="18" charset="0"/>
              </a:rPr>
              <a:t>i</a:t>
            </a:r>
            <a:r>
              <a:rPr lang="en-US" altLang="zh-CN" sz="1600" dirty="0">
                <a:solidFill>
                  <a:srgbClr val="ED1611"/>
                </a:solidFill>
                <a:latin typeface="Times New Roman" panose="02020603050405020304" pitchFamily="18" charset="0"/>
              </a:rPr>
              <a:t> n t f ( " h e l</a:t>
            </a:r>
          </a:p>
          <a:p>
            <a:pPr algn="dist">
              <a:lnSpc>
                <a:spcPct val="100000"/>
              </a:lnSpc>
              <a:spcBef>
                <a:spcPct val="0"/>
              </a:spcBef>
              <a:buFontTx/>
              <a:buNone/>
            </a:pPr>
            <a:r>
              <a:rPr lang="en-US" altLang="zh-CN" sz="1600" dirty="0">
                <a:latin typeface="Times New Roman" panose="02020603050405020304" pitchFamily="18" charset="0"/>
              </a:rPr>
              <a:t>10 32 32 32 32 112 114 105 110 116 102 40 34 104 101 108</a:t>
            </a:r>
          </a:p>
          <a:p>
            <a:pPr algn="dist">
              <a:lnSpc>
                <a:spcPct val="100000"/>
              </a:lnSpc>
              <a:spcBef>
                <a:spcPct val="0"/>
              </a:spcBef>
              <a:buFontTx/>
              <a:buNone/>
            </a:pPr>
            <a:r>
              <a:rPr lang="en-US" altLang="zh-CN" sz="1600" dirty="0">
                <a:solidFill>
                  <a:srgbClr val="ED1611"/>
                </a:solidFill>
                <a:latin typeface="Times New Roman" panose="02020603050405020304" pitchFamily="18" charset="0"/>
              </a:rPr>
              <a:t>l o , &lt;</a:t>
            </a:r>
            <a:r>
              <a:rPr lang="en-US" altLang="zh-CN" sz="1600" dirty="0" err="1">
                <a:solidFill>
                  <a:srgbClr val="ED1611"/>
                </a:solidFill>
                <a:latin typeface="Times New Roman" panose="02020603050405020304" pitchFamily="18" charset="0"/>
              </a:rPr>
              <a:t>sp</a:t>
            </a:r>
            <a:r>
              <a:rPr lang="en-US" altLang="zh-CN" sz="1600" dirty="0">
                <a:solidFill>
                  <a:srgbClr val="ED1611"/>
                </a:solidFill>
                <a:latin typeface="Times New Roman" panose="02020603050405020304" pitchFamily="18" charset="0"/>
              </a:rPr>
              <a:t>&gt; w o r l d \ n " ) ; \n }</a:t>
            </a:r>
          </a:p>
          <a:p>
            <a:pPr algn="dist">
              <a:lnSpc>
                <a:spcPct val="100000"/>
              </a:lnSpc>
              <a:spcBef>
                <a:spcPct val="0"/>
              </a:spcBef>
              <a:buFontTx/>
              <a:buNone/>
            </a:pPr>
            <a:r>
              <a:rPr lang="en-US" altLang="zh-CN" sz="1600" dirty="0">
                <a:latin typeface="Times New Roman" panose="02020603050405020304" pitchFamily="18" charset="0"/>
              </a:rPr>
              <a:t>108 111 44 32 119 111 114 108 100 92 110 34 41 59 10 125</a:t>
            </a:r>
          </a:p>
        </p:txBody>
      </p:sp>
      <p:sp>
        <p:nvSpPr>
          <p:cNvPr id="6153" name="Text Box 7">
            <a:extLst>
              <a:ext uri="{FF2B5EF4-FFF2-40B4-BE49-F238E27FC236}">
                <a16:creationId xmlns:a16="http://schemas.microsoft.com/office/drawing/2014/main" id="{A824F155-C98A-A229-B520-E5AF0704DFD6}"/>
              </a:ext>
            </a:extLst>
          </p:cNvPr>
          <p:cNvSpPr txBox="1">
            <a:spLocks noChangeArrowheads="1"/>
          </p:cNvSpPr>
          <p:nvPr/>
        </p:nvSpPr>
        <p:spPr bwMode="auto">
          <a:xfrm>
            <a:off x="4015830" y="1196752"/>
            <a:ext cx="4992687" cy="427038"/>
          </a:xfrm>
          <a:prstGeom prst="rect">
            <a:avLst/>
          </a:prstGeom>
          <a:noFill/>
          <a:ln w="9525">
            <a:noFill/>
            <a:miter lim="800000"/>
            <a:headEnd/>
            <a:tailEnd/>
          </a:ln>
        </p:spPr>
        <p:txBody>
          <a:bodyPr>
            <a:spAutoFit/>
          </a:bodyPr>
          <a:lstStyle/>
          <a:p>
            <a:pPr algn="ctr">
              <a:spcBef>
                <a:spcPct val="50000"/>
              </a:spcBef>
              <a:defRPr/>
            </a:pPr>
            <a:r>
              <a:rPr lang="en-US" altLang="zh-CN" sz="2200" b="1" dirty="0" err="1">
                <a:latin typeface="+mn-lt"/>
                <a:ea typeface="黑体" pitchFamily="49" charset="-122"/>
                <a:cs typeface="Arial" charset="0"/>
              </a:rPr>
              <a:t>hello.c</a:t>
            </a:r>
            <a:r>
              <a:rPr lang="zh-CN" altLang="en-US" sz="2200" b="1" dirty="0">
                <a:latin typeface="+mn-lt"/>
                <a:ea typeface="黑体" pitchFamily="49" charset="-122"/>
                <a:cs typeface="Arial" charset="0"/>
              </a:rPr>
              <a:t>的</a:t>
            </a:r>
            <a:r>
              <a:rPr lang="en-US" altLang="zh-CN" sz="2200" b="1" dirty="0">
                <a:latin typeface="+mn-lt"/>
                <a:ea typeface="黑体" pitchFamily="49" charset="-122"/>
                <a:cs typeface="Arial" charset="0"/>
              </a:rPr>
              <a:t>ASCII</a:t>
            </a:r>
            <a:r>
              <a:rPr lang="zh-CN" altLang="en-US" sz="2200" b="1" dirty="0">
                <a:latin typeface="+mn-lt"/>
                <a:ea typeface="黑体" pitchFamily="49" charset="-122"/>
                <a:cs typeface="Arial" charset="0"/>
              </a:rPr>
              <a:t>文本表示</a:t>
            </a:r>
          </a:p>
        </p:txBody>
      </p:sp>
    </p:spTree>
    <p:extLst>
      <p:ext uri="{BB962C8B-B14F-4D97-AF65-F5344CB8AC3E}">
        <p14:creationId xmlns:p14="http://schemas.microsoft.com/office/powerpoint/2010/main" val="204981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53">
                                            <p:txEl>
                                              <p:pRg st="0" end="0"/>
                                            </p:txEl>
                                          </p:spTgt>
                                        </p:tgtEl>
                                        <p:attrNameLst>
                                          <p:attrName>style.visibility</p:attrName>
                                        </p:attrNameLst>
                                      </p:cBhvr>
                                      <p:to>
                                        <p:strVal val="visible"/>
                                      </p:to>
                                    </p:set>
                                    <p:animEffect transition="in" filter="blinds(horizontal)">
                                      <p:cBhvr>
                                        <p:cTn id="7" dur="500"/>
                                        <p:tgtEl>
                                          <p:spTgt spid="61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52"/>
                                        </p:tgtEl>
                                        <p:attrNameLst>
                                          <p:attrName>style.visibility</p:attrName>
                                        </p:attrNameLst>
                                      </p:cBhvr>
                                      <p:to>
                                        <p:strVal val="visible"/>
                                      </p:to>
                                    </p:set>
                                    <p:animEffect transition="in" filter="blinds(horizontal)">
                                      <p:cBhvr>
                                        <p:cTn id="12"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6149" grpId="0"/>
      <p:bldP spid="615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8194"/>
          <p:cNvSpPr txBox="1"/>
          <p:nvPr/>
        </p:nvSpPr>
        <p:spPr>
          <a:xfrm>
            <a:off x="612140" y="1484630"/>
            <a:ext cx="7691120" cy="4519930"/>
          </a:xfrm>
          <a:prstGeom prst="rect">
            <a:avLst/>
          </a:prstGeom>
          <a:noFill/>
          <a:ln w="9525">
            <a:noFill/>
          </a:ln>
        </p:spPr>
        <p:txBody>
          <a:bodyPr wrap="square" anchor="t" anchorCtr="0">
            <a:noAutofit/>
          </a:bodyPr>
          <a:lstStyle/>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源程序：文本文件，用户编写。</a:t>
            </a:r>
          </a:p>
          <a:p>
            <a:pPr algn="l">
              <a:lnSpc>
                <a:spcPct val="150000"/>
              </a:lnSpc>
              <a:buClrTx/>
              <a:buSzTx/>
            </a:pPr>
            <a:r>
              <a:rPr sz="2400" dirty="0">
                <a:latin typeface="楷体_GB2312" pitchFamily="1" charset="-122"/>
                <a:ea typeface="楷体_GB2312" pitchFamily="1" charset="-122"/>
              </a:rPr>
              <a:t>		*.c, *.cpp, *.asm</a:t>
            </a: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目标程序：二进制文件，机器可识别，但不能执行</a:t>
            </a:r>
          </a:p>
          <a:p>
            <a:pPr algn="l">
              <a:lnSpc>
                <a:spcPct val="150000"/>
              </a:lnSpc>
              <a:buClrTx/>
              <a:buSzTx/>
            </a:pPr>
            <a:r>
              <a:rPr sz="2400" dirty="0">
                <a:latin typeface="楷体_GB2312" pitchFamily="1" charset="-122"/>
                <a:ea typeface="楷体_GB2312" pitchFamily="1" charset="-122"/>
              </a:rPr>
              <a:t>		*.o（*.obj）</a:t>
            </a: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可执行程序：二进制文件，机器可执行</a:t>
            </a:r>
          </a:p>
          <a:p>
            <a:pPr algn="l">
              <a:lnSpc>
                <a:spcPct val="150000"/>
              </a:lnSpc>
              <a:buClrTx/>
              <a:buSzTx/>
            </a:pPr>
            <a:r>
              <a:rPr sz="2400" dirty="0">
                <a:latin typeface="楷体_GB2312" pitchFamily="1" charset="-122"/>
                <a:ea typeface="楷体_GB2312" pitchFamily="1" charset="-122"/>
              </a:rPr>
              <a:t>	* （*.exe）</a:t>
            </a: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编译器：将源程序转为目标程序</a:t>
            </a: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链接器：将一个或多个目标程序链接生成可执行程序</a:t>
            </a:r>
          </a:p>
        </p:txBody>
      </p:sp>
      <p:sp>
        <p:nvSpPr>
          <p:cNvPr id="2" name="文本框 8193">
            <a:extLst>
              <a:ext uri="{FF2B5EF4-FFF2-40B4-BE49-F238E27FC236}">
                <a16:creationId xmlns:a16="http://schemas.microsoft.com/office/drawing/2014/main" id="{E0AD0AF3-D611-46BF-D03E-F1AB404373FC}"/>
              </a:ext>
            </a:extLst>
          </p:cNvPr>
          <p:cNvSpPr txBox="1"/>
          <p:nvPr/>
        </p:nvSpPr>
        <p:spPr>
          <a:xfrm>
            <a:off x="539115" y="-27384"/>
            <a:ext cx="7272338" cy="1200329"/>
          </a:xfrm>
          <a:prstGeom prst="rect">
            <a:avLst/>
          </a:prstGeom>
          <a:noFill/>
          <a:ln w="9525">
            <a:noFill/>
          </a:ln>
        </p:spPr>
        <p:txBody>
          <a:bodyPr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1.2 </a:t>
            </a:r>
            <a:r>
              <a:rPr lang="zh-CN" altLang="en-US" sz="3600" dirty="0">
                <a:solidFill>
                  <a:schemeClr val="bg1"/>
                </a:solidFill>
                <a:latin typeface="华文新魏" panose="02010800040101010101" pitchFamily="2" charset="-122"/>
                <a:ea typeface="华文新魏" panose="02010800040101010101" pitchFamily="2" charset="-122"/>
              </a:rPr>
              <a:t>程序开发和执行之二</a:t>
            </a:r>
            <a:endParaRPr lang="en-US" altLang="zh-CN" sz="3600" dirty="0">
              <a:solidFill>
                <a:schemeClr val="bg1"/>
              </a:solidFill>
              <a:latin typeface="华文新魏" panose="02010800040101010101" pitchFamily="2" charset="-122"/>
              <a:ea typeface="华文新魏" panose="02010800040101010101" pitchFamily="2" charset="-122"/>
            </a:endParaRPr>
          </a:p>
          <a:p>
            <a:r>
              <a:rPr lang="en-US" alt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从源程序到执行程序</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2">
            <a:extLst>
              <a:ext uri="{FF2B5EF4-FFF2-40B4-BE49-F238E27FC236}">
                <a16:creationId xmlns:a16="http://schemas.microsoft.com/office/drawing/2014/main" id="{E36AEA1F-D0F3-0374-A370-57481D999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1161876"/>
            <a:ext cx="7621587"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Line 8">
            <a:extLst>
              <a:ext uri="{FF2B5EF4-FFF2-40B4-BE49-F238E27FC236}">
                <a16:creationId xmlns:a16="http://schemas.microsoft.com/office/drawing/2014/main" id="{21B874B8-38F6-D50A-7A3B-0AF16261DFA4}"/>
              </a:ext>
            </a:extLst>
          </p:cNvPr>
          <p:cNvSpPr>
            <a:spLocks noChangeShapeType="1"/>
          </p:cNvSpPr>
          <p:nvPr/>
        </p:nvSpPr>
        <p:spPr bwMode="auto">
          <a:xfrm flipV="1">
            <a:off x="1517650" y="4157488"/>
            <a:ext cx="0" cy="609600"/>
          </a:xfrm>
          <a:prstGeom prst="line">
            <a:avLst/>
          </a:prstGeom>
          <a:noFill/>
          <a:ln w="38100">
            <a:solidFill>
              <a:srgbClr val="CC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9" name="Line 9">
            <a:extLst>
              <a:ext uri="{FF2B5EF4-FFF2-40B4-BE49-F238E27FC236}">
                <a16:creationId xmlns:a16="http://schemas.microsoft.com/office/drawing/2014/main" id="{D36291F0-E289-F83B-0176-6EA494D20A17}"/>
              </a:ext>
            </a:extLst>
          </p:cNvPr>
          <p:cNvSpPr>
            <a:spLocks noChangeShapeType="1"/>
          </p:cNvSpPr>
          <p:nvPr/>
        </p:nvSpPr>
        <p:spPr bwMode="auto">
          <a:xfrm>
            <a:off x="1517650" y="4203526"/>
            <a:ext cx="2974975" cy="0"/>
          </a:xfrm>
          <a:prstGeom prst="line">
            <a:avLst/>
          </a:prstGeom>
          <a:noFill/>
          <a:ln w="38100">
            <a:solidFill>
              <a:srgbClr val="CC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0" name="Line 10">
            <a:extLst>
              <a:ext uri="{FF2B5EF4-FFF2-40B4-BE49-F238E27FC236}">
                <a16:creationId xmlns:a16="http://schemas.microsoft.com/office/drawing/2014/main" id="{873A5303-4627-7BDF-CF9F-9BCF011CB72D}"/>
              </a:ext>
            </a:extLst>
          </p:cNvPr>
          <p:cNvSpPr>
            <a:spLocks noChangeShapeType="1"/>
          </p:cNvSpPr>
          <p:nvPr/>
        </p:nvSpPr>
        <p:spPr bwMode="auto">
          <a:xfrm flipV="1">
            <a:off x="4443413" y="3527251"/>
            <a:ext cx="0" cy="625475"/>
          </a:xfrm>
          <a:prstGeom prst="line">
            <a:avLst/>
          </a:prstGeom>
          <a:noFill/>
          <a:ln w="38100">
            <a:solidFill>
              <a:srgbClr val="CC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1" name="Line 11">
            <a:extLst>
              <a:ext uri="{FF2B5EF4-FFF2-40B4-BE49-F238E27FC236}">
                <a16:creationId xmlns:a16="http://schemas.microsoft.com/office/drawing/2014/main" id="{DFAA8F08-939E-9B9E-C459-AB7D444D3EBB}"/>
              </a:ext>
            </a:extLst>
          </p:cNvPr>
          <p:cNvSpPr>
            <a:spLocks noChangeShapeType="1"/>
          </p:cNvSpPr>
          <p:nvPr/>
        </p:nvSpPr>
        <p:spPr bwMode="auto">
          <a:xfrm flipH="1" flipV="1">
            <a:off x="1878013" y="3347863"/>
            <a:ext cx="2147887" cy="28575"/>
          </a:xfrm>
          <a:prstGeom prst="line">
            <a:avLst/>
          </a:prstGeom>
          <a:noFill/>
          <a:ln w="38100">
            <a:solidFill>
              <a:srgbClr val="CC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2" name="Line 12">
            <a:extLst>
              <a:ext uri="{FF2B5EF4-FFF2-40B4-BE49-F238E27FC236}">
                <a16:creationId xmlns:a16="http://schemas.microsoft.com/office/drawing/2014/main" id="{9DC82144-859B-1916-6B4B-027D15E5D99A}"/>
              </a:ext>
            </a:extLst>
          </p:cNvPr>
          <p:cNvSpPr>
            <a:spLocks noChangeShapeType="1"/>
          </p:cNvSpPr>
          <p:nvPr/>
        </p:nvSpPr>
        <p:spPr bwMode="auto">
          <a:xfrm flipV="1">
            <a:off x="1878013" y="2627138"/>
            <a:ext cx="0" cy="739775"/>
          </a:xfrm>
          <a:prstGeom prst="line">
            <a:avLst/>
          </a:prstGeom>
          <a:noFill/>
          <a:ln w="38100">
            <a:solidFill>
              <a:srgbClr val="CC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6153" name="Group 14">
            <a:extLst>
              <a:ext uri="{FF2B5EF4-FFF2-40B4-BE49-F238E27FC236}">
                <a16:creationId xmlns:a16="http://schemas.microsoft.com/office/drawing/2014/main" id="{C70DADD2-3F27-15D1-3C29-63CE27A1C679}"/>
              </a:ext>
            </a:extLst>
          </p:cNvPr>
          <p:cNvGrpSpPr>
            <a:grpSpLocks/>
          </p:cNvGrpSpPr>
          <p:nvPr/>
        </p:nvGrpSpPr>
        <p:grpSpPr bwMode="auto">
          <a:xfrm>
            <a:off x="1382713" y="4743276"/>
            <a:ext cx="1190625" cy="1268412"/>
            <a:chOff x="1051" y="2980"/>
            <a:chExt cx="750" cy="799"/>
          </a:xfrm>
        </p:grpSpPr>
        <p:sp>
          <p:nvSpPr>
            <p:cNvPr id="6154" name="Line 7">
              <a:extLst>
                <a:ext uri="{FF2B5EF4-FFF2-40B4-BE49-F238E27FC236}">
                  <a16:creationId xmlns:a16="http://schemas.microsoft.com/office/drawing/2014/main" id="{7A063D90-8948-4EAF-5A86-0FB8A9DA94FB}"/>
                </a:ext>
              </a:extLst>
            </p:cNvPr>
            <p:cNvSpPr>
              <a:spLocks noChangeShapeType="1"/>
            </p:cNvSpPr>
            <p:nvPr/>
          </p:nvSpPr>
          <p:spPr bwMode="auto">
            <a:xfrm flipH="1" flipV="1">
              <a:off x="1134" y="2980"/>
              <a:ext cx="256" cy="330"/>
            </a:xfrm>
            <a:prstGeom prst="line">
              <a:avLst/>
            </a:prstGeom>
            <a:noFill/>
            <a:ln w="38100">
              <a:solidFill>
                <a:srgbClr val="CC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5" name="Text Box 13">
              <a:extLst>
                <a:ext uri="{FF2B5EF4-FFF2-40B4-BE49-F238E27FC236}">
                  <a16:creationId xmlns:a16="http://schemas.microsoft.com/office/drawing/2014/main" id="{22C9B037-6182-9890-FF53-7ACFB067595D}"/>
                </a:ext>
              </a:extLst>
            </p:cNvPr>
            <p:cNvSpPr txBox="1">
              <a:spLocks noChangeArrowheads="1"/>
            </p:cNvSpPr>
            <p:nvPr/>
          </p:nvSpPr>
          <p:spPr bwMode="auto">
            <a:xfrm>
              <a:off x="1051" y="3548"/>
              <a:ext cx="7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50000"/>
                </a:spcBef>
                <a:buFontTx/>
                <a:buNone/>
              </a:pPr>
              <a:r>
                <a:rPr lang="en-US" altLang="zh-CN" sz="1800">
                  <a:solidFill>
                    <a:srgbClr val="CC3300"/>
                  </a:solidFill>
                  <a:cs typeface="Arial" panose="020B0604020202020204" pitchFamily="34" charset="0"/>
                </a:rPr>
                <a:t>./hello</a:t>
              </a:r>
            </a:p>
          </p:txBody>
        </p:sp>
      </p:grpSp>
      <p:sp>
        <p:nvSpPr>
          <p:cNvPr id="6156" name="Line 15">
            <a:extLst>
              <a:ext uri="{FF2B5EF4-FFF2-40B4-BE49-F238E27FC236}">
                <a16:creationId xmlns:a16="http://schemas.microsoft.com/office/drawing/2014/main" id="{9FC8B31C-0EC0-1CDE-CAE3-E3550A36F738}"/>
              </a:ext>
            </a:extLst>
          </p:cNvPr>
          <p:cNvSpPr>
            <a:spLocks noChangeShapeType="1"/>
          </p:cNvSpPr>
          <p:nvPr/>
        </p:nvSpPr>
        <p:spPr bwMode="auto">
          <a:xfrm flipV="1">
            <a:off x="2103438" y="2447751"/>
            <a:ext cx="0" cy="596900"/>
          </a:xfrm>
          <a:prstGeom prst="line">
            <a:avLst/>
          </a:prstGeom>
          <a:noFill/>
          <a:ln w="38100">
            <a:solidFill>
              <a:srgbClr val="CC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7" name="Line 16">
            <a:extLst>
              <a:ext uri="{FF2B5EF4-FFF2-40B4-BE49-F238E27FC236}">
                <a16:creationId xmlns:a16="http://schemas.microsoft.com/office/drawing/2014/main" id="{3294E7E5-1288-CB19-D281-76894544CD0B}"/>
              </a:ext>
            </a:extLst>
          </p:cNvPr>
          <p:cNvSpPr>
            <a:spLocks noChangeShapeType="1"/>
          </p:cNvSpPr>
          <p:nvPr/>
        </p:nvSpPr>
        <p:spPr bwMode="auto">
          <a:xfrm flipH="1" flipV="1">
            <a:off x="2057400" y="3031951"/>
            <a:ext cx="4340225" cy="14287"/>
          </a:xfrm>
          <a:prstGeom prst="line">
            <a:avLst/>
          </a:prstGeom>
          <a:noFill/>
          <a:ln w="38100">
            <a:solidFill>
              <a:srgbClr val="CC3300"/>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8" name="Line 17">
            <a:extLst>
              <a:ext uri="{FF2B5EF4-FFF2-40B4-BE49-F238E27FC236}">
                <a16:creationId xmlns:a16="http://schemas.microsoft.com/office/drawing/2014/main" id="{DCAE8693-AD4B-604A-11B9-FC02D3591AA1}"/>
              </a:ext>
            </a:extLst>
          </p:cNvPr>
          <p:cNvSpPr>
            <a:spLocks noChangeShapeType="1"/>
          </p:cNvSpPr>
          <p:nvPr/>
        </p:nvSpPr>
        <p:spPr bwMode="auto">
          <a:xfrm flipV="1">
            <a:off x="5613400" y="4098751"/>
            <a:ext cx="0" cy="625475"/>
          </a:xfrm>
          <a:prstGeom prst="line">
            <a:avLst/>
          </a:prstGeom>
          <a:noFill/>
          <a:ln w="38100">
            <a:solidFill>
              <a:srgbClr val="0066CC"/>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9" name="Line 18">
            <a:extLst>
              <a:ext uri="{FF2B5EF4-FFF2-40B4-BE49-F238E27FC236}">
                <a16:creationId xmlns:a16="http://schemas.microsoft.com/office/drawing/2014/main" id="{08371429-2A4F-27A4-CC67-0C97116FE66C}"/>
              </a:ext>
            </a:extLst>
          </p:cNvPr>
          <p:cNvSpPr>
            <a:spLocks noChangeShapeType="1"/>
          </p:cNvSpPr>
          <p:nvPr/>
        </p:nvSpPr>
        <p:spPr bwMode="auto">
          <a:xfrm>
            <a:off x="4622800" y="4120976"/>
            <a:ext cx="1031875" cy="0"/>
          </a:xfrm>
          <a:prstGeom prst="line">
            <a:avLst/>
          </a:prstGeom>
          <a:noFill/>
          <a:ln w="38100">
            <a:solidFill>
              <a:srgbClr val="0066CC"/>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60" name="Line 19">
            <a:extLst>
              <a:ext uri="{FF2B5EF4-FFF2-40B4-BE49-F238E27FC236}">
                <a16:creationId xmlns:a16="http://schemas.microsoft.com/office/drawing/2014/main" id="{3EE3674F-AFF0-971A-58CA-D43299BEC798}"/>
              </a:ext>
            </a:extLst>
          </p:cNvPr>
          <p:cNvSpPr>
            <a:spLocks noChangeShapeType="1"/>
          </p:cNvSpPr>
          <p:nvPr/>
        </p:nvSpPr>
        <p:spPr bwMode="auto">
          <a:xfrm flipV="1">
            <a:off x="4622800" y="3508201"/>
            <a:ext cx="0" cy="625475"/>
          </a:xfrm>
          <a:prstGeom prst="line">
            <a:avLst/>
          </a:prstGeom>
          <a:noFill/>
          <a:ln w="38100">
            <a:solidFill>
              <a:srgbClr val="0066CC"/>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61" name="Line 20">
            <a:extLst>
              <a:ext uri="{FF2B5EF4-FFF2-40B4-BE49-F238E27FC236}">
                <a16:creationId xmlns:a16="http://schemas.microsoft.com/office/drawing/2014/main" id="{4726A5DD-C1AE-28CE-B261-0BCB2194DE10}"/>
              </a:ext>
            </a:extLst>
          </p:cNvPr>
          <p:cNvSpPr>
            <a:spLocks noChangeShapeType="1"/>
          </p:cNvSpPr>
          <p:nvPr/>
        </p:nvSpPr>
        <p:spPr bwMode="auto">
          <a:xfrm flipH="1" flipV="1">
            <a:off x="4892675" y="3392313"/>
            <a:ext cx="1566863" cy="28575"/>
          </a:xfrm>
          <a:prstGeom prst="line">
            <a:avLst/>
          </a:prstGeom>
          <a:noFill/>
          <a:ln w="38100">
            <a:solidFill>
              <a:srgbClr val="0066CC"/>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62" name="Text Box 21">
            <a:extLst>
              <a:ext uri="{FF2B5EF4-FFF2-40B4-BE49-F238E27FC236}">
                <a16:creationId xmlns:a16="http://schemas.microsoft.com/office/drawing/2014/main" id="{8994D4E5-8BE1-7C27-8554-65E7B299CE54}"/>
              </a:ext>
            </a:extLst>
          </p:cNvPr>
          <p:cNvSpPr txBox="1">
            <a:spLocks noChangeArrowheads="1"/>
          </p:cNvSpPr>
          <p:nvPr/>
        </p:nvSpPr>
        <p:spPr bwMode="auto">
          <a:xfrm>
            <a:off x="6397625" y="5193733"/>
            <a:ext cx="1944687"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b="1" dirty="0">
                <a:solidFill>
                  <a:srgbClr val="0066CC"/>
                </a:solidFill>
                <a:effectLst>
                  <a:outerShdw blurRad="38100" dist="38100" dir="2700000" algn="tl">
                    <a:srgbClr val="C0C0C0"/>
                  </a:outerShdw>
                </a:effectLst>
                <a:cs typeface="Arial" panose="020B0604020202020204" pitchFamily="34" charset="0"/>
              </a:rPr>
              <a:t>hello</a:t>
            </a:r>
            <a:r>
              <a:rPr lang="zh-CN" altLang="en-US" b="1" dirty="0">
                <a:solidFill>
                  <a:srgbClr val="0066CC"/>
                </a:solidFill>
                <a:effectLst>
                  <a:outerShdw blurRad="38100" dist="38100" dir="2700000" algn="tl">
                    <a:srgbClr val="C0C0C0"/>
                  </a:outerShdw>
                </a:effectLst>
                <a:cs typeface="Arial" panose="020B0604020202020204" pitchFamily="34" charset="0"/>
              </a:rPr>
              <a:t>可执行文件</a:t>
            </a:r>
            <a:endParaRPr lang="zh-CN" altLang="en-US" b="1" dirty="0">
              <a:solidFill>
                <a:schemeClr val="accent2"/>
              </a:solidFill>
              <a:cs typeface="Arial" panose="020B0604020202020204" pitchFamily="34" charset="0"/>
            </a:endParaRPr>
          </a:p>
        </p:txBody>
      </p:sp>
      <p:sp>
        <p:nvSpPr>
          <p:cNvPr id="6163" name="Text Box 23">
            <a:extLst>
              <a:ext uri="{FF2B5EF4-FFF2-40B4-BE49-F238E27FC236}">
                <a16:creationId xmlns:a16="http://schemas.microsoft.com/office/drawing/2014/main" id="{1C7893BE-DDA8-5FF1-7DE2-3C9AD6F78251}"/>
              </a:ext>
            </a:extLst>
          </p:cNvPr>
          <p:cNvSpPr txBox="1">
            <a:spLocks noChangeArrowheads="1"/>
          </p:cNvSpPr>
          <p:nvPr/>
        </p:nvSpPr>
        <p:spPr bwMode="auto">
          <a:xfrm>
            <a:off x="3840163" y="1111076"/>
            <a:ext cx="3789362"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15000"/>
              </a:spcBef>
              <a:buFontTx/>
              <a:buNone/>
            </a:pPr>
            <a:r>
              <a:rPr lang="en-US" altLang="zh-CN" sz="1800">
                <a:solidFill>
                  <a:srgbClr val="CC3300"/>
                </a:solidFill>
                <a:latin typeface="微软雅黑" panose="020B0503020204020204" pitchFamily="34" charset="-122"/>
                <a:ea typeface="微软雅黑" panose="020B0503020204020204" pitchFamily="34" charset="-122"/>
              </a:rPr>
              <a:t>Red</a:t>
            </a:r>
            <a:r>
              <a:rPr lang="zh-CN" altLang="en-US" sz="1800">
                <a:solidFill>
                  <a:srgbClr val="CC3300"/>
                </a:solidFill>
                <a:latin typeface="微软雅黑" panose="020B0503020204020204" pitchFamily="34" charset="-122"/>
                <a:ea typeface="微软雅黑" panose="020B0503020204020204" pitchFamily="34" charset="-122"/>
              </a:rPr>
              <a:t>：</a:t>
            </a:r>
            <a:r>
              <a:rPr lang="en-US" altLang="zh-CN" sz="1800">
                <a:solidFill>
                  <a:srgbClr val="CC3300"/>
                </a:solidFill>
                <a:latin typeface="微软雅黑" panose="020B0503020204020204" pitchFamily="34" charset="-122"/>
                <a:ea typeface="微软雅黑" panose="020B0503020204020204" pitchFamily="34" charset="-122"/>
              </a:rPr>
              <a:t>shell</a:t>
            </a:r>
            <a:r>
              <a:rPr lang="zh-CN" altLang="en-US" sz="1800">
                <a:solidFill>
                  <a:srgbClr val="CC3300"/>
                </a:solidFill>
                <a:latin typeface="微软雅黑" panose="020B0503020204020204" pitchFamily="34" charset="-122"/>
                <a:ea typeface="微软雅黑" panose="020B0503020204020204" pitchFamily="34" charset="-122"/>
              </a:rPr>
              <a:t>命令行处理</a:t>
            </a:r>
          </a:p>
          <a:p>
            <a:pPr>
              <a:lnSpc>
                <a:spcPct val="100000"/>
              </a:lnSpc>
              <a:spcBef>
                <a:spcPct val="15000"/>
              </a:spcBef>
              <a:buFontTx/>
              <a:buNone/>
            </a:pPr>
            <a:r>
              <a:rPr lang="en-US" altLang="zh-CN" sz="1800">
                <a:solidFill>
                  <a:srgbClr val="0066CC"/>
                </a:solidFill>
                <a:latin typeface="微软雅黑" panose="020B0503020204020204" pitchFamily="34" charset="-122"/>
                <a:ea typeface="微软雅黑" panose="020B0503020204020204" pitchFamily="34" charset="-122"/>
              </a:rPr>
              <a:t>Blue</a:t>
            </a:r>
            <a:r>
              <a:rPr lang="zh-CN" altLang="en-US" sz="1800">
                <a:solidFill>
                  <a:srgbClr val="0066CC"/>
                </a:solidFill>
                <a:latin typeface="微软雅黑" panose="020B0503020204020204" pitchFamily="34" charset="-122"/>
                <a:ea typeface="微软雅黑" panose="020B0503020204020204" pitchFamily="34" charset="-122"/>
              </a:rPr>
              <a:t>：可执行文件加载</a:t>
            </a:r>
          </a:p>
          <a:p>
            <a:pPr>
              <a:lnSpc>
                <a:spcPct val="100000"/>
              </a:lnSpc>
              <a:spcBef>
                <a:spcPct val="15000"/>
              </a:spcBef>
              <a:buFontTx/>
              <a:buNone/>
            </a:pPr>
            <a:r>
              <a:rPr lang="en-US" altLang="zh-CN" sz="1800">
                <a:solidFill>
                  <a:srgbClr val="008000"/>
                </a:solidFill>
                <a:latin typeface="微软雅黑" panose="020B0503020204020204" pitchFamily="34" charset="-122"/>
                <a:ea typeface="微软雅黑" panose="020B0503020204020204" pitchFamily="34" charset="-122"/>
              </a:rPr>
              <a:t>Cyan</a:t>
            </a:r>
            <a:r>
              <a:rPr lang="zh-CN" altLang="en-US" sz="1800">
                <a:solidFill>
                  <a:srgbClr val="008000"/>
                </a:solidFill>
                <a:latin typeface="微软雅黑" panose="020B0503020204020204" pitchFamily="34" charset="-122"/>
                <a:ea typeface="微软雅黑" panose="020B0503020204020204" pitchFamily="34" charset="-122"/>
              </a:rPr>
              <a:t>：</a:t>
            </a:r>
            <a:r>
              <a:rPr lang="en-US" altLang="zh-CN" sz="1800">
                <a:solidFill>
                  <a:srgbClr val="008000"/>
                </a:solidFill>
                <a:latin typeface="微软雅黑" panose="020B0503020204020204" pitchFamily="34" charset="-122"/>
                <a:ea typeface="微软雅黑" panose="020B0503020204020204" pitchFamily="34" charset="-122"/>
              </a:rPr>
              <a:t>hello</a:t>
            </a:r>
            <a:r>
              <a:rPr lang="zh-CN" altLang="en-US" sz="1800">
                <a:solidFill>
                  <a:srgbClr val="008000"/>
                </a:solidFill>
                <a:latin typeface="微软雅黑" panose="020B0503020204020204" pitchFamily="34" charset="-122"/>
                <a:ea typeface="微软雅黑" panose="020B0503020204020204" pitchFamily="34" charset="-122"/>
              </a:rPr>
              <a:t>程序执行过程</a:t>
            </a:r>
          </a:p>
        </p:txBody>
      </p:sp>
      <p:sp>
        <p:nvSpPr>
          <p:cNvPr id="6164" name="Text Box 25">
            <a:extLst>
              <a:ext uri="{FF2B5EF4-FFF2-40B4-BE49-F238E27FC236}">
                <a16:creationId xmlns:a16="http://schemas.microsoft.com/office/drawing/2014/main" id="{E9E05EFA-AC6C-23D5-2C35-9E7F6FF18FA9}"/>
              </a:ext>
            </a:extLst>
          </p:cNvPr>
          <p:cNvSpPr txBox="1">
            <a:spLocks noChangeArrowheads="1"/>
          </p:cNvSpPr>
          <p:nvPr/>
        </p:nvSpPr>
        <p:spPr bwMode="auto">
          <a:xfrm>
            <a:off x="7218363" y="2846213"/>
            <a:ext cx="1450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50000"/>
              </a:spcBef>
              <a:buFontTx/>
              <a:buNone/>
            </a:pPr>
            <a:r>
              <a:rPr lang="en-US" altLang="zh-CN" sz="1600">
                <a:solidFill>
                  <a:srgbClr val="CC3300"/>
                </a:solidFill>
                <a:latin typeface="微软雅黑" panose="020B0503020204020204" pitchFamily="34" charset="-122"/>
                <a:ea typeface="微软雅黑" panose="020B0503020204020204" pitchFamily="34" charset="-122"/>
                <a:cs typeface="Arial" panose="020B0604020202020204" pitchFamily="34" charset="0"/>
              </a:rPr>
              <a:t>“./hello”</a:t>
            </a:r>
          </a:p>
        </p:txBody>
      </p:sp>
      <p:sp>
        <p:nvSpPr>
          <p:cNvPr id="6165" name="Text Box 26">
            <a:extLst>
              <a:ext uri="{FF2B5EF4-FFF2-40B4-BE49-F238E27FC236}">
                <a16:creationId xmlns:a16="http://schemas.microsoft.com/office/drawing/2014/main" id="{0A154E25-197F-3B3A-C04D-9397B6B43E09}"/>
              </a:ext>
            </a:extLst>
          </p:cNvPr>
          <p:cNvSpPr txBox="1">
            <a:spLocks noChangeArrowheads="1"/>
          </p:cNvSpPr>
          <p:nvPr/>
        </p:nvSpPr>
        <p:spPr bwMode="auto">
          <a:xfrm>
            <a:off x="7315200" y="3208163"/>
            <a:ext cx="1609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6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600" dirty="0" err="1">
                <a:solidFill>
                  <a:srgbClr val="000066"/>
                </a:solidFill>
                <a:latin typeface="微软雅黑" panose="020B0503020204020204" pitchFamily="34" charset="-122"/>
                <a:ea typeface="微软雅黑" panose="020B0503020204020204" pitchFamily="34" charset="-122"/>
                <a:cs typeface="Arial" panose="020B0604020202020204" pitchFamily="34" charset="0"/>
              </a:rPr>
              <a:t>hello,world</a:t>
            </a:r>
            <a:r>
              <a:rPr lang="en-US" altLang="zh-CN" sz="1600" dirty="0">
                <a:solidFill>
                  <a:srgbClr val="000066"/>
                </a:solidFill>
                <a:latin typeface="微软雅黑" panose="020B0503020204020204" pitchFamily="34" charset="-122"/>
                <a:ea typeface="微软雅黑" panose="020B0503020204020204" pitchFamily="34" charset="-122"/>
                <a:cs typeface="Arial" panose="020B0604020202020204" pitchFamily="34" charset="0"/>
              </a:rPr>
              <a:t>\n</a:t>
            </a:r>
            <a:r>
              <a:rPr lang="en-US" altLang="zh-CN" sz="16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6166" name="Text Box 27">
            <a:extLst>
              <a:ext uri="{FF2B5EF4-FFF2-40B4-BE49-F238E27FC236}">
                <a16:creationId xmlns:a16="http://schemas.microsoft.com/office/drawing/2014/main" id="{8DD9C2EA-A22E-4B7C-9C0B-D66325C939CE}"/>
              </a:ext>
            </a:extLst>
          </p:cNvPr>
          <p:cNvSpPr txBox="1">
            <a:spLocks noChangeArrowheads="1"/>
          </p:cNvSpPr>
          <p:nvPr/>
        </p:nvSpPr>
        <p:spPr bwMode="auto">
          <a:xfrm>
            <a:off x="2444750" y="5619576"/>
            <a:ext cx="20907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50000"/>
              </a:spcBef>
              <a:buFontTx/>
              <a:buNone/>
            </a:pPr>
            <a:r>
              <a:rPr lang="en-US" altLang="zh-CN" sz="1800">
                <a:solidFill>
                  <a:srgbClr val="008000"/>
                </a:solidFill>
                <a:cs typeface="Arial" panose="020B0604020202020204" pitchFamily="34" charset="0"/>
              </a:rPr>
              <a:t>hello,world</a:t>
            </a:r>
          </a:p>
        </p:txBody>
      </p:sp>
      <p:sp>
        <p:nvSpPr>
          <p:cNvPr id="6167" name="Line 29">
            <a:extLst>
              <a:ext uri="{FF2B5EF4-FFF2-40B4-BE49-F238E27FC236}">
                <a16:creationId xmlns:a16="http://schemas.microsoft.com/office/drawing/2014/main" id="{883E0915-7854-EC42-622F-5BB3736E166B}"/>
              </a:ext>
            </a:extLst>
          </p:cNvPr>
          <p:cNvSpPr>
            <a:spLocks noChangeShapeType="1"/>
          </p:cNvSpPr>
          <p:nvPr/>
        </p:nvSpPr>
        <p:spPr bwMode="auto">
          <a:xfrm flipH="1" flipV="1">
            <a:off x="2020888" y="3251026"/>
            <a:ext cx="4427537" cy="14287"/>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68" name="Line 30">
            <a:extLst>
              <a:ext uri="{FF2B5EF4-FFF2-40B4-BE49-F238E27FC236}">
                <a16:creationId xmlns:a16="http://schemas.microsoft.com/office/drawing/2014/main" id="{0C2BFC4F-5E16-7EAF-90AD-7627AF158089}"/>
              </a:ext>
            </a:extLst>
          </p:cNvPr>
          <p:cNvSpPr>
            <a:spLocks noChangeShapeType="1"/>
          </p:cNvSpPr>
          <p:nvPr/>
        </p:nvSpPr>
        <p:spPr bwMode="auto">
          <a:xfrm flipV="1">
            <a:off x="1992313" y="2489026"/>
            <a:ext cx="0" cy="739775"/>
          </a:xfrm>
          <a:prstGeom prst="line">
            <a:avLst/>
          </a:prstGeom>
          <a:noFill/>
          <a:ln w="38100">
            <a:solidFill>
              <a:srgbClr val="008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69" name="Line 31">
            <a:extLst>
              <a:ext uri="{FF2B5EF4-FFF2-40B4-BE49-F238E27FC236}">
                <a16:creationId xmlns:a16="http://schemas.microsoft.com/office/drawing/2014/main" id="{7EEEC89C-C887-84D6-29D4-AFC76A456226}"/>
              </a:ext>
            </a:extLst>
          </p:cNvPr>
          <p:cNvSpPr>
            <a:spLocks noChangeShapeType="1"/>
          </p:cNvSpPr>
          <p:nvPr/>
        </p:nvSpPr>
        <p:spPr bwMode="auto">
          <a:xfrm flipH="1" flipV="1">
            <a:off x="1644650" y="2484263"/>
            <a:ext cx="0" cy="1014413"/>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70" name="Line 32">
            <a:extLst>
              <a:ext uri="{FF2B5EF4-FFF2-40B4-BE49-F238E27FC236}">
                <a16:creationId xmlns:a16="http://schemas.microsoft.com/office/drawing/2014/main" id="{7AB03AB6-787B-2679-244B-071AD2F4EE45}"/>
              </a:ext>
            </a:extLst>
          </p:cNvPr>
          <p:cNvSpPr>
            <a:spLocks noChangeShapeType="1"/>
          </p:cNvSpPr>
          <p:nvPr/>
        </p:nvSpPr>
        <p:spPr bwMode="auto">
          <a:xfrm flipH="1" flipV="1">
            <a:off x="1720850" y="3511376"/>
            <a:ext cx="2351088" cy="28575"/>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71" name="Line 34">
            <a:extLst>
              <a:ext uri="{FF2B5EF4-FFF2-40B4-BE49-F238E27FC236}">
                <a16:creationId xmlns:a16="http://schemas.microsoft.com/office/drawing/2014/main" id="{63561F61-BEF1-B2B0-2307-B6DC9B4F50F1}"/>
              </a:ext>
            </a:extLst>
          </p:cNvPr>
          <p:cNvSpPr>
            <a:spLocks noChangeShapeType="1"/>
          </p:cNvSpPr>
          <p:nvPr/>
        </p:nvSpPr>
        <p:spPr bwMode="auto">
          <a:xfrm flipV="1">
            <a:off x="4067175" y="3527251"/>
            <a:ext cx="0" cy="465137"/>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72" name="Line 35">
            <a:extLst>
              <a:ext uri="{FF2B5EF4-FFF2-40B4-BE49-F238E27FC236}">
                <a16:creationId xmlns:a16="http://schemas.microsoft.com/office/drawing/2014/main" id="{F187AC1F-3D40-9D87-4C86-989E07603542}"/>
              </a:ext>
            </a:extLst>
          </p:cNvPr>
          <p:cNvSpPr>
            <a:spLocks noChangeShapeType="1"/>
          </p:cNvSpPr>
          <p:nvPr/>
        </p:nvSpPr>
        <p:spPr bwMode="auto">
          <a:xfrm>
            <a:off x="3267075" y="3993976"/>
            <a:ext cx="798513" cy="0"/>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73" name="Line 37">
            <a:extLst>
              <a:ext uri="{FF2B5EF4-FFF2-40B4-BE49-F238E27FC236}">
                <a16:creationId xmlns:a16="http://schemas.microsoft.com/office/drawing/2014/main" id="{F5F76DCD-3192-E3A3-E405-9254BCC90FE1}"/>
              </a:ext>
            </a:extLst>
          </p:cNvPr>
          <p:cNvSpPr>
            <a:spLocks noChangeShapeType="1"/>
          </p:cNvSpPr>
          <p:nvPr/>
        </p:nvSpPr>
        <p:spPr bwMode="auto">
          <a:xfrm flipV="1">
            <a:off x="3252788" y="3974926"/>
            <a:ext cx="0" cy="741362"/>
          </a:xfrm>
          <a:prstGeom prst="line">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74" name="Text Box 38">
            <a:extLst>
              <a:ext uri="{FF2B5EF4-FFF2-40B4-BE49-F238E27FC236}">
                <a16:creationId xmlns:a16="http://schemas.microsoft.com/office/drawing/2014/main" id="{3DA209B2-A770-3AF3-F37E-A82E5606AC79}"/>
              </a:ext>
            </a:extLst>
          </p:cNvPr>
          <p:cNvSpPr txBox="1">
            <a:spLocks noChangeArrowheads="1"/>
          </p:cNvSpPr>
          <p:nvPr/>
        </p:nvSpPr>
        <p:spPr bwMode="auto">
          <a:xfrm>
            <a:off x="469900" y="6446663"/>
            <a:ext cx="7199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800">
                <a:solidFill>
                  <a:srgbClr val="ED1611"/>
                </a:solidFill>
                <a:latin typeface="微软雅黑" panose="020B0503020204020204" pitchFamily="34" charset="-122"/>
                <a:ea typeface="微软雅黑" panose="020B0503020204020204" pitchFamily="34" charset="-122"/>
              </a:rPr>
              <a:t>所有过程都是在</a:t>
            </a:r>
            <a:r>
              <a:rPr lang="en-US" altLang="zh-CN" sz="1800">
                <a:solidFill>
                  <a:srgbClr val="ED1611"/>
                </a:solidFill>
                <a:latin typeface="微软雅黑" panose="020B0503020204020204" pitchFamily="34" charset="-122"/>
                <a:ea typeface="微软雅黑" panose="020B0503020204020204" pitchFamily="34" charset="-122"/>
              </a:rPr>
              <a:t>CPU</a:t>
            </a:r>
            <a:r>
              <a:rPr lang="zh-CN" altLang="en-US" sz="1800">
                <a:solidFill>
                  <a:srgbClr val="ED1611"/>
                </a:solidFill>
                <a:latin typeface="微软雅黑" panose="020B0503020204020204" pitchFamily="34" charset="-122"/>
                <a:ea typeface="微软雅黑" panose="020B0503020204020204" pitchFamily="34" charset="-122"/>
              </a:rPr>
              <a:t>执行指令所产生的控制信号的作用下进行的。</a:t>
            </a:r>
          </a:p>
        </p:txBody>
      </p:sp>
      <p:sp>
        <p:nvSpPr>
          <p:cNvPr id="6175" name="Text Box 39">
            <a:extLst>
              <a:ext uri="{FF2B5EF4-FFF2-40B4-BE49-F238E27FC236}">
                <a16:creationId xmlns:a16="http://schemas.microsoft.com/office/drawing/2014/main" id="{274EB025-076D-1EE1-0EE0-511A0A0EE1D1}"/>
              </a:ext>
            </a:extLst>
          </p:cNvPr>
          <p:cNvSpPr txBox="1">
            <a:spLocks noChangeArrowheads="1"/>
          </p:cNvSpPr>
          <p:nvPr/>
        </p:nvSpPr>
        <p:spPr bwMode="auto">
          <a:xfrm>
            <a:off x="488950" y="6108526"/>
            <a:ext cx="7707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800" dirty="0">
                <a:solidFill>
                  <a:srgbClr val="000066"/>
                </a:solidFill>
                <a:latin typeface="Times New Roman" panose="02020603050405020304" pitchFamily="18" charset="0"/>
                <a:ea typeface="微软雅黑" panose="020B0503020204020204" pitchFamily="34" charset="-122"/>
              </a:rPr>
              <a:t>数据经常在各存储部件间传送。故现代计算机大多采用</a:t>
            </a:r>
            <a:r>
              <a:rPr lang="zh-CN" altLang="en-US" sz="1800" dirty="0">
                <a:solidFill>
                  <a:srgbClr val="000066"/>
                </a:solidFill>
                <a:latin typeface="微软雅黑" panose="020B0503020204020204" pitchFamily="34" charset="-122"/>
                <a:ea typeface="微软雅黑" panose="020B0503020204020204" pitchFamily="34" charset="-122"/>
              </a:rPr>
              <a:t>“</a:t>
            </a:r>
            <a:r>
              <a:rPr lang="zh-CN" altLang="en-US" sz="1800" dirty="0">
                <a:solidFill>
                  <a:srgbClr val="000066"/>
                </a:solidFill>
                <a:latin typeface="Times New Roman" panose="02020603050405020304" pitchFamily="18" charset="0"/>
                <a:ea typeface="微软雅黑" panose="020B0503020204020204" pitchFamily="34" charset="-122"/>
              </a:rPr>
              <a:t>缓存</a:t>
            </a:r>
            <a:r>
              <a:rPr lang="zh-CN" altLang="en-US" sz="1800" dirty="0">
                <a:solidFill>
                  <a:srgbClr val="000066"/>
                </a:solidFill>
                <a:latin typeface="微软雅黑" panose="020B0503020204020204" pitchFamily="34" charset="-122"/>
                <a:ea typeface="微软雅黑" panose="020B0503020204020204" pitchFamily="34" charset="-122"/>
              </a:rPr>
              <a:t>”</a:t>
            </a:r>
            <a:r>
              <a:rPr lang="zh-CN" altLang="en-US" sz="1800" dirty="0">
                <a:solidFill>
                  <a:srgbClr val="000066"/>
                </a:solidFill>
                <a:latin typeface="Times New Roman" panose="02020603050405020304" pitchFamily="18" charset="0"/>
                <a:ea typeface="微软雅黑" panose="020B0503020204020204" pitchFamily="34" charset="-122"/>
              </a:rPr>
              <a:t>技术！</a:t>
            </a:r>
          </a:p>
        </p:txBody>
      </p:sp>
      <p:sp>
        <p:nvSpPr>
          <p:cNvPr id="6176" name="Rectangle 41">
            <a:extLst>
              <a:ext uri="{FF2B5EF4-FFF2-40B4-BE49-F238E27FC236}">
                <a16:creationId xmlns:a16="http://schemas.microsoft.com/office/drawing/2014/main" id="{8A3540F0-17F0-F6F0-4E61-C3A5D39611D0}"/>
              </a:ext>
            </a:extLst>
          </p:cNvPr>
          <p:cNvSpPr>
            <a:spLocks noChangeArrowheads="1"/>
          </p:cNvSpPr>
          <p:nvPr/>
        </p:nvSpPr>
        <p:spPr bwMode="auto">
          <a:xfrm>
            <a:off x="7073900" y="1092026"/>
            <a:ext cx="1727200" cy="1006475"/>
          </a:xfrm>
          <a:prstGeom prst="rect">
            <a:avLst/>
          </a:prstGeom>
          <a:solidFill>
            <a:schemeClr val="bg1">
              <a:alpha val="2901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2000">
                <a:solidFill>
                  <a:srgbClr val="ED1611"/>
                </a:solidFill>
                <a:cs typeface="Arial" panose="020B0604020202020204" pitchFamily="34" charset="0"/>
              </a:rPr>
              <a:t>$ ./hello</a:t>
            </a:r>
          </a:p>
          <a:p>
            <a:pPr>
              <a:lnSpc>
                <a:spcPct val="100000"/>
              </a:lnSpc>
              <a:spcBef>
                <a:spcPct val="0"/>
              </a:spcBef>
              <a:buFontTx/>
              <a:buNone/>
            </a:pPr>
            <a:r>
              <a:rPr lang="en-US" altLang="zh-CN" sz="2000">
                <a:solidFill>
                  <a:srgbClr val="008000"/>
                </a:solidFill>
                <a:cs typeface="Arial" panose="020B0604020202020204" pitchFamily="34" charset="0"/>
              </a:rPr>
              <a:t>hello, world</a:t>
            </a:r>
          </a:p>
          <a:p>
            <a:pPr>
              <a:lnSpc>
                <a:spcPct val="100000"/>
              </a:lnSpc>
              <a:spcBef>
                <a:spcPct val="0"/>
              </a:spcBef>
              <a:buFontTx/>
              <a:buNone/>
            </a:pPr>
            <a:r>
              <a:rPr lang="en-US" altLang="zh-CN" sz="2000">
                <a:cs typeface="Arial" panose="020B0604020202020204" pitchFamily="34" charset="0"/>
              </a:rPr>
              <a:t>$</a:t>
            </a:r>
          </a:p>
        </p:txBody>
      </p:sp>
      <p:sp>
        <p:nvSpPr>
          <p:cNvPr id="6177" name="文本框 8193">
            <a:extLst>
              <a:ext uri="{FF2B5EF4-FFF2-40B4-BE49-F238E27FC236}">
                <a16:creationId xmlns:a16="http://schemas.microsoft.com/office/drawing/2014/main" id="{C613C38E-4B1B-942B-09DD-2093FE87313B}"/>
              </a:ext>
            </a:extLst>
          </p:cNvPr>
          <p:cNvSpPr txBox="1"/>
          <p:nvPr/>
        </p:nvSpPr>
        <p:spPr>
          <a:xfrm>
            <a:off x="251990" y="8898"/>
            <a:ext cx="7272338" cy="1200329"/>
          </a:xfrm>
          <a:prstGeom prst="rect">
            <a:avLst/>
          </a:prstGeom>
          <a:noFill/>
          <a:ln w="9525">
            <a:noFill/>
          </a:ln>
        </p:spPr>
        <p:txBody>
          <a:bodyPr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1.2 </a:t>
            </a:r>
            <a:r>
              <a:rPr lang="zh-CN" altLang="en-US" sz="3600" dirty="0">
                <a:solidFill>
                  <a:schemeClr val="bg1"/>
                </a:solidFill>
                <a:latin typeface="华文新魏" panose="02010800040101010101" pitchFamily="2" charset="-122"/>
                <a:ea typeface="华文新魏" panose="02010800040101010101" pitchFamily="2" charset="-122"/>
              </a:rPr>
              <a:t>程序开发和执行之三</a:t>
            </a:r>
            <a:endParaRPr lang="en-US" altLang="zh-CN" sz="3600" dirty="0">
              <a:solidFill>
                <a:schemeClr val="bg1"/>
              </a:solidFill>
              <a:latin typeface="华文新魏" panose="02010800040101010101" pitchFamily="2" charset="-122"/>
              <a:ea typeface="华文新魏" panose="02010800040101010101" pitchFamily="2" charset="-122"/>
            </a:endParaRPr>
          </a:p>
          <a:p>
            <a:r>
              <a:rPr lang="en-US" alt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可执行程序的启动和执行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63">
                                            <p:txEl>
                                              <p:pRg st="0" end="0"/>
                                            </p:txEl>
                                          </p:spTgt>
                                        </p:tgtEl>
                                        <p:attrNameLst>
                                          <p:attrName>style.visibility</p:attrName>
                                        </p:attrNameLst>
                                      </p:cBhvr>
                                      <p:to>
                                        <p:strVal val="visible"/>
                                      </p:to>
                                    </p:set>
                                    <p:animEffect transition="in" filter="blinds(horizontal)">
                                      <p:cBhvr>
                                        <p:cTn id="7" dur="500"/>
                                        <p:tgtEl>
                                          <p:spTgt spid="6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53"/>
                                        </p:tgtEl>
                                        <p:attrNameLst>
                                          <p:attrName>style.visibility</p:attrName>
                                        </p:attrNameLst>
                                      </p:cBhvr>
                                      <p:to>
                                        <p:strVal val="visible"/>
                                      </p:to>
                                    </p:set>
                                    <p:animEffect transition="in" filter="blinds(horizontal)">
                                      <p:cBhvr>
                                        <p:cTn id="12" dur="500"/>
                                        <p:tgtEl>
                                          <p:spTgt spid="615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slide(fromBottom)">
                                      <p:cBhvr>
                                        <p:cTn id="17" dur="500"/>
                                        <p:tgtEl>
                                          <p:spTgt spid="614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6149"/>
                                        </p:tgtEl>
                                        <p:attrNameLst>
                                          <p:attrName>style.visibility</p:attrName>
                                        </p:attrNameLst>
                                      </p:cBhvr>
                                      <p:to>
                                        <p:strVal val="visible"/>
                                      </p:to>
                                    </p:set>
                                    <p:animEffect transition="in" filter="slide(fromLeft)">
                                      <p:cBhvr>
                                        <p:cTn id="22" dur="500"/>
                                        <p:tgtEl>
                                          <p:spTgt spid="614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6150"/>
                                        </p:tgtEl>
                                        <p:attrNameLst>
                                          <p:attrName>style.visibility</p:attrName>
                                        </p:attrNameLst>
                                      </p:cBhvr>
                                      <p:to>
                                        <p:strVal val="visible"/>
                                      </p:to>
                                    </p:set>
                                    <p:animEffect transition="in" filter="slide(fromBottom)">
                                      <p:cBhvr>
                                        <p:cTn id="27" dur="500"/>
                                        <p:tgtEl>
                                          <p:spTgt spid="615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6151"/>
                                        </p:tgtEl>
                                        <p:attrNameLst>
                                          <p:attrName>style.visibility</p:attrName>
                                        </p:attrNameLst>
                                      </p:cBhvr>
                                      <p:to>
                                        <p:strVal val="visible"/>
                                      </p:to>
                                    </p:set>
                                    <p:animEffect transition="in" filter="slide(fromRight)">
                                      <p:cBhvr>
                                        <p:cTn id="32" dur="500"/>
                                        <p:tgtEl>
                                          <p:spTgt spid="615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6152"/>
                                        </p:tgtEl>
                                        <p:attrNameLst>
                                          <p:attrName>style.visibility</p:attrName>
                                        </p:attrNameLst>
                                      </p:cBhvr>
                                      <p:to>
                                        <p:strVal val="visible"/>
                                      </p:to>
                                    </p:set>
                                    <p:animEffect transition="in" filter="slide(fromBottom)">
                                      <p:cBhvr>
                                        <p:cTn id="37" dur="500"/>
                                        <p:tgtEl>
                                          <p:spTgt spid="615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6156"/>
                                        </p:tgtEl>
                                        <p:attrNameLst>
                                          <p:attrName>style.visibility</p:attrName>
                                        </p:attrNameLst>
                                      </p:cBhvr>
                                      <p:to>
                                        <p:strVal val="visible"/>
                                      </p:to>
                                    </p:set>
                                    <p:animEffect transition="in" filter="slide(fromTop)">
                                      <p:cBhvr>
                                        <p:cTn id="42" dur="500"/>
                                        <p:tgtEl>
                                          <p:spTgt spid="6156"/>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6157"/>
                                        </p:tgtEl>
                                        <p:attrNameLst>
                                          <p:attrName>style.visibility</p:attrName>
                                        </p:attrNameLst>
                                      </p:cBhvr>
                                      <p:to>
                                        <p:strVal val="visible"/>
                                      </p:to>
                                    </p:set>
                                    <p:animEffect transition="in" filter="slide(fromLeft)">
                                      <p:cBhvr>
                                        <p:cTn id="47" dur="500"/>
                                        <p:tgtEl>
                                          <p:spTgt spid="615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64"/>
                                        </p:tgtEl>
                                        <p:attrNameLst>
                                          <p:attrName>style.visibility</p:attrName>
                                        </p:attrNameLst>
                                      </p:cBhvr>
                                      <p:to>
                                        <p:strVal val="visible"/>
                                      </p:to>
                                    </p:set>
                                    <p:animEffect transition="in" filter="blinds(horizontal)">
                                      <p:cBhvr>
                                        <p:cTn id="52" dur="500"/>
                                        <p:tgtEl>
                                          <p:spTgt spid="616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63">
                                            <p:txEl>
                                              <p:pRg st="1" end="1"/>
                                            </p:txEl>
                                          </p:spTgt>
                                        </p:tgtEl>
                                        <p:attrNameLst>
                                          <p:attrName>style.visibility</p:attrName>
                                        </p:attrNameLst>
                                      </p:cBhvr>
                                      <p:to>
                                        <p:strVal val="visible"/>
                                      </p:to>
                                    </p:set>
                                    <p:animEffect transition="in" filter="blinds(horizontal)">
                                      <p:cBhvr>
                                        <p:cTn id="57" dur="500"/>
                                        <p:tgtEl>
                                          <p:spTgt spid="6163">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162"/>
                                        </p:tgtEl>
                                        <p:attrNameLst>
                                          <p:attrName>style.visibility</p:attrName>
                                        </p:attrNameLst>
                                      </p:cBhvr>
                                      <p:to>
                                        <p:strVal val="visible"/>
                                      </p:to>
                                    </p:set>
                                    <p:animEffect transition="in" filter="blinds(horizontal)">
                                      <p:cBhvr>
                                        <p:cTn id="62" dur="500"/>
                                        <p:tgtEl>
                                          <p:spTgt spid="6162"/>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6158"/>
                                        </p:tgtEl>
                                        <p:attrNameLst>
                                          <p:attrName>style.visibility</p:attrName>
                                        </p:attrNameLst>
                                      </p:cBhvr>
                                      <p:to>
                                        <p:strVal val="visible"/>
                                      </p:to>
                                    </p:set>
                                    <p:animEffect transition="in" filter="slide(fromBottom)">
                                      <p:cBhvr>
                                        <p:cTn id="67" dur="500"/>
                                        <p:tgtEl>
                                          <p:spTgt spid="6158"/>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2" fill="hold" nodeType="clickEffect">
                                  <p:stCondLst>
                                    <p:cond delay="0"/>
                                  </p:stCondLst>
                                  <p:childTnLst>
                                    <p:set>
                                      <p:cBhvr>
                                        <p:cTn id="71" dur="1" fill="hold">
                                          <p:stCondLst>
                                            <p:cond delay="0"/>
                                          </p:stCondLst>
                                        </p:cTn>
                                        <p:tgtEl>
                                          <p:spTgt spid="6159"/>
                                        </p:tgtEl>
                                        <p:attrNameLst>
                                          <p:attrName>style.visibility</p:attrName>
                                        </p:attrNameLst>
                                      </p:cBhvr>
                                      <p:to>
                                        <p:strVal val="visible"/>
                                      </p:to>
                                    </p:set>
                                    <p:animEffect transition="in" filter="slide(fromRight)">
                                      <p:cBhvr>
                                        <p:cTn id="72" dur="500"/>
                                        <p:tgtEl>
                                          <p:spTgt spid="6159"/>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6160"/>
                                        </p:tgtEl>
                                        <p:attrNameLst>
                                          <p:attrName>style.visibility</p:attrName>
                                        </p:attrNameLst>
                                      </p:cBhvr>
                                      <p:to>
                                        <p:strVal val="visible"/>
                                      </p:to>
                                    </p:set>
                                    <p:animEffect transition="in" filter="slide(fromBottom)">
                                      <p:cBhvr>
                                        <p:cTn id="77" dur="500"/>
                                        <p:tgtEl>
                                          <p:spTgt spid="6160"/>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nodeType="clickEffect">
                                  <p:stCondLst>
                                    <p:cond delay="0"/>
                                  </p:stCondLst>
                                  <p:childTnLst>
                                    <p:set>
                                      <p:cBhvr>
                                        <p:cTn id="81" dur="1" fill="hold">
                                          <p:stCondLst>
                                            <p:cond delay="0"/>
                                          </p:stCondLst>
                                        </p:cTn>
                                        <p:tgtEl>
                                          <p:spTgt spid="6161"/>
                                        </p:tgtEl>
                                        <p:attrNameLst>
                                          <p:attrName>style.visibility</p:attrName>
                                        </p:attrNameLst>
                                      </p:cBhvr>
                                      <p:to>
                                        <p:strVal val="visible"/>
                                      </p:to>
                                    </p:set>
                                    <p:animEffect transition="in" filter="slide(fromLeft)">
                                      <p:cBhvr>
                                        <p:cTn id="82" dur="500"/>
                                        <p:tgtEl>
                                          <p:spTgt spid="616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165"/>
                                        </p:tgtEl>
                                        <p:attrNameLst>
                                          <p:attrName>style.visibility</p:attrName>
                                        </p:attrNameLst>
                                      </p:cBhvr>
                                      <p:to>
                                        <p:strVal val="visible"/>
                                      </p:to>
                                    </p:set>
                                    <p:animEffect transition="in" filter="blinds(horizontal)">
                                      <p:cBhvr>
                                        <p:cTn id="87" dur="500"/>
                                        <p:tgtEl>
                                          <p:spTgt spid="6165"/>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163">
                                            <p:txEl>
                                              <p:pRg st="2" end="2"/>
                                            </p:txEl>
                                          </p:spTgt>
                                        </p:tgtEl>
                                        <p:attrNameLst>
                                          <p:attrName>style.visibility</p:attrName>
                                        </p:attrNameLst>
                                      </p:cBhvr>
                                      <p:to>
                                        <p:strVal val="visible"/>
                                      </p:to>
                                    </p:set>
                                    <p:animEffect transition="in" filter="blinds(horizontal)">
                                      <p:cBhvr>
                                        <p:cTn id="92" dur="500"/>
                                        <p:tgtEl>
                                          <p:spTgt spid="6163">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2" fill="hold" nodeType="clickEffect">
                                  <p:stCondLst>
                                    <p:cond delay="0"/>
                                  </p:stCondLst>
                                  <p:childTnLst>
                                    <p:set>
                                      <p:cBhvr>
                                        <p:cTn id="96" dur="1" fill="hold">
                                          <p:stCondLst>
                                            <p:cond delay="0"/>
                                          </p:stCondLst>
                                        </p:cTn>
                                        <p:tgtEl>
                                          <p:spTgt spid="6167"/>
                                        </p:tgtEl>
                                        <p:attrNameLst>
                                          <p:attrName>style.visibility</p:attrName>
                                        </p:attrNameLst>
                                      </p:cBhvr>
                                      <p:to>
                                        <p:strVal val="visible"/>
                                      </p:to>
                                    </p:set>
                                    <p:animEffect transition="in" filter="slide(fromRight)">
                                      <p:cBhvr>
                                        <p:cTn id="97" dur="500"/>
                                        <p:tgtEl>
                                          <p:spTgt spid="6167"/>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4" fill="hold" nodeType="clickEffect">
                                  <p:stCondLst>
                                    <p:cond delay="0"/>
                                  </p:stCondLst>
                                  <p:childTnLst>
                                    <p:set>
                                      <p:cBhvr>
                                        <p:cTn id="101" dur="1" fill="hold">
                                          <p:stCondLst>
                                            <p:cond delay="0"/>
                                          </p:stCondLst>
                                        </p:cTn>
                                        <p:tgtEl>
                                          <p:spTgt spid="6168"/>
                                        </p:tgtEl>
                                        <p:attrNameLst>
                                          <p:attrName>style.visibility</p:attrName>
                                        </p:attrNameLst>
                                      </p:cBhvr>
                                      <p:to>
                                        <p:strVal val="visible"/>
                                      </p:to>
                                    </p:set>
                                    <p:animEffect transition="in" filter="slide(fromBottom)">
                                      <p:cBhvr>
                                        <p:cTn id="102" dur="500"/>
                                        <p:tgtEl>
                                          <p:spTgt spid="6168"/>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1" fill="hold" nodeType="clickEffect">
                                  <p:stCondLst>
                                    <p:cond delay="0"/>
                                  </p:stCondLst>
                                  <p:childTnLst>
                                    <p:set>
                                      <p:cBhvr>
                                        <p:cTn id="106" dur="1" fill="hold">
                                          <p:stCondLst>
                                            <p:cond delay="0"/>
                                          </p:stCondLst>
                                        </p:cTn>
                                        <p:tgtEl>
                                          <p:spTgt spid="6169"/>
                                        </p:tgtEl>
                                        <p:attrNameLst>
                                          <p:attrName>style.visibility</p:attrName>
                                        </p:attrNameLst>
                                      </p:cBhvr>
                                      <p:to>
                                        <p:strVal val="visible"/>
                                      </p:to>
                                    </p:set>
                                    <p:animEffect transition="in" filter="slide(fromTop)">
                                      <p:cBhvr>
                                        <p:cTn id="107" dur="500"/>
                                        <p:tgtEl>
                                          <p:spTgt spid="6169"/>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8" fill="hold" nodeType="clickEffect">
                                  <p:stCondLst>
                                    <p:cond delay="0"/>
                                  </p:stCondLst>
                                  <p:childTnLst>
                                    <p:set>
                                      <p:cBhvr>
                                        <p:cTn id="111" dur="1" fill="hold">
                                          <p:stCondLst>
                                            <p:cond delay="0"/>
                                          </p:stCondLst>
                                        </p:cTn>
                                        <p:tgtEl>
                                          <p:spTgt spid="6170"/>
                                        </p:tgtEl>
                                        <p:attrNameLst>
                                          <p:attrName>style.visibility</p:attrName>
                                        </p:attrNameLst>
                                      </p:cBhvr>
                                      <p:to>
                                        <p:strVal val="visible"/>
                                      </p:to>
                                    </p:set>
                                    <p:animEffect transition="in" filter="slide(fromLeft)">
                                      <p:cBhvr>
                                        <p:cTn id="112" dur="500"/>
                                        <p:tgtEl>
                                          <p:spTgt spid="6170"/>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1" fill="hold" nodeType="clickEffect">
                                  <p:stCondLst>
                                    <p:cond delay="0"/>
                                  </p:stCondLst>
                                  <p:childTnLst>
                                    <p:set>
                                      <p:cBhvr>
                                        <p:cTn id="116" dur="1" fill="hold">
                                          <p:stCondLst>
                                            <p:cond delay="0"/>
                                          </p:stCondLst>
                                        </p:cTn>
                                        <p:tgtEl>
                                          <p:spTgt spid="6171"/>
                                        </p:tgtEl>
                                        <p:attrNameLst>
                                          <p:attrName>style.visibility</p:attrName>
                                        </p:attrNameLst>
                                      </p:cBhvr>
                                      <p:to>
                                        <p:strVal val="visible"/>
                                      </p:to>
                                    </p:set>
                                    <p:animEffect transition="in" filter="slide(fromTop)">
                                      <p:cBhvr>
                                        <p:cTn id="117" dur="500"/>
                                        <p:tgtEl>
                                          <p:spTgt spid="6171"/>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2" fill="hold" nodeType="clickEffect">
                                  <p:stCondLst>
                                    <p:cond delay="0"/>
                                  </p:stCondLst>
                                  <p:childTnLst>
                                    <p:set>
                                      <p:cBhvr>
                                        <p:cTn id="121" dur="1" fill="hold">
                                          <p:stCondLst>
                                            <p:cond delay="0"/>
                                          </p:stCondLst>
                                        </p:cTn>
                                        <p:tgtEl>
                                          <p:spTgt spid="6172"/>
                                        </p:tgtEl>
                                        <p:attrNameLst>
                                          <p:attrName>style.visibility</p:attrName>
                                        </p:attrNameLst>
                                      </p:cBhvr>
                                      <p:to>
                                        <p:strVal val="visible"/>
                                      </p:to>
                                    </p:set>
                                    <p:animEffect transition="in" filter="slide(fromRight)">
                                      <p:cBhvr>
                                        <p:cTn id="122" dur="500"/>
                                        <p:tgtEl>
                                          <p:spTgt spid="6172"/>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1" fill="hold" nodeType="clickEffect">
                                  <p:stCondLst>
                                    <p:cond delay="0"/>
                                  </p:stCondLst>
                                  <p:childTnLst>
                                    <p:set>
                                      <p:cBhvr>
                                        <p:cTn id="126" dur="1" fill="hold">
                                          <p:stCondLst>
                                            <p:cond delay="0"/>
                                          </p:stCondLst>
                                        </p:cTn>
                                        <p:tgtEl>
                                          <p:spTgt spid="6173"/>
                                        </p:tgtEl>
                                        <p:attrNameLst>
                                          <p:attrName>style.visibility</p:attrName>
                                        </p:attrNameLst>
                                      </p:cBhvr>
                                      <p:to>
                                        <p:strVal val="visible"/>
                                      </p:to>
                                    </p:set>
                                    <p:animEffect transition="in" filter="slide(fromTop)">
                                      <p:cBhvr>
                                        <p:cTn id="127" dur="500"/>
                                        <p:tgtEl>
                                          <p:spTgt spid="6173"/>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6166"/>
                                        </p:tgtEl>
                                        <p:attrNameLst>
                                          <p:attrName>style.visibility</p:attrName>
                                        </p:attrNameLst>
                                      </p:cBhvr>
                                      <p:to>
                                        <p:strVal val="visible"/>
                                      </p:to>
                                    </p:set>
                                    <p:animEffect transition="in" filter="blinds(horizontal)">
                                      <p:cBhvr>
                                        <p:cTn id="132" dur="500"/>
                                        <p:tgtEl>
                                          <p:spTgt spid="6166"/>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6175">
                                            <p:txEl>
                                              <p:pRg st="0" end="0"/>
                                            </p:txEl>
                                          </p:spTgt>
                                        </p:tgtEl>
                                        <p:attrNameLst>
                                          <p:attrName>style.visibility</p:attrName>
                                        </p:attrNameLst>
                                      </p:cBhvr>
                                      <p:to>
                                        <p:strVal val="visible"/>
                                      </p:to>
                                    </p:set>
                                    <p:animEffect transition="in" filter="blinds(horizontal)">
                                      <p:cBhvr>
                                        <p:cTn id="137" dur="500"/>
                                        <p:tgtEl>
                                          <p:spTgt spid="6175">
                                            <p:txEl>
                                              <p:pRg st="0" end="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5" presetClass="entr" presetSubtype="10" fill="hold" nodeType="clickEffect">
                                  <p:stCondLst>
                                    <p:cond delay="0"/>
                                  </p:stCondLst>
                                  <p:childTnLst>
                                    <p:set>
                                      <p:cBhvr>
                                        <p:cTn id="141" dur="1" fill="hold">
                                          <p:stCondLst>
                                            <p:cond delay="0"/>
                                          </p:stCondLst>
                                        </p:cTn>
                                        <p:tgtEl>
                                          <p:spTgt spid="6174">
                                            <p:txEl>
                                              <p:pRg st="0" end="0"/>
                                            </p:txEl>
                                          </p:spTgt>
                                        </p:tgtEl>
                                        <p:attrNameLst>
                                          <p:attrName>style.visibility</p:attrName>
                                        </p:attrNameLst>
                                      </p:cBhvr>
                                      <p:to>
                                        <p:strVal val="visible"/>
                                      </p:to>
                                    </p:set>
                                    <p:animEffect transition="in" filter="checkerboard(across)">
                                      <p:cBhvr>
                                        <p:cTn id="142" dur="500"/>
                                        <p:tgtEl>
                                          <p:spTgt spid="61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2" grpId="0" animBg="1"/>
      <p:bldP spid="6164" grpId="0"/>
      <p:bldP spid="6165" grpId="0"/>
      <p:bldP spid="616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8194"/>
          <p:cNvSpPr txBox="1"/>
          <p:nvPr>
            <p:custDataLst>
              <p:tags r:id="rId1"/>
            </p:custDataLst>
          </p:nvPr>
        </p:nvSpPr>
        <p:spPr>
          <a:xfrm>
            <a:off x="974725" y="1836420"/>
            <a:ext cx="7322820" cy="3449320"/>
          </a:xfrm>
          <a:prstGeom prst="rect">
            <a:avLst/>
          </a:prstGeom>
          <a:noFill/>
          <a:ln w="9525">
            <a:noFill/>
          </a:ln>
        </p:spPr>
        <p:txBody>
          <a:bodyPr wrap="square" anchor="t" anchorCtr="0">
            <a:noAutofit/>
          </a:bodyPr>
          <a:lstStyle/>
          <a:p>
            <a:pPr algn="l">
              <a:lnSpc>
                <a:spcPct val="150000"/>
              </a:lnSpc>
              <a:buClrTx/>
              <a:buSzTx/>
            </a:pPr>
            <a:r>
              <a:rPr lang="zh-CN" altLang="en-US" dirty="0">
                <a:solidFill>
                  <a:srgbClr val="FF0000"/>
                </a:solidFill>
                <a:latin typeface="楷体_GB2312" pitchFamily="1" charset="-122"/>
                <a:ea typeface="楷体_GB2312" pitchFamily="1" charset="-122"/>
              </a:rPr>
              <a:t>总结：启动和执行过程</a:t>
            </a:r>
            <a:endParaRPr lang="en-US" dirty="0">
              <a:solidFill>
                <a:srgbClr val="FF0000"/>
              </a:solidFill>
              <a:latin typeface="楷体_GB2312" pitchFamily="1" charset="-122"/>
              <a:ea typeface="楷体_GB2312" pitchFamily="1" charset="-122"/>
            </a:endParaRPr>
          </a:p>
          <a:p>
            <a:pPr marL="514350" indent="-514350" algn="l">
              <a:lnSpc>
                <a:spcPct val="150000"/>
              </a:lnSpc>
              <a:buClrTx/>
              <a:buSzTx/>
              <a:buFont typeface="Wingdings" panose="05000000000000000000" charset="0"/>
              <a:buChar char="l"/>
            </a:pPr>
            <a:r>
              <a:rPr sz="2400" dirty="0" err="1">
                <a:latin typeface="楷体_GB2312" pitchFamily="1" charset="-122"/>
                <a:ea typeface="楷体_GB2312" pitchFamily="1" charset="-122"/>
              </a:rPr>
              <a:t>双击图标，或在命令行中输入可执行程序文件名</a:t>
            </a:r>
            <a:endParaRPr sz="2400" dirty="0">
              <a:latin typeface="楷体_GB2312" pitchFamily="1" charset="-122"/>
              <a:ea typeface="楷体_GB2312" pitchFamily="1" charset="-122"/>
            </a:endParaRPr>
          </a:p>
          <a:p>
            <a:pPr marL="514350" indent="-514350" algn="l">
              <a:lnSpc>
                <a:spcPct val="150000"/>
              </a:lnSpc>
              <a:buClrTx/>
              <a:buSzTx/>
              <a:buFont typeface="Wingdings" panose="05000000000000000000" charset="0"/>
              <a:buChar char="l"/>
            </a:pPr>
            <a:r>
              <a:rPr sz="2400" dirty="0">
                <a:latin typeface="楷体_GB2312" pitchFamily="1" charset="-122"/>
                <a:ea typeface="楷体_GB2312" pitchFamily="1" charset="-122"/>
              </a:rPr>
              <a:t>从硬盘上将可执行程序的文件加载到内存中</a:t>
            </a:r>
          </a:p>
          <a:p>
            <a:pPr marL="514350" indent="-514350" algn="l">
              <a:lnSpc>
                <a:spcPct val="150000"/>
              </a:lnSpc>
              <a:buClrTx/>
              <a:buSzTx/>
              <a:buFont typeface="Wingdings" panose="05000000000000000000" charset="0"/>
              <a:buChar char="l"/>
            </a:pPr>
            <a:r>
              <a:rPr sz="2400" dirty="0">
                <a:latin typeface="楷体_GB2312" pitchFamily="1" charset="-122"/>
                <a:ea typeface="楷体_GB2312" pitchFamily="1" charset="-122"/>
              </a:rPr>
              <a:t>将CPU中的指令指示寄存器EIP，指向程序的第一条指令</a:t>
            </a:r>
          </a:p>
          <a:p>
            <a:pPr marL="514350" indent="-514350" algn="l">
              <a:lnSpc>
                <a:spcPct val="150000"/>
              </a:lnSpc>
              <a:buClrTx/>
              <a:buSzTx/>
              <a:buFont typeface="Wingdings" panose="05000000000000000000" charset="0"/>
              <a:buChar char="l"/>
            </a:pPr>
            <a:r>
              <a:rPr sz="2400" dirty="0">
                <a:latin typeface="楷体_GB2312" pitchFamily="1" charset="-122"/>
                <a:ea typeface="楷体_GB2312" pitchFamily="1" charset="-122"/>
              </a:rPr>
              <a:t>CPU开始执行程序，按程序执行每条指令</a:t>
            </a:r>
          </a:p>
        </p:txBody>
      </p:sp>
      <p:sp>
        <p:nvSpPr>
          <p:cNvPr id="2" name="文本框 8193">
            <a:extLst>
              <a:ext uri="{FF2B5EF4-FFF2-40B4-BE49-F238E27FC236}">
                <a16:creationId xmlns:a16="http://schemas.microsoft.com/office/drawing/2014/main" id="{299EA0AF-E865-A4BE-F1B1-723864AA3F8B}"/>
              </a:ext>
            </a:extLst>
          </p:cNvPr>
          <p:cNvSpPr txBox="1"/>
          <p:nvPr/>
        </p:nvSpPr>
        <p:spPr>
          <a:xfrm>
            <a:off x="251990" y="8898"/>
            <a:ext cx="7272338" cy="1200329"/>
          </a:xfrm>
          <a:prstGeom prst="rect">
            <a:avLst/>
          </a:prstGeom>
          <a:noFill/>
          <a:ln w="9525">
            <a:noFill/>
          </a:ln>
        </p:spPr>
        <p:txBody>
          <a:bodyPr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1.2 </a:t>
            </a:r>
            <a:r>
              <a:rPr lang="zh-CN" altLang="en-US" sz="3600" dirty="0">
                <a:solidFill>
                  <a:schemeClr val="bg1"/>
                </a:solidFill>
                <a:latin typeface="华文新魏" panose="02010800040101010101" pitchFamily="2" charset="-122"/>
                <a:ea typeface="华文新魏" panose="02010800040101010101" pitchFamily="2" charset="-122"/>
              </a:rPr>
              <a:t>程序开发和执行之三</a:t>
            </a:r>
            <a:endParaRPr lang="en-US" altLang="zh-CN" sz="3600" dirty="0">
              <a:solidFill>
                <a:schemeClr val="bg1"/>
              </a:solidFill>
              <a:latin typeface="华文新魏" panose="02010800040101010101" pitchFamily="2" charset="-122"/>
              <a:ea typeface="华文新魏" panose="02010800040101010101" pitchFamily="2" charset="-122"/>
            </a:endParaRPr>
          </a:p>
          <a:p>
            <a:r>
              <a:rPr lang="en-US" alt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可执行程序的启动和执行</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8194"/>
          <p:cNvSpPr txBox="1"/>
          <p:nvPr>
            <p:custDataLst>
              <p:tags r:id="rId1"/>
            </p:custDataLst>
          </p:nvPr>
        </p:nvSpPr>
        <p:spPr>
          <a:xfrm>
            <a:off x="837565" y="1628775"/>
            <a:ext cx="7169150" cy="4184015"/>
          </a:xfrm>
          <a:prstGeom prst="rect">
            <a:avLst/>
          </a:prstGeom>
          <a:noFill/>
          <a:ln w="9525">
            <a:noFill/>
          </a:ln>
        </p:spPr>
        <p:txBody>
          <a:bodyPr wrap="square" anchor="t" anchorCtr="0">
            <a:noAutofit/>
          </a:bodyPr>
          <a:lstStyle/>
          <a:p>
            <a:pPr algn="l">
              <a:lnSpc>
                <a:spcPct val="150000"/>
              </a:lnSpc>
              <a:buClrTx/>
              <a:buSzTx/>
            </a:pPr>
            <a:r>
              <a:rPr dirty="0">
                <a:latin typeface="楷体_GB2312" pitchFamily="1" charset="-122"/>
                <a:ea typeface="楷体_GB2312" pitchFamily="1" charset="-122"/>
              </a:rPr>
              <a:t>机器指令完成某一个基本操作。例如：</a:t>
            </a:r>
          </a:p>
          <a:p>
            <a:pPr marL="514350" indent="-514350" algn="l">
              <a:lnSpc>
                <a:spcPct val="150000"/>
              </a:lnSpc>
              <a:buClrTx/>
              <a:buSzTx/>
              <a:buFont typeface="Wingdings" panose="05000000000000000000" charset="0"/>
              <a:buChar char="l"/>
            </a:pPr>
            <a:r>
              <a:rPr dirty="0">
                <a:latin typeface="楷体_GB2312" pitchFamily="1" charset="-122"/>
                <a:ea typeface="楷体_GB2312" pitchFamily="1" charset="-122"/>
              </a:rPr>
              <a:t>数值的传送</a:t>
            </a:r>
          </a:p>
          <a:p>
            <a:pPr marL="514350" indent="-514350" algn="l">
              <a:lnSpc>
                <a:spcPct val="150000"/>
              </a:lnSpc>
              <a:buClrTx/>
              <a:buSzTx/>
              <a:buFont typeface="Wingdings" panose="05000000000000000000" charset="0"/>
              <a:buChar char="l"/>
            </a:pPr>
            <a:r>
              <a:rPr dirty="0">
                <a:latin typeface="楷体_GB2312" pitchFamily="1" charset="-122"/>
                <a:ea typeface="楷体_GB2312" pitchFamily="1" charset="-122"/>
              </a:rPr>
              <a:t>加、减、乘、除</a:t>
            </a:r>
          </a:p>
          <a:p>
            <a:pPr marL="514350" indent="-514350" algn="l">
              <a:lnSpc>
                <a:spcPct val="150000"/>
              </a:lnSpc>
              <a:buClrTx/>
              <a:buSzTx/>
              <a:buFont typeface="Wingdings" panose="05000000000000000000" charset="0"/>
              <a:buChar char="l"/>
            </a:pPr>
            <a:r>
              <a:rPr dirty="0">
                <a:latin typeface="楷体_GB2312" pitchFamily="1" charset="-122"/>
                <a:ea typeface="楷体_GB2312" pitchFamily="1" charset="-122"/>
              </a:rPr>
              <a:t>与、或、非</a:t>
            </a:r>
          </a:p>
          <a:p>
            <a:pPr marL="514350" indent="-514350" algn="l">
              <a:lnSpc>
                <a:spcPct val="150000"/>
              </a:lnSpc>
              <a:buClrTx/>
              <a:buSzTx/>
              <a:buFont typeface="Wingdings" panose="05000000000000000000" charset="0"/>
              <a:buChar char="l"/>
            </a:pPr>
            <a:r>
              <a:rPr dirty="0">
                <a:latin typeface="楷体_GB2312" pitchFamily="1" charset="-122"/>
                <a:ea typeface="楷体_GB2312" pitchFamily="1" charset="-122"/>
              </a:rPr>
              <a:t>跳转</a:t>
            </a:r>
          </a:p>
          <a:p>
            <a:pPr marL="514350" indent="-514350" algn="l">
              <a:lnSpc>
                <a:spcPct val="150000"/>
              </a:lnSpc>
              <a:buClrTx/>
              <a:buSzTx/>
              <a:buFont typeface="Wingdings" panose="05000000000000000000" charset="0"/>
              <a:buChar char="l"/>
            </a:pPr>
            <a:r>
              <a:rPr dirty="0">
                <a:latin typeface="楷体_GB2312" pitchFamily="1" charset="-122"/>
                <a:ea typeface="楷体_GB2312" pitchFamily="1" charset="-122"/>
              </a:rPr>
              <a:t>输入/输出</a:t>
            </a:r>
          </a:p>
        </p:txBody>
      </p:sp>
      <p:sp>
        <p:nvSpPr>
          <p:cNvPr id="2" name="文本框 8193">
            <a:extLst>
              <a:ext uri="{FF2B5EF4-FFF2-40B4-BE49-F238E27FC236}">
                <a16:creationId xmlns:a16="http://schemas.microsoft.com/office/drawing/2014/main" id="{25657C15-3AF7-8532-955B-C9C0DA2CF2AA}"/>
              </a:ext>
            </a:extLst>
          </p:cNvPr>
          <p:cNvSpPr txBox="1"/>
          <p:nvPr/>
        </p:nvSpPr>
        <p:spPr>
          <a:xfrm>
            <a:off x="251990" y="8898"/>
            <a:ext cx="7272338" cy="1200329"/>
          </a:xfrm>
          <a:prstGeom prst="rect">
            <a:avLst/>
          </a:prstGeom>
          <a:noFill/>
          <a:ln w="9525">
            <a:noFill/>
          </a:ln>
        </p:spPr>
        <p:txBody>
          <a:bodyPr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1.2 </a:t>
            </a:r>
            <a:r>
              <a:rPr lang="zh-CN" altLang="en-US" sz="3600" dirty="0">
                <a:solidFill>
                  <a:schemeClr val="bg1"/>
                </a:solidFill>
                <a:latin typeface="华文新魏" panose="02010800040101010101" pitchFamily="2" charset="-122"/>
                <a:ea typeface="华文新魏" panose="02010800040101010101" pitchFamily="2" charset="-122"/>
              </a:rPr>
              <a:t>程序开发和执行之四</a:t>
            </a:r>
            <a:endParaRPr lang="en-US" altLang="zh-CN" sz="3600" dirty="0">
              <a:solidFill>
                <a:schemeClr val="bg1"/>
              </a:solidFill>
              <a:latin typeface="华文新魏" panose="02010800040101010101" pitchFamily="2" charset="-122"/>
              <a:ea typeface="华文新魏" panose="02010800040101010101" pitchFamily="2" charset="-122"/>
            </a:endParaRPr>
          </a:p>
          <a:p>
            <a:r>
              <a:rPr lang="en-US" alt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程序中每条指令的执行</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8194"/>
          <p:cNvSpPr txBox="1"/>
          <p:nvPr>
            <p:custDataLst>
              <p:tags r:id="rId1"/>
            </p:custDataLst>
          </p:nvPr>
        </p:nvSpPr>
        <p:spPr>
          <a:xfrm>
            <a:off x="755650" y="1556385"/>
            <a:ext cx="8136830" cy="4595495"/>
          </a:xfrm>
          <a:prstGeom prst="rect">
            <a:avLst/>
          </a:prstGeom>
          <a:noFill/>
          <a:ln w="9525">
            <a:noFill/>
          </a:ln>
        </p:spPr>
        <p:txBody>
          <a:bodyPr wrap="square" anchor="t" anchorCtr="0">
            <a:noAutofit/>
          </a:bodyPr>
          <a:lstStyle/>
          <a:p>
            <a:pPr algn="l">
              <a:lnSpc>
                <a:spcPct val="150000"/>
              </a:lnSpc>
              <a:buClrTx/>
              <a:buSzTx/>
            </a:pPr>
            <a:r>
              <a:rPr sz="2400" dirty="0">
                <a:latin typeface="楷体_GB2312" pitchFamily="1" charset="-122"/>
                <a:ea typeface="楷体_GB2312" pitchFamily="1" charset="-122"/>
              </a:rPr>
              <a:t>每条指令的执行过程：</a:t>
            </a:r>
          </a:p>
          <a:p>
            <a:pPr marL="514350" indent="-514350" algn="l">
              <a:lnSpc>
                <a:spcPct val="150000"/>
              </a:lnSpc>
              <a:buClrTx/>
              <a:buSzTx/>
              <a:buFont typeface="Wingdings" panose="05000000000000000000" charset="0"/>
              <a:buChar char="l"/>
            </a:pPr>
            <a:r>
              <a:rPr sz="2400" dirty="0" err="1">
                <a:latin typeface="楷体_GB2312" pitchFamily="1" charset="-122"/>
                <a:ea typeface="楷体_GB2312" pitchFamily="1" charset="-122"/>
              </a:rPr>
              <a:t>从内存中读取该指令</a:t>
            </a:r>
            <a:r>
              <a:rPr lang="zh-CN" altLang="en-US" sz="2400" dirty="0">
                <a:latin typeface="楷体_GB2312" pitchFamily="1" charset="-122"/>
                <a:ea typeface="楷体_GB2312" pitchFamily="1" charset="-122"/>
              </a:rPr>
              <a:t>（</a:t>
            </a:r>
            <a:r>
              <a:rPr lang="en-US" altLang="zh-CN" sz="2400" dirty="0">
                <a:latin typeface="楷体_GB2312" pitchFamily="1" charset="-122"/>
                <a:ea typeface="楷体_GB2312" pitchFamily="1" charset="-122"/>
              </a:rPr>
              <a:t>CS</a:t>
            </a:r>
            <a:r>
              <a:rPr lang="zh-CN" altLang="en-US" sz="2400" dirty="0">
                <a:latin typeface="楷体_GB2312" pitchFamily="1" charset="-122"/>
                <a:ea typeface="楷体_GB2312" pitchFamily="1" charset="-122"/>
              </a:rPr>
              <a:t>：</a:t>
            </a:r>
            <a:r>
              <a:rPr lang="en-US" altLang="zh-CN" sz="2400" dirty="0">
                <a:latin typeface="楷体_GB2312" pitchFamily="1" charset="-122"/>
                <a:ea typeface="楷体_GB2312" pitchFamily="1" charset="-122"/>
              </a:rPr>
              <a:t>EIP</a:t>
            </a:r>
            <a:r>
              <a:rPr lang="zh-CN" altLang="en-US" sz="2400" dirty="0">
                <a:latin typeface="楷体_GB2312" pitchFamily="1" charset="-122"/>
                <a:ea typeface="楷体_GB2312" pitchFamily="1" charset="-122"/>
              </a:rPr>
              <a:t>）</a:t>
            </a:r>
            <a:endParaRPr sz="2400" dirty="0">
              <a:latin typeface="楷体_GB2312" pitchFamily="1" charset="-122"/>
              <a:ea typeface="楷体_GB2312" pitchFamily="1" charset="-122"/>
            </a:endParaRPr>
          </a:p>
          <a:p>
            <a:pPr marL="514350" indent="-514350">
              <a:lnSpc>
                <a:spcPct val="150000"/>
              </a:lnSpc>
              <a:buFont typeface="Wingdings" panose="05000000000000000000" charset="0"/>
              <a:buChar char="l"/>
            </a:pPr>
            <a:r>
              <a:rPr sz="2400" dirty="0" err="1">
                <a:latin typeface="楷体_GB2312" pitchFamily="1" charset="-122"/>
                <a:ea typeface="楷体_GB2312" pitchFamily="1" charset="-122"/>
              </a:rPr>
              <a:t>对指令进行译码</a:t>
            </a:r>
            <a:r>
              <a:rPr lang="zh-CN" altLang="en-US" sz="2400" dirty="0">
                <a:latin typeface="楷体_GB2312" pitchFamily="1" charset="-122"/>
                <a:ea typeface="楷体_GB2312" pitchFamily="1" charset="-122"/>
              </a:rPr>
              <a:t>（取指令后</a:t>
            </a:r>
            <a:r>
              <a:rPr lang="en-US" altLang="zh-CN" sz="2400" dirty="0">
                <a:latin typeface="楷体_GB2312" pitchFamily="1" charset="-122"/>
                <a:ea typeface="楷体_GB2312" pitchFamily="1" charset="-122"/>
              </a:rPr>
              <a:t>EIP</a:t>
            </a:r>
            <a:r>
              <a:rPr lang="zh-CN" altLang="en-US" sz="2400" dirty="0">
                <a:latin typeface="楷体_GB2312" pitchFamily="1" charset="-122"/>
                <a:ea typeface="楷体_GB2312" pitchFamily="1" charset="-122"/>
              </a:rPr>
              <a:t>增量或者译码后</a:t>
            </a:r>
            <a:r>
              <a:rPr lang="en-US" altLang="zh-CN" sz="2400" dirty="0">
                <a:latin typeface="楷体_GB2312" pitchFamily="1" charset="-122"/>
                <a:ea typeface="楷体_GB2312" pitchFamily="1" charset="-122"/>
              </a:rPr>
              <a:t>EIP</a:t>
            </a:r>
            <a:r>
              <a:rPr lang="zh-CN" altLang="en-US" sz="2400" dirty="0">
                <a:latin typeface="楷体_GB2312" pitchFamily="1" charset="-122"/>
                <a:ea typeface="楷体_GB2312" pitchFamily="1" charset="-122"/>
              </a:rPr>
              <a:t>增量</a:t>
            </a:r>
            <a:r>
              <a:rPr lang="en-US" altLang="zh-CN" sz="2400" dirty="0">
                <a:latin typeface="楷体_GB2312" pitchFamily="1" charset="-122"/>
                <a:ea typeface="楷体_GB2312" pitchFamily="1" charset="-122"/>
              </a:rPr>
              <a:t>)</a:t>
            </a:r>
            <a:endParaRPr sz="2400" dirty="0">
              <a:latin typeface="楷体_GB2312" pitchFamily="1" charset="-122"/>
              <a:ea typeface="楷体_GB2312" pitchFamily="1" charset="-122"/>
            </a:endParaRPr>
          </a:p>
          <a:p>
            <a:pPr marL="514350" indent="-514350" algn="l">
              <a:lnSpc>
                <a:spcPct val="150000"/>
              </a:lnSpc>
              <a:buClrTx/>
              <a:buSzTx/>
              <a:buFont typeface="Wingdings" panose="05000000000000000000" charset="0"/>
              <a:buChar char="l"/>
            </a:pPr>
            <a:r>
              <a:rPr sz="2400" dirty="0">
                <a:latin typeface="楷体_GB2312" pitchFamily="1" charset="-122"/>
                <a:ea typeface="楷体_GB2312" pitchFamily="1" charset="-122"/>
              </a:rPr>
              <a:t>若为内存操作数，从内存中取操作数</a:t>
            </a:r>
          </a:p>
          <a:p>
            <a:pPr marL="514350" indent="-514350" algn="l">
              <a:lnSpc>
                <a:spcPct val="150000"/>
              </a:lnSpc>
              <a:buClrTx/>
              <a:buSzTx/>
              <a:buFont typeface="Wingdings" panose="05000000000000000000" charset="0"/>
              <a:buChar char="l"/>
            </a:pPr>
            <a:r>
              <a:rPr sz="2400" dirty="0">
                <a:latin typeface="楷体_GB2312" pitchFamily="1" charset="-122"/>
                <a:ea typeface="楷体_GB2312" pitchFamily="1" charset="-122"/>
              </a:rPr>
              <a:t>对操作数进行运算</a:t>
            </a:r>
          </a:p>
          <a:p>
            <a:pPr marL="514350" indent="-514350" algn="l">
              <a:lnSpc>
                <a:spcPct val="150000"/>
              </a:lnSpc>
              <a:buClrTx/>
              <a:buSzTx/>
              <a:buFont typeface="Wingdings" panose="05000000000000000000" charset="0"/>
              <a:buChar char="l"/>
            </a:pPr>
            <a:r>
              <a:rPr sz="2400" dirty="0">
                <a:latin typeface="楷体_GB2312" pitchFamily="1" charset="-122"/>
                <a:ea typeface="楷体_GB2312" pitchFamily="1" charset="-122"/>
              </a:rPr>
              <a:t>保存运算结果。若为内存操作数，保</a:t>
            </a:r>
            <a:r>
              <a:rPr lang="zh-CN" sz="2400" dirty="0">
                <a:latin typeface="楷体_GB2312" pitchFamily="1" charset="-122"/>
                <a:ea typeface="楷体_GB2312" pitchFamily="1" charset="-122"/>
              </a:rPr>
              <a:t>存结果到内存中</a:t>
            </a:r>
            <a:endParaRPr lang="en-US" altLang="zh-CN" sz="2400" dirty="0">
              <a:latin typeface="楷体_GB2312" pitchFamily="1" charset="-122"/>
              <a:ea typeface="楷体_GB2312" pitchFamily="1" charset="-122"/>
            </a:endParaRPr>
          </a:p>
          <a:p>
            <a:pPr marL="514350" indent="-514350" algn="l">
              <a:lnSpc>
                <a:spcPct val="150000"/>
              </a:lnSpc>
              <a:buClrTx/>
              <a:buSzTx/>
              <a:buFont typeface="Wingdings" panose="05000000000000000000" charset="0"/>
              <a:buChar char="l"/>
            </a:pPr>
            <a:endParaRPr lang="en-US" altLang="zh-CN" sz="2400" dirty="0">
              <a:latin typeface="楷体_GB2312" pitchFamily="1" charset="-122"/>
              <a:ea typeface="楷体_GB2312" pitchFamily="1" charset="-122"/>
            </a:endParaRPr>
          </a:p>
          <a:p>
            <a:pPr algn="l">
              <a:lnSpc>
                <a:spcPct val="150000"/>
              </a:lnSpc>
              <a:buClrTx/>
              <a:buSzTx/>
            </a:pPr>
            <a:r>
              <a:rPr lang="zh-CN" altLang="en-US" sz="2400" dirty="0">
                <a:latin typeface="楷体_GB2312" pitchFamily="1" charset="-122"/>
                <a:ea typeface="楷体_GB2312" pitchFamily="1" charset="-122"/>
              </a:rPr>
              <a:t>程序的执行过程？</a:t>
            </a:r>
            <a:endParaRPr sz="2400" dirty="0">
              <a:latin typeface="楷体_GB2312" pitchFamily="1" charset="-122"/>
              <a:ea typeface="楷体_GB2312" pitchFamily="1" charset="-122"/>
            </a:endParaRPr>
          </a:p>
        </p:txBody>
      </p:sp>
      <p:sp>
        <p:nvSpPr>
          <p:cNvPr id="2" name="文本框 8193">
            <a:extLst>
              <a:ext uri="{FF2B5EF4-FFF2-40B4-BE49-F238E27FC236}">
                <a16:creationId xmlns:a16="http://schemas.microsoft.com/office/drawing/2014/main" id="{2CB7A6E9-80BA-965E-A02E-4748FA8DB6EA}"/>
              </a:ext>
            </a:extLst>
          </p:cNvPr>
          <p:cNvSpPr txBox="1"/>
          <p:nvPr/>
        </p:nvSpPr>
        <p:spPr>
          <a:xfrm>
            <a:off x="251990" y="8898"/>
            <a:ext cx="7272338" cy="1200329"/>
          </a:xfrm>
          <a:prstGeom prst="rect">
            <a:avLst/>
          </a:prstGeom>
          <a:noFill/>
          <a:ln w="9525">
            <a:noFill/>
          </a:ln>
        </p:spPr>
        <p:txBody>
          <a:bodyPr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1.2 </a:t>
            </a:r>
            <a:r>
              <a:rPr lang="zh-CN" altLang="en-US" sz="3600" dirty="0">
                <a:solidFill>
                  <a:schemeClr val="bg1"/>
                </a:solidFill>
                <a:latin typeface="华文新魏" panose="02010800040101010101" pitchFamily="2" charset="-122"/>
                <a:ea typeface="华文新魏" panose="02010800040101010101" pitchFamily="2" charset="-122"/>
              </a:rPr>
              <a:t>程序开发和执行之四</a:t>
            </a:r>
            <a:endParaRPr lang="en-US" altLang="zh-CN" sz="3600" dirty="0">
              <a:solidFill>
                <a:schemeClr val="bg1"/>
              </a:solidFill>
              <a:latin typeface="华文新魏" panose="02010800040101010101" pitchFamily="2" charset="-122"/>
              <a:ea typeface="华文新魏" panose="02010800040101010101" pitchFamily="2" charset="-122"/>
            </a:endParaRPr>
          </a:p>
          <a:p>
            <a:r>
              <a:rPr lang="en-US" alt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程序中每条指令的执行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108520" y="260985"/>
            <a:ext cx="8079040" cy="646331"/>
          </a:xfrm>
          <a:prstGeom prst="rect">
            <a:avLst/>
          </a:prstGeom>
          <a:noFill/>
          <a:ln w="9525">
            <a:noFill/>
          </a:ln>
        </p:spPr>
        <p:txBody>
          <a:bodyPr wrap="square" anchor="t" anchorCtr="0">
            <a:spAutoFit/>
          </a:bodyPr>
          <a:lstStyle/>
          <a:p>
            <a:r>
              <a:rPr sz="3600" dirty="0" err="1">
                <a:solidFill>
                  <a:schemeClr val="bg1"/>
                </a:solidFill>
                <a:latin typeface="华文新魏" panose="02010800040101010101" pitchFamily="2" charset="-122"/>
                <a:ea typeface="华文新魏" panose="02010800040101010101" pitchFamily="2" charset="-122"/>
              </a:rPr>
              <a:t>第一代</a:t>
            </a:r>
            <a:endParaRPr sz="3600" dirty="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323528" y="1340768"/>
            <a:ext cx="8352928" cy="4176464"/>
          </a:xfrm>
          <a:prstGeom prst="rect">
            <a:avLst/>
          </a:prstGeom>
          <a:noFill/>
          <a:ln w="9525">
            <a:noFill/>
          </a:ln>
        </p:spPr>
        <p:txBody>
          <a:bodyPr wrap="square" anchor="t" anchorCtr="0">
            <a:noAutofit/>
          </a:bodyPr>
          <a:lstStyle/>
          <a:p>
            <a:pPr indent="457200" algn="l">
              <a:lnSpc>
                <a:spcPct val="150000"/>
              </a:lnSpc>
              <a:buClrTx/>
              <a:buSzTx/>
            </a:pPr>
            <a:r>
              <a:rPr lang="zh-CN" altLang="en-US" sz="2400" dirty="0">
                <a:latin typeface="楷体_GB2312" pitchFamily="1" charset="-122"/>
                <a:ea typeface="楷体_GB2312" pitchFamily="1" charset="-122"/>
              </a:rPr>
              <a:t>20世纪40年代中期——50年代末</a:t>
            </a:r>
          </a:p>
          <a:p>
            <a:pPr indent="457200" algn="l">
              <a:lnSpc>
                <a:spcPct val="150000"/>
              </a:lnSpc>
              <a:buClrTx/>
              <a:buSzTx/>
            </a:pPr>
            <a:r>
              <a:rPr lang="zh-CN" altLang="en-US" sz="2400" dirty="0">
                <a:latin typeface="楷体_GB2312" pitchFamily="1" charset="-122"/>
                <a:ea typeface="楷体_GB2312" pitchFamily="1" charset="-122"/>
              </a:rPr>
              <a:t>逻辑元件：电子管</a:t>
            </a:r>
          </a:p>
          <a:p>
            <a:pPr indent="457200" algn="l">
              <a:lnSpc>
                <a:spcPct val="150000"/>
              </a:lnSpc>
              <a:buClrTx/>
              <a:buSzTx/>
            </a:pPr>
            <a:r>
              <a:rPr lang="zh-CN" altLang="en-US" sz="2400" dirty="0">
                <a:latin typeface="楷体_GB2312" pitchFamily="1" charset="-122"/>
                <a:ea typeface="楷体_GB2312" pitchFamily="1" charset="-122"/>
              </a:rPr>
              <a:t>存储器：声延迟线或磁鼓</a:t>
            </a:r>
          </a:p>
          <a:p>
            <a:pPr indent="457200" algn="l">
              <a:lnSpc>
                <a:spcPct val="150000"/>
              </a:lnSpc>
              <a:buClrTx/>
              <a:buSzTx/>
            </a:pPr>
            <a:r>
              <a:rPr lang="zh-CN" altLang="en-US" sz="2400" dirty="0">
                <a:latin typeface="楷体_GB2312" pitchFamily="1" charset="-122"/>
                <a:ea typeface="楷体_GB2312" pitchFamily="1" charset="-122"/>
              </a:rPr>
              <a:t>定点运算</a:t>
            </a:r>
          </a:p>
          <a:p>
            <a:pPr indent="457200" algn="l">
              <a:lnSpc>
                <a:spcPct val="150000"/>
              </a:lnSpc>
              <a:buClrTx/>
              <a:buSzTx/>
            </a:pPr>
            <a:r>
              <a:rPr lang="zh-CN" altLang="en-US" sz="2400" dirty="0">
                <a:latin typeface="楷体_GB2312" pitchFamily="1" charset="-122"/>
                <a:ea typeface="楷体_GB2312" pitchFamily="1" charset="-122"/>
              </a:rPr>
              <a:t>没有软件，使用低级语言编程</a:t>
            </a:r>
          </a:p>
          <a:p>
            <a:pPr indent="457200" algn="l">
              <a:lnSpc>
                <a:spcPct val="150000"/>
              </a:lnSpc>
              <a:buClrTx/>
              <a:buSzTx/>
            </a:pPr>
            <a:r>
              <a:rPr lang="zh-CN" altLang="en-US" sz="2400" dirty="0">
                <a:latin typeface="楷体_GB2312" pitchFamily="1" charset="-122"/>
                <a:ea typeface="楷体_GB2312" pitchFamily="1" charset="-122"/>
              </a:rPr>
              <a:t>典型机器：ENIAC、</a:t>
            </a:r>
            <a:r>
              <a:rPr lang="zh-CN" altLang="en-US" sz="2400" dirty="0">
                <a:solidFill>
                  <a:srgbClr val="FF3300"/>
                </a:solidFill>
                <a:latin typeface="楷体_GB2312" pitchFamily="1" charset="-122"/>
                <a:ea typeface="楷体_GB2312" pitchFamily="1" charset="-122"/>
              </a:rPr>
              <a:t>EDVAC</a:t>
            </a:r>
            <a:r>
              <a:rPr lang="zh-CN" altLang="en-US" sz="2400" dirty="0">
                <a:latin typeface="楷体_GB2312" pitchFamily="1" charset="-122"/>
                <a:ea typeface="楷体_GB2312" pitchFamily="1" charset="-122"/>
              </a:rPr>
              <a:t>、EDSAC</a:t>
            </a:r>
          </a:p>
          <a:p>
            <a:pPr indent="457200" algn="l">
              <a:lnSpc>
                <a:spcPct val="150000"/>
              </a:lnSpc>
              <a:buClrTx/>
              <a:buSzTx/>
            </a:pPr>
            <a:r>
              <a:rPr lang="zh-CN" altLang="en-US" sz="2400" dirty="0">
                <a:latin typeface="楷体_GB2312" pitchFamily="1" charset="-122"/>
                <a:ea typeface="楷体_GB2312" pitchFamily="1" charset="-122"/>
              </a:rPr>
              <a:t>IAS计算机：“存储程序”</a:t>
            </a:r>
            <a:r>
              <a:rPr lang="zh-CN" altLang="en-US" sz="2400" dirty="0">
                <a:solidFill>
                  <a:schemeClr val="tx1"/>
                </a:solidFill>
                <a:latin typeface="楷体_GB2312" pitchFamily="1" charset="-122"/>
                <a:ea typeface="楷体_GB2312" pitchFamily="1" charset="-122"/>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8194"/>
          <p:cNvSpPr txBox="1"/>
          <p:nvPr>
            <p:custDataLst>
              <p:tags r:id="rId1"/>
            </p:custDataLst>
          </p:nvPr>
        </p:nvSpPr>
        <p:spPr>
          <a:xfrm>
            <a:off x="467360" y="1412875"/>
            <a:ext cx="4156710" cy="549275"/>
          </a:xfrm>
          <a:prstGeom prst="rect">
            <a:avLst/>
          </a:prstGeom>
          <a:noFill/>
          <a:ln w="9525">
            <a:noFill/>
          </a:ln>
        </p:spPr>
        <p:txBody>
          <a:bodyPr wrap="square" anchor="t" anchorCtr="0">
            <a:noAutofit/>
          </a:bodyPr>
          <a:lstStyle/>
          <a:p>
            <a:pPr algn="l">
              <a:lnSpc>
                <a:spcPct val="150000"/>
              </a:lnSpc>
              <a:buClrTx/>
              <a:buSzTx/>
            </a:pPr>
            <a:r>
              <a:rPr lang="en-US" sz="2000" dirty="0">
                <a:latin typeface="楷体_GB2312" pitchFamily="1" charset="-122"/>
                <a:ea typeface="楷体_GB2312" pitchFamily="1" charset="-122"/>
              </a:rPr>
              <a:t>1) </a:t>
            </a:r>
            <a:r>
              <a:rPr lang="zh-CN" altLang="en-US" sz="2000" dirty="0">
                <a:latin typeface="楷体_GB2312" pitchFamily="1" charset="-122"/>
                <a:ea typeface="楷体_GB2312" pitchFamily="1" charset="-122"/>
              </a:rPr>
              <a:t>汇编语言</a:t>
            </a:r>
            <a:r>
              <a:rPr lang="en-US" altLang="zh-CN" sz="2000" dirty="0">
                <a:latin typeface="楷体_GB2312" pitchFamily="1" charset="-122"/>
                <a:ea typeface="楷体_GB2312" pitchFamily="1" charset="-122"/>
              </a:rPr>
              <a:t>——</a:t>
            </a:r>
            <a:r>
              <a:rPr lang="zh-CN" altLang="en-US" sz="2000" dirty="0">
                <a:latin typeface="楷体_GB2312" pitchFamily="1" charset="-122"/>
                <a:ea typeface="楷体_GB2312" pitchFamily="1" charset="-122"/>
              </a:rPr>
              <a:t>符号化的机器语言</a:t>
            </a:r>
            <a:endParaRPr sz="2000" dirty="0">
              <a:latin typeface="楷体_GB2312" pitchFamily="1" charset="-122"/>
              <a:ea typeface="楷体_GB2312" pitchFamily="1" charset="-122"/>
            </a:endParaRPr>
          </a:p>
        </p:txBody>
      </p:sp>
      <p:sp>
        <p:nvSpPr>
          <p:cNvPr id="2" name="文本框 8194"/>
          <p:cNvSpPr txBox="1"/>
          <p:nvPr>
            <p:custDataLst>
              <p:tags r:id="rId2"/>
            </p:custDataLst>
          </p:nvPr>
        </p:nvSpPr>
        <p:spPr>
          <a:xfrm>
            <a:off x="396240" y="2061845"/>
            <a:ext cx="4288155" cy="4463499"/>
          </a:xfrm>
          <a:prstGeom prst="rect">
            <a:avLst/>
          </a:prstGeom>
          <a:noFill/>
          <a:ln w="9525">
            <a:noFill/>
          </a:ln>
        </p:spPr>
        <p:txBody>
          <a:bodyPr wrap="square" anchor="t" anchorCtr="0">
            <a:noAutofit/>
          </a:bodyPr>
          <a:lstStyle/>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.386</a:t>
            </a: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;堆栈段 </a:t>
            </a: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STACK SEGMENT USE16 </a:t>
            </a:r>
            <a:r>
              <a:rPr sz="1400" dirty="0" err="1">
                <a:latin typeface="Times New Roman" panose="02020603050405020304" pitchFamily="2" charset="0"/>
                <a:ea typeface="楷体_GB2312" pitchFamily="1" charset="-122"/>
                <a:cs typeface="Times New Roman" panose="02020603050405020304" pitchFamily="2" charset="0"/>
              </a:rPr>
              <a:t>STACK;段名和组合类型</a:t>
            </a:r>
            <a:endParaRPr sz="14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sz="1400" dirty="0">
                <a:latin typeface="Times New Roman" panose="02020603050405020304" pitchFamily="2" charset="0"/>
                <a:ea typeface="楷体_GB2312" pitchFamily="1" charset="-122"/>
                <a:cs typeface="Times New Roman" panose="02020603050405020304" pitchFamily="2" charset="0"/>
              </a:rPr>
              <a:t>      </a:t>
            </a:r>
            <a:r>
              <a:rPr sz="1400" dirty="0">
                <a:latin typeface="Times New Roman" panose="02020603050405020304" pitchFamily="2" charset="0"/>
                <a:ea typeface="楷体_GB2312" pitchFamily="1" charset="-122"/>
                <a:cs typeface="Times New Roman" panose="02020603050405020304" pitchFamily="2" charset="0"/>
              </a:rPr>
              <a:t>DB 200 DUP(0)	;</a:t>
            </a:r>
            <a:r>
              <a:rPr lang="en-US" sz="1400" dirty="0">
                <a:latin typeface="Times New Roman" panose="02020603050405020304" pitchFamily="2" charset="0"/>
                <a:ea typeface="楷体_GB2312" pitchFamily="1" charset="-122"/>
                <a:cs typeface="Times New Roman" panose="02020603050405020304" pitchFamily="2" charset="0"/>
              </a:rPr>
              <a:t>  </a:t>
            </a:r>
            <a:r>
              <a:rPr sz="1400" dirty="0">
                <a:latin typeface="Times New Roman" panose="02020603050405020304" pitchFamily="2" charset="0"/>
                <a:ea typeface="楷体_GB2312" pitchFamily="1" charset="-122"/>
                <a:cs typeface="Times New Roman" panose="02020603050405020304" pitchFamily="2" charset="0"/>
              </a:rPr>
              <a:t>堆栈的大小为200个字节</a:t>
            </a: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STACK ENDS</a:t>
            </a: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;数据段</a:t>
            </a: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DATA	SEGMENT USE16</a:t>
            </a:r>
            <a:r>
              <a:rPr lang="en-US" sz="1400" dirty="0">
                <a:latin typeface="Times New Roman" panose="02020603050405020304" pitchFamily="2" charset="0"/>
                <a:ea typeface="楷体_GB2312" pitchFamily="1" charset="-122"/>
                <a:cs typeface="Times New Roman" panose="02020603050405020304" pitchFamily="2" charset="0"/>
              </a:rPr>
              <a:t>	</a:t>
            </a:r>
            <a:r>
              <a:rPr sz="1400" dirty="0">
                <a:latin typeface="Times New Roman" panose="02020603050405020304" pitchFamily="2" charset="0"/>
                <a:ea typeface="楷体_GB2312" pitchFamily="1" charset="-122"/>
                <a:cs typeface="Times New Roman" panose="02020603050405020304" pitchFamily="2" charset="0"/>
              </a:rPr>
              <a:t>;段为16位段</a:t>
            </a:r>
          </a:p>
          <a:p>
            <a:pPr indent="457200"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SUM  DW  ?</a:t>
            </a:r>
            <a:r>
              <a:rPr lang="en-US" sz="1400" dirty="0">
                <a:latin typeface="Times New Roman" panose="02020603050405020304" pitchFamily="2" charset="0"/>
                <a:ea typeface="楷体_GB2312" pitchFamily="1" charset="-122"/>
                <a:cs typeface="Times New Roman" panose="02020603050405020304" pitchFamily="2" charset="0"/>
              </a:rPr>
              <a:t> </a:t>
            </a:r>
            <a:r>
              <a:rPr sz="1400" dirty="0">
                <a:latin typeface="Times New Roman" panose="02020603050405020304" pitchFamily="2" charset="0"/>
                <a:ea typeface="楷体_GB2312" pitchFamily="1" charset="-122"/>
                <a:cs typeface="Times New Roman" panose="02020603050405020304" pitchFamily="2" charset="0"/>
              </a:rPr>
              <a:t>;SUM为字变量，初值不定</a:t>
            </a: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DATA	ENDS</a:t>
            </a: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;代码段</a:t>
            </a: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CODE</a:t>
            </a:r>
            <a:r>
              <a:rPr lang="en-US" sz="1400" dirty="0">
                <a:latin typeface="Times New Roman" panose="02020603050405020304" pitchFamily="2" charset="0"/>
                <a:ea typeface="楷体_GB2312" pitchFamily="1" charset="-122"/>
                <a:cs typeface="Times New Roman" panose="02020603050405020304" pitchFamily="2" charset="0"/>
              </a:rPr>
              <a:t>  </a:t>
            </a:r>
            <a:r>
              <a:rPr sz="1400" dirty="0">
                <a:latin typeface="Times New Roman" panose="02020603050405020304" pitchFamily="2" charset="0"/>
                <a:ea typeface="楷体_GB2312" pitchFamily="1" charset="-122"/>
                <a:cs typeface="Times New Roman" panose="02020603050405020304" pitchFamily="2" charset="0"/>
              </a:rPr>
              <a:t>SEGMENT USE16</a:t>
            </a: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	ASSUME  CS:CODE, SS:STACK, DS:DATA, ES:DATA</a:t>
            </a:r>
          </a:p>
          <a:p>
            <a:pPr algn="l">
              <a:lnSpc>
                <a:spcPct val="150000"/>
              </a:lnSpc>
              <a:buClrTx/>
              <a:buSzTx/>
            </a:pPr>
            <a:endParaRPr sz="1400" dirty="0">
              <a:latin typeface="Times New Roman" panose="02020603050405020304" pitchFamily="2" charset="0"/>
              <a:ea typeface="楷体_GB2312" pitchFamily="1" charset="-122"/>
              <a:cs typeface="Times New Roman" panose="02020603050405020304" pitchFamily="2" charset="0"/>
            </a:endParaRPr>
          </a:p>
        </p:txBody>
      </p:sp>
      <p:sp>
        <p:nvSpPr>
          <p:cNvPr id="3" name="文本框 8194"/>
          <p:cNvSpPr txBox="1"/>
          <p:nvPr>
            <p:custDataLst>
              <p:tags r:id="rId3"/>
            </p:custDataLst>
          </p:nvPr>
        </p:nvSpPr>
        <p:spPr>
          <a:xfrm>
            <a:off x="4717415" y="1269365"/>
            <a:ext cx="4039870" cy="5328602"/>
          </a:xfrm>
          <a:prstGeom prst="rect">
            <a:avLst/>
          </a:prstGeom>
          <a:noFill/>
          <a:ln w="9525">
            <a:noFill/>
          </a:ln>
        </p:spPr>
        <p:txBody>
          <a:bodyPr wrap="square" anchor="t" anchorCtr="0">
            <a:noAutofit/>
          </a:bodyPr>
          <a:lstStyle/>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START:</a:t>
            </a:r>
            <a:r>
              <a:rPr lang="en-US" sz="1400" dirty="0">
                <a:latin typeface="Times New Roman" panose="02020603050405020304" pitchFamily="2" charset="0"/>
                <a:ea typeface="楷体_GB2312" pitchFamily="1" charset="-122"/>
                <a:cs typeface="Times New Roman" panose="02020603050405020304" pitchFamily="2" charset="0"/>
              </a:rPr>
              <a:t> </a:t>
            </a:r>
            <a:r>
              <a:rPr sz="1400" dirty="0">
                <a:latin typeface="Times New Roman" panose="02020603050405020304" pitchFamily="2" charset="0"/>
                <a:ea typeface="楷体_GB2312" pitchFamily="1" charset="-122"/>
                <a:cs typeface="Times New Roman" panose="02020603050405020304" pitchFamily="2" charset="0"/>
              </a:rPr>
              <a:t>MOV  AX, DATA</a:t>
            </a:r>
          </a:p>
          <a:p>
            <a:pPr indent="457200"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MOV  DS, AX;数据段首址送DS</a:t>
            </a:r>
          </a:p>
          <a:p>
            <a:pPr indent="457200"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MOV  CX, 50;循环计数器置初值</a:t>
            </a:r>
          </a:p>
          <a:p>
            <a:pPr indent="457200"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MOV  AX, 0	;累加器置初值</a:t>
            </a:r>
          </a:p>
          <a:p>
            <a:pPr indent="457200"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MOV  BX, 1	;1→BX</a:t>
            </a: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NEXT:ADD  AX, BX;(AX)+(BX)→AX</a:t>
            </a:r>
          </a:p>
          <a:p>
            <a:pPr indent="457200"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INC  BX</a:t>
            </a:r>
          </a:p>
          <a:p>
            <a:pPr indent="457200"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INC  BX	;(BX)+2→BX</a:t>
            </a:r>
          </a:p>
          <a:p>
            <a:pPr indent="457200"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DEC  CX	;(CX)-1→CX</a:t>
            </a:r>
          </a:p>
          <a:p>
            <a:pPr indent="457200"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JNE   NEXT	;(CX)≠0转NEXT</a:t>
            </a:r>
          </a:p>
          <a:p>
            <a:pPr indent="457200"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MOV  SUM, AX</a:t>
            </a:r>
            <a:r>
              <a:rPr lang="en-US" sz="1400" dirty="0">
                <a:latin typeface="Times New Roman" panose="02020603050405020304" pitchFamily="2" charset="0"/>
                <a:ea typeface="楷体_GB2312" pitchFamily="1" charset="-122"/>
                <a:cs typeface="Times New Roman" panose="02020603050405020304" pitchFamily="2" charset="0"/>
              </a:rPr>
              <a:t>	</a:t>
            </a:r>
            <a:r>
              <a:rPr sz="1400" dirty="0">
                <a:latin typeface="Times New Roman" panose="02020603050405020304" pitchFamily="2" charset="0"/>
                <a:ea typeface="楷体_GB2312" pitchFamily="1" charset="-122"/>
                <a:cs typeface="Times New Roman" panose="02020603050405020304" pitchFamily="2" charset="0"/>
              </a:rPr>
              <a:t>;(CX)=0累加结果→SUM</a:t>
            </a:r>
          </a:p>
          <a:p>
            <a:pPr indent="457200"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MOV  AH, 4CH</a:t>
            </a:r>
          </a:p>
          <a:p>
            <a:pPr indent="457200"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INT  21H	;返回DOS</a:t>
            </a: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CODE</a:t>
            </a:r>
            <a:r>
              <a:rPr lang="en-US" sz="1400" dirty="0">
                <a:latin typeface="Times New Roman" panose="02020603050405020304" pitchFamily="2" charset="0"/>
                <a:ea typeface="楷体_GB2312" pitchFamily="1" charset="-122"/>
                <a:cs typeface="Times New Roman" panose="02020603050405020304" pitchFamily="2" charset="0"/>
              </a:rPr>
              <a:t> </a:t>
            </a:r>
            <a:r>
              <a:rPr sz="1400" dirty="0">
                <a:latin typeface="Times New Roman" panose="02020603050405020304" pitchFamily="2" charset="0"/>
                <a:ea typeface="楷体_GB2312" pitchFamily="1" charset="-122"/>
                <a:cs typeface="Times New Roman" panose="02020603050405020304" pitchFamily="2" charset="0"/>
              </a:rPr>
              <a:t>ENDS</a:t>
            </a:r>
          </a:p>
          <a:p>
            <a:pPr indent="457200"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END  START</a:t>
            </a:r>
            <a:r>
              <a:rPr lang="en-US" sz="1400" dirty="0">
                <a:latin typeface="Times New Roman" panose="02020603050405020304" pitchFamily="2" charset="0"/>
                <a:ea typeface="楷体_GB2312" pitchFamily="1" charset="-122"/>
                <a:cs typeface="Times New Roman" panose="02020603050405020304" pitchFamily="2" charset="0"/>
              </a:rPr>
              <a:t> </a:t>
            </a:r>
            <a:r>
              <a:rPr sz="1400" dirty="0">
                <a:latin typeface="Times New Roman" panose="02020603050405020304" pitchFamily="2" charset="0"/>
                <a:ea typeface="楷体_GB2312" pitchFamily="1" charset="-122"/>
                <a:cs typeface="Times New Roman" panose="02020603050405020304" pitchFamily="2" charset="0"/>
              </a:rPr>
              <a:t>;源程序结束语句。程序运行时，启动地址为START</a:t>
            </a:r>
          </a:p>
        </p:txBody>
      </p:sp>
      <p:sp>
        <p:nvSpPr>
          <p:cNvPr id="5" name="文本框 8193">
            <a:extLst>
              <a:ext uri="{FF2B5EF4-FFF2-40B4-BE49-F238E27FC236}">
                <a16:creationId xmlns:a16="http://schemas.microsoft.com/office/drawing/2014/main" id="{FF890C56-ECE8-CD62-B8CA-BAA588A88E14}"/>
              </a:ext>
            </a:extLst>
          </p:cNvPr>
          <p:cNvSpPr txBox="1"/>
          <p:nvPr/>
        </p:nvSpPr>
        <p:spPr>
          <a:xfrm>
            <a:off x="467360" y="19188"/>
            <a:ext cx="7272338" cy="1200329"/>
          </a:xfrm>
          <a:prstGeom prst="rect">
            <a:avLst/>
          </a:prstGeom>
          <a:noFill/>
          <a:ln w="9525">
            <a:noFill/>
          </a:ln>
        </p:spPr>
        <p:txBody>
          <a:bodyPr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1.2 </a:t>
            </a:r>
            <a:r>
              <a:rPr lang="zh-CN" altLang="en-US" sz="3600" dirty="0">
                <a:solidFill>
                  <a:schemeClr val="bg1"/>
                </a:solidFill>
                <a:latin typeface="华文新魏" panose="02010800040101010101" pitchFamily="2" charset="-122"/>
                <a:ea typeface="华文新魏" panose="02010800040101010101" pitchFamily="2" charset="-122"/>
              </a:rPr>
              <a:t>程序开发和执行之五</a:t>
            </a:r>
            <a:endParaRPr lang="en-US" altLang="zh-CN" sz="3600" dirty="0">
              <a:solidFill>
                <a:schemeClr val="bg1"/>
              </a:solidFill>
              <a:latin typeface="华文新魏" panose="02010800040101010101" pitchFamily="2" charset="-122"/>
              <a:ea typeface="华文新魏" panose="02010800040101010101" pitchFamily="2" charset="-122"/>
            </a:endParaRPr>
          </a:p>
          <a:p>
            <a:r>
              <a:rPr lang="en-US" alt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一个汇编语言程序的例子</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8194"/>
          <p:cNvSpPr txBox="1"/>
          <p:nvPr>
            <p:custDataLst>
              <p:tags r:id="rId1"/>
            </p:custDataLst>
          </p:nvPr>
        </p:nvSpPr>
        <p:spPr>
          <a:xfrm>
            <a:off x="473758" y="1310396"/>
            <a:ext cx="7892415" cy="549275"/>
          </a:xfrm>
          <a:prstGeom prst="rect">
            <a:avLst/>
          </a:prstGeom>
          <a:noFill/>
          <a:ln w="9525">
            <a:noFill/>
          </a:ln>
        </p:spPr>
        <p:txBody>
          <a:bodyPr wrap="square" anchor="t" anchorCtr="0">
            <a:noAutofit/>
          </a:bodyPr>
          <a:lstStyle/>
          <a:p>
            <a:pPr algn="l">
              <a:lnSpc>
                <a:spcPct val="150000"/>
              </a:lnSpc>
              <a:buClrTx/>
              <a:buSzTx/>
            </a:pPr>
            <a:r>
              <a:rPr sz="2000" dirty="0">
                <a:latin typeface="楷体_GB2312" pitchFamily="1" charset="-122"/>
                <a:ea typeface="楷体_GB2312" pitchFamily="1" charset="-122"/>
              </a:rPr>
              <a:t>2)</a:t>
            </a: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在该例中，一共定义了三个段：</a:t>
            </a:r>
            <a:r>
              <a:rPr sz="2000" dirty="0">
                <a:solidFill>
                  <a:srgbClr val="FF0000"/>
                </a:solidFill>
                <a:latin typeface="楷体_GB2312" pitchFamily="1" charset="-122"/>
                <a:ea typeface="楷体_GB2312" pitchFamily="1" charset="-122"/>
              </a:rPr>
              <a:t>堆栈段</a:t>
            </a:r>
            <a:r>
              <a:rPr sz="2000" dirty="0">
                <a:latin typeface="楷体_GB2312" pitchFamily="1" charset="-122"/>
                <a:ea typeface="楷体_GB2312" pitchFamily="1" charset="-122"/>
              </a:rPr>
              <a:t>、</a:t>
            </a:r>
            <a:r>
              <a:rPr sz="2000" dirty="0">
                <a:solidFill>
                  <a:srgbClr val="FF0000"/>
                </a:solidFill>
                <a:latin typeface="楷体_GB2312" pitchFamily="1" charset="-122"/>
                <a:ea typeface="楷体_GB2312" pitchFamily="1" charset="-122"/>
              </a:rPr>
              <a:t>数据段</a:t>
            </a:r>
            <a:r>
              <a:rPr sz="2000" dirty="0">
                <a:latin typeface="楷体_GB2312" pitchFamily="1" charset="-122"/>
                <a:ea typeface="楷体_GB2312" pitchFamily="1" charset="-122"/>
              </a:rPr>
              <a:t>和</a:t>
            </a:r>
            <a:r>
              <a:rPr sz="2000" dirty="0">
                <a:solidFill>
                  <a:srgbClr val="FF0000"/>
                </a:solidFill>
                <a:latin typeface="楷体_GB2312" pitchFamily="1" charset="-122"/>
                <a:ea typeface="楷体_GB2312" pitchFamily="1" charset="-122"/>
              </a:rPr>
              <a:t>代码段</a:t>
            </a:r>
            <a:r>
              <a:rPr sz="2000" dirty="0">
                <a:latin typeface="楷体_GB2312" pitchFamily="1" charset="-122"/>
                <a:ea typeface="楷体_GB2312" pitchFamily="1" charset="-122"/>
              </a:rPr>
              <a:t>。</a:t>
            </a:r>
          </a:p>
        </p:txBody>
      </p:sp>
      <p:sp>
        <p:nvSpPr>
          <p:cNvPr id="2" name="文本框 8194"/>
          <p:cNvSpPr txBox="1"/>
          <p:nvPr>
            <p:custDataLst>
              <p:tags r:id="rId2"/>
            </p:custDataLst>
          </p:nvPr>
        </p:nvSpPr>
        <p:spPr>
          <a:xfrm>
            <a:off x="179512" y="2132964"/>
            <a:ext cx="4176464" cy="4464387"/>
          </a:xfrm>
          <a:prstGeom prst="rect">
            <a:avLst/>
          </a:prstGeom>
          <a:noFill/>
          <a:ln w="9525">
            <a:noFill/>
          </a:ln>
        </p:spPr>
        <p:txBody>
          <a:bodyPr wrap="square" anchor="t" anchorCtr="0">
            <a:noAutofit/>
          </a:bodyPr>
          <a:lstStyle/>
          <a:p>
            <a:pPr algn="l">
              <a:lnSpc>
                <a:spcPct val="150000"/>
              </a:lnSpc>
              <a:buClrTx/>
              <a:buSzTx/>
            </a:pPr>
            <a:r>
              <a:rPr sz="2000" dirty="0">
                <a:latin typeface="Times New Roman" panose="02020603050405020304" pitchFamily="2" charset="0"/>
                <a:ea typeface="楷体_GB2312" pitchFamily="1" charset="-122"/>
                <a:cs typeface="Times New Roman" panose="02020603050405020304" pitchFamily="2" charset="0"/>
              </a:rPr>
              <a:t>.386</a:t>
            </a:r>
          </a:p>
          <a:p>
            <a:pPr algn="l">
              <a:lnSpc>
                <a:spcPct val="150000"/>
              </a:lnSpc>
              <a:buClrTx/>
              <a:buSzTx/>
            </a:pPr>
            <a:r>
              <a:rPr sz="2000" dirty="0">
                <a:latin typeface="Times New Roman" panose="02020603050405020304" pitchFamily="2" charset="0"/>
                <a:ea typeface="楷体_GB2312" pitchFamily="1" charset="-122"/>
                <a:cs typeface="Times New Roman" panose="02020603050405020304" pitchFamily="2" charset="0"/>
              </a:rPr>
              <a:t>;堆栈段 </a:t>
            </a:r>
          </a:p>
          <a:p>
            <a:pPr algn="l">
              <a:lnSpc>
                <a:spcPct val="150000"/>
              </a:lnSpc>
              <a:buClrTx/>
              <a:buSzTx/>
            </a:pPr>
            <a:r>
              <a:rPr sz="2000" dirty="0">
                <a:latin typeface="Times New Roman" panose="02020603050405020304" pitchFamily="2" charset="0"/>
                <a:ea typeface="楷体_GB2312" pitchFamily="1" charset="-122"/>
                <a:cs typeface="Times New Roman" panose="02020603050405020304" pitchFamily="2" charset="0"/>
              </a:rPr>
              <a:t>STACK SEGMENT USE16 STACK </a:t>
            </a:r>
          </a:p>
          <a:p>
            <a:pPr indent="457200" algn="l">
              <a:lnSpc>
                <a:spcPct val="150000"/>
              </a:lnSpc>
              <a:buClrTx/>
              <a:buSzTx/>
            </a:pPr>
            <a:r>
              <a:rPr sz="2000" dirty="0">
                <a:latin typeface="Times New Roman" panose="02020603050405020304" pitchFamily="2" charset="0"/>
                <a:ea typeface="楷体_GB2312" pitchFamily="1" charset="-122"/>
                <a:cs typeface="Times New Roman" panose="02020603050405020304" pitchFamily="2" charset="0"/>
              </a:rPr>
              <a:t>…</a:t>
            </a:r>
          </a:p>
          <a:p>
            <a:pPr algn="l">
              <a:lnSpc>
                <a:spcPct val="150000"/>
              </a:lnSpc>
              <a:buClrTx/>
              <a:buSzTx/>
            </a:pPr>
            <a:r>
              <a:rPr sz="2000" dirty="0">
                <a:latin typeface="Times New Roman" panose="02020603050405020304" pitchFamily="2" charset="0"/>
                <a:ea typeface="楷体_GB2312" pitchFamily="1" charset="-122"/>
                <a:cs typeface="Times New Roman" panose="02020603050405020304" pitchFamily="2" charset="0"/>
              </a:rPr>
              <a:t>STACK ENDS</a:t>
            </a:r>
          </a:p>
          <a:p>
            <a:pPr algn="l">
              <a:lnSpc>
                <a:spcPct val="150000"/>
              </a:lnSpc>
              <a:buClrTx/>
              <a:buSzTx/>
            </a:pPr>
            <a:r>
              <a:rPr sz="2000" dirty="0">
                <a:latin typeface="Times New Roman" panose="02020603050405020304" pitchFamily="2" charset="0"/>
                <a:ea typeface="楷体_GB2312" pitchFamily="1" charset="-122"/>
                <a:cs typeface="Times New Roman" panose="02020603050405020304" pitchFamily="2" charset="0"/>
              </a:rPr>
              <a:t>;数据段</a:t>
            </a:r>
          </a:p>
          <a:p>
            <a:pPr algn="l">
              <a:lnSpc>
                <a:spcPct val="150000"/>
              </a:lnSpc>
              <a:buClrTx/>
              <a:buSzTx/>
            </a:pPr>
            <a:r>
              <a:rPr sz="2000" dirty="0">
                <a:latin typeface="Times New Roman" panose="02020603050405020304" pitchFamily="2" charset="0"/>
                <a:ea typeface="楷体_GB2312" pitchFamily="1" charset="-122"/>
                <a:cs typeface="Times New Roman" panose="02020603050405020304" pitchFamily="2" charset="0"/>
              </a:rPr>
              <a:t>DATA	SEGMENT USE16</a:t>
            </a:r>
          </a:p>
          <a:p>
            <a:pPr indent="457200" algn="l">
              <a:lnSpc>
                <a:spcPct val="150000"/>
              </a:lnSpc>
              <a:buClrTx/>
              <a:buSzTx/>
            </a:pPr>
            <a:r>
              <a:rPr sz="2000" dirty="0">
                <a:latin typeface="Times New Roman" panose="02020603050405020304" pitchFamily="2" charset="0"/>
                <a:ea typeface="楷体_GB2312" pitchFamily="1" charset="-122"/>
                <a:cs typeface="Times New Roman" panose="02020603050405020304" pitchFamily="2" charset="0"/>
              </a:rPr>
              <a:t>…</a:t>
            </a:r>
          </a:p>
          <a:p>
            <a:pPr algn="l">
              <a:lnSpc>
                <a:spcPct val="150000"/>
              </a:lnSpc>
              <a:buClrTx/>
              <a:buSzTx/>
            </a:pPr>
            <a:r>
              <a:rPr sz="2000" dirty="0">
                <a:latin typeface="Times New Roman" panose="02020603050405020304" pitchFamily="2" charset="0"/>
                <a:ea typeface="楷体_GB2312" pitchFamily="1" charset="-122"/>
                <a:cs typeface="Times New Roman" panose="02020603050405020304" pitchFamily="2" charset="0"/>
              </a:rPr>
              <a:t>DATA	ENDS</a:t>
            </a:r>
          </a:p>
          <a:p>
            <a:pPr algn="l">
              <a:lnSpc>
                <a:spcPct val="150000"/>
              </a:lnSpc>
              <a:buClrTx/>
              <a:buSzTx/>
            </a:pPr>
            <a:endParaRPr sz="1400" dirty="0">
              <a:latin typeface="Times New Roman" panose="02020603050405020304" pitchFamily="2" charset="0"/>
              <a:ea typeface="楷体_GB2312" pitchFamily="1" charset="-122"/>
              <a:cs typeface="Times New Roman" panose="02020603050405020304" pitchFamily="2" charset="0"/>
            </a:endParaRPr>
          </a:p>
        </p:txBody>
      </p:sp>
      <p:sp>
        <p:nvSpPr>
          <p:cNvPr id="3" name="文本框 8194"/>
          <p:cNvSpPr txBox="1"/>
          <p:nvPr>
            <p:custDataLst>
              <p:tags r:id="rId3"/>
            </p:custDataLst>
          </p:nvPr>
        </p:nvSpPr>
        <p:spPr>
          <a:xfrm>
            <a:off x="5076056" y="1766102"/>
            <a:ext cx="4067944" cy="5198110"/>
          </a:xfrm>
          <a:prstGeom prst="rect">
            <a:avLst/>
          </a:prstGeom>
          <a:noFill/>
          <a:ln w="9525">
            <a:noFill/>
          </a:ln>
        </p:spPr>
        <p:txBody>
          <a:bodyPr wrap="square" anchor="t" anchorCtr="0">
            <a:noAutofit/>
          </a:bodyPr>
          <a:lstStyle/>
          <a:p>
            <a:pPr algn="l">
              <a:lnSpc>
                <a:spcPct val="150000"/>
              </a:lnSpc>
              <a:buClrTx/>
              <a:buSzTx/>
            </a:pPr>
            <a:r>
              <a:rPr sz="2000" dirty="0">
                <a:latin typeface="Times New Roman" panose="02020603050405020304" pitchFamily="2" charset="0"/>
                <a:ea typeface="楷体_GB2312" pitchFamily="1" charset="-122"/>
                <a:cs typeface="Times New Roman" panose="02020603050405020304" pitchFamily="2" charset="0"/>
              </a:rPr>
              <a:t>;代码段</a:t>
            </a:r>
          </a:p>
          <a:p>
            <a:pPr algn="l">
              <a:lnSpc>
                <a:spcPct val="150000"/>
              </a:lnSpc>
              <a:buClrTx/>
              <a:buSzTx/>
            </a:pPr>
            <a:r>
              <a:rPr sz="2000" dirty="0">
                <a:latin typeface="Times New Roman" panose="02020603050405020304" pitchFamily="2" charset="0"/>
                <a:ea typeface="楷体_GB2312" pitchFamily="1" charset="-122"/>
                <a:cs typeface="Times New Roman" panose="02020603050405020304" pitchFamily="2" charset="0"/>
              </a:rPr>
              <a:t>CODE	SEGMENT USE16</a:t>
            </a:r>
          </a:p>
          <a:p>
            <a:pPr algn="l">
              <a:lnSpc>
                <a:spcPct val="150000"/>
              </a:lnSpc>
              <a:buClrTx/>
              <a:buSzTx/>
            </a:pPr>
            <a:r>
              <a:rPr sz="2000" dirty="0">
                <a:latin typeface="Times New Roman" panose="02020603050405020304" pitchFamily="2" charset="0"/>
                <a:ea typeface="楷体_GB2312" pitchFamily="1" charset="-122"/>
                <a:cs typeface="Times New Roman" panose="02020603050405020304" pitchFamily="2" charset="0"/>
              </a:rPr>
              <a:t>	ASSUME  CS:CODE, SS:STACK, DS:DATA, ES:DATA</a:t>
            </a:r>
          </a:p>
          <a:p>
            <a:pPr algn="l">
              <a:lnSpc>
                <a:spcPct val="150000"/>
              </a:lnSpc>
              <a:buClrTx/>
              <a:buSzTx/>
            </a:pPr>
            <a:r>
              <a:rPr sz="2000" b="0" dirty="0">
                <a:latin typeface="Times New Roman" panose="02020603050405020304" pitchFamily="2" charset="0"/>
                <a:ea typeface="楷体_GB2312" pitchFamily="1" charset="-122"/>
                <a:cs typeface="Times New Roman" panose="02020603050405020304" pitchFamily="2" charset="0"/>
              </a:rPr>
              <a:t>START:	MOV  AX，DATA</a:t>
            </a:r>
          </a:p>
          <a:p>
            <a:pPr algn="l">
              <a:lnSpc>
                <a:spcPct val="150000"/>
              </a:lnSpc>
              <a:buClrTx/>
              <a:buSzTx/>
            </a:pPr>
            <a:r>
              <a:rPr sz="2000" b="0" dirty="0">
                <a:latin typeface="Times New Roman" panose="02020603050405020304" pitchFamily="2" charset="0"/>
                <a:ea typeface="楷体_GB2312" pitchFamily="1" charset="-122"/>
                <a:cs typeface="Times New Roman" panose="02020603050405020304" pitchFamily="2" charset="0"/>
              </a:rPr>
              <a:t>	MOV  DS，AX</a:t>
            </a:r>
          </a:p>
          <a:p>
            <a:pPr algn="l">
              <a:lnSpc>
                <a:spcPct val="150000"/>
              </a:lnSpc>
              <a:buClrTx/>
              <a:buSzTx/>
            </a:pPr>
            <a:r>
              <a:rPr sz="2000" dirty="0">
                <a:latin typeface="Times New Roman" panose="02020603050405020304" pitchFamily="2" charset="0"/>
                <a:ea typeface="楷体_GB2312" pitchFamily="1" charset="-122"/>
                <a:cs typeface="Times New Roman" panose="02020603050405020304" pitchFamily="2" charset="0"/>
              </a:rPr>
              <a:t>	…</a:t>
            </a:r>
          </a:p>
          <a:p>
            <a:pPr algn="l">
              <a:lnSpc>
                <a:spcPct val="150000"/>
              </a:lnSpc>
              <a:buClrTx/>
              <a:buSzTx/>
            </a:pPr>
            <a:r>
              <a:rPr sz="2000" b="0" dirty="0">
                <a:latin typeface="Times New Roman" panose="02020603050405020304" pitchFamily="2" charset="0"/>
                <a:ea typeface="楷体_GB2312" pitchFamily="1" charset="-122"/>
                <a:cs typeface="Times New Roman" panose="02020603050405020304" pitchFamily="2" charset="0"/>
              </a:rPr>
              <a:t>	MOV  AH，4CH</a:t>
            </a:r>
          </a:p>
          <a:p>
            <a:pPr algn="l">
              <a:lnSpc>
                <a:spcPct val="150000"/>
              </a:lnSpc>
              <a:buClrTx/>
              <a:buSzTx/>
            </a:pPr>
            <a:r>
              <a:rPr sz="2000" b="0" dirty="0">
                <a:latin typeface="Times New Roman" panose="02020603050405020304" pitchFamily="2" charset="0"/>
                <a:ea typeface="楷体_GB2312" pitchFamily="1" charset="-122"/>
                <a:cs typeface="Times New Roman" panose="02020603050405020304" pitchFamily="2" charset="0"/>
              </a:rPr>
              <a:t>	INT  21H</a:t>
            </a:r>
          </a:p>
          <a:p>
            <a:pPr algn="l">
              <a:lnSpc>
                <a:spcPct val="150000"/>
              </a:lnSpc>
              <a:buClrTx/>
              <a:buSzTx/>
            </a:pPr>
            <a:r>
              <a:rPr sz="2000" dirty="0">
                <a:latin typeface="Times New Roman" panose="02020603050405020304" pitchFamily="2" charset="0"/>
                <a:ea typeface="楷体_GB2312" pitchFamily="1" charset="-122"/>
                <a:cs typeface="Times New Roman" panose="02020603050405020304" pitchFamily="2" charset="0"/>
              </a:rPr>
              <a:t>CODE	ENDS</a:t>
            </a:r>
          </a:p>
          <a:p>
            <a:pPr algn="l">
              <a:lnSpc>
                <a:spcPct val="150000"/>
              </a:lnSpc>
              <a:buClrTx/>
              <a:buSzTx/>
            </a:pPr>
            <a:r>
              <a:rPr sz="2000" dirty="0">
                <a:latin typeface="Times New Roman" panose="02020603050405020304" pitchFamily="2" charset="0"/>
                <a:ea typeface="楷体_GB2312" pitchFamily="1" charset="-122"/>
                <a:cs typeface="Times New Roman" panose="02020603050405020304" pitchFamily="2" charset="0"/>
              </a:rPr>
              <a:t>	END  START</a:t>
            </a:r>
          </a:p>
        </p:txBody>
      </p:sp>
      <p:sp>
        <p:nvSpPr>
          <p:cNvPr id="5" name="文本框 8193">
            <a:extLst>
              <a:ext uri="{FF2B5EF4-FFF2-40B4-BE49-F238E27FC236}">
                <a16:creationId xmlns:a16="http://schemas.microsoft.com/office/drawing/2014/main" id="{11AE4B57-30C4-C898-A2D3-D001E3A3C0AC}"/>
              </a:ext>
            </a:extLst>
          </p:cNvPr>
          <p:cNvSpPr txBox="1"/>
          <p:nvPr/>
        </p:nvSpPr>
        <p:spPr>
          <a:xfrm>
            <a:off x="467360" y="19188"/>
            <a:ext cx="7272338" cy="1200329"/>
          </a:xfrm>
          <a:prstGeom prst="rect">
            <a:avLst/>
          </a:prstGeom>
          <a:noFill/>
          <a:ln w="9525">
            <a:noFill/>
          </a:ln>
        </p:spPr>
        <p:txBody>
          <a:bodyPr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1.2 </a:t>
            </a:r>
            <a:r>
              <a:rPr lang="zh-CN" altLang="en-US" sz="3600" dirty="0">
                <a:solidFill>
                  <a:schemeClr val="bg1"/>
                </a:solidFill>
                <a:latin typeface="华文新魏" panose="02010800040101010101" pitchFamily="2" charset="-122"/>
                <a:ea typeface="华文新魏" panose="02010800040101010101" pitchFamily="2" charset="-122"/>
              </a:rPr>
              <a:t>程序开发和执行之五</a:t>
            </a:r>
            <a:endParaRPr lang="en-US" altLang="zh-CN" sz="3600" dirty="0">
              <a:solidFill>
                <a:schemeClr val="bg1"/>
              </a:solidFill>
              <a:latin typeface="华文新魏" panose="02010800040101010101" pitchFamily="2" charset="-122"/>
              <a:ea typeface="华文新魏" panose="02010800040101010101" pitchFamily="2" charset="-122"/>
            </a:endParaRPr>
          </a:p>
          <a:p>
            <a:r>
              <a:rPr lang="en-US" alt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一个汇编语言程序的例子</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8194"/>
          <p:cNvSpPr txBox="1"/>
          <p:nvPr>
            <p:custDataLst>
              <p:tags r:id="rId1"/>
            </p:custDataLst>
          </p:nvPr>
        </p:nvSpPr>
        <p:spPr>
          <a:xfrm>
            <a:off x="467360" y="1412875"/>
            <a:ext cx="4156710" cy="549275"/>
          </a:xfrm>
          <a:prstGeom prst="rect">
            <a:avLst/>
          </a:prstGeom>
          <a:noFill/>
          <a:ln w="9525">
            <a:noFill/>
          </a:ln>
        </p:spPr>
        <p:txBody>
          <a:bodyPr wrap="square" anchor="t" anchorCtr="0">
            <a:noAutofit/>
          </a:bodyPr>
          <a:lstStyle/>
          <a:p>
            <a:pPr algn="l">
              <a:lnSpc>
                <a:spcPct val="150000"/>
              </a:lnSpc>
              <a:buClrTx/>
              <a:buSzTx/>
            </a:pPr>
            <a:r>
              <a:rPr lang="en-US" sz="2000" dirty="0">
                <a:latin typeface="楷体_GB2312" pitchFamily="1" charset="-122"/>
                <a:ea typeface="楷体_GB2312" pitchFamily="1" charset="-122"/>
              </a:rPr>
              <a:t>1) </a:t>
            </a:r>
            <a:r>
              <a:rPr lang="zh-CN" altLang="en-US" sz="2000" dirty="0">
                <a:latin typeface="楷体_GB2312" pitchFamily="1" charset="-122"/>
                <a:ea typeface="楷体_GB2312" pitchFamily="1" charset="-122"/>
              </a:rPr>
              <a:t>汇编语言</a:t>
            </a:r>
            <a:r>
              <a:rPr lang="en-US" altLang="zh-CN" sz="2000" dirty="0">
                <a:latin typeface="楷体_GB2312" pitchFamily="1" charset="-122"/>
                <a:ea typeface="楷体_GB2312" pitchFamily="1" charset="-122"/>
              </a:rPr>
              <a:t>——</a:t>
            </a:r>
            <a:r>
              <a:rPr lang="zh-CN" altLang="en-US" sz="2000" dirty="0">
                <a:latin typeface="楷体_GB2312" pitchFamily="1" charset="-122"/>
                <a:ea typeface="楷体_GB2312" pitchFamily="1" charset="-122"/>
              </a:rPr>
              <a:t>符号化的机器语言</a:t>
            </a:r>
            <a:endParaRPr sz="2000" dirty="0">
              <a:latin typeface="楷体_GB2312" pitchFamily="1" charset="-122"/>
              <a:ea typeface="楷体_GB2312" pitchFamily="1" charset="-122"/>
            </a:endParaRPr>
          </a:p>
        </p:txBody>
      </p:sp>
      <p:sp>
        <p:nvSpPr>
          <p:cNvPr id="2" name="文本框 8194"/>
          <p:cNvSpPr txBox="1"/>
          <p:nvPr>
            <p:custDataLst>
              <p:tags r:id="rId2"/>
            </p:custDataLst>
          </p:nvPr>
        </p:nvSpPr>
        <p:spPr>
          <a:xfrm>
            <a:off x="477903" y="1962150"/>
            <a:ext cx="4288155" cy="4823539"/>
          </a:xfrm>
          <a:prstGeom prst="rect">
            <a:avLst/>
          </a:prstGeom>
          <a:noFill/>
          <a:ln w="9525">
            <a:noFill/>
          </a:ln>
        </p:spPr>
        <p:txBody>
          <a:bodyPr wrap="square" anchor="t" anchorCtr="0">
            <a:noAutofit/>
          </a:bodyPr>
          <a:lstStyle/>
          <a:p>
            <a:pPr algn="l">
              <a:lnSpc>
                <a:spcPct val="150000"/>
              </a:lnSpc>
              <a:buClrTx/>
              <a:buSzTx/>
            </a:pPr>
            <a:r>
              <a:rPr lang="en-US" sz="1400" dirty="0">
                <a:latin typeface="Times New Roman" panose="02020603050405020304" pitchFamily="2" charset="0"/>
                <a:ea typeface="楷体_GB2312" pitchFamily="1" charset="-122"/>
                <a:cs typeface="Times New Roman" panose="02020603050405020304" pitchFamily="2" charset="0"/>
              </a:rPr>
              <a:t>.</a:t>
            </a:r>
            <a:r>
              <a:rPr lang="en-US" sz="2000" dirty="0">
                <a:latin typeface="Times New Roman" panose="02020603050405020304" pitchFamily="2" charset="0"/>
                <a:ea typeface="楷体_GB2312" pitchFamily="1" charset="-122"/>
                <a:cs typeface="Times New Roman" panose="02020603050405020304" pitchFamily="2" charset="0"/>
              </a:rPr>
              <a:t>section .data  # </a:t>
            </a:r>
            <a:r>
              <a:rPr lang="zh-CN" altLang="en-US" sz="2000" dirty="0">
                <a:latin typeface="Times New Roman" panose="02020603050405020304" pitchFamily="2" charset="0"/>
                <a:ea typeface="楷体_GB2312" pitchFamily="1" charset="-122"/>
                <a:cs typeface="Times New Roman" panose="02020603050405020304" pitchFamily="2" charset="0"/>
              </a:rPr>
              <a:t>定义一数据段</a:t>
            </a:r>
            <a:endParaRPr lang="en-US" sz="20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sz="2000" dirty="0">
                <a:latin typeface="Times New Roman" panose="02020603050405020304" pitchFamily="2" charset="0"/>
                <a:ea typeface="楷体_GB2312" pitchFamily="1" charset="-122"/>
                <a:cs typeface="Times New Roman" panose="02020603050405020304" pitchFamily="2" charset="0"/>
              </a:rPr>
              <a:t>sum: .long 0   #</a:t>
            </a:r>
            <a:r>
              <a:rPr lang="zh-CN" altLang="en-US" sz="2000" dirty="0">
                <a:latin typeface="Times New Roman" panose="02020603050405020304" pitchFamily="2" charset="0"/>
                <a:ea typeface="楷体_GB2312" pitchFamily="1" charset="-122"/>
                <a:cs typeface="Times New Roman" panose="02020603050405020304" pitchFamily="2" charset="0"/>
              </a:rPr>
              <a:t>定义变量</a:t>
            </a:r>
            <a:endParaRPr lang="en-US" sz="20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sz="2000" dirty="0">
                <a:latin typeface="Times New Roman" panose="02020603050405020304" pitchFamily="2" charset="0"/>
                <a:ea typeface="楷体_GB2312" pitchFamily="1" charset="-122"/>
                <a:cs typeface="Times New Roman" panose="02020603050405020304" pitchFamily="2" charset="0"/>
              </a:rPr>
              <a:t>.section .text  #</a:t>
            </a:r>
            <a:r>
              <a:rPr lang="zh-CN" altLang="en-US" sz="2000" dirty="0">
                <a:latin typeface="Times New Roman" panose="02020603050405020304" pitchFamily="2" charset="0"/>
                <a:ea typeface="楷体_GB2312" pitchFamily="1" charset="-122"/>
                <a:cs typeface="Times New Roman" panose="02020603050405020304" pitchFamily="2" charset="0"/>
              </a:rPr>
              <a:t>定义代码段</a:t>
            </a:r>
            <a:endParaRPr lang="en-US" sz="20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sz="2000" dirty="0">
                <a:latin typeface="Times New Roman" panose="02020603050405020304" pitchFamily="2" charset="0"/>
                <a:ea typeface="楷体_GB2312" pitchFamily="1" charset="-122"/>
                <a:cs typeface="Times New Roman" panose="02020603050405020304" pitchFamily="2" charset="0"/>
              </a:rPr>
              <a:t>.</a:t>
            </a:r>
            <a:r>
              <a:rPr lang="en-US" sz="2000" dirty="0" err="1">
                <a:latin typeface="Times New Roman" panose="02020603050405020304" pitchFamily="2" charset="0"/>
                <a:ea typeface="楷体_GB2312" pitchFamily="1" charset="-122"/>
                <a:cs typeface="Times New Roman" panose="02020603050405020304" pitchFamily="2" charset="0"/>
              </a:rPr>
              <a:t>globl</a:t>
            </a:r>
            <a:r>
              <a:rPr lang="en-US" sz="2000" dirty="0">
                <a:latin typeface="Times New Roman" panose="02020603050405020304" pitchFamily="2" charset="0"/>
                <a:ea typeface="楷体_GB2312" pitchFamily="1" charset="-122"/>
                <a:cs typeface="Times New Roman" panose="02020603050405020304" pitchFamily="2" charset="0"/>
              </a:rPr>
              <a:t> main</a:t>
            </a:r>
          </a:p>
          <a:p>
            <a:pPr algn="l">
              <a:lnSpc>
                <a:spcPct val="150000"/>
              </a:lnSpc>
              <a:buClrTx/>
              <a:buSzTx/>
            </a:pPr>
            <a:r>
              <a:rPr lang="en-US" sz="2000" dirty="0">
                <a:latin typeface="Times New Roman" panose="02020603050405020304" pitchFamily="2" charset="0"/>
                <a:ea typeface="楷体_GB2312" pitchFamily="1" charset="-122"/>
                <a:cs typeface="Times New Roman" panose="02020603050405020304" pitchFamily="2" charset="0"/>
              </a:rPr>
              <a:t>main:</a:t>
            </a:r>
          </a:p>
          <a:p>
            <a:pPr algn="l">
              <a:lnSpc>
                <a:spcPct val="150000"/>
              </a:lnSpc>
              <a:buClrTx/>
              <a:buSzTx/>
            </a:pPr>
            <a:r>
              <a:rPr lang="en-US" sz="2000" dirty="0">
                <a:latin typeface="Times New Roman" panose="02020603050405020304" pitchFamily="2" charset="0"/>
                <a:ea typeface="楷体_GB2312" pitchFamily="1" charset="-122"/>
                <a:cs typeface="Times New Roman" panose="02020603050405020304" pitchFamily="2" charset="0"/>
              </a:rPr>
              <a:t>	mov $0, %</a:t>
            </a:r>
            <a:r>
              <a:rPr lang="en-US" sz="2000" dirty="0" err="1">
                <a:latin typeface="Times New Roman" panose="02020603050405020304" pitchFamily="2" charset="0"/>
                <a:ea typeface="楷体_GB2312" pitchFamily="1" charset="-122"/>
                <a:cs typeface="Times New Roman" panose="02020603050405020304" pitchFamily="2" charset="0"/>
              </a:rPr>
              <a:t>eax</a:t>
            </a:r>
            <a:r>
              <a:rPr lang="en-US" sz="2000" dirty="0">
                <a:latin typeface="Times New Roman" panose="02020603050405020304" pitchFamily="2" charset="0"/>
                <a:ea typeface="楷体_GB2312" pitchFamily="1" charset="-122"/>
                <a:cs typeface="Times New Roman" panose="02020603050405020304" pitchFamily="2" charset="0"/>
              </a:rPr>
              <a:t>  #</a:t>
            </a:r>
            <a:r>
              <a:rPr lang="zh-CN" altLang="en-US" sz="2000" dirty="0">
                <a:latin typeface="Times New Roman" panose="02020603050405020304" pitchFamily="2" charset="0"/>
                <a:ea typeface="楷体_GB2312" pitchFamily="1" charset="-122"/>
                <a:cs typeface="Times New Roman" panose="02020603050405020304" pitchFamily="2" charset="0"/>
              </a:rPr>
              <a:t>给定初始值</a:t>
            </a:r>
            <a:endParaRPr lang="en-US" sz="20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sz="2000" dirty="0">
                <a:latin typeface="Times New Roman" panose="02020603050405020304" pitchFamily="2" charset="0"/>
                <a:ea typeface="楷体_GB2312" pitchFamily="1" charset="-122"/>
                <a:cs typeface="Times New Roman" panose="02020603050405020304" pitchFamily="2" charset="0"/>
              </a:rPr>
              <a:t>	mov $50, %</a:t>
            </a:r>
            <a:r>
              <a:rPr lang="en-US" sz="2000" dirty="0" err="1">
                <a:latin typeface="Times New Roman" panose="02020603050405020304" pitchFamily="2" charset="0"/>
                <a:ea typeface="楷体_GB2312" pitchFamily="1" charset="-122"/>
                <a:cs typeface="Times New Roman" panose="02020603050405020304" pitchFamily="2" charset="0"/>
              </a:rPr>
              <a:t>ecx</a:t>
            </a:r>
            <a:endParaRPr lang="en-US" sz="20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sz="2000" dirty="0">
                <a:latin typeface="Times New Roman" panose="02020603050405020304" pitchFamily="2" charset="0"/>
                <a:ea typeface="楷体_GB2312" pitchFamily="1" charset="-122"/>
                <a:cs typeface="Times New Roman" panose="02020603050405020304" pitchFamily="2" charset="0"/>
              </a:rPr>
              <a:t>	mov $1, %</a:t>
            </a:r>
            <a:r>
              <a:rPr lang="en-US" sz="2000" dirty="0" err="1">
                <a:latin typeface="Times New Roman" panose="02020603050405020304" pitchFamily="2" charset="0"/>
                <a:ea typeface="楷体_GB2312" pitchFamily="1" charset="-122"/>
                <a:cs typeface="Times New Roman" panose="02020603050405020304" pitchFamily="2" charset="0"/>
              </a:rPr>
              <a:t>ebx</a:t>
            </a:r>
            <a:endParaRPr lang="en-US" sz="20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sz="2000" dirty="0">
                <a:latin typeface="Times New Roman" panose="02020603050405020304" pitchFamily="2" charset="0"/>
                <a:ea typeface="楷体_GB2312" pitchFamily="1" charset="-122"/>
                <a:cs typeface="Times New Roman" panose="02020603050405020304" pitchFamily="2" charset="0"/>
              </a:rPr>
              <a:t>     </a:t>
            </a:r>
            <a:r>
              <a:rPr lang="en-US" sz="2000" dirty="0" err="1">
                <a:latin typeface="Times New Roman" panose="02020603050405020304" pitchFamily="2" charset="0"/>
                <a:ea typeface="楷体_GB2312" pitchFamily="1" charset="-122"/>
                <a:cs typeface="Times New Roman" panose="02020603050405020304" pitchFamily="2" charset="0"/>
              </a:rPr>
              <a:t>next:add</a:t>
            </a:r>
            <a:r>
              <a:rPr lang="en-US" sz="2000" dirty="0">
                <a:latin typeface="Times New Roman" panose="02020603050405020304" pitchFamily="2" charset="0"/>
                <a:ea typeface="楷体_GB2312" pitchFamily="1" charset="-122"/>
                <a:cs typeface="Times New Roman" panose="02020603050405020304" pitchFamily="2" charset="0"/>
              </a:rPr>
              <a:t> %</a:t>
            </a:r>
            <a:r>
              <a:rPr lang="en-US" sz="2000" dirty="0" err="1">
                <a:latin typeface="Times New Roman" panose="02020603050405020304" pitchFamily="2" charset="0"/>
                <a:ea typeface="楷体_GB2312" pitchFamily="1" charset="-122"/>
                <a:cs typeface="Times New Roman" panose="02020603050405020304" pitchFamily="2" charset="0"/>
              </a:rPr>
              <a:t>ebx</a:t>
            </a:r>
            <a:r>
              <a:rPr lang="en-US" sz="2000" dirty="0">
                <a:latin typeface="Times New Roman" panose="02020603050405020304" pitchFamily="2" charset="0"/>
                <a:ea typeface="楷体_GB2312" pitchFamily="1" charset="-122"/>
                <a:cs typeface="Times New Roman" panose="02020603050405020304" pitchFamily="2" charset="0"/>
              </a:rPr>
              <a:t>, %</a:t>
            </a:r>
            <a:r>
              <a:rPr lang="en-US" sz="2000" dirty="0" err="1">
                <a:latin typeface="Times New Roman" panose="02020603050405020304" pitchFamily="2" charset="0"/>
                <a:ea typeface="楷体_GB2312" pitchFamily="1" charset="-122"/>
                <a:cs typeface="Times New Roman" panose="02020603050405020304" pitchFamily="2" charset="0"/>
              </a:rPr>
              <a:t>eax</a:t>
            </a:r>
            <a:endParaRPr lang="en-US" sz="20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sz="2000" dirty="0">
                <a:latin typeface="Times New Roman" panose="02020603050405020304" pitchFamily="2" charset="0"/>
                <a:ea typeface="楷体_GB2312" pitchFamily="1" charset="-122"/>
                <a:cs typeface="Times New Roman" panose="02020603050405020304" pitchFamily="2" charset="0"/>
              </a:rPr>
              <a:t>	</a:t>
            </a:r>
            <a:r>
              <a:rPr lang="en-US" sz="2000" dirty="0" err="1">
                <a:latin typeface="Times New Roman" panose="02020603050405020304" pitchFamily="2" charset="0"/>
                <a:ea typeface="楷体_GB2312" pitchFamily="1" charset="-122"/>
                <a:cs typeface="Times New Roman" panose="02020603050405020304" pitchFamily="2" charset="0"/>
              </a:rPr>
              <a:t>inc</a:t>
            </a:r>
            <a:r>
              <a:rPr lang="en-US" sz="2000" dirty="0">
                <a:latin typeface="Times New Roman" panose="02020603050405020304" pitchFamily="2" charset="0"/>
                <a:ea typeface="楷体_GB2312" pitchFamily="1" charset="-122"/>
                <a:cs typeface="Times New Roman" panose="02020603050405020304" pitchFamily="2" charset="0"/>
              </a:rPr>
              <a:t> %</a:t>
            </a:r>
            <a:r>
              <a:rPr lang="en-US" sz="2000" dirty="0" err="1">
                <a:latin typeface="Times New Roman" panose="02020603050405020304" pitchFamily="2" charset="0"/>
                <a:ea typeface="楷体_GB2312" pitchFamily="1" charset="-122"/>
                <a:cs typeface="Times New Roman" panose="02020603050405020304" pitchFamily="2" charset="0"/>
              </a:rPr>
              <a:t>ebx</a:t>
            </a:r>
            <a:endParaRPr lang="en-US" sz="20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sz="2000" dirty="0">
                <a:latin typeface="Times New Roman" panose="02020603050405020304" pitchFamily="2" charset="0"/>
                <a:ea typeface="楷体_GB2312" pitchFamily="1" charset="-122"/>
                <a:cs typeface="Times New Roman" panose="02020603050405020304" pitchFamily="2" charset="0"/>
              </a:rPr>
              <a:t>	</a:t>
            </a:r>
            <a:endParaRPr sz="2000" dirty="0">
              <a:latin typeface="Times New Roman" panose="02020603050405020304" pitchFamily="2" charset="0"/>
              <a:ea typeface="楷体_GB2312" pitchFamily="1" charset="-122"/>
              <a:cs typeface="Times New Roman" panose="02020603050405020304" pitchFamily="2" charset="0"/>
            </a:endParaRPr>
          </a:p>
        </p:txBody>
      </p:sp>
      <p:sp>
        <p:nvSpPr>
          <p:cNvPr id="3" name="文本框 8194"/>
          <p:cNvSpPr txBox="1"/>
          <p:nvPr>
            <p:custDataLst>
              <p:tags r:id="rId3"/>
            </p:custDataLst>
          </p:nvPr>
        </p:nvSpPr>
        <p:spPr>
          <a:xfrm>
            <a:off x="4717415" y="1269365"/>
            <a:ext cx="4039870" cy="4391883"/>
          </a:xfrm>
          <a:prstGeom prst="rect">
            <a:avLst/>
          </a:prstGeom>
          <a:noFill/>
          <a:ln w="9525">
            <a:noFill/>
          </a:ln>
        </p:spPr>
        <p:txBody>
          <a:bodyPr wrap="square" anchor="t" anchorCtr="0">
            <a:noAutofit/>
          </a:bodyPr>
          <a:lstStyle/>
          <a:p>
            <a:pPr algn="l">
              <a:lnSpc>
                <a:spcPct val="150000"/>
              </a:lnSpc>
              <a:buClrTx/>
              <a:buSzTx/>
            </a:pPr>
            <a:r>
              <a:rPr lang="en-US" altLang="zh-CN" sz="1400" dirty="0">
                <a:latin typeface="Times New Roman" panose="02020603050405020304" pitchFamily="2" charset="0"/>
                <a:ea typeface="楷体_GB2312" pitchFamily="1" charset="-122"/>
                <a:cs typeface="Times New Roman" panose="02020603050405020304" pitchFamily="2" charset="0"/>
              </a:rPr>
              <a:t>	</a:t>
            </a:r>
            <a:r>
              <a:rPr lang="en-US" altLang="zh-CN" sz="2000" dirty="0">
                <a:latin typeface="Times New Roman" panose="02020603050405020304" pitchFamily="2" charset="0"/>
                <a:ea typeface="楷体_GB2312" pitchFamily="1" charset="-122"/>
                <a:cs typeface="Times New Roman" panose="02020603050405020304" pitchFamily="2" charset="0"/>
              </a:rPr>
              <a:t> </a:t>
            </a:r>
            <a:r>
              <a:rPr lang="en-US" altLang="zh-CN" sz="2000" dirty="0" err="1">
                <a:latin typeface="Times New Roman" panose="02020603050405020304" pitchFamily="2" charset="0"/>
                <a:ea typeface="楷体_GB2312" pitchFamily="1" charset="-122"/>
                <a:cs typeface="Times New Roman" panose="02020603050405020304" pitchFamily="2" charset="0"/>
              </a:rPr>
              <a:t>inc</a:t>
            </a:r>
            <a:r>
              <a:rPr lang="en-US" altLang="zh-CN" sz="2000" dirty="0">
                <a:latin typeface="Times New Roman" panose="02020603050405020304" pitchFamily="2" charset="0"/>
                <a:ea typeface="楷体_GB2312" pitchFamily="1" charset="-122"/>
                <a:cs typeface="Times New Roman" panose="02020603050405020304" pitchFamily="2" charset="0"/>
              </a:rPr>
              <a:t> %</a:t>
            </a:r>
            <a:r>
              <a:rPr lang="en-US" altLang="zh-CN" sz="2000" dirty="0" err="1">
                <a:latin typeface="Times New Roman" panose="02020603050405020304" pitchFamily="2" charset="0"/>
                <a:ea typeface="楷体_GB2312" pitchFamily="1" charset="-122"/>
                <a:cs typeface="Times New Roman" panose="02020603050405020304" pitchFamily="2" charset="0"/>
              </a:rPr>
              <a:t>ebx</a:t>
            </a:r>
            <a:endParaRPr lang="en-US" altLang="zh-CN" sz="20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altLang="zh-CN" sz="2000" dirty="0">
                <a:latin typeface="Times New Roman" panose="02020603050405020304" pitchFamily="2" charset="0"/>
                <a:ea typeface="楷体_GB2312" pitchFamily="1" charset="-122"/>
                <a:cs typeface="Times New Roman" panose="02020603050405020304" pitchFamily="2" charset="0"/>
              </a:rPr>
              <a:t>	dec %</a:t>
            </a:r>
            <a:r>
              <a:rPr lang="en-US" altLang="zh-CN" sz="2000" dirty="0" err="1">
                <a:latin typeface="Times New Roman" panose="02020603050405020304" pitchFamily="2" charset="0"/>
                <a:ea typeface="楷体_GB2312" pitchFamily="1" charset="-122"/>
                <a:cs typeface="Times New Roman" panose="02020603050405020304" pitchFamily="2" charset="0"/>
              </a:rPr>
              <a:t>ecx</a:t>
            </a:r>
            <a:endParaRPr lang="en-US" altLang="zh-CN" sz="20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altLang="zh-CN" sz="2000" dirty="0">
                <a:latin typeface="Times New Roman" panose="02020603050405020304" pitchFamily="2" charset="0"/>
                <a:ea typeface="楷体_GB2312" pitchFamily="1" charset="-122"/>
                <a:cs typeface="Times New Roman" panose="02020603050405020304" pitchFamily="2" charset="0"/>
              </a:rPr>
              <a:t>	</a:t>
            </a:r>
            <a:r>
              <a:rPr lang="en-US" altLang="zh-CN" sz="2000" dirty="0" err="1">
                <a:latin typeface="Times New Roman" panose="02020603050405020304" pitchFamily="2" charset="0"/>
                <a:ea typeface="楷体_GB2312" pitchFamily="1" charset="-122"/>
                <a:cs typeface="Times New Roman" panose="02020603050405020304" pitchFamily="2" charset="0"/>
              </a:rPr>
              <a:t>jne</a:t>
            </a:r>
            <a:r>
              <a:rPr lang="en-US" altLang="zh-CN" sz="2000" dirty="0">
                <a:latin typeface="Times New Roman" panose="02020603050405020304" pitchFamily="2" charset="0"/>
                <a:ea typeface="楷体_GB2312" pitchFamily="1" charset="-122"/>
                <a:cs typeface="Times New Roman" panose="02020603050405020304" pitchFamily="2" charset="0"/>
              </a:rPr>
              <a:t> next</a:t>
            </a:r>
          </a:p>
          <a:p>
            <a:pPr algn="l">
              <a:lnSpc>
                <a:spcPct val="150000"/>
              </a:lnSpc>
              <a:buClrTx/>
              <a:buSzTx/>
            </a:pPr>
            <a:r>
              <a:rPr lang="en-US" altLang="zh-CN" sz="2000" dirty="0">
                <a:latin typeface="Times New Roman" panose="02020603050405020304" pitchFamily="2" charset="0"/>
                <a:ea typeface="楷体_GB2312" pitchFamily="1" charset="-122"/>
                <a:cs typeface="Times New Roman" panose="02020603050405020304" pitchFamily="2" charset="0"/>
              </a:rPr>
              <a:t>	mov %</a:t>
            </a:r>
            <a:r>
              <a:rPr lang="en-US" altLang="zh-CN" sz="2000" dirty="0" err="1">
                <a:latin typeface="Times New Roman" panose="02020603050405020304" pitchFamily="2" charset="0"/>
                <a:ea typeface="楷体_GB2312" pitchFamily="1" charset="-122"/>
                <a:cs typeface="Times New Roman" panose="02020603050405020304" pitchFamily="2" charset="0"/>
              </a:rPr>
              <a:t>eax</a:t>
            </a:r>
            <a:r>
              <a:rPr lang="en-US" altLang="zh-CN" sz="2000" dirty="0">
                <a:latin typeface="Times New Roman" panose="02020603050405020304" pitchFamily="2" charset="0"/>
                <a:ea typeface="楷体_GB2312" pitchFamily="1" charset="-122"/>
                <a:cs typeface="Times New Roman" panose="02020603050405020304" pitchFamily="2" charset="0"/>
              </a:rPr>
              <a:t>, sum</a:t>
            </a:r>
          </a:p>
          <a:p>
            <a:pPr algn="l">
              <a:lnSpc>
                <a:spcPct val="150000"/>
              </a:lnSpc>
              <a:buClrTx/>
              <a:buSzTx/>
            </a:pPr>
            <a:r>
              <a:rPr lang="en-US" altLang="zh-CN" sz="2000" dirty="0">
                <a:latin typeface="Times New Roman" panose="02020603050405020304" pitchFamily="2" charset="0"/>
                <a:ea typeface="楷体_GB2312" pitchFamily="1" charset="-122"/>
                <a:cs typeface="Times New Roman" panose="02020603050405020304" pitchFamily="2" charset="0"/>
              </a:rPr>
              <a:t>	mov $1, %</a:t>
            </a:r>
            <a:r>
              <a:rPr lang="en-US" altLang="zh-CN" sz="2000" dirty="0" err="1">
                <a:latin typeface="Times New Roman" panose="02020603050405020304" pitchFamily="2" charset="0"/>
                <a:ea typeface="楷体_GB2312" pitchFamily="1" charset="-122"/>
                <a:cs typeface="Times New Roman" panose="02020603050405020304" pitchFamily="2" charset="0"/>
              </a:rPr>
              <a:t>eax</a:t>
            </a:r>
            <a:r>
              <a:rPr lang="en-US" altLang="zh-CN" sz="2000" dirty="0">
                <a:latin typeface="Times New Roman" panose="02020603050405020304" pitchFamily="2" charset="0"/>
                <a:ea typeface="楷体_GB2312" pitchFamily="1" charset="-122"/>
                <a:cs typeface="Times New Roman" panose="02020603050405020304" pitchFamily="2" charset="0"/>
              </a:rPr>
              <a:t>  #</a:t>
            </a:r>
            <a:r>
              <a:rPr lang="zh-CN" altLang="en-US" sz="2000" dirty="0">
                <a:latin typeface="Times New Roman" panose="02020603050405020304" pitchFamily="2" charset="0"/>
                <a:ea typeface="楷体_GB2312" pitchFamily="1" charset="-122"/>
                <a:cs typeface="Times New Roman" panose="02020603050405020304" pitchFamily="2" charset="0"/>
              </a:rPr>
              <a:t>程序运行</a:t>
            </a:r>
            <a:endParaRPr lang="en-US" altLang="zh-CN" sz="20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altLang="zh-CN" sz="2000" dirty="0">
                <a:latin typeface="Times New Roman" panose="02020603050405020304" pitchFamily="2" charset="0"/>
                <a:ea typeface="楷体_GB2312" pitchFamily="1" charset="-122"/>
                <a:cs typeface="Times New Roman" panose="02020603050405020304" pitchFamily="2" charset="0"/>
              </a:rPr>
              <a:t>	mov $0, %</a:t>
            </a:r>
            <a:r>
              <a:rPr lang="en-US" altLang="zh-CN" sz="2000" dirty="0" err="1">
                <a:latin typeface="Times New Roman" panose="02020603050405020304" pitchFamily="2" charset="0"/>
                <a:ea typeface="楷体_GB2312" pitchFamily="1" charset="-122"/>
                <a:cs typeface="Times New Roman" panose="02020603050405020304" pitchFamily="2" charset="0"/>
              </a:rPr>
              <a:t>ebx</a:t>
            </a:r>
            <a:r>
              <a:rPr lang="en-US" altLang="zh-CN" sz="2000" dirty="0">
                <a:latin typeface="Times New Roman" panose="02020603050405020304" pitchFamily="2" charset="0"/>
                <a:ea typeface="楷体_GB2312" pitchFamily="1" charset="-122"/>
                <a:cs typeface="Times New Roman" panose="02020603050405020304" pitchFamily="2" charset="0"/>
              </a:rPr>
              <a:t>  #</a:t>
            </a:r>
            <a:r>
              <a:rPr lang="zh-CN" altLang="en-US" sz="2000" dirty="0">
                <a:latin typeface="Times New Roman" panose="02020603050405020304" pitchFamily="2" charset="0"/>
                <a:ea typeface="楷体_GB2312" pitchFamily="1" charset="-122"/>
                <a:cs typeface="Times New Roman" panose="02020603050405020304" pitchFamily="2" charset="0"/>
              </a:rPr>
              <a:t>结束返回</a:t>
            </a:r>
            <a:endParaRPr lang="en-US" altLang="zh-CN" sz="20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altLang="zh-CN" sz="2000" dirty="0">
                <a:latin typeface="Times New Roman" panose="02020603050405020304" pitchFamily="2" charset="0"/>
                <a:ea typeface="楷体_GB2312" pitchFamily="1" charset="-122"/>
                <a:cs typeface="Times New Roman" panose="02020603050405020304" pitchFamily="2" charset="0"/>
              </a:rPr>
              <a:t>	int $0x80          #</a:t>
            </a:r>
            <a:r>
              <a:rPr lang="zh-CN" altLang="en-US" sz="2000" dirty="0">
                <a:latin typeface="Times New Roman" panose="02020603050405020304" pitchFamily="2" charset="0"/>
                <a:ea typeface="楷体_GB2312" pitchFamily="1" charset="-122"/>
                <a:cs typeface="Times New Roman" panose="02020603050405020304" pitchFamily="2" charset="0"/>
              </a:rPr>
              <a:t>操作系统</a:t>
            </a:r>
            <a:endParaRPr lang="en-US" altLang="zh-CN" sz="20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endParaRPr lang="en-US" sz="20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zh-CN" altLang="en-US" sz="2000" dirty="0">
                <a:latin typeface="Times New Roman" panose="02020603050405020304" pitchFamily="2" charset="0"/>
                <a:ea typeface="楷体_GB2312" pitchFamily="1" charset="-122"/>
                <a:cs typeface="Times New Roman" panose="02020603050405020304" pitchFamily="2" charset="0"/>
              </a:rPr>
              <a:t>同一功能的</a:t>
            </a:r>
            <a:r>
              <a:rPr lang="en-US" sz="2000" dirty="0">
                <a:latin typeface="Times New Roman" panose="02020603050405020304" pitchFamily="2" charset="0"/>
                <a:ea typeface="楷体_GB2312" pitchFamily="1" charset="-122"/>
                <a:cs typeface="Times New Roman" panose="02020603050405020304" pitchFamily="2" charset="0"/>
              </a:rPr>
              <a:t>AT &amp;T </a:t>
            </a:r>
            <a:r>
              <a:rPr lang="zh-CN" altLang="en-US" sz="2000" dirty="0">
                <a:latin typeface="Times New Roman" panose="02020603050405020304" pitchFamily="2" charset="0"/>
                <a:ea typeface="楷体_GB2312" pitchFamily="1" charset="-122"/>
                <a:cs typeface="Times New Roman" panose="02020603050405020304" pitchFamily="2" charset="0"/>
              </a:rPr>
              <a:t>汇编语言程序</a:t>
            </a:r>
            <a:endParaRPr lang="en-US" altLang="zh-CN" sz="20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endParaRPr lang="en-US" altLang="zh-CN" sz="2000" dirty="0">
              <a:latin typeface="Times New Roman" panose="02020603050405020304" pitchFamily="2" charset="0"/>
              <a:ea typeface="楷体_GB2312" pitchFamily="1" charset="-122"/>
              <a:cs typeface="Times New Roman" panose="02020603050405020304" pitchFamily="2" charset="0"/>
            </a:endParaRPr>
          </a:p>
        </p:txBody>
      </p:sp>
      <p:sp>
        <p:nvSpPr>
          <p:cNvPr id="5" name="文本框 8193">
            <a:extLst>
              <a:ext uri="{FF2B5EF4-FFF2-40B4-BE49-F238E27FC236}">
                <a16:creationId xmlns:a16="http://schemas.microsoft.com/office/drawing/2014/main" id="{FF890C56-ECE8-CD62-B8CA-BAA588A88E14}"/>
              </a:ext>
            </a:extLst>
          </p:cNvPr>
          <p:cNvSpPr txBox="1"/>
          <p:nvPr/>
        </p:nvSpPr>
        <p:spPr>
          <a:xfrm>
            <a:off x="467360" y="19188"/>
            <a:ext cx="7272338" cy="1200329"/>
          </a:xfrm>
          <a:prstGeom prst="rect">
            <a:avLst/>
          </a:prstGeom>
          <a:noFill/>
          <a:ln w="9525">
            <a:noFill/>
          </a:ln>
        </p:spPr>
        <p:txBody>
          <a:bodyPr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1. 2 </a:t>
            </a:r>
            <a:r>
              <a:rPr lang="zh-CN" altLang="en-US" sz="3600" dirty="0">
                <a:solidFill>
                  <a:schemeClr val="bg1"/>
                </a:solidFill>
                <a:latin typeface="华文新魏" panose="02010800040101010101" pitchFamily="2" charset="-122"/>
                <a:ea typeface="华文新魏" panose="02010800040101010101" pitchFamily="2" charset="-122"/>
              </a:rPr>
              <a:t>程序开发和执行之五</a:t>
            </a:r>
            <a:endParaRPr lang="en-US" altLang="zh-CN" sz="3600" dirty="0">
              <a:solidFill>
                <a:schemeClr val="bg1"/>
              </a:solidFill>
              <a:latin typeface="华文新魏" panose="02010800040101010101" pitchFamily="2" charset="-122"/>
              <a:ea typeface="华文新魏" panose="02010800040101010101" pitchFamily="2" charset="-122"/>
            </a:endParaRPr>
          </a:p>
          <a:p>
            <a:r>
              <a:rPr lang="en-US" alt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一个汇编语言程序的例子</a:t>
            </a:r>
          </a:p>
        </p:txBody>
      </p:sp>
    </p:spTree>
    <p:extLst>
      <p:ext uri="{BB962C8B-B14F-4D97-AF65-F5344CB8AC3E}">
        <p14:creationId xmlns:p14="http://schemas.microsoft.com/office/powerpoint/2010/main" val="242633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8194"/>
          <p:cNvSpPr txBox="1"/>
          <p:nvPr>
            <p:custDataLst>
              <p:tags r:id="rId1"/>
            </p:custDataLst>
          </p:nvPr>
        </p:nvSpPr>
        <p:spPr>
          <a:xfrm>
            <a:off x="611505" y="1556385"/>
            <a:ext cx="7892415" cy="1173480"/>
          </a:xfrm>
          <a:prstGeom prst="rect">
            <a:avLst/>
          </a:prstGeom>
          <a:noFill/>
          <a:ln w="9525">
            <a:noFill/>
          </a:ln>
        </p:spPr>
        <p:txBody>
          <a:bodyPr wrap="square" anchor="t" anchorCtr="0">
            <a:noAutofit/>
          </a:bodyPr>
          <a:lstStyle/>
          <a:p>
            <a:pPr algn="l">
              <a:lnSpc>
                <a:spcPct val="150000"/>
              </a:lnSpc>
              <a:buClrTx/>
              <a:buSzTx/>
            </a:pPr>
            <a:r>
              <a:rPr lang="en-US" sz="2000" dirty="0">
                <a:latin typeface="楷体_GB2312" pitchFamily="1" charset="-122"/>
                <a:ea typeface="楷体_GB2312" pitchFamily="1" charset="-122"/>
              </a:rPr>
              <a:t>3</a:t>
            </a:r>
            <a:r>
              <a:rPr sz="2000" dirty="0">
                <a:latin typeface="楷体_GB2312" pitchFamily="1" charset="-122"/>
                <a:ea typeface="楷体_GB2312" pitchFamily="1" charset="-122"/>
              </a:rPr>
              <a:t>)</a:t>
            </a:r>
            <a:r>
              <a:rPr lang="en-US" sz="2000" dirty="0">
                <a:latin typeface="楷体_GB2312" pitchFamily="1" charset="-122"/>
                <a:ea typeface="楷体_GB2312" pitchFamily="1" charset="-122"/>
              </a:rPr>
              <a:t> </a:t>
            </a:r>
            <a:r>
              <a:rPr lang="zh-CN" sz="2000" dirty="0">
                <a:latin typeface="楷体_GB2312" pitchFamily="1" charset="-122"/>
                <a:ea typeface="楷体_GB2312" pitchFamily="1" charset="-122"/>
              </a:rPr>
              <a:t>汇编语句的一般格式：</a:t>
            </a:r>
          </a:p>
          <a:p>
            <a:pPr algn="l">
              <a:lnSpc>
                <a:spcPct val="150000"/>
              </a:lnSpc>
              <a:buClrTx/>
              <a:buSzTx/>
            </a:pPr>
            <a:r>
              <a:rPr lang="zh-CN" sz="2000" dirty="0">
                <a:latin typeface="楷体_GB2312" pitchFamily="1" charset="-122"/>
                <a:ea typeface="楷体_GB2312" pitchFamily="1" charset="-122"/>
              </a:rPr>
              <a:t>[名字]  操作符  [操作数或地址]   [;</a:t>
            </a:r>
            <a:r>
              <a:rPr lang="zh-CN" altLang="en-US" sz="2000" dirty="0">
                <a:latin typeface="楷体_GB2312" pitchFamily="1" charset="-122"/>
                <a:ea typeface="楷体_GB2312" pitchFamily="1" charset="-122"/>
              </a:rPr>
              <a:t>或</a:t>
            </a:r>
            <a:r>
              <a:rPr lang="en-US" altLang="zh-CN" sz="2000" dirty="0">
                <a:latin typeface="楷体_GB2312" pitchFamily="1" charset="-122"/>
                <a:ea typeface="楷体_GB2312" pitchFamily="1" charset="-122"/>
              </a:rPr>
              <a:t>#</a:t>
            </a:r>
            <a:r>
              <a:rPr lang="zh-CN" sz="2000" dirty="0">
                <a:latin typeface="楷体_GB2312" pitchFamily="1" charset="-122"/>
                <a:ea typeface="楷体_GB2312" pitchFamily="1" charset="-122"/>
              </a:rPr>
              <a:t>注释]</a:t>
            </a:r>
          </a:p>
          <a:p>
            <a:pPr algn="l">
              <a:lnSpc>
                <a:spcPct val="150000"/>
              </a:lnSpc>
              <a:buClrTx/>
              <a:buSzTx/>
            </a:pPr>
            <a:endParaRPr lang="zh-CN" sz="2000" dirty="0">
              <a:latin typeface="楷体_GB2312" pitchFamily="1" charset="-122"/>
              <a:ea typeface="楷体_GB2312" pitchFamily="1" charset="-122"/>
            </a:endParaRPr>
          </a:p>
        </p:txBody>
      </p:sp>
      <p:sp>
        <p:nvSpPr>
          <p:cNvPr id="5" name="文本框 8194"/>
          <p:cNvSpPr txBox="1"/>
          <p:nvPr>
            <p:custDataLst>
              <p:tags r:id="rId2"/>
            </p:custDataLst>
          </p:nvPr>
        </p:nvSpPr>
        <p:spPr>
          <a:xfrm>
            <a:off x="539115" y="2924175"/>
            <a:ext cx="2784475" cy="2225040"/>
          </a:xfrm>
          <a:prstGeom prst="rect">
            <a:avLst/>
          </a:prstGeom>
          <a:noFill/>
          <a:ln w="9525">
            <a:noFill/>
          </a:ln>
        </p:spPr>
        <p:txBody>
          <a:bodyPr wrap="square" anchor="t" anchorCtr="0">
            <a:noAutofit/>
          </a:bodyPr>
          <a:lstStyle/>
          <a:p>
            <a:pPr algn="l">
              <a:lnSpc>
                <a:spcPct val="150000"/>
              </a:lnSpc>
              <a:buClrTx/>
              <a:buSzTx/>
            </a:pPr>
            <a:r>
              <a:rPr sz="2000" dirty="0">
                <a:latin typeface="楷体_GB2312" pitchFamily="1" charset="-122"/>
                <a:ea typeface="楷体_GB2312" pitchFamily="1" charset="-122"/>
              </a:rPr>
              <a:t>a)</a:t>
            </a: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操作符可分为3类</a:t>
            </a:r>
          </a:p>
          <a:p>
            <a:pPr marL="342900"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指令</a:t>
            </a:r>
          </a:p>
          <a:p>
            <a:pPr marL="342900"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伪指令</a:t>
            </a:r>
          </a:p>
          <a:p>
            <a:pPr marL="342900"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宏</a:t>
            </a:r>
          </a:p>
        </p:txBody>
      </p:sp>
      <p:sp>
        <p:nvSpPr>
          <p:cNvPr id="6" name="文本框 8194"/>
          <p:cNvSpPr txBox="1"/>
          <p:nvPr>
            <p:custDataLst>
              <p:tags r:id="rId3"/>
            </p:custDataLst>
          </p:nvPr>
        </p:nvSpPr>
        <p:spPr>
          <a:xfrm>
            <a:off x="3251835" y="2924175"/>
            <a:ext cx="2784475" cy="2225040"/>
          </a:xfrm>
          <a:prstGeom prst="rect">
            <a:avLst/>
          </a:prstGeom>
          <a:noFill/>
          <a:ln w="9525">
            <a:noFill/>
          </a:ln>
        </p:spPr>
        <p:txBody>
          <a:bodyPr wrap="square" anchor="t" anchorCtr="0">
            <a:noAutofit/>
          </a:bodyPr>
          <a:lstStyle/>
          <a:p>
            <a:pPr algn="l">
              <a:lnSpc>
                <a:spcPct val="150000"/>
              </a:lnSpc>
              <a:buClrTx/>
              <a:buSzTx/>
            </a:pPr>
            <a:r>
              <a:rPr lang="en-US" sz="2000" dirty="0">
                <a:latin typeface="楷体_GB2312" pitchFamily="1" charset="-122"/>
                <a:ea typeface="楷体_GB2312" pitchFamily="1" charset="-122"/>
              </a:rPr>
              <a:t>b</a:t>
            </a:r>
            <a:r>
              <a:rPr sz="2000" dirty="0">
                <a:latin typeface="楷体_GB2312" pitchFamily="1" charset="-122"/>
                <a:ea typeface="楷体_GB2312" pitchFamily="1" charset="-122"/>
              </a:rPr>
              <a:t>)</a:t>
            </a: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操作</a:t>
            </a:r>
            <a:r>
              <a:rPr lang="zh-CN" sz="2000" dirty="0">
                <a:latin typeface="楷体_GB2312" pitchFamily="1" charset="-122"/>
                <a:ea typeface="楷体_GB2312" pitchFamily="1" charset="-122"/>
              </a:rPr>
              <a:t>数也</a:t>
            </a:r>
            <a:r>
              <a:rPr sz="2000" dirty="0">
                <a:latin typeface="楷体_GB2312" pitchFamily="1" charset="-122"/>
                <a:ea typeface="楷体_GB2312" pitchFamily="1" charset="-122"/>
              </a:rPr>
              <a:t>可分为3类</a:t>
            </a:r>
          </a:p>
          <a:p>
            <a:pPr marL="342900" indent="-342900" algn="l">
              <a:lnSpc>
                <a:spcPct val="150000"/>
              </a:lnSpc>
              <a:buClrTx/>
              <a:buSzTx/>
              <a:buFont typeface="Wingdings" panose="05000000000000000000" charset="0"/>
              <a:buChar char="l"/>
            </a:pPr>
            <a:r>
              <a:rPr lang="zh-CN" sz="2000" dirty="0">
                <a:solidFill>
                  <a:srgbClr val="FF3300"/>
                </a:solidFill>
                <a:latin typeface="楷体_GB2312" pitchFamily="1" charset="-122"/>
                <a:ea typeface="楷体_GB2312" pitchFamily="1" charset="-122"/>
              </a:rPr>
              <a:t>数值操作数</a:t>
            </a:r>
            <a:endParaRPr sz="2000" dirty="0">
              <a:solidFill>
                <a:srgbClr val="FF3300"/>
              </a:solidFill>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lang="zh-CN" sz="2000" dirty="0">
                <a:solidFill>
                  <a:srgbClr val="FF3300"/>
                </a:solidFill>
                <a:latin typeface="楷体_GB2312" pitchFamily="1" charset="-122"/>
                <a:ea typeface="楷体_GB2312" pitchFamily="1" charset="-122"/>
              </a:rPr>
              <a:t>寄存器操作数</a:t>
            </a:r>
            <a:endParaRPr sz="2000" dirty="0">
              <a:solidFill>
                <a:srgbClr val="FF3300"/>
              </a:solidFill>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lang="zh-CN" sz="2000" dirty="0">
                <a:solidFill>
                  <a:srgbClr val="FF3300"/>
                </a:solidFill>
                <a:latin typeface="楷体_GB2312" pitchFamily="1" charset="-122"/>
                <a:ea typeface="楷体_GB2312" pitchFamily="1" charset="-122"/>
              </a:rPr>
              <a:t>内存操作数</a:t>
            </a:r>
          </a:p>
        </p:txBody>
      </p:sp>
      <p:sp>
        <p:nvSpPr>
          <p:cNvPr id="7" name="文本框 8194"/>
          <p:cNvSpPr txBox="1"/>
          <p:nvPr>
            <p:custDataLst>
              <p:tags r:id="rId4"/>
            </p:custDataLst>
          </p:nvPr>
        </p:nvSpPr>
        <p:spPr>
          <a:xfrm>
            <a:off x="6347460" y="1700808"/>
            <a:ext cx="2784475" cy="2225040"/>
          </a:xfrm>
          <a:prstGeom prst="rect">
            <a:avLst/>
          </a:prstGeom>
          <a:noFill/>
          <a:ln w="9525">
            <a:noFill/>
          </a:ln>
        </p:spPr>
        <p:txBody>
          <a:bodyPr wrap="square" anchor="t" anchorCtr="0">
            <a:noAutofit/>
          </a:bodyPr>
          <a:lstStyle/>
          <a:p>
            <a:pPr algn="l">
              <a:lnSpc>
                <a:spcPct val="150000"/>
              </a:lnSpc>
              <a:buClrTx/>
              <a:buSzTx/>
            </a:pPr>
            <a:r>
              <a:rPr lang="en-US" sz="2000" dirty="0">
                <a:latin typeface="楷体_GB2312" pitchFamily="1" charset="-122"/>
                <a:ea typeface="楷体_GB2312" pitchFamily="1" charset="-122"/>
              </a:rPr>
              <a:t>c</a:t>
            </a:r>
            <a:r>
              <a:rPr sz="2000" dirty="0">
                <a:latin typeface="楷体_GB2312" pitchFamily="1" charset="-122"/>
                <a:ea typeface="楷体_GB2312" pitchFamily="1" charset="-122"/>
              </a:rPr>
              <a:t>)</a:t>
            </a:r>
            <a:r>
              <a:rPr lang="en-US" sz="2000" dirty="0">
                <a:latin typeface="楷体_GB2312" pitchFamily="1" charset="-122"/>
                <a:ea typeface="楷体_GB2312" pitchFamily="1" charset="-122"/>
              </a:rPr>
              <a:t> </a:t>
            </a:r>
            <a:r>
              <a:rPr lang="zh-CN" altLang="en-US" sz="2000" dirty="0">
                <a:latin typeface="楷体_GB2312" pitchFamily="1" charset="-122"/>
                <a:ea typeface="楷体_GB2312" pitchFamily="1" charset="-122"/>
              </a:rPr>
              <a:t>常用指令</a:t>
            </a:r>
            <a:r>
              <a:rPr sz="2000" dirty="0">
                <a:latin typeface="楷体_GB2312" pitchFamily="1" charset="-122"/>
                <a:ea typeface="楷体_GB2312" pitchFamily="1" charset="-122"/>
              </a:rPr>
              <a:t>：</a:t>
            </a:r>
          </a:p>
          <a:p>
            <a:pPr algn="l">
              <a:lnSpc>
                <a:spcPct val="150000"/>
              </a:lnSpc>
              <a:buClrTx/>
              <a:buSzTx/>
            </a:pPr>
            <a:r>
              <a:rPr lang="en-US" altLang="zh-CN" sz="2000" b="0" dirty="0">
                <a:latin typeface="Times New Roman" panose="02020603050405020304" pitchFamily="2" charset="0"/>
                <a:ea typeface="楷体_GB2312" pitchFamily="1" charset="-122"/>
                <a:cs typeface="Times New Roman" panose="02020603050405020304" pitchFamily="2" charset="0"/>
              </a:rPr>
              <a:t>MOV AX, 0     </a:t>
            </a:r>
            <a:endParaRPr sz="20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altLang="zh-CN" sz="2000" b="0" dirty="0">
                <a:latin typeface="Times New Roman" panose="02020603050405020304" pitchFamily="2" charset="0"/>
                <a:ea typeface="楷体_GB2312" pitchFamily="1" charset="-122"/>
                <a:cs typeface="Times New Roman" panose="02020603050405020304" pitchFamily="2" charset="0"/>
              </a:rPr>
              <a:t>ADD AX, BX</a:t>
            </a:r>
            <a:endParaRPr sz="20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altLang="zh-CN" sz="2000" b="0" dirty="0">
                <a:latin typeface="Times New Roman" panose="02020603050405020304" pitchFamily="2" charset="0"/>
                <a:ea typeface="楷体_GB2312" pitchFamily="1" charset="-122"/>
                <a:cs typeface="Times New Roman" panose="02020603050405020304" pitchFamily="2" charset="0"/>
              </a:rPr>
              <a:t>INC AX</a:t>
            </a:r>
          </a:p>
          <a:p>
            <a:pPr algn="l">
              <a:lnSpc>
                <a:spcPct val="150000"/>
              </a:lnSpc>
              <a:buClrTx/>
              <a:buSzTx/>
            </a:pPr>
            <a:r>
              <a:rPr lang="en-US" altLang="zh-CN" sz="2000" b="0" dirty="0">
                <a:latin typeface="Times New Roman" panose="02020603050405020304" pitchFamily="2" charset="0"/>
                <a:ea typeface="楷体_GB2312" pitchFamily="1" charset="-122"/>
                <a:cs typeface="Times New Roman" panose="02020603050405020304" pitchFamily="2" charset="0"/>
              </a:rPr>
              <a:t>DEC CX</a:t>
            </a:r>
          </a:p>
        </p:txBody>
      </p:sp>
      <p:sp>
        <p:nvSpPr>
          <p:cNvPr id="2" name="文本框 8193">
            <a:extLst>
              <a:ext uri="{FF2B5EF4-FFF2-40B4-BE49-F238E27FC236}">
                <a16:creationId xmlns:a16="http://schemas.microsoft.com/office/drawing/2014/main" id="{FE0CA737-8D75-0A4E-CAD0-927BC26AE5B8}"/>
              </a:ext>
            </a:extLst>
          </p:cNvPr>
          <p:cNvSpPr txBox="1"/>
          <p:nvPr/>
        </p:nvSpPr>
        <p:spPr>
          <a:xfrm>
            <a:off x="467360" y="19188"/>
            <a:ext cx="7272338" cy="1200329"/>
          </a:xfrm>
          <a:prstGeom prst="rect">
            <a:avLst/>
          </a:prstGeom>
          <a:noFill/>
          <a:ln w="9525">
            <a:noFill/>
          </a:ln>
        </p:spPr>
        <p:txBody>
          <a:bodyPr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1.2 </a:t>
            </a:r>
            <a:r>
              <a:rPr lang="zh-CN" altLang="en-US" sz="3600" dirty="0">
                <a:solidFill>
                  <a:schemeClr val="bg1"/>
                </a:solidFill>
                <a:latin typeface="华文新魏" panose="02010800040101010101" pitchFamily="2" charset="-122"/>
                <a:ea typeface="华文新魏" panose="02010800040101010101" pitchFamily="2" charset="-122"/>
              </a:rPr>
              <a:t>程序开发和执行之五</a:t>
            </a:r>
            <a:endParaRPr lang="en-US" altLang="zh-CN" sz="3600" dirty="0">
              <a:solidFill>
                <a:schemeClr val="bg1"/>
              </a:solidFill>
              <a:latin typeface="华文新魏" panose="02010800040101010101" pitchFamily="2" charset="-122"/>
              <a:ea typeface="华文新魏" panose="02010800040101010101" pitchFamily="2" charset="-122"/>
            </a:endParaRPr>
          </a:p>
          <a:p>
            <a:r>
              <a:rPr lang="en-US" alt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一个汇编语言程序的例子</a:t>
            </a:r>
          </a:p>
        </p:txBody>
      </p:sp>
      <p:sp>
        <p:nvSpPr>
          <p:cNvPr id="3" name="文本框 8194">
            <a:extLst>
              <a:ext uri="{FF2B5EF4-FFF2-40B4-BE49-F238E27FC236}">
                <a16:creationId xmlns:a16="http://schemas.microsoft.com/office/drawing/2014/main" id="{DFF9B316-DE07-E7CA-366B-1135B0A6FBDA}"/>
              </a:ext>
            </a:extLst>
          </p:cNvPr>
          <p:cNvSpPr txBox="1"/>
          <p:nvPr>
            <p:custDataLst>
              <p:tags r:id="rId5"/>
            </p:custDataLst>
          </p:nvPr>
        </p:nvSpPr>
        <p:spPr>
          <a:xfrm>
            <a:off x="6273715" y="4084280"/>
            <a:ext cx="2784475" cy="2225040"/>
          </a:xfrm>
          <a:prstGeom prst="rect">
            <a:avLst/>
          </a:prstGeom>
          <a:noFill/>
          <a:ln w="9525">
            <a:noFill/>
          </a:ln>
        </p:spPr>
        <p:txBody>
          <a:bodyPr wrap="square" anchor="t" anchorCtr="0">
            <a:noAutofit/>
          </a:bodyPr>
          <a:lstStyle/>
          <a:p>
            <a:pPr algn="l">
              <a:lnSpc>
                <a:spcPct val="150000"/>
              </a:lnSpc>
              <a:buClrTx/>
              <a:buSzTx/>
            </a:pPr>
            <a:r>
              <a:rPr lang="en-US" altLang="zh-CN" sz="2000" dirty="0">
                <a:latin typeface="楷体_GB2312" pitchFamily="1" charset="-122"/>
                <a:ea typeface="楷体_GB2312" pitchFamily="1" charset="-122"/>
              </a:rPr>
              <a:t>AT &amp;T </a:t>
            </a:r>
            <a:r>
              <a:rPr lang="zh-CN" altLang="en-US" sz="2000" dirty="0">
                <a:latin typeface="楷体_GB2312" pitchFamily="1" charset="-122"/>
                <a:ea typeface="楷体_GB2312" pitchFamily="1" charset="-122"/>
              </a:rPr>
              <a:t>常用指令</a:t>
            </a:r>
            <a:r>
              <a:rPr sz="2000" dirty="0">
                <a:latin typeface="楷体_GB2312" pitchFamily="1" charset="-122"/>
                <a:ea typeface="楷体_GB2312" pitchFamily="1" charset="-122"/>
              </a:rPr>
              <a:t>：</a:t>
            </a:r>
          </a:p>
          <a:p>
            <a:pPr algn="l">
              <a:lnSpc>
                <a:spcPct val="150000"/>
              </a:lnSpc>
              <a:buClrTx/>
              <a:buSzTx/>
            </a:pPr>
            <a:r>
              <a:rPr lang="en-US" altLang="zh-CN" sz="2000" b="0" dirty="0">
                <a:latin typeface="Times New Roman" panose="02020603050405020304" pitchFamily="2" charset="0"/>
                <a:ea typeface="楷体_GB2312" pitchFamily="1" charset="-122"/>
                <a:cs typeface="Times New Roman" panose="02020603050405020304" pitchFamily="2" charset="0"/>
              </a:rPr>
              <a:t>MOV $0, %AX     </a:t>
            </a:r>
            <a:endParaRPr sz="20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altLang="zh-CN" sz="2000" b="0" dirty="0">
                <a:latin typeface="Times New Roman" panose="02020603050405020304" pitchFamily="2" charset="0"/>
                <a:ea typeface="楷体_GB2312" pitchFamily="1" charset="-122"/>
                <a:cs typeface="Times New Roman" panose="02020603050405020304" pitchFamily="2" charset="0"/>
              </a:rPr>
              <a:t>ADD %BX, %AX</a:t>
            </a:r>
            <a:endParaRPr sz="20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altLang="zh-CN" sz="2000" b="0" dirty="0">
                <a:latin typeface="Times New Roman" panose="02020603050405020304" pitchFamily="2" charset="0"/>
                <a:ea typeface="楷体_GB2312" pitchFamily="1" charset="-122"/>
                <a:cs typeface="Times New Roman" panose="02020603050405020304" pitchFamily="2" charset="0"/>
              </a:rPr>
              <a:t>INC   %AX</a:t>
            </a:r>
          </a:p>
          <a:p>
            <a:pPr algn="l">
              <a:lnSpc>
                <a:spcPct val="150000"/>
              </a:lnSpc>
              <a:buClrTx/>
              <a:buSzTx/>
            </a:pPr>
            <a:r>
              <a:rPr lang="en-US" altLang="zh-CN" sz="2000" b="0" dirty="0">
                <a:latin typeface="Times New Roman" panose="02020603050405020304" pitchFamily="2" charset="0"/>
                <a:ea typeface="楷体_GB2312" pitchFamily="1" charset="-122"/>
                <a:cs typeface="Times New Roman" panose="02020603050405020304" pitchFamily="2" charset="0"/>
              </a:rPr>
              <a:t>DEC  %CX</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lstStyle/>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p>
        </p:txBody>
      </p:sp>
      <p:sp>
        <p:nvSpPr>
          <p:cNvPr id="2" name="Rectangle 3">
            <a:extLst>
              <a:ext uri="{FF2B5EF4-FFF2-40B4-BE49-F238E27FC236}">
                <a16:creationId xmlns:a16="http://schemas.microsoft.com/office/drawing/2014/main" id="{B5B02C7E-AC17-B7C5-D121-3FFD0E42B5F3}"/>
              </a:ext>
            </a:extLst>
          </p:cNvPr>
          <p:cNvSpPr txBox="1">
            <a:spLocks/>
          </p:cNvSpPr>
          <p:nvPr/>
        </p:nvSpPr>
        <p:spPr>
          <a:xfrm>
            <a:off x="899795" y="1844675"/>
            <a:ext cx="7581900" cy="2808461"/>
          </a:xfrm>
          <a:prstGeom prst="rect">
            <a:avLst/>
          </a:prstGeom>
          <a:noFill/>
          <a:ln w="9525">
            <a:noFill/>
          </a:ln>
        </p:spPr>
        <p:txBody>
          <a:bodyPr vert="horz" wrap="square" lIns="91440" tIns="45720" rIns="91440" bIns="45720" anchor="t" anchorCtr="0"/>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pPr>
              <a:spcBef>
                <a:spcPts val="1600"/>
              </a:spcBef>
            </a:pPr>
            <a:r>
              <a:rPr lang="en-US" altLang="zh-CN" dirty="0">
                <a:ea typeface="黑体" panose="02010609060101010101" pitchFamily="2" charset="-122"/>
                <a:sym typeface="+mn-ea"/>
              </a:rPr>
              <a:t> 1.1 </a:t>
            </a:r>
            <a:r>
              <a:rPr lang="zh-CN" altLang="en-US" dirty="0">
                <a:ea typeface="黑体" panose="02010609060101010101" pitchFamily="2" charset="-122"/>
                <a:sym typeface="+mn-ea"/>
              </a:rPr>
              <a:t>计算机系统的基本工作原理</a:t>
            </a:r>
          </a:p>
          <a:p>
            <a:pPr>
              <a:spcBef>
                <a:spcPts val="1600"/>
              </a:spcBef>
            </a:pPr>
            <a:r>
              <a:rPr lang="en-US" altLang="zh-CN" dirty="0">
                <a:ea typeface="黑体" panose="02010609060101010101" pitchFamily="2" charset="-122"/>
                <a:sym typeface="+mn-ea"/>
              </a:rPr>
              <a:t> 1.2 </a:t>
            </a:r>
            <a:r>
              <a:rPr lang="zh-CN" altLang="en-US" dirty="0">
                <a:ea typeface="黑体" panose="02010609060101010101" pitchFamily="2" charset="-122"/>
                <a:sym typeface="+mn-ea"/>
              </a:rPr>
              <a:t>程序的开发和执行</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a:t>
            </a:r>
            <a:r>
              <a:rPr lang="en-US" altLang="zh-CN" dirty="0">
                <a:solidFill>
                  <a:srgbClr val="FF0000"/>
                </a:solidFill>
                <a:ea typeface="黑体" panose="02010609060101010101" pitchFamily="2" charset="-122"/>
              </a:rPr>
              <a:t>1.3 </a:t>
            </a:r>
            <a:r>
              <a:rPr lang="zh-CN" altLang="en-US" dirty="0">
                <a:solidFill>
                  <a:srgbClr val="FF0000"/>
                </a:solidFill>
                <a:ea typeface="黑体" panose="02010609060101010101" pitchFamily="2" charset="-122"/>
              </a:rPr>
              <a:t>计算机系统的层次结构</a:t>
            </a:r>
          </a:p>
          <a:p>
            <a:pPr>
              <a:spcBef>
                <a:spcPts val="1600"/>
              </a:spcBef>
            </a:pPr>
            <a:r>
              <a:rPr lang="en-US" altLang="zh-CN" dirty="0">
                <a:ea typeface="黑体" panose="02010609060101010101" pitchFamily="2" charset="-122"/>
              </a:rPr>
              <a:t> 1.4 </a:t>
            </a:r>
            <a:r>
              <a:rPr lang="zh-CN" altLang="en-US" dirty="0">
                <a:ea typeface="黑体" panose="02010609060101010101" pitchFamily="2" charset="-122"/>
              </a:rPr>
              <a:t>计算机系统性能评价</a:t>
            </a:r>
          </a:p>
          <a:p>
            <a:pPr>
              <a:spcBef>
                <a:spcPts val="1600"/>
              </a:spcBef>
            </a:pPr>
            <a:endParaRPr lang="zh-CN" altLang="en-US" dirty="0">
              <a:ea typeface="黑体" panose="0201060906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1.3 </a:t>
            </a:r>
            <a:r>
              <a:rPr lang="zh-CN" altLang="en-US" sz="3600" dirty="0">
                <a:solidFill>
                  <a:schemeClr val="bg1"/>
                </a:solidFill>
                <a:latin typeface="华文新魏" panose="02010800040101010101" pitchFamily="2" charset="-122"/>
                <a:ea typeface="华文新魏" panose="02010800040101010101" pitchFamily="2" charset="-122"/>
              </a:rPr>
              <a:t>计算机系统的层次结构</a:t>
            </a:r>
          </a:p>
        </p:txBody>
      </p:sp>
      <p:sp>
        <p:nvSpPr>
          <p:cNvPr id="4" name="文本框 8194"/>
          <p:cNvSpPr txBox="1"/>
          <p:nvPr/>
        </p:nvSpPr>
        <p:spPr>
          <a:xfrm>
            <a:off x="612140" y="1629410"/>
            <a:ext cx="7700010" cy="3383915"/>
          </a:xfrm>
          <a:prstGeom prst="rect">
            <a:avLst/>
          </a:prstGeom>
          <a:noFill/>
          <a:ln w="9525">
            <a:noFill/>
          </a:ln>
        </p:spPr>
        <p:txBody>
          <a:bodyPr wrap="square" anchor="t" anchorCtr="0">
            <a:noAutofit/>
          </a:bodyPr>
          <a:lstStyle/>
          <a:p>
            <a:pPr algn="l">
              <a:lnSpc>
                <a:spcPct val="150000"/>
              </a:lnSpc>
              <a:buClrTx/>
              <a:buSzTx/>
            </a:pPr>
            <a:r>
              <a:rPr dirty="0">
                <a:latin typeface="楷体_GB2312" pitchFamily="1" charset="-122"/>
                <a:ea typeface="楷体_GB2312" pitchFamily="1" charset="-122"/>
              </a:rPr>
              <a:t>一、</a:t>
            </a:r>
            <a:r>
              <a:rPr lang="zh-CN" dirty="0">
                <a:latin typeface="楷体_GB2312" pitchFamily="1" charset="-122"/>
                <a:ea typeface="楷体_GB2312" pitchFamily="1" charset="-122"/>
              </a:rPr>
              <a:t>计算机抽象层次的转换</a:t>
            </a:r>
          </a:p>
          <a:p>
            <a:pPr marL="914400" lvl="1" indent="-457200" algn="l">
              <a:lnSpc>
                <a:spcPct val="150000"/>
              </a:lnSpc>
              <a:buClrTx/>
              <a:buSzTx/>
              <a:buFont typeface="Wingdings" panose="05000000000000000000" charset="0"/>
              <a:buChar char="l"/>
            </a:pPr>
            <a:r>
              <a:rPr lang="zh-CN" altLang="en-US" sz="2400" dirty="0">
                <a:solidFill>
                  <a:schemeClr val="tx1"/>
                </a:solidFill>
                <a:latin typeface="楷体_GB2312" pitchFamily="1" charset="-122"/>
                <a:ea typeface="楷体_GB2312" pitchFamily="1" charset="-122"/>
              </a:rPr>
              <a:t>计算机系统是一个层次化结构的系统</a:t>
            </a:r>
          </a:p>
          <a:p>
            <a:pPr marL="914400" lvl="1" indent="-457200" algn="l">
              <a:lnSpc>
                <a:spcPct val="150000"/>
              </a:lnSpc>
              <a:buClrTx/>
              <a:buSzTx/>
              <a:buFont typeface="Wingdings" panose="05000000000000000000" charset="0"/>
              <a:buChar char="l"/>
            </a:pPr>
            <a:r>
              <a:rPr lang="zh-CN" altLang="en-US" sz="2400" dirty="0">
                <a:solidFill>
                  <a:schemeClr val="tx1"/>
                </a:solidFill>
                <a:latin typeface="楷体_GB2312" pitchFamily="1" charset="-122"/>
                <a:ea typeface="楷体_GB2312" pitchFamily="1" charset="-122"/>
              </a:rPr>
              <a:t>上层提供抽象接口</a:t>
            </a:r>
          </a:p>
          <a:p>
            <a:pPr marL="914400" lvl="1" indent="-457200" algn="l">
              <a:lnSpc>
                <a:spcPct val="150000"/>
              </a:lnSpc>
              <a:buClrTx/>
              <a:buSzTx/>
              <a:buFont typeface="Wingdings" panose="05000000000000000000" charset="0"/>
              <a:buChar char="l"/>
            </a:pPr>
            <a:r>
              <a:rPr lang="zh-CN" altLang="en-US" sz="2400" dirty="0">
                <a:solidFill>
                  <a:schemeClr val="tx1"/>
                </a:solidFill>
                <a:latin typeface="楷体_GB2312" pitchFamily="1" charset="-122"/>
                <a:ea typeface="楷体_GB2312" pitchFamily="1" charset="-122"/>
              </a:rPr>
              <a:t>下层实现细节</a:t>
            </a:r>
          </a:p>
          <a:p>
            <a:pPr marL="914400" lvl="1" indent="-457200" algn="l">
              <a:lnSpc>
                <a:spcPct val="150000"/>
              </a:lnSpc>
              <a:buClrTx/>
              <a:buSzTx/>
              <a:buFont typeface="Wingdings" panose="05000000000000000000" charset="0"/>
              <a:buChar char="l"/>
            </a:pPr>
            <a:r>
              <a:rPr lang="zh-CN" altLang="en-US" sz="2400" dirty="0">
                <a:solidFill>
                  <a:schemeClr val="tx1"/>
                </a:solidFill>
                <a:latin typeface="楷体_GB2312" pitchFamily="1" charset="-122"/>
                <a:ea typeface="楷体_GB2312" pitchFamily="1" charset="-122"/>
              </a:rPr>
              <a:t>计算机系统解决问题的过程，就是不同抽象层进行转换的过程</a:t>
            </a:r>
            <a:r>
              <a:rPr lang="zh-CN" altLang="en-US" dirty="0">
                <a:solidFill>
                  <a:schemeClr val="tx1"/>
                </a:solidFill>
                <a:latin typeface="楷体_GB2312" pitchFamily="1" charset="-122"/>
                <a:ea typeface="楷体_GB2312" pitchFamily="1" charset="-122"/>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sz="3600">
                <a:solidFill>
                  <a:schemeClr val="bg1"/>
                </a:solidFill>
                <a:latin typeface="华文新魏" panose="02010800040101010101" pitchFamily="2" charset="-122"/>
                <a:ea typeface="华文新魏" panose="02010800040101010101" pitchFamily="2" charset="-122"/>
              </a:rPr>
              <a:t>一、计算机抽象层次的转换</a:t>
            </a:r>
          </a:p>
        </p:txBody>
      </p:sp>
      <p:sp>
        <p:nvSpPr>
          <p:cNvPr id="2" name="Rectangle 3">
            <a:extLst>
              <a:ext uri="{FF2B5EF4-FFF2-40B4-BE49-F238E27FC236}">
                <a16:creationId xmlns:a16="http://schemas.microsoft.com/office/drawing/2014/main" id="{2CE18F1A-7D4E-20AB-C186-1E2D42AA52BF}"/>
              </a:ext>
            </a:extLst>
          </p:cNvPr>
          <p:cNvSpPr txBox="1">
            <a:spLocks noChangeArrowheads="1"/>
          </p:cNvSpPr>
          <p:nvPr/>
        </p:nvSpPr>
        <p:spPr>
          <a:xfrm>
            <a:off x="395536" y="1174642"/>
            <a:ext cx="2384425" cy="3195638"/>
          </a:xfrm>
          <a:prstGeom prst="rect">
            <a:avLst/>
          </a:prstGeom>
        </p:spPr>
        <p: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pPr>
              <a:spcBef>
                <a:spcPct val="15000"/>
              </a:spcBef>
              <a:buFontTx/>
              <a:buNone/>
            </a:pPr>
            <a:r>
              <a:rPr lang="zh-CN" altLang="en-US" sz="2000" b="1" dirty="0">
                <a:solidFill>
                  <a:srgbClr val="FF0000"/>
                </a:solidFill>
                <a:latin typeface="微软雅黑" panose="020B0503020204020204" pitchFamily="34" charset="-122"/>
                <a:ea typeface="微软雅黑" panose="020B0503020204020204" pitchFamily="34" charset="-122"/>
              </a:rPr>
              <a:t>程序执行结果</a:t>
            </a:r>
          </a:p>
          <a:p>
            <a:pPr>
              <a:spcBef>
                <a:spcPct val="15000"/>
              </a:spcBef>
              <a:buFontTx/>
              <a:buNone/>
            </a:pPr>
            <a:r>
              <a:rPr lang="zh-CN" altLang="en-US" sz="2000" b="1" dirty="0">
                <a:solidFill>
                  <a:srgbClr val="FF0000"/>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不仅取决于</a:t>
            </a:r>
          </a:p>
          <a:p>
            <a:pPr>
              <a:spcBef>
                <a:spcPct val="15000"/>
              </a:spcBef>
              <a:buFontTx/>
              <a:buNone/>
            </a:pPr>
            <a:r>
              <a:rPr lang="zh-CN" altLang="en-US" sz="2000" b="1" dirty="0">
                <a:solidFill>
                  <a:srgbClr val="008000"/>
                </a:solidFill>
                <a:latin typeface="微软雅黑" panose="020B0503020204020204" pitchFamily="34" charset="-122"/>
                <a:ea typeface="微软雅黑" panose="020B0503020204020204" pitchFamily="34" charset="-122"/>
              </a:rPr>
              <a:t>算法、程序编写</a:t>
            </a:r>
          </a:p>
          <a:p>
            <a:pPr>
              <a:spcBef>
                <a:spcPct val="15000"/>
              </a:spcBef>
              <a:buFontTx/>
              <a:buNone/>
            </a:pPr>
            <a:r>
              <a:rPr lang="zh-CN" altLang="en-US" sz="2000" b="1" dirty="0">
                <a:latin typeface="微软雅黑" panose="020B0503020204020204" pitchFamily="34" charset="-122"/>
                <a:ea typeface="微软雅黑" panose="020B0503020204020204" pitchFamily="34" charset="-122"/>
              </a:rPr>
              <a:t>    而且取决于</a:t>
            </a:r>
          </a:p>
          <a:p>
            <a:pPr>
              <a:spcBef>
                <a:spcPct val="15000"/>
              </a:spcBef>
              <a:buFontTx/>
              <a:buNone/>
            </a:pPr>
            <a:r>
              <a:rPr lang="zh-CN" altLang="en-US" sz="2000" b="1" dirty="0">
                <a:solidFill>
                  <a:srgbClr val="008000"/>
                </a:solidFill>
                <a:latin typeface="微软雅黑" panose="020B0503020204020204" pitchFamily="34" charset="-122"/>
                <a:ea typeface="微软雅黑" panose="020B0503020204020204" pitchFamily="34" charset="-122"/>
              </a:rPr>
              <a:t>语言处理系统</a:t>
            </a:r>
          </a:p>
          <a:p>
            <a:pPr>
              <a:spcBef>
                <a:spcPct val="15000"/>
              </a:spcBef>
              <a:buFontTx/>
              <a:buNone/>
            </a:pPr>
            <a:r>
              <a:rPr lang="zh-CN" altLang="en-US" sz="2000" b="1" dirty="0">
                <a:solidFill>
                  <a:srgbClr val="008000"/>
                </a:solidFill>
                <a:latin typeface="微软雅黑" panose="020B0503020204020204" pitchFamily="34" charset="-122"/>
                <a:ea typeface="微软雅黑" panose="020B0503020204020204" pitchFamily="34" charset="-122"/>
              </a:rPr>
              <a:t>操作系统</a:t>
            </a:r>
          </a:p>
          <a:p>
            <a:pPr>
              <a:spcBef>
                <a:spcPct val="15000"/>
              </a:spcBef>
              <a:buFontTx/>
              <a:buNone/>
            </a:pPr>
            <a:r>
              <a:rPr lang="en-US" altLang="zh-CN" sz="2000" b="1" dirty="0">
                <a:solidFill>
                  <a:srgbClr val="008000"/>
                </a:solidFill>
                <a:latin typeface="微软雅黑" panose="020B0503020204020204" pitchFamily="34" charset="-122"/>
                <a:ea typeface="微软雅黑" panose="020B0503020204020204" pitchFamily="34" charset="-122"/>
              </a:rPr>
              <a:t>ISA</a:t>
            </a:r>
          </a:p>
          <a:p>
            <a:pPr>
              <a:spcBef>
                <a:spcPct val="15000"/>
              </a:spcBef>
              <a:buFontTx/>
              <a:buNone/>
            </a:pPr>
            <a:r>
              <a:rPr lang="zh-CN" altLang="en-US" sz="2000" b="1" dirty="0">
                <a:solidFill>
                  <a:srgbClr val="008000"/>
                </a:solidFill>
                <a:latin typeface="微软雅黑" panose="020B0503020204020204" pitchFamily="34" charset="-122"/>
                <a:ea typeface="微软雅黑" panose="020B0503020204020204" pitchFamily="34" charset="-122"/>
              </a:rPr>
              <a:t>微体系结构</a:t>
            </a:r>
          </a:p>
          <a:p>
            <a:pPr>
              <a:lnSpc>
                <a:spcPct val="130000"/>
              </a:lnSpc>
              <a:spcBef>
                <a:spcPct val="30000"/>
              </a:spcBef>
              <a:buFontTx/>
              <a:buNone/>
            </a:pPr>
            <a:endParaRPr lang="en-US" altLang="zh-CN" sz="2200" dirty="0">
              <a:solidFill>
                <a:srgbClr val="008000"/>
              </a:solidFill>
              <a:latin typeface="微软雅黑" panose="020B0503020204020204" pitchFamily="34" charset="-122"/>
              <a:ea typeface="微软雅黑" panose="020B0503020204020204" pitchFamily="34" charset="-122"/>
            </a:endParaRPr>
          </a:p>
        </p:txBody>
      </p:sp>
      <p:sp>
        <p:nvSpPr>
          <p:cNvPr id="3" name="Text Box 4">
            <a:extLst>
              <a:ext uri="{FF2B5EF4-FFF2-40B4-BE49-F238E27FC236}">
                <a16:creationId xmlns:a16="http://schemas.microsoft.com/office/drawing/2014/main" id="{3447A391-A304-1685-F0D0-56E9A7E286BC}"/>
              </a:ext>
            </a:extLst>
          </p:cNvPr>
          <p:cNvSpPr txBox="1">
            <a:spLocks noChangeArrowheads="1"/>
          </p:cNvSpPr>
          <p:nvPr/>
        </p:nvSpPr>
        <p:spPr bwMode="auto">
          <a:xfrm>
            <a:off x="161925" y="4238625"/>
            <a:ext cx="2384425" cy="188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457200" lvl="1" indent="0">
              <a:lnSpc>
                <a:spcPct val="150000"/>
              </a:lnSpc>
              <a:buNone/>
            </a:pPr>
            <a:r>
              <a:rPr lang="zh-CN" altLang="en-US" dirty="0">
                <a:solidFill>
                  <a:schemeClr val="tx1"/>
                </a:solidFill>
                <a:latin typeface="楷体_GB2312" pitchFamily="1" charset="-122"/>
                <a:ea typeface="楷体_GB2312" pitchFamily="1" charset="-122"/>
              </a:rPr>
              <a:t>计算机系统解决问题的过程，就是不同抽象层进行转换的过程  </a:t>
            </a:r>
          </a:p>
        </p:txBody>
      </p:sp>
      <p:grpSp>
        <p:nvGrpSpPr>
          <p:cNvPr id="4" name="Group 5">
            <a:extLst>
              <a:ext uri="{FF2B5EF4-FFF2-40B4-BE49-F238E27FC236}">
                <a16:creationId xmlns:a16="http://schemas.microsoft.com/office/drawing/2014/main" id="{3515EECD-E861-A7EF-A317-F4B147C67250}"/>
              </a:ext>
            </a:extLst>
          </p:cNvPr>
          <p:cNvGrpSpPr>
            <a:grpSpLocks/>
          </p:cNvGrpSpPr>
          <p:nvPr/>
        </p:nvGrpSpPr>
        <p:grpSpPr bwMode="auto">
          <a:xfrm>
            <a:off x="2636838" y="1862286"/>
            <a:ext cx="6256337" cy="4591050"/>
            <a:chOff x="1661" y="941"/>
            <a:chExt cx="3941" cy="3203"/>
          </a:xfrm>
        </p:grpSpPr>
        <p:pic>
          <p:nvPicPr>
            <p:cNvPr id="5" name="Picture 6">
              <a:extLst>
                <a:ext uri="{FF2B5EF4-FFF2-40B4-BE49-F238E27FC236}">
                  <a16:creationId xmlns:a16="http://schemas.microsoft.com/office/drawing/2014/main" id="{D37FC816-2DB7-E4B5-4585-75EFB6EAE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 y="941"/>
              <a:ext cx="3941" cy="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a:extLst>
                <a:ext uri="{FF2B5EF4-FFF2-40B4-BE49-F238E27FC236}">
                  <a16:creationId xmlns:a16="http://schemas.microsoft.com/office/drawing/2014/main" id="{730781BC-88DD-C727-EC50-27EEBCFBAA6E}"/>
                </a:ext>
              </a:extLst>
            </p:cNvPr>
            <p:cNvSpPr>
              <a:spLocks noChangeArrowheads="1"/>
            </p:cNvSpPr>
            <p:nvPr/>
          </p:nvSpPr>
          <p:spPr bwMode="auto">
            <a:xfrm>
              <a:off x="2030" y="1395"/>
              <a:ext cx="2494" cy="652"/>
            </a:xfrm>
            <a:prstGeom prst="rect">
              <a:avLst/>
            </a:prstGeom>
            <a:solidFill>
              <a:srgbClr val="339966">
                <a:alpha val="2392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7" name="Rectangle 8">
              <a:extLst>
                <a:ext uri="{FF2B5EF4-FFF2-40B4-BE49-F238E27FC236}">
                  <a16:creationId xmlns:a16="http://schemas.microsoft.com/office/drawing/2014/main" id="{26D05702-5957-F1BF-D5A5-9388500E524E}"/>
                </a:ext>
              </a:extLst>
            </p:cNvPr>
            <p:cNvSpPr>
              <a:spLocks noChangeArrowheads="1"/>
            </p:cNvSpPr>
            <p:nvPr/>
          </p:nvSpPr>
          <p:spPr bwMode="auto">
            <a:xfrm>
              <a:off x="2030" y="2755"/>
              <a:ext cx="2466" cy="1333"/>
            </a:xfrm>
            <a:prstGeom prst="rect">
              <a:avLst/>
            </a:prstGeom>
            <a:solidFill>
              <a:srgbClr val="FF9900">
                <a:alpha val="1803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 name="Rectangle 9">
              <a:extLst>
                <a:ext uri="{FF2B5EF4-FFF2-40B4-BE49-F238E27FC236}">
                  <a16:creationId xmlns:a16="http://schemas.microsoft.com/office/drawing/2014/main" id="{47F96C1F-9F42-7309-B033-115FAB95F9FB}"/>
                </a:ext>
              </a:extLst>
            </p:cNvPr>
            <p:cNvSpPr>
              <a:spLocks noChangeArrowheads="1"/>
            </p:cNvSpPr>
            <p:nvPr/>
          </p:nvSpPr>
          <p:spPr bwMode="auto">
            <a:xfrm>
              <a:off x="2030" y="2047"/>
              <a:ext cx="2494" cy="311"/>
            </a:xfrm>
            <a:prstGeom prst="rect">
              <a:avLst/>
            </a:prstGeom>
            <a:solidFill>
              <a:srgbClr val="33CC33">
                <a:alpha val="2588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sp>
        <p:nvSpPr>
          <p:cNvPr id="9" name="Text Box 10">
            <a:extLst>
              <a:ext uri="{FF2B5EF4-FFF2-40B4-BE49-F238E27FC236}">
                <a16:creationId xmlns:a16="http://schemas.microsoft.com/office/drawing/2014/main" id="{668B8E55-FA18-E98B-AF84-D47294644956}"/>
              </a:ext>
            </a:extLst>
          </p:cNvPr>
          <p:cNvSpPr txBox="1">
            <a:spLocks noChangeArrowheads="1"/>
          </p:cNvSpPr>
          <p:nvPr/>
        </p:nvSpPr>
        <p:spPr bwMode="auto">
          <a:xfrm>
            <a:off x="2915816" y="1119907"/>
            <a:ext cx="607695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100" dirty="0">
                <a:ea typeface="微软雅黑" panose="020B0503020204020204" pitchFamily="34" charset="-122"/>
              </a:rPr>
              <a:t>功能</a:t>
            </a:r>
            <a:r>
              <a:rPr lang="zh-CN" altLang="en-US" sz="2100" dirty="0">
                <a:solidFill>
                  <a:srgbClr val="FF0000"/>
                </a:solidFill>
                <a:ea typeface="微软雅黑" panose="020B0503020204020204" pitchFamily="34" charset="-122"/>
              </a:rPr>
              <a:t>转换</a:t>
            </a:r>
            <a:r>
              <a:rPr lang="zh-CN" altLang="en-US" sz="2100" dirty="0">
                <a:ea typeface="微软雅黑" panose="020B0503020204020204" pitchFamily="34" charset="-122"/>
              </a:rPr>
              <a:t>：上层是下层的</a:t>
            </a:r>
            <a:r>
              <a:rPr lang="zh-CN" altLang="en-US" sz="2100" dirty="0">
                <a:solidFill>
                  <a:srgbClr val="FF0000"/>
                </a:solidFill>
                <a:ea typeface="微软雅黑" panose="020B0503020204020204" pitchFamily="34" charset="-122"/>
              </a:rPr>
              <a:t>抽象</a:t>
            </a:r>
            <a:r>
              <a:rPr lang="zh-CN" altLang="en-US" sz="2100" dirty="0">
                <a:ea typeface="微软雅黑" panose="020B0503020204020204" pitchFamily="34" charset="-122"/>
              </a:rPr>
              <a:t>，下层是上层的</a:t>
            </a:r>
            <a:r>
              <a:rPr lang="zh-CN" altLang="en-US" sz="2100" dirty="0">
                <a:solidFill>
                  <a:srgbClr val="FF0000"/>
                </a:solidFill>
                <a:ea typeface="微软雅黑" panose="020B0503020204020204" pitchFamily="34" charset="-122"/>
              </a:rPr>
              <a:t>实现</a:t>
            </a:r>
          </a:p>
          <a:p>
            <a:pPr eaLnBrk="1" hangingPunct="1">
              <a:lnSpc>
                <a:spcPct val="100000"/>
              </a:lnSpc>
              <a:buFontTx/>
              <a:buNone/>
            </a:pPr>
            <a:r>
              <a:rPr lang="zh-CN" altLang="en-US" sz="2100" dirty="0">
                <a:solidFill>
                  <a:srgbClr val="FF0000"/>
                </a:solidFill>
                <a:ea typeface="微软雅黑" panose="020B0503020204020204" pitchFamily="34" charset="-122"/>
              </a:rPr>
              <a:t>底层为上层提供支撑环境！</a:t>
            </a:r>
          </a:p>
        </p:txBody>
      </p:sp>
      <p:sp>
        <p:nvSpPr>
          <p:cNvPr id="10" name="Text Box 11">
            <a:extLst>
              <a:ext uri="{FF2B5EF4-FFF2-40B4-BE49-F238E27FC236}">
                <a16:creationId xmlns:a16="http://schemas.microsoft.com/office/drawing/2014/main" id="{151B12BC-087D-C385-A484-98E7AE6BEE71}"/>
              </a:ext>
            </a:extLst>
          </p:cNvPr>
          <p:cNvSpPr txBox="1">
            <a:spLocks noChangeArrowheads="1"/>
          </p:cNvSpPr>
          <p:nvPr/>
        </p:nvSpPr>
        <p:spPr bwMode="auto">
          <a:xfrm>
            <a:off x="134938" y="6416501"/>
            <a:ext cx="8937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CC3300"/>
                </a:solidFill>
                <a:ea typeface="微软雅黑" panose="020B0503020204020204" pitchFamily="34" charset="-122"/>
              </a:rPr>
              <a:t>最高层抽象就是点点鼠标、拖拖图标、敲敲键盘，但这背后有多少层转化！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animEffect transition="in" filter="blinds(horizontal)">
                                      <p:cBhvr>
                                        <p:cTn id="47" dur="500"/>
                                        <p:tgtEl>
                                          <p:spTgt spid="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linds(horizontal)">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sz="3600">
                <a:solidFill>
                  <a:schemeClr val="bg1"/>
                </a:solidFill>
                <a:latin typeface="华文新魏" panose="02010800040101010101" pitchFamily="2" charset="-122"/>
                <a:ea typeface="华文新魏" panose="02010800040101010101" pitchFamily="2" charset="-122"/>
              </a:rPr>
              <a:t>一、计算机抽象层次的转换</a:t>
            </a:r>
          </a:p>
        </p:txBody>
      </p:sp>
      <p:sp>
        <p:nvSpPr>
          <p:cNvPr id="4" name="文本框 8194"/>
          <p:cNvSpPr txBox="1"/>
          <p:nvPr/>
        </p:nvSpPr>
        <p:spPr>
          <a:xfrm>
            <a:off x="612140" y="1484784"/>
            <a:ext cx="7700010" cy="4801716"/>
          </a:xfrm>
          <a:prstGeom prst="rect">
            <a:avLst/>
          </a:prstGeom>
          <a:noFill/>
          <a:ln w="9525">
            <a:noFill/>
          </a:ln>
        </p:spPr>
        <p:txBody>
          <a:bodyPr wrap="square" anchor="t" anchorCtr="0">
            <a:noAutofit/>
          </a:bodyPr>
          <a:lstStyle/>
          <a:p>
            <a:pPr marL="457200" indent="-457200" algn="l">
              <a:lnSpc>
                <a:spcPct val="150000"/>
              </a:lnSpc>
              <a:buClrTx/>
              <a:buSzTx/>
              <a:buFont typeface="Wingdings" panose="05000000000000000000" charset="0"/>
              <a:buChar char="l"/>
            </a:pPr>
            <a:r>
              <a:rPr dirty="0">
                <a:latin typeface="楷体_GB2312" pitchFamily="1" charset="-122"/>
                <a:ea typeface="楷体_GB2312" pitchFamily="1" charset="-122"/>
              </a:rPr>
              <a:t>应用问题</a:t>
            </a:r>
          </a:p>
          <a:p>
            <a:pPr marL="457200" indent="-457200" algn="l">
              <a:lnSpc>
                <a:spcPct val="150000"/>
              </a:lnSpc>
              <a:buClrTx/>
              <a:buSzTx/>
              <a:buFont typeface="Wingdings" panose="05000000000000000000" charset="0"/>
              <a:buChar char="l"/>
            </a:pPr>
            <a:r>
              <a:rPr dirty="0">
                <a:latin typeface="楷体_GB2312" pitchFamily="1" charset="-122"/>
                <a:ea typeface="楷体_GB2312" pitchFamily="1" charset="-122"/>
              </a:rPr>
              <a:t>算法</a:t>
            </a:r>
          </a:p>
          <a:p>
            <a:pPr marL="457200" indent="-457200" algn="l">
              <a:lnSpc>
                <a:spcPct val="150000"/>
              </a:lnSpc>
              <a:buClrTx/>
              <a:buSzTx/>
              <a:buFont typeface="Wingdings" panose="05000000000000000000" charset="0"/>
              <a:buChar char="l"/>
            </a:pPr>
            <a:r>
              <a:rPr dirty="0">
                <a:solidFill>
                  <a:srgbClr val="FF0000"/>
                </a:solidFill>
                <a:latin typeface="楷体_GB2312" pitchFamily="1" charset="-122"/>
                <a:ea typeface="楷体_GB2312" pitchFamily="1" charset="-122"/>
              </a:rPr>
              <a:t>编程语言</a:t>
            </a:r>
          </a:p>
          <a:p>
            <a:pPr lvl="2" indent="-457200" algn="l">
              <a:lnSpc>
                <a:spcPct val="150000"/>
              </a:lnSpc>
              <a:buClrTx/>
              <a:buSzTx/>
              <a:buFont typeface="Wingdings" panose="05000000000000000000" charset="0"/>
              <a:buChar char="n"/>
            </a:pPr>
            <a:r>
              <a:rPr sz="2400" dirty="0">
                <a:solidFill>
                  <a:srgbClr val="FF0000"/>
                </a:solidFill>
                <a:latin typeface="楷体_GB2312" pitchFamily="1" charset="-122"/>
                <a:ea typeface="楷体_GB2312" pitchFamily="1" charset="-122"/>
              </a:rPr>
              <a:t>高级语言</a:t>
            </a:r>
          </a:p>
          <a:p>
            <a:pPr lvl="2" indent="-457200" algn="l">
              <a:lnSpc>
                <a:spcPct val="150000"/>
              </a:lnSpc>
              <a:buClrTx/>
              <a:buSzTx/>
              <a:buFont typeface="Wingdings" panose="05000000000000000000" charset="0"/>
              <a:buChar char="n"/>
            </a:pPr>
            <a:r>
              <a:rPr sz="2400" dirty="0">
                <a:solidFill>
                  <a:srgbClr val="FF0000"/>
                </a:solidFill>
                <a:latin typeface="楷体_GB2312" pitchFamily="1" charset="-122"/>
                <a:ea typeface="楷体_GB2312" pitchFamily="1" charset="-122"/>
              </a:rPr>
              <a:t>低级语言</a:t>
            </a:r>
          </a:p>
          <a:p>
            <a:pPr lvl="3" indent="-457200" algn="l">
              <a:lnSpc>
                <a:spcPct val="150000"/>
              </a:lnSpc>
              <a:buClrTx/>
              <a:buSzTx/>
              <a:buFont typeface="Wingdings" panose="05000000000000000000" charset="0"/>
              <a:buChar char="u"/>
            </a:pPr>
            <a:r>
              <a:rPr sz="2400" dirty="0">
                <a:latin typeface="楷体_GB2312" pitchFamily="1" charset="-122"/>
                <a:ea typeface="楷体_GB2312" pitchFamily="1" charset="-122"/>
              </a:rPr>
              <a:t>机器语言</a:t>
            </a:r>
          </a:p>
          <a:p>
            <a:pPr lvl="3" indent="-457200" algn="l">
              <a:lnSpc>
                <a:spcPct val="150000"/>
              </a:lnSpc>
              <a:buClrTx/>
              <a:buSzTx/>
              <a:buFont typeface="Wingdings" panose="05000000000000000000" charset="0"/>
              <a:buChar char="u"/>
            </a:pPr>
            <a:r>
              <a:rPr sz="2400" dirty="0">
                <a:solidFill>
                  <a:srgbClr val="FF0000"/>
                </a:solidFill>
                <a:latin typeface="楷体_GB2312" pitchFamily="1" charset="-122"/>
                <a:ea typeface="楷体_GB2312" pitchFamily="1" charset="-122"/>
              </a:rPr>
              <a:t>汇编语言</a:t>
            </a:r>
            <a:r>
              <a:rPr lang="zh-CN" altLang="en-US" sz="2400" dirty="0">
                <a:solidFill>
                  <a:srgbClr val="FF0000"/>
                </a:solidFill>
                <a:latin typeface="楷体_GB2312" pitchFamily="1" charset="-122"/>
                <a:ea typeface="楷体_GB2312" pitchFamily="1" charset="-122"/>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sz="3600">
                <a:solidFill>
                  <a:schemeClr val="bg1"/>
                </a:solidFill>
                <a:latin typeface="华文新魏" panose="02010800040101010101" pitchFamily="2" charset="-122"/>
                <a:ea typeface="华文新魏" panose="02010800040101010101" pitchFamily="2" charset="-122"/>
              </a:rPr>
              <a:t>一、计算机抽象层次的转换</a:t>
            </a:r>
          </a:p>
        </p:txBody>
      </p:sp>
      <p:sp>
        <p:nvSpPr>
          <p:cNvPr id="4" name="文本框 8194"/>
          <p:cNvSpPr txBox="1"/>
          <p:nvPr/>
        </p:nvSpPr>
        <p:spPr>
          <a:xfrm>
            <a:off x="395536" y="1268760"/>
            <a:ext cx="8496944" cy="4830445"/>
          </a:xfrm>
          <a:prstGeom prst="rect">
            <a:avLst/>
          </a:prstGeom>
          <a:noFill/>
          <a:ln w="9525">
            <a:noFill/>
          </a:ln>
        </p:spPr>
        <p:txBody>
          <a:bodyPr wrap="square" anchor="t" anchorCtr="0">
            <a:noAutofit/>
          </a:bodyPr>
          <a:lstStyle/>
          <a:p>
            <a:pPr marL="457200" indent="-457200" algn="l">
              <a:lnSpc>
                <a:spcPct val="150000"/>
              </a:lnSpc>
              <a:buClrTx/>
              <a:buSzTx/>
              <a:buFont typeface="Wingdings" panose="05000000000000000000" charset="0"/>
              <a:buChar char="l"/>
            </a:pPr>
            <a:r>
              <a:rPr sz="2400" dirty="0">
                <a:latin typeface="楷体_GB2312" pitchFamily="1" charset="-122"/>
                <a:ea typeface="楷体_GB2312" pitchFamily="1" charset="-122"/>
              </a:rPr>
              <a:t>操作系统</a:t>
            </a:r>
          </a:p>
          <a:p>
            <a:pPr marL="457200" indent="-457200" algn="l">
              <a:lnSpc>
                <a:spcPct val="150000"/>
              </a:lnSpc>
              <a:buClrTx/>
              <a:buSzTx/>
              <a:buFont typeface="Wingdings" panose="05000000000000000000" charset="0"/>
              <a:buChar char="l"/>
            </a:pPr>
            <a:r>
              <a:rPr sz="2400" dirty="0" err="1">
                <a:solidFill>
                  <a:srgbClr val="FF0000"/>
                </a:solidFill>
                <a:latin typeface="楷体_GB2312" pitchFamily="1" charset="-122"/>
                <a:ea typeface="楷体_GB2312" pitchFamily="1" charset="-122"/>
              </a:rPr>
              <a:t>指令集体系结构（ISA</a:t>
            </a:r>
            <a:r>
              <a:rPr lang="zh-CN" altLang="en-US" sz="2400" dirty="0">
                <a:solidFill>
                  <a:srgbClr val="FF0000"/>
                </a:solidFill>
                <a:latin typeface="楷体_GB2312" pitchFamily="1" charset="-122"/>
                <a:ea typeface="楷体_GB2312" pitchFamily="1" charset="-122"/>
              </a:rPr>
              <a:t>，</a:t>
            </a:r>
            <a:r>
              <a:rPr lang="en-US" altLang="zh-CN" sz="2400" dirty="0">
                <a:solidFill>
                  <a:srgbClr val="FF0000"/>
                </a:solidFill>
                <a:latin typeface="微软雅黑" panose="020B0503020204020204" pitchFamily="34" charset="-122"/>
                <a:ea typeface="微软雅黑" panose="020B0503020204020204" pitchFamily="34" charset="-122"/>
              </a:rPr>
              <a:t>Instruction Set Architecture </a:t>
            </a:r>
            <a:r>
              <a:rPr lang="en-US" altLang="zh-CN" sz="2400" dirty="0">
                <a:solidFill>
                  <a:srgbClr val="FF0000"/>
                </a:solidFill>
                <a:latin typeface="微软雅黑" panose="020B0503020204020204" pitchFamily="34" charset="-122"/>
                <a:ea typeface="楷体_GB2312" pitchFamily="1" charset="-122"/>
              </a:rPr>
              <a:t>)</a:t>
            </a:r>
            <a:endParaRPr sz="2400" dirty="0">
              <a:solidFill>
                <a:srgbClr val="FF0000"/>
              </a:solidFill>
              <a:latin typeface="楷体_GB2312" pitchFamily="1" charset="-122"/>
              <a:ea typeface="楷体_GB2312" pitchFamily="1" charset="-122"/>
            </a:endParaRPr>
          </a:p>
          <a:p>
            <a:pPr indent="508000">
              <a:lnSpc>
                <a:spcPct val="150000"/>
              </a:lnSpc>
              <a:extLst>
                <a:ext uri="{35155182-B16C-46BC-9424-99874614C6A1}">
                  <wpsdc:indentchars xmlns:wpsdc="http://www.wps.cn/officeDocument/2017/drawingmlCustomData" xmlns="" val="200" checksum="282533468"/>
                </a:ext>
              </a:extLst>
            </a:pPr>
            <a:r>
              <a:rPr sz="2400" dirty="0" err="1">
                <a:latin typeface="楷体_GB2312" pitchFamily="1" charset="-122"/>
                <a:ea typeface="楷体_GB2312" pitchFamily="1" charset="-122"/>
              </a:rPr>
              <a:t>ISA是硬件和软件的交界</a:t>
            </a:r>
            <a:r>
              <a:rPr lang="zh-CN" altLang="en-US" sz="2400" dirty="0">
                <a:latin typeface="楷体_GB2312" pitchFamily="1" charset="-122"/>
                <a:ea typeface="楷体_GB2312" pitchFamily="1" charset="-122"/>
              </a:rPr>
              <a:t>，前面说过</a:t>
            </a:r>
            <a:r>
              <a:rPr lang="zh-CN" altLang="en-US" sz="2400" dirty="0">
                <a:ea typeface="楷体_GB2312" pitchFamily="1" charset="-122"/>
              </a:rPr>
              <a:t>机器语言由机器指令代码构成，机器指令能被硬件直接执行。</a:t>
            </a:r>
            <a:endParaRPr lang="en-US" altLang="zh-CN" sz="2400" dirty="0">
              <a:ea typeface="楷体_GB2312" pitchFamily="1" charset="-122"/>
            </a:endParaRPr>
          </a:p>
          <a:p>
            <a:pPr indent="508000">
              <a:lnSpc>
                <a:spcPct val="150000"/>
              </a:lnSpc>
              <a:extLst>
                <a:ext uri="{35155182-B16C-46BC-9424-99874614C6A1}">
                  <wpsdc:indentchars xmlns:wpsdc="http://www.wps.cn/officeDocument/2017/drawingmlCustomData" xmlns="" val="200" checksum="282533468"/>
                </a:ext>
              </a:extLst>
            </a:pPr>
            <a:r>
              <a:rPr lang="en-US" altLang="zh-CN" sz="2400" dirty="0">
                <a:latin typeface="微软雅黑" panose="020B0503020204020204" pitchFamily="34" charset="-122"/>
                <a:ea typeface="楷体_GB2312" pitchFamily="1" charset="-122"/>
              </a:rPr>
              <a:t>.I</a:t>
            </a:r>
            <a:r>
              <a:rPr lang="en-US" altLang="zh-CN" sz="2400" dirty="0">
                <a:latin typeface="微软雅黑" panose="020B0503020204020204" pitchFamily="34" charset="-122"/>
                <a:ea typeface="微软雅黑" panose="020B0503020204020204" pitchFamily="34" charset="-122"/>
              </a:rPr>
              <a:t>SA</a:t>
            </a:r>
            <a:r>
              <a:rPr lang="zh-CN" altLang="en-US" sz="2400" dirty="0">
                <a:latin typeface="微软雅黑" panose="020B0503020204020204" pitchFamily="34" charset="-122"/>
                <a:ea typeface="微软雅黑" panose="020B0503020204020204" pitchFamily="34" charset="-122"/>
              </a:rPr>
              <a:t>是一种规约</a:t>
            </a:r>
            <a:r>
              <a:rPr lang="en-US" altLang="zh-CN" sz="2400" dirty="0">
                <a:latin typeface="微软雅黑" panose="020B0503020204020204" pitchFamily="34" charset="-122"/>
                <a:ea typeface="微软雅黑" panose="020B0503020204020204" pitchFamily="34" charset="-122"/>
              </a:rPr>
              <a:t>(Specification)</a:t>
            </a:r>
            <a:r>
              <a:rPr lang="zh-CN" altLang="en-US" sz="2400" dirty="0">
                <a:latin typeface="微软雅黑" panose="020B0503020204020204" pitchFamily="34" charset="-122"/>
                <a:ea typeface="微软雅黑" panose="020B0503020204020204" pitchFamily="34" charset="-122"/>
              </a:rPr>
              <a:t>，它和</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有关，规定了</a:t>
            </a:r>
            <a:r>
              <a:rPr lang="zh-CN" altLang="en-US" sz="2400" dirty="0">
                <a:solidFill>
                  <a:srgbClr val="FF0000"/>
                </a:solidFill>
                <a:latin typeface="微软雅黑" panose="020B0503020204020204" pitchFamily="34" charset="-122"/>
                <a:ea typeface="微软雅黑" panose="020B0503020204020204" pitchFamily="34" charset="-122"/>
              </a:rPr>
              <a:t>如何使用硬件（</a:t>
            </a:r>
            <a:r>
              <a:rPr lang="en-US" altLang="zh-CN" sz="2400" dirty="0">
                <a:solidFill>
                  <a:srgbClr val="FF0000"/>
                </a:solidFill>
                <a:latin typeface="微软雅黑" panose="020B0503020204020204" pitchFamily="34" charset="-122"/>
                <a:ea typeface="微软雅黑" panose="020B0503020204020204" pitchFamily="34" charset="-122"/>
              </a:rPr>
              <a:t>CPU</a:t>
            </a:r>
            <a:r>
              <a:rPr lang="zh-CN" altLang="en-US" sz="2400" dirty="0">
                <a:solidFill>
                  <a:srgbClr val="FF0000"/>
                </a:solidFill>
                <a:latin typeface="微软雅黑" panose="020B0503020204020204" pitchFamily="34" charset="-122"/>
                <a:ea typeface="微软雅黑" panose="020B0503020204020204" pitchFamily="34" charset="-122"/>
              </a:rPr>
              <a:t>）</a:t>
            </a:r>
          </a:p>
          <a:p>
            <a:pPr indent="508000">
              <a:lnSpc>
                <a:spcPct val="150000"/>
              </a:lnSpc>
              <a:extLst>
                <a:ext uri="{35155182-B16C-46BC-9424-99874614C6A1}">
                  <wpsdc:indentchars xmlns:wpsdc="http://www.wps.cn/officeDocument/2017/drawingmlCustomData" xmlns="" val="200" checksum="282533468"/>
                </a:ext>
              </a:extLst>
            </a:pPr>
            <a:r>
              <a:rPr lang="en-US" sz="2400" dirty="0">
                <a:latin typeface="楷体_GB2312" pitchFamily="1" charset="-122"/>
                <a:ea typeface="楷体_GB2312" pitchFamily="1" charset="-122"/>
              </a:rPr>
              <a:t>.</a:t>
            </a:r>
            <a:r>
              <a:rPr sz="2400" dirty="0" err="1">
                <a:latin typeface="楷体_GB2312" pitchFamily="1" charset="-122"/>
                <a:ea typeface="楷体_GB2312" pitchFamily="1" charset="-122"/>
              </a:rPr>
              <a:t>计算机系统的核心部分</a:t>
            </a:r>
            <a:endParaRPr sz="2400" dirty="0">
              <a:latin typeface="楷体_GB2312" pitchFamily="1" charset="-122"/>
              <a:ea typeface="楷体_GB2312" pitchFamily="1"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sz="3600">
                <a:solidFill>
                  <a:schemeClr val="bg1"/>
                </a:solidFill>
                <a:latin typeface="华文新魏" panose="02010800040101010101" pitchFamily="2" charset="-122"/>
                <a:ea typeface="华文新魏" panose="02010800040101010101" pitchFamily="2" charset="-122"/>
              </a:rPr>
              <a:t>一、计算机抽象层次的转换</a:t>
            </a:r>
          </a:p>
        </p:txBody>
      </p:sp>
      <p:sp>
        <p:nvSpPr>
          <p:cNvPr id="2" name="Rectangle 3">
            <a:extLst>
              <a:ext uri="{FF2B5EF4-FFF2-40B4-BE49-F238E27FC236}">
                <a16:creationId xmlns:a16="http://schemas.microsoft.com/office/drawing/2014/main" id="{9D7E2685-5BD1-C7A7-ECAC-7659BE48BAC6}"/>
              </a:ext>
            </a:extLst>
          </p:cNvPr>
          <p:cNvSpPr txBox="1">
            <a:spLocks noChangeArrowheads="1"/>
          </p:cNvSpPr>
          <p:nvPr/>
        </p:nvSpPr>
        <p:spPr>
          <a:xfrm>
            <a:off x="251520" y="1196753"/>
            <a:ext cx="8892480" cy="5328592"/>
          </a:xfrm>
          <a:prstGeom prst="rect">
            <a:avLst/>
          </a:prstGeom>
        </p:spPr>
        <p: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pPr>
              <a:lnSpc>
                <a:spcPct val="105000"/>
              </a:lnSpc>
            </a:pPr>
            <a:r>
              <a:rPr lang="en-US" altLang="zh-CN" sz="2200" b="1" dirty="0">
                <a:latin typeface="微软雅黑" panose="020B0503020204020204" pitchFamily="34" charset="-122"/>
                <a:ea typeface="微软雅黑" panose="020B0503020204020204" pitchFamily="34" charset="-122"/>
              </a:rPr>
              <a:t>ISA</a:t>
            </a:r>
            <a:r>
              <a:rPr lang="zh-CN" altLang="en-US" sz="2200" b="1" dirty="0">
                <a:latin typeface="微软雅黑" panose="020B0503020204020204" pitchFamily="34" charset="-122"/>
                <a:ea typeface="微软雅黑" panose="020B0503020204020204" pitchFamily="34" charset="-122"/>
              </a:rPr>
              <a:t>是一种规约（</a:t>
            </a:r>
            <a:r>
              <a:rPr lang="en-US" altLang="zh-CN" sz="2200" b="1" dirty="0">
                <a:latin typeface="微软雅黑" panose="020B0503020204020204" pitchFamily="34" charset="-122"/>
                <a:ea typeface="微软雅黑" panose="020B0503020204020204" pitchFamily="34" charset="-122"/>
              </a:rPr>
              <a:t>Specification</a:t>
            </a:r>
            <a:r>
              <a:rPr lang="zh-CN" altLang="en-US" sz="2200" b="1" dirty="0">
                <a:latin typeface="微软雅黑" panose="020B0503020204020204" pitchFamily="34" charset="-122"/>
                <a:ea typeface="微软雅黑" panose="020B0503020204020204" pitchFamily="34" charset="-122"/>
              </a:rPr>
              <a:t>），它规定了</a:t>
            </a:r>
            <a:r>
              <a:rPr lang="zh-CN" altLang="en-US" sz="2200" b="1" dirty="0">
                <a:solidFill>
                  <a:srgbClr val="FF0000"/>
                </a:solidFill>
                <a:latin typeface="微软雅黑" panose="020B0503020204020204" pitchFamily="34" charset="-122"/>
                <a:ea typeface="微软雅黑" panose="020B0503020204020204" pitchFamily="34" charset="-122"/>
              </a:rPr>
              <a:t>如何使用硬件</a:t>
            </a:r>
            <a:r>
              <a:rPr lang="en-US" altLang="zh-CN" sz="2200" b="1" dirty="0">
                <a:solidFill>
                  <a:srgbClr val="FF0000"/>
                </a:solidFill>
                <a:latin typeface="微软雅黑" panose="020B0503020204020204" pitchFamily="34" charset="-122"/>
                <a:ea typeface="微软雅黑" panose="020B0503020204020204" pitchFamily="34" charset="-122"/>
              </a:rPr>
              <a:t>(CPU</a:t>
            </a:r>
            <a:r>
              <a:rPr lang="zh-CN" altLang="en-US" sz="2200" b="1" dirty="0">
                <a:solidFill>
                  <a:srgbClr val="FF0000"/>
                </a:solidFill>
                <a:latin typeface="微软雅黑" panose="020B0503020204020204" pitchFamily="34" charset="-122"/>
                <a:ea typeface="微软雅黑" panose="020B0503020204020204" pitchFamily="34" charset="-122"/>
              </a:rPr>
              <a:t>）</a:t>
            </a:r>
          </a:p>
          <a:p>
            <a:pPr lvl="1">
              <a:lnSpc>
                <a:spcPct val="105000"/>
              </a:lnSpc>
            </a:pPr>
            <a:r>
              <a:rPr lang="zh-CN" altLang="en-US" sz="2200" b="1" dirty="0">
                <a:ea typeface="微软雅黑" panose="020B0503020204020204" pitchFamily="34" charset="-122"/>
              </a:rPr>
              <a:t>可执行的指令的集合，包括</a:t>
            </a:r>
            <a:r>
              <a:rPr lang="zh-CN" altLang="en-US" sz="2200" b="1" dirty="0">
                <a:solidFill>
                  <a:srgbClr val="CC3300"/>
                </a:solidFill>
                <a:ea typeface="微软雅黑" panose="020B0503020204020204" pitchFamily="34" charset="-122"/>
              </a:rPr>
              <a:t>指令格式</a:t>
            </a:r>
            <a:r>
              <a:rPr lang="zh-CN" altLang="en-US" sz="2200" b="1" dirty="0">
                <a:ea typeface="微软雅黑" panose="020B0503020204020204" pitchFamily="34" charset="-122"/>
              </a:rPr>
              <a:t>、</a:t>
            </a:r>
            <a:r>
              <a:rPr lang="zh-CN" altLang="en-US" sz="2200" b="1" dirty="0">
                <a:solidFill>
                  <a:srgbClr val="CC3300"/>
                </a:solidFill>
                <a:ea typeface="微软雅黑" panose="020B0503020204020204" pitchFamily="34" charset="-122"/>
              </a:rPr>
              <a:t>操作种类</a:t>
            </a:r>
            <a:r>
              <a:rPr lang="zh-CN" altLang="en-US" sz="2200" b="1" dirty="0">
                <a:ea typeface="微软雅黑" panose="020B0503020204020204" pitchFamily="34" charset="-122"/>
              </a:rPr>
              <a:t>以及每种操作对应的操作数的相应规定；</a:t>
            </a:r>
          </a:p>
          <a:p>
            <a:pPr lvl="1">
              <a:lnSpc>
                <a:spcPct val="105000"/>
              </a:lnSpc>
            </a:pPr>
            <a:r>
              <a:rPr lang="zh-CN" altLang="en-US" sz="2200" b="1" dirty="0">
                <a:ea typeface="微软雅黑" panose="020B0503020204020204" pitchFamily="34" charset="-122"/>
              </a:rPr>
              <a:t>指令可以接受的</a:t>
            </a:r>
            <a:r>
              <a:rPr lang="zh-CN" altLang="en-US" sz="2200" b="1" dirty="0">
                <a:solidFill>
                  <a:srgbClr val="CC3300"/>
                </a:solidFill>
                <a:ea typeface="微软雅黑" panose="020B0503020204020204" pitchFamily="34" charset="-122"/>
              </a:rPr>
              <a:t>操作数的类型</a:t>
            </a:r>
            <a:r>
              <a:rPr lang="zh-CN" altLang="en-US" sz="2200" b="1" dirty="0">
                <a:ea typeface="微软雅黑" panose="020B0503020204020204" pitchFamily="34" charset="-122"/>
              </a:rPr>
              <a:t>；</a:t>
            </a:r>
          </a:p>
          <a:p>
            <a:pPr lvl="1">
              <a:lnSpc>
                <a:spcPct val="105000"/>
              </a:lnSpc>
            </a:pPr>
            <a:r>
              <a:rPr lang="zh-CN" altLang="en-US" sz="2200" b="1" dirty="0">
                <a:ea typeface="微软雅黑" panose="020B0503020204020204" pitchFamily="34" charset="-122"/>
              </a:rPr>
              <a:t>操作数所能存放的寄存器组的结构，包括每个</a:t>
            </a:r>
            <a:r>
              <a:rPr lang="zh-CN" altLang="en-US" sz="2200" b="1" dirty="0">
                <a:solidFill>
                  <a:srgbClr val="CC3300"/>
                </a:solidFill>
                <a:ea typeface="微软雅黑" panose="020B0503020204020204" pitchFamily="34" charset="-122"/>
              </a:rPr>
              <a:t>寄存器的名称、编号、长度和用途</a:t>
            </a:r>
            <a:r>
              <a:rPr lang="zh-CN" altLang="en-US" sz="2200" b="1" dirty="0">
                <a:ea typeface="微软雅黑" panose="020B0503020204020204" pitchFamily="34" charset="-122"/>
              </a:rPr>
              <a:t>；</a:t>
            </a:r>
          </a:p>
          <a:p>
            <a:pPr lvl="1">
              <a:lnSpc>
                <a:spcPct val="105000"/>
              </a:lnSpc>
            </a:pPr>
            <a:r>
              <a:rPr lang="zh-CN" altLang="en-US" sz="2200" b="1" dirty="0">
                <a:ea typeface="微软雅黑" panose="020B0503020204020204" pitchFamily="34" charset="-122"/>
              </a:rPr>
              <a:t>操作数所能存放的</a:t>
            </a:r>
            <a:r>
              <a:rPr lang="zh-CN" altLang="en-US" sz="2200" b="1" dirty="0">
                <a:solidFill>
                  <a:srgbClr val="CC3300"/>
                </a:solidFill>
                <a:ea typeface="微软雅黑" panose="020B0503020204020204" pitchFamily="34" charset="-122"/>
              </a:rPr>
              <a:t>存储空间的大小和编址方式</a:t>
            </a:r>
            <a:r>
              <a:rPr lang="zh-CN" altLang="en-US" sz="2200" b="1" dirty="0">
                <a:ea typeface="微软雅黑" panose="020B0503020204020204" pitchFamily="34" charset="-122"/>
              </a:rPr>
              <a:t>；</a:t>
            </a:r>
          </a:p>
          <a:p>
            <a:pPr lvl="1">
              <a:lnSpc>
                <a:spcPct val="105000"/>
              </a:lnSpc>
            </a:pPr>
            <a:r>
              <a:rPr lang="zh-CN" altLang="en-US" sz="2200" b="1" dirty="0">
                <a:ea typeface="微软雅黑" panose="020B0503020204020204" pitchFamily="34" charset="-122"/>
              </a:rPr>
              <a:t>操作数在存储空间存放时按照</a:t>
            </a:r>
            <a:r>
              <a:rPr lang="zh-CN" altLang="en-US" sz="2200" b="1" dirty="0">
                <a:solidFill>
                  <a:srgbClr val="CC3300"/>
                </a:solidFill>
                <a:ea typeface="微软雅黑" panose="020B0503020204020204" pitchFamily="34" charset="-122"/>
              </a:rPr>
              <a:t>大端还是小端方式存放</a:t>
            </a:r>
            <a:r>
              <a:rPr lang="zh-CN" altLang="en-US" sz="2200" b="1" dirty="0">
                <a:ea typeface="微软雅黑" panose="020B0503020204020204" pitchFamily="34" charset="-122"/>
              </a:rPr>
              <a:t>；</a:t>
            </a:r>
          </a:p>
          <a:p>
            <a:pPr lvl="1">
              <a:lnSpc>
                <a:spcPct val="105000"/>
              </a:lnSpc>
            </a:pPr>
            <a:r>
              <a:rPr lang="zh-CN" altLang="en-US" sz="2200" b="1" dirty="0">
                <a:ea typeface="微软雅黑" panose="020B0503020204020204" pitchFamily="34" charset="-122"/>
              </a:rPr>
              <a:t>指令获取操作数的方式，即</a:t>
            </a:r>
            <a:r>
              <a:rPr lang="zh-CN" altLang="en-US" sz="2200" b="1" u="sng" dirty="0">
                <a:solidFill>
                  <a:srgbClr val="CC3300"/>
                </a:solidFill>
                <a:ea typeface="微软雅黑" panose="020B0503020204020204" pitchFamily="34" charset="-122"/>
              </a:rPr>
              <a:t>寻址方式</a:t>
            </a:r>
            <a:r>
              <a:rPr lang="zh-CN" altLang="en-US" sz="2200" b="1" dirty="0">
                <a:ea typeface="微软雅黑" panose="020B0503020204020204" pitchFamily="34" charset="-122"/>
              </a:rPr>
              <a:t>；</a:t>
            </a:r>
          </a:p>
          <a:p>
            <a:pPr lvl="1">
              <a:lnSpc>
                <a:spcPct val="105000"/>
              </a:lnSpc>
            </a:pPr>
            <a:r>
              <a:rPr lang="zh-CN" altLang="en-US" sz="2200" b="1" dirty="0">
                <a:ea typeface="微软雅黑" panose="020B0503020204020204" pitchFamily="34" charset="-122"/>
              </a:rPr>
              <a:t>指令执行过程的控制方式，包括</a:t>
            </a:r>
            <a:r>
              <a:rPr lang="zh-CN" altLang="en-US" sz="2200" b="1" dirty="0">
                <a:solidFill>
                  <a:srgbClr val="CC3300"/>
                </a:solidFill>
                <a:ea typeface="微软雅黑" panose="020B0503020204020204" pitchFamily="34" charset="-122"/>
              </a:rPr>
              <a:t>程序计数器</a:t>
            </a:r>
            <a:r>
              <a:rPr lang="en-US" altLang="zh-CN" sz="2200" b="1" dirty="0">
                <a:solidFill>
                  <a:srgbClr val="CC3300"/>
                </a:solidFill>
                <a:ea typeface="微软雅黑" panose="020B0503020204020204" pitchFamily="34" charset="-122"/>
              </a:rPr>
              <a:t>(EIP)</a:t>
            </a:r>
            <a:r>
              <a:rPr lang="zh-CN" altLang="en-US" sz="2200" b="1" dirty="0">
                <a:ea typeface="微软雅黑" panose="020B0503020204020204" pitchFamily="34" charset="-122"/>
              </a:rPr>
              <a:t>、</a:t>
            </a:r>
            <a:r>
              <a:rPr lang="zh-CN" altLang="en-US" sz="2200" b="1" dirty="0">
                <a:solidFill>
                  <a:srgbClr val="CC3300"/>
                </a:solidFill>
                <a:ea typeface="微软雅黑" panose="020B0503020204020204" pitchFamily="34" charset="-122"/>
              </a:rPr>
              <a:t>条件码定义</a:t>
            </a:r>
            <a:r>
              <a:rPr lang="zh-CN" altLang="en-US" sz="2200" b="1" dirty="0">
                <a:ea typeface="微软雅黑" panose="020B0503020204020204" pitchFamily="34" charset="-122"/>
              </a:rPr>
              <a:t>等。</a:t>
            </a:r>
            <a:endParaRPr lang="zh-CN" altLang="en-US" sz="2200" b="1" dirty="0">
              <a:latin typeface="微软雅黑" panose="020B0503020204020204" pitchFamily="34" charset="-122"/>
              <a:ea typeface="微软雅黑" panose="020B0503020204020204" pitchFamily="34" charset="-122"/>
            </a:endParaRPr>
          </a:p>
          <a:p>
            <a:pPr>
              <a:lnSpc>
                <a:spcPct val="105000"/>
              </a:lnSpc>
            </a:pPr>
            <a:r>
              <a:rPr lang="en-US" altLang="zh-CN" sz="2200" b="1" dirty="0">
                <a:latin typeface="微软雅黑" panose="020B0503020204020204" pitchFamily="34" charset="-122"/>
                <a:ea typeface="微软雅黑" panose="020B0503020204020204" pitchFamily="34" charset="-122"/>
              </a:rPr>
              <a:t>ISA</a:t>
            </a:r>
            <a:r>
              <a:rPr lang="zh-CN" altLang="en-US" sz="2200" b="1" dirty="0">
                <a:latin typeface="微软雅黑" panose="020B0503020204020204" pitchFamily="34" charset="-122"/>
                <a:ea typeface="微软雅黑" panose="020B0503020204020204" pitchFamily="34" charset="-122"/>
              </a:rPr>
              <a:t>在计算机系统中是必不可少的一个抽象层，为什么？</a:t>
            </a:r>
          </a:p>
          <a:p>
            <a:pPr lvl="1">
              <a:lnSpc>
                <a:spcPct val="105000"/>
              </a:lnSpc>
            </a:pPr>
            <a:r>
              <a:rPr lang="zh-CN" altLang="en-US" sz="2200" b="1" dirty="0">
                <a:latin typeface="微软雅黑" panose="020B0503020204020204" pitchFamily="34" charset="-122"/>
                <a:ea typeface="微软雅黑" panose="020B0503020204020204" pitchFamily="34" charset="-122"/>
              </a:rPr>
              <a:t>没有它，软件无法使用计算机硬件！</a:t>
            </a:r>
          </a:p>
          <a:p>
            <a:pPr lvl="1">
              <a:lnSpc>
                <a:spcPct val="105000"/>
              </a:lnSpc>
            </a:pPr>
            <a:r>
              <a:rPr lang="zh-CN" altLang="en-US" sz="2200" b="1" dirty="0">
                <a:latin typeface="微软雅黑" panose="020B0503020204020204" pitchFamily="34" charset="-122"/>
                <a:ea typeface="微软雅黑" panose="020B0503020204020204" pitchFamily="34" charset="-122"/>
              </a:rPr>
              <a:t>没有它，一台计算机不能称为“通用计算机”</a:t>
            </a:r>
          </a:p>
          <a:p>
            <a:pPr lvl="1">
              <a:lnSpc>
                <a:spcPct val="105000"/>
              </a:lnSpc>
              <a:buFontTx/>
              <a:buNone/>
            </a:pPr>
            <a:endParaRPr lang="zh-CN" altLang="en-US" dirty="0">
              <a:latin typeface="微软雅黑" panose="020B0503020204020204" pitchFamily="34" charset="-122"/>
              <a:ea typeface="微软雅黑" panose="020B0503020204020204" pitchFamily="34" charset="-122"/>
            </a:endParaRPr>
          </a:p>
        </p:txBody>
      </p:sp>
      <p:sp>
        <p:nvSpPr>
          <p:cNvPr id="3" name="Text Box 4">
            <a:extLst>
              <a:ext uri="{FF2B5EF4-FFF2-40B4-BE49-F238E27FC236}">
                <a16:creationId xmlns:a16="http://schemas.microsoft.com/office/drawing/2014/main" id="{F969AA40-F39C-C1F4-9329-9EAD38E6A7E8}"/>
              </a:ext>
            </a:extLst>
          </p:cNvPr>
          <p:cNvSpPr txBox="1">
            <a:spLocks noChangeArrowheads="1"/>
          </p:cNvSpPr>
          <p:nvPr/>
        </p:nvSpPr>
        <p:spPr bwMode="auto">
          <a:xfrm>
            <a:off x="255572" y="6503006"/>
            <a:ext cx="8416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dirty="0">
                <a:solidFill>
                  <a:srgbClr val="FF0000"/>
                </a:solidFill>
                <a:latin typeface="微软雅黑" panose="020B0503020204020204" pitchFamily="34" charset="-122"/>
                <a:ea typeface="微软雅黑" panose="020B0503020204020204" pitchFamily="34" charset="-122"/>
              </a:rPr>
              <a:t>ISA</a:t>
            </a:r>
            <a:r>
              <a:rPr lang="zh-CN" altLang="en-US" sz="2000" dirty="0">
                <a:solidFill>
                  <a:srgbClr val="FF0000"/>
                </a:solidFill>
                <a:latin typeface="微软雅黑" panose="020B0503020204020204" pitchFamily="34" charset="-122"/>
                <a:ea typeface="微软雅黑" panose="020B0503020204020204" pitchFamily="34" charset="-122"/>
              </a:rPr>
              <a:t>和计算机组成（</a:t>
            </a:r>
            <a:r>
              <a:rPr lang="en-US" altLang="zh-CN" sz="2000" dirty="0">
                <a:solidFill>
                  <a:srgbClr val="FF0000"/>
                </a:solidFill>
                <a:latin typeface="微软雅黑" panose="020B0503020204020204" pitchFamily="34" charset="-122"/>
                <a:ea typeface="微软雅黑" panose="020B0503020204020204" pitchFamily="34" charset="-122"/>
              </a:rPr>
              <a:t>Organization</a:t>
            </a:r>
            <a:r>
              <a:rPr lang="zh-CN" altLang="en-US" sz="2000" dirty="0">
                <a:solidFill>
                  <a:srgbClr val="FF0000"/>
                </a:solidFill>
                <a:latin typeface="微软雅黑" panose="020B0503020204020204" pitchFamily="34" charset="-122"/>
                <a:ea typeface="微软雅黑" panose="020B0503020204020204" pitchFamily="34" charset="-122"/>
              </a:rPr>
              <a:t>，即</a:t>
            </a:r>
            <a:r>
              <a:rPr lang="en-US" altLang="zh-CN" sz="2000" dirty="0" err="1">
                <a:solidFill>
                  <a:srgbClr val="FF0000"/>
                </a:solidFill>
                <a:latin typeface="微软雅黑" panose="020B0503020204020204" pitchFamily="34" charset="-122"/>
                <a:ea typeface="微软雅黑" panose="020B0503020204020204" pitchFamily="34" charset="-122"/>
              </a:rPr>
              <a:t>MicroArchitecture</a:t>
            </a:r>
            <a:r>
              <a:rPr lang="zh-CN" altLang="en-US" sz="2000" dirty="0">
                <a:solidFill>
                  <a:srgbClr val="FF0000"/>
                </a:solidFill>
                <a:latin typeface="微软雅黑" panose="020B0503020204020204" pitchFamily="34" charset="-122"/>
                <a:ea typeface="微软雅黑" panose="020B0503020204020204" pitchFamily="34" charset="-122"/>
              </a:rPr>
              <a:t>）是何关系？</a:t>
            </a:r>
          </a:p>
        </p:txBody>
      </p:sp>
    </p:spTree>
    <p:extLst>
      <p:ext uri="{BB962C8B-B14F-4D97-AF65-F5344CB8AC3E}">
        <p14:creationId xmlns:p14="http://schemas.microsoft.com/office/powerpoint/2010/main" val="245513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linds(horizontal)">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a:solidFill>
                  <a:schemeClr val="bg1"/>
                </a:solidFill>
                <a:latin typeface="华文新魏" panose="02010800040101010101" pitchFamily="2" charset="-122"/>
                <a:ea typeface="华文新魏" panose="02010800040101010101" pitchFamily="2" charset="-122"/>
              </a:rPr>
              <a:t>第二代</a:t>
            </a:r>
          </a:p>
        </p:txBody>
      </p:sp>
      <p:sp>
        <p:nvSpPr>
          <p:cNvPr id="6146" name="文本框 8194"/>
          <p:cNvSpPr txBox="1"/>
          <p:nvPr/>
        </p:nvSpPr>
        <p:spPr>
          <a:xfrm>
            <a:off x="755650" y="1628775"/>
            <a:ext cx="7632700" cy="4626610"/>
          </a:xfrm>
          <a:prstGeom prst="rect">
            <a:avLst/>
          </a:prstGeom>
          <a:noFill/>
          <a:ln w="9525">
            <a:noFill/>
          </a:ln>
        </p:spPr>
        <p:txBody>
          <a:bodyPr wrap="square" anchor="t" anchorCtr="0">
            <a:noAutofit/>
          </a:bodyPr>
          <a:lstStyle/>
          <a:p>
            <a:pPr indent="457200" algn="l">
              <a:lnSpc>
                <a:spcPct val="150000"/>
              </a:lnSpc>
              <a:buClrTx/>
              <a:buSzTx/>
            </a:pPr>
            <a:r>
              <a:rPr lang="zh-CN" altLang="en-US" sz="2400" dirty="0">
                <a:latin typeface="楷体_GB2312" pitchFamily="1" charset="-122"/>
                <a:ea typeface="楷体_GB2312" pitchFamily="1" charset="-122"/>
              </a:rPr>
              <a:t>20世纪50年代中后期——60年代中</a:t>
            </a:r>
          </a:p>
          <a:p>
            <a:pPr indent="457200" algn="l">
              <a:lnSpc>
                <a:spcPct val="150000"/>
              </a:lnSpc>
              <a:buClrTx/>
              <a:buSzTx/>
            </a:pPr>
            <a:r>
              <a:rPr lang="zh-CN" altLang="en-US" sz="2400" dirty="0">
                <a:latin typeface="楷体_GB2312" pitchFamily="1" charset="-122"/>
                <a:ea typeface="楷体_GB2312" pitchFamily="1" charset="-122"/>
              </a:rPr>
              <a:t>逻辑元件：晶体管</a:t>
            </a:r>
          </a:p>
          <a:p>
            <a:pPr indent="457200" algn="l">
              <a:lnSpc>
                <a:spcPct val="150000"/>
              </a:lnSpc>
              <a:buClrTx/>
              <a:buSzTx/>
            </a:pPr>
            <a:r>
              <a:rPr lang="zh-CN" altLang="en-US" sz="2400" dirty="0">
                <a:latin typeface="楷体_GB2312" pitchFamily="1" charset="-122"/>
                <a:ea typeface="楷体_GB2312" pitchFamily="1" charset="-122"/>
              </a:rPr>
              <a:t>内存：磁芯存储器</a:t>
            </a:r>
          </a:p>
          <a:p>
            <a:pPr indent="457200" algn="l">
              <a:lnSpc>
                <a:spcPct val="150000"/>
              </a:lnSpc>
              <a:buClrTx/>
              <a:buSzTx/>
            </a:pPr>
            <a:r>
              <a:rPr lang="zh-CN" altLang="en-US" sz="2400" dirty="0">
                <a:latin typeface="楷体_GB2312" pitchFamily="1" charset="-122"/>
                <a:ea typeface="楷体_GB2312" pitchFamily="1" charset="-122"/>
              </a:rPr>
              <a:t>外存：磁鼓、磁带</a:t>
            </a:r>
          </a:p>
          <a:p>
            <a:pPr indent="457200" algn="l">
              <a:lnSpc>
                <a:spcPct val="150000"/>
              </a:lnSpc>
              <a:buClrTx/>
              <a:buSzTx/>
            </a:pPr>
            <a:r>
              <a:rPr lang="zh-CN" altLang="en-US" sz="2400" dirty="0">
                <a:latin typeface="楷体_GB2312" pitchFamily="1" charset="-122"/>
                <a:ea typeface="楷体_GB2312" pitchFamily="1" charset="-122"/>
              </a:rPr>
              <a:t>浮点运算、变址、中断、I/O处理器</a:t>
            </a:r>
          </a:p>
          <a:p>
            <a:pPr indent="457200" algn="l">
              <a:lnSpc>
                <a:spcPct val="150000"/>
              </a:lnSpc>
              <a:buClrTx/>
              <a:buSzTx/>
            </a:pPr>
            <a:r>
              <a:rPr lang="zh-CN" altLang="en-US" sz="2400" dirty="0">
                <a:latin typeface="楷体_GB2312" pitchFamily="1" charset="-122"/>
                <a:ea typeface="楷体_GB2312" pitchFamily="1" charset="-122"/>
              </a:rPr>
              <a:t>高级语言和编译器</a:t>
            </a:r>
          </a:p>
          <a:p>
            <a:pPr indent="457200" algn="l">
              <a:lnSpc>
                <a:spcPct val="150000"/>
              </a:lnSpc>
              <a:buClrTx/>
              <a:buSzTx/>
            </a:pPr>
            <a:r>
              <a:rPr lang="zh-CN" altLang="en-US" sz="2400" dirty="0">
                <a:latin typeface="楷体_GB2312" pitchFamily="1" charset="-122"/>
                <a:ea typeface="楷体_GB2312" pitchFamily="1" charset="-122"/>
              </a:rPr>
              <a:t>典型机器：TRADIC、TX-2、IBM 7070、IBM 7090、IBM 1401</a:t>
            </a:r>
            <a:r>
              <a:rPr lang="zh-CN" altLang="en-US" sz="2400" dirty="0">
                <a:solidFill>
                  <a:schemeClr val="tx1"/>
                </a:solidFill>
                <a:latin typeface="楷体_GB2312" pitchFamily="1" charset="-122"/>
                <a:ea typeface="楷体_GB2312" pitchFamily="1" charset="-122"/>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sz="3600">
                <a:solidFill>
                  <a:schemeClr val="bg1"/>
                </a:solidFill>
                <a:latin typeface="华文新魏" panose="02010800040101010101" pitchFamily="2" charset="-122"/>
                <a:ea typeface="华文新魏" panose="02010800040101010101" pitchFamily="2" charset="-122"/>
              </a:rPr>
              <a:t>一、计算机抽象层次的转换</a:t>
            </a:r>
          </a:p>
        </p:txBody>
      </p:sp>
      <p:sp>
        <p:nvSpPr>
          <p:cNvPr id="4" name="文本框 8194"/>
          <p:cNvSpPr txBox="1"/>
          <p:nvPr/>
        </p:nvSpPr>
        <p:spPr>
          <a:xfrm>
            <a:off x="683568" y="1645324"/>
            <a:ext cx="7700010" cy="4992370"/>
          </a:xfrm>
          <a:prstGeom prst="rect">
            <a:avLst/>
          </a:prstGeom>
          <a:noFill/>
          <a:ln w="9525">
            <a:noFill/>
          </a:ln>
        </p:spPr>
        <p:txBody>
          <a:bodyPr wrap="square" anchor="t" anchorCtr="0">
            <a:noAutofit/>
          </a:bodyPr>
          <a:lstStyle/>
          <a:p>
            <a:pPr marL="457200" indent="-457200" algn="l">
              <a:lnSpc>
                <a:spcPct val="150000"/>
              </a:lnSpc>
              <a:buClrTx/>
              <a:buSzTx/>
              <a:buFont typeface="Wingdings" panose="05000000000000000000" charset="0"/>
              <a:buChar char="l"/>
            </a:pPr>
            <a:r>
              <a:rPr sz="2400" dirty="0">
                <a:latin typeface="楷体_GB2312" pitchFamily="1" charset="-122"/>
                <a:ea typeface="楷体_GB2312" pitchFamily="1" charset="-122"/>
              </a:rPr>
              <a:t>微体系结构</a:t>
            </a:r>
          </a:p>
          <a:p>
            <a:pPr marL="914400" lvl="1" indent="-457200" algn="l">
              <a:lnSpc>
                <a:spcPct val="150000"/>
              </a:lnSpc>
              <a:buClrTx/>
              <a:buSzTx/>
              <a:buFont typeface="Wingdings" panose="05000000000000000000" charset="0"/>
              <a:buChar char="n"/>
            </a:pPr>
            <a:r>
              <a:rPr sz="2000" dirty="0">
                <a:latin typeface="楷体_GB2312" pitchFamily="1" charset="-122"/>
                <a:ea typeface="楷体_GB2312" pitchFamily="1" charset="-122"/>
              </a:rPr>
              <a:t>相同的ISA，可以由不同的微体系结构实现。例如：</a:t>
            </a:r>
          </a:p>
          <a:p>
            <a:pPr indent="508000" algn="l">
              <a:lnSpc>
                <a:spcPct val="150000"/>
              </a:lnSpc>
              <a:buClrTx/>
              <a:buSzTx/>
              <a:extLst>
                <a:ext uri="{35155182-B16C-46BC-9424-99874614C6A1}">
                  <wpsdc:indentchars xmlns:wpsdc="http://www.wps.cn/officeDocument/2017/drawingmlCustomData" xmlns="" val="200" checksum="282533468"/>
                </a:ext>
              </a:extLst>
            </a:pPr>
            <a:r>
              <a:rPr sz="2000" dirty="0">
                <a:latin typeface="楷体_GB2312" pitchFamily="1" charset="-122"/>
                <a:ea typeface="楷体_GB2312" pitchFamily="1" charset="-122"/>
              </a:rPr>
              <a:t>Intel X86</a:t>
            </a:r>
            <a:r>
              <a:rPr lang="zh-CN" altLang="en-US" sz="2000" dirty="0">
                <a:latin typeface="楷体_GB2312" pitchFamily="1" charset="-122"/>
                <a:ea typeface="楷体_GB2312" pitchFamily="1" charset="-122"/>
              </a:rPr>
              <a:t>的</a:t>
            </a:r>
            <a:r>
              <a:rPr sz="2000" dirty="0">
                <a:latin typeface="楷体_GB2312" pitchFamily="1" charset="-122"/>
                <a:ea typeface="楷体_GB2312" pitchFamily="1" charset="-122"/>
              </a:rPr>
              <a:t>ISA</a:t>
            </a:r>
          </a:p>
          <a:p>
            <a:pPr indent="508000" algn="l">
              <a:lnSpc>
                <a:spcPct val="150000"/>
              </a:lnSpc>
              <a:buClrTx/>
              <a:buSzTx/>
              <a:extLst>
                <a:ext uri="{35155182-B16C-46BC-9424-99874614C6A1}">
                  <wpsdc:indentchars xmlns:wpsdc="http://www.wps.cn/officeDocument/2017/drawingmlCustomData" xmlns="" val="200" checksum="282533468"/>
                </a:ext>
              </a:extLst>
            </a:pPr>
            <a:r>
              <a:rPr sz="2000" dirty="0">
                <a:latin typeface="楷体_GB2312" pitchFamily="1" charset="-122"/>
                <a:ea typeface="楷体_GB2312" pitchFamily="1" charset="-122"/>
              </a:rPr>
              <a:t>Intel的实现：i386, i486, i586，…</a:t>
            </a:r>
          </a:p>
          <a:p>
            <a:pPr indent="508000" algn="l">
              <a:lnSpc>
                <a:spcPct val="150000"/>
              </a:lnSpc>
              <a:buClrTx/>
              <a:buSzTx/>
              <a:extLst>
                <a:ext uri="{35155182-B16C-46BC-9424-99874614C6A1}">
                  <wpsdc:indentchars xmlns:wpsdc="http://www.wps.cn/officeDocument/2017/drawingmlCustomData" xmlns="" val="200" checksum="282533468"/>
                </a:ext>
              </a:extLst>
            </a:pPr>
            <a:r>
              <a:rPr sz="2000" dirty="0">
                <a:latin typeface="楷体_GB2312" pitchFamily="1" charset="-122"/>
                <a:ea typeface="楷体_GB2312" pitchFamily="1" charset="-122"/>
              </a:rPr>
              <a:t>AMD的实现：K5, K6, K7, …, A6, A8, A10, …</a:t>
            </a:r>
          </a:p>
          <a:p>
            <a:pPr marL="914400" lvl="1" indent="-457200" algn="l">
              <a:lnSpc>
                <a:spcPct val="150000"/>
              </a:lnSpc>
              <a:buClrTx/>
              <a:buSzTx/>
              <a:buFont typeface="Wingdings" panose="05000000000000000000" charset="0"/>
              <a:buChar char="n"/>
            </a:pPr>
            <a:r>
              <a:rPr sz="2000" dirty="0">
                <a:latin typeface="楷体_GB2312" pitchFamily="1" charset="-122"/>
                <a:ea typeface="楷体_GB2312" pitchFamily="1" charset="-122"/>
              </a:rPr>
              <a:t>微体系结构由功能部件组成</a:t>
            </a:r>
          </a:p>
          <a:p>
            <a:pPr marL="457200" indent="-457200" algn="l">
              <a:lnSpc>
                <a:spcPct val="150000"/>
              </a:lnSpc>
              <a:buClrTx/>
              <a:buSzTx/>
              <a:buFont typeface="Wingdings" panose="05000000000000000000" charset="0"/>
              <a:buChar char="l"/>
            </a:pPr>
            <a:r>
              <a:rPr sz="2400" dirty="0">
                <a:latin typeface="楷体_GB2312" pitchFamily="1" charset="-122"/>
                <a:ea typeface="楷体_GB2312" pitchFamily="1" charset="-122"/>
              </a:rPr>
              <a:t>功能部件</a:t>
            </a:r>
          </a:p>
          <a:p>
            <a:pPr indent="508000" algn="l">
              <a:lnSpc>
                <a:spcPct val="150000"/>
              </a:lnSpc>
              <a:buClrTx/>
              <a:buSzTx/>
              <a:extLst>
                <a:ext uri="{35155182-B16C-46BC-9424-99874614C6A1}">
                  <wpsdc:indentchars xmlns:wpsdc="http://www.wps.cn/officeDocument/2017/drawingmlCustomData" xmlns="" val="200" checksum="282533468"/>
                </a:ext>
              </a:extLst>
            </a:pPr>
            <a:r>
              <a:rPr sz="2000" dirty="0">
                <a:latin typeface="楷体_GB2312" pitchFamily="1" charset="-122"/>
                <a:ea typeface="楷体_GB2312" pitchFamily="1" charset="-122"/>
              </a:rPr>
              <a:t>功能部件由逻辑电路实现</a:t>
            </a:r>
          </a:p>
          <a:p>
            <a:pPr marL="457200" indent="-457200" algn="l">
              <a:lnSpc>
                <a:spcPct val="150000"/>
              </a:lnSpc>
              <a:buClrTx/>
              <a:buSzTx/>
              <a:buFont typeface="Wingdings" panose="05000000000000000000" charset="0"/>
              <a:buChar char="l"/>
            </a:pPr>
            <a:r>
              <a:rPr sz="2400" dirty="0">
                <a:latin typeface="楷体_GB2312" pitchFamily="1" charset="-122"/>
                <a:ea typeface="楷体_GB2312" pitchFamily="1" charset="-122"/>
              </a:rPr>
              <a:t>电路</a:t>
            </a:r>
          </a:p>
          <a:p>
            <a:pPr marL="457200" indent="-457200" algn="l">
              <a:lnSpc>
                <a:spcPct val="150000"/>
              </a:lnSpc>
              <a:buClrTx/>
              <a:buSzTx/>
              <a:buFont typeface="Wingdings" panose="05000000000000000000" charset="0"/>
              <a:buChar char="l"/>
            </a:pPr>
            <a:r>
              <a:rPr sz="2400" dirty="0">
                <a:latin typeface="楷体_GB2312" pitchFamily="1" charset="-122"/>
                <a:ea typeface="楷体_GB2312" pitchFamily="1" charset="-122"/>
              </a:rPr>
              <a:t>器件</a:t>
            </a:r>
          </a:p>
        </p:txBody>
      </p:sp>
      <p:sp>
        <p:nvSpPr>
          <p:cNvPr id="2" name="Text Box 4">
            <a:extLst>
              <a:ext uri="{FF2B5EF4-FFF2-40B4-BE49-F238E27FC236}">
                <a16:creationId xmlns:a16="http://schemas.microsoft.com/office/drawing/2014/main" id="{C1A8CE2D-F16A-11F4-2FC5-8FB8A9548684}"/>
              </a:ext>
            </a:extLst>
          </p:cNvPr>
          <p:cNvSpPr txBox="1">
            <a:spLocks noChangeArrowheads="1"/>
          </p:cNvSpPr>
          <p:nvPr/>
        </p:nvSpPr>
        <p:spPr bwMode="auto">
          <a:xfrm>
            <a:off x="362202" y="1214437"/>
            <a:ext cx="889031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200" dirty="0">
                <a:solidFill>
                  <a:srgbClr val="FF0000"/>
                </a:solidFill>
                <a:latin typeface="微软雅黑" panose="020B0503020204020204" pitchFamily="34" charset="-122"/>
                <a:ea typeface="微软雅黑" panose="020B0503020204020204" pitchFamily="34" charset="-122"/>
              </a:rPr>
              <a:t>ISA</a:t>
            </a:r>
            <a:r>
              <a:rPr lang="zh-CN" altLang="en-US" sz="2200" dirty="0">
                <a:solidFill>
                  <a:srgbClr val="FF0000"/>
                </a:solidFill>
                <a:latin typeface="微软雅黑" panose="020B0503020204020204" pitchFamily="34" charset="-122"/>
                <a:ea typeface="微软雅黑" panose="020B0503020204020204" pitchFamily="34" charset="-122"/>
              </a:rPr>
              <a:t>和计算机组成（</a:t>
            </a:r>
            <a:r>
              <a:rPr lang="en-US" altLang="zh-CN" sz="2200" dirty="0">
                <a:solidFill>
                  <a:srgbClr val="FF0000"/>
                </a:solidFill>
                <a:latin typeface="微软雅黑" panose="020B0503020204020204" pitchFamily="34" charset="-122"/>
                <a:ea typeface="微软雅黑" panose="020B0503020204020204" pitchFamily="34" charset="-122"/>
              </a:rPr>
              <a:t>Organization</a:t>
            </a:r>
            <a:r>
              <a:rPr lang="zh-CN" altLang="en-US" sz="2200" dirty="0">
                <a:solidFill>
                  <a:srgbClr val="FF0000"/>
                </a:solidFill>
                <a:latin typeface="微软雅黑" panose="020B0503020204020204" pitchFamily="34" charset="-122"/>
                <a:ea typeface="微软雅黑" panose="020B0503020204020204" pitchFamily="34" charset="-122"/>
              </a:rPr>
              <a:t>，即</a:t>
            </a:r>
            <a:r>
              <a:rPr lang="en-US" altLang="zh-CN" sz="2200" dirty="0" err="1">
                <a:solidFill>
                  <a:srgbClr val="FF0000"/>
                </a:solidFill>
                <a:latin typeface="微软雅黑" panose="020B0503020204020204" pitchFamily="34" charset="-122"/>
                <a:ea typeface="微软雅黑" panose="020B0503020204020204" pitchFamily="34" charset="-122"/>
              </a:rPr>
              <a:t>MicroArchitecture</a:t>
            </a:r>
            <a:r>
              <a:rPr lang="zh-CN" altLang="en-US" sz="2200" dirty="0">
                <a:solidFill>
                  <a:srgbClr val="FF0000"/>
                </a:solidFill>
                <a:latin typeface="微软雅黑" panose="020B0503020204020204" pitchFamily="34" charset="-122"/>
                <a:ea typeface="微软雅黑" panose="020B0503020204020204" pitchFamily="34" charset="-122"/>
              </a:rPr>
              <a:t>）关系？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81F9575-AD7C-A0B2-1488-D5D0460CD196}"/>
              </a:ext>
            </a:extLst>
          </p:cNvPr>
          <p:cNvSpPr txBox="1">
            <a:spLocks noChangeArrowheads="1"/>
          </p:cNvSpPr>
          <p:nvPr/>
        </p:nvSpPr>
        <p:spPr>
          <a:xfrm>
            <a:off x="2914650" y="1557288"/>
            <a:ext cx="787400" cy="450850"/>
          </a:xfrm>
          <a:prstGeom prst="rect">
            <a:avLst/>
          </a:prstGeom>
        </p:spPr>
        <p: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3"/>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pPr marL="0" indent="0">
              <a:lnSpc>
                <a:spcPct val="105000"/>
              </a:lnSpc>
              <a:buFontTx/>
              <a:buNone/>
            </a:pPr>
            <a:r>
              <a:rPr lang="zh-CN" altLang="en-US" sz="2200" b="1" dirty="0">
                <a:solidFill>
                  <a:srgbClr val="FF0000"/>
                </a:solidFill>
                <a:latin typeface="微软雅黑" panose="020B0503020204020204" pitchFamily="34" charset="-122"/>
                <a:ea typeface="微软雅黑" panose="020B0503020204020204" pitchFamily="34" charset="-122"/>
              </a:rPr>
              <a:t>前端</a:t>
            </a:r>
            <a:r>
              <a:rPr lang="zh-CN" altLang="en-US" sz="2200" b="1" dirty="0">
                <a:latin typeface="微软雅黑" panose="020B0503020204020204" pitchFamily="34" charset="-122"/>
                <a:ea typeface="微软雅黑" panose="020B0503020204020204" pitchFamily="34" charset="-122"/>
              </a:rPr>
              <a:t>遵循语言规范</a:t>
            </a:r>
            <a:endParaRPr lang="en-US" altLang="zh-CN" sz="2200" b="1" dirty="0">
              <a:latin typeface="微软雅黑" panose="020B0503020204020204" pitchFamily="34" charset="-122"/>
              <a:ea typeface="微软雅黑" panose="020B0503020204020204" pitchFamily="34" charset="-122"/>
            </a:endParaRPr>
          </a:p>
          <a:p>
            <a:pPr lvl="1">
              <a:lnSpc>
                <a:spcPct val="105000"/>
              </a:lnSpc>
              <a:buFontTx/>
              <a:buNone/>
            </a:pPr>
            <a:endParaRPr lang="zh-CN" altLang="en-US" dirty="0">
              <a:latin typeface="微软雅黑" panose="020B0503020204020204" pitchFamily="34" charset="-122"/>
              <a:ea typeface="微软雅黑" panose="020B0503020204020204" pitchFamily="34" charset="-122"/>
            </a:endParaRPr>
          </a:p>
        </p:txBody>
      </p:sp>
      <p:sp>
        <p:nvSpPr>
          <p:cNvPr id="4" name="Text Box 5">
            <a:extLst>
              <a:ext uri="{FF2B5EF4-FFF2-40B4-BE49-F238E27FC236}">
                <a16:creationId xmlns:a16="http://schemas.microsoft.com/office/drawing/2014/main" id="{72CFCDF4-D9BC-0254-D056-E9428D5EA32F}"/>
              </a:ext>
            </a:extLst>
          </p:cNvPr>
          <p:cNvSpPr txBox="1">
            <a:spLocks noChangeArrowheads="1"/>
          </p:cNvSpPr>
          <p:nvPr/>
        </p:nvSpPr>
        <p:spPr bwMode="auto">
          <a:xfrm>
            <a:off x="547688" y="1133425"/>
            <a:ext cx="1728787" cy="3968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ea typeface="微软雅黑" panose="020B0503020204020204" pitchFamily="34" charset="-122"/>
              </a:rPr>
              <a:t>高级语言程序</a:t>
            </a:r>
          </a:p>
        </p:txBody>
      </p:sp>
      <p:cxnSp>
        <p:nvCxnSpPr>
          <p:cNvPr id="5" name="直接箭头连接符 4">
            <a:extLst>
              <a:ext uri="{FF2B5EF4-FFF2-40B4-BE49-F238E27FC236}">
                <a16:creationId xmlns:a16="http://schemas.microsoft.com/office/drawing/2014/main" id="{69A1DCAE-E3BB-66FF-B558-13E815D6E505}"/>
              </a:ext>
            </a:extLst>
          </p:cNvPr>
          <p:cNvCxnSpPr>
            <a:cxnSpLocks/>
          </p:cNvCxnSpPr>
          <p:nvPr/>
        </p:nvCxnSpPr>
        <p:spPr>
          <a:xfrm flipH="1">
            <a:off x="1387475" y="1533475"/>
            <a:ext cx="0" cy="365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 Box 5">
            <a:extLst>
              <a:ext uri="{FF2B5EF4-FFF2-40B4-BE49-F238E27FC236}">
                <a16:creationId xmlns:a16="http://schemas.microsoft.com/office/drawing/2014/main" id="{35260D37-515C-E64C-9E21-48B47871CB9F}"/>
              </a:ext>
            </a:extLst>
          </p:cNvPr>
          <p:cNvSpPr txBox="1">
            <a:spLocks noChangeArrowheads="1"/>
          </p:cNvSpPr>
          <p:nvPr/>
        </p:nvSpPr>
        <p:spPr bwMode="auto">
          <a:xfrm>
            <a:off x="71438" y="1808113"/>
            <a:ext cx="2835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0000FF"/>
                </a:solidFill>
                <a:ea typeface="微软雅黑" panose="020B0503020204020204" pitchFamily="34" charset="-122"/>
              </a:rPr>
              <a:t>词法、语法及语义分析</a:t>
            </a:r>
          </a:p>
        </p:txBody>
      </p:sp>
      <p:sp>
        <p:nvSpPr>
          <p:cNvPr id="7" name="Text Box 5">
            <a:extLst>
              <a:ext uri="{FF2B5EF4-FFF2-40B4-BE49-F238E27FC236}">
                <a16:creationId xmlns:a16="http://schemas.microsoft.com/office/drawing/2014/main" id="{C0B35191-F0B4-3B47-B707-ED7889730C6B}"/>
              </a:ext>
            </a:extLst>
          </p:cNvPr>
          <p:cNvSpPr txBox="1">
            <a:spLocks noChangeArrowheads="1"/>
          </p:cNvSpPr>
          <p:nvPr/>
        </p:nvSpPr>
        <p:spPr bwMode="auto">
          <a:xfrm>
            <a:off x="566738" y="2212925"/>
            <a:ext cx="1793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0000FF"/>
                </a:solidFill>
                <a:ea typeface="微软雅黑" panose="020B0503020204020204" pitchFamily="34" charset="-122"/>
              </a:rPr>
              <a:t>中间代码生成</a:t>
            </a:r>
          </a:p>
        </p:txBody>
      </p:sp>
      <p:sp>
        <p:nvSpPr>
          <p:cNvPr id="8" name="Text Box 5">
            <a:extLst>
              <a:ext uri="{FF2B5EF4-FFF2-40B4-BE49-F238E27FC236}">
                <a16:creationId xmlns:a16="http://schemas.microsoft.com/office/drawing/2014/main" id="{401F174A-617C-6A5A-D387-EF082F1BC277}"/>
              </a:ext>
            </a:extLst>
          </p:cNvPr>
          <p:cNvSpPr txBox="1">
            <a:spLocks noChangeArrowheads="1"/>
          </p:cNvSpPr>
          <p:nvPr/>
        </p:nvSpPr>
        <p:spPr bwMode="auto">
          <a:xfrm>
            <a:off x="725488" y="2978100"/>
            <a:ext cx="1325562" cy="3968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ea typeface="微软雅黑" panose="020B0503020204020204" pitchFamily="34" charset="-122"/>
              </a:rPr>
              <a:t>中间代码</a:t>
            </a:r>
          </a:p>
        </p:txBody>
      </p:sp>
      <p:sp>
        <p:nvSpPr>
          <p:cNvPr id="9" name="Text Box 5">
            <a:extLst>
              <a:ext uri="{FF2B5EF4-FFF2-40B4-BE49-F238E27FC236}">
                <a16:creationId xmlns:a16="http://schemas.microsoft.com/office/drawing/2014/main" id="{8AFB0005-0EE2-4816-98FF-E8BE99E91742}"/>
              </a:ext>
            </a:extLst>
          </p:cNvPr>
          <p:cNvSpPr txBox="1">
            <a:spLocks noChangeArrowheads="1"/>
          </p:cNvSpPr>
          <p:nvPr/>
        </p:nvSpPr>
        <p:spPr bwMode="auto">
          <a:xfrm>
            <a:off x="160338" y="3698825"/>
            <a:ext cx="2520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0000FF"/>
                </a:solidFill>
                <a:ea typeface="微软雅黑" panose="020B0503020204020204" pitchFamily="34" charset="-122"/>
              </a:rPr>
              <a:t>目标代码生成及优化</a:t>
            </a:r>
          </a:p>
        </p:txBody>
      </p:sp>
      <p:sp>
        <p:nvSpPr>
          <p:cNvPr id="10" name="Text Box 5">
            <a:extLst>
              <a:ext uri="{FF2B5EF4-FFF2-40B4-BE49-F238E27FC236}">
                <a16:creationId xmlns:a16="http://schemas.microsoft.com/office/drawing/2014/main" id="{FBB68C95-A737-D992-BDA5-9FA1BCDAB0F5}"/>
              </a:ext>
            </a:extLst>
          </p:cNvPr>
          <p:cNvSpPr txBox="1">
            <a:spLocks noChangeArrowheads="1"/>
          </p:cNvSpPr>
          <p:nvPr/>
        </p:nvSpPr>
        <p:spPr bwMode="auto">
          <a:xfrm>
            <a:off x="725488" y="4417963"/>
            <a:ext cx="1325562" cy="3968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ea typeface="微软雅黑" panose="020B0503020204020204" pitchFamily="34" charset="-122"/>
              </a:rPr>
              <a:t>目标代码</a:t>
            </a:r>
          </a:p>
        </p:txBody>
      </p:sp>
      <p:sp>
        <p:nvSpPr>
          <p:cNvPr id="11" name="右大括号 10">
            <a:extLst>
              <a:ext uri="{FF2B5EF4-FFF2-40B4-BE49-F238E27FC236}">
                <a16:creationId xmlns:a16="http://schemas.microsoft.com/office/drawing/2014/main" id="{BFF8CA88-61D9-CEFC-83C6-88555DA0C7F2}"/>
              </a:ext>
            </a:extLst>
          </p:cNvPr>
          <p:cNvSpPr/>
          <p:nvPr/>
        </p:nvSpPr>
        <p:spPr>
          <a:xfrm>
            <a:off x="2578100" y="1463625"/>
            <a:ext cx="373063" cy="1704975"/>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Rectangle 3">
            <a:extLst>
              <a:ext uri="{FF2B5EF4-FFF2-40B4-BE49-F238E27FC236}">
                <a16:creationId xmlns:a16="http://schemas.microsoft.com/office/drawing/2014/main" id="{5DE74ECD-AB80-C578-0B97-91C1F12CCF0F}"/>
              </a:ext>
            </a:extLst>
          </p:cNvPr>
          <p:cNvSpPr txBox="1">
            <a:spLocks noChangeArrowheads="1"/>
          </p:cNvSpPr>
          <p:nvPr/>
        </p:nvSpPr>
        <p:spPr bwMode="auto">
          <a:xfrm>
            <a:off x="2708275" y="3247975"/>
            <a:ext cx="132556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0" indent="0">
              <a:lnSpc>
                <a:spcPct val="105000"/>
              </a:lnSpc>
              <a:buFontTx/>
              <a:buNone/>
              <a:defRPr/>
            </a:pPr>
            <a:r>
              <a:rPr lang="zh-CN" altLang="en-US" sz="2200" kern="0" dirty="0">
                <a:solidFill>
                  <a:srgbClr val="FF0000"/>
                </a:solidFill>
                <a:latin typeface="微软雅黑" panose="020B0503020204020204" pitchFamily="34" charset="-122"/>
                <a:ea typeface="微软雅黑" panose="020B0503020204020204" pitchFamily="34" charset="-122"/>
              </a:rPr>
              <a:t>后端</a:t>
            </a:r>
            <a:r>
              <a:rPr lang="zh-CN" altLang="en-US" sz="2200" kern="0" dirty="0">
                <a:latin typeface="微软雅黑" panose="020B0503020204020204" pitchFamily="34" charset="-122"/>
                <a:ea typeface="微软雅黑" panose="020B0503020204020204" pitchFamily="34" charset="-122"/>
              </a:rPr>
              <a:t>遵循</a:t>
            </a:r>
            <a:r>
              <a:rPr lang="en-US" altLang="zh-CN" sz="2200" kern="0" dirty="0">
                <a:latin typeface="微软雅黑" panose="020B0503020204020204" pitchFamily="34" charset="-122"/>
                <a:ea typeface="微软雅黑" panose="020B0503020204020204" pitchFamily="34" charset="-122"/>
              </a:rPr>
              <a:t>ISA</a:t>
            </a:r>
            <a:r>
              <a:rPr lang="zh-CN" altLang="en-US" sz="2200" kern="0" dirty="0">
                <a:latin typeface="微软雅黑" panose="020B0503020204020204" pitchFamily="34" charset="-122"/>
                <a:ea typeface="微软雅黑" panose="020B0503020204020204" pitchFamily="34" charset="-122"/>
              </a:rPr>
              <a:t>规范和</a:t>
            </a:r>
            <a:endParaRPr lang="en-US" altLang="zh-CN" sz="2200" kern="0" dirty="0">
              <a:latin typeface="微软雅黑" panose="020B0503020204020204" pitchFamily="34" charset="-122"/>
              <a:ea typeface="微软雅黑" panose="020B0503020204020204" pitchFamily="34" charset="-122"/>
            </a:endParaRPr>
          </a:p>
          <a:p>
            <a:pPr marL="0" indent="0">
              <a:lnSpc>
                <a:spcPct val="105000"/>
              </a:lnSpc>
              <a:buFontTx/>
              <a:buNone/>
              <a:defRPr/>
            </a:pPr>
            <a:r>
              <a:rPr lang="en-US" altLang="zh-CN" sz="2200" kern="0" dirty="0">
                <a:latin typeface="微软雅黑" panose="020B0503020204020204" pitchFamily="34" charset="-122"/>
                <a:ea typeface="微软雅黑" panose="020B0503020204020204" pitchFamily="34" charset="-122"/>
              </a:rPr>
              <a:t>ABI</a:t>
            </a:r>
            <a:r>
              <a:rPr lang="zh-CN" altLang="en-US" sz="2200" kern="0" dirty="0">
                <a:latin typeface="微软雅黑" panose="020B0503020204020204" pitchFamily="34" charset="-122"/>
                <a:ea typeface="微软雅黑" panose="020B0503020204020204" pitchFamily="34" charset="-122"/>
              </a:rPr>
              <a:t>规范</a:t>
            </a:r>
            <a:endParaRPr lang="en-US" altLang="zh-CN" sz="2200" kern="0" dirty="0">
              <a:latin typeface="微软雅黑" panose="020B0503020204020204" pitchFamily="34" charset="-122"/>
              <a:ea typeface="微软雅黑" panose="020B0503020204020204" pitchFamily="34" charset="-122"/>
            </a:endParaRPr>
          </a:p>
          <a:p>
            <a:pPr lvl="1">
              <a:lnSpc>
                <a:spcPct val="105000"/>
              </a:lnSpc>
              <a:buFontTx/>
              <a:buNone/>
              <a:defRPr/>
            </a:pPr>
            <a:endParaRPr lang="zh-CN" altLang="en-US" kern="0" dirty="0">
              <a:latin typeface="微软雅黑" panose="020B0503020204020204" pitchFamily="34" charset="-122"/>
              <a:ea typeface="微软雅黑" panose="020B0503020204020204" pitchFamily="34" charset="-122"/>
            </a:endParaRPr>
          </a:p>
        </p:txBody>
      </p:sp>
      <p:sp>
        <p:nvSpPr>
          <p:cNvPr id="13" name="右大括号 12">
            <a:extLst>
              <a:ext uri="{FF2B5EF4-FFF2-40B4-BE49-F238E27FC236}">
                <a16:creationId xmlns:a16="http://schemas.microsoft.com/office/drawing/2014/main" id="{92B72640-CC6F-1BF5-91D4-959443D38B3B}"/>
              </a:ext>
            </a:extLst>
          </p:cNvPr>
          <p:cNvSpPr/>
          <p:nvPr/>
        </p:nvSpPr>
        <p:spPr>
          <a:xfrm>
            <a:off x="2411413" y="3382913"/>
            <a:ext cx="374650" cy="1431925"/>
          </a:xfrm>
          <a:prstGeom prst="rightBrace">
            <a:avLst>
              <a:gd name="adj1" fmla="val 8333"/>
              <a:gd name="adj2" fmla="val 53822"/>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 name="矩形 4">
            <a:extLst>
              <a:ext uri="{FF2B5EF4-FFF2-40B4-BE49-F238E27FC236}">
                <a16:creationId xmlns:a16="http://schemas.microsoft.com/office/drawing/2014/main" id="{B0629408-BA43-78DB-B444-D63747DA8CDB}"/>
              </a:ext>
            </a:extLst>
          </p:cNvPr>
          <p:cNvSpPr>
            <a:spLocks noChangeArrowheads="1"/>
          </p:cNvSpPr>
          <p:nvPr/>
        </p:nvSpPr>
        <p:spPr bwMode="auto">
          <a:xfrm>
            <a:off x="4122738" y="1088975"/>
            <a:ext cx="5032375"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a:solidFill>
                  <a:srgbClr val="0000FF"/>
                </a:solidFill>
                <a:latin typeface="微软雅黑" panose="020B0503020204020204" pitchFamily="34" charset="-122"/>
                <a:ea typeface="微软雅黑" panose="020B0503020204020204" pitchFamily="34" charset="-122"/>
              </a:rPr>
              <a:t>执行结果不符合程序开发者预期举例：</a:t>
            </a:r>
            <a:endParaRPr lang="en-US" altLang="zh-CN" sz="2000">
              <a:solidFill>
                <a:srgbClr val="0000FF"/>
              </a:solidFill>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C90</a:t>
            </a:r>
            <a:r>
              <a:rPr lang="zh-CN" altLang="en-US" sz="2000">
                <a:latin typeface="微软雅黑" panose="020B0503020204020204" pitchFamily="34" charset="-122"/>
                <a:ea typeface="微软雅黑" panose="020B0503020204020204" pitchFamily="34" charset="-122"/>
              </a:rPr>
              <a:t>中，</a:t>
            </a:r>
            <a:r>
              <a:rPr lang="en-US" altLang="zh-CN" sz="2000">
                <a:latin typeface="微软雅黑" panose="020B0503020204020204" pitchFamily="34" charset="-122"/>
                <a:ea typeface="微软雅黑" panose="020B0503020204020204" pitchFamily="34" charset="-122"/>
              </a:rPr>
              <a:t>-2147483648 &lt; 2147483647</a:t>
            </a:r>
            <a:r>
              <a:rPr lang="zh-CN" altLang="en-US" sz="2000">
                <a:latin typeface="微软雅黑" panose="020B0503020204020204" pitchFamily="34" charset="-122"/>
                <a:ea typeface="微软雅黑" panose="020B0503020204020204" pitchFamily="34" charset="-122"/>
              </a:rPr>
              <a:t> </a:t>
            </a:r>
            <a:r>
              <a:rPr lang="zh-CN" altLang="en-US" sz="2000">
                <a:solidFill>
                  <a:srgbClr val="FF0000"/>
                </a:solidFill>
                <a:latin typeface="微软雅黑" panose="020B0503020204020204" pitchFamily="34" charset="-122"/>
                <a:ea typeface="微软雅黑" panose="020B0503020204020204" pitchFamily="34" charset="-122"/>
              </a:rPr>
              <a:t>结果为</a:t>
            </a:r>
            <a:r>
              <a:rPr lang="en-US" altLang="zh-CN" sz="2000">
                <a:solidFill>
                  <a:srgbClr val="FF0000"/>
                </a:solidFill>
                <a:latin typeface="微软雅黑" panose="020B0503020204020204" pitchFamily="34" charset="-122"/>
                <a:ea typeface="微软雅黑" panose="020B0503020204020204" pitchFamily="34" charset="-122"/>
              </a:rPr>
              <a:t>flase</a:t>
            </a:r>
          </a:p>
          <a:p>
            <a:pPr>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int x=1234</a:t>
            </a:r>
            <a:r>
              <a:rPr lang="zh-CN" altLang="en-US"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printf(“%lf”,x);</a:t>
            </a:r>
          </a:p>
          <a:p>
            <a:pPr>
              <a:lnSpc>
                <a:spcPct val="100000"/>
              </a:lnSpc>
              <a:spcBef>
                <a:spcPct val="0"/>
              </a:spcBef>
              <a:buFontTx/>
              <a:buNone/>
            </a:pPr>
            <a:r>
              <a:rPr lang="zh-CN" altLang="en-US" sz="2000">
                <a:solidFill>
                  <a:srgbClr val="FF0000"/>
                </a:solidFill>
                <a:latin typeface="微软雅黑" panose="020B0503020204020204" pitchFamily="34" charset="-122"/>
                <a:ea typeface="微软雅黑" panose="020B0503020204020204" pitchFamily="34" charset="-122"/>
              </a:rPr>
              <a:t>不同平台结果不同，相同平台每次结果不同</a:t>
            </a:r>
            <a:endParaRPr lang="en-US" altLang="zh-CN" sz="2000">
              <a:solidFill>
                <a:srgbClr val="FF0000"/>
              </a:solidFill>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800">
                <a:latin typeface="微软雅黑" panose="020B0503020204020204" pitchFamily="34" charset="-122"/>
                <a:ea typeface="微软雅黑" panose="020B0503020204020204" pitchFamily="34" charset="-122"/>
              </a:rPr>
              <a:t>     </a:t>
            </a:r>
          </a:p>
          <a:p>
            <a:pPr>
              <a:lnSpc>
                <a:spcPct val="100000"/>
              </a:lnSpc>
              <a:spcBef>
                <a:spcPct val="0"/>
              </a:spcBef>
              <a:buFontTx/>
              <a:buNone/>
            </a:pPr>
            <a:r>
              <a:rPr lang="zh-CN" altLang="en-US" sz="2000">
                <a:solidFill>
                  <a:srgbClr val="0000FF"/>
                </a:solidFill>
                <a:latin typeface="微软雅黑" panose="020B0503020204020204" pitchFamily="34" charset="-122"/>
                <a:ea typeface="微软雅黑" panose="020B0503020204020204" pitchFamily="34" charset="-122"/>
              </a:rPr>
              <a:t>结果不符合预期的原因通常有两种：</a:t>
            </a:r>
            <a:endParaRPr lang="en-US" altLang="zh-CN" sz="2000">
              <a:solidFill>
                <a:srgbClr val="0000FF"/>
              </a:solidFill>
              <a:latin typeface="微软雅黑" panose="020B0503020204020204" pitchFamily="34" charset="-122"/>
              <a:ea typeface="微软雅黑" panose="020B0503020204020204" pitchFamily="34" charset="-122"/>
            </a:endParaRPr>
          </a:p>
          <a:p>
            <a:pPr>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）程序员不了解语言规范；</a:t>
            </a:r>
            <a:endParaRPr lang="en-US" altLang="zh-CN" sz="2000">
              <a:latin typeface="微软雅黑" panose="020B0503020204020204" pitchFamily="34" charset="-122"/>
              <a:ea typeface="微软雅黑" panose="020B0503020204020204" pitchFamily="34" charset="-122"/>
            </a:endParaRPr>
          </a:p>
          <a:p>
            <a:pPr>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）程序含有</a:t>
            </a:r>
            <a:r>
              <a:rPr lang="zh-CN" altLang="en-US" sz="2000">
                <a:solidFill>
                  <a:srgbClr val="FF0000"/>
                </a:solidFill>
                <a:latin typeface="微软雅黑" panose="020B0503020204020204" pitchFamily="34" charset="-122"/>
                <a:ea typeface="微软雅黑" panose="020B0503020204020204" pitchFamily="34" charset="-122"/>
              </a:rPr>
              <a:t>未定义行为（</a:t>
            </a:r>
            <a:r>
              <a:rPr lang="en-US" altLang="zh-CN" sz="2000">
                <a:solidFill>
                  <a:srgbClr val="FF0000"/>
                </a:solidFill>
                <a:latin typeface="微软雅黑" panose="020B0503020204020204" pitchFamily="34" charset="-122"/>
                <a:ea typeface="微软雅黑" panose="020B0503020204020204" pitchFamily="34" charset="-122"/>
              </a:rPr>
              <a:t>undefined  behavior</a:t>
            </a:r>
            <a:r>
              <a:rPr lang="zh-CN" altLang="en-US" sz="2000">
                <a:solidFill>
                  <a:srgbClr val="FF0000"/>
                </a:solidFill>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或</a:t>
            </a:r>
            <a:r>
              <a:rPr lang="zh-CN" altLang="en-US" sz="2000">
                <a:solidFill>
                  <a:srgbClr val="FF0000"/>
                </a:solidFill>
                <a:latin typeface="微软雅黑" panose="020B0503020204020204" pitchFamily="34" charset="-122"/>
                <a:ea typeface="微软雅黑" panose="020B0503020204020204" pitchFamily="34" charset="-122"/>
              </a:rPr>
              <a:t>未确定行为（</a:t>
            </a:r>
            <a:r>
              <a:rPr lang="en-US" altLang="zh-CN" sz="2000">
                <a:solidFill>
                  <a:srgbClr val="FF0000"/>
                </a:solidFill>
                <a:latin typeface="微软雅黑" panose="020B0503020204020204" pitchFamily="34" charset="-122"/>
                <a:ea typeface="微软雅黑" panose="020B0503020204020204" pitchFamily="34" charset="-122"/>
              </a:rPr>
              <a:t>unspecified behavior</a:t>
            </a:r>
            <a:r>
              <a:rPr lang="zh-CN" altLang="en-US" sz="2000">
                <a:solidFill>
                  <a:srgbClr val="FF0000"/>
                </a:solidFill>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的语句</a:t>
            </a:r>
          </a:p>
        </p:txBody>
      </p:sp>
      <p:grpSp>
        <p:nvGrpSpPr>
          <p:cNvPr id="15" name="组合 14">
            <a:extLst>
              <a:ext uri="{FF2B5EF4-FFF2-40B4-BE49-F238E27FC236}">
                <a16:creationId xmlns:a16="http://schemas.microsoft.com/office/drawing/2014/main" id="{743946E8-C8CD-BF8E-5703-6E4DACF41865}"/>
              </a:ext>
            </a:extLst>
          </p:cNvPr>
          <p:cNvGrpSpPr>
            <a:grpSpLocks/>
          </p:cNvGrpSpPr>
          <p:nvPr/>
        </p:nvGrpSpPr>
        <p:grpSpPr bwMode="auto">
          <a:xfrm>
            <a:off x="6624638" y="2077988"/>
            <a:ext cx="1682750" cy="503237"/>
            <a:chOff x="6224408" y="1763815"/>
            <a:chExt cx="1683623" cy="503788"/>
          </a:xfrm>
        </p:grpSpPr>
        <p:sp>
          <p:nvSpPr>
            <p:cNvPr id="16" name="矩形 1">
              <a:extLst>
                <a:ext uri="{FF2B5EF4-FFF2-40B4-BE49-F238E27FC236}">
                  <a16:creationId xmlns:a16="http://schemas.microsoft.com/office/drawing/2014/main" id="{AE859A56-3249-058C-693B-D8D4D81EA5D9}"/>
                </a:ext>
              </a:extLst>
            </p:cNvPr>
            <p:cNvSpPr>
              <a:spLocks noChangeArrowheads="1"/>
            </p:cNvSpPr>
            <p:nvPr/>
          </p:nvSpPr>
          <p:spPr bwMode="auto">
            <a:xfrm flipH="1">
              <a:off x="6462210" y="1829121"/>
              <a:ext cx="14458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800">
                  <a:solidFill>
                    <a:srgbClr val="009242"/>
                  </a:solidFill>
                  <a:latin typeface="微软雅黑" panose="020B0503020204020204" pitchFamily="34" charset="-122"/>
                  <a:ea typeface="微软雅黑" panose="020B0503020204020204" pitchFamily="34" charset="-122"/>
                </a:rPr>
                <a:t>未定义行为</a:t>
              </a:r>
              <a:endParaRPr lang="zh-CN" altLang="en-US" sz="1800" b="0">
                <a:solidFill>
                  <a:srgbClr val="009242"/>
                </a:solidFill>
              </a:endParaRPr>
            </a:p>
          </p:txBody>
        </p:sp>
        <p:sp>
          <p:nvSpPr>
            <p:cNvPr id="17" name="右大括号 16">
              <a:extLst>
                <a:ext uri="{FF2B5EF4-FFF2-40B4-BE49-F238E27FC236}">
                  <a16:creationId xmlns:a16="http://schemas.microsoft.com/office/drawing/2014/main" id="{C7DCFE16-DA09-CDF2-166D-8A9FC00E8EF5}"/>
                </a:ext>
              </a:extLst>
            </p:cNvPr>
            <p:cNvSpPr/>
            <p:nvPr/>
          </p:nvSpPr>
          <p:spPr>
            <a:xfrm>
              <a:off x="6224408" y="1763815"/>
              <a:ext cx="238249" cy="503788"/>
            </a:xfrm>
            <a:prstGeom prst="rightBrace">
              <a:avLst>
                <a:gd name="adj1" fmla="val 19251"/>
                <a:gd name="adj2" fmla="val 50000"/>
              </a:avLst>
            </a:prstGeom>
            <a:ln w="31750">
              <a:solidFill>
                <a:srgbClr val="00924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18" name="矩形 17">
            <a:extLst>
              <a:ext uri="{FF2B5EF4-FFF2-40B4-BE49-F238E27FC236}">
                <a16:creationId xmlns:a16="http://schemas.microsoft.com/office/drawing/2014/main" id="{62CE71A6-27C6-1B2C-AB33-C4A6D2FD0EC3}"/>
              </a:ext>
            </a:extLst>
          </p:cNvPr>
          <p:cNvSpPr>
            <a:spLocks noChangeArrowheads="1"/>
          </p:cNvSpPr>
          <p:nvPr/>
        </p:nvSpPr>
        <p:spPr bwMode="auto">
          <a:xfrm>
            <a:off x="33338" y="5733256"/>
            <a:ext cx="44862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latin typeface="微软雅黑" panose="020B0503020204020204" pitchFamily="34" charset="-122"/>
                <a:ea typeface="微软雅黑" panose="020B0503020204020204" pitchFamily="34" charset="-122"/>
              </a:rPr>
              <a:t>后端根据</a:t>
            </a:r>
            <a:r>
              <a:rPr lang="en-US" altLang="zh-CN" sz="2000" dirty="0">
                <a:latin typeface="微软雅黑" panose="020B0503020204020204" pitchFamily="34" charset="-122"/>
                <a:ea typeface="微软雅黑" panose="020B0503020204020204" pitchFamily="34" charset="-122"/>
              </a:rPr>
              <a:t>ISA</a:t>
            </a:r>
            <a:r>
              <a:rPr lang="zh-CN" altLang="en-US" sz="2000" dirty="0">
                <a:latin typeface="微软雅黑" panose="020B0503020204020204" pitchFamily="34" charset="-122"/>
                <a:ea typeface="微软雅黑" panose="020B0503020204020204" pitchFamily="34" charset="-122"/>
              </a:rPr>
              <a:t>规范和</a:t>
            </a:r>
            <a:r>
              <a:rPr lang="zh-CN" altLang="en-US" sz="2000" dirty="0">
                <a:solidFill>
                  <a:srgbClr val="CC3300"/>
                </a:solidFill>
                <a:latin typeface="微软雅黑" panose="020B0503020204020204" pitchFamily="34" charset="-122"/>
                <a:ea typeface="微软雅黑" panose="020B0503020204020204" pitchFamily="34" charset="-122"/>
              </a:rPr>
              <a:t>应用程序二进制接口（</a:t>
            </a:r>
            <a:r>
              <a:rPr lang="en-US" altLang="zh-CN" sz="2000" dirty="0">
                <a:solidFill>
                  <a:srgbClr val="CC3300"/>
                </a:solidFill>
                <a:latin typeface="微软雅黑" panose="020B0503020204020204" pitchFamily="34" charset="-122"/>
                <a:ea typeface="微软雅黑" panose="020B0503020204020204" pitchFamily="34" charset="-122"/>
              </a:rPr>
              <a:t>Application Binary Interface</a:t>
            </a:r>
            <a:r>
              <a:rPr lang="zh-CN" altLang="en-US" sz="2000" dirty="0">
                <a:solidFill>
                  <a:srgbClr val="CC3300"/>
                </a:solidFill>
                <a:latin typeface="微软雅黑" panose="020B0503020204020204" pitchFamily="34" charset="-122"/>
                <a:ea typeface="微软雅黑" panose="020B0503020204020204" pitchFamily="34" charset="-122"/>
              </a:rPr>
              <a:t>，</a:t>
            </a:r>
            <a:r>
              <a:rPr lang="en-US" altLang="zh-CN" sz="2000" dirty="0">
                <a:solidFill>
                  <a:srgbClr val="CC3300"/>
                </a:solidFill>
                <a:latin typeface="微软雅黑" panose="020B0503020204020204" pitchFamily="34" charset="-122"/>
                <a:ea typeface="微软雅黑" panose="020B0503020204020204" pitchFamily="34" charset="-122"/>
              </a:rPr>
              <a:t>ABI</a:t>
            </a:r>
            <a:r>
              <a:rPr lang="zh-CN" altLang="en-US" sz="2000" dirty="0">
                <a:solidFill>
                  <a:srgbClr val="CC33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规范进行设计实现。</a:t>
            </a:r>
          </a:p>
        </p:txBody>
      </p:sp>
      <p:sp>
        <p:nvSpPr>
          <p:cNvPr id="19" name="矩形 18">
            <a:extLst>
              <a:ext uri="{FF2B5EF4-FFF2-40B4-BE49-F238E27FC236}">
                <a16:creationId xmlns:a16="http://schemas.microsoft.com/office/drawing/2014/main" id="{F7F7F0FA-9982-C355-A92C-18DD8535A03C}"/>
              </a:ext>
            </a:extLst>
          </p:cNvPr>
          <p:cNvSpPr>
            <a:spLocks noChangeArrowheads="1"/>
          </p:cNvSpPr>
          <p:nvPr/>
        </p:nvSpPr>
        <p:spPr bwMode="auto">
          <a:xfrm>
            <a:off x="4499992" y="4653136"/>
            <a:ext cx="461067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ABI</a:t>
            </a:r>
            <a:r>
              <a:rPr lang="zh-CN" altLang="en-US" sz="2000" dirty="0">
                <a:latin typeface="微软雅黑" panose="020B0503020204020204" pitchFamily="34" charset="-122"/>
                <a:ea typeface="微软雅黑" panose="020B0503020204020204" pitchFamily="34" charset="-122"/>
              </a:rPr>
              <a:t>是为运行在</a:t>
            </a:r>
            <a:r>
              <a:rPr lang="zh-CN" altLang="en-US" sz="2000" dirty="0">
                <a:solidFill>
                  <a:srgbClr val="0000FF"/>
                </a:solidFill>
                <a:latin typeface="微软雅黑" panose="020B0503020204020204" pitchFamily="34" charset="-122"/>
                <a:ea typeface="微软雅黑" panose="020B0503020204020204" pitchFamily="34" charset="-122"/>
              </a:rPr>
              <a:t>特定</a:t>
            </a:r>
            <a:r>
              <a:rPr lang="en-US" altLang="zh-CN" sz="2000" dirty="0">
                <a:solidFill>
                  <a:srgbClr val="0000FF"/>
                </a:solidFill>
                <a:latin typeface="微软雅黑" panose="020B0503020204020204" pitchFamily="34" charset="-122"/>
                <a:ea typeface="微软雅黑" panose="020B0503020204020204" pitchFamily="34" charset="-122"/>
              </a:rPr>
              <a:t>ISA</a:t>
            </a:r>
            <a:r>
              <a:rPr lang="zh-CN" altLang="en-US" sz="2000" dirty="0">
                <a:solidFill>
                  <a:srgbClr val="0000FF"/>
                </a:solidFill>
                <a:latin typeface="微软雅黑" panose="020B0503020204020204" pitchFamily="34" charset="-122"/>
                <a:ea typeface="微软雅黑" panose="020B0503020204020204" pitchFamily="34" charset="-122"/>
              </a:rPr>
              <a:t>及特定操作系统之上</a:t>
            </a:r>
            <a:r>
              <a:rPr lang="zh-CN" altLang="en-US" sz="2000" dirty="0">
                <a:latin typeface="微软雅黑" panose="020B0503020204020204" pitchFamily="34" charset="-122"/>
                <a:ea typeface="微软雅黑" panose="020B0503020204020204" pitchFamily="34" charset="-122"/>
              </a:rPr>
              <a:t>的应用程序中所遵循的一种</a:t>
            </a:r>
            <a:r>
              <a:rPr lang="zh-CN" altLang="en-US" sz="2000" dirty="0">
                <a:solidFill>
                  <a:srgbClr val="FF0000"/>
                </a:solidFill>
                <a:latin typeface="微软雅黑" panose="020B0503020204020204" pitchFamily="34" charset="-122"/>
                <a:ea typeface="微软雅黑" panose="020B0503020204020204" pitchFamily="34" charset="-122"/>
              </a:rPr>
              <a:t>机器级目标代码层接口，也可能是一些约定</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00000"/>
              </a:lnSpc>
              <a:spcBef>
                <a:spcPct val="0"/>
              </a:spcBef>
              <a:buFontTx/>
              <a:buNone/>
            </a:pPr>
            <a:r>
              <a:rPr lang="zh-CN" altLang="en-US" sz="2000" dirty="0">
                <a:latin typeface="微软雅黑" panose="020B0503020204020204" pitchFamily="34" charset="-122"/>
                <a:ea typeface="微软雅黑" panose="020B0503020204020204" pitchFamily="34" charset="-122"/>
              </a:rPr>
              <a:t>描述了</a:t>
            </a:r>
            <a:r>
              <a:rPr lang="zh-CN" altLang="en-US" sz="2000" dirty="0">
                <a:solidFill>
                  <a:srgbClr val="0000FF"/>
                </a:solidFill>
                <a:latin typeface="微软雅黑" panose="020B0503020204020204" pitchFamily="34" charset="-122"/>
                <a:ea typeface="微软雅黑" panose="020B0503020204020204" pitchFamily="34" charset="-122"/>
              </a:rPr>
              <a:t>应用程序和操作系统之间</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应用程序和所调用的库之间</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009242"/>
                </a:solidFill>
                <a:latin typeface="微软雅黑" panose="020B0503020204020204" pitchFamily="34" charset="-122"/>
                <a:ea typeface="微软雅黑" panose="020B0503020204020204" pitchFamily="34" charset="-122"/>
              </a:rPr>
              <a:t>不同组成部分（如过程或函数）之间</a:t>
            </a:r>
            <a:r>
              <a:rPr lang="zh-CN" altLang="en-US" sz="2000" dirty="0">
                <a:latin typeface="微软雅黑" panose="020B0503020204020204" pitchFamily="34" charset="-122"/>
                <a:ea typeface="微软雅黑" panose="020B0503020204020204" pitchFamily="34" charset="-122"/>
              </a:rPr>
              <a:t>在较低层次上的机器级代码接口。</a:t>
            </a:r>
          </a:p>
        </p:txBody>
      </p:sp>
      <p:cxnSp>
        <p:nvCxnSpPr>
          <p:cNvPr id="20" name="直接箭头连接符 19">
            <a:extLst>
              <a:ext uri="{FF2B5EF4-FFF2-40B4-BE49-F238E27FC236}">
                <a16:creationId xmlns:a16="http://schemas.microsoft.com/office/drawing/2014/main" id="{D0487487-7544-233F-99CE-EA9B3335896B}"/>
              </a:ext>
            </a:extLst>
          </p:cNvPr>
          <p:cNvCxnSpPr>
            <a:cxnSpLocks/>
          </p:cNvCxnSpPr>
          <p:nvPr/>
        </p:nvCxnSpPr>
        <p:spPr>
          <a:xfrm flipH="1">
            <a:off x="1376363" y="2573288"/>
            <a:ext cx="0" cy="365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9970DCDC-00E0-CB02-6473-A2F74ADB3FB6}"/>
              </a:ext>
            </a:extLst>
          </p:cNvPr>
          <p:cNvCxnSpPr>
            <a:cxnSpLocks/>
          </p:cNvCxnSpPr>
          <p:nvPr/>
        </p:nvCxnSpPr>
        <p:spPr>
          <a:xfrm flipH="1">
            <a:off x="1376363" y="3382913"/>
            <a:ext cx="0" cy="365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81CE1179-A856-2B9C-B298-DA4C0E5FDB1D}"/>
              </a:ext>
            </a:extLst>
          </p:cNvPr>
          <p:cNvCxnSpPr>
            <a:cxnSpLocks/>
          </p:cNvCxnSpPr>
          <p:nvPr/>
        </p:nvCxnSpPr>
        <p:spPr>
          <a:xfrm flipH="1">
            <a:off x="1376363" y="4057600"/>
            <a:ext cx="0" cy="365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 Box 5">
            <a:extLst>
              <a:ext uri="{FF2B5EF4-FFF2-40B4-BE49-F238E27FC236}">
                <a16:creationId xmlns:a16="http://schemas.microsoft.com/office/drawing/2014/main" id="{23287D3D-A1EC-1501-A537-3A21466A442A}"/>
              </a:ext>
            </a:extLst>
          </p:cNvPr>
          <p:cNvSpPr txBox="1">
            <a:spLocks noChangeArrowheads="1"/>
          </p:cNvSpPr>
          <p:nvPr/>
        </p:nvSpPr>
        <p:spPr bwMode="auto">
          <a:xfrm>
            <a:off x="-15875" y="5245050"/>
            <a:ext cx="3771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0000FF"/>
                </a:solidFill>
                <a:ea typeface="微软雅黑" panose="020B0503020204020204" pitchFamily="34" charset="-122"/>
              </a:rPr>
              <a:t>运行平台：操作系统</a:t>
            </a:r>
            <a:r>
              <a:rPr lang="en-US" altLang="zh-CN" sz="2000">
                <a:solidFill>
                  <a:srgbClr val="0000FF"/>
                </a:solidFill>
                <a:ea typeface="微软雅黑" panose="020B0503020204020204" pitchFamily="34" charset="-122"/>
              </a:rPr>
              <a:t>+ISA</a:t>
            </a:r>
            <a:r>
              <a:rPr lang="zh-CN" altLang="en-US" sz="2000">
                <a:solidFill>
                  <a:srgbClr val="0000FF"/>
                </a:solidFill>
                <a:ea typeface="微软雅黑" panose="020B0503020204020204" pitchFamily="34" charset="-122"/>
              </a:rPr>
              <a:t>架构</a:t>
            </a:r>
          </a:p>
        </p:txBody>
      </p:sp>
      <p:sp>
        <p:nvSpPr>
          <p:cNvPr id="24" name="箭头: 下 23">
            <a:extLst>
              <a:ext uri="{FF2B5EF4-FFF2-40B4-BE49-F238E27FC236}">
                <a16:creationId xmlns:a16="http://schemas.microsoft.com/office/drawing/2014/main" id="{8A0B7E36-01A4-C424-7DE1-3910B21F46C7}"/>
              </a:ext>
            </a:extLst>
          </p:cNvPr>
          <p:cNvSpPr/>
          <p:nvPr/>
        </p:nvSpPr>
        <p:spPr>
          <a:xfrm rot="10800000">
            <a:off x="630238" y="4848175"/>
            <a:ext cx="1433512" cy="396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8193">
            <a:extLst>
              <a:ext uri="{FF2B5EF4-FFF2-40B4-BE49-F238E27FC236}">
                <a16:creationId xmlns:a16="http://schemas.microsoft.com/office/drawing/2014/main" id="{F04B4747-B262-7E43-3FA9-FE7AC39D8A67}"/>
              </a:ext>
            </a:extLst>
          </p:cNvPr>
          <p:cNvSpPr txBox="1"/>
          <p:nvPr/>
        </p:nvSpPr>
        <p:spPr>
          <a:xfrm>
            <a:off x="539115" y="260033"/>
            <a:ext cx="7272338" cy="646331"/>
          </a:xfrm>
          <a:prstGeom prst="rect">
            <a:avLst/>
          </a:prstGeom>
          <a:noFill/>
          <a:ln w="9525">
            <a:noFill/>
          </a:ln>
        </p:spPr>
        <p:txBody>
          <a:bodyPr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二</a:t>
            </a:r>
            <a:r>
              <a:rPr sz="3600" dirty="0">
                <a:solidFill>
                  <a:schemeClr val="bg1"/>
                </a:solidFill>
                <a:latin typeface="华文新魏" panose="02010800040101010101" pitchFamily="2" charset="-122"/>
                <a:ea typeface="华文新魏" panose="02010800040101010101" pitchFamily="2" charset="-122"/>
              </a:rPr>
              <a:t>、</a:t>
            </a:r>
            <a:r>
              <a:rPr sz="3600" dirty="0" err="1">
                <a:solidFill>
                  <a:schemeClr val="bg1"/>
                </a:solidFill>
                <a:latin typeface="华文新魏" panose="02010800040101010101" pitchFamily="2" charset="-122"/>
                <a:ea typeface="华文新魏" panose="02010800040101010101" pitchFamily="2" charset="-122"/>
              </a:rPr>
              <a:t>计算机</a:t>
            </a:r>
            <a:r>
              <a:rPr lang="zh-CN" sz="3600" dirty="0">
                <a:solidFill>
                  <a:schemeClr val="bg1"/>
                </a:solidFill>
                <a:latin typeface="华文新魏" panose="02010800040101010101" pitchFamily="2" charset="-122"/>
                <a:ea typeface="华文新魏" panose="02010800040101010101" pitchFamily="2" charset="-122"/>
              </a:rPr>
              <a:t>系统</a:t>
            </a:r>
            <a:r>
              <a:rPr lang="zh-CN" altLang="en-US" sz="3600" dirty="0">
                <a:solidFill>
                  <a:schemeClr val="bg1"/>
                </a:solidFill>
                <a:latin typeface="华文新魏" panose="02010800040101010101" pitchFamily="2" charset="-122"/>
                <a:ea typeface="华文新魏" panose="02010800040101010101" pitchFamily="2" charset="-122"/>
              </a:rPr>
              <a:t>核心层之间的关联</a:t>
            </a:r>
            <a:endParaRPr lang="zh-CN" sz="36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75066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randombar(horizontal)">
                                      <p:cBhvr>
                                        <p:cTn id="17" dur="500"/>
                                        <p:tgtEl>
                                          <p:spTgt spid="14">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randombar(horizontal)">
                                      <p:cBhvr>
                                        <p:cTn id="20" dur="500"/>
                                        <p:tgtEl>
                                          <p:spTgt spid="1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Effect transition="in" filter="randombar(horizontal)">
                                      <p:cBhvr>
                                        <p:cTn id="25" dur="500"/>
                                        <p:tgtEl>
                                          <p:spTgt spid="1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4">
                                            <p:txEl>
                                              <p:pRg st="6" end="6"/>
                                            </p:txEl>
                                          </p:spTgt>
                                        </p:tgtEl>
                                        <p:attrNameLst>
                                          <p:attrName>style.visibility</p:attrName>
                                        </p:attrNameLst>
                                      </p:cBhvr>
                                      <p:to>
                                        <p:strVal val="visible"/>
                                      </p:to>
                                    </p:set>
                                    <p:animEffect transition="in" filter="randombar(horizontal)">
                                      <p:cBhvr>
                                        <p:cTn id="30" dur="500"/>
                                        <p:tgtEl>
                                          <p:spTgt spid="1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animEffect transition="in" filter="randombar(horizontal)">
                                      <p:cBhvr>
                                        <p:cTn id="35" dur="500"/>
                                        <p:tgtEl>
                                          <p:spTgt spid="1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4">
                                            <p:txEl>
                                              <p:pRg st="8" end="8"/>
                                            </p:txEl>
                                          </p:spTgt>
                                        </p:tgtEl>
                                        <p:attrNameLst>
                                          <p:attrName>style.visibility</p:attrName>
                                        </p:attrNameLst>
                                      </p:cBhvr>
                                      <p:to>
                                        <p:strVal val="visible"/>
                                      </p:to>
                                    </p:set>
                                    <p:animEffect transition="in" filter="randombar(horizontal)">
                                      <p:cBhvr>
                                        <p:cTn id="40" dur="500"/>
                                        <p:tgtEl>
                                          <p:spTgt spid="1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randombar(horizontal)">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19">
                                            <p:txEl>
                                              <p:pRg st="0" end="0"/>
                                            </p:txEl>
                                          </p:spTgt>
                                        </p:tgtEl>
                                        <p:attrNameLst>
                                          <p:attrName>style.visibility</p:attrName>
                                        </p:attrNameLst>
                                      </p:cBhvr>
                                      <p:to>
                                        <p:strVal val="visible"/>
                                      </p:to>
                                    </p:set>
                                    <p:animEffect transition="in" filter="randombar(horizontal)">
                                      <p:cBhvr>
                                        <p:cTn id="55" dur="500"/>
                                        <p:tgtEl>
                                          <p:spTgt spid="19">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19">
                                            <p:txEl>
                                              <p:pRg st="1" end="1"/>
                                            </p:txEl>
                                          </p:spTgt>
                                        </p:tgtEl>
                                        <p:attrNameLst>
                                          <p:attrName>style.visibility</p:attrName>
                                        </p:attrNameLst>
                                      </p:cBhvr>
                                      <p:to>
                                        <p:strVal val="visible"/>
                                      </p:to>
                                    </p:set>
                                    <p:animEffect transition="in" filter="randombar(horizontal)">
                                      <p:cBhvr>
                                        <p:cTn id="60"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AEAA610-916D-F9EB-EE61-A88070CCCB6D}"/>
              </a:ext>
            </a:extLst>
          </p:cNvPr>
          <p:cNvSpPr txBox="1">
            <a:spLocks noChangeArrowheads="1"/>
          </p:cNvSpPr>
          <p:nvPr/>
        </p:nvSpPr>
        <p:spPr>
          <a:xfrm>
            <a:off x="2890838" y="2097311"/>
            <a:ext cx="787400" cy="449263"/>
          </a:xfrm>
          <a:prstGeom prst="rect">
            <a:avLst/>
          </a:prstGeom>
        </p:spPr>
        <p: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3"/>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pPr marL="0" indent="0">
              <a:lnSpc>
                <a:spcPct val="105000"/>
              </a:lnSpc>
              <a:buFontTx/>
              <a:buNone/>
            </a:pPr>
            <a:r>
              <a:rPr lang="zh-CN" altLang="en-US" sz="2200" b="1" dirty="0">
                <a:solidFill>
                  <a:srgbClr val="FF0000"/>
                </a:solidFill>
                <a:latin typeface="微软雅黑" panose="020B0503020204020204" pitchFamily="34" charset="-122"/>
                <a:ea typeface="微软雅黑" panose="020B0503020204020204" pitchFamily="34" charset="-122"/>
              </a:rPr>
              <a:t>前端</a:t>
            </a:r>
            <a:endParaRPr lang="en-US" altLang="zh-CN" sz="2200" b="1" dirty="0">
              <a:solidFill>
                <a:srgbClr val="FF0000"/>
              </a:solidFill>
              <a:latin typeface="微软雅黑" panose="020B0503020204020204" pitchFamily="34" charset="-122"/>
              <a:ea typeface="微软雅黑" panose="020B0503020204020204" pitchFamily="34" charset="-122"/>
            </a:endParaRPr>
          </a:p>
          <a:p>
            <a:pPr lvl="1">
              <a:lnSpc>
                <a:spcPct val="105000"/>
              </a:lnSpc>
              <a:buFontTx/>
              <a:buNone/>
            </a:pPr>
            <a:endParaRPr lang="zh-CN" altLang="en-US" dirty="0">
              <a:latin typeface="微软雅黑" panose="020B0503020204020204" pitchFamily="34" charset="-122"/>
              <a:ea typeface="微软雅黑" panose="020B0503020204020204" pitchFamily="34" charset="-122"/>
            </a:endParaRPr>
          </a:p>
        </p:txBody>
      </p:sp>
      <p:sp>
        <p:nvSpPr>
          <p:cNvPr id="25" name="Text Box 5">
            <a:extLst>
              <a:ext uri="{FF2B5EF4-FFF2-40B4-BE49-F238E27FC236}">
                <a16:creationId xmlns:a16="http://schemas.microsoft.com/office/drawing/2014/main" id="{E9B10B88-66AD-F825-43C5-6909E1D0B1C3}"/>
              </a:ext>
            </a:extLst>
          </p:cNvPr>
          <p:cNvSpPr txBox="1">
            <a:spLocks noChangeArrowheads="1"/>
          </p:cNvSpPr>
          <p:nvPr/>
        </p:nvSpPr>
        <p:spPr bwMode="auto">
          <a:xfrm>
            <a:off x="547688" y="1141636"/>
            <a:ext cx="1728787" cy="3968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ea typeface="微软雅黑" panose="020B0503020204020204" pitchFamily="34" charset="-122"/>
              </a:rPr>
              <a:t>高级语言程序</a:t>
            </a:r>
          </a:p>
        </p:txBody>
      </p:sp>
      <p:cxnSp>
        <p:nvCxnSpPr>
          <p:cNvPr id="26" name="直接箭头连接符 25">
            <a:extLst>
              <a:ext uri="{FF2B5EF4-FFF2-40B4-BE49-F238E27FC236}">
                <a16:creationId xmlns:a16="http://schemas.microsoft.com/office/drawing/2014/main" id="{07CF9118-85C0-E55C-FD40-CACEFC1A184D}"/>
              </a:ext>
            </a:extLst>
          </p:cNvPr>
          <p:cNvCxnSpPr>
            <a:cxnSpLocks/>
          </p:cNvCxnSpPr>
          <p:nvPr/>
        </p:nvCxnSpPr>
        <p:spPr>
          <a:xfrm flipH="1">
            <a:off x="1387475" y="1541686"/>
            <a:ext cx="0" cy="365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 Box 5">
            <a:extLst>
              <a:ext uri="{FF2B5EF4-FFF2-40B4-BE49-F238E27FC236}">
                <a16:creationId xmlns:a16="http://schemas.microsoft.com/office/drawing/2014/main" id="{9D1AA244-FAEB-2F65-8522-F9B865A4030B}"/>
              </a:ext>
            </a:extLst>
          </p:cNvPr>
          <p:cNvSpPr txBox="1">
            <a:spLocks noChangeArrowheads="1"/>
          </p:cNvSpPr>
          <p:nvPr/>
        </p:nvSpPr>
        <p:spPr bwMode="auto">
          <a:xfrm>
            <a:off x="71438" y="1816324"/>
            <a:ext cx="2835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0000FF"/>
                </a:solidFill>
                <a:ea typeface="微软雅黑" panose="020B0503020204020204" pitchFamily="34" charset="-122"/>
              </a:rPr>
              <a:t>词法、语法及语义分析</a:t>
            </a:r>
          </a:p>
        </p:txBody>
      </p:sp>
      <p:sp>
        <p:nvSpPr>
          <p:cNvPr id="28" name="Text Box 5">
            <a:extLst>
              <a:ext uri="{FF2B5EF4-FFF2-40B4-BE49-F238E27FC236}">
                <a16:creationId xmlns:a16="http://schemas.microsoft.com/office/drawing/2014/main" id="{895EEB5F-3795-6587-99A5-0326C56FC5D0}"/>
              </a:ext>
            </a:extLst>
          </p:cNvPr>
          <p:cNvSpPr txBox="1">
            <a:spLocks noChangeArrowheads="1"/>
          </p:cNvSpPr>
          <p:nvPr/>
        </p:nvSpPr>
        <p:spPr bwMode="auto">
          <a:xfrm>
            <a:off x="566738" y="2221136"/>
            <a:ext cx="1793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0000FF"/>
                </a:solidFill>
                <a:ea typeface="微软雅黑" panose="020B0503020204020204" pitchFamily="34" charset="-122"/>
              </a:rPr>
              <a:t>中间代码生成</a:t>
            </a:r>
          </a:p>
        </p:txBody>
      </p:sp>
      <p:sp>
        <p:nvSpPr>
          <p:cNvPr id="29" name="Text Box 5">
            <a:extLst>
              <a:ext uri="{FF2B5EF4-FFF2-40B4-BE49-F238E27FC236}">
                <a16:creationId xmlns:a16="http://schemas.microsoft.com/office/drawing/2014/main" id="{EB956662-E59A-52F4-1164-7E8067EE1533}"/>
              </a:ext>
            </a:extLst>
          </p:cNvPr>
          <p:cNvSpPr txBox="1">
            <a:spLocks noChangeArrowheads="1"/>
          </p:cNvSpPr>
          <p:nvPr/>
        </p:nvSpPr>
        <p:spPr bwMode="auto">
          <a:xfrm>
            <a:off x="725488" y="2986311"/>
            <a:ext cx="1325562" cy="3968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ea typeface="微软雅黑" panose="020B0503020204020204" pitchFamily="34" charset="-122"/>
              </a:rPr>
              <a:t>中间代码</a:t>
            </a:r>
          </a:p>
        </p:txBody>
      </p:sp>
      <p:sp>
        <p:nvSpPr>
          <p:cNvPr id="30" name="Text Box 5">
            <a:extLst>
              <a:ext uri="{FF2B5EF4-FFF2-40B4-BE49-F238E27FC236}">
                <a16:creationId xmlns:a16="http://schemas.microsoft.com/office/drawing/2014/main" id="{939B5F86-9476-5E75-10B1-E0D516FEF34C}"/>
              </a:ext>
            </a:extLst>
          </p:cNvPr>
          <p:cNvSpPr txBox="1">
            <a:spLocks noChangeArrowheads="1"/>
          </p:cNvSpPr>
          <p:nvPr/>
        </p:nvSpPr>
        <p:spPr bwMode="auto">
          <a:xfrm>
            <a:off x="160338" y="3707036"/>
            <a:ext cx="2520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0000FF"/>
                </a:solidFill>
                <a:ea typeface="微软雅黑" panose="020B0503020204020204" pitchFamily="34" charset="-122"/>
              </a:rPr>
              <a:t>目标代码生成及优化</a:t>
            </a:r>
          </a:p>
        </p:txBody>
      </p:sp>
      <p:sp>
        <p:nvSpPr>
          <p:cNvPr id="31" name="Text Box 5">
            <a:extLst>
              <a:ext uri="{FF2B5EF4-FFF2-40B4-BE49-F238E27FC236}">
                <a16:creationId xmlns:a16="http://schemas.microsoft.com/office/drawing/2014/main" id="{6E72E496-7D2B-579A-128A-4DCA5DD9E16B}"/>
              </a:ext>
            </a:extLst>
          </p:cNvPr>
          <p:cNvSpPr txBox="1">
            <a:spLocks noChangeArrowheads="1"/>
          </p:cNvSpPr>
          <p:nvPr/>
        </p:nvSpPr>
        <p:spPr bwMode="auto">
          <a:xfrm>
            <a:off x="725488" y="4426174"/>
            <a:ext cx="1325562" cy="3968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ea typeface="微软雅黑" panose="020B0503020204020204" pitchFamily="34" charset="-122"/>
              </a:rPr>
              <a:t>目标代码</a:t>
            </a:r>
          </a:p>
        </p:txBody>
      </p:sp>
      <p:sp>
        <p:nvSpPr>
          <p:cNvPr id="6144" name="右大括号 6143">
            <a:extLst>
              <a:ext uri="{FF2B5EF4-FFF2-40B4-BE49-F238E27FC236}">
                <a16:creationId xmlns:a16="http://schemas.microsoft.com/office/drawing/2014/main" id="{88C8F3A5-EA26-0BE6-4B85-D6D5D94B5BD3}"/>
              </a:ext>
            </a:extLst>
          </p:cNvPr>
          <p:cNvSpPr/>
          <p:nvPr/>
        </p:nvSpPr>
        <p:spPr>
          <a:xfrm>
            <a:off x="2578100" y="1471836"/>
            <a:ext cx="373063" cy="1704975"/>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nvGrpSpPr>
          <p:cNvPr id="6146" name="组合 4">
            <a:extLst>
              <a:ext uri="{FF2B5EF4-FFF2-40B4-BE49-F238E27FC236}">
                <a16:creationId xmlns:a16="http://schemas.microsoft.com/office/drawing/2014/main" id="{2F4C4956-5A23-E9C7-32F3-772E87EBB92E}"/>
              </a:ext>
            </a:extLst>
          </p:cNvPr>
          <p:cNvGrpSpPr>
            <a:grpSpLocks/>
          </p:cNvGrpSpPr>
          <p:nvPr/>
        </p:nvGrpSpPr>
        <p:grpSpPr bwMode="auto">
          <a:xfrm>
            <a:off x="2379663" y="3437161"/>
            <a:ext cx="1298575" cy="1385888"/>
            <a:chOff x="2474913" y="3429000"/>
            <a:chExt cx="1298575" cy="1439863"/>
          </a:xfrm>
        </p:grpSpPr>
        <p:sp>
          <p:nvSpPr>
            <p:cNvPr id="6147" name="Rectangle 3">
              <a:extLst>
                <a:ext uri="{FF2B5EF4-FFF2-40B4-BE49-F238E27FC236}">
                  <a16:creationId xmlns:a16="http://schemas.microsoft.com/office/drawing/2014/main" id="{2711F4F1-D02C-43F7-F2FD-AE8C5D7A3B9F}"/>
                </a:ext>
              </a:extLst>
            </p:cNvPr>
            <p:cNvSpPr txBox="1">
              <a:spLocks noChangeArrowheads="1"/>
            </p:cNvSpPr>
            <p:nvPr/>
          </p:nvSpPr>
          <p:spPr bwMode="auto">
            <a:xfrm>
              <a:off x="2895600" y="3923798"/>
              <a:ext cx="877888" cy="450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0" indent="0">
                <a:lnSpc>
                  <a:spcPct val="105000"/>
                </a:lnSpc>
                <a:buFontTx/>
                <a:buNone/>
                <a:defRPr/>
              </a:pPr>
              <a:r>
                <a:rPr lang="zh-CN" altLang="en-US" sz="2200" kern="0" dirty="0">
                  <a:solidFill>
                    <a:srgbClr val="FF0000"/>
                  </a:solidFill>
                  <a:latin typeface="微软雅黑" panose="020B0503020204020204" pitchFamily="34" charset="-122"/>
                  <a:ea typeface="微软雅黑" panose="020B0503020204020204" pitchFamily="34" charset="-122"/>
                </a:rPr>
                <a:t>后端</a:t>
              </a:r>
              <a:endParaRPr lang="en-US" altLang="zh-CN" sz="2200" kern="0" dirty="0">
                <a:solidFill>
                  <a:srgbClr val="FF0000"/>
                </a:solidFill>
                <a:latin typeface="微软雅黑" panose="020B0503020204020204" pitchFamily="34" charset="-122"/>
                <a:ea typeface="微软雅黑" panose="020B0503020204020204" pitchFamily="34" charset="-122"/>
              </a:endParaRPr>
            </a:p>
            <a:p>
              <a:pPr lvl="1">
                <a:lnSpc>
                  <a:spcPct val="105000"/>
                </a:lnSpc>
                <a:buFontTx/>
                <a:buNone/>
                <a:defRPr/>
              </a:pPr>
              <a:endParaRPr lang="zh-CN" altLang="en-US" kern="0" dirty="0">
                <a:latin typeface="微软雅黑" panose="020B0503020204020204" pitchFamily="34" charset="-122"/>
                <a:ea typeface="微软雅黑" panose="020B0503020204020204" pitchFamily="34" charset="-122"/>
              </a:endParaRPr>
            </a:p>
          </p:txBody>
        </p:sp>
        <p:sp>
          <p:nvSpPr>
            <p:cNvPr id="6148" name="右大括号 6147">
              <a:extLst>
                <a:ext uri="{FF2B5EF4-FFF2-40B4-BE49-F238E27FC236}">
                  <a16:creationId xmlns:a16="http://schemas.microsoft.com/office/drawing/2014/main" id="{450BB351-1CB1-283A-D11A-B3FC5453FEA9}"/>
                </a:ext>
              </a:extLst>
            </p:cNvPr>
            <p:cNvSpPr/>
            <p:nvPr/>
          </p:nvSpPr>
          <p:spPr>
            <a:xfrm>
              <a:off x="2474913" y="3429000"/>
              <a:ext cx="431800" cy="1439863"/>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6149" name="矩形 5">
            <a:extLst>
              <a:ext uri="{FF2B5EF4-FFF2-40B4-BE49-F238E27FC236}">
                <a16:creationId xmlns:a16="http://schemas.microsoft.com/office/drawing/2014/main" id="{776452BA-0004-9622-44B5-FC4BDE3C4BFB}"/>
              </a:ext>
            </a:extLst>
          </p:cNvPr>
          <p:cNvSpPr>
            <a:spLocks noChangeArrowheads="1"/>
          </p:cNvSpPr>
          <p:nvPr/>
        </p:nvSpPr>
        <p:spPr bwMode="auto">
          <a:xfrm>
            <a:off x="33338" y="5589240"/>
            <a:ext cx="44862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latin typeface="微软雅黑" panose="020B0503020204020204" pitchFamily="34" charset="-122"/>
                <a:ea typeface="微软雅黑" panose="020B0503020204020204" pitchFamily="34" charset="-122"/>
              </a:rPr>
              <a:t>后端根据</a:t>
            </a:r>
            <a:r>
              <a:rPr lang="en-US" altLang="zh-CN" sz="2000" dirty="0">
                <a:latin typeface="微软雅黑" panose="020B0503020204020204" pitchFamily="34" charset="-122"/>
                <a:ea typeface="微软雅黑" panose="020B0503020204020204" pitchFamily="34" charset="-122"/>
              </a:rPr>
              <a:t>ISA</a:t>
            </a:r>
            <a:r>
              <a:rPr lang="zh-CN" altLang="en-US" sz="2000" dirty="0">
                <a:latin typeface="微软雅黑" panose="020B0503020204020204" pitchFamily="34" charset="-122"/>
                <a:ea typeface="微软雅黑" panose="020B0503020204020204" pitchFamily="34" charset="-122"/>
              </a:rPr>
              <a:t>规范和</a:t>
            </a:r>
            <a:r>
              <a:rPr lang="zh-CN" altLang="en-US" sz="2000" dirty="0">
                <a:solidFill>
                  <a:srgbClr val="CC3300"/>
                </a:solidFill>
                <a:latin typeface="微软雅黑" panose="020B0503020204020204" pitchFamily="34" charset="-122"/>
                <a:ea typeface="微软雅黑" panose="020B0503020204020204" pitchFamily="34" charset="-122"/>
              </a:rPr>
              <a:t>应用程序二进制接口（</a:t>
            </a:r>
            <a:r>
              <a:rPr lang="en-US" altLang="zh-CN" sz="2000" dirty="0">
                <a:solidFill>
                  <a:srgbClr val="CC3300"/>
                </a:solidFill>
                <a:latin typeface="微软雅黑" panose="020B0503020204020204" pitchFamily="34" charset="-122"/>
                <a:ea typeface="微软雅黑" panose="020B0503020204020204" pitchFamily="34" charset="-122"/>
              </a:rPr>
              <a:t>Application Binary Interface</a:t>
            </a:r>
            <a:r>
              <a:rPr lang="zh-CN" altLang="en-US" sz="2000" dirty="0">
                <a:solidFill>
                  <a:srgbClr val="CC3300"/>
                </a:solidFill>
                <a:latin typeface="微软雅黑" panose="020B0503020204020204" pitchFamily="34" charset="-122"/>
                <a:ea typeface="微软雅黑" panose="020B0503020204020204" pitchFamily="34" charset="-122"/>
              </a:rPr>
              <a:t>，</a:t>
            </a:r>
            <a:r>
              <a:rPr lang="en-US" altLang="zh-CN" sz="2000" dirty="0">
                <a:solidFill>
                  <a:srgbClr val="CC3300"/>
                </a:solidFill>
                <a:latin typeface="微软雅黑" panose="020B0503020204020204" pitchFamily="34" charset="-122"/>
                <a:ea typeface="微软雅黑" panose="020B0503020204020204" pitchFamily="34" charset="-122"/>
              </a:rPr>
              <a:t>ABI</a:t>
            </a:r>
            <a:r>
              <a:rPr lang="zh-CN" altLang="en-US" sz="2000" dirty="0">
                <a:solidFill>
                  <a:srgbClr val="CC33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规范进行设计实现。</a:t>
            </a:r>
          </a:p>
        </p:txBody>
      </p:sp>
      <p:sp>
        <p:nvSpPr>
          <p:cNvPr id="6150" name="矩形 6149">
            <a:extLst>
              <a:ext uri="{FF2B5EF4-FFF2-40B4-BE49-F238E27FC236}">
                <a16:creationId xmlns:a16="http://schemas.microsoft.com/office/drawing/2014/main" id="{8598225A-17AB-E094-C938-0CE75C71FCD1}"/>
              </a:ext>
            </a:extLst>
          </p:cNvPr>
          <p:cNvSpPr>
            <a:spLocks noChangeArrowheads="1"/>
          </p:cNvSpPr>
          <p:nvPr/>
        </p:nvSpPr>
        <p:spPr bwMode="auto">
          <a:xfrm>
            <a:off x="4114800" y="1120874"/>
            <a:ext cx="4868863"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ts val="600"/>
              </a:spcBef>
              <a:buFontTx/>
              <a:buNone/>
            </a:pPr>
            <a:r>
              <a:rPr lang="en-US" altLang="zh-CN" sz="2000" dirty="0">
                <a:latin typeface="微软雅黑" panose="020B0503020204020204" pitchFamily="34" charset="-122"/>
                <a:ea typeface="微软雅黑" panose="020B0503020204020204" pitchFamily="34" charset="-122"/>
              </a:rPr>
              <a:t>ABI</a:t>
            </a:r>
            <a:r>
              <a:rPr lang="zh-CN" altLang="en-US" sz="2000" dirty="0">
                <a:latin typeface="微软雅黑" panose="020B0503020204020204" pitchFamily="34" charset="-122"/>
                <a:ea typeface="微软雅黑" panose="020B0503020204020204" pitchFamily="34" charset="-122"/>
              </a:rPr>
              <a:t>是运行在</a:t>
            </a:r>
            <a:r>
              <a:rPr lang="zh-CN" altLang="en-US" sz="2000" dirty="0">
                <a:solidFill>
                  <a:srgbClr val="0000FF"/>
                </a:solidFill>
                <a:latin typeface="微软雅黑" panose="020B0503020204020204" pitchFamily="34" charset="-122"/>
                <a:ea typeface="微软雅黑" panose="020B0503020204020204" pitchFamily="34" charset="-122"/>
              </a:rPr>
              <a:t>特定</a:t>
            </a:r>
            <a:r>
              <a:rPr lang="en-US" altLang="zh-CN" sz="2000" dirty="0">
                <a:solidFill>
                  <a:srgbClr val="0000FF"/>
                </a:solidFill>
                <a:latin typeface="微软雅黑" panose="020B0503020204020204" pitchFamily="34" charset="-122"/>
                <a:ea typeface="微软雅黑" panose="020B0503020204020204" pitchFamily="34" charset="-122"/>
              </a:rPr>
              <a:t>ISA</a:t>
            </a:r>
            <a:r>
              <a:rPr lang="zh-CN" altLang="en-US" sz="2000" dirty="0">
                <a:solidFill>
                  <a:srgbClr val="0000FF"/>
                </a:solidFill>
                <a:latin typeface="微软雅黑" panose="020B0503020204020204" pitchFamily="34" charset="-122"/>
                <a:ea typeface="微软雅黑" panose="020B0503020204020204" pitchFamily="34" charset="-122"/>
              </a:rPr>
              <a:t>及特定操作系统之上</a:t>
            </a:r>
            <a:r>
              <a:rPr lang="zh-CN" altLang="en-US" sz="2000" dirty="0">
                <a:latin typeface="微软雅黑" panose="020B0503020204020204" pitchFamily="34" charset="-122"/>
                <a:ea typeface="微软雅黑" panose="020B0503020204020204" pitchFamily="34" charset="-122"/>
              </a:rPr>
              <a:t>的应用程序所遵循的一种机器级目标代码层</a:t>
            </a:r>
            <a:r>
              <a:rPr lang="zh-CN" altLang="en-US" sz="2000" dirty="0">
                <a:solidFill>
                  <a:srgbClr val="FF0000"/>
                </a:solidFill>
                <a:latin typeface="微软雅黑" panose="020B0503020204020204" pitchFamily="34" charset="-122"/>
                <a:ea typeface="微软雅黑" panose="020B0503020204020204" pitchFamily="34" charset="-122"/>
              </a:rPr>
              <a:t>接口规约。例如：</a:t>
            </a:r>
            <a:endParaRPr lang="en-US" altLang="zh-CN" sz="2000" dirty="0">
              <a:latin typeface="微软雅黑" panose="020B0503020204020204" pitchFamily="34" charset="-122"/>
              <a:ea typeface="微软雅黑" panose="020B0503020204020204" pitchFamily="34" charset="-122"/>
            </a:endParaRPr>
          </a:p>
          <a:p>
            <a:pPr>
              <a:lnSpc>
                <a:spcPct val="100000"/>
              </a:lnSpc>
              <a:spcBef>
                <a:spcPts val="600"/>
              </a:spcBef>
              <a:buFontTx/>
              <a:buNone/>
            </a:pPr>
            <a:r>
              <a:rPr lang="zh-CN" altLang="en-US" sz="2000" dirty="0">
                <a:solidFill>
                  <a:srgbClr val="009242"/>
                </a:solidFill>
                <a:latin typeface="微软雅黑" panose="020B0503020204020204" pitchFamily="34" charset="-122"/>
                <a:ea typeface="微软雅黑" panose="020B0503020204020204" pitchFamily="34" charset="-122"/>
              </a:rPr>
              <a:t>过程间调用约定（参数和返回值传递等）</a:t>
            </a:r>
            <a:endParaRPr lang="en-US" altLang="zh-CN" sz="2000" dirty="0">
              <a:solidFill>
                <a:srgbClr val="009242"/>
              </a:solidFill>
              <a:latin typeface="微软雅黑" panose="020B0503020204020204" pitchFamily="34" charset="-122"/>
              <a:ea typeface="微软雅黑" panose="020B0503020204020204" pitchFamily="34" charset="-122"/>
            </a:endParaRPr>
          </a:p>
          <a:p>
            <a:pPr>
              <a:lnSpc>
                <a:spcPct val="100000"/>
              </a:lnSpc>
              <a:spcBef>
                <a:spcPts val="600"/>
              </a:spcBef>
              <a:buFontTx/>
              <a:buNone/>
            </a:pPr>
            <a:r>
              <a:rPr lang="zh-CN" altLang="en-US" sz="2000" dirty="0">
                <a:solidFill>
                  <a:srgbClr val="009242"/>
                </a:solidFill>
                <a:latin typeface="微软雅黑" panose="020B0503020204020204" pitchFamily="34" charset="-122"/>
                <a:ea typeface="微软雅黑" panose="020B0503020204020204" pitchFamily="34" charset="-122"/>
              </a:rPr>
              <a:t>系统调用约定（系统调用的参数和调用号如何传递以及如何从用户态陷入操作系统内核等）</a:t>
            </a:r>
            <a:endParaRPr lang="en-US" altLang="zh-CN" sz="2000" dirty="0">
              <a:solidFill>
                <a:srgbClr val="009242"/>
              </a:solidFill>
              <a:latin typeface="微软雅黑" panose="020B0503020204020204" pitchFamily="34" charset="-122"/>
              <a:ea typeface="微软雅黑" panose="020B0503020204020204" pitchFamily="34" charset="-122"/>
            </a:endParaRPr>
          </a:p>
          <a:p>
            <a:pPr>
              <a:lnSpc>
                <a:spcPct val="100000"/>
              </a:lnSpc>
              <a:spcBef>
                <a:spcPts val="600"/>
              </a:spcBef>
              <a:buFontTx/>
              <a:buNone/>
            </a:pPr>
            <a:r>
              <a:rPr lang="zh-CN" altLang="en-US" sz="2000" dirty="0">
                <a:solidFill>
                  <a:srgbClr val="009242"/>
                </a:solidFill>
                <a:latin typeface="微软雅黑" panose="020B0503020204020204" pitchFamily="34" charset="-122"/>
                <a:ea typeface="微软雅黑" panose="020B0503020204020204" pitchFamily="34" charset="-122"/>
              </a:rPr>
              <a:t>目标文件的二进制格式</a:t>
            </a:r>
            <a:endParaRPr lang="en-US" altLang="zh-CN" sz="2000" dirty="0">
              <a:solidFill>
                <a:srgbClr val="009242"/>
              </a:solidFill>
              <a:latin typeface="微软雅黑" panose="020B0503020204020204" pitchFamily="34" charset="-122"/>
              <a:ea typeface="微软雅黑" panose="020B0503020204020204" pitchFamily="34" charset="-122"/>
            </a:endParaRPr>
          </a:p>
          <a:p>
            <a:pPr>
              <a:lnSpc>
                <a:spcPct val="100000"/>
              </a:lnSpc>
              <a:spcBef>
                <a:spcPts val="600"/>
              </a:spcBef>
              <a:buFontTx/>
              <a:buNone/>
            </a:pPr>
            <a:r>
              <a:rPr lang="zh-CN" altLang="en-US" sz="2000" dirty="0">
                <a:solidFill>
                  <a:srgbClr val="009242"/>
                </a:solidFill>
                <a:latin typeface="微软雅黑" panose="020B0503020204020204" pitchFamily="34" charset="-122"/>
                <a:ea typeface="微软雅黑" panose="020B0503020204020204" pitchFamily="34" charset="-122"/>
              </a:rPr>
              <a:t>函数库使用约定</a:t>
            </a:r>
            <a:endParaRPr lang="en-US" altLang="zh-CN" sz="2000" dirty="0">
              <a:solidFill>
                <a:srgbClr val="009242"/>
              </a:solidFill>
              <a:latin typeface="微软雅黑" panose="020B0503020204020204" pitchFamily="34" charset="-122"/>
              <a:ea typeface="微软雅黑" panose="020B0503020204020204" pitchFamily="34" charset="-122"/>
            </a:endParaRPr>
          </a:p>
          <a:p>
            <a:pPr>
              <a:lnSpc>
                <a:spcPct val="100000"/>
              </a:lnSpc>
              <a:spcBef>
                <a:spcPts val="600"/>
              </a:spcBef>
              <a:buFontTx/>
              <a:buNone/>
            </a:pPr>
            <a:r>
              <a:rPr lang="zh-CN" altLang="en-US" sz="2000" dirty="0">
                <a:solidFill>
                  <a:srgbClr val="009242"/>
                </a:solidFill>
                <a:latin typeface="微软雅黑" panose="020B0503020204020204" pitchFamily="34" charset="-122"/>
                <a:ea typeface="微软雅黑" panose="020B0503020204020204" pitchFamily="34" charset="-122"/>
              </a:rPr>
              <a:t>寄存器使用规定</a:t>
            </a:r>
            <a:endParaRPr lang="en-US" altLang="zh-CN" sz="2000" dirty="0">
              <a:solidFill>
                <a:srgbClr val="009242"/>
              </a:solidFill>
              <a:latin typeface="微软雅黑" panose="020B0503020204020204" pitchFamily="34" charset="-122"/>
              <a:ea typeface="微软雅黑" panose="020B0503020204020204" pitchFamily="34" charset="-122"/>
            </a:endParaRPr>
          </a:p>
          <a:p>
            <a:pPr>
              <a:lnSpc>
                <a:spcPct val="100000"/>
              </a:lnSpc>
              <a:spcBef>
                <a:spcPts val="600"/>
              </a:spcBef>
              <a:buFontTx/>
              <a:buNone/>
            </a:pPr>
            <a:r>
              <a:rPr lang="zh-CN" altLang="en-US" sz="2000" dirty="0">
                <a:solidFill>
                  <a:srgbClr val="009242"/>
                </a:solidFill>
                <a:latin typeface="微软雅黑" panose="020B0503020204020204" pitchFamily="34" charset="-122"/>
                <a:ea typeface="微软雅黑" panose="020B0503020204020204" pitchFamily="34" charset="-122"/>
              </a:rPr>
              <a:t>程序的虚拟地址空间划分</a:t>
            </a:r>
            <a:endParaRPr lang="en-US" altLang="zh-CN" sz="2000" dirty="0">
              <a:solidFill>
                <a:srgbClr val="009242"/>
              </a:solidFill>
              <a:latin typeface="微软雅黑" panose="020B0503020204020204" pitchFamily="34" charset="-122"/>
              <a:ea typeface="微软雅黑" panose="020B0503020204020204" pitchFamily="34" charset="-122"/>
            </a:endParaRPr>
          </a:p>
          <a:p>
            <a:pPr>
              <a:lnSpc>
                <a:spcPct val="100000"/>
              </a:lnSpc>
              <a:spcBef>
                <a:spcPts val="600"/>
              </a:spcBef>
              <a:buFontTx/>
              <a:buNone/>
            </a:pPr>
            <a:r>
              <a:rPr lang="zh-CN" altLang="en-US" sz="2000" dirty="0">
                <a:solidFill>
                  <a:srgbClr val="009242"/>
                </a:solidFill>
                <a:latin typeface="微软雅黑" panose="020B0503020204020204" pitchFamily="34" charset="-122"/>
                <a:ea typeface="微软雅黑" panose="020B0503020204020204" pitchFamily="34" charset="-122"/>
              </a:rPr>
              <a:t>等</a:t>
            </a:r>
            <a:endParaRPr lang="en-US" altLang="zh-CN" sz="2000" dirty="0">
              <a:solidFill>
                <a:srgbClr val="009242"/>
              </a:solidFill>
              <a:latin typeface="微软雅黑" panose="020B0503020204020204" pitchFamily="34" charset="-122"/>
              <a:ea typeface="微软雅黑" panose="020B0503020204020204" pitchFamily="34" charset="-122"/>
            </a:endParaRPr>
          </a:p>
        </p:txBody>
      </p:sp>
      <p:cxnSp>
        <p:nvCxnSpPr>
          <p:cNvPr id="6151" name="直接箭头连接符 6150">
            <a:extLst>
              <a:ext uri="{FF2B5EF4-FFF2-40B4-BE49-F238E27FC236}">
                <a16:creationId xmlns:a16="http://schemas.microsoft.com/office/drawing/2014/main" id="{4E8B5A5F-C2B2-B508-DE7D-61D23A3BC84D}"/>
              </a:ext>
            </a:extLst>
          </p:cNvPr>
          <p:cNvCxnSpPr>
            <a:cxnSpLocks/>
          </p:cNvCxnSpPr>
          <p:nvPr/>
        </p:nvCxnSpPr>
        <p:spPr>
          <a:xfrm flipH="1">
            <a:off x="1376363" y="2581499"/>
            <a:ext cx="0" cy="365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52" name="直接箭头连接符 6151">
            <a:extLst>
              <a:ext uri="{FF2B5EF4-FFF2-40B4-BE49-F238E27FC236}">
                <a16:creationId xmlns:a16="http://schemas.microsoft.com/office/drawing/2014/main" id="{9434260E-EBB9-DD4F-6C39-9792E80AF035}"/>
              </a:ext>
            </a:extLst>
          </p:cNvPr>
          <p:cNvCxnSpPr>
            <a:cxnSpLocks/>
          </p:cNvCxnSpPr>
          <p:nvPr/>
        </p:nvCxnSpPr>
        <p:spPr>
          <a:xfrm flipH="1">
            <a:off x="1376363" y="3391124"/>
            <a:ext cx="0" cy="365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53" name="直接箭头连接符 6152">
            <a:extLst>
              <a:ext uri="{FF2B5EF4-FFF2-40B4-BE49-F238E27FC236}">
                <a16:creationId xmlns:a16="http://schemas.microsoft.com/office/drawing/2014/main" id="{DECEB9BA-5FA5-9E1B-263B-BDA544926D25}"/>
              </a:ext>
            </a:extLst>
          </p:cNvPr>
          <p:cNvCxnSpPr>
            <a:cxnSpLocks/>
          </p:cNvCxnSpPr>
          <p:nvPr/>
        </p:nvCxnSpPr>
        <p:spPr>
          <a:xfrm flipH="1">
            <a:off x="1376363" y="4065811"/>
            <a:ext cx="0" cy="365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54" name="箭头: 下 6153">
            <a:extLst>
              <a:ext uri="{FF2B5EF4-FFF2-40B4-BE49-F238E27FC236}">
                <a16:creationId xmlns:a16="http://schemas.microsoft.com/office/drawing/2014/main" id="{37B7565B-47F8-5D9A-02D1-1AA83151C962}"/>
              </a:ext>
            </a:extLst>
          </p:cNvPr>
          <p:cNvSpPr/>
          <p:nvPr/>
        </p:nvSpPr>
        <p:spPr>
          <a:xfrm rot="10800000">
            <a:off x="630238" y="4856386"/>
            <a:ext cx="1433512" cy="396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55" name="矩形 6154">
            <a:extLst>
              <a:ext uri="{FF2B5EF4-FFF2-40B4-BE49-F238E27FC236}">
                <a16:creationId xmlns:a16="http://schemas.microsoft.com/office/drawing/2014/main" id="{1BC39973-D971-CB7C-0E1B-4AD844B0BD1A}"/>
              </a:ext>
            </a:extLst>
          </p:cNvPr>
          <p:cNvSpPr>
            <a:spLocks noChangeArrowheads="1"/>
          </p:cNvSpPr>
          <p:nvPr/>
        </p:nvSpPr>
        <p:spPr bwMode="auto">
          <a:xfrm>
            <a:off x="4832350" y="4994499"/>
            <a:ext cx="3952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dirty="0">
                <a:latin typeface="微软雅黑" panose="020B0503020204020204" pitchFamily="34" charset="-122"/>
                <a:ea typeface="微软雅黑" panose="020B0503020204020204" pitchFamily="34" charset="-122"/>
              </a:rPr>
              <a:t>本课程所用平台为</a:t>
            </a:r>
            <a:r>
              <a:rPr lang="en-US" altLang="zh-CN" sz="2000" dirty="0">
                <a:solidFill>
                  <a:srgbClr val="CC3300"/>
                </a:solidFill>
                <a:latin typeface="微软雅黑" panose="020B0503020204020204" pitchFamily="34" charset="-122"/>
                <a:ea typeface="微软雅黑" panose="020B0503020204020204" pitchFamily="34" charset="-122"/>
              </a:rPr>
              <a:t>IA-32/x86-64 +</a:t>
            </a:r>
            <a:r>
              <a:rPr lang="en-US" altLang="zh-CN" sz="2000" dirty="0" err="1">
                <a:solidFill>
                  <a:srgbClr val="CC3300"/>
                </a:solidFill>
                <a:latin typeface="微软雅黑" panose="020B0503020204020204" pitchFamily="34" charset="-122"/>
                <a:ea typeface="微软雅黑" panose="020B0503020204020204" pitchFamily="34" charset="-122"/>
              </a:rPr>
              <a:t>Linux+GCC+C</a:t>
            </a:r>
            <a:r>
              <a:rPr lang="zh-CN" altLang="en-US" sz="2000" dirty="0">
                <a:solidFill>
                  <a:srgbClr val="CC3300"/>
                </a:solidFill>
                <a:latin typeface="微软雅黑" panose="020B0503020204020204" pitchFamily="34" charset="-122"/>
                <a:ea typeface="微软雅黑" panose="020B0503020204020204" pitchFamily="34" charset="-122"/>
              </a:rPr>
              <a:t>语言</a:t>
            </a:r>
            <a:r>
              <a:rPr lang="en-US" altLang="zh-CN" sz="2000" dirty="0">
                <a:latin typeface="微软雅黑" panose="020B0503020204020204" pitchFamily="34" charset="-122"/>
                <a:ea typeface="微软雅黑" panose="020B0503020204020204" pitchFamily="34" charset="-122"/>
              </a:rPr>
              <a:t>, Linux</a:t>
            </a:r>
            <a:r>
              <a:rPr lang="zh-CN" altLang="en-US" sz="2000" dirty="0">
                <a:latin typeface="微软雅黑" panose="020B0503020204020204" pitchFamily="34" charset="-122"/>
                <a:ea typeface="微软雅黑" panose="020B0503020204020204" pitchFamily="34" charset="-122"/>
              </a:rPr>
              <a:t>操作系统下一般使用</a:t>
            </a:r>
            <a:r>
              <a:rPr lang="en-US" altLang="zh-CN" sz="2000" dirty="0">
                <a:solidFill>
                  <a:srgbClr val="009242"/>
                </a:solidFill>
                <a:latin typeface="微软雅黑" panose="020B0503020204020204" pitchFamily="34" charset="-122"/>
                <a:ea typeface="微软雅黑" panose="020B0503020204020204" pitchFamily="34" charset="-122"/>
              </a:rPr>
              <a:t>system V ABI</a:t>
            </a:r>
            <a:endParaRPr lang="zh-CN" altLang="en-US" sz="2000" dirty="0">
              <a:solidFill>
                <a:srgbClr val="009242"/>
              </a:solidFill>
              <a:latin typeface="微软雅黑" panose="020B0503020204020204" pitchFamily="34" charset="-122"/>
              <a:ea typeface="微软雅黑" panose="020B0503020204020204" pitchFamily="34" charset="-122"/>
            </a:endParaRPr>
          </a:p>
        </p:txBody>
      </p:sp>
      <p:sp>
        <p:nvSpPr>
          <p:cNvPr id="6156" name="矩形 6155">
            <a:extLst>
              <a:ext uri="{FF2B5EF4-FFF2-40B4-BE49-F238E27FC236}">
                <a16:creationId xmlns:a16="http://schemas.microsoft.com/office/drawing/2014/main" id="{2F52DEB5-8774-7489-1589-B19C1F91D108}"/>
              </a:ext>
            </a:extLst>
          </p:cNvPr>
          <p:cNvSpPr>
            <a:spLocks noChangeArrowheads="1"/>
          </p:cNvSpPr>
          <p:nvPr/>
        </p:nvSpPr>
        <p:spPr bwMode="auto">
          <a:xfrm>
            <a:off x="4626853" y="5877272"/>
            <a:ext cx="41671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ts val="600"/>
              </a:spcBef>
              <a:buFontTx/>
              <a:buNone/>
            </a:pPr>
            <a:r>
              <a:rPr lang="zh-CN" altLang="en-US" sz="2000" dirty="0">
                <a:solidFill>
                  <a:srgbClr val="FF0000"/>
                </a:solidFill>
                <a:latin typeface="微软雅黑" panose="020B0503020204020204" pitchFamily="34" charset="-122"/>
                <a:ea typeface="微软雅黑" panose="020B0503020204020204" pitchFamily="34" charset="-122"/>
              </a:rPr>
              <a:t>本课程大多在讲解</a:t>
            </a:r>
            <a:r>
              <a:rPr lang="en-US" altLang="zh-CN" sz="2000" dirty="0">
                <a:solidFill>
                  <a:srgbClr val="FF0000"/>
                </a:solidFill>
                <a:latin typeface="微软雅黑" panose="020B0503020204020204" pitchFamily="34" charset="-122"/>
                <a:ea typeface="微软雅黑" panose="020B0503020204020204" pitchFamily="34" charset="-122"/>
              </a:rPr>
              <a:t>ABI</a:t>
            </a:r>
            <a:r>
              <a:rPr lang="zh-CN" altLang="en-US" sz="2000" dirty="0">
                <a:solidFill>
                  <a:srgbClr val="FF0000"/>
                </a:solidFill>
                <a:latin typeface="微软雅黑" panose="020B0503020204020204" pitchFamily="34" charset="-122"/>
                <a:ea typeface="微软雅黑" panose="020B0503020204020204" pitchFamily="34" charset="-122"/>
              </a:rPr>
              <a:t>和</a:t>
            </a:r>
            <a:r>
              <a:rPr lang="en-US" altLang="zh-CN" sz="2000" dirty="0">
                <a:solidFill>
                  <a:srgbClr val="FF0000"/>
                </a:solidFill>
                <a:latin typeface="微软雅黑" panose="020B0503020204020204" pitchFamily="34" charset="-122"/>
                <a:ea typeface="微软雅黑" panose="020B0503020204020204" pitchFamily="34" charset="-122"/>
              </a:rPr>
              <a:t>ISA</a:t>
            </a:r>
            <a:r>
              <a:rPr lang="zh-CN" altLang="en-US" sz="2000" dirty="0">
                <a:solidFill>
                  <a:srgbClr val="FF0000"/>
                </a:solidFill>
                <a:latin typeface="微软雅黑" panose="020B0503020204020204" pitchFamily="34" charset="-122"/>
                <a:ea typeface="微软雅黑" panose="020B0503020204020204" pitchFamily="34" charset="-122"/>
              </a:rPr>
              <a:t>规范！要了解程序的确切行为，最好的方法就是查手册</a:t>
            </a:r>
            <a:r>
              <a:rPr lang="zh-CN" altLang="en-US" sz="2000" dirty="0">
                <a:solidFill>
                  <a:srgbClr val="009242"/>
                </a:solidFill>
                <a:latin typeface="微软雅黑" panose="020B0503020204020204" pitchFamily="34" charset="-122"/>
                <a:ea typeface="微软雅黑" panose="020B0503020204020204" pitchFamily="34" charset="-122"/>
              </a:rPr>
              <a:t>（用于给出规范）！</a:t>
            </a:r>
          </a:p>
        </p:txBody>
      </p:sp>
      <p:sp>
        <p:nvSpPr>
          <p:cNvPr id="3" name="文本框 8193">
            <a:extLst>
              <a:ext uri="{FF2B5EF4-FFF2-40B4-BE49-F238E27FC236}">
                <a16:creationId xmlns:a16="http://schemas.microsoft.com/office/drawing/2014/main" id="{DCC8C51A-E156-719F-011B-4DE7053BBC5E}"/>
              </a:ext>
            </a:extLst>
          </p:cNvPr>
          <p:cNvSpPr txBox="1"/>
          <p:nvPr/>
        </p:nvSpPr>
        <p:spPr>
          <a:xfrm>
            <a:off x="539115" y="260033"/>
            <a:ext cx="7272338" cy="646331"/>
          </a:xfrm>
          <a:prstGeom prst="rect">
            <a:avLst/>
          </a:prstGeom>
          <a:noFill/>
          <a:ln w="9525">
            <a:noFill/>
          </a:ln>
        </p:spPr>
        <p:txBody>
          <a:bodyPr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二</a:t>
            </a:r>
            <a:r>
              <a:rPr sz="3600" dirty="0">
                <a:solidFill>
                  <a:schemeClr val="bg1"/>
                </a:solidFill>
                <a:latin typeface="华文新魏" panose="02010800040101010101" pitchFamily="2" charset="-122"/>
                <a:ea typeface="华文新魏" panose="02010800040101010101" pitchFamily="2" charset="-122"/>
              </a:rPr>
              <a:t>、</a:t>
            </a:r>
            <a:r>
              <a:rPr sz="3600" dirty="0" err="1">
                <a:solidFill>
                  <a:schemeClr val="bg1"/>
                </a:solidFill>
                <a:latin typeface="华文新魏" panose="02010800040101010101" pitchFamily="2" charset="-122"/>
                <a:ea typeface="华文新魏" panose="02010800040101010101" pitchFamily="2" charset="-122"/>
              </a:rPr>
              <a:t>计算机</a:t>
            </a:r>
            <a:r>
              <a:rPr lang="zh-CN" sz="3600" dirty="0">
                <a:solidFill>
                  <a:schemeClr val="bg1"/>
                </a:solidFill>
                <a:latin typeface="华文新魏" panose="02010800040101010101" pitchFamily="2" charset="-122"/>
                <a:ea typeface="华文新魏" panose="02010800040101010101" pitchFamily="2" charset="-122"/>
              </a:rPr>
              <a:t>系统</a:t>
            </a:r>
            <a:r>
              <a:rPr lang="zh-CN" altLang="en-US" sz="3600" dirty="0">
                <a:solidFill>
                  <a:schemeClr val="bg1"/>
                </a:solidFill>
                <a:latin typeface="华文新魏" panose="02010800040101010101" pitchFamily="2" charset="-122"/>
                <a:ea typeface="华文新魏" panose="02010800040101010101" pitchFamily="2" charset="-122"/>
              </a:rPr>
              <a:t>核心层之间的关联</a:t>
            </a:r>
            <a:endParaRPr lang="zh-CN" sz="36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7738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randombar(horizontal)">
                                      <p:cBhvr>
                                        <p:cTn id="7" dur="500"/>
                                        <p:tgtEl>
                                          <p:spTgt spid="61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150">
                                            <p:txEl>
                                              <p:pRg st="1" end="1"/>
                                            </p:txEl>
                                          </p:spTgt>
                                        </p:tgtEl>
                                        <p:attrNameLst>
                                          <p:attrName>style.visibility</p:attrName>
                                        </p:attrNameLst>
                                      </p:cBhvr>
                                      <p:to>
                                        <p:strVal val="visible"/>
                                      </p:to>
                                    </p:set>
                                    <p:animEffect transition="in" filter="randombar(horizontal)">
                                      <p:cBhvr>
                                        <p:cTn id="12" dur="500"/>
                                        <p:tgtEl>
                                          <p:spTgt spid="61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150">
                                            <p:txEl>
                                              <p:pRg st="2" end="2"/>
                                            </p:txEl>
                                          </p:spTgt>
                                        </p:tgtEl>
                                        <p:attrNameLst>
                                          <p:attrName>style.visibility</p:attrName>
                                        </p:attrNameLst>
                                      </p:cBhvr>
                                      <p:to>
                                        <p:strVal val="visible"/>
                                      </p:to>
                                    </p:set>
                                    <p:animEffect transition="in" filter="randombar(horizontal)">
                                      <p:cBhvr>
                                        <p:cTn id="17" dur="500"/>
                                        <p:tgtEl>
                                          <p:spTgt spid="61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150">
                                            <p:txEl>
                                              <p:pRg st="3" end="3"/>
                                            </p:txEl>
                                          </p:spTgt>
                                        </p:tgtEl>
                                        <p:attrNameLst>
                                          <p:attrName>style.visibility</p:attrName>
                                        </p:attrNameLst>
                                      </p:cBhvr>
                                      <p:to>
                                        <p:strVal val="visible"/>
                                      </p:to>
                                    </p:set>
                                    <p:animEffect transition="in" filter="randombar(horizontal)">
                                      <p:cBhvr>
                                        <p:cTn id="22" dur="500"/>
                                        <p:tgtEl>
                                          <p:spTgt spid="61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150">
                                            <p:txEl>
                                              <p:pRg st="4" end="4"/>
                                            </p:txEl>
                                          </p:spTgt>
                                        </p:tgtEl>
                                        <p:attrNameLst>
                                          <p:attrName>style.visibility</p:attrName>
                                        </p:attrNameLst>
                                      </p:cBhvr>
                                      <p:to>
                                        <p:strVal val="visible"/>
                                      </p:to>
                                    </p:set>
                                    <p:animEffect transition="in" filter="randombar(horizontal)">
                                      <p:cBhvr>
                                        <p:cTn id="27" dur="500"/>
                                        <p:tgtEl>
                                          <p:spTgt spid="61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6150">
                                            <p:txEl>
                                              <p:pRg st="5" end="5"/>
                                            </p:txEl>
                                          </p:spTgt>
                                        </p:tgtEl>
                                        <p:attrNameLst>
                                          <p:attrName>style.visibility</p:attrName>
                                        </p:attrNameLst>
                                      </p:cBhvr>
                                      <p:to>
                                        <p:strVal val="visible"/>
                                      </p:to>
                                    </p:set>
                                    <p:animEffect transition="in" filter="randombar(horizontal)">
                                      <p:cBhvr>
                                        <p:cTn id="32" dur="500"/>
                                        <p:tgtEl>
                                          <p:spTgt spid="61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6150">
                                            <p:txEl>
                                              <p:pRg st="6" end="6"/>
                                            </p:txEl>
                                          </p:spTgt>
                                        </p:tgtEl>
                                        <p:attrNameLst>
                                          <p:attrName>style.visibility</p:attrName>
                                        </p:attrNameLst>
                                      </p:cBhvr>
                                      <p:to>
                                        <p:strVal val="visible"/>
                                      </p:to>
                                    </p:set>
                                    <p:animEffect transition="in" filter="randombar(horizontal)">
                                      <p:cBhvr>
                                        <p:cTn id="37" dur="500"/>
                                        <p:tgtEl>
                                          <p:spTgt spid="615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6150">
                                            <p:txEl>
                                              <p:pRg st="7" end="7"/>
                                            </p:txEl>
                                          </p:spTgt>
                                        </p:tgtEl>
                                        <p:attrNameLst>
                                          <p:attrName>style.visibility</p:attrName>
                                        </p:attrNameLst>
                                      </p:cBhvr>
                                      <p:to>
                                        <p:strVal val="visible"/>
                                      </p:to>
                                    </p:set>
                                    <p:animEffect transition="in" filter="randombar(horizontal)">
                                      <p:cBhvr>
                                        <p:cTn id="42" dur="500"/>
                                        <p:tgtEl>
                                          <p:spTgt spid="615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6155"/>
                                        </p:tgtEl>
                                        <p:attrNameLst>
                                          <p:attrName>style.visibility</p:attrName>
                                        </p:attrNameLst>
                                      </p:cBhvr>
                                      <p:to>
                                        <p:strVal val="visible"/>
                                      </p:to>
                                    </p:set>
                                    <p:animEffect transition="in" filter="randombar(horizontal)">
                                      <p:cBhvr>
                                        <p:cTn id="47" dur="500"/>
                                        <p:tgtEl>
                                          <p:spTgt spid="6155"/>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6156"/>
                                        </p:tgtEl>
                                        <p:attrNameLst>
                                          <p:attrName>style.visibility</p:attrName>
                                        </p:attrNameLst>
                                      </p:cBhvr>
                                      <p:to>
                                        <p:strVal val="visible"/>
                                      </p:to>
                                    </p:set>
                                    <p:animEffect transition="in" filter="randombar(horizontal)">
                                      <p:cBhvr>
                                        <p:cTn id="52" dur="500"/>
                                        <p:tgtEl>
                                          <p:spTgt spid="6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5" grpId="0"/>
      <p:bldP spid="615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C5099-FE5D-76FF-9AE6-FCC42D5A4143}"/>
            </a:ext>
          </a:extLst>
        </p:cNvPr>
        <p:cNvGrpSpPr/>
        <p:nvPr/>
      </p:nvGrpSpPr>
      <p:grpSpPr>
        <a:xfrm>
          <a:off x="0" y="0"/>
          <a:ext cx="0" cy="0"/>
          <a:chOff x="0" y="0"/>
          <a:chExt cx="0" cy="0"/>
        </a:xfrm>
      </p:grpSpPr>
      <p:sp>
        <p:nvSpPr>
          <p:cNvPr id="3" name="Rectangle 3">
            <a:extLst>
              <a:ext uri="{FF2B5EF4-FFF2-40B4-BE49-F238E27FC236}">
                <a16:creationId xmlns:a16="http://schemas.microsoft.com/office/drawing/2014/main" id="{1A6A1444-3952-90F1-10B6-48A2FD4E2697}"/>
              </a:ext>
            </a:extLst>
          </p:cNvPr>
          <p:cNvSpPr txBox="1">
            <a:spLocks noChangeArrowheads="1"/>
          </p:cNvSpPr>
          <p:nvPr/>
        </p:nvSpPr>
        <p:spPr>
          <a:xfrm>
            <a:off x="0" y="1196752"/>
            <a:ext cx="9144000" cy="5221942"/>
          </a:xfrm>
          <a:prstGeom prst="rect">
            <a:avLst/>
          </a:prstGeom>
          <a:noFill/>
          <a:ln w="9525">
            <a:noFill/>
          </a:ln>
        </p:spPr>
        <p:txBody>
          <a:bodyPr lIns="63500" tIns="25400" rIns="63500" bIns="25400" anchor="t" anchorCtr="0">
            <a:spAutoFit/>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3"/>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pPr marL="203200" indent="-203200">
              <a:spcBef>
                <a:spcPct val="40000"/>
              </a:spcBef>
            </a:pPr>
            <a:r>
              <a:rPr lang="en-US" altLang="zh-CN" sz="2100" b="1" dirty="0">
                <a:latin typeface="微软雅黑" panose="020B0503020204020204" pitchFamily="34" charset="-122"/>
                <a:ea typeface="微软雅黑" panose="020B0503020204020204" pitchFamily="34" charset="-122"/>
              </a:rPr>
              <a:t>System software(</a:t>
            </a:r>
            <a:r>
              <a:rPr lang="zh-CN" altLang="en-US" sz="2100" b="1" dirty="0">
                <a:latin typeface="微软雅黑" panose="020B0503020204020204" pitchFamily="34" charset="-122"/>
                <a:ea typeface="微软雅黑" panose="020B0503020204020204" pitchFamily="34" charset="-122"/>
              </a:rPr>
              <a:t>系统软件</a:t>
            </a:r>
            <a:r>
              <a:rPr lang="en-US" altLang="zh-CN" sz="2100" b="1" dirty="0">
                <a:latin typeface="微软雅黑" panose="020B0503020204020204" pitchFamily="34" charset="-122"/>
                <a:ea typeface="微软雅黑" panose="020B0503020204020204" pitchFamily="34" charset="-122"/>
              </a:rPr>
              <a:t>) -</a:t>
            </a:r>
            <a:r>
              <a:rPr lang="en-US" altLang="zh-CN" sz="2100" b="1" dirty="0">
                <a:solidFill>
                  <a:srgbClr val="663300"/>
                </a:solidFill>
                <a:latin typeface="微软雅黑" panose="020B0503020204020204" pitchFamily="34" charset="-122"/>
                <a:ea typeface="微软雅黑" panose="020B0503020204020204" pitchFamily="34" charset="-122"/>
              </a:rPr>
              <a:t> </a:t>
            </a:r>
            <a:r>
              <a:rPr lang="zh-CN" altLang="en-US" sz="2100" b="1" dirty="0">
                <a:solidFill>
                  <a:srgbClr val="0066CC"/>
                </a:solidFill>
                <a:latin typeface="微软雅黑" panose="020B0503020204020204" pitchFamily="34" charset="-122"/>
                <a:ea typeface="微软雅黑" panose="020B0503020204020204" pitchFamily="34" charset="-122"/>
              </a:rPr>
              <a:t>简化编程过程，并使系统资源被有效利用</a:t>
            </a:r>
            <a:r>
              <a:rPr lang="en-US" altLang="zh-CN" sz="2100" b="1" dirty="0">
                <a:solidFill>
                  <a:schemeClr val="hlink"/>
                </a:solidFill>
                <a:latin typeface="微软雅黑" panose="020B0503020204020204" pitchFamily="34" charset="-122"/>
                <a:ea typeface="微软雅黑" panose="020B0503020204020204" pitchFamily="34" charset="-122"/>
              </a:rPr>
              <a:t>   </a:t>
            </a:r>
          </a:p>
          <a:p>
            <a:pPr marL="573088" lvl="1" indent="-190500"/>
            <a:r>
              <a:rPr lang="zh-CN" altLang="en-US" sz="2100" b="1" dirty="0">
                <a:solidFill>
                  <a:srgbClr val="663300"/>
                </a:solidFill>
                <a:latin typeface="微软雅黑" panose="020B0503020204020204" pitchFamily="34" charset="-122"/>
                <a:ea typeface="微软雅黑" panose="020B0503020204020204" pitchFamily="34" charset="-122"/>
              </a:rPr>
              <a:t>操作系统（</a:t>
            </a:r>
            <a:r>
              <a:rPr lang="en-US" altLang="zh-CN" sz="2100" b="1" dirty="0">
                <a:solidFill>
                  <a:srgbClr val="663300"/>
                </a:solidFill>
                <a:latin typeface="微软雅黑" panose="020B0503020204020204" pitchFamily="34" charset="-122"/>
                <a:ea typeface="微软雅黑" panose="020B0503020204020204" pitchFamily="34" charset="-122"/>
              </a:rPr>
              <a:t>Operating System</a:t>
            </a:r>
            <a:r>
              <a:rPr lang="zh-CN" altLang="en-US" sz="2100" b="1" dirty="0">
                <a:solidFill>
                  <a:srgbClr val="663300"/>
                </a:solidFill>
                <a:latin typeface="微软雅黑" panose="020B0503020204020204" pitchFamily="34" charset="-122"/>
                <a:ea typeface="微软雅黑" panose="020B0503020204020204" pitchFamily="34" charset="-122"/>
              </a:rPr>
              <a:t>）：</a:t>
            </a:r>
            <a:r>
              <a:rPr lang="zh-CN" altLang="en-US" sz="2100" b="1" dirty="0">
                <a:solidFill>
                  <a:srgbClr val="0066CC"/>
                </a:solidFill>
                <a:latin typeface="微软雅黑" panose="020B0503020204020204" pitchFamily="34" charset="-122"/>
                <a:ea typeface="微软雅黑" panose="020B0503020204020204" pitchFamily="34" charset="-122"/>
              </a:rPr>
              <a:t>用户接口，资源管理，</a:t>
            </a:r>
            <a:r>
              <a:rPr lang="en-US" altLang="zh-CN" sz="2100" b="1" dirty="0">
                <a:solidFill>
                  <a:srgbClr val="0066CC"/>
                </a:solidFill>
                <a:latin typeface="微软雅黑" panose="020B0503020204020204" pitchFamily="34" charset="-122"/>
                <a:ea typeface="微软雅黑" panose="020B0503020204020204" pitchFamily="34" charset="-122"/>
              </a:rPr>
              <a:t>…</a:t>
            </a:r>
            <a:endParaRPr lang="zh-CN" altLang="en-US" sz="2100" b="1" dirty="0">
              <a:solidFill>
                <a:srgbClr val="0066CC"/>
              </a:solidFill>
              <a:latin typeface="微软雅黑" panose="020B0503020204020204" pitchFamily="34" charset="-122"/>
              <a:ea typeface="微软雅黑" panose="020B0503020204020204" pitchFamily="34" charset="-122"/>
            </a:endParaRPr>
          </a:p>
          <a:p>
            <a:pPr marL="573088" lvl="1" indent="-190500"/>
            <a:r>
              <a:rPr lang="zh-CN" altLang="en-US" sz="2100" b="1" dirty="0">
                <a:solidFill>
                  <a:srgbClr val="663300"/>
                </a:solidFill>
                <a:latin typeface="微软雅黑" panose="020B0503020204020204" pitchFamily="34" charset="-122"/>
                <a:ea typeface="微软雅黑" panose="020B0503020204020204" pitchFamily="34" charset="-122"/>
              </a:rPr>
              <a:t>语言处理系统：翻译程序</a:t>
            </a:r>
            <a:r>
              <a:rPr lang="en-US" altLang="zh-CN" sz="2100" b="1" dirty="0">
                <a:solidFill>
                  <a:srgbClr val="663300"/>
                </a:solidFill>
                <a:latin typeface="微软雅黑" panose="020B0503020204020204" pitchFamily="34" charset="-122"/>
                <a:ea typeface="微软雅黑" panose="020B0503020204020204" pitchFamily="34" charset="-122"/>
              </a:rPr>
              <a:t>+ </a:t>
            </a:r>
            <a:r>
              <a:rPr lang="en-US" altLang="zh-CN" sz="2100" b="1" dirty="0">
                <a:solidFill>
                  <a:schemeClr val="tx1"/>
                </a:solidFill>
                <a:latin typeface="微软雅黑" panose="020B0503020204020204" pitchFamily="34" charset="-122"/>
                <a:ea typeface="微软雅黑" panose="020B0503020204020204" pitchFamily="34" charset="-122"/>
              </a:rPr>
              <a:t>Linker, Debug, </a:t>
            </a:r>
            <a:r>
              <a:rPr lang="en-US" altLang="zh-CN" sz="2100" b="1" dirty="0" err="1">
                <a:solidFill>
                  <a:schemeClr val="tx1"/>
                </a:solidFill>
                <a:latin typeface="微软雅黑" panose="020B0503020204020204" pitchFamily="34" charset="-122"/>
                <a:ea typeface="微软雅黑" panose="020B0503020204020204" pitchFamily="34" charset="-122"/>
              </a:rPr>
              <a:t>etc</a:t>
            </a:r>
            <a:r>
              <a:rPr lang="en-US" altLang="zh-CN" sz="2100" b="1" dirty="0">
                <a:solidFill>
                  <a:srgbClr val="663300"/>
                </a:solidFill>
                <a:latin typeface="微软雅黑" panose="020B0503020204020204" pitchFamily="34" charset="-122"/>
                <a:ea typeface="微软雅黑" panose="020B0503020204020204" pitchFamily="34" charset="-122"/>
              </a:rPr>
              <a:t> …</a:t>
            </a:r>
          </a:p>
          <a:p>
            <a:pPr marL="1095375" lvl="2" indent="-342900"/>
            <a:r>
              <a:rPr lang="zh-CN" altLang="en-US" sz="2100" b="1" dirty="0">
                <a:solidFill>
                  <a:srgbClr val="663300"/>
                </a:solidFill>
                <a:latin typeface="微软雅黑" panose="020B0503020204020204" pitchFamily="34" charset="-122"/>
                <a:ea typeface="微软雅黑" panose="020B0503020204020204" pitchFamily="34" charset="-122"/>
              </a:rPr>
              <a:t>翻译程序</a:t>
            </a:r>
            <a:r>
              <a:rPr lang="en-US" altLang="zh-CN" sz="2100" b="1" dirty="0">
                <a:solidFill>
                  <a:srgbClr val="663300"/>
                </a:solidFill>
                <a:latin typeface="微软雅黑" panose="020B0503020204020204" pitchFamily="34" charset="-122"/>
                <a:ea typeface="微软雅黑" panose="020B0503020204020204" pitchFamily="34" charset="-122"/>
              </a:rPr>
              <a:t>(Translator)</a:t>
            </a:r>
            <a:r>
              <a:rPr lang="zh-CN" altLang="en-US" sz="2100" b="1" dirty="0">
                <a:solidFill>
                  <a:srgbClr val="663300"/>
                </a:solidFill>
                <a:latin typeface="微软雅黑" panose="020B0503020204020204" pitchFamily="34" charset="-122"/>
                <a:ea typeface="微软雅黑" panose="020B0503020204020204" pitchFamily="34" charset="-122"/>
              </a:rPr>
              <a:t>有三类：</a:t>
            </a:r>
          </a:p>
          <a:p>
            <a:pPr marL="1274763" lvl="3" indent="0">
              <a:spcBef>
                <a:spcPct val="40000"/>
              </a:spcBef>
              <a:buSzPct val="85000"/>
              <a:buFont typeface="Wingdings" panose="05000000000000000000" pitchFamily="2" charset="2"/>
              <a:buNone/>
            </a:pPr>
            <a:r>
              <a:rPr lang="zh-CN" altLang="en-US" sz="2100" b="1" dirty="0">
                <a:solidFill>
                  <a:srgbClr val="ED1611"/>
                </a:solidFill>
                <a:latin typeface="微软雅黑" panose="020B0503020204020204" pitchFamily="34" charset="-122"/>
                <a:ea typeface="微软雅黑" panose="020B0503020204020204" pitchFamily="34" charset="-122"/>
              </a:rPr>
              <a:t>汇编程序</a:t>
            </a:r>
            <a:r>
              <a:rPr lang="en-US" altLang="zh-CN" sz="2100" b="1" dirty="0">
                <a:solidFill>
                  <a:srgbClr val="ED1611"/>
                </a:solidFill>
                <a:latin typeface="微软雅黑" panose="020B0503020204020204" pitchFamily="34" charset="-122"/>
                <a:ea typeface="微软雅黑" panose="020B0503020204020204" pitchFamily="34" charset="-122"/>
              </a:rPr>
              <a:t>(Assembler)</a:t>
            </a:r>
            <a:r>
              <a:rPr lang="zh-CN" altLang="en-US" sz="2100" b="1" dirty="0">
                <a:solidFill>
                  <a:srgbClr val="ED1611"/>
                </a:solidFill>
                <a:latin typeface="微软雅黑" panose="020B0503020204020204" pitchFamily="34" charset="-122"/>
                <a:ea typeface="微软雅黑" panose="020B0503020204020204" pitchFamily="34" charset="-122"/>
              </a:rPr>
              <a:t>：</a:t>
            </a:r>
            <a:r>
              <a:rPr lang="zh-CN" altLang="en-US" sz="2100" b="1" dirty="0">
                <a:latin typeface="微软雅黑" panose="020B0503020204020204" pitchFamily="34" charset="-122"/>
                <a:ea typeface="微软雅黑" panose="020B0503020204020204" pitchFamily="34" charset="-122"/>
              </a:rPr>
              <a:t>汇编语言源程序→机器语言目标程序</a:t>
            </a:r>
          </a:p>
          <a:p>
            <a:pPr marL="1274763" lvl="3" indent="0">
              <a:spcBef>
                <a:spcPct val="40000"/>
              </a:spcBef>
              <a:buSzPct val="85000"/>
              <a:buFont typeface="Wingdings" panose="05000000000000000000" pitchFamily="2" charset="2"/>
              <a:buNone/>
            </a:pPr>
            <a:r>
              <a:rPr lang="zh-CN" altLang="en-US" sz="2100" b="1" dirty="0">
                <a:solidFill>
                  <a:srgbClr val="ED1611"/>
                </a:solidFill>
                <a:latin typeface="微软雅黑" panose="020B0503020204020204" pitchFamily="34" charset="-122"/>
                <a:ea typeface="微软雅黑" panose="020B0503020204020204" pitchFamily="34" charset="-122"/>
              </a:rPr>
              <a:t>编译程序</a:t>
            </a:r>
            <a:r>
              <a:rPr lang="en-US" altLang="zh-CN" sz="2100" b="1" dirty="0">
                <a:solidFill>
                  <a:srgbClr val="ED1611"/>
                </a:solidFill>
                <a:latin typeface="微软雅黑" panose="020B0503020204020204" pitchFamily="34" charset="-122"/>
                <a:ea typeface="微软雅黑" panose="020B0503020204020204" pitchFamily="34" charset="-122"/>
              </a:rPr>
              <a:t>(Complier)</a:t>
            </a:r>
            <a:r>
              <a:rPr lang="zh-CN" altLang="en-US" sz="2100" b="1" dirty="0">
                <a:solidFill>
                  <a:srgbClr val="ED1611"/>
                </a:solidFill>
                <a:latin typeface="微软雅黑" panose="020B0503020204020204" pitchFamily="34" charset="-122"/>
                <a:ea typeface="微软雅黑" panose="020B0503020204020204" pitchFamily="34" charset="-122"/>
              </a:rPr>
              <a:t>：</a:t>
            </a:r>
            <a:r>
              <a:rPr lang="zh-CN" altLang="en-US" sz="2100" b="1" dirty="0">
                <a:latin typeface="微软雅黑" panose="020B0503020204020204" pitchFamily="34" charset="-122"/>
                <a:ea typeface="微软雅黑" panose="020B0503020204020204" pitchFamily="34" charset="-122"/>
              </a:rPr>
              <a:t>高级语言源程序→机器级目标程序</a:t>
            </a:r>
          </a:p>
          <a:p>
            <a:pPr marL="1274763" lvl="3" indent="0">
              <a:spcBef>
                <a:spcPct val="40000"/>
              </a:spcBef>
              <a:buSzPct val="85000"/>
              <a:buFont typeface="Wingdings" panose="05000000000000000000" pitchFamily="2" charset="2"/>
              <a:buNone/>
            </a:pPr>
            <a:r>
              <a:rPr lang="zh-CN" altLang="en-US" sz="2100" b="1" dirty="0">
                <a:solidFill>
                  <a:srgbClr val="ED1611"/>
                </a:solidFill>
                <a:latin typeface="微软雅黑" panose="020B0503020204020204" pitchFamily="34" charset="-122"/>
                <a:ea typeface="微软雅黑" panose="020B0503020204020204" pitchFamily="34" charset="-122"/>
              </a:rPr>
              <a:t>解释程序</a:t>
            </a:r>
            <a:r>
              <a:rPr lang="en-US" altLang="zh-CN" sz="2100" b="1" dirty="0">
                <a:solidFill>
                  <a:srgbClr val="ED1611"/>
                </a:solidFill>
                <a:latin typeface="微软雅黑" panose="020B0503020204020204" pitchFamily="34" charset="-122"/>
                <a:ea typeface="微软雅黑" panose="020B0503020204020204" pitchFamily="34" charset="-122"/>
              </a:rPr>
              <a:t>(Interpreter )</a:t>
            </a:r>
            <a:r>
              <a:rPr lang="zh-CN" altLang="en-US" sz="2100" b="1" dirty="0">
                <a:solidFill>
                  <a:srgbClr val="ED1611"/>
                </a:solidFill>
                <a:latin typeface="微软雅黑" panose="020B0503020204020204" pitchFamily="34" charset="-122"/>
                <a:ea typeface="微软雅黑" panose="020B0503020204020204" pitchFamily="34" charset="-122"/>
              </a:rPr>
              <a:t>：</a:t>
            </a:r>
            <a:r>
              <a:rPr lang="zh-CN" altLang="en-US" sz="2100" b="1" dirty="0">
                <a:latin typeface="微软雅黑" panose="020B0503020204020204" pitchFamily="34" charset="-122"/>
                <a:ea typeface="微软雅黑" panose="020B0503020204020204" pitchFamily="34" charset="-122"/>
              </a:rPr>
              <a:t>将高级语言语句逐条翻译成机器指令并立即执行</a:t>
            </a:r>
            <a:r>
              <a:rPr lang="en-US" altLang="zh-CN" sz="2100" b="1" dirty="0">
                <a:latin typeface="微软雅黑" panose="020B0503020204020204" pitchFamily="34" charset="-122"/>
                <a:ea typeface="微软雅黑" panose="020B0503020204020204" pitchFamily="34" charset="-122"/>
              </a:rPr>
              <a:t>,</a:t>
            </a:r>
            <a:r>
              <a:rPr lang="zh-CN" altLang="en-US" sz="2100" b="1" dirty="0">
                <a:latin typeface="微软雅黑" panose="020B0503020204020204" pitchFamily="34" charset="-122"/>
                <a:ea typeface="微软雅黑" panose="020B0503020204020204" pitchFamily="34" charset="-122"/>
              </a:rPr>
              <a:t>不生成目标文件。</a:t>
            </a:r>
            <a:endParaRPr lang="en-US" altLang="zh-CN" sz="2100" b="1" dirty="0">
              <a:latin typeface="微软雅黑" panose="020B0503020204020204" pitchFamily="34" charset="-122"/>
              <a:ea typeface="微软雅黑" panose="020B0503020204020204" pitchFamily="34" charset="-122"/>
            </a:endParaRPr>
          </a:p>
          <a:p>
            <a:pPr marL="573088" lvl="1" indent="-190500"/>
            <a:r>
              <a:rPr lang="zh-CN" altLang="en-US" sz="2100" b="1" dirty="0">
                <a:solidFill>
                  <a:srgbClr val="663300"/>
                </a:solidFill>
                <a:latin typeface="微软雅黑" panose="020B0503020204020204" pitchFamily="34" charset="-122"/>
                <a:ea typeface="微软雅黑" panose="020B0503020204020204" pitchFamily="34" charset="-122"/>
              </a:rPr>
              <a:t>其他实用程序</a:t>
            </a:r>
            <a:r>
              <a:rPr lang="en-US" altLang="zh-CN" sz="2100" b="1" dirty="0">
                <a:solidFill>
                  <a:srgbClr val="663300"/>
                </a:solidFill>
                <a:latin typeface="微软雅黑" panose="020B0503020204020204" pitchFamily="34" charset="-122"/>
                <a:ea typeface="微软雅黑" panose="020B0503020204020204" pitchFamily="34" charset="-122"/>
              </a:rPr>
              <a:t>: </a:t>
            </a:r>
            <a:r>
              <a:rPr lang="zh-CN" altLang="en-US" sz="2100" b="1" dirty="0">
                <a:solidFill>
                  <a:srgbClr val="663300"/>
                </a:solidFill>
                <a:latin typeface="微软雅黑" panose="020B0503020204020204" pitchFamily="34" charset="-122"/>
                <a:ea typeface="微软雅黑" panose="020B0503020204020204" pitchFamily="34" charset="-122"/>
              </a:rPr>
              <a:t>如：磁盘碎片整理程序、备份程序等</a:t>
            </a:r>
            <a:endParaRPr lang="en-US" altLang="zh-CN" sz="2100" b="1" dirty="0">
              <a:solidFill>
                <a:srgbClr val="000000"/>
              </a:solidFill>
              <a:latin typeface="微软雅黑" panose="020B0503020204020204" pitchFamily="34" charset="-122"/>
              <a:ea typeface="微软雅黑" panose="020B0503020204020204" pitchFamily="34" charset="-122"/>
            </a:endParaRPr>
          </a:p>
          <a:p>
            <a:pPr marL="203200" indent="-203200">
              <a:spcBef>
                <a:spcPct val="40000"/>
              </a:spcBef>
            </a:pPr>
            <a:r>
              <a:rPr lang="en-US" altLang="zh-CN" sz="2100" b="1" dirty="0">
                <a:latin typeface="微软雅黑" panose="020B0503020204020204" pitchFamily="34" charset="-122"/>
                <a:ea typeface="微软雅黑" panose="020B0503020204020204" pitchFamily="34" charset="-122"/>
              </a:rPr>
              <a:t>Application software(</a:t>
            </a:r>
            <a:r>
              <a:rPr lang="zh-CN" altLang="en-US" sz="2100" b="1" dirty="0">
                <a:latin typeface="微软雅黑" panose="020B0503020204020204" pitchFamily="34" charset="-122"/>
                <a:ea typeface="微软雅黑" panose="020B0503020204020204" pitchFamily="34" charset="-122"/>
              </a:rPr>
              <a:t>应用软件</a:t>
            </a:r>
            <a:r>
              <a:rPr lang="en-US" altLang="zh-CN" sz="2100" b="1" dirty="0">
                <a:latin typeface="微软雅黑" panose="020B0503020204020204" pitchFamily="34" charset="-122"/>
                <a:ea typeface="微软雅黑" panose="020B0503020204020204" pitchFamily="34" charset="-122"/>
              </a:rPr>
              <a:t>)</a:t>
            </a:r>
            <a:r>
              <a:rPr lang="zh-CN" altLang="en-US" sz="2100" b="1" dirty="0">
                <a:latin typeface="微软雅黑" panose="020B0503020204020204" pitchFamily="34" charset="-122"/>
                <a:ea typeface="微软雅黑" panose="020B0503020204020204" pitchFamily="34" charset="-122"/>
              </a:rPr>
              <a:t> </a:t>
            </a:r>
            <a:r>
              <a:rPr lang="en-US" altLang="zh-CN" sz="2100" b="1" dirty="0">
                <a:latin typeface="微软雅黑" panose="020B0503020204020204" pitchFamily="34" charset="-122"/>
                <a:ea typeface="微软雅黑" panose="020B0503020204020204" pitchFamily="34" charset="-122"/>
              </a:rPr>
              <a:t>- </a:t>
            </a:r>
            <a:r>
              <a:rPr lang="zh-CN" altLang="en-US" sz="2100" b="1" dirty="0">
                <a:solidFill>
                  <a:srgbClr val="0066CC"/>
                </a:solidFill>
                <a:latin typeface="微软雅黑" panose="020B0503020204020204" pitchFamily="34" charset="-122"/>
                <a:ea typeface="微软雅黑" panose="020B0503020204020204" pitchFamily="34" charset="-122"/>
              </a:rPr>
              <a:t>解决具体应用问题</a:t>
            </a:r>
            <a:r>
              <a:rPr lang="en-US" altLang="zh-CN" sz="2100" b="1" dirty="0">
                <a:solidFill>
                  <a:srgbClr val="0066CC"/>
                </a:solidFill>
                <a:latin typeface="微软雅黑" panose="020B0503020204020204" pitchFamily="34" charset="-122"/>
                <a:ea typeface="微软雅黑" panose="020B0503020204020204" pitchFamily="34" charset="-122"/>
              </a:rPr>
              <a:t>/</a:t>
            </a:r>
            <a:r>
              <a:rPr lang="zh-CN" altLang="en-US" sz="2100" b="1" dirty="0">
                <a:solidFill>
                  <a:srgbClr val="0066CC"/>
                </a:solidFill>
                <a:latin typeface="微软雅黑" panose="020B0503020204020204" pitchFamily="34" charset="-122"/>
                <a:ea typeface="微软雅黑" panose="020B0503020204020204" pitchFamily="34" charset="-122"/>
              </a:rPr>
              <a:t>完成具体应用任务</a:t>
            </a:r>
          </a:p>
          <a:p>
            <a:pPr marL="573088" lvl="1" indent="-190500"/>
            <a:r>
              <a:rPr lang="zh-CN" altLang="en-US" sz="2100" b="1" dirty="0">
                <a:solidFill>
                  <a:srgbClr val="663300"/>
                </a:solidFill>
                <a:latin typeface="微软雅黑" panose="020B0503020204020204" pitchFamily="34" charset="-122"/>
                <a:ea typeface="微软雅黑" panose="020B0503020204020204" pitchFamily="34" charset="-122"/>
              </a:rPr>
              <a:t>各类媒体处理程序：</a:t>
            </a:r>
            <a:r>
              <a:rPr lang="en-US" altLang="zh-CN" sz="2100" b="1" dirty="0">
                <a:solidFill>
                  <a:srgbClr val="663300"/>
                </a:solidFill>
                <a:latin typeface="微软雅黑" panose="020B0503020204020204" pitchFamily="34" charset="-122"/>
                <a:ea typeface="微软雅黑" panose="020B0503020204020204" pitchFamily="34" charset="-122"/>
              </a:rPr>
              <a:t>Word/ Image/ Graphics/…</a:t>
            </a:r>
          </a:p>
          <a:p>
            <a:pPr marL="573088" lvl="1" indent="-190500"/>
            <a:r>
              <a:rPr lang="zh-CN" altLang="en-US" sz="2100" b="1" dirty="0">
                <a:solidFill>
                  <a:srgbClr val="663300"/>
                </a:solidFill>
                <a:latin typeface="微软雅黑" panose="020B0503020204020204" pitchFamily="34" charset="-122"/>
                <a:ea typeface="微软雅黑" panose="020B0503020204020204" pitchFamily="34" charset="-122"/>
              </a:rPr>
              <a:t>管理信息系统 </a:t>
            </a:r>
            <a:r>
              <a:rPr lang="en-US" altLang="zh-CN" sz="2100" b="1" dirty="0">
                <a:solidFill>
                  <a:srgbClr val="663300"/>
                </a:solidFill>
                <a:latin typeface="微软雅黑" panose="020B0503020204020204" pitchFamily="34" charset="-122"/>
                <a:ea typeface="微软雅黑" panose="020B0503020204020204" pitchFamily="34" charset="-122"/>
              </a:rPr>
              <a:t>(MIS)  </a:t>
            </a:r>
          </a:p>
          <a:p>
            <a:pPr marL="573088" lvl="1" indent="-190500"/>
            <a:r>
              <a:rPr lang="en-US" altLang="zh-CN" sz="2100" b="1" dirty="0">
                <a:solidFill>
                  <a:srgbClr val="663300"/>
                </a:solidFill>
                <a:latin typeface="微软雅黑" panose="020B0503020204020204" pitchFamily="34" charset="-122"/>
                <a:ea typeface="微软雅黑" panose="020B0503020204020204" pitchFamily="34" charset="-122"/>
              </a:rPr>
              <a:t>Game,  … </a:t>
            </a:r>
            <a:endParaRPr lang="zh-CN" altLang="en-US" sz="2100" b="1" dirty="0">
              <a:solidFill>
                <a:srgbClr val="663300"/>
              </a:solidFill>
              <a:latin typeface="微软雅黑" panose="020B0503020204020204" pitchFamily="34" charset="-122"/>
              <a:ea typeface="微软雅黑" panose="020B0503020204020204" pitchFamily="34" charset="-122"/>
            </a:endParaRPr>
          </a:p>
        </p:txBody>
      </p:sp>
      <p:sp>
        <p:nvSpPr>
          <p:cNvPr id="2" name="文本框 8193">
            <a:extLst>
              <a:ext uri="{FF2B5EF4-FFF2-40B4-BE49-F238E27FC236}">
                <a16:creationId xmlns:a16="http://schemas.microsoft.com/office/drawing/2014/main" id="{7556A25C-E459-D339-C7AA-3E06D8855E96}"/>
              </a:ext>
            </a:extLst>
          </p:cNvPr>
          <p:cNvSpPr txBox="1"/>
          <p:nvPr/>
        </p:nvSpPr>
        <p:spPr>
          <a:xfrm>
            <a:off x="395536" y="13234"/>
            <a:ext cx="7272338" cy="1200329"/>
          </a:xfrm>
          <a:prstGeom prst="rect">
            <a:avLst/>
          </a:prstGeom>
          <a:noFill/>
          <a:ln w="9525">
            <a:noFill/>
          </a:ln>
        </p:spPr>
        <p:txBody>
          <a:bodyPr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三</a:t>
            </a:r>
            <a:r>
              <a:rPr sz="3600" dirty="0">
                <a:solidFill>
                  <a:schemeClr val="bg1"/>
                </a:solidFill>
                <a:latin typeface="华文新魏" panose="02010800040101010101" pitchFamily="2" charset="-122"/>
                <a:ea typeface="华文新魏" panose="02010800040101010101" pitchFamily="2" charset="-122"/>
              </a:rPr>
              <a:t>、</a:t>
            </a:r>
            <a:r>
              <a:rPr sz="3600" dirty="0" err="1">
                <a:solidFill>
                  <a:schemeClr val="bg1"/>
                </a:solidFill>
                <a:latin typeface="华文新魏" panose="02010800040101010101" pitchFamily="2" charset="-122"/>
                <a:ea typeface="华文新魏" panose="02010800040101010101" pitchFamily="2" charset="-122"/>
              </a:rPr>
              <a:t>计算机</a:t>
            </a:r>
            <a:r>
              <a:rPr lang="zh-CN" sz="3600" dirty="0">
                <a:solidFill>
                  <a:schemeClr val="bg1"/>
                </a:solidFill>
                <a:latin typeface="华文新魏" panose="02010800040101010101" pitchFamily="2" charset="-122"/>
                <a:ea typeface="华文新魏" panose="02010800040101010101" pitchFamily="2" charset="-122"/>
              </a:rPr>
              <a:t>系统的不同用户</a:t>
            </a:r>
            <a:endParaRPr lang="en-US" altLang="zh-CN" sz="3600" dirty="0">
              <a:solidFill>
                <a:schemeClr val="bg1"/>
              </a:solidFill>
              <a:latin typeface="华文新魏" panose="02010800040101010101" pitchFamily="2" charset="-122"/>
              <a:ea typeface="华文新魏" panose="02010800040101010101" pitchFamily="2" charset="-122"/>
            </a:endParaRPr>
          </a:p>
          <a:p>
            <a:r>
              <a:rPr lang="en-US" alt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系统软件和应用软件</a:t>
            </a:r>
            <a:endParaRPr lang="zh-CN" sz="36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80195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blinds(horizontal)">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三</a:t>
            </a:r>
            <a:r>
              <a:rPr sz="3600" dirty="0">
                <a:solidFill>
                  <a:schemeClr val="bg1"/>
                </a:solidFill>
                <a:latin typeface="华文新魏" panose="02010800040101010101" pitchFamily="2" charset="-122"/>
                <a:ea typeface="华文新魏" panose="02010800040101010101" pitchFamily="2" charset="-122"/>
              </a:rPr>
              <a:t>、</a:t>
            </a:r>
            <a:r>
              <a:rPr sz="3600" dirty="0" err="1">
                <a:solidFill>
                  <a:schemeClr val="bg1"/>
                </a:solidFill>
                <a:latin typeface="华文新魏" panose="02010800040101010101" pitchFamily="2" charset="-122"/>
                <a:ea typeface="华文新魏" panose="02010800040101010101" pitchFamily="2" charset="-122"/>
              </a:rPr>
              <a:t>计算机</a:t>
            </a:r>
            <a:r>
              <a:rPr lang="zh-CN" sz="3600" dirty="0">
                <a:solidFill>
                  <a:schemeClr val="bg1"/>
                </a:solidFill>
                <a:latin typeface="华文新魏" panose="02010800040101010101" pitchFamily="2" charset="-122"/>
                <a:ea typeface="华文新魏" panose="02010800040101010101" pitchFamily="2" charset="-122"/>
              </a:rPr>
              <a:t>系统的不同用户</a:t>
            </a:r>
          </a:p>
        </p:txBody>
      </p:sp>
      <p:pic>
        <p:nvPicPr>
          <p:cNvPr id="2" name="Picture 2">
            <a:extLst>
              <a:ext uri="{FF2B5EF4-FFF2-40B4-BE49-F238E27FC236}">
                <a16:creationId xmlns:a16="http://schemas.microsoft.com/office/drawing/2014/main" id="{5920448A-8A7A-7CF2-F60E-2B3F5376F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836712"/>
            <a:ext cx="8147050"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3D48432E-C3D9-39D2-9829-96EA5F6D8645}"/>
              </a:ext>
            </a:extLst>
          </p:cNvPr>
          <p:cNvSpPr txBox="1"/>
          <p:nvPr/>
        </p:nvSpPr>
        <p:spPr>
          <a:xfrm>
            <a:off x="408864" y="4437112"/>
            <a:ext cx="8496944" cy="2431435"/>
          </a:xfrm>
          <a:prstGeom prst="rect">
            <a:avLst/>
          </a:prstGeom>
          <a:noFill/>
        </p:spPr>
        <p:txBody>
          <a:bodyPr wrap="square">
            <a:spAutoFit/>
          </a:bodyPr>
          <a:lstStyle/>
          <a:p>
            <a:pPr>
              <a:lnSpc>
                <a:spcPct val="100000"/>
              </a:lnSpc>
              <a:spcBef>
                <a:spcPct val="10000"/>
              </a:spcBef>
              <a:buFontTx/>
              <a:buNone/>
            </a:pPr>
            <a:r>
              <a:rPr lang="zh-CN" altLang="en-US" sz="2000" dirty="0">
                <a:solidFill>
                  <a:srgbClr val="CC3300"/>
                </a:solidFill>
                <a:ea typeface="微软雅黑" panose="020B0503020204020204" pitchFamily="34" charset="-122"/>
              </a:rPr>
              <a:t>最终用户</a:t>
            </a:r>
            <a:r>
              <a:rPr lang="zh-CN" altLang="en-US" sz="2000" dirty="0">
                <a:ea typeface="微软雅黑" panose="020B0503020204020204" pitchFamily="34" charset="-122"/>
              </a:rPr>
              <a:t>工作在由应用程序提供的最上面的抽象层</a:t>
            </a:r>
          </a:p>
          <a:p>
            <a:pPr>
              <a:lnSpc>
                <a:spcPct val="100000"/>
              </a:lnSpc>
              <a:spcBef>
                <a:spcPct val="10000"/>
              </a:spcBef>
              <a:buFontTx/>
              <a:buNone/>
            </a:pPr>
            <a:r>
              <a:rPr lang="zh-CN" altLang="en-US" sz="2000" dirty="0">
                <a:solidFill>
                  <a:srgbClr val="CC3300"/>
                </a:solidFill>
                <a:ea typeface="微软雅黑" panose="020B0503020204020204" pitchFamily="34" charset="-122"/>
              </a:rPr>
              <a:t>系统管理员</a:t>
            </a:r>
            <a:r>
              <a:rPr lang="zh-CN" altLang="en-US" sz="2000" dirty="0">
                <a:ea typeface="微软雅黑" panose="020B0503020204020204" pitchFamily="34" charset="-122"/>
              </a:rPr>
              <a:t>工作在由操作系统提供的抽象层</a:t>
            </a:r>
          </a:p>
          <a:p>
            <a:pPr>
              <a:lnSpc>
                <a:spcPct val="100000"/>
              </a:lnSpc>
              <a:spcBef>
                <a:spcPct val="10000"/>
              </a:spcBef>
              <a:buFontTx/>
              <a:buNone/>
            </a:pPr>
            <a:r>
              <a:rPr lang="zh-CN" altLang="en-US" sz="2000" dirty="0">
                <a:solidFill>
                  <a:srgbClr val="CC3300"/>
                </a:solidFill>
                <a:ea typeface="微软雅黑" panose="020B0503020204020204" pitchFamily="34" charset="-122"/>
              </a:rPr>
              <a:t>应用程序员</a:t>
            </a:r>
            <a:r>
              <a:rPr lang="zh-CN" altLang="en-US" sz="2000" dirty="0">
                <a:ea typeface="微软雅黑" panose="020B0503020204020204" pitchFamily="34" charset="-122"/>
              </a:rPr>
              <a:t>工作在由语言处理系统（</a:t>
            </a:r>
            <a:r>
              <a:rPr lang="zh-CN" altLang="en-US" sz="2000" dirty="0">
                <a:solidFill>
                  <a:srgbClr val="0066FF"/>
                </a:solidFill>
                <a:ea typeface="微软雅黑" panose="020B0503020204020204" pitchFamily="34" charset="-122"/>
              </a:rPr>
              <a:t>主要有编译器和汇编器</a:t>
            </a:r>
            <a:r>
              <a:rPr lang="zh-CN" altLang="en-US" sz="2000" dirty="0">
                <a:ea typeface="微软雅黑" panose="020B0503020204020204" pitchFamily="34" charset="-122"/>
              </a:rPr>
              <a:t>）的抽象层</a:t>
            </a:r>
          </a:p>
          <a:p>
            <a:pPr>
              <a:lnSpc>
                <a:spcPct val="100000"/>
              </a:lnSpc>
              <a:spcBef>
                <a:spcPct val="10000"/>
              </a:spcBef>
              <a:buFontTx/>
              <a:buNone/>
            </a:pPr>
            <a:r>
              <a:rPr lang="zh-CN" altLang="en-US" sz="2000" dirty="0">
                <a:solidFill>
                  <a:srgbClr val="009242"/>
                </a:solidFill>
                <a:ea typeface="微软雅黑" panose="020B0503020204020204" pitchFamily="34" charset="-122"/>
              </a:rPr>
              <a:t>语言处理系统</a:t>
            </a:r>
            <a:r>
              <a:rPr lang="zh-CN" altLang="en-US" sz="2000" dirty="0">
                <a:ea typeface="微软雅黑" panose="020B0503020204020204" pitchFamily="34" charset="-122"/>
              </a:rPr>
              <a:t>建立在</a:t>
            </a:r>
            <a:r>
              <a:rPr lang="zh-CN" altLang="en-US" sz="2000" dirty="0">
                <a:solidFill>
                  <a:srgbClr val="009242"/>
                </a:solidFill>
                <a:ea typeface="微软雅黑" panose="020B0503020204020204" pitchFamily="34" charset="-122"/>
              </a:rPr>
              <a:t>操作系统</a:t>
            </a:r>
            <a:r>
              <a:rPr lang="zh-CN" altLang="en-US" sz="2000" dirty="0">
                <a:ea typeface="微软雅黑" panose="020B0503020204020204" pitchFamily="34" charset="-122"/>
              </a:rPr>
              <a:t>之上</a:t>
            </a:r>
          </a:p>
          <a:p>
            <a:pPr>
              <a:lnSpc>
                <a:spcPct val="100000"/>
              </a:lnSpc>
              <a:spcBef>
                <a:spcPct val="10000"/>
              </a:spcBef>
              <a:buFontTx/>
              <a:buNone/>
            </a:pPr>
            <a:r>
              <a:rPr lang="zh-CN" altLang="en-US" sz="2000" dirty="0">
                <a:solidFill>
                  <a:srgbClr val="CC3300"/>
                </a:solidFill>
                <a:ea typeface="微软雅黑" panose="020B0503020204020204" pitchFamily="34" charset="-122"/>
              </a:rPr>
              <a:t>系统程序员</a:t>
            </a:r>
            <a:r>
              <a:rPr lang="zh-CN" altLang="en-US" sz="2000" dirty="0">
                <a:ea typeface="微软雅黑" panose="020B0503020204020204" pitchFamily="34" charset="-122"/>
              </a:rPr>
              <a:t>（实现系统软件）工作在</a:t>
            </a:r>
            <a:r>
              <a:rPr lang="en-US" altLang="zh-CN" sz="2000" dirty="0">
                <a:ea typeface="微软雅黑" panose="020B0503020204020204" pitchFamily="34" charset="-122"/>
              </a:rPr>
              <a:t>ISA</a:t>
            </a:r>
            <a:r>
              <a:rPr lang="zh-CN" altLang="en-US" sz="2000" dirty="0">
                <a:ea typeface="微软雅黑" panose="020B0503020204020204" pitchFamily="34" charset="-122"/>
              </a:rPr>
              <a:t>层次，必须对</a:t>
            </a:r>
            <a:r>
              <a:rPr lang="en-US" altLang="zh-CN" sz="2000" dirty="0">
                <a:ea typeface="微软雅黑" panose="020B0503020204020204" pitchFamily="34" charset="-122"/>
              </a:rPr>
              <a:t>ISA</a:t>
            </a:r>
            <a:r>
              <a:rPr lang="zh-CN" altLang="en-US" sz="2000" dirty="0">
                <a:ea typeface="微软雅黑" panose="020B0503020204020204" pitchFamily="34" charset="-122"/>
              </a:rPr>
              <a:t>非常了解</a:t>
            </a:r>
          </a:p>
          <a:p>
            <a:pPr>
              <a:lnSpc>
                <a:spcPct val="100000"/>
              </a:lnSpc>
              <a:spcBef>
                <a:spcPct val="10000"/>
              </a:spcBef>
              <a:buFontTx/>
              <a:buNone/>
            </a:pPr>
            <a:r>
              <a:rPr lang="zh-CN" altLang="en-US" sz="2000" dirty="0">
                <a:solidFill>
                  <a:srgbClr val="0066FF"/>
                </a:solidFill>
                <a:ea typeface="微软雅黑" panose="020B0503020204020204" pitchFamily="34" charset="-122"/>
              </a:rPr>
              <a:t>编译器和汇编器的目标程序由机器级代码组成</a:t>
            </a:r>
          </a:p>
          <a:p>
            <a:pPr>
              <a:lnSpc>
                <a:spcPct val="100000"/>
              </a:lnSpc>
              <a:spcBef>
                <a:spcPct val="10000"/>
              </a:spcBef>
              <a:buFontTx/>
              <a:buNone/>
            </a:pPr>
            <a:r>
              <a:rPr lang="zh-CN" altLang="en-US" sz="2000" dirty="0">
                <a:solidFill>
                  <a:srgbClr val="0066FF"/>
                </a:solidFill>
                <a:ea typeface="微软雅黑" panose="020B0503020204020204" pitchFamily="34" charset="-122"/>
              </a:rPr>
              <a:t>操作系统通过指令直接对硬件进行编程控制</a:t>
            </a:r>
          </a:p>
        </p:txBody>
      </p:sp>
      <p:sp>
        <p:nvSpPr>
          <p:cNvPr id="5" name="Text Box 5">
            <a:extLst>
              <a:ext uri="{FF2B5EF4-FFF2-40B4-BE49-F238E27FC236}">
                <a16:creationId xmlns:a16="http://schemas.microsoft.com/office/drawing/2014/main" id="{E718F5E1-3CF4-83A2-8A55-E36D9A8F05EC}"/>
              </a:ext>
            </a:extLst>
          </p:cNvPr>
          <p:cNvSpPr txBox="1">
            <a:spLocks noChangeArrowheads="1"/>
          </p:cNvSpPr>
          <p:nvPr/>
        </p:nvSpPr>
        <p:spPr bwMode="auto">
          <a:xfrm>
            <a:off x="7164288" y="3284984"/>
            <a:ext cx="1844675" cy="193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200" dirty="0">
                <a:solidFill>
                  <a:srgbClr val="FF0000"/>
                </a:solidFill>
                <a:latin typeface="微软雅黑" panose="020B0503020204020204" pitchFamily="34" charset="-122"/>
                <a:ea typeface="微软雅黑" panose="020B0503020204020204" pitchFamily="34" charset="-122"/>
              </a:rPr>
              <a:t>ISA</a:t>
            </a:r>
            <a:r>
              <a:rPr lang="zh-CN" altLang="en-US" sz="2200" dirty="0">
                <a:solidFill>
                  <a:srgbClr val="FF0000"/>
                </a:solidFill>
                <a:latin typeface="微软雅黑" panose="020B0503020204020204" pitchFamily="34" charset="-122"/>
                <a:ea typeface="微软雅黑" panose="020B0503020204020204" pitchFamily="34" charset="-122"/>
              </a:rPr>
              <a:t>是对硬件的抽象</a:t>
            </a:r>
          </a:p>
          <a:p>
            <a:pPr eaLnBrk="1" hangingPunct="1">
              <a:lnSpc>
                <a:spcPct val="100000"/>
              </a:lnSpc>
              <a:spcBef>
                <a:spcPct val="50000"/>
              </a:spcBef>
              <a:buFontTx/>
              <a:buNone/>
            </a:pPr>
            <a:r>
              <a:rPr lang="zh-CN" altLang="en-US" sz="2200" dirty="0">
                <a:solidFill>
                  <a:srgbClr val="FF0000"/>
                </a:solidFill>
                <a:latin typeface="微软雅黑" panose="020B0503020204020204" pitchFamily="34" charset="-122"/>
                <a:ea typeface="微软雅黑" panose="020B0503020204020204" pitchFamily="34" charset="-122"/>
              </a:rPr>
              <a:t>所有软件功能都建立在</a:t>
            </a:r>
            <a:r>
              <a:rPr lang="en-US" altLang="zh-CN" sz="2200" dirty="0">
                <a:solidFill>
                  <a:srgbClr val="FF0000"/>
                </a:solidFill>
                <a:latin typeface="微软雅黑" panose="020B0503020204020204" pitchFamily="34" charset="-122"/>
                <a:ea typeface="微软雅黑" panose="020B0503020204020204" pitchFamily="34" charset="-122"/>
              </a:rPr>
              <a:t>ISA</a:t>
            </a:r>
            <a:r>
              <a:rPr lang="zh-CN" altLang="en-US" sz="2200" dirty="0">
                <a:solidFill>
                  <a:srgbClr val="FF0000"/>
                </a:solidFill>
                <a:latin typeface="微软雅黑" panose="020B0503020204020204" pitchFamily="34" charset="-122"/>
                <a:ea typeface="微软雅黑" panose="020B0503020204020204" pitchFamily="34" charset="-122"/>
              </a:rPr>
              <a:t>之上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三</a:t>
            </a:r>
            <a:r>
              <a:rPr sz="3600" dirty="0">
                <a:solidFill>
                  <a:schemeClr val="bg1"/>
                </a:solidFill>
                <a:latin typeface="华文新魏" panose="02010800040101010101" pitchFamily="2" charset="-122"/>
                <a:ea typeface="华文新魏" panose="02010800040101010101" pitchFamily="2" charset="-122"/>
              </a:rPr>
              <a:t>、</a:t>
            </a:r>
            <a:r>
              <a:rPr sz="3600" dirty="0" err="1">
                <a:solidFill>
                  <a:schemeClr val="bg1"/>
                </a:solidFill>
                <a:latin typeface="华文新魏" panose="02010800040101010101" pitchFamily="2" charset="-122"/>
                <a:ea typeface="华文新魏" panose="02010800040101010101" pitchFamily="2" charset="-122"/>
              </a:rPr>
              <a:t>计算机</a:t>
            </a:r>
            <a:r>
              <a:rPr lang="zh-CN" sz="3600" dirty="0">
                <a:solidFill>
                  <a:schemeClr val="bg1"/>
                </a:solidFill>
                <a:latin typeface="华文新魏" panose="02010800040101010101" pitchFamily="2" charset="-122"/>
                <a:ea typeface="华文新魏" panose="02010800040101010101" pitchFamily="2" charset="-122"/>
              </a:rPr>
              <a:t>系统的不同用户</a:t>
            </a:r>
          </a:p>
        </p:txBody>
      </p:sp>
      <p:sp>
        <p:nvSpPr>
          <p:cNvPr id="2" name="文本框 1"/>
          <p:cNvSpPr txBox="1"/>
          <p:nvPr/>
        </p:nvSpPr>
        <p:spPr>
          <a:xfrm>
            <a:off x="35496" y="1340768"/>
            <a:ext cx="8785413" cy="3886641"/>
          </a:xfrm>
          <a:prstGeom prst="rect">
            <a:avLst/>
          </a:prstGeom>
          <a:noFill/>
        </p:spPr>
        <p:txBody>
          <a:bodyPr wrap="square" rtlCol="0" anchor="t">
            <a:spAutoFit/>
          </a:bodyPr>
          <a:lstStyle/>
          <a:p>
            <a:pPr indent="457200">
              <a:lnSpc>
                <a:spcPct val="150000"/>
              </a:lnSpc>
            </a:pPr>
            <a:r>
              <a:rPr lang="zh-CN" altLang="en-US" dirty="0">
                <a:solidFill>
                  <a:srgbClr val="000066"/>
                </a:solidFill>
              </a:rPr>
              <a:t>ISA是硬件和软件的交界，是计算机系统的核心部分</a:t>
            </a:r>
          </a:p>
          <a:p>
            <a:pPr marL="457200">
              <a:lnSpc>
                <a:spcPct val="150000"/>
              </a:lnSpc>
              <a:buFont typeface="Wingdings" panose="05000000000000000000" charset="0"/>
              <a:buChar char="l"/>
            </a:pPr>
            <a:r>
              <a:rPr lang="zh-CN" altLang="en-US" dirty="0">
                <a:solidFill>
                  <a:srgbClr val="000066"/>
                </a:solidFill>
              </a:rPr>
              <a:t> ISA下面是硬件部分</a:t>
            </a:r>
          </a:p>
          <a:p>
            <a:pPr marL="457200">
              <a:lnSpc>
                <a:spcPct val="150000"/>
              </a:lnSpc>
              <a:buFont typeface="Wingdings" panose="05000000000000000000" charset="0"/>
              <a:buChar char="l"/>
            </a:pPr>
            <a:r>
              <a:rPr lang="zh-CN" altLang="en-US" dirty="0">
                <a:solidFill>
                  <a:srgbClr val="000066"/>
                </a:solidFill>
              </a:rPr>
              <a:t> ISA上面是软件部分</a:t>
            </a:r>
          </a:p>
          <a:p>
            <a:pPr marL="457200">
              <a:lnSpc>
                <a:spcPct val="150000"/>
              </a:lnSpc>
              <a:buFont typeface="Wingdings" panose="05000000000000000000" charset="0"/>
              <a:buChar char="l"/>
            </a:pPr>
            <a:r>
              <a:rPr lang="zh-CN" altLang="en-US" dirty="0">
                <a:solidFill>
                  <a:srgbClr val="000066"/>
                </a:solidFill>
              </a:rPr>
              <a:t> 硬件所有功能由ISA体现</a:t>
            </a:r>
          </a:p>
          <a:p>
            <a:pPr marL="457200">
              <a:lnSpc>
                <a:spcPct val="150000"/>
              </a:lnSpc>
              <a:buFont typeface="Wingdings" panose="05000000000000000000" charset="0"/>
              <a:buChar char="l"/>
            </a:pPr>
            <a:r>
              <a:rPr lang="zh-CN" altLang="en-US" dirty="0">
                <a:solidFill>
                  <a:srgbClr val="000066"/>
                </a:solidFill>
              </a:rPr>
              <a:t> 程序员看到的机器属性是ISA层面的内容，看到的机器是配置了指令系统的机器。</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lstStyle/>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p>
        </p:txBody>
      </p:sp>
      <p:sp>
        <p:nvSpPr>
          <p:cNvPr id="4099" name="Rectangle 3"/>
          <p:cNvSpPr>
            <a:spLocks noGrp="1"/>
          </p:cNvSpPr>
          <p:nvPr>
            <p:ph type="body" idx="4294967295"/>
          </p:nvPr>
        </p:nvSpPr>
        <p:spPr>
          <a:xfrm>
            <a:off x="899795" y="1844675"/>
            <a:ext cx="7581900" cy="4207510"/>
          </a:xfrm>
        </p:spPr>
        <p:txBody>
          <a:bodyPr vert="horz" wrap="square" lIns="91440" tIns="45720" rIns="91440" bIns="45720" anchor="t" anchorCtr="0"/>
          <a:lstStyle/>
          <a:p>
            <a:pPr>
              <a:spcBef>
                <a:spcPts val="1600"/>
              </a:spcBef>
            </a:pPr>
            <a:r>
              <a:rPr lang="en-US" altLang="zh-CN" dirty="0">
                <a:solidFill>
                  <a:srgbClr val="000066"/>
                </a:solidFill>
                <a:ea typeface="黑体" panose="02010609060101010101" pitchFamily="2" charset="-122"/>
                <a:sym typeface="+mn-ea"/>
              </a:rPr>
              <a:t>1.1 </a:t>
            </a:r>
            <a:r>
              <a:rPr lang="zh-CN" altLang="en-US" dirty="0">
                <a:solidFill>
                  <a:srgbClr val="000066"/>
                </a:solidFill>
                <a:ea typeface="黑体" panose="02010609060101010101" pitchFamily="2" charset="-122"/>
                <a:sym typeface="+mn-ea"/>
              </a:rPr>
              <a:t>计算机系统基本工作原理</a:t>
            </a:r>
          </a:p>
          <a:p>
            <a:pPr>
              <a:spcBef>
                <a:spcPts val="1600"/>
              </a:spcBef>
            </a:pPr>
            <a:r>
              <a:rPr lang="en-US" altLang="zh-CN" dirty="0">
                <a:ea typeface="黑体" panose="02010609060101010101" pitchFamily="2" charset="-122"/>
                <a:sym typeface="+mn-ea"/>
              </a:rPr>
              <a:t> 1.2 </a:t>
            </a:r>
            <a:r>
              <a:rPr lang="zh-CN" altLang="en-US" dirty="0">
                <a:ea typeface="黑体" panose="02010609060101010101" pitchFamily="2" charset="-122"/>
                <a:sym typeface="+mn-ea"/>
              </a:rPr>
              <a:t>软件开发和执行过程概述</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1.3 </a:t>
            </a:r>
            <a:r>
              <a:rPr lang="zh-CN" altLang="en-US" dirty="0">
                <a:ea typeface="黑体" panose="02010609060101010101" pitchFamily="2" charset="-122"/>
              </a:rPr>
              <a:t>计算机系统的层次结构</a:t>
            </a:r>
          </a:p>
          <a:p>
            <a:pPr>
              <a:spcBef>
                <a:spcPts val="1600"/>
              </a:spcBef>
            </a:pPr>
            <a:r>
              <a:rPr lang="en-US" altLang="zh-CN" dirty="0">
                <a:ea typeface="黑体" panose="02010609060101010101" pitchFamily="2" charset="-122"/>
              </a:rPr>
              <a:t> </a:t>
            </a:r>
            <a:r>
              <a:rPr lang="en-US" altLang="zh-CN" dirty="0">
                <a:solidFill>
                  <a:srgbClr val="FF3300"/>
                </a:solidFill>
                <a:ea typeface="黑体" panose="02010609060101010101" pitchFamily="2" charset="-122"/>
              </a:rPr>
              <a:t>1.4 </a:t>
            </a:r>
            <a:r>
              <a:rPr lang="zh-CN" altLang="en-US" dirty="0">
                <a:solidFill>
                  <a:srgbClr val="FF3300"/>
                </a:solidFill>
                <a:ea typeface="黑体" panose="02010609060101010101" pitchFamily="2" charset="-122"/>
              </a:rPr>
              <a:t>计算机系统性能评价</a:t>
            </a:r>
          </a:p>
          <a:p>
            <a:pPr>
              <a:spcBef>
                <a:spcPts val="1600"/>
              </a:spcBef>
            </a:pPr>
            <a:endParaRPr lang="zh-CN" altLang="en-US" dirty="0">
              <a:solidFill>
                <a:srgbClr val="FF3300"/>
              </a:solidFill>
              <a:ea typeface="黑体" panose="0201060906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sz="3600">
                <a:solidFill>
                  <a:schemeClr val="bg1"/>
                </a:solidFill>
                <a:latin typeface="华文新魏" panose="02010800040101010101" pitchFamily="2" charset="-122"/>
                <a:ea typeface="华文新魏" panose="02010800040101010101" pitchFamily="2" charset="-122"/>
              </a:rPr>
              <a:t>一、计算机系统性能定义</a:t>
            </a:r>
          </a:p>
        </p:txBody>
      </p:sp>
      <p:sp>
        <p:nvSpPr>
          <p:cNvPr id="2" name="文本框 1"/>
          <p:cNvSpPr txBox="1"/>
          <p:nvPr/>
        </p:nvSpPr>
        <p:spPr>
          <a:xfrm>
            <a:off x="533534" y="1484785"/>
            <a:ext cx="8430953" cy="4248472"/>
          </a:xfrm>
          <a:prstGeom prst="rect">
            <a:avLst/>
          </a:prstGeom>
          <a:noFill/>
        </p:spPr>
        <p:txBody>
          <a:bodyPr wrap="square" rtlCol="0" anchor="t">
            <a:noAutofit/>
          </a:bodyPr>
          <a:lstStyle/>
          <a:p>
            <a:pPr>
              <a:lnSpc>
                <a:spcPct val="150000"/>
              </a:lnSpc>
            </a:pPr>
            <a:r>
              <a:rPr lang="zh-CN" altLang="en-US" dirty="0"/>
              <a:t>两种不同的性能评估指标：</a:t>
            </a:r>
            <a:endParaRPr lang="en-US" altLang="zh-CN" dirty="0"/>
          </a:p>
          <a:p>
            <a:pPr marL="457200" indent="-457200">
              <a:lnSpc>
                <a:spcPct val="150000"/>
              </a:lnSpc>
              <a:buFont typeface="Wingdings" panose="05000000000000000000" charset="0"/>
              <a:buChar char="l"/>
            </a:pPr>
            <a:r>
              <a:rPr lang="zh-CN" altLang="en-US" dirty="0">
                <a:solidFill>
                  <a:srgbClr val="FF0000"/>
                </a:solidFill>
              </a:rPr>
              <a:t>吞吐率：</a:t>
            </a:r>
            <a:r>
              <a:rPr lang="zh-CN" altLang="en-US" dirty="0">
                <a:solidFill>
                  <a:srgbClr val="000066"/>
                </a:solidFill>
              </a:rPr>
              <a:t>单位时间内所完成的工作量</a:t>
            </a:r>
            <a:endParaRPr lang="zh-CN" altLang="en-US" dirty="0">
              <a:solidFill>
                <a:srgbClr val="FF0000"/>
              </a:solidFill>
            </a:endParaRPr>
          </a:p>
          <a:p>
            <a:pPr marL="457200" indent="-457200">
              <a:lnSpc>
                <a:spcPct val="150000"/>
              </a:lnSpc>
              <a:buFont typeface="Wingdings" panose="05000000000000000000" charset="0"/>
              <a:buChar char="l"/>
            </a:pPr>
            <a:r>
              <a:rPr lang="en-US" altLang="zh-CN" dirty="0">
                <a:solidFill>
                  <a:srgbClr val="FF0000"/>
                </a:solidFill>
              </a:rPr>
              <a:t> </a:t>
            </a:r>
            <a:r>
              <a:rPr lang="zh-CN" altLang="en-US" dirty="0">
                <a:solidFill>
                  <a:srgbClr val="FF0000"/>
                </a:solidFill>
              </a:rPr>
              <a:t>响应时间：</a:t>
            </a:r>
            <a:r>
              <a:rPr lang="zh-CN" altLang="en-US" dirty="0">
                <a:solidFill>
                  <a:schemeClr val="accent4"/>
                </a:solidFill>
              </a:rPr>
              <a:t>作业提交开始到作业完成的时间</a:t>
            </a:r>
          </a:p>
          <a:p>
            <a:pPr marL="914400" lvl="1" indent="-457200">
              <a:lnSpc>
                <a:spcPct val="150000"/>
              </a:lnSpc>
              <a:buFont typeface="Wingdings" panose="05000000000000000000" charset="0"/>
              <a:buChar char="u"/>
            </a:pPr>
            <a:r>
              <a:rPr lang="en-US" altLang="zh-CN" dirty="0">
                <a:solidFill>
                  <a:srgbClr val="000066"/>
                </a:solidFill>
              </a:rPr>
              <a:t> </a:t>
            </a:r>
            <a:r>
              <a:rPr lang="zh-CN" altLang="en-US" dirty="0">
                <a:solidFill>
                  <a:srgbClr val="000066"/>
                </a:solidFill>
              </a:rPr>
              <a:t>执行时间</a:t>
            </a:r>
          </a:p>
          <a:p>
            <a:pPr marL="914400" lvl="1" indent="-457200">
              <a:lnSpc>
                <a:spcPct val="150000"/>
              </a:lnSpc>
              <a:buFont typeface="Wingdings" panose="05000000000000000000" charset="0"/>
              <a:buChar char="u"/>
            </a:pPr>
            <a:r>
              <a:rPr lang="en-US" altLang="zh-CN" dirty="0">
                <a:solidFill>
                  <a:srgbClr val="000066"/>
                </a:solidFill>
              </a:rPr>
              <a:t> </a:t>
            </a:r>
            <a:r>
              <a:rPr lang="zh-CN" altLang="en-US" dirty="0">
                <a:solidFill>
                  <a:srgbClr val="000066"/>
                </a:solidFill>
              </a:rPr>
              <a:t>等待时间或时延</a:t>
            </a:r>
            <a:endParaRPr lang="en-US" altLang="zh-CN" dirty="0">
              <a:solidFill>
                <a:srgbClr val="000066"/>
              </a:solidFill>
            </a:endParaRPr>
          </a:p>
          <a:p>
            <a:pPr lvl="1">
              <a:lnSpc>
                <a:spcPct val="150000"/>
              </a:lnSpc>
            </a:pPr>
            <a:r>
              <a:rPr lang="zh-CN" altLang="en-US" dirty="0"/>
              <a:t>程序的执行时间</a:t>
            </a:r>
            <a:r>
              <a:rPr lang="en-US" altLang="zh-CN" dirty="0"/>
              <a:t>(</a:t>
            </a:r>
            <a:r>
              <a:rPr lang="zh-CN" altLang="en-US" dirty="0"/>
              <a:t>响应时间</a:t>
            </a:r>
            <a:r>
              <a:rPr lang="en-US" altLang="zh-CN" dirty="0"/>
              <a:t>)</a:t>
            </a:r>
            <a:r>
              <a:rPr lang="zh-CN" altLang="en-US" dirty="0"/>
              <a:t>和</a:t>
            </a:r>
            <a:r>
              <a:rPr lang="en-US" altLang="zh-CN" dirty="0"/>
              <a:t>CPU</a:t>
            </a:r>
            <a:r>
              <a:rPr lang="zh-CN" altLang="en-US" dirty="0"/>
              <a:t>的执行时间</a:t>
            </a:r>
          </a:p>
        </p:txBody>
      </p:sp>
    </p:spTree>
    <p:extLst>
      <p:ext uri="{BB962C8B-B14F-4D97-AF65-F5344CB8AC3E}">
        <p14:creationId xmlns:p14="http://schemas.microsoft.com/office/powerpoint/2010/main" val="15800406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sz="3600">
                <a:solidFill>
                  <a:schemeClr val="bg1"/>
                </a:solidFill>
                <a:latin typeface="华文新魏" panose="02010800040101010101" pitchFamily="2" charset="-122"/>
                <a:ea typeface="华文新魏" panose="02010800040101010101" pitchFamily="2" charset="-122"/>
              </a:rPr>
              <a:t>二、计算机系统性能测试</a:t>
            </a:r>
          </a:p>
        </p:txBody>
      </p:sp>
      <p:sp>
        <p:nvSpPr>
          <p:cNvPr id="2" name="文本框 1"/>
          <p:cNvSpPr txBox="1"/>
          <p:nvPr/>
        </p:nvSpPr>
        <p:spPr>
          <a:xfrm>
            <a:off x="539115" y="1052736"/>
            <a:ext cx="8425244" cy="5545231"/>
          </a:xfrm>
          <a:prstGeom prst="rect">
            <a:avLst/>
          </a:prstGeom>
          <a:noFill/>
        </p:spPr>
        <p:txBody>
          <a:bodyPr wrap="square" rtlCol="0" anchor="t">
            <a:noAutofit/>
          </a:bodyPr>
          <a:lstStyle/>
          <a:p>
            <a:pPr>
              <a:lnSpc>
                <a:spcPct val="150000"/>
              </a:lnSpc>
            </a:pPr>
            <a:r>
              <a:rPr sz="2400" dirty="0">
                <a:solidFill>
                  <a:srgbClr val="000066"/>
                </a:solidFill>
              </a:rPr>
              <a:t>1. </a:t>
            </a:r>
            <a:r>
              <a:rPr sz="2400" dirty="0" err="1">
                <a:solidFill>
                  <a:srgbClr val="000066"/>
                </a:solidFill>
              </a:rPr>
              <a:t>用</a:t>
            </a:r>
            <a:r>
              <a:rPr sz="2400" dirty="0" err="1">
                <a:solidFill>
                  <a:srgbClr val="FF3300"/>
                </a:solidFill>
              </a:rPr>
              <a:t>程序的执行时间</a:t>
            </a:r>
            <a:r>
              <a:rPr sz="2400" dirty="0" err="1">
                <a:solidFill>
                  <a:srgbClr val="000066"/>
                </a:solidFill>
              </a:rPr>
              <a:t>测试计算机性能</a:t>
            </a:r>
            <a:r>
              <a:rPr lang="zh-CN" altLang="en-US" sz="2400" dirty="0"/>
              <a:t>（受影响的因素）</a:t>
            </a:r>
            <a:endParaRPr sz="2400" dirty="0">
              <a:solidFill>
                <a:srgbClr val="000066"/>
              </a:solidFill>
            </a:endParaRPr>
          </a:p>
          <a:p>
            <a:pPr marL="457200" indent="-457200">
              <a:lnSpc>
                <a:spcPct val="150000"/>
              </a:lnSpc>
              <a:buFont typeface="Wingdings" panose="05000000000000000000" charset="0"/>
              <a:buChar char="l"/>
            </a:pPr>
            <a:r>
              <a:rPr sz="2400" dirty="0" err="1">
                <a:solidFill>
                  <a:srgbClr val="000066"/>
                </a:solidFill>
              </a:rPr>
              <a:t>CPU时间</a:t>
            </a:r>
            <a:endParaRPr sz="2400" dirty="0">
              <a:solidFill>
                <a:srgbClr val="000066"/>
              </a:solidFill>
            </a:endParaRPr>
          </a:p>
          <a:p>
            <a:pPr marL="914400" lvl="1" indent="-457200">
              <a:lnSpc>
                <a:spcPct val="150000"/>
              </a:lnSpc>
              <a:buFont typeface="Wingdings" panose="05000000000000000000" charset="0"/>
              <a:buChar char="u"/>
            </a:pPr>
            <a:r>
              <a:rPr sz="2400" dirty="0" err="1">
                <a:solidFill>
                  <a:srgbClr val="000066"/>
                </a:solidFill>
              </a:rPr>
              <a:t>用户CPU时间</a:t>
            </a:r>
            <a:r>
              <a:rPr lang="zh-CN" altLang="en-US" sz="2400" dirty="0">
                <a:solidFill>
                  <a:srgbClr val="000066"/>
                </a:solidFill>
              </a:rPr>
              <a:t>：真正用于运行用户程序代码的时间</a:t>
            </a:r>
            <a:endParaRPr sz="2400" dirty="0">
              <a:solidFill>
                <a:srgbClr val="000066"/>
              </a:solidFill>
            </a:endParaRPr>
          </a:p>
          <a:p>
            <a:pPr marL="914400" lvl="1" indent="-457200">
              <a:lnSpc>
                <a:spcPct val="150000"/>
              </a:lnSpc>
              <a:buFont typeface="Wingdings" panose="05000000000000000000" charset="0"/>
              <a:buChar char="u"/>
            </a:pPr>
            <a:r>
              <a:rPr sz="2400" dirty="0" err="1">
                <a:solidFill>
                  <a:srgbClr val="000066"/>
                </a:solidFill>
              </a:rPr>
              <a:t>系统CPU时间</a:t>
            </a:r>
            <a:r>
              <a:rPr lang="zh-CN" altLang="en-US" sz="2400" dirty="0">
                <a:solidFill>
                  <a:srgbClr val="000066"/>
                </a:solidFill>
              </a:rPr>
              <a:t>：为了执行用户程序而需要</a:t>
            </a:r>
            <a:r>
              <a:rPr lang="en-US" altLang="zh-CN" sz="2400" dirty="0">
                <a:solidFill>
                  <a:srgbClr val="000066"/>
                </a:solidFill>
              </a:rPr>
              <a:t>CPU</a:t>
            </a:r>
            <a:r>
              <a:rPr lang="zh-CN" altLang="en-US" sz="2400" dirty="0">
                <a:solidFill>
                  <a:srgbClr val="000066"/>
                </a:solidFill>
              </a:rPr>
              <a:t>运行</a:t>
            </a:r>
            <a:r>
              <a:rPr lang="zh-CN" altLang="en-US" sz="2400" dirty="0"/>
              <a:t>操作系统程序的时间</a:t>
            </a:r>
            <a:endParaRPr sz="2400" dirty="0">
              <a:solidFill>
                <a:srgbClr val="000066"/>
              </a:solidFill>
            </a:endParaRPr>
          </a:p>
          <a:p>
            <a:pPr marL="457200" indent="-457200">
              <a:lnSpc>
                <a:spcPct val="150000"/>
              </a:lnSpc>
              <a:buFont typeface="Wingdings" panose="05000000000000000000" charset="0"/>
              <a:buChar char="l"/>
            </a:pPr>
            <a:r>
              <a:rPr sz="2400" dirty="0" err="1">
                <a:solidFill>
                  <a:srgbClr val="000066"/>
                </a:solidFill>
              </a:rPr>
              <a:t>其他时间</a:t>
            </a:r>
            <a:endParaRPr sz="2400" dirty="0">
              <a:solidFill>
                <a:srgbClr val="000066"/>
              </a:solidFill>
            </a:endParaRPr>
          </a:p>
          <a:p>
            <a:pPr marL="914400" lvl="1" indent="-457200">
              <a:lnSpc>
                <a:spcPct val="150000"/>
              </a:lnSpc>
              <a:buFont typeface="Wingdings" panose="05000000000000000000" charset="0"/>
              <a:buChar char="u"/>
            </a:pPr>
            <a:r>
              <a:rPr sz="2400" dirty="0" err="1">
                <a:solidFill>
                  <a:srgbClr val="000066"/>
                </a:solidFill>
              </a:rPr>
              <a:t>磁盘访问时间</a:t>
            </a:r>
            <a:endParaRPr sz="2400" dirty="0">
              <a:solidFill>
                <a:srgbClr val="000066"/>
              </a:solidFill>
            </a:endParaRPr>
          </a:p>
          <a:p>
            <a:pPr marL="914400" lvl="1" indent="-457200">
              <a:lnSpc>
                <a:spcPct val="150000"/>
              </a:lnSpc>
              <a:buFont typeface="Wingdings" panose="05000000000000000000" charset="0"/>
              <a:buChar char="u"/>
            </a:pPr>
            <a:r>
              <a:rPr sz="2400" dirty="0" err="1">
                <a:solidFill>
                  <a:srgbClr val="000066"/>
                </a:solidFill>
              </a:rPr>
              <a:t>存储器访问时间</a:t>
            </a:r>
            <a:endParaRPr sz="2400" dirty="0">
              <a:solidFill>
                <a:srgbClr val="000066"/>
              </a:solidFill>
            </a:endParaRPr>
          </a:p>
          <a:p>
            <a:pPr marL="914400" lvl="1" indent="-457200">
              <a:lnSpc>
                <a:spcPct val="150000"/>
              </a:lnSpc>
              <a:buFont typeface="Wingdings" panose="05000000000000000000" charset="0"/>
              <a:buChar char="u"/>
            </a:pPr>
            <a:r>
              <a:rPr sz="2400" dirty="0" err="1">
                <a:solidFill>
                  <a:srgbClr val="000066"/>
                </a:solidFill>
              </a:rPr>
              <a:t>输入输出时间</a:t>
            </a:r>
            <a:endParaRPr sz="2400" dirty="0">
              <a:solidFill>
                <a:srgbClr val="000066"/>
              </a:solidFill>
            </a:endParaRPr>
          </a:p>
          <a:p>
            <a:pPr marL="914400" lvl="1" indent="-457200">
              <a:lnSpc>
                <a:spcPct val="150000"/>
              </a:lnSpc>
              <a:buFont typeface="Wingdings" panose="05000000000000000000" charset="0"/>
              <a:buChar char="u"/>
            </a:pPr>
            <a:r>
              <a:rPr sz="2400" dirty="0" err="1">
                <a:solidFill>
                  <a:srgbClr val="000066"/>
                </a:solidFill>
              </a:rPr>
              <a:t>操作系统额外开销</a:t>
            </a:r>
            <a:endParaRPr sz="2400" dirty="0">
              <a:solidFill>
                <a:srgbClr val="000066"/>
              </a:solidFill>
            </a:endParaRPr>
          </a:p>
        </p:txBody>
      </p:sp>
    </p:spTree>
    <p:extLst>
      <p:ext uri="{BB962C8B-B14F-4D97-AF65-F5344CB8AC3E}">
        <p14:creationId xmlns:p14="http://schemas.microsoft.com/office/powerpoint/2010/main" val="1887647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583565"/>
          </a:xfrm>
          <a:prstGeom prst="rect">
            <a:avLst/>
          </a:prstGeom>
          <a:noFill/>
          <a:ln w="9525">
            <a:noFill/>
          </a:ln>
        </p:spPr>
        <p:txBody>
          <a:bodyPr anchor="t" anchorCtr="0">
            <a:spAutoFit/>
          </a:bodyPr>
          <a:lstStyle/>
          <a:p>
            <a:r>
              <a:rPr sz="3200">
                <a:solidFill>
                  <a:schemeClr val="bg1"/>
                </a:solidFill>
                <a:latin typeface="华文新魏" panose="02010800040101010101" pitchFamily="2" charset="-122"/>
                <a:ea typeface="华文新魏" panose="02010800040101010101" pitchFamily="2" charset="-122"/>
                <a:sym typeface="+mn-ea"/>
              </a:rPr>
              <a:t>二、计算机系统性能测试</a:t>
            </a:r>
            <a:endParaRPr sz="32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357981" y="4790345"/>
            <a:ext cx="7634605" cy="1741805"/>
          </a:xfrm>
          <a:prstGeom prst="rect">
            <a:avLst/>
          </a:prstGeom>
          <a:noFill/>
        </p:spPr>
        <p:txBody>
          <a:bodyPr wrap="square" rtlCol="0" anchor="t">
            <a:noAutofit/>
          </a:bodyPr>
          <a:lstStyle/>
          <a:p>
            <a:pPr>
              <a:lnSpc>
                <a:spcPct val="150000"/>
              </a:lnSpc>
            </a:pPr>
            <a:r>
              <a:rPr sz="2400" dirty="0" err="1">
                <a:solidFill>
                  <a:srgbClr val="000066"/>
                </a:solidFill>
              </a:rPr>
              <a:t>CPU的时间观：https</a:t>
            </a:r>
            <a:r>
              <a:rPr sz="2400" dirty="0">
                <a:solidFill>
                  <a:srgbClr val="000066"/>
                </a:solidFill>
              </a:rPr>
              <a:t>://blog.csdn.net/cl05300629/article/details/92798887</a:t>
            </a:r>
          </a:p>
        </p:txBody>
      </p:sp>
      <p:pic>
        <p:nvPicPr>
          <p:cNvPr id="17" name="图片 17"/>
          <p:cNvPicPr>
            <a:picLocks noChangeAspect="1"/>
          </p:cNvPicPr>
          <p:nvPr>
            <p:custDataLst>
              <p:tags r:id="rId1"/>
            </p:custDataLst>
          </p:nvPr>
        </p:nvPicPr>
        <p:blipFill>
          <a:blip r:embed="rId3"/>
          <a:stretch>
            <a:fillRect/>
          </a:stretch>
        </p:blipFill>
        <p:spPr>
          <a:xfrm>
            <a:off x="2627784" y="1268760"/>
            <a:ext cx="6516216" cy="3904370"/>
          </a:xfrm>
          <a:prstGeom prst="rect">
            <a:avLst/>
          </a:prstGeom>
        </p:spPr>
      </p:pic>
    </p:spTree>
    <p:extLst>
      <p:ext uri="{BB962C8B-B14F-4D97-AF65-F5344CB8AC3E}">
        <p14:creationId xmlns:p14="http://schemas.microsoft.com/office/powerpoint/2010/main" val="1622826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a:solidFill>
                  <a:schemeClr val="bg1"/>
                </a:solidFill>
                <a:latin typeface="华文新魏" panose="02010800040101010101" pitchFamily="2" charset="-122"/>
                <a:ea typeface="华文新魏" panose="02010800040101010101" pitchFamily="2" charset="-122"/>
              </a:rPr>
              <a:t>第三代</a:t>
            </a:r>
          </a:p>
        </p:txBody>
      </p:sp>
      <p:sp>
        <p:nvSpPr>
          <p:cNvPr id="6146" name="文本框 8194"/>
          <p:cNvSpPr txBox="1"/>
          <p:nvPr/>
        </p:nvSpPr>
        <p:spPr>
          <a:xfrm>
            <a:off x="683895" y="1628775"/>
            <a:ext cx="7632700" cy="4536529"/>
          </a:xfrm>
          <a:prstGeom prst="rect">
            <a:avLst/>
          </a:prstGeom>
          <a:noFill/>
          <a:ln w="9525">
            <a:noFill/>
          </a:ln>
        </p:spPr>
        <p:txBody>
          <a:bodyPr wrap="square" anchor="t" anchorCtr="0">
            <a:noAutofit/>
          </a:bodyPr>
          <a:lstStyle/>
          <a:p>
            <a:pPr indent="457200" algn="l">
              <a:lnSpc>
                <a:spcPct val="150000"/>
              </a:lnSpc>
              <a:buClrTx/>
              <a:buSzTx/>
            </a:pPr>
            <a:r>
              <a:rPr lang="zh-CN" altLang="en-US" sz="2400" dirty="0">
                <a:latin typeface="楷体_GB2312" pitchFamily="1" charset="-122"/>
                <a:ea typeface="楷体_GB2312" pitchFamily="1" charset="-122"/>
              </a:rPr>
              <a:t>60年代中期——70年代中后期</a:t>
            </a:r>
          </a:p>
          <a:p>
            <a:pPr indent="457200" algn="l">
              <a:lnSpc>
                <a:spcPct val="150000"/>
              </a:lnSpc>
              <a:buClrTx/>
              <a:buSzTx/>
            </a:pPr>
            <a:r>
              <a:rPr lang="zh-CN" altLang="en-US" sz="2400" dirty="0">
                <a:latin typeface="楷体_GB2312" pitchFamily="1" charset="-122"/>
                <a:ea typeface="楷体_GB2312" pitchFamily="1" charset="-122"/>
              </a:rPr>
              <a:t>集成电路</a:t>
            </a:r>
          </a:p>
          <a:p>
            <a:pPr indent="457200" algn="l">
              <a:lnSpc>
                <a:spcPct val="150000"/>
              </a:lnSpc>
              <a:buClrTx/>
              <a:buSzTx/>
            </a:pPr>
            <a:r>
              <a:rPr lang="zh-CN" altLang="en-US" sz="2400" dirty="0">
                <a:latin typeface="楷体_GB2312" pitchFamily="1" charset="-122"/>
                <a:ea typeface="楷体_GB2312" pitchFamily="1" charset="-122"/>
              </a:rPr>
              <a:t>微程序控制器、高速缓存、虚拟存储器、流水线</a:t>
            </a:r>
          </a:p>
          <a:p>
            <a:pPr indent="457200" algn="l">
              <a:lnSpc>
                <a:spcPct val="150000"/>
              </a:lnSpc>
              <a:buClrTx/>
              <a:buSzTx/>
            </a:pPr>
            <a:r>
              <a:rPr lang="zh-CN" altLang="en-US" sz="2400" dirty="0">
                <a:latin typeface="楷体_GB2312" pitchFamily="1" charset="-122"/>
                <a:ea typeface="楷体_GB2312" pitchFamily="1" charset="-122"/>
              </a:rPr>
              <a:t>操作系统</a:t>
            </a:r>
          </a:p>
          <a:p>
            <a:pPr indent="457200" algn="l">
              <a:lnSpc>
                <a:spcPct val="150000"/>
              </a:lnSpc>
              <a:buClrTx/>
              <a:buSzTx/>
            </a:pPr>
            <a:r>
              <a:rPr lang="zh-CN" altLang="en-US" sz="2400" dirty="0">
                <a:latin typeface="楷体_GB2312" pitchFamily="1" charset="-122"/>
                <a:ea typeface="楷体_GB2312" pitchFamily="1" charset="-122"/>
              </a:rPr>
              <a:t>典型机器：IBM 360、CDC 6600、CDC 7600、CYBER</a:t>
            </a:r>
          </a:p>
          <a:p>
            <a:pPr indent="457200" algn="l">
              <a:lnSpc>
                <a:spcPct val="150000"/>
              </a:lnSpc>
              <a:buClrTx/>
              <a:buSzTx/>
            </a:pPr>
            <a:r>
              <a:rPr lang="zh-CN" altLang="en-US" sz="2400" dirty="0">
                <a:latin typeface="楷体_GB2312" pitchFamily="1" charset="-122"/>
                <a:ea typeface="楷体_GB2312" pitchFamily="1" charset="-122"/>
              </a:rPr>
              <a:t>CDC STAR-100、ILLIAC IV</a:t>
            </a:r>
          </a:p>
          <a:p>
            <a:pPr indent="457200" algn="l">
              <a:lnSpc>
                <a:spcPct val="150000"/>
              </a:lnSpc>
              <a:buClrTx/>
              <a:buSzTx/>
            </a:pPr>
            <a:r>
              <a:rPr lang="zh-CN" altLang="en-US" sz="2400" dirty="0">
                <a:solidFill>
                  <a:srgbClr val="FF3300"/>
                </a:solidFill>
                <a:latin typeface="楷体_GB2312" pitchFamily="1" charset="-122"/>
                <a:ea typeface="楷体_GB2312" pitchFamily="1" charset="-122"/>
              </a:rPr>
              <a:t>DEC PDP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583565"/>
          </a:xfrm>
          <a:prstGeom prst="rect">
            <a:avLst/>
          </a:prstGeom>
          <a:noFill/>
          <a:ln w="9525">
            <a:noFill/>
          </a:ln>
        </p:spPr>
        <p:txBody>
          <a:bodyPr anchor="t" anchorCtr="0">
            <a:spAutoFit/>
          </a:bodyPr>
          <a:lstStyle/>
          <a:p>
            <a:r>
              <a:rPr sz="3200">
                <a:solidFill>
                  <a:schemeClr val="bg1"/>
                </a:solidFill>
                <a:latin typeface="华文新魏" panose="02010800040101010101" pitchFamily="2" charset="-122"/>
                <a:ea typeface="华文新魏" panose="02010800040101010101" pitchFamily="2" charset="-122"/>
                <a:sym typeface="+mn-ea"/>
              </a:rPr>
              <a:t>二、计算机系统性能测试</a:t>
            </a:r>
            <a:endParaRPr sz="32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608647" y="1412775"/>
            <a:ext cx="8355841" cy="5185191"/>
          </a:xfrm>
          <a:prstGeom prst="rect">
            <a:avLst/>
          </a:prstGeom>
          <a:noFill/>
        </p:spPr>
        <p:txBody>
          <a:bodyPr wrap="square" rtlCol="0" anchor="t">
            <a:noAutofit/>
          </a:bodyPr>
          <a:lstStyle/>
          <a:p>
            <a:pPr>
              <a:lnSpc>
                <a:spcPct val="150000"/>
              </a:lnSpc>
            </a:pPr>
            <a:r>
              <a:rPr sz="2400" dirty="0">
                <a:solidFill>
                  <a:srgbClr val="000066"/>
                </a:solidFill>
              </a:rPr>
              <a:t>2. </a:t>
            </a:r>
            <a:r>
              <a:rPr lang="zh-CN" altLang="en-US" sz="2400" dirty="0"/>
              <a:t>计算机系统性能评价主要考虑</a:t>
            </a:r>
            <a:r>
              <a:rPr lang="en-US" altLang="zh-CN" sz="2400" dirty="0"/>
              <a:t>CPU</a:t>
            </a:r>
            <a:r>
              <a:rPr lang="zh-CN" altLang="en-US" sz="2400" dirty="0"/>
              <a:t>性能，但是</a:t>
            </a:r>
            <a:r>
              <a:rPr sz="2400" dirty="0" err="1">
                <a:solidFill>
                  <a:srgbClr val="FF3300"/>
                </a:solidFill>
              </a:rPr>
              <a:t>CPU性能</a:t>
            </a:r>
            <a:r>
              <a:rPr lang="zh-CN" altLang="en-US" sz="2400" dirty="0">
                <a:solidFill>
                  <a:srgbClr val="FF3300"/>
                </a:solidFill>
              </a:rPr>
              <a:t>（用户</a:t>
            </a:r>
            <a:r>
              <a:rPr lang="en-US" altLang="zh-CN" sz="2400" dirty="0">
                <a:solidFill>
                  <a:srgbClr val="FF3300"/>
                </a:solidFill>
              </a:rPr>
              <a:t>CPU</a:t>
            </a:r>
            <a:r>
              <a:rPr lang="zh-CN" altLang="en-US" sz="2400" dirty="0">
                <a:solidFill>
                  <a:srgbClr val="FF3300"/>
                </a:solidFill>
              </a:rPr>
              <a:t>时间）</a:t>
            </a:r>
            <a:r>
              <a:rPr sz="2400" dirty="0" err="1">
                <a:solidFill>
                  <a:srgbClr val="000066"/>
                </a:solidFill>
              </a:rPr>
              <a:t>和系统性能</a:t>
            </a:r>
            <a:r>
              <a:rPr lang="zh-CN" altLang="en-US" sz="2400" dirty="0">
                <a:solidFill>
                  <a:srgbClr val="000066"/>
                </a:solidFill>
              </a:rPr>
              <a:t>（系统响应时间）</a:t>
            </a:r>
            <a:r>
              <a:rPr sz="2400" dirty="0" err="1">
                <a:solidFill>
                  <a:srgbClr val="000066"/>
                </a:solidFill>
              </a:rPr>
              <a:t>不等价</a:t>
            </a:r>
            <a:r>
              <a:rPr lang="zh-CN" altLang="en-US" sz="2400" dirty="0"/>
              <a:t>。</a:t>
            </a:r>
            <a:endParaRPr lang="en-US" altLang="zh-CN" sz="2400" dirty="0"/>
          </a:p>
          <a:p>
            <a:pPr>
              <a:lnSpc>
                <a:spcPct val="150000"/>
              </a:lnSpc>
            </a:pPr>
            <a:r>
              <a:rPr lang="zh-CN" altLang="en-US" sz="2400" dirty="0">
                <a:solidFill>
                  <a:srgbClr val="FF3300"/>
                </a:solidFill>
              </a:rPr>
              <a:t>用户</a:t>
            </a:r>
            <a:r>
              <a:rPr lang="en-US" altLang="zh-CN" sz="2400" dirty="0">
                <a:solidFill>
                  <a:srgbClr val="FF3300"/>
                </a:solidFill>
              </a:rPr>
              <a:t>CPU</a:t>
            </a:r>
            <a:r>
              <a:rPr lang="zh-CN" altLang="en-US" sz="2400" dirty="0">
                <a:solidFill>
                  <a:srgbClr val="FF3300"/>
                </a:solidFill>
              </a:rPr>
              <a:t>时间</a:t>
            </a:r>
            <a:r>
              <a:rPr lang="zh-CN" altLang="en-US" sz="2400" dirty="0">
                <a:solidFill>
                  <a:srgbClr val="000066"/>
                </a:solidFill>
              </a:rPr>
              <a:t>：</a:t>
            </a:r>
            <a:r>
              <a:rPr lang="en-US" altLang="zh-CN" sz="2400" dirty="0">
                <a:solidFill>
                  <a:srgbClr val="000066"/>
                </a:solidFill>
              </a:rPr>
              <a:t>CPU</a:t>
            </a:r>
            <a:r>
              <a:rPr lang="zh-CN" altLang="en-US" sz="2400" dirty="0">
                <a:solidFill>
                  <a:srgbClr val="000066"/>
                </a:solidFill>
              </a:rPr>
              <a:t>运行用户程序代码的时间</a:t>
            </a:r>
            <a:endParaRPr sz="2400" dirty="0">
              <a:solidFill>
                <a:srgbClr val="000066"/>
              </a:solidFill>
            </a:endParaRPr>
          </a:p>
          <a:p>
            <a:pPr marL="342900" indent="-342900">
              <a:lnSpc>
                <a:spcPct val="150000"/>
              </a:lnSpc>
              <a:buFont typeface="Wingdings" panose="05000000000000000000" charset="0"/>
              <a:buChar char="l"/>
            </a:pPr>
            <a:r>
              <a:rPr lang="en-US" sz="2400" dirty="0">
                <a:solidFill>
                  <a:srgbClr val="000066"/>
                </a:solidFill>
              </a:rPr>
              <a:t> </a:t>
            </a:r>
            <a:r>
              <a:rPr sz="2400" dirty="0" err="1">
                <a:solidFill>
                  <a:srgbClr val="000066"/>
                </a:solidFill>
              </a:rPr>
              <a:t>时钟周期</a:t>
            </a:r>
            <a:r>
              <a:rPr sz="2400" dirty="0">
                <a:solidFill>
                  <a:srgbClr val="000066"/>
                </a:solidFill>
              </a:rPr>
              <a:t>/</a:t>
            </a:r>
            <a:r>
              <a:rPr sz="2400" dirty="0" err="1">
                <a:solidFill>
                  <a:srgbClr val="000066"/>
                </a:solidFill>
              </a:rPr>
              <a:t>时钟频率</a:t>
            </a:r>
            <a:r>
              <a:rPr lang="en-US" sz="2400" dirty="0">
                <a:solidFill>
                  <a:srgbClr val="000066"/>
                </a:solidFill>
              </a:rPr>
              <a:t>:  </a:t>
            </a:r>
            <a:r>
              <a:rPr lang="en-US" altLang="zh-CN" sz="2400" dirty="0">
                <a:solidFill>
                  <a:srgbClr val="000066"/>
                </a:solidFill>
              </a:rPr>
              <a:t>CPU</a:t>
            </a:r>
            <a:r>
              <a:rPr lang="zh-CN" altLang="en-US" sz="2400" dirty="0">
                <a:solidFill>
                  <a:srgbClr val="000066"/>
                </a:solidFill>
              </a:rPr>
              <a:t>的主频是</a:t>
            </a:r>
            <a:r>
              <a:rPr lang="en-US" altLang="zh-CN" sz="2400" dirty="0">
                <a:solidFill>
                  <a:srgbClr val="000066"/>
                </a:solidFill>
              </a:rPr>
              <a:t>CPU</a:t>
            </a:r>
            <a:r>
              <a:rPr lang="zh-CN" altLang="en-US" sz="2400" dirty="0">
                <a:solidFill>
                  <a:srgbClr val="000066"/>
                </a:solidFill>
              </a:rPr>
              <a:t>时钟周期的倒数</a:t>
            </a:r>
            <a:endParaRPr sz="2400" dirty="0">
              <a:solidFill>
                <a:srgbClr val="000066"/>
              </a:solidFill>
            </a:endParaRPr>
          </a:p>
          <a:p>
            <a:pPr marL="342900" indent="-342900">
              <a:lnSpc>
                <a:spcPct val="150000"/>
              </a:lnSpc>
              <a:buFont typeface="Wingdings" panose="05000000000000000000" charset="0"/>
              <a:buChar char="l"/>
            </a:pPr>
            <a:r>
              <a:rPr lang="en-US" sz="2400" dirty="0">
                <a:solidFill>
                  <a:srgbClr val="000066"/>
                </a:solidFill>
              </a:rPr>
              <a:t> </a:t>
            </a:r>
            <a:r>
              <a:rPr sz="2400" dirty="0">
                <a:solidFill>
                  <a:srgbClr val="000066"/>
                </a:solidFill>
              </a:rPr>
              <a:t>CPI</a:t>
            </a:r>
            <a:r>
              <a:rPr lang="en-US" sz="2400" dirty="0">
                <a:solidFill>
                  <a:srgbClr val="000066"/>
                </a:solidFill>
              </a:rPr>
              <a:t>(Cycles Per Instruction): </a:t>
            </a:r>
            <a:r>
              <a:rPr lang="zh-CN" altLang="en-US" sz="2400" dirty="0">
                <a:solidFill>
                  <a:srgbClr val="000066"/>
                </a:solidFill>
              </a:rPr>
              <a:t>执行一条指令</a:t>
            </a:r>
            <a:r>
              <a:rPr sz="2400" dirty="0" err="1">
                <a:solidFill>
                  <a:srgbClr val="000066"/>
                </a:solidFill>
              </a:rPr>
              <a:t>所需时钟周期数</a:t>
            </a:r>
            <a:endParaRPr sz="2400" dirty="0">
              <a:solidFill>
                <a:srgbClr val="000066"/>
              </a:solidFill>
            </a:endParaRPr>
          </a:p>
          <a:p>
            <a:pPr marL="800100" lvl="1" indent="-342900">
              <a:lnSpc>
                <a:spcPct val="150000"/>
              </a:lnSpc>
              <a:buFont typeface="Wingdings" panose="05000000000000000000" charset="0"/>
              <a:buChar char="n"/>
            </a:pPr>
            <a:r>
              <a:rPr lang="en-US" sz="2400" dirty="0">
                <a:solidFill>
                  <a:srgbClr val="000066"/>
                </a:solidFill>
              </a:rPr>
              <a:t> </a:t>
            </a:r>
            <a:r>
              <a:rPr sz="2400" dirty="0" err="1">
                <a:solidFill>
                  <a:srgbClr val="000066"/>
                </a:solidFill>
              </a:rPr>
              <a:t>一条指令CPI</a:t>
            </a:r>
            <a:endParaRPr sz="2400" dirty="0">
              <a:solidFill>
                <a:srgbClr val="000066"/>
              </a:solidFill>
            </a:endParaRPr>
          </a:p>
          <a:p>
            <a:pPr marL="800100" lvl="1" indent="-342900">
              <a:lnSpc>
                <a:spcPct val="150000"/>
              </a:lnSpc>
              <a:buFont typeface="Wingdings" panose="05000000000000000000" charset="0"/>
              <a:buChar char="n"/>
            </a:pPr>
            <a:r>
              <a:rPr lang="en-US" sz="2400" dirty="0">
                <a:solidFill>
                  <a:srgbClr val="000066"/>
                </a:solidFill>
              </a:rPr>
              <a:t> </a:t>
            </a:r>
            <a:r>
              <a:rPr sz="2400" dirty="0" err="1">
                <a:solidFill>
                  <a:srgbClr val="000066"/>
                </a:solidFill>
              </a:rPr>
              <a:t>平均CPI</a:t>
            </a:r>
            <a:r>
              <a:rPr lang="zh-CN" altLang="en-US" sz="2400" dirty="0">
                <a:solidFill>
                  <a:srgbClr val="000066"/>
                </a:solidFill>
              </a:rPr>
              <a:t>：一个程序或者机器指令集中所有的指令执行所需的平均时钟周期数</a:t>
            </a:r>
            <a:endParaRPr lang="en-US" altLang="zh-CN" sz="2400" dirty="0">
              <a:solidFill>
                <a:srgbClr val="000066"/>
              </a:solidFill>
            </a:endParaRPr>
          </a:p>
        </p:txBody>
      </p:sp>
    </p:spTree>
    <p:extLst>
      <p:ext uri="{BB962C8B-B14F-4D97-AF65-F5344CB8AC3E}">
        <p14:creationId xmlns:p14="http://schemas.microsoft.com/office/powerpoint/2010/main" val="7711458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583565"/>
          </a:xfrm>
          <a:prstGeom prst="rect">
            <a:avLst/>
          </a:prstGeom>
          <a:noFill/>
          <a:ln w="9525">
            <a:noFill/>
          </a:ln>
        </p:spPr>
        <p:txBody>
          <a:bodyPr anchor="t" anchorCtr="0">
            <a:spAutoFit/>
          </a:bodyPr>
          <a:lstStyle/>
          <a:p>
            <a:r>
              <a:rPr sz="3200">
                <a:solidFill>
                  <a:schemeClr val="bg1"/>
                </a:solidFill>
                <a:latin typeface="华文新魏" panose="02010800040101010101" pitchFamily="2" charset="-122"/>
                <a:ea typeface="华文新魏" panose="02010800040101010101" pitchFamily="2" charset="-122"/>
                <a:sym typeface="+mn-ea"/>
              </a:rPr>
              <a:t>二、计算机系统性能测试</a:t>
            </a:r>
            <a:endParaRPr sz="32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539750" y="1556385"/>
            <a:ext cx="7926705" cy="4175125"/>
          </a:xfrm>
          <a:prstGeom prst="rect">
            <a:avLst/>
          </a:prstGeom>
          <a:noFill/>
        </p:spPr>
        <p:txBody>
          <a:bodyPr wrap="square" rtlCol="0" anchor="t">
            <a:noAutofit/>
          </a:bodyPr>
          <a:lstStyle/>
          <a:p>
            <a:pPr>
              <a:lnSpc>
                <a:spcPct val="150000"/>
              </a:lnSpc>
            </a:pPr>
            <a:r>
              <a:rPr sz="2400" dirty="0">
                <a:solidFill>
                  <a:srgbClr val="000066"/>
                </a:solidFill>
              </a:rPr>
              <a:t>1)</a:t>
            </a:r>
            <a:r>
              <a:rPr lang="en-US" sz="2400" dirty="0">
                <a:solidFill>
                  <a:srgbClr val="000066"/>
                </a:solidFill>
              </a:rPr>
              <a:t>  </a:t>
            </a:r>
            <a:r>
              <a:rPr sz="2400" dirty="0" err="1">
                <a:solidFill>
                  <a:srgbClr val="000066"/>
                </a:solidFill>
              </a:rPr>
              <a:t>用户CPU时间</a:t>
            </a:r>
            <a:r>
              <a:rPr sz="2400" dirty="0">
                <a:solidFill>
                  <a:srgbClr val="000066"/>
                </a:solidFill>
              </a:rPr>
              <a:t> = </a:t>
            </a:r>
            <a:r>
              <a:rPr sz="2400" dirty="0" err="1">
                <a:solidFill>
                  <a:srgbClr val="000066"/>
                </a:solidFill>
              </a:rPr>
              <a:t>程序总时钟周期数</a:t>
            </a:r>
            <a:r>
              <a:rPr sz="2400" dirty="0">
                <a:solidFill>
                  <a:srgbClr val="000066"/>
                </a:solidFill>
              </a:rPr>
              <a:t> * </a:t>
            </a:r>
            <a:r>
              <a:rPr sz="2400" dirty="0" err="1">
                <a:solidFill>
                  <a:srgbClr val="000066"/>
                </a:solidFill>
              </a:rPr>
              <a:t>时钟周期</a:t>
            </a:r>
            <a:r>
              <a:rPr sz="2400" dirty="0">
                <a:solidFill>
                  <a:srgbClr val="000066"/>
                </a:solidFill>
              </a:rPr>
              <a:t> </a:t>
            </a:r>
          </a:p>
          <a:p>
            <a:pPr>
              <a:lnSpc>
                <a:spcPct val="150000"/>
              </a:lnSpc>
            </a:pPr>
            <a:r>
              <a:rPr sz="2400" dirty="0">
                <a:solidFill>
                  <a:srgbClr val="000066"/>
                </a:solidFill>
              </a:rPr>
              <a:t>(或 = </a:t>
            </a:r>
            <a:r>
              <a:rPr sz="2400" dirty="0" err="1">
                <a:solidFill>
                  <a:srgbClr val="000066"/>
                </a:solidFill>
              </a:rPr>
              <a:t>程序总时钟周期数</a:t>
            </a:r>
            <a:r>
              <a:rPr sz="2400" dirty="0">
                <a:solidFill>
                  <a:srgbClr val="000066"/>
                </a:solidFill>
              </a:rPr>
              <a:t> / </a:t>
            </a:r>
            <a:r>
              <a:rPr sz="2400" dirty="0" err="1">
                <a:solidFill>
                  <a:srgbClr val="000066"/>
                </a:solidFill>
              </a:rPr>
              <a:t>时钟频率</a:t>
            </a:r>
            <a:r>
              <a:rPr sz="2400" dirty="0">
                <a:solidFill>
                  <a:srgbClr val="000066"/>
                </a:solidFill>
              </a:rPr>
              <a:t>) </a:t>
            </a:r>
          </a:p>
          <a:p>
            <a:pPr>
              <a:lnSpc>
                <a:spcPct val="150000"/>
              </a:lnSpc>
            </a:pPr>
            <a:r>
              <a:rPr sz="2400" dirty="0">
                <a:solidFill>
                  <a:srgbClr val="000066"/>
                </a:solidFill>
              </a:rPr>
              <a:t>2)</a:t>
            </a:r>
            <a:r>
              <a:rPr lang="en-US" sz="2400" dirty="0">
                <a:solidFill>
                  <a:srgbClr val="000066"/>
                </a:solidFill>
              </a:rPr>
              <a:t>  </a:t>
            </a:r>
            <a:r>
              <a:rPr sz="2400" dirty="0" err="1">
                <a:solidFill>
                  <a:srgbClr val="000066"/>
                </a:solidFill>
              </a:rPr>
              <a:t>程序总时钟周期数</a:t>
            </a:r>
            <a:r>
              <a:rPr sz="2400" dirty="0">
                <a:solidFill>
                  <a:srgbClr val="000066"/>
                </a:solidFill>
              </a:rPr>
              <a:t> = </a:t>
            </a:r>
            <a:r>
              <a:rPr sz="2400" dirty="0" err="1">
                <a:solidFill>
                  <a:srgbClr val="000066"/>
                </a:solidFill>
              </a:rPr>
              <a:t>程序总指令条数</a:t>
            </a:r>
            <a:r>
              <a:rPr sz="2400" dirty="0">
                <a:solidFill>
                  <a:srgbClr val="000066"/>
                </a:solidFill>
              </a:rPr>
              <a:t> * </a:t>
            </a:r>
            <a:r>
              <a:rPr sz="2400" dirty="0" err="1">
                <a:solidFill>
                  <a:srgbClr val="000066"/>
                </a:solidFill>
              </a:rPr>
              <a:t>平均CPI</a:t>
            </a:r>
            <a:endParaRPr sz="2400" dirty="0">
              <a:solidFill>
                <a:srgbClr val="000066"/>
              </a:solidFill>
            </a:endParaRPr>
          </a:p>
          <a:p>
            <a:pPr>
              <a:lnSpc>
                <a:spcPct val="150000"/>
              </a:lnSpc>
            </a:pPr>
            <a:r>
              <a:rPr sz="2400" dirty="0">
                <a:solidFill>
                  <a:srgbClr val="000066"/>
                </a:solidFill>
              </a:rPr>
              <a:t>3)</a:t>
            </a:r>
            <a:r>
              <a:rPr lang="en-US" sz="2400" dirty="0">
                <a:solidFill>
                  <a:srgbClr val="000066"/>
                </a:solidFill>
              </a:rPr>
              <a:t>  </a:t>
            </a:r>
            <a:r>
              <a:rPr sz="2400" dirty="0" err="1">
                <a:solidFill>
                  <a:srgbClr val="000066"/>
                </a:solidFill>
              </a:rPr>
              <a:t>按程序指令条数的权重计算</a:t>
            </a:r>
            <a:r>
              <a:rPr sz="2400" dirty="0">
                <a:solidFill>
                  <a:srgbClr val="000066"/>
                </a:solidFill>
              </a:rPr>
              <a:t>：</a:t>
            </a:r>
          </a:p>
          <a:p>
            <a:pPr>
              <a:lnSpc>
                <a:spcPct val="150000"/>
              </a:lnSpc>
            </a:pPr>
            <a:r>
              <a:rPr lang="en-US" sz="2400" dirty="0">
                <a:solidFill>
                  <a:srgbClr val="000066"/>
                </a:solidFill>
              </a:rPr>
              <a:t>  </a:t>
            </a:r>
            <a:r>
              <a:rPr sz="2400" dirty="0" err="1">
                <a:solidFill>
                  <a:srgbClr val="000066"/>
                </a:solidFill>
              </a:rPr>
              <a:t>平均CPI</a:t>
            </a:r>
            <a:r>
              <a:rPr sz="2400" dirty="0">
                <a:solidFill>
                  <a:srgbClr val="000066"/>
                </a:solidFill>
              </a:rPr>
              <a:t> =  </a:t>
            </a:r>
            <a:r>
              <a:rPr sz="2400" dirty="0">
                <a:solidFill>
                  <a:srgbClr val="000066"/>
                </a:solidFill>
                <a:latin typeface="微软雅黑" panose="020B0503020204020204" charset="-122"/>
                <a:ea typeface="微软雅黑" panose="020B0503020204020204" charset="-122"/>
              </a:rPr>
              <a:t>∑</a:t>
            </a:r>
            <a:r>
              <a:rPr lang="en-US" sz="2400" dirty="0">
                <a:solidFill>
                  <a:srgbClr val="000066"/>
                </a:solidFill>
                <a:latin typeface="微软雅黑" panose="020B0503020204020204" charset="-122"/>
                <a:ea typeface="微软雅黑" panose="020B0503020204020204" charset="-122"/>
              </a:rPr>
              <a:t> </a:t>
            </a:r>
            <a:r>
              <a:rPr sz="2400" dirty="0">
                <a:solidFill>
                  <a:srgbClr val="000066"/>
                </a:solidFill>
              </a:rPr>
              <a:t>(F</a:t>
            </a:r>
            <a:r>
              <a:rPr sz="2400" i="1" baseline="-25000" dirty="0">
                <a:solidFill>
                  <a:srgbClr val="000066"/>
                </a:solidFill>
              </a:rPr>
              <a:t>i</a:t>
            </a:r>
            <a:r>
              <a:rPr sz="2400" dirty="0">
                <a:solidFill>
                  <a:srgbClr val="000066"/>
                </a:solidFill>
              </a:rPr>
              <a:t> * </a:t>
            </a:r>
            <a:r>
              <a:rPr sz="2400" dirty="0" err="1">
                <a:solidFill>
                  <a:srgbClr val="000066"/>
                </a:solidFill>
              </a:rPr>
              <a:t>CPI</a:t>
            </a:r>
            <a:r>
              <a:rPr sz="2400" i="1" baseline="-25000" dirty="0" err="1">
                <a:solidFill>
                  <a:srgbClr val="000066"/>
                </a:solidFill>
              </a:rPr>
              <a:t>i</a:t>
            </a:r>
            <a:r>
              <a:rPr sz="2400" dirty="0">
                <a:solidFill>
                  <a:srgbClr val="000066"/>
                </a:solidFill>
              </a:rPr>
              <a:t>)</a:t>
            </a:r>
          </a:p>
          <a:p>
            <a:pPr>
              <a:lnSpc>
                <a:spcPct val="150000"/>
              </a:lnSpc>
            </a:pPr>
            <a:r>
              <a:rPr lang="en-US" sz="2400" dirty="0">
                <a:solidFill>
                  <a:srgbClr val="000066"/>
                </a:solidFill>
              </a:rPr>
              <a:t>  </a:t>
            </a:r>
            <a:r>
              <a:rPr sz="2400" dirty="0" err="1">
                <a:solidFill>
                  <a:srgbClr val="000066"/>
                </a:solidFill>
              </a:rPr>
              <a:t>F</a:t>
            </a:r>
            <a:r>
              <a:rPr sz="2400" i="1" baseline="-25000" dirty="0" err="1">
                <a:solidFill>
                  <a:srgbClr val="000066"/>
                </a:solidFill>
              </a:rPr>
              <a:t>i</a:t>
            </a:r>
            <a:r>
              <a:rPr sz="2400" dirty="0" err="1">
                <a:solidFill>
                  <a:srgbClr val="000066"/>
                </a:solidFill>
              </a:rPr>
              <a:t>为第</a:t>
            </a:r>
            <a:r>
              <a:rPr sz="2400" i="1" dirty="0" err="1">
                <a:solidFill>
                  <a:srgbClr val="000066"/>
                </a:solidFill>
              </a:rPr>
              <a:t>i</a:t>
            </a:r>
            <a:r>
              <a:rPr sz="2400" dirty="0" err="1">
                <a:solidFill>
                  <a:srgbClr val="000066"/>
                </a:solidFill>
              </a:rPr>
              <a:t>种指令的所占比例</a:t>
            </a:r>
            <a:r>
              <a:rPr sz="2400" dirty="0">
                <a:solidFill>
                  <a:srgbClr val="000066"/>
                </a:solidFill>
              </a:rPr>
              <a:t>， </a:t>
            </a:r>
            <a:r>
              <a:rPr sz="2400" dirty="0" err="1">
                <a:solidFill>
                  <a:srgbClr val="000066"/>
                </a:solidFill>
              </a:rPr>
              <a:t>CPI</a:t>
            </a:r>
            <a:r>
              <a:rPr sz="2400" i="1" baseline="-25000" dirty="0" err="1">
                <a:solidFill>
                  <a:srgbClr val="000066"/>
                </a:solidFill>
              </a:rPr>
              <a:t>i</a:t>
            </a:r>
            <a:r>
              <a:rPr sz="2400" dirty="0" err="1">
                <a:solidFill>
                  <a:srgbClr val="000066"/>
                </a:solidFill>
              </a:rPr>
              <a:t>为第</a:t>
            </a:r>
            <a:r>
              <a:rPr sz="2400" i="1" dirty="0" err="1">
                <a:solidFill>
                  <a:srgbClr val="000066"/>
                </a:solidFill>
              </a:rPr>
              <a:t>i</a:t>
            </a:r>
            <a:r>
              <a:rPr sz="2400" dirty="0" err="1">
                <a:solidFill>
                  <a:srgbClr val="000066"/>
                </a:solidFill>
              </a:rPr>
              <a:t>种指令的CPI</a:t>
            </a:r>
            <a:r>
              <a:rPr sz="2400" dirty="0">
                <a:solidFill>
                  <a:srgbClr val="000066"/>
                </a:solidFill>
              </a:rPr>
              <a:t>。</a:t>
            </a:r>
          </a:p>
        </p:txBody>
      </p:sp>
    </p:spTree>
    <p:extLst>
      <p:ext uri="{BB962C8B-B14F-4D97-AF65-F5344CB8AC3E}">
        <p14:creationId xmlns:p14="http://schemas.microsoft.com/office/powerpoint/2010/main" val="1617279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583565"/>
          </a:xfrm>
          <a:prstGeom prst="rect">
            <a:avLst/>
          </a:prstGeom>
          <a:noFill/>
          <a:ln w="9525">
            <a:noFill/>
          </a:ln>
        </p:spPr>
        <p:txBody>
          <a:bodyPr anchor="t" anchorCtr="0">
            <a:spAutoFit/>
          </a:bodyPr>
          <a:lstStyle/>
          <a:p>
            <a:r>
              <a:rPr sz="3200">
                <a:solidFill>
                  <a:schemeClr val="bg1"/>
                </a:solidFill>
                <a:latin typeface="华文新魏" panose="02010800040101010101" pitchFamily="2" charset="-122"/>
                <a:ea typeface="华文新魏" panose="02010800040101010101" pitchFamily="2" charset="-122"/>
                <a:sym typeface="+mn-ea"/>
              </a:rPr>
              <a:t>二、计算机系统性能测试</a:t>
            </a:r>
            <a:endParaRPr sz="32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755015" y="1844675"/>
            <a:ext cx="7993449" cy="2880469"/>
          </a:xfrm>
          <a:prstGeom prst="rect">
            <a:avLst/>
          </a:prstGeom>
          <a:noFill/>
        </p:spPr>
        <p:txBody>
          <a:bodyPr wrap="square" rtlCol="0" anchor="t">
            <a:noAutofit/>
          </a:bodyPr>
          <a:lstStyle/>
          <a:p>
            <a:pPr>
              <a:lnSpc>
                <a:spcPct val="150000"/>
              </a:lnSpc>
            </a:pPr>
            <a:r>
              <a:rPr sz="2400" dirty="0">
                <a:solidFill>
                  <a:srgbClr val="000066"/>
                </a:solidFill>
              </a:rPr>
              <a:t>3. </a:t>
            </a:r>
            <a:r>
              <a:rPr sz="2400" dirty="0" err="1">
                <a:solidFill>
                  <a:srgbClr val="000066"/>
                </a:solidFill>
              </a:rPr>
              <a:t>用户CPU时间</a:t>
            </a:r>
            <a:r>
              <a:rPr sz="2400" dirty="0">
                <a:solidFill>
                  <a:srgbClr val="000066"/>
                </a:solidFill>
              </a:rPr>
              <a:t> = </a:t>
            </a:r>
            <a:r>
              <a:rPr sz="2400" dirty="0" err="1">
                <a:solidFill>
                  <a:srgbClr val="000066"/>
                </a:solidFill>
              </a:rPr>
              <a:t>平均CPI</a:t>
            </a:r>
            <a:r>
              <a:rPr sz="2400" dirty="0">
                <a:solidFill>
                  <a:srgbClr val="000066"/>
                </a:solidFill>
              </a:rPr>
              <a:t> * </a:t>
            </a:r>
            <a:r>
              <a:rPr sz="2400" dirty="0" err="1">
                <a:solidFill>
                  <a:srgbClr val="000066"/>
                </a:solidFill>
              </a:rPr>
              <a:t>程序总指令条数</a:t>
            </a:r>
            <a:r>
              <a:rPr sz="2400" dirty="0">
                <a:solidFill>
                  <a:srgbClr val="000066"/>
                </a:solidFill>
              </a:rPr>
              <a:t> * </a:t>
            </a:r>
            <a:r>
              <a:rPr sz="2400" dirty="0" err="1">
                <a:solidFill>
                  <a:srgbClr val="000066"/>
                </a:solidFill>
              </a:rPr>
              <a:t>时钟周期</a:t>
            </a:r>
            <a:endParaRPr sz="2400" dirty="0">
              <a:solidFill>
                <a:srgbClr val="000066"/>
              </a:solidFill>
            </a:endParaRPr>
          </a:p>
          <a:p>
            <a:pPr>
              <a:lnSpc>
                <a:spcPct val="150000"/>
              </a:lnSpc>
            </a:pPr>
            <a:r>
              <a:rPr lang="zh-CN" altLang="en-US" sz="2400" dirty="0">
                <a:solidFill>
                  <a:srgbClr val="000066"/>
                </a:solidFill>
              </a:rPr>
              <a:t>性能</a:t>
            </a:r>
            <a:r>
              <a:rPr lang="en-US" altLang="zh-CN" sz="2400" dirty="0"/>
              <a:t>:</a:t>
            </a:r>
            <a:r>
              <a:rPr lang="zh-CN" altLang="en-US" sz="2400" dirty="0"/>
              <a:t> </a:t>
            </a:r>
            <a:r>
              <a:rPr lang="zh-CN" altLang="en-US" sz="2400" dirty="0">
                <a:solidFill>
                  <a:srgbClr val="000066"/>
                </a:solidFill>
              </a:rPr>
              <a:t>用户</a:t>
            </a:r>
            <a:r>
              <a:rPr lang="en-US" altLang="zh-CN" sz="2400" dirty="0">
                <a:solidFill>
                  <a:srgbClr val="000066"/>
                </a:solidFill>
              </a:rPr>
              <a:t>CPU</a:t>
            </a:r>
            <a:r>
              <a:rPr lang="zh-CN" altLang="en-US" sz="2400" dirty="0">
                <a:solidFill>
                  <a:srgbClr val="000066"/>
                </a:solidFill>
              </a:rPr>
              <a:t>时间的倒数</a:t>
            </a:r>
            <a:r>
              <a:rPr lang="en-US" sz="2400" dirty="0">
                <a:solidFill>
                  <a:srgbClr val="000066"/>
                </a:solidFill>
              </a:rPr>
              <a:t>  </a:t>
            </a:r>
          </a:p>
          <a:p>
            <a:pPr>
              <a:lnSpc>
                <a:spcPct val="150000"/>
              </a:lnSpc>
            </a:pPr>
            <a:r>
              <a:rPr lang="en-US" sz="2400" dirty="0" err="1">
                <a:solidFill>
                  <a:srgbClr val="000066"/>
                </a:solidFill>
              </a:rPr>
              <a:t>时钟周期、指令条数、CPI三者相互制约</a:t>
            </a:r>
            <a:endParaRPr lang="en-US" sz="2400" dirty="0">
              <a:solidFill>
                <a:srgbClr val="000066"/>
              </a:solidFill>
            </a:endParaRPr>
          </a:p>
          <a:p>
            <a:pPr>
              <a:lnSpc>
                <a:spcPct val="150000"/>
              </a:lnSpc>
            </a:pPr>
            <a:r>
              <a:rPr lang="en-US" sz="2400" dirty="0">
                <a:solidFill>
                  <a:srgbClr val="000066"/>
                </a:solidFill>
              </a:rPr>
              <a:t>  </a:t>
            </a:r>
            <a:r>
              <a:rPr lang="en-US" sz="2400" dirty="0" err="1">
                <a:solidFill>
                  <a:srgbClr val="000066"/>
                </a:solidFill>
              </a:rPr>
              <a:t>优化用户CPU时间时，需要综合考虑</a:t>
            </a:r>
            <a:r>
              <a:rPr lang="en-US" sz="2400" dirty="0">
                <a:solidFill>
                  <a:srgbClr val="000066"/>
                </a:solidFill>
              </a:rPr>
              <a:t>。   </a:t>
            </a:r>
            <a:endParaRPr sz="2400" dirty="0">
              <a:solidFill>
                <a:srgbClr val="000066"/>
              </a:solidFill>
            </a:endParaRPr>
          </a:p>
        </p:txBody>
      </p:sp>
    </p:spTree>
    <p:extLst>
      <p:ext uri="{BB962C8B-B14F-4D97-AF65-F5344CB8AC3E}">
        <p14:creationId xmlns:p14="http://schemas.microsoft.com/office/powerpoint/2010/main" val="35316690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583565"/>
          </a:xfrm>
          <a:prstGeom prst="rect">
            <a:avLst/>
          </a:prstGeom>
          <a:noFill/>
          <a:ln w="9525">
            <a:noFill/>
          </a:ln>
        </p:spPr>
        <p:txBody>
          <a:bodyPr anchor="t" anchorCtr="0">
            <a:spAutoFit/>
          </a:bodyPr>
          <a:lstStyle/>
          <a:p>
            <a:r>
              <a:rPr sz="3200">
                <a:solidFill>
                  <a:schemeClr val="bg1"/>
                </a:solidFill>
                <a:latin typeface="华文新魏" panose="02010800040101010101" pitchFamily="2" charset="-122"/>
                <a:ea typeface="华文新魏" panose="02010800040101010101" pitchFamily="2" charset="-122"/>
                <a:sym typeface="+mn-ea"/>
              </a:rPr>
              <a:t>二、计算机系统性能测试</a:t>
            </a:r>
            <a:endParaRPr sz="32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683568" y="1520713"/>
            <a:ext cx="8137465" cy="3492463"/>
          </a:xfrm>
          <a:prstGeom prst="rect">
            <a:avLst/>
          </a:prstGeom>
          <a:noFill/>
        </p:spPr>
        <p:txBody>
          <a:bodyPr wrap="square" rtlCol="0" anchor="t">
            <a:noAutofit/>
          </a:bodyPr>
          <a:lstStyle/>
          <a:p>
            <a:pPr>
              <a:lnSpc>
                <a:spcPct val="150000"/>
              </a:lnSpc>
            </a:pPr>
            <a:r>
              <a:rPr sz="2400" dirty="0">
                <a:solidFill>
                  <a:srgbClr val="000066"/>
                </a:solidFill>
              </a:rPr>
              <a:t>例：程序P在机器A上运行需10s， 机器A的时钟频率为400MHz。 </a:t>
            </a:r>
          </a:p>
          <a:p>
            <a:pPr>
              <a:lnSpc>
                <a:spcPct val="150000"/>
              </a:lnSpc>
            </a:pPr>
            <a:r>
              <a:rPr lang="en-US" sz="2400" dirty="0">
                <a:solidFill>
                  <a:srgbClr val="000066"/>
                </a:solidFill>
              </a:rPr>
              <a:t>    </a:t>
            </a:r>
            <a:r>
              <a:rPr sz="2400" dirty="0">
                <a:solidFill>
                  <a:srgbClr val="000066"/>
                </a:solidFill>
              </a:rPr>
              <a:t>现在要设计一台机器B，希望该程序在B上运行只需6 s。由于机器B时钟频率的提高导致了其CPI的增加，使得程序P在机器B上运行时，总时钟周期数是在机器A上的1.2倍。机器B的时钟频率达到A的多少倍才能满足设计要求？</a:t>
            </a:r>
          </a:p>
        </p:txBody>
      </p:sp>
    </p:spTree>
    <p:extLst>
      <p:ext uri="{BB962C8B-B14F-4D97-AF65-F5344CB8AC3E}">
        <p14:creationId xmlns:p14="http://schemas.microsoft.com/office/powerpoint/2010/main" val="28966634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583565"/>
          </a:xfrm>
          <a:prstGeom prst="rect">
            <a:avLst/>
          </a:prstGeom>
          <a:noFill/>
          <a:ln w="9525">
            <a:noFill/>
          </a:ln>
        </p:spPr>
        <p:txBody>
          <a:bodyPr anchor="t" anchorCtr="0">
            <a:spAutoFit/>
          </a:bodyPr>
          <a:lstStyle/>
          <a:p>
            <a:r>
              <a:rPr sz="3200">
                <a:solidFill>
                  <a:schemeClr val="bg1"/>
                </a:solidFill>
                <a:latin typeface="华文新魏" panose="02010800040101010101" pitchFamily="2" charset="-122"/>
                <a:ea typeface="华文新魏" panose="02010800040101010101" pitchFamily="2" charset="-122"/>
                <a:sym typeface="+mn-ea"/>
              </a:rPr>
              <a:t>二、计算机系统性能测试</a:t>
            </a:r>
            <a:endParaRPr sz="32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642937" y="1268353"/>
            <a:ext cx="7858125" cy="4824943"/>
          </a:xfrm>
          <a:prstGeom prst="rect">
            <a:avLst/>
          </a:prstGeom>
          <a:noFill/>
        </p:spPr>
        <p:txBody>
          <a:bodyPr wrap="square" rtlCol="0" anchor="t">
            <a:noAutofit/>
          </a:bodyPr>
          <a:lstStyle/>
          <a:p>
            <a:pPr>
              <a:lnSpc>
                <a:spcPct val="150000"/>
              </a:lnSpc>
            </a:pPr>
            <a:r>
              <a:rPr sz="2200" dirty="0" err="1">
                <a:solidFill>
                  <a:srgbClr val="000066"/>
                </a:solidFill>
              </a:rPr>
              <a:t>解答：用户CPU时间</a:t>
            </a:r>
            <a:r>
              <a:rPr sz="2200" dirty="0">
                <a:solidFill>
                  <a:srgbClr val="000066"/>
                </a:solidFill>
              </a:rPr>
              <a:t> = </a:t>
            </a:r>
            <a:r>
              <a:rPr sz="2200" dirty="0" err="1">
                <a:solidFill>
                  <a:srgbClr val="000066"/>
                </a:solidFill>
              </a:rPr>
              <a:t>平均CPI</a:t>
            </a:r>
            <a:r>
              <a:rPr sz="2200" dirty="0">
                <a:solidFill>
                  <a:srgbClr val="000066"/>
                </a:solidFill>
              </a:rPr>
              <a:t> * </a:t>
            </a:r>
            <a:r>
              <a:rPr sz="2200" dirty="0" err="1">
                <a:solidFill>
                  <a:srgbClr val="000066"/>
                </a:solidFill>
              </a:rPr>
              <a:t>程序总指令条数</a:t>
            </a:r>
            <a:r>
              <a:rPr sz="2200" dirty="0">
                <a:solidFill>
                  <a:srgbClr val="000066"/>
                </a:solidFill>
              </a:rPr>
              <a:t> * </a:t>
            </a:r>
            <a:r>
              <a:rPr sz="2200" dirty="0" err="1">
                <a:solidFill>
                  <a:srgbClr val="000066"/>
                </a:solidFill>
              </a:rPr>
              <a:t>时钟周期</a:t>
            </a:r>
            <a:r>
              <a:rPr sz="2200" dirty="0">
                <a:solidFill>
                  <a:srgbClr val="000066"/>
                </a:solidFill>
              </a:rPr>
              <a:t> = </a:t>
            </a:r>
            <a:r>
              <a:rPr sz="2200" dirty="0" err="1">
                <a:solidFill>
                  <a:srgbClr val="000066"/>
                </a:solidFill>
              </a:rPr>
              <a:t>总时钟周期数</a:t>
            </a:r>
            <a:r>
              <a:rPr sz="2200" dirty="0">
                <a:solidFill>
                  <a:srgbClr val="000066"/>
                </a:solidFill>
              </a:rPr>
              <a:t> / </a:t>
            </a:r>
            <a:r>
              <a:rPr sz="2200" dirty="0" err="1">
                <a:solidFill>
                  <a:srgbClr val="000066"/>
                </a:solidFill>
              </a:rPr>
              <a:t>时钟频率</a:t>
            </a:r>
            <a:endParaRPr sz="2200" dirty="0">
              <a:solidFill>
                <a:srgbClr val="000066"/>
              </a:solidFill>
            </a:endParaRPr>
          </a:p>
          <a:p>
            <a:pPr>
              <a:lnSpc>
                <a:spcPct val="150000"/>
              </a:lnSpc>
            </a:pPr>
            <a:r>
              <a:rPr lang="en-US" sz="2200" dirty="0">
                <a:solidFill>
                  <a:srgbClr val="000066"/>
                </a:solidFill>
              </a:rPr>
              <a:t>    </a:t>
            </a:r>
            <a:r>
              <a:rPr sz="2200" dirty="0" err="1">
                <a:solidFill>
                  <a:srgbClr val="000066"/>
                </a:solidFill>
              </a:rPr>
              <a:t>CPU时间A</a:t>
            </a:r>
            <a:r>
              <a:rPr sz="2200" dirty="0">
                <a:solidFill>
                  <a:srgbClr val="000066"/>
                </a:solidFill>
              </a:rPr>
              <a:t> = </a:t>
            </a:r>
            <a:r>
              <a:rPr sz="2200" dirty="0" err="1">
                <a:solidFill>
                  <a:srgbClr val="000066"/>
                </a:solidFill>
              </a:rPr>
              <a:t>总时钟周期数A</a:t>
            </a:r>
            <a:r>
              <a:rPr sz="2200" dirty="0">
                <a:solidFill>
                  <a:srgbClr val="000066"/>
                </a:solidFill>
              </a:rPr>
              <a:t> / </a:t>
            </a:r>
            <a:r>
              <a:rPr sz="2200" dirty="0" err="1">
                <a:solidFill>
                  <a:srgbClr val="000066"/>
                </a:solidFill>
              </a:rPr>
              <a:t>时钟频率A</a:t>
            </a:r>
            <a:endParaRPr sz="2200" dirty="0">
              <a:solidFill>
                <a:srgbClr val="000066"/>
              </a:solidFill>
            </a:endParaRPr>
          </a:p>
          <a:p>
            <a:pPr>
              <a:lnSpc>
                <a:spcPct val="150000"/>
              </a:lnSpc>
            </a:pPr>
            <a:r>
              <a:rPr lang="en-US" sz="2200" dirty="0">
                <a:solidFill>
                  <a:srgbClr val="000066"/>
                </a:solidFill>
              </a:rPr>
              <a:t>    </a:t>
            </a:r>
            <a:r>
              <a:rPr sz="2200" dirty="0" err="1">
                <a:solidFill>
                  <a:srgbClr val="000066"/>
                </a:solidFill>
              </a:rPr>
              <a:t>CPU时间B</a:t>
            </a:r>
            <a:r>
              <a:rPr sz="2200" dirty="0">
                <a:solidFill>
                  <a:srgbClr val="000066"/>
                </a:solidFill>
              </a:rPr>
              <a:t> = </a:t>
            </a:r>
            <a:r>
              <a:rPr sz="2200" dirty="0" err="1">
                <a:solidFill>
                  <a:srgbClr val="000066"/>
                </a:solidFill>
              </a:rPr>
              <a:t>总时钟周期数B</a:t>
            </a:r>
            <a:r>
              <a:rPr sz="2200" dirty="0">
                <a:solidFill>
                  <a:srgbClr val="000066"/>
                </a:solidFill>
              </a:rPr>
              <a:t> / </a:t>
            </a:r>
            <a:r>
              <a:rPr sz="2200" dirty="0" err="1">
                <a:solidFill>
                  <a:srgbClr val="000066"/>
                </a:solidFill>
              </a:rPr>
              <a:t>时钟频率B</a:t>
            </a:r>
            <a:endParaRPr sz="2200" dirty="0">
              <a:solidFill>
                <a:srgbClr val="000066"/>
              </a:solidFill>
            </a:endParaRPr>
          </a:p>
          <a:p>
            <a:pPr>
              <a:lnSpc>
                <a:spcPct val="150000"/>
              </a:lnSpc>
            </a:pPr>
            <a:r>
              <a:rPr lang="en-US" sz="2200" dirty="0">
                <a:solidFill>
                  <a:srgbClr val="000066"/>
                </a:solidFill>
              </a:rPr>
              <a:t>    </a:t>
            </a:r>
            <a:r>
              <a:rPr sz="2200" dirty="0" err="1">
                <a:solidFill>
                  <a:srgbClr val="000066"/>
                </a:solidFill>
              </a:rPr>
              <a:t>总时钟周期数B</a:t>
            </a:r>
            <a:r>
              <a:rPr sz="2200" dirty="0">
                <a:solidFill>
                  <a:srgbClr val="000066"/>
                </a:solidFill>
              </a:rPr>
              <a:t> = 1.2 * </a:t>
            </a:r>
            <a:r>
              <a:rPr sz="2200" dirty="0" err="1">
                <a:solidFill>
                  <a:srgbClr val="000066"/>
                </a:solidFill>
              </a:rPr>
              <a:t>总时钟周期数A，CPU时间A</a:t>
            </a:r>
            <a:r>
              <a:rPr sz="2200" dirty="0">
                <a:solidFill>
                  <a:srgbClr val="000066"/>
                </a:solidFill>
              </a:rPr>
              <a:t> = 10s，CPU时间B = 6s</a:t>
            </a:r>
          </a:p>
          <a:p>
            <a:pPr>
              <a:lnSpc>
                <a:spcPct val="150000"/>
              </a:lnSpc>
            </a:pPr>
            <a:r>
              <a:rPr lang="en-US" sz="2200" dirty="0">
                <a:solidFill>
                  <a:srgbClr val="000066"/>
                </a:solidFill>
              </a:rPr>
              <a:t>    </a:t>
            </a:r>
            <a:r>
              <a:rPr sz="2200" dirty="0">
                <a:solidFill>
                  <a:srgbClr val="000066"/>
                </a:solidFill>
              </a:rPr>
              <a:t>∴ </a:t>
            </a:r>
            <a:r>
              <a:rPr sz="2200" dirty="0" err="1">
                <a:solidFill>
                  <a:srgbClr val="000066"/>
                </a:solidFill>
              </a:rPr>
              <a:t>时钟频率B</a:t>
            </a:r>
            <a:r>
              <a:rPr sz="2200" dirty="0">
                <a:solidFill>
                  <a:srgbClr val="000066"/>
                </a:solidFill>
              </a:rPr>
              <a:t> = </a:t>
            </a:r>
            <a:r>
              <a:rPr sz="2200" dirty="0" err="1">
                <a:solidFill>
                  <a:srgbClr val="000066"/>
                </a:solidFill>
              </a:rPr>
              <a:t>总时钟周期数B</a:t>
            </a:r>
            <a:r>
              <a:rPr sz="2200" dirty="0">
                <a:solidFill>
                  <a:srgbClr val="000066"/>
                </a:solidFill>
              </a:rPr>
              <a:t> / </a:t>
            </a:r>
            <a:r>
              <a:rPr sz="2200" dirty="0" err="1">
                <a:solidFill>
                  <a:srgbClr val="000066"/>
                </a:solidFill>
              </a:rPr>
              <a:t>CPU时间B</a:t>
            </a:r>
            <a:r>
              <a:rPr sz="2200" dirty="0">
                <a:solidFill>
                  <a:srgbClr val="000066"/>
                </a:solidFill>
              </a:rPr>
              <a:t> </a:t>
            </a:r>
          </a:p>
          <a:p>
            <a:pPr>
              <a:lnSpc>
                <a:spcPct val="150000"/>
              </a:lnSpc>
            </a:pPr>
            <a:r>
              <a:rPr sz="2200" dirty="0">
                <a:solidFill>
                  <a:srgbClr val="000066"/>
                </a:solidFill>
              </a:rPr>
              <a:t>	              = 1.2 * </a:t>
            </a:r>
            <a:r>
              <a:rPr sz="2200" dirty="0" err="1">
                <a:solidFill>
                  <a:srgbClr val="000066"/>
                </a:solidFill>
              </a:rPr>
              <a:t>总时钟周期数A</a:t>
            </a:r>
            <a:r>
              <a:rPr sz="2200" dirty="0">
                <a:solidFill>
                  <a:srgbClr val="000066"/>
                </a:solidFill>
              </a:rPr>
              <a:t> / </a:t>
            </a:r>
            <a:r>
              <a:rPr sz="2200" dirty="0" err="1">
                <a:solidFill>
                  <a:srgbClr val="000066"/>
                </a:solidFill>
              </a:rPr>
              <a:t>CPU时间B</a:t>
            </a:r>
            <a:endParaRPr sz="2200" dirty="0">
              <a:solidFill>
                <a:srgbClr val="000066"/>
              </a:solidFill>
            </a:endParaRPr>
          </a:p>
          <a:p>
            <a:pPr>
              <a:lnSpc>
                <a:spcPct val="150000"/>
              </a:lnSpc>
            </a:pPr>
            <a:r>
              <a:rPr sz="2200" dirty="0">
                <a:solidFill>
                  <a:srgbClr val="000066"/>
                </a:solidFill>
              </a:rPr>
              <a:t>                </a:t>
            </a:r>
            <a:r>
              <a:rPr lang="en-US" sz="2200" dirty="0">
                <a:solidFill>
                  <a:srgbClr val="000066"/>
                </a:solidFill>
              </a:rPr>
              <a:t>          </a:t>
            </a:r>
            <a:r>
              <a:rPr sz="2200" dirty="0">
                <a:solidFill>
                  <a:srgbClr val="000066"/>
                </a:solidFill>
              </a:rPr>
              <a:t> = 1.2 * </a:t>
            </a:r>
            <a:r>
              <a:rPr sz="2200" dirty="0" err="1">
                <a:solidFill>
                  <a:srgbClr val="000066"/>
                </a:solidFill>
              </a:rPr>
              <a:t>CPU时间A</a:t>
            </a:r>
            <a:r>
              <a:rPr sz="2200" dirty="0">
                <a:solidFill>
                  <a:srgbClr val="000066"/>
                </a:solidFill>
              </a:rPr>
              <a:t> * </a:t>
            </a:r>
            <a:r>
              <a:rPr sz="2200" dirty="0" err="1">
                <a:solidFill>
                  <a:srgbClr val="000066"/>
                </a:solidFill>
              </a:rPr>
              <a:t>时钟频率A</a:t>
            </a:r>
            <a:r>
              <a:rPr sz="2200" dirty="0">
                <a:solidFill>
                  <a:srgbClr val="000066"/>
                </a:solidFill>
              </a:rPr>
              <a:t> / </a:t>
            </a:r>
            <a:r>
              <a:rPr sz="2200" dirty="0" err="1">
                <a:solidFill>
                  <a:srgbClr val="000066"/>
                </a:solidFill>
              </a:rPr>
              <a:t>CPU时间B</a:t>
            </a:r>
            <a:endParaRPr sz="2200" dirty="0">
              <a:solidFill>
                <a:srgbClr val="000066"/>
              </a:solidFill>
            </a:endParaRPr>
          </a:p>
          <a:p>
            <a:pPr>
              <a:lnSpc>
                <a:spcPct val="150000"/>
              </a:lnSpc>
            </a:pPr>
            <a:r>
              <a:rPr sz="2200" dirty="0">
                <a:solidFill>
                  <a:srgbClr val="000066"/>
                </a:solidFill>
              </a:rPr>
              <a:t>                 </a:t>
            </a:r>
            <a:r>
              <a:rPr lang="en-US" sz="2200" dirty="0">
                <a:solidFill>
                  <a:srgbClr val="000066"/>
                </a:solidFill>
              </a:rPr>
              <a:t>          </a:t>
            </a:r>
            <a:r>
              <a:rPr sz="2200" dirty="0">
                <a:solidFill>
                  <a:srgbClr val="000066"/>
                </a:solidFill>
              </a:rPr>
              <a:t>= 1.2 * 10 * 400M / 6 = 800M(Hz)</a:t>
            </a:r>
          </a:p>
        </p:txBody>
      </p:sp>
      <p:sp>
        <p:nvSpPr>
          <p:cNvPr id="7" name="Text Box 6">
            <a:extLst>
              <a:ext uri="{FF2B5EF4-FFF2-40B4-BE49-F238E27FC236}">
                <a16:creationId xmlns:a16="http://schemas.microsoft.com/office/drawing/2014/main" id="{781C08A9-B95E-69A9-AF24-6B5CCA854D03}"/>
              </a:ext>
            </a:extLst>
          </p:cNvPr>
          <p:cNvSpPr txBox="1">
            <a:spLocks noChangeArrowheads="1"/>
          </p:cNvSpPr>
          <p:nvPr/>
        </p:nvSpPr>
        <p:spPr bwMode="auto">
          <a:xfrm>
            <a:off x="310638" y="6284168"/>
            <a:ext cx="815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50000"/>
              </a:spcBef>
              <a:buFontTx/>
              <a:buNone/>
            </a:pPr>
            <a:r>
              <a:rPr lang="zh-CN" altLang="en-US" dirty="0">
                <a:solidFill>
                  <a:srgbClr val="FF3300"/>
                </a:solidFill>
                <a:ea typeface="黑体" panose="02010609060101010101" pitchFamily="49" charset="-122"/>
              </a:rPr>
              <a:t>机器</a:t>
            </a:r>
            <a:r>
              <a:rPr lang="en-US" altLang="zh-CN" dirty="0">
                <a:solidFill>
                  <a:srgbClr val="FF3300"/>
                </a:solidFill>
                <a:ea typeface="黑体" panose="02010609060101010101" pitchFamily="49" charset="-122"/>
              </a:rPr>
              <a:t>B</a:t>
            </a:r>
            <a:r>
              <a:rPr lang="zh-CN" altLang="en-US" dirty="0">
                <a:solidFill>
                  <a:srgbClr val="FF3300"/>
                </a:solidFill>
                <a:ea typeface="黑体" panose="02010609060101010101" pitchFamily="49" charset="-122"/>
              </a:rPr>
              <a:t>的频率是</a:t>
            </a:r>
            <a:r>
              <a:rPr lang="en-US" altLang="zh-CN" dirty="0">
                <a:solidFill>
                  <a:srgbClr val="FF3300"/>
                </a:solidFill>
                <a:ea typeface="黑体" panose="02010609060101010101" pitchFamily="49" charset="-122"/>
              </a:rPr>
              <a:t>A</a:t>
            </a:r>
            <a:r>
              <a:rPr lang="zh-CN" altLang="en-US" dirty="0">
                <a:solidFill>
                  <a:srgbClr val="FF3300"/>
                </a:solidFill>
                <a:ea typeface="黑体" panose="02010609060101010101" pitchFamily="49" charset="-122"/>
              </a:rPr>
              <a:t>的两倍，但机器</a:t>
            </a:r>
            <a:r>
              <a:rPr lang="en-US" altLang="zh-CN" dirty="0">
                <a:solidFill>
                  <a:srgbClr val="FF3300"/>
                </a:solidFill>
                <a:ea typeface="黑体" panose="02010609060101010101" pitchFamily="49" charset="-122"/>
              </a:rPr>
              <a:t>B</a:t>
            </a:r>
            <a:r>
              <a:rPr lang="zh-CN" altLang="en-US" dirty="0">
                <a:solidFill>
                  <a:srgbClr val="FF3300"/>
                </a:solidFill>
                <a:ea typeface="黑体" panose="02010609060101010101" pitchFamily="49" charset="-122"/>
              </a:rPr>
              <a:t>的速度并不是</a:t>
            </a:r>
            <a:r>
              <a:rPr lang="en-US" altLang="zh-CN" dirty="0">
                <a:solidFill>
                  <a:srgbClr val="FF3300"/>
                </a:solidFill>
                <a:ea typeface="黑体" panose="02010609060101010101" pitchFamily="49" charset="-122"/>
              </a:rPr>
              <a:t>A</a:t>
            </a:r>
            <a:r>
              <a:rPr lang="zh-CN" altLang="en-US" dirty="0">
                <a:solidFill>
                  <a:srgbClr val="FF3300"/>
                </a:solidFill>
                <a:ea typeface="黑体" panose="02010609060101010101" pitchFamily="49" charset="-122"/>
              </a:rPr>
              <a:t>的两倍！</a:t>
            </a:r>
          </a:p>
        </p:txBody>
      </p:sp>
    </p:spTree>
    <p:extLst>
      <p:ext uri="{BB962C8B-B14F-4D97-AF65-F5344CB8AC3E}">
        <p14:creationId xmlns:p14="http://schemas.microsoft.com/office/powerpoint/2010/main" val="280848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583565"/>
          </a:xfrm>
          <a:prstGeom prst="rect">
            <a:avLst/>
          </a:prstGeom>
          <a:noFill/>
          <a:ln w="9525">
            <a:noFill/>
          </a:ln>
        </p:spPr>
        <p:txBody>
          <a:bodyPr anchor="t" anchorCtr="0">
            <a:spAutoFit/>
          </a:bodyPr>
          <a:lstStyle/>
          <a:p>
            <a:r>
              <a:rPr sz="3200">
                <a:solidFill>
                  <a:schemeClr val="bg1"/>
                </a:solidFill>
                <a:latin typeface="华文新魏" panose="02010800040101010101" pitchFamily="2" charset="-122"/>
                <a:ea typeface="华文新魏" panose="02010800040101010101" pitchFamily="2" charset="-122"/>
                <a:sym typeface="+mn-ea"/>
              </a:rPr>
              <a:t>二、计算机系统性能测试</a:t>
            </a:r>
            <a:endParaRPr sz="32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539115" y="1196753"/>
            <a:ext cx="8604885" cy="1944215"/>
          </a:xfrm>
          <a:prstGeom prst="rect">
            <a:avLst/>
          </a:prstGeom>
          <a:noFill/>
        </p:spPr>
        <p:txBody>
          <a:bodyPr wrap="square" rtlCol="0" anchor="t">
            <a:noAutofit/>
          </a:bodyPr>
          <a:lstStyle/>
          <a:p>
            <a:r>
              <a:rPr sz="2400" dirty="0">
                <a:solidFill>
                  <a:srgbClr val="000066"/>
                </a:solidFill>
              </a:rPr>
              <a:t>例：机器M上有三类指令A、B、C，其CPI分别为1、2、4。程序P在M上被编译为目标代码P1和P2，P1含A、B、C三类指令条数为8、2、2，P2含A、B、C三类指令条数为2、5、3。 </a:t>
            </a:r>
          </a:p>
          <a:p>
            <a:r>
              <a:rPr lang="en-US" sz="2400" dirty="0">
                <a:solidFill>
                  <a:srgbClr val="000066"/>
                </a:solidFill>
              </a:rPr>
              <a:t>    </a:t>
            </a:r>
            <a:r>
              <a:rPr sz="2400" dirty="0">
                <a:solidFill>
                  <a:srgbClr val="000066"/>
                </a:solidFill>
              </a:rPr>
              <a:t>P1和P2，哪个总指令条数少？哪个执行速度快？平均CPI分别为多少？</a:t>
            </a:r>
          </a:p>
        </p:txBody>
      </p:sp>
      <p:graphicFrame>
        <p:nvGraphicFramePr>
          <p:cNvPr id="5" name="表格 4">
            <a:extLst>
              <a:ext uri="{FF2B5EF4-FFF2-40B4-BE49-F238E27FC236}">
                <a16:creationId xmlns:a16="http://schemas.microsoft.com/office/drawing/2014/main" id="{2C32A23C-31A4-620D-69AF-40B260B2D6E0}"/>
              </a:ext>
            </a:extLst>
          </p:cNvPr>
          <p:cNvGraphicFramePr/>
          <p:nvPr>
            <p:custDataLst>
              <p:tags r:id="rId1"/>
            </p:custDataLst>
            <p:extLst/>
          </p:nvPr>
        </p:nvGraphicFramePr>
        <p:xfrm>
          <a:off x="899795" y="3339033"/>
          <a:ext cx="7170420" cy="2797810"/>
        </p:xfrm>
        <a:graphic>
          <a:graphicData uri="http://schemas.openxmlformats.org/drawingml/2006/table">
            <a:tbl>
              <a:tblPr/>
              <a:tblGrid>
                <a:gridCol w="2390140">
                  <a:extLst>
                    <a:ext uri="{9D8B030D-6E8A-4147-A177-3AD203B41FA5}">
                      <a16:colId xmlns:a16="http://schemas.microsoft.com/office/drawing/2014/main" val="20000"/>
                    </a:ext>
                  </a:extLst>
                </a:gridCol>
                <a:gridCol w="2390140">
                  <a:extLst>
                    <a:ext uri="{9D8B030D-6E8A-4147-A177-3AD203B41FA5}">
                      <a16:colId xmlns:a16="http://schemas.microsoft.com/office/drawing/2014/main" val="20001"/>
                    </a:ext>
                  </a:extLst>
                </a:gridCol>
                <a:gridCol w="2390140">
                  <a:extLst>
                    <a:ext uri="{9D8B030D-6E8A-4147-A177-3AD203B41FA5}">
                      <a16:colId xmlns:a16="http://schemas.microsoft.com/office/drawing/2014/main" val="20002"/>
                    </a:ext>
                  </a:extLst>
                </a:gridCol>
              </a:tblGrid>
              <a:tr h="668020">
                <a:tc>
                  <a:txBody>
                    <a:bodyPr/>
                    <a:lstStyle/>
                    <a:p>
                      <a:pPr>
                        <a:buNone/>
                      </a:pPr>
                      <a:endParaRPr lang="en-US" altLang="en-US" sz="2400" b="1" dirty="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a:latin typeface="Times New Roman" panose="02020603050405020304" pitchFamily="2" charset="0"/>
                          <a:cs typeface="Times New Roman" panose="02020603050405020304" pitchFamily="2" charset="0"/>
                        </a:rPr>
                        <a:t>P1</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a:latin typeface="Times New Roman" panose="02020603050405020304" pitchFamily="2" charset="0"/>
                          <a:cs typeface="Times New Roman" panose="02020603050405020304" pitchFamily="2" charset="0"/>
                        </a:rPr>
                        <a:t>P2</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8655">
                <a:tc>
                  <a:txBody>
                    <a:bodyPr/>
                    <a:lstStyle/>
                    <a:p>
                      <a:pPr>
                        <a:buNone/>
                      </a:pPr>
                      <a:r>
                        <a:rPr lang="en-US" sz="2400" b="1">
                          <a:latin typeface="Times New Roman" panose="02020603050405020304" pitchFamily="2" charset="0"/>
                          <a:cs typeface="Times New Roman" panose="02020603050405020304" pitchFamily="2" charset="0"/>
                        </a:rPr>
                        <a:t>总指令条数</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a:latin typeface="Times New Roman" panose="02020603050405020304" pitchFamily="2" charset="0"/>
                          <a:cs typeface="Times New Roman" panose="02020603050405020304" pitchFamily="2" charset="0"/>
                        </a:rPr>
                        <a:t>8+2+2=12</a:t>
                      </a:r>
                      <a:endParaRPr lang="en-US" altLang="en-US" sz="2400" b="1" dirty="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a:latin typeface="Times New Roman" panose="02020603050405020304" pitchFamily="2" charset="0"/>
                          <a:cs typeface="Times New Roman" panose="02020603050405020304" pitchFamily="2" charset="0"/>
                        </a:rPr>
                        <a:t>2+5+3=10</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3115">
                <a:tc>
                  <a:txBody>
                    <a:bodyPr/>
                    <a:lstStyle/>
                    <a:p>
                      <a:pPr>
                        <a:buNone/>
                      </a:pPr>
                      <a:r>
                        <a:rPr lang="en-US" sz="2400" b="1">
                          <a:latin typeface="Times New Roman" panose="02020603050405020304" pitchFamily="2" charset="0"/>
                          <a:cs typeface="Times New Roman" panose="02020603050405020304" pitchFamily="2" charset="0"/>
                        </a:rPr>
                        <a:t>总时钟周期数</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a:latin typeface="Times New Roman" panose="02020603050405020304" pitchFamily="2" charset="0"/>
                          <a:cs typeface="Times New Roman" panose="02020603050405020304" pitchFamily="2" charset="0"/>
                        </a:rPr>
                        <a:t>8*1+2*2+2*4=20</a:t>
                      </a:r>
                      <a:endParaRPr lang="en-US" altLang="en-US" sz="2400" b="1" dirty="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a:latin typeface="Times New Roman" panose="02020603050405020304" pitchFamily="2" charset="0"/>
                          <a:cs typeface="Times New Roman" panose="02020603050405020304" pitchFamily="2" charset="0"/>
                        </a:rPr>
                        <a:t>2*1+5*2+3*4=24</a:t>
                      </a:r>
                      <a:endParaRPr lang="en-US" altLang="en-US" sz="2400" b="1" dirty="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8020">
                <a:tc>
                  <a:txBody>
                    <a:bodyPr/>
                    <a:lstStyle/>
                    <a:p>
                      <a:pPr>
                        <a:buNone/>
                      </a:pPr>
                      <a:r>
                        <a:rPr lang="en-US" sz="2400" b="1" dirty="0" err="1">
                          <a:latin typeface="Times New Roman" panose="02020603050405020304" pitchFamily="2" charset="0"/>
                          <a:cs typeface="Times New Roman" panose="02020603050405020304" pitchFamily="2" charset="0"/>
                        </a:rPr>
                        <a:t>平均CPI</a:t>
                      </a:r>
                      <a:endParaRPr lang="en-US" altLang="en-US" sz="2400" b="1" dirty="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a:latin typeface="Times New Roman" panose="02020603050405020304" pitchFamily="2" charset="0"/>
                          <a:cs typeface="Times New Roman" panose="02020603050405020304" pitchFamily="2" charset="0"/>
                        </a:rPr>
                        <a:t>20/12=1.67</a:t>
                      </a:r>
                      <a:endParaRPr lang="en-US" altLang="en-US" sz="2400" b="1" dirty="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a:latin typeface="Times New Roman" panose="02020603050405020304" pitchFamily="2" charset="0"/>
                          <a:cs typeface="Times New Roman" panose="02020603050405020304" pitchFamily="2" charset="0"/>
                        </a:rPr>
                        <a:t>24/10=2.4</a:t>
                      </a:r>
                      <a:endParaRPr lang="en-US" altLang="en-US" sz="2400" b="1" dirty="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文本框 5">
            <a:extLst>
              <a:ext uri="{FF2B5EF4-FFF2-40B4-BE49-F238E27FC236}">
                <a16:creationId xmlns:a16="http://schemas.microsoft.com/office/drawing/2014/main" id="{A1129DA9-4E72-F177-C395-1884270F7A5A}"/>
              </a:ext>
            </a:extLst>
          </p:cNvPr>
          <p:cNvSpPr txBox="1"/>
          <p:nvPr>
            <p:custDataLst>
              <p:tags r:id="rId2"/>
            </p:custDataLst>
          </p:nvPr>
        </p:nvSpPr>
        <p:spPr>
          <a:xfrm>
            <a:off x="971550" y="6165304"/>
            <a:ext cx="7858125" cy="730885"/>
          </a:xfrm>
          <a:prstGeom prst="rect">
            <a:avLst/>
          </a:prstGeom>
          <a:noFill/>
        </p:spPr>
        <p:txBody>
          <a:bodyPr wrap="square" rtlCol="0" anchor="t">
            <a:noAutofit/>
          </a:bodyPr>
          <a:lstStyle/>
          <a:p>
            <a:pPr>
              <a:lnSpc>
                <a:spcPct val="150000"/>
              </a:lnSpc>
            </a:pPr>
            <a:r>
              <a:rPr sz="2400" dirty="0"/>
              <a:t>∴ P2的总指令条数少，P1的执行速度快。</a:t>
            </a:r>
          </a:p>
        </p:txBody>
      </p:sp>
    </p:spTree>
    <p:extLst>
      <p:ext uri="{BB962C8B-B14F-4D97-AF65-F5344CB8AC3E}">
        <p14:creationId xmlns:p14="http://schemas.microsoft.com/office/powerpoint/2010/main" val="246593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583565"/>
          </a:xfrm>
          <a:prstGeom prst="rect">
            <a:avLst/>
          </a:prstGeom>
          <a:noFill/>
          <a:ln w="9525">
            <a:noFill/>
          </a:ln>
        </p:spPr>
        <p:txBody>
          <a:bodyPr anchor="t" anchorCtr="0">
            <a:spAutoFit/>
          </a:bodyPr>
          <a:lstStyle/>
          <a:p>
            <a:r>
              <a:rPr sz="3200">
                <a:solidFill>
                  <a:schemeClr val="bg1"/>
                </a:solidFill>
                <a:latin typeface="华文新魏" panose="02010800040101010101" pitchFamily="2" charset="-122"/>
                <a:ea typeface="华文新魏" panose="02010800040101010101" pitchFamily="2" charset="-122"/>
                <a:sym typeface="+mn-ea"/>
              </a:rPr>
              <a:t>三、用指令执行速度进行性能评估</a:t>
            </a:r>
          </a:p>
        </p:txBody>
      </p:sp>
      <p:sp>
        <p:nvSpPr>
          <p:cNvPr id="2" name="文本框 1"/>
          <p:cNvSpPr txBox="1"/>
          <p:nvPr/>
        </p:nvSpPr>
        <p:spPr>
          <a:xfrm>
            <a:off x="611560" y="1160609"/>
            <a:ext cx="8075870" cy="4536781"/>
          </a:xfrm>
          <a:prstGeom prst="rect">
            <a:avLst/>
          </a:prstGeom>
          <a:noFill/>
        </p:spPr>
        <p:txBody>
          <a:bodyPr wrap="square" rtlCol="0" anchor="t">
            <a:noAutofit/>
          </a:bodyPr>
          <a:lstStyle/>
          <a:p>
            <a:pPr>
              <a:lnSpc>
                <a:spcPct val="150000"/>
              </a:lnSpc>
            </a:pPr>
            <a:r>
              <a:rPr sz="2400" dirty="0" err="1">
                <a:solidFill>
                  <a:srgbClr val="000066"/>
                </a:solidFill>
              </a:rPr>
              <a:t>早期使用每秒完成指令条数衡量计算机性能</a:t>
            </a:r>
            <a:r>
              <a:rPr sz="2400" dirty="0">
                <a:solidFill>
                  <a:srgbClr val="000066"/>
                </a:solidFill>
              </a:rPr>
              <a:t>。</a:t>
            </a:r>
          </a:p>
          <a:p>
            <a:pPr>
              <a:lnSpc>
                <a:spcPct val="150000"/>
              </a:lnSpc>
            </a:pPr>
            <a:r>
              <a:rPr sz="2400" dirty="0">
                <a:solidFill>
                  <a:srgbClr val="000066"/>
                </a:solidFill>
              </a:rPr>
              <a:t>1. </a:t>
            </a:r>
            <a:r>
              <a:rPr lang="en-US" sz="2400" dirty="0">
                <a:solidFill>
                  <a:srgbClr val="000066"/>
                </a:solidFill>
              </a:rPr>
              <a:t> </a:t>
            </a:r>
            <a:r>
              <a:rPr sz="2400" dirty="0">
                <a:solidFill>
                  <a:srgbClr val="000066"/>
                </a:solidFill>
              </a:rPr>
              <a:t>MIPS</a:t>
            </a:r>
            <a:r>
              <a:rPr lang="en-US" altLang="zh-CN" sz="2400" dirty="0"/>
              <a:t>(</a:t>
            </a:r>
            <a:r>
              <a:rPr lang="en-US" altLang="zh-CN" sz="2400" dirty="0">
                <a:solidFill>
                  <a:srgbClr val="FF0000"/>
                </a:solidFill>
              </a:rPr>
              <a:t>M</a:t>
            </a:r>
            <a:r>
              <a:rPr lang="en-US" altLang="zh-CN" sz="2400" dirty="0"/>
              <a:t>illion </a:t>
            </a:r>
            <a:r>
              <a:rPr lang="en-US" altLang="zh-CN" sz="2400" dirty="0">
                <a:solidFill>
                  <a:srgbClr val="FF0000"/>
                </a:solidFill>
              </a:rPr>
              <a:t>I</a:t>
            </a:r>
            <a:r>
              <a:rPr lang="en-US" altLang="zh-CN" sz="2400" dirty="0"/>
              <a:t>nstructions </a:t>
            </a:r>
            <a:r>
              <a:rPr lang="en-US" altLang="zh-CN" sz="2400" dirty="0">
                <a:solidFill>
                  <a:srgbClr val="FF0000"/>
                </a:solidFill>
              </a:rPr>
              <a:t>P</a:t>
            </a:r>
            <a:r>
              <a:rPr lang="en-US" altLang="zh-CN" sz="2400" dirty="0"/>
              <a:t>er </a:t>
            </a:r>
            <a:r>
              <a:rPr lang="en-US" altLang="zh-CN" sz="2400" dirty="0">
                <a:solidFill>
                  <a:srgbClr val="FF0000"/>
                </a:solidFill>
              </a:rPr>
              <a:t>S</a:t>
            </a:r>
            <a:r>
              <a:rPr lang="en-US" altLang="zh-CN" sz="2400" dirty="0"/>
              <a:t>econd)</a:t>
            </a:r>
            <a:r>
              <a:rPr lang="zh-CN" altLang="en-US" sz="2400" dirty="0"/>
              <a:t>：</a:t>
            </a:r>
            <a:r>
              <a:rPr sz="2400" dirty="0" err="1">
                <a:solidFill>
                  <a:srgbClr val="000066"/>
                </a:solidFill>
              </a:rPr>
              <a:t>每秒执行多少百万条记录</a:t>
            </a:r>
            <a:endParaRPr sz="2400" dirty="0">
              <a:solidFill>
                <a:srgbClr val="000066"/>
              </a:solidFill>
            </a:endParaRPr>
          </a:p>
          <a:p>
            <a:pPr>
              <a:lnSpc>
                <a:spcPct val="150000"/>
              </a:lnSpc>
            </a:pPr>
            <a:r>
              <a:rPr lang="en-US" sz="2400" dirty="0">
                <a:solidFill>
                  <a:srgbClr val="000066"/>
                </a:solidFill>
              </a:rPr>
              <a:t>    </a:t>
            </a:r>
            <a:r>
              <a:rPr sz="2400" dirty="0" err="1">
                <a:solidFill>
                  <a:srgbClr val="000066"/>
                </a:solidFill>
              </a:rPr>
              <a:t>对平均CPI求倒数能得到MIPS值</a:t>
            </a:r>
            <a:r>
              <a:rPr lang="en-US" sz="2400" dirty="0">
                <a:solidFill>
                  <a:srgbClr val="000066"/>
                </a:solidFill>
              </a:rPr>
              <a:t>:</a:t>
            </a:r>
          </a:p>
          <a:p>
            <a:pPr>
              <a:lnSpc>
                <a:spcPct val="100000"/>
              </a:lnSpc>
              <a:buFontTx/>
              <a:buNone/>
            </a:pPr>
            <a:endParaRPr lang="en-US" altLang="zh-CN" sz="2400" dirty="0">
              <a:solidFill>
                <a:srgbClr val="FF0000"/>
              </a:solidFill>
            </a:endParaRPr>
          </a:p>
          <a:p>
            <a:pPr>
              <a:lnSpc>
                <a:spcPct val="100000"/>
              </a:lnSpc>
              <a:buFontTx/>
              <a:buNone/>
            </a:pPr>
            <a:r>
              <a:rPr lang="en-US" altLang="zh-CN" sz="2400" dirty="0">
                <a:solidFill>
                  <a:srgbClr val="FF0000"/>
                </a:solidFill>
              </a:rPr>
              <a:t>MIPS</a:t>
            </a:r>
            <a:r>
              <a:rPr lang="en-US" altLang="zh-CN" sz="2400" dirty="0"/>
              <a:t>	</a:t>
            </a:r>
            <a:r>
              <a:rPr lang="en-US" altLang="zh-CN" sz="2400" dirty="0">
                <a:solidFill>
                  <a:schemeClr val="tx1"/>
                </a:solidFill>
              </a:rPr>
              <a:t>= Clock Rate / CPI x 10</a:t>
            </a:r>
            <a:r>
              <a:rPr lang="en-US" altLang="zh-CN" sz="2400" baseline="30000" dirty="0">
                <a:solidFill>
                  <a:schemeClr val="tx1"/>
                </a:solidFill>
              </a:rPr>
              <a:t>6</a:t>
            </a:r>
          </a:p>
          <a:p>
            <a:pPr>
              <a:lnSpc>
                <a:spcPct val="100000"/>
              </a:lnSpc>
              <a:buFontTx/>
              <a:buNone/>
            </a:pPr>
            <a:endParaRPr lang="en-US" sz="2400" baseline="30000" dirty="0">
              <a:solidFill>
                <a:schemeClr val="tx1"/>
              </a:solidFill>
            </a:endParaRPr>
          </a:p>
          <a:p>
            <a:pPr>
              <a:lnSpc>
                <a:spcPct val="100000"/>
              </a:lnSpc>
              <a:buFontTx/>
              <a:buNone/>
            </a:pPr>
            <a:r>
              <a:rPr lang="zh-CN" altLang="en-US" sz="2400" dirty="0">
                <a:solidFill>
                  <a:srgbClr val="008000"/>
                </a:solidFill>
                <a:latin typeface="黑体" panose="02010609060101010101" pitchFamily="49" charset="-122"/>
                <a:ea typeface="黑体" panose="02010609060101010101" pitchFamily="49" charset="-122"/>
              </a:rPr>
              <a:t>因为每条指令执行时间不同，</a:t>
            </a:r>
            <a:r>
              <a:rPr lang="zh-CN" altLang="en-US" sz="2400" dirty="0">
                <a:solidFill>
                  <a:srgbClr val="008000"/>
                </a:solidFill>
                <a:ea typeface="黑体" panose="02010609060101010101" pitchFamily="49" charset="-122"/>
              </a:rPr>
              <a:t>所以</a:t>
            </a:r>
            <a:r>
              <a:rPr lang="en-US" altLang="zh-CN" sz="2400" dirty="0">
                <a:solidFill>
                  <a:srgbClr val="008000"/>
                </a:solidFill>
                <a:ea typeface="黑体" panose="02010609060101010101" pitchFamily="49" charset="-122"/>
              </a:rPr>
              <a:t>MIPS</a:t>
            </a:r>
            <a:r>
              <a:rPr lang="zh-CN" altLang="en-US" sz="2400" dirty="0">
                <a:solidFill>
                  <a:srgbClr val="008000"/>
                </a:solidFill>
                <a:ea typeface="黑体" panose="02010609060101010101" pitchFamily="49" charset="-122"/>
              </a:rPr>
              <a:t>总是</a:t>
            </a:r>
            <a:r>
              <a:rPr lang="zh-CN" altLang="en-US" sz="2400" dirty="0">
                <a:solidFill>
                  <a:srgbClr val="008000"/>
                </a:solidFill>
                <a:latin typeface="黑体" panose="02010609060101010101" pitchFamily="49" charset="-122"/>
                <a:ea typeface="黑体" panose="02010609060101010101" pitchFamily="49" charset="-122"/>
              </a:rPr>
              <a:t>一个平均值。</a:t>
            </a:r>
          </a:p>
          <a:p>
            <a:pPr>
              <a:lnSpc>
                <a:spcPct val="100000"/>
              </a:lnSpc>
              <a:spcBef>
                <a:spcPct val="30000"/>
              </a:spcBef>
            </a:pPr>
            <a:r>
              <a:rPr lang="zh-CN" altLang="en-US" sz="2400" dirty="0"/>
              <a:t> </a:t>
            </a:r>
            <a:r>
              <a:rPr lang="zh-CN" altLang="en-US" sz="2400" dirty="0">
                <a:ea typeface="黑体" panose="02010609060101010101" pitchFamily="49" charset="-122"/>
              </a:rPr>
              <a:t>不同机器的指令集不同</a:t>
            </a:r>
            <a:endParaRPr lang="en-US" altLang="zh-CN" sz="2400" dirty="0">
              <a:ea typeface="黑体" panose="02010609060101010101" pitchFamily="49" charset="-122"/>
            </a:endParaRPr>
          </a:p>
          <a:p>
            <a:pPr>
              <a:lnSpc>
                <a:spcPct val="100000"/>
              </a:lnSpc>
              <a:spcBef>
                <a:spcPct val="30000"/>
              </a:spcBef>
            </a:pPr>
            <a:r>
              <a:rPr lang="zh-CN" altLang="en-US" sz="2400" dirty="0">
                <a:ea typeface="黑体" panose="02010609060101010101" pitchFamily="49" charset="-122"/>
              </a:rPr>
              <a:t> 程序由不同的指令混合而成</a:t>
            </a:r>
            <a:endParaRPr lang="en-US" altLang="zh-CN" sz="2400" dirty="0">
              <a:ea typeface="黑体" panose="02010609060101010101" pitchFamily="49" charset="-122"/>
            </a:endParaRPr>
          </a:p>
          <a:p>
            <a:pPr>
              <a:lnSpc>
                <a:spcPct val="100000"/>
              </a:lnSpc>
              <a:spcBef>
                <a:spcPct val="30000"/>
              </a:spcBef>
            </a:pPr>
            <a:r>
              <a:rPr lang="zh-CN" altLang="en-US" sz="2400" dirty="0">
                <a:ea typeface="黑体" panose="02010609060101010101" pitchFamily="49" charset="-122"/>
              </a:rPr>
              <a:t> 指令使用的频度动态变化</a:t>
            </a:r>
          </a:p>
          <a:p>
            <a:pPr>
              <a:lnSpc>
                <a:spcPct val="100000"/>
              </a:lnSpc>
              <a:spcBef>
                <a:spcPct val="30000"/>
              </a:spcBef>
            </a:pPr>
            <a:r>
              <a:rPr lang="en-US" altLang="zh-CN" sz="2400" dirty="0">
                <a:ea typeface="黑体" panose="02010609060101010101" pitchFamily="49" charset="-122"/>
              </a:rPr>
              <a:t> Peak MIPS: </a:t>
            </a:r>
            <a:r>
              <a:rPr lang="zh-CN" altLang="en-US" sz="2400" dirty="0">
                <a:ea typeface="黑体" panose="02010609060101010101" pitchFamily="49" charset="-122"/>
              </a:rPr>
              <a:t>（不实用）</a:t>
            </a:r>
          </a:p>
          <a:p>
            <a:pPr>
              <a:lnSpc>
                <a:spcPct val="100000"/>
              </a:lnSpc>
              <a:buFontTx/>
              <a:buNone/>
            </a:pPr>
            <a:endParaRPr sz="2400" dirty="0">
              <a:solidFill>
                <a:srgbClr val="000066"/>
              </a:solidFill>
            </a:endParaRPr>
          </a:p>
        </p:txBody>
      </p:sp>
      <p:sp>
        <p:nvSpPr>
          <p:cNvPr id="4" name="Text Box 6">
            <a:extLst>
              <a:ext uri="{FF2B5EF4-FFF2-40B4-BE49-F238E27FC236}">
                <a16:creationId xmlns:a16="http://schemas.microsoft.com/office/drawing/2014/main" id="{793D0349-C4B7-7CD1-BC1F-16D990D2511A}"/>
              </a:ext>
            </a:extLst>
          </p:cNvPr>
          <p:cNvSpPr txBox="1">
            <a:spLocks noChangeArrowheads="1"/>
          </p:cNvSpPr>
          <p:nvPr/>
        </p:nvSpPr>
        <p:spPr bwMode="auto">
          <a:xfrm>
            <a:off x="5076055" y="5085184"/>
            <a:ext cx="2735397" cy="830997"/>
          </a:xfrm>
          <a:prstGeom prst="rect">
            <a:avLst/>
          </a:prstGeom>
          <a:noFill/>
          <a:ln w="12700">
            <a:noFill/>
            <a:miter lim="800000"/>
            <a:headEnd/>
            <a:tailEnd/>
          </a:ln>
        </p:spPr>
        <p:txBody>
          <a:bodyPr wrap="square">
            <a:spAutoFit/>
          </a:bodyPr>
          <a:lstStyle/>
          <a:p>
            <a:pPr>
              <a:defRPr/>
            </a:pPr>
            <a:r>
              <a:rPr lang="zh-CN" altLang="en-US" sz="2400" b="1" dirty="0">
                <a:solidFill>
                  <a:srgbClr val="00B0F0"/>
                </a:solidFill>
                <a:latin typeface="+mn-lt"/>
                <a:ea typeface="黑体" pitchFamily="49" charset="-122"/>
              </a:rPr>
              <a:t>用</a:t>
            </a:r>
            <a:r>
              <a:rPr lang="en-US" altLang="zh-CN" sz="2400" b="1" dirty="0">
                <a:solidFill>
                  <a:srgbClr val="00B0F0"/>
                </a:solidFill>
                <a:latin typeface="+mn-lt"/>
                <a:ea typeface="黑体" pitchFamily="49" charset="-122"/>
              </a:rPr>
              <a:t>MIPS</a:t>
            </a:r>
            <a:r>
              <a:rPr lang="zh-CN" altLang="en-US" sz="2400" b="1" dirty="0">
                <a:solidFill>
                  <a:srgbClr val="00B0F0"/>
                </a:solidFill>
                <a:latin typeface="+mn-lt"/>
                <a:ea typeface="黑体" pitchFamily="49" charset="-122"/>
              </a:rPr>
              <a:t>数表示性能有没有局限</a:t>
            </a:r>
            <a:r>
              <a:rPr lang="en-US" altLang="zh-CN" sz="2400" b="1" dirty="0">
                <a:solidFill>
                  <a:srgbClr val="00B0F0"/>
                </a:solidFill>
                <a:latin typeface="+mn-lt"/>
                <a:ea typeface="黑体" pitchFamily="49" charset="-122"/>
              </a:rPr>
              <a:t>?</a:t>
            </a:r>
          </a:p>
        </p:txBody>
      </p:sp>
    </p:spTree>
    <p:extLst>
      <p:ext uri="{BB962C8B-B14F-4D97-AF65-F5344CB8AC3E}">
        <p14:creationId xmlns:p14="http://schemas.microsoft.com/office/powerpoint/2010/main" val="3996664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583565"/>
          </a:xfrm>
          <a:prstGeom prst="rect">
            <a:avLst/>
          </a:prstGeom>
          <a:noFill/>
          <a:ln w="9525">
            <a:noFill/>
          </a:ln>
        </p:spPr>
        <p:txBody>
          <a:bodyPr anchor="t" anchorCtr="0">
            <a:spAutoFit/>
          </a:bodyPr>
          <a:lstStyle/>
          <a:p>
            <a:r>
              <a:rPr sz="3200">
                <a:solidFill>
                  <a:schemeClr val="bg1"/>
                </a:solidFill>
                <a:latin typeface="华文新魏" panose="02010800040101010101" pitchFamily="2" charset="-122"/>
                <a:ea typeface="华文新魏" panose="02010800040101010101" pitchFamily="2" charset="-122"/>
                <a:sym typeface="+mn-ea"/>
              </a:rPr>
              <a:t>三、用指令执行速度进行性能评估</a:t>
            </a:r>
          </a:p>
        </p:txBody>
      </p:sp>
      <p:sp>
        <p:nvSpPr>
          <p:cNvPr id="2" name="文本框 1"/>
          <p:cNvSpPr txBox="1"/>
          <p:nvPr/>
        </p:nvSpPr>
        <p:spPr>
          <a:xfrm>
            <a:off x="428626" y="980728"/>
            <a:ext cx="8463851" cy="2952328"/>
          </a:xfrm>
          <a:prstGeom prst="rect">
            <a:avLst/>
          </a:prstGeom>
          <a:noFill/>
        </p:spPr>
        <p:txBody>
          <a:bodyPr wrap="square" rtlCol="0" anchor="t">
            <a:noAutofit/>
          </a:bodyPr>
          <a:lstStyle/>
          <a:p>
            <a:pPr>
              <a:lnSpc>
                <a:spcPct val="150000"/>
              </a:lnSpc>
            </a:pPr>
            <a:r>
              <a:rPr sz="2400" dirty="0">
                <a:solidFill>
                  <a:srgbClr val="000066"/>
                </a:solidFill>
              </a:rPr>
              <a:t>例：机器M上有四类指令A、B、C、D，其CPI分别为1、2、2、2。程序P在M上编译，优化前的四类代码为43%、21%、12%、24%；优化后A类指令条数减少50%，其他指令条数不变。假设机器M频率为50MHz。优化前后程序的CPI分别为多少？优化前后程序的MIPS各是多少？</a:t>
            </a:r>
          </a:p>
        </p:txBody>
      </p:sp>
      <p:graphicFrame>
        <p:nvGraphicFramePr>
          <p:cNvPr id="3" name="表格 2">
            <a:extLst>
              <a:ext uri="{FF2B5EF4-FFF2-40B4-BE49-F238E27FC236}">
                <a16:creationId xmlns:a16="http://schemas.microsoft.com/office/drawing/2014/main" id="{77E83067-F91B-F68A-E514-1FA866171AFE}"/>
              </a:ext>
            </a:extLst>
          </p:cNvPr>
          <p:cNvGraphicFramePr/>
          <p:nvPr>
            <p:custDataLst>
              <p:tags r:id="rId1"/>
            </p:custDataLst>
            <p:extLst/>
          </p:nvPr>
        </p:nvGraphicFramePr>
        <p:xfrm>
          <a:off x="715644" y="3717032"/>
          <a:ext cx="8176834" cy="3195320"/>
        </p:xfrm>
        <a:graphic>
          <a:graphicData uri="http://schemas.openxmlformats.org/drawingml/2006/table">
            <a:tbl>
              <a:tblPr/>
              <a:tblGrid>
                <a:gridCol w="1676030">
                  <a:extLst>
                    <a:ext uri="{9D8B030D-6E8A-4147-A177-3AD203B41FA5}">
                      <a16:colId xmlns:a16="http://schemas.microsoft.com/office/drawing/2014/main" val="20000"/>
                    </a:ext>
                  </a:extLst>
                </a:gridCol>
                <a:gridCol w="3166801">
                  <a:extLst>
                    <a:ext uri="{9D8B030D-6E8A-4147-A177-3AD203B41FA5}">
                      <a16:colId xmlns:a16="http://schemas.microsoft.com/office/drawing/2014/main" val="20001"/>
                    </a:ext>
                  </a:extLst>
                </a:gridCol>
                <a:gridCol w="3334003">
                  <a:extLst>
                    <a:ext uri="{9D8B030D-6E8A-4147-A177-3AD203B41FA5}">
                      <a16:colId xmlns:a16="http://schemas.microsoft.com/office/drawing/2014/main" val="20002"/>
                    </a:ext>
                  </a:extLst>
                </a:gridCol>
              </a:tblGrid>
              <a:tr h="532130">
                <a:tc>
                  <a:txBody>
                    <a:bodyPr/>
                    <a:lstStyle/>
                    <a:p>
                      <a:pPr>
                        <a:buNone/>
                      </a:pPr>
                      <a:endParaRPr lang="en-US" altLang="en-US" sz="20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2400" b="1" dirty="0" err="1">
                          <a:latin typeface="Times New Roman" panose="02020603050405020304" pitchFamily="2" charset="0"/>
                          <a:cs typeface="Times New Roman" panose="02020603050405020304" pitchFamily="2" charset="0"/>
                        </a:rPr>
                        <a:t>优化前</a:t>
                      </a:r>
                      <a:endParaRPr lang="en-US" altLang="en-US" sz="2400" b="1" dirty="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2400" b="1" dirty="0" err="1">
                          <a:latin typeface="Times New Roman" panose="02020603050405020304" pitchFamily="2" charset="0"/>
                          <a:cs typeface="Times New Roman" panose="02020603050405020304" pitchFamily="2" charset="0"/>
                        </a:rPr>
                        <a:t>优化后</a:t>
                      </a:r>
                      <a:endParaRPr lang="en-US" altLang="en-US" sz="2400" b="1" dirty="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a:buNone/>
                      </a:pPr>
                      <a:r>
                        <a:rPr lang="en-US" sz="2400" b="1">
                          <a:latin typeface="宋体" panose="02010600030101010101" pitchFamily="2" charset="-122"/>
                          <a:ea typeface="宋体" panose="02010600030101010101" pitchFamily="2" charset="-122"/>
                          <a:cs typeface="宋体" panose="02010600030101010101" pitchFamily="2" charset="-122"/>
                        </a:rPr>
                        <a:t>总指令条数</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a:latin typeface="Times New Roman" panose="02020603050405020304" pitchFamily="2" charset="0"/>
                          <a:cs typeface="Times New Roman" panose="02020603050405020304" pitchFamily="2" charset="0"/>
                        </a:rPr>
                        <a:t>100</a:t>
                      </a:r>
                      <a:endParaRPr lang="en-US" altLang="en-US" sz="2400" b="1" dirty="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a:latin typeface="Times New Roman" panose="02020603050405020304" pitchFamily="2" charset="0"/>
                          <a:cs typeface="Times New Roman" panose="02020603050405020304" pitchFamily="2" charset="0"/>
                        </a:rPr>
                        <a:t>43/2 + 21 + 12 + 24 = 78.5</a:t>
                      </a:r>
                      <a:endParaRPr lang="en-US" altLang="en-US" sz="2400" b="1" dirty="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60755">
                <a:tc>
                  <a:txBody>
                    <a:bodyPr/>
                    <a:lstStyle/>
                    <a:p>
                      <a:pPr>
                        <a:buNone/>
                      </a:pPr>
                      <a:r>
                        <a:rPr lang="en-US" sz="2400" b="1">
                          <a:latin typeface="宋体" panose="02010600030101010101" pitchFamily="2" charset="-122"/>
                          <a:ea typeface="宋体" panose="02010600030101010101" pitchFamily="2" charset="-122"/>
                          <a:cs typeface="宋体" panose="02010600030101010101" pitchFamily="2" charset="-122"/>
                        </a:rPr>
                        <a:t>总时钟周期数</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a:latin typeface="Times New Roman" panose="02020603050405020304" pitchFamily="2" charset="0"/>
                          <a:cs typeface="Times New Roman" panose="02020603050405020304" pitchFamily="2" charset="0"/>
                        </a:rPr>
                        <a:t>43*1+21*2+12*2+24*2=157</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a:latin typeface="Times New Roman" panose="02020603050405020304" pitchFamily="2" charset="0"/>
                          <a:cs typeface="Times New Roman" panose="02020603050405020304" pitchFamily="2" charset="0"/>
                        </a:rPr>
                        <a:t>43/2*1+21*2+12*2+24*2=135.5</a:t>
                      </a:r>
                      <a:endParaRPr lang="en-US" altLang="en-US" sz="2400" b="1" dirty="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2760">
                <a:tc>
                  <a:txBody>
                    <a:bodyPr/>
                    <a:lstStyle/>
                    <a:p>
                      <a:pPr>
                        <a:buNone/>
                      </a:pPr>
                      <a:r>
                        <a:rPr lang="en-US" sz="2400" b="1">
                          <a:latin typeface="宋体" panose="02010600030101010101" pitchFamily="2" charset="-122"/>
                          <a:ea typeface="宋体" panose="02010600030101010101" pitchFamily="2" charset="-122"/>
                          <a:cs typeface="宋体" panose="02010600030101010101" pitchFamily="2" charset="-122"/>
                        </a:rPr>
                        <a:t>平均</a:t>
                      </a:r>
                      <a:r>
                        <a:rPr lang="en-US" sz="2400" b="1">
                          <a:latin typeface="Times New Roman" panose="02020603050405020304" pitchFamily="2" charset="0"/>
                          <a:cs typeface="Times New Roman" panose="02020603050405020304" pitchFamily="2" charset="0"/>
                        </a:rPr>
                        <a:t>CPI</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a:latin typeface="Times New Roman" panose="02020603050405020304" pitchFamily="2" charset="0"/>
                          <a:cs typeface="Times New Roman" panose="02020603050405020304" pitchFamily="2" charset="0"/>
                        </a:rPr>
                        <a:t>1.57</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a:latin typeface="Times New Roman" panose="02020603050405020304" pitchFamily="2" charset="0"/>
                          <a:cs typeface="Times New Roman" panose="02020603050405020304" pitchFamily="2" charset="0"/>
                        </a:rPr>
                        <a:t>135.5/78.5=1.73</a:t>
                      </a:r>
                      <a:endParaRPr lang="en-US" altLang="en-US" sz="2400" b="1" dirty="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8155">
                <a:tc>
                  <a:txBody>
                    <a:bodyPr/>
                    <a:lstStyle/>
                    <a:p>
                      <a:pPr>
                        <a:buNone/>
                      </a:pPr>
                      <a:r>
                        <a:rPr lang="en-US" sz="2400" b="1" dirty="0">
                          <a:latin typeface="Times New Roman" panose="02020603050405020304" pitchFamily="2" charset="0"/>
                          <a:cs typeface="Times New Roman" panose="02020603050405020304" pitchFamily="2" charset="0"/>
                        </a:rPr>
                        <a:t>MIPS</a:t>
                      </a:r>
                      <a:endParaRPr lang="en-US" altLang="en-US" sz="2400" b="1" dirty="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a:latin typeface="Times New Roman" panose="02020603050405020304" pitchFamily="2" charset="0"/>
                          <a:cs typeface="Times New Roman" panose="02020603050405020304" pitchFamily="2" charset="0"/>
                        </a:rPr>
                        <a:t>50M/1.57=31.8</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a:latin typeface="Times New Roman" panose="02020603050405020304" pitchFamily="2" charset="0"/>
                          <a:cs typeface="Times New Roman" panose="02020603050405020304" pitchFamily="2" charset="0"/>
                        </a:rPr>
                        <a:t>50M/1.73=28.9</a:t>
                      </a:r>
                      <a:endParaRPr lang="en-US" altLang="en-US" sz="2400" b="1" dirty="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文本框 3">
            <a:extLst>
              <a:ext uri="{FF2B5EF4-FFF2-40B4-BE49-F238E27FC236}">
                <a16:creationId xmlns:a16="http://schemas.microsoft.com/office/drawing/2014/main" id="{8E09E998-40C0-FA99-E975-77A92185B387}"/>
              </a:ext>
            </a:extLst>
          </p:cNvPr>
          <p:cNvSpPr txBox="1"/>
          <p:nvPr>
            <p:custDataLst>
              <p:tags r:id="rId2"/>
            </p:custDataLst>
          </p:nvPr>
        </p:nvSpPr>
        <p:spPr>
          <a:xfrm>
            <a:off x="35496" y="4365104"/>
            <a:ext cx="9144000" cy="730885"/>
          </a:xfrm>
          <a:prstGeom prst="rect">
            <a:avLst/>
          </a:prstGeom>
          <a:solidFill>
            <a:schemeClr val="accent1"/>
          </a:solidFill>
        </p:spPr>
        <p:txBody>
          <a:bodyPr wrap="square" rtlCol="0" anchor="t">
            <a:noAutofit/>
          </a:bodyPr>
          <a:lstStyle/>
          <a:p>
            <a:pPr>
              <a:lnSpc>
                <a:spcPct val="150000"/>
              </a:lnSpc>
            </a:pPr>
            <a:r>
              <a:rPr lang="en-US" sz="2400" dirty="0"/>
              <a:t>  </a:t>
            </a:r>
            <a:r>
              <a:rPr sz="2400" dirty="0" err="1"/>
              <a:t>用MIPS对不同的机器进行性能比较，有可能不准确或不客观</a:t>
            </a:r>
            <a:r>
              <a:rPr sz="2000" dirty="0"/>
              <a:t>。</a:t>
            </a:r>
          </a:p>
        </p:txBody>
      </p:sp>
    </p:spTree>
    <p:extLst>
      <p:ext uri="{BB962C8B-B14F-4D97-AF65-F5344CB8AC3E}">
        <p14:creationId xmlns:p14="http://schemas.microsoft.com/office/powerpoint/2010/main" val="164243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583565"/>
          </a:xfrm>
          <a:prstGeom prst="rect">
            <a:avLst/>
          </a:prstGeom>
          <a:noFill/>
          <a:ln w="9525">
            <a:noFill/>
          </a:ln>
        </p:spPr>
        <p:txBody>
          <a:bodyPr anchor="t" anchorCtr="0">
            <a:spAutoFit/>
          </a:bodyPr>
          <a:lstStyle/>
          <a:p>
            <a:r>
              <a:rPr sz="3200">
                <a:solidFill>
                  <a:schemeClr val="bg1"/>
                </a:solidFill>
                <a:latin typeface="华文新魏" panose="02010800040101010101" pitchFamily="2" charset="-122"/>
                <a:ea typeface="华文新魏" panose="02010800040101010101" pitchFamily="2" charset="-122"/>
                <a:sym typeface="+mn-ea"/>
              </a:rPr>
              <a:t>三、用指令执行速度进行性能评估</a:t>
            </a:r>
          </a:p>
        </p:txBody>
      </p:sp>
      <p:sp>
        <p:nvSpPr>
          <p:cNvPr id="2" name="文本框 1"/>
          <p:cNvSpPr txBox="1"/>
          <p:nvPr/>
        </p:nvSpPr>
        <p:spPr>
          <a:xfrm>
            <a:off x="107504" y="1340768"/>
            <a:ext cx="8856984" cy="4684395"/>
          </a:xfrm>
          <a:prstGeom prst="rect">
            <a:avLst/>
          </a:prstGeom>
          <a:noFill/>
        </p:spPr>
        <p:txBody>
          <a:bodyPr wrap="square" rtlCol="0" anchor="t">
            <a:noAutofit/>
          </a:bodyPr>
          <a:lstStyle/>
          <a:p>
            <a:pPr>
              <a:lnSpc>
                <a:spcPct val="150000"/>
              </a:lnSpc>
            </a:pPr>
            <a:r>
              <a:rPr sz="2400" dirty="0">
                <a:solidFill>
                  <a:srgbClr val="000066"/>
                </a:solidFill>
              </a:rPr>
              <a:t>2. </a:t>
            </a:r>
            <a:r>
              <a:rPr sz="2400" dirty="0" err="1">
                <a:solidFill>
                  <a:srgbClr val="000066"/>
                </a:solidFill>
              </a:rPr>
              <a:t>浮点操作速度单位</a:t>
            </a:r>
            <a:r>
              <a:rPr sz="2400" dirty="0">
                <a:solidFill>
                  <a:srgbClr val="000066"/>
                </a:solidFill>
              </a:rPr>
              <a:t>—— GFLOPS、TFLOPS、PFLOPS</a:t>
            </a:r>
          </a:p>
          <a:p>
            <a:pPr>
              <a:lnSpc>
                <a:spcPct val="150000"/>
              </a:lnSpc>
            </a:pPr>
            <a:r>
              <a:rPr sz="2400" dirty="0" err="1">
                <a:solidFill>
                  <a:srgbClr val="000066"/>
                </a:solidFill>
              </a:rPr>
              <a:t>浮点运算实际上包括了所有涉及小数的运算，在某些应用软件中常常出现，比整数运算更费时间</a:t>
            </a:r>
            <a:r>
              <a:rPr sz="2400" dirty="0">
                <a:solidFill>
                  <a:srgbClr val="000066"/>
                </a:solidFill>
              </a:rPr>
              <a:t>。</a:t>
            </a:r>
          </a:p>
          <a:p>
            <a:pPr>
              <a:lnSpc>
                <a:spcPct val="150000"/>
              </a:lnSpc>
            </a:pPr>
            <a:r>
              <a:rPr lang="en-US" sz="2400" dirty="0">
                <a:solidFill>
                  <a:srgbClr val="000066"/>
                </a:solidFill>
              </a:rPr>
              <a:t>    </a:t>
            </a:r>
            <a:r>
              <a:rPr sz="2400" dirty="0" err="1">
                <a:solidFill>
                  <a:srgbClr val="000066"/>
                </a:solidFill>
              </a:rPr>
              <a:t>现今大部分的处理器中都有浮点运算器</a:t>
            </a:r>
            <a:r>
              <a:rPr sz="2400" dirty="0">
                <a:solidFill>
                  <a:srgbClr val="000066"/>
                </a:solidFill>
              </a:rPr>
              <a:t>。</a:t>
            </a:r>
          </a:p>
          <a:p>
            <a:pPr>
              <a:lnSpc>
                <a:spcPct val="150000"/>
              </a:lnSpc>
            </a:pPr>
            <a:r>
              <a:rPr lang="en-US" sz="2400" dirty="0">
                <a:solidFill>
                  <a:srgbClr val="000066"/>
                </a:solidFill>
              </a:rPr>
              <a:t>    </a:t>
            </a:r>
            <a:r>
              <a:rPr sz="2400" dirty="0" err="1">
                <a:solidFill>
                  <a:srgbClr val="000066"/>
                </a:solidFill>
              </a:rPr>
              <a:t>每秒浮点运算次数所量测的实际上就是浮点运算器的执行速</a:t>
            </a:r>
            <a:r>
              <a:rPr lang="zh-CN" altLang="en-US" sz="2400" dirty="0"/>
              <a:t>度</a:t>
            </a:r>
            <a:endParaRPr sz="2400" dirty="0">
              <a:solidFill>
                <a:srgbClr val="000066"/>
              </a:solidFill>
            </a:endParaRPr>
          </a:p>
          <a:p>
            <a:pPr>
              <a:lnSpc>
                <a:spcPct val="150000"/>
              </a:lnSpc>
            </a:pPr>
            <a:r>
              <a:rPr lang="en-US" sz="2400" dirty="0">
                <a:solidFill>
                  <a:srgbClr val="000066"/>
                </a:solidFill>
              </a:rPr>
              <a:t>    </a:t>
            </a:r>
            <a:r>
              <a:rPr sz="2400" dirty="0" err="1">
                <a:solidFill>
                  <a:srgbClr val="000066"/>
                </a:solidFill>
              </a:rPr>
              <a:t>最常用来测量每秒浮点运算次数的基准程序</a:t>
            </a:r>
            <a:r>
              <a:rPr lang="en-US" sz="2400" dirty="0">
                <a:solidFill>
                  <a:srgbClr val="000066"/>
                </a:solidFill>
              </a:rPr>
              <a:t>(</a:t>
            </a:r>
            <a:r>
              <a:rPr sz="2400" dirty="0">
                <a:solidFill>
                  <a:srgbClr val="000066"/>
                </a:solidFill>
              </a:rPr>
              <a:t>benchmark</a:t>
            </a:r>
            <a:r>
              <a:rPr lang="en-US" sz="2400" dirty="0">
                <a:solidFill>
                  <a:srgbClr val="000066"/>
                </a:solidFill>
              </a:rPr>
              <a:t>)</a:t>
            </a:r>
            <a:r>
              <a:rPr sz="2400" dirty="0" err="1">
                <a:solidFill>
                  <a:srgbClr val="000066"/>
                </a:solidFill>
              </a:rPr>
              <a:t>之一</a:t>
            </a:r>
            <a:r>
              <a:rPr lang="en-US" altLang="zh-CN" sz="2400" dirty="0" err="1">
                <a:solidFill>
                  <a:srgbClr val="000066"/>
                </a:solidFill>
              </a:rPr>
              <a:t>,</a:t>
            </a:r>
            <a:r>
              <a:rPr sz="2400" dirty="0" err="1">
                <a:solidFill>
                  <a:srgbClr val="000066"/>
                </a:solidFill>
              </a:rPr>
              <a:t>就是Linpack</a:t>
            </a:r>
            <a:r>
              <a:rPr sz="2400" dirty="0">
                <a:solidFill>
                  <a:srgbClr val="000066"/>
                </a:solidFill>
              </a:rPr>
              <a:t>。</a:t>
            </a:r>
          </a:p>
        </p:txBody>
      </p:sp>
    </p:spTree>
    <p:extLst>
      <p:ext uri="{BB962C8B-B14F-4D97-AF65-F5344CB8AC3E}">
        <p14:creationId xmlns:p14="http://schemas.microsoft.com/office/powerpoint/2010/main" val="26129703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583565"/>
          </a:xfrm>
          <a:prstGeom prst="rect">
            <a:avLst/>
          </a:prstGeom>
          <a:noFill/>
          <a:ln w="9525">
            <a:noFill/>
          </a:ln>
        </p:spPr>
        <p:txBody>
          <a:bodyPr anchor="t" anchorCtr="0">
            <a:spAutoFit/>
          </a:bodyPr>
          <a:lstStyle/>
          <a:p>
            <a:r>
              <a:rPr sz="3200">
                <a:solidFill>
                  <a:schemeClr val="bg1"/>
                </a:solidFill>
                <a:latin typeface="华文新魏" panose="02010800040101010101" pitchFamily="2" charset="-122"/>
                <a:ea typeface="华文新魏" panose="02010800040101010101" pitchFamily="2" charset="-122"/>
                <a:sym typeface="+mn-ea"/>
              </a:rPr>
              <a:t>三、用指令执行速度进行性能评估</a:t>
            </a:r>
          </a:p>
        </p:txBody>
      </p:sp>
      <p:sp>
        <p:nvSpPr>
          <p:cNvPr id="2" name="文本框 1"/>
          <p:cNvSpPr txBox="1"/>
          <p:nvPr/>
        </p:nvSpPr>
        <p:spPr>
          <a:xfrm>
            <a:off x="827405" y="1628775"/>
            <a:ext cx="7682230" cy="3089910"/>
          </a:xfrm>
          <a:prstGeom prst="rect">
            <a:avLst/>
          </a:prstGeom>
          <a:noFill/>
        </p:spPr>
        <p:txBody>
          <a:bodyPr wrap="square" rtlCol="0" anchor="t">
            <a:noAutofit/>
          </a:bodyPr>
          <a:lstStyle/>
          <a:p>
            <a:pPr>
              <a:lnSpc>
                <a:spcPct val="150000"/>
              </a:lnSpc>
            </a:pPr>
            <a:r>
              <a:rPr sz="2400">
                <a:solidFill>
                  <a:srgbClr val="000066"/>
                </a:solidFill>
              </a:rPr>
              <a:t>MFLOPS——每秒一佰万（=10^6）次的浮点运算</a:t>
            </a:r>
          </a:p>
          <a:p>
            <a:pPr>
              <a:lnSpc>
                <a:spcPct val="150000"/>
              </a:lnSpc>
            </a:pPr>
            <a:r>
              <a:rPr sz="2400">
                <a:solidFill>
                  <a:srgbClr val="000066"/>
                </a:solidFill>
              </a:rPr>
              <a:t>GFLOPS——每秒拾亿（=10^9）次的浮点运算</a:t>
            </a:r>
          </a:p>
          <a:p>
            <a:pPr>
              <a:lnSpc>
                <a:spcPct val="150000"/>
              </a:lnSpc>
            </a:pPr>
            <a:r>
              <a:rPr sz="2400">
                <a:solidFill>
                  <a:srgbClr val="000066"/>
                </a:solidFill>
              </a:rPr>
              <a:t>TFLOPS——每秒万亿（=10^12）次的浮点运算</a:t>
            </a:r>
          </a:p>
          <a:p>
            <a:pPr>
              <a:lnSpc>
                <a:spcPct val="150000"/>
              </a:lnSpc>
            </a:pPr>
            <a:r>
              <a:rPr sz="2400">
                <a:solidFill>
                  <a:srgbClr val="000066"/>
                </a:solidFill>
              </a:rPr>
              <a:t>PFLOPS——每秒千万亿（=10^15）次的浮点运算</a:t>
            </a:r>
          </a:p>
          <a:p>
            <a:pPr>
              <a:lnSpc>
                <a:spcPct val="150000"/>
              </a:lnSpc>
            </a:pPr>
            <a:r>
              <a:rPr sz="2400">
                <a:solidFill>
                  <a:srgbClr val="000066"/>
                </a:solidFill>
              </a:rPr>
              <a:t>EFLOPS——每秒百亿亿（=10^18）次的浮点运算</a:t>
            </a:r>
          </a:p>
        </p:txBody>
      </p:sp>
    </p:spTree>
    <p:extLst>
      <p:ext uri="{BB962C8B-B14F-4D97-AF65-F5344CB8AC3E}">
        <p14:creationId xmlns:p14="http://schemas.microsoft.com/office/powerpoint/2010/main" val="284840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a:solidFill>
                  <a:schemeClr val="bg1"/>
                </a:solidFill>
                <a:latin typeface="华文新魏" panose="02010800040101010101" pitchFamily="2" charset="-122"/>
                <a:ea typeface="华文新魏" panose="02010800040101010101" pitchFamily="2" charset="-122"/>
              </a:rPr>
              <a:t>第四代</a:t>
            </a:r>
          </a:p>
        </p:txBody>
      </p:sp>
      <p:sp>
        <p:nvSpPr>
          <p:cNvPr id="6146" name="文本框 8194"/>
          <p:cNvSpPr txBox="1"/>
          <p:nvPr/>
        </p:nvSpPr>
        <p:spPr>
          <a:xfrm>
            <a:off x="755650" y="1556792"/>
            <a:ext cx="7632700" cy="4530090"/>
          </a:xfrm>
          <a:prstGeom prst="rect">
            <a:avLst/>
          </a:prstGeom>
          <a:noFill/>
          <a:ln w="9525">
            <a:noFill/>
          </a:ln>
        </p:spPr>
        <p:txBody>
          <a:bodyPr wrap="square" anchor="t" anchorCtr="0">
            <a:noAutofit/>
          </a:bodyPr>
          <a:lstStyle/>
          <a:p>
            <a:pPr indent="457200" algn="l">
              <a:lnSpc>
                <a:spcPct val="150000"/>
              </a:lnSpc>
              <a:buClrTx/>
              <a:buSzTx/>
            </a:pPr>
            <a:r>
              <a:rPr lang="zh-CN" altLang="en-US" sz="2400" dirty="0">
                <a:latin typeface="楷体_GB2312" pitchFamily="1" charset="-122"/>
                <a:ea typeface="楷体_GB2312" pitchFamily="1" charset="-122"/>
              </a:rPr>
              <a:t>70年代后期至今</a:t>
            </a:r>
          </a:p>
          <a:p>
            <a:pPr indent="457200" algn="l">
              <a:lnSpc>
                <a:spcPct val="150000"/>
              </a:lnSpc>
              <a:buClrTx/>
              <a:buSzTx/>
            </a:pPr>
            <a:r>
              <a:rPr lang="zh-CN" altLang="en-US" sz="2400" dirty="0">
                <a:latin typeface="楷体_GB2312" pitchFamily="1" charset="-122"/>
                <a:ea typeface="楷体_GB2312" pitchFamily="1" charset="-122"/>
              </a:rPr>
              <a:t>超大规模集成电路</a:t>
            </a:r>
          </a:p>
          <a:p>
            <a:pPr indent="457200" algn="l">
              <a:lnSpc>
                <a:spcPct val="150000"/>
              </a:lnSpc>
              <a:buClrTx/>
              <a:buSzTx/>
            </a:pPr>
            <a:r>
              <a:rPr lang="zh-CN" altLang="en-US" sz="2400" dirty="0">
                <a:latin typeface="楷体_GB2312" pitchFamily="1" charset="-122"/>
                <a:ea typeface="楷体_GB2312" pitchFamily="1" charset="-122"/>
              </a:rPr>
              <a:t>计算机网络</a:t>
            </a:r>
          </a:p>
          <a:p>
            <a:pPr indent="457200" algn="l">
              <a:lnSpc>
                <a:spcPct val="150000"/>
              </a:lnSpc>
              <a:buClrTx/>
              <a:buSzTx/>
            </a:pPr>
            <a:r>
              <a:rPr lang="zh-CN" altLang="en-US" sz="2400" dirty="0">
                <a:latin typeface="楷体_GB2312" pitchFamily="1" charset="-122"/>
                <a:ea typeface="楷体_GB2312" pitchFamily="1" charset="-122"/>
              </a:rPr>
              <a:t>普适计算</a:t>
            </a:r>
          </a:p>
          <a:p>
            <a:pPr indent="457200" algn="l">
              <a:lnSpc>
                <a:spcPct val="150000"/>
              </a:lnSpc>
              <a:buClrTx/>
              <a:buSzTx/>
            </a:pPr>
            <a:r>
              <a:rPr lang="zh-CN" altLang="en-US" sz="2400" dirty="0">
                <a:latin typeface="楷体_GB2312" pitchFamily="1" charset="-122"/>
                <a:ea typeface="楷体_GB2312" pitchFamily="1" charset="-122"/>
              </a:rPr>
              <a:t>嵌入式</a:t>
            </a:r>
          </a:p>
          <a:p>
            <a:pPr indent="457200" algn="l">
              <a:lnSpc>
                <a:spcPct val="150000"/>
              </a:lnSpc>
              <a:buClrTx/>
              <a:buSzTx/>
            </a:pPr>
            <a:r>
              <a:rPr lang="zh-CN" altLang="en-US" sz="2400" dirty="0">
                <a:latin typeface="楷体_GB2312" pitchFamily="1" charset="-122"/>
                <a:ea typeface="楷体_GB2312" pitchFamily="1" charset="-122"/>
              </a:rPr>
              <a:t>智能化</a:t>
            </a:r>
          </a:p>
          <a:p>
            <a:pPr indent="457200" algn="l">
              <a:lnSpc>
                <a:spcPct val="150000"/>
              </a:lnSpc>
              <a:buClrTx/>
              <a:buSzTx/>
            </a:pPr>
            <a:r>
              <a:rPr lang="zh-CN" altLang="en-US" sz="2400" dirty="0">
                <a:latin typeface="楷体_GB2312" pitchFamily="1" charset="-122"/>
                <a:ea typeface="楷体_GB2312" pitchFamily="1" charset="-122"/>
              </a:rPr>
              <a:t>典型机器：Cray-1   </a:t>
            </a:r>
            <a:r>
              <a:rPr lang="en-US" altLang="zh-CN" sz="2400" dirty="0">
                <a:latin typeface="楷体_GB2312" pitchFamily="1" charset="-122"/>
                <a:ea typeface="楷体_GB2312" pitchFamily="1" charset="-122"/>
              </a:rPr>
              <a:t> PC</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583565"/>
          </a:xfrm>
          <a:prstGeom prst="rect">
            <a:avLst/>
          </a:prstGeom>
          <a:noFill/>
          <a:ln w="9525">
            <a:noFill/>
          </a:ln>
        </p:spPr>
        <p:txBody>
          <a:bodyPr anchor="t" anchorCtr="0">
            <a:spAutoFit/>
          </a:bodyPr>
          <a:lstStyle/>
          <a:p>
            <a:r>
              <a:rPr sz="3200">
                <a:solidFill>
                  <a:schemeClr val="bg1"/>
                </a:solidFill>
                <a:latin typeface="华文新魏" panose="02010800040101010101" pitchFamily="2" charset="-122"/>
                <a:ea typeface="华文新魏" panose="02010800040101010101" pitchFamily="2" charset="-122"/>
                <a:sym typeface="+mn-ea"/>
              </a:rPr>
              <a:t>三、用指令执行速度进行性能评估</a:t>
            </a:r>
          </a:p>
        </p:txBody>
      </p:sp>
      <p:sp>
        <p:nvSpPr>
          <p:cNvPr id="2" name="文本框 1"/>
          <p:cNvSpPr txBox="1"/>
          <p:nvPr/>
        </p:nvSpPr>
        <p:spPr>
          <a:xfrm>
            <a:off x="827405" y="1628775"/>
            <a:ext cx="7682230" cy="3089910"/>
          </a:xfrm>
          <a:prstGeom prst="rect">
            <a:avLst/>
          </a:prstGeom>
          <a:noFill/>
        </p:spPr>
        <p:txBody>
          <a:bodyPr wrap="square" rtlCol="0" anchor="t">
            <a:noAutofit/>
          </a:bodyPr>
          <a:lstStyle/>
          <a:p>
            <a:pPr>
              <a:lnSpc>
                <a:spcPct val="150000"/>
              </a:lnSpc>
            </a:pPr>
            <a:r>
              <a:rPr sz="2400">
                <a:solidFill>
                  <a:srgbClr val="000066"/>
                </a:solidFill>
              </a:rPr>
              <a:t>2017年6月19号公布全球超级计算机500强：</a:t>
            </a:r>
          </a:p>
          <a:p>
            <a:pPr>
              <a:lnSpc>
                <a:spcPct val="150000"/>
              </a:lnSpc>
            </a:pPr>
            <a:r>
              <a:rPr lang="en-US" sz="2400">
                <a:solidFill>
                  <a:srgbClr val="000066"/>
                </a:solidFill>
              </a:rPr>
              <a:t>    </a:t>
            </a:r>
            <a:r>
              <a:rPr sz="2400">
                <a:solidFill>
                  <a:srgbClr val="000066"/>
                </a:solidFill>
              </a:rPr>
              <a:t>第一名：中国国家超级计算无锡中心研制的“神威·太湖之光”浮点运算速度为每秒9.3亿亿次。</a:t>
            </a:r>
          </a:p>
          <a:p>
            <a:pPr>
              <a:lnSpc>
                <a:spcPct val="150000"/>
              </a:lnSpc>
            </a:pPr>
            <a:r>
              <a:rPr lang="en-US" sz="2400">
                <a:solidFill>
                  <a:srgbClr val="000066"/>
                </a:solidFill>
              </a:rPr>
              <a:t>    </a:t>
            </a:r>
            <a:r>
              <a:rPr sz="2400">
                <a:solidFill>
                  <a:srgbClr val="000066"/>
                </a:solidFill>
              </a:rPr>
              <a:t>第二名：国防科大研制的“天河二号”超级计算机，每秒3.386亿亿次的浮点运算速度，之前曾获得五连冠。</a:t>
            </a:r>
          </a:p>
        </p:txBody>
      </p:sp>
      <p:sp>
        <p:nvSpPr>
          <p:cNvPr id="5" name="Text Box 4">
            <a:extLst>
              <a:ext uri="{FF2B5EF4-FFF2-40B4-BE49-F238E27FC236}">
                <a16:creationId xmlns:a16="http://schemas.microsoft.com/office/drawing/2014/main" id="{F885DE0D-3944-8578-E307-CB2050831654}"/>
              </a:ext>
            </a:extLst>
          </p:cNvPr>
          <p:cNvSpPr txBox="1">
            <a:spLocks noChangeArrowheads="1"/>
          </p:cNvSpPr>
          <p:nvPr/>
        </p:nvSpPr>
        <p:spPr bwMode="auto">
          <a:xfrm>
            <a:off x="1547664" y="4941168"/>
            <a:ext cx="54726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dirty="0">
                <a:solidFill>
                  <a:srgbClr val="0066CC"/>
                </a:solidFill>
                <a:ea typeface="微软雅黑" panose="020B0503020204020204" pitchFamily="34" charset="-122"/>
              </a:rPr>
              <a:t>速度单位是 </a:t>
            </a:r>
            <a:r>
              <a:rPr lang="en-US" altLang="zh-CN" dirty="0" err="1">
                <a:solidFill>
                  <a:srgbClr val="0066CC"/>
                </a:solidFill>
                <a:ea typeface="微软雅黑" panose="020B0503020204020204" pitchFamily="34" charset="-122"/>
              </a:rPr>
              <a:t>Tflop</a:t>
            </a:r>
            <a:r>
              <a:rPr lang="en-US" altLang="zh-CN" dirty="0">
                <a:solidFill>
                  <a:srgbClr val="0066CC"/>
                </a:solidFill>
                <a:ea typeface="微软雅黑" panose="020B0503020204020204" pitchFamily="34" charset="-122"/>
              </a:rPr>
              <a:t>/s </a:t>
            </a:r>
            <a:r>
              <a:rPr lang="zh-CN" altLang="en-US" dirty="0">
                <a:solidFill>
                  <a:srgbClr val="0066CC"/>
                </a:solidFill>
                <a:ea typeface="微软雅黑" panose="020B0503020204020204" pitchFamily="34" charset="-122"/>
              </a:rPr>
              <a:t>或 </a:t>
            </a:r>
            <a:r>
              <a:rPr lang="en-US" altLang="zh-CN" dirty="0">
                <a:solidFill>
                  <a:srgbClr val="0066CC"/>
                </a:solidFill>
                <a:ea typeface="微软雅黑" panose="020B0503020204020204" pitchFamily="34" charset="-122"/>
              </a:rPr>
              <a:t>TFLOPS</a:t>
            </a:r>
            <a:endParaRPr lang="zh-CN" altLang="en-US" dirty="0">
              <a:solidFill>
                <a:srgbClr val="0066CC"/>
              </a:solidFill>
              <a:ea typeface="微软雅黑" panose="020B0503020204020204" pitchFamily="34" charset="-122"/>
            </a:endParaRPr>
          </a:p>
        </p:txBody>
      </p:sp>
    </p:spTree>
    <p:extLst>
      <p:ext uri="{BB962C8B-B14F-4D97-AF65-F5344CB8AC3E}">
        <p14:creationId xmlns:p14="http://schemas.microsoft.com/office/powerpoint/2010/main" val="114474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583565"/>
          </a:xfrm>
          <a:prstGeom prst="rect">
            <a:avLst/>
          </a:prstGeom>
          <a:noFill/>
          <a:ln w="9525">
            <a:noFill/>
          </a:ln>
        </p:spPr>
        <p:txBody>
          <a:bodyPr anchor="t" anchorCtr="0">
            <a:spAutoFit/>
          </a:bodyPr>
          <a:lstStyle/>
          <a:p>
            <a:r>
              <a:rPr sz="3200">
                <a:solidFill>
                  <a:schemeClr val="bg1"/>
                </a:solidFill>
                <a:latin typeface="华文新魏" panose="02010800040101010101" pitchFamily="2" charset="-122"/>
                <a:ea typeface="华文新魏" panose="02010800040101010101" pitchFamily="2" charset="-122"/>
                <a:sym typeface="+mn-ea"/>
              </a:rPr>
              <a:t>三、用指令执行速度进行性能评估</a:t>
            </a:r>
          </a:p>
        </p:txBody>
      </p:sp>
      <p:pic>
        <p:nvPicPr>
          <p:cNvPr id="112642" name="图片 2"/>
          <p:cNvPicPr>
            <a:picLocks noChangeAspect="1"/>
          </p:cNvPicPr>
          <p:nvPr>
            <p:custDataLst>
              <p:tags r:id="rId1"/>
            </p:custDataLst>
          </p:nvPr>
        </p:nvPicPr>
        <p:blipFill>
          <a:blip r:embed="rId3"/>
          <a:stretch>
            <a:fillRect/>
          </a:stretch>
        </p:blipFill>
        <p:spPr>
          <a:xfrm>
            <a:off x="251520" y="1340768"/>
            <a:ext cx="8640959" cy="4896543"/>
          </a:xfrm>
          <a:prstGeom prst="rect">
            <a:avLst/>
          </a:prstGeom>
          <a:noFill/>
          <a:ln w="9525">
            <a:noFill/>
          </a:ln>
        </p:spPr>
      </p:pic>
    </p:spTree>
    <p:extLst>
      <p:ext uri="{BB962C8B-B14F-4D97-AF65-F5344CB8AC3E}">
        <p14:creationId xmlns:p14="http://schemas.microsoft.com/office/powerpoint/2010/main" val="3945808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583565"/>
          </a:xfrm>
          <a:prstGeom prst="rect">
            <a:avLst/>
          </a:prstGeom>
          <a:noFill/>
          <a:ln w="9525">
            <a:noFill/>
          </a:ln>
        </p:spPr>
        <p:txBody>
          <a:bodyPr anchor="t" anchorCtr="0">
            <a:spAutoFit/>
          </a:bodyPr>
          <a:lstStyle/>
          <a:p>
            <a:r>
              <a:rPr sz="3200">
                <a:solidFill>
                  <a:schemeClr val="bg1"/>
                </a:solidFill>
                <a:latin typeface="华文新魏" panose="02010800040101010101" pitchFamily="2" charset="-122"/>
                <a:ea typeface="华文新魏" panose="02010800040101010101" pitchFamily="2" charset="-122"/>
                <a:sym typeface="+mn-ea"/>
              </a:rPr>
              <a:t>四、用基准程序进行性能评估</a:t>
            </a:r>
          </a:p>
        </p:txBody>
      </p:sp>
      <p:sp>
        <p:nvSpPr>
          <p:cNvPr id="2" name="文本框 1"/>
          <p:cNvSpPr txBox="1"/>
          <p:nvPr>
            <p:custDataLst>
              <p:tags r:id="rId1"/>
            </p:custDataLst>
          </p:nvPr>
        </p:nvSpPr>
        <p:spPr>
          <a:xfrm>
            <a:off x="526101" y="1212391"/>
            <a:ext cx="8425373" cy="2232248"/>
          </a:xfrm>
          <a:prstGeom prst="rect">
            <a:avLst/>
          </a:prstGeom>
          <a:noFill/>
        </p:spPr>
        <p:txBody>
          <a:bodyPr wrap="square" rtlCol="0" anchor="t">
            <a:noAutofit/>
          </a:bodyPr>
          <a:lstStyle/>
          <a:p>
            <a:pPr>
              <a:lnSpc>
                <a:spcPct val="150000"/>
              </a:lnSpc>
            </a:pPr>
            <a:r>
              <a:rPr sz="2400" dirty="0">
                <a:solidFill>
                  <a:srgbClr val="000066"/>
                </a:solidFill>
              </a:rPr>
              <a:t>1. </a:t>
            </a:r>
            <a:r>
              <a:rPr sz="2400" dirty="0" err="1">
                <a:solidFill>
                  <a:srgbClr val="000066"/>
                </a:solidFill>
              </a:rPr>
              <a:t>用基准程序来评测计算机的性能</a:t>
            </a:r>
            <a:endParaRPr sz="2400" dirty="0">
              <a:solidFill>
                <a:srgbClr val="000066"/>
              </a:solidFill>
            </a:endParaRPr>
          </a:p>
          <a:p>
            <a:pPr marL="342900" indent="-342900">
              <a:lnSpc>
                <a:spcPct val="150000"/>
              </a:lnSpc>
              <a:buFont typeface="Wingdings" panose="05000000000000000000" charset="0"/>
              <a:buChar char="l"/>
            </a:pPr>
            <a:r>
              <a:rPr lang="en-US" sz="2400" dirty="0">
                <a:solidFill>
                  <a:srgbClr val="000066"/>
                </a:solidFill>
              </a:rPr>
              <a:t> </a:t>
            </a:r>
            <a:r>
              <a:rPr sz="2400" dirty="0" err="1">
                <a:solidFill>
                  <a:srgbClr val="000066"/>
                </a:solidFill>
              </a:rPr>
              <a:t>基准测试程序是专门用来进行性能评价的一组程序</a:t>
            </a:r>
            <a:endParaRPr sz="2400" dirty="0">
              <a:solidFill>
                <a:srgbClr val="000066"/>
              </a:solidFill>
            </a:endParaRPr>
          </a:p>
          <a:p>
            <a:pPr marL="342900" indent="-342900">
              <a:lnSpc>
                <a:spcPct val="150000"/>
              </a:lnSpc>
              <a:buFont typeface="Wingdings" panose="05000000000000000000" charset="0"/>
              <a:buChar char="l"/>
            </a:pPr>
            <a:r>
              <a:rPr lang="en-US" sz="2400" dirty="0">
                <a:solidFill>
                  <a:srgbClr val="000066"/>
                </a:solidFill>
              </a:rPr>
              <a:t> </a:t>
            </a:r>
            <a:r>
              <a:rPr sz="2400" dirty="0" err="1">
                <a:solidFill>
                  <a:srgbClr val="000066"/>
                </a:solidFill>
              </a:rPr>
              <a:t>基准程序通过运行实际负载来反映计算机的性能</a:t>
            </a:r>
            <a:endParaRPr sz="2400" dirty="0">
              <a:solidFill>
                <a:srgbClr val="000066"/>
              </a:solidFill>
            </a:endParaRPr>
          </a:p>
          <a:p>
            <a:pPr marL="342900" indent="-342900">
              <a:lnSpc>
                <a:spcPct val="150000"/>
              </a:lnSpc>
              <a:buFont typeface="Wingdings" panose="05000000000000000000" charset="0"/>
              <a:buChar char="l"/>
            </a:pPr>
            <a:r>
              <a:rPr lang="en-US" sz="2400" dirty="0">
                <a:solidFill>
                  <a:srgbClr val="000066"/>
                </a:solidFill>
              </a:rPr>
              <a:t> </a:t>
            </a:r>
            <a:r>
              <a:rPr sz="2400" dirty="0" err="1">
                <a:solidFill>
                  <a:srgbClr val="000066"/>
                </a:solidFill>
              </a:rPr>
              <a:t>最好的基准程序是用户实际使用的程序或典型的简单程序</a:t>
            </a:r>
            <a:endParaRPr sz="2400" dirty="0">
              <a:solidFill>
                <a:srgbClr val="000066"/>
              </a:solidFill>
            </a:endParaRPr>
          </a:p>
        </p:txBody>
      </p:sp>
      <p:sp>
        <p:nvSpPr>
          <p:cNvPr id="3" name="文本框 2">
            <a:extLst>
              <a:ext uri="{FF2B5EF4-FFF2-40B4-BE49-F238E27FC236}">
                <a16:creationId xmlns:a16="http://schemas.microsoft.com/office/drawing/2014/main" id="{028FE504-E0CA-45C7-E016-307DF20B1FB3}"/>
              </a:ext>
            </a:extLst>
          </p:cNvPr>
          <p:cNvSpPr txBox="1"/>
          <p:nvPr>
            <p:custDataLst>
              <p:tags r:id="rId2"/>
            </p:custDataLst>
          </p:nvPr>
        </p:nvSpPr>
        <p:spPr>
          <a:xfrm>
            <a:off x="539115" y="3570604"/>
            <a:ext cx="8425373" cy="2882732"/>
          </a:xfrm>
          <a:prstGeom prst="rect">
            <a:avLst/>
          </a:prstGeom>
          <a:noFill/>
        </p:spPr>
        <p:txBody>
          <a:bodyPr wrap="square" rtlCol="0" anchor="t">
            <a:noAutofit/>
          </a:bodyPr>
          <a:lstStyle/>
          <a:p>
            <a:pPr>
              <a:lnSpc>
                <a:spcPct val="150000"/>
              </a:lnSpc>
            </a:pPr>
            <a:r>
              <a:rPr sz="2400" dirty="0">
                <a:solidFill>
                  <a:srgbClr val="000066"/>
                </a:solidFill>
              </a:rPr>
              <a:t>2. </a:t>
            </a:r>
            <a:r>
              <a:rPr sz="2400" dirty="0" err="1">
                <a:solidFill>
                  <a:srgbClr val="000066"/>
                </a:solidFill>
              </a:rPr>
              <a:t>基准程序的缺陷</a:t>
            </a:r>
            <a:endParaRPr sz="2400" dirty="0">
              <a:solidFill>
                <a:srgbClr val="000066"/>
              </a:solidFill>
            </a:endParaRPr>
          </a:p>
          <a:p>
            <a:pPr>
              <a:lnSpc>
                <a:spcPct val="150000"/>
              </a:lnSpc>
            </a:pPr>
            <a:r>
              <a:rPr lang="en-US" sz="2400" dirty="0">
                <a:solidFill>
                  <a:srgbClr val="000066"/>
                </a:solidFill>
              </a:rPr>
              <a:t>    </a:t>
            </a:r>
            <a:r>
              <a:rPr sz="2400" dirty="0" err="1">
                <a:solidFill>
                  <a:srgbClr val="000066"/>
                </a:solidFill>
              </a:rPr>
              <a:t>现象：基准程序的性能与某段代码密切相关时，会被利用以得到不当的性能评测结果</a:t>
            </a:r>
            <a:endParaRPr sz="2400" dirty="0">
              <a:solidFill>
                <a:srgbClr val="000066"/>
              </a:solidFill>
            </a:endParaRPr>
          </a:p>
          <a:p>
            <a:pPr>
              <a:lnSpc>
                <a:spcPct val="150000"/>
              </a:lnSpc>
            </a:pPr>
            <a:r>
              <a:rPr lang="en-US" sz="2400" dirty="0">
                <a:solidFill>
                  <a:srgbClr val="000066"/>
                </a:solidFill>
              </a:rPr>
              <a:t>    </a:t>
            </a:r>
            <a:r>
              <a:rPr sz="2400" dirty="0" err="1">
                <a:solidFill>
                  <a:srgbClr val="000066"/>
                </a:solidFill>
              </a:rPr>
              <a:t>手段：硬件系统设计人员或编译器开发者针对这些代码片段进行特殊的优化，使得执行这段代码的速度非常快</a:t>
            </a:r>
            <a:endParaRPr sz="2400" dirty="0">
              <a:solidFill>
                <a:srgbClr val="000066"/>
              </a:solidFill>
            </a:endParaRPr>
          </a:p>
        </p:txBody>
      </p:sp>
    </p:spTree>
    <p:extLst>
      <p:ext uri="{BB962C8B-B14F-4D97-AF65-F5344CB8AC3E}">
        <p14:creationId xmlns:p14="http://schemas.microsoft.com/office/powerpoint/2010/main" val="40441633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583565"/>
          </a:xfrm>
          <a:prstGeom prst="rect">
            <a:avLst/>
          </a:prstGeom>
          <a:noFill/>
          <a:ln w="9525">
            <a:noFill/>
          </a:ln>
        </p:spPr>
        <p:txBody>
          <a:bodyPr anchor="t" anchorCtr="0">
            <a:spAutoFit/>
          </a:bodyPr>
          <a:lstStyle/>
          <a:p>
            <a:r>
              <a:rPr sz="3200">
                <a:solidFill>
                  <a:schemeClr val="bg1"/>
                </a:solidFill>
                <a:latin typeface="华文新魏" panose="02010800040101010101" pitchFamily="2" charset="-122"/>
                <a:ea typeface="华文新魏" panose="02010800040101010101" pitchFamily="2" charset="-122"/>
                <a:sym typeface="+mn-ea"/>
              </a:rPr>
              <a:t>四、用基准程序进行性能评估</a:t>
            </a:r>
          </a:p>
        </p:txBody>
      </p:sp>
      <p:sp>
        <p:nvSpPr>
          <p:cNvPr id="2" name="文本框 1"/>
          <p:cNvSpPr txBox="1"/>
          <p:nvPr>
            <p:custDataLst>
              <p:tags r:id="rId1"/>
            </p:custDataLst>
          </p:nvPr>
        </p:nvSpPr>
        <p:spPr>
          <a:xfrm>
            <a:off x="827405" y="1628775"/>
            <a:ext cx="7498715" cy="2952353"/>
          </a:xfrm>
          <a:prstGeom prst="rect">
            <a:avLst/>
          </a:prstGeom>
          <a:noFill/>
        </p:spPr>
        <p:txBody>
          <a:bodyPr wrap="square" rtlCol="0" anchor="t">
            <a:noAutofit/>
          </a:bodyPr>
          <a:lstStyle/>
          <a:p>
            <a:pPr>
              <a:lnSpc>
                <a:spcPct val="150000"/>
              </a:lnSpc>
            </a:pPr>
            <a:r>
              <a:rPr lang="en-US" sz="2400" dirty="0">
                <a:solidFill>
                  <a:srgbClr val="000066"/>
                </a:solidFill>
              </a:rPr>
              <a:t>    </a:t>
            </a:r>
            <a:r>
              <a:rPr sz="2400" dirty="0">
                <a:solidFill>
                  <a:srgbClr val="000066"/>
                </a:solidFill>
              </a:rPr>
              <a:t>例</a:t>
            </a:r>
            <a:r>
              <a:rPr lang="en-US" sz="2400" dirty="0">
                <a:solidFill>
                  <a:srgbClr val="000066"/>
                </a:solidFill>
              </a:rPr>
              <a:t>1</a:t>
            </a:r>
            <a:r>
              <a:rPr sz="2400" dirty="0">
                <a:solidFill>
                  <a:srgbClr val="000066"/>
                </a:solidFill>
              </a:rPr>
              <a:t>：Intel </a:t>
            </a:r>
            <a:r>
              <a:rPr sz="2400" dirty="0" err="1">
                <a:solidFill>
                  <a:srgbClr val="000066"/>
                </a:solidFill>
              </a:rPr>
              <a:t>Pentium处理器运行SPECint时用了公司内部使用的特殊编译器，使其性能极高</a:t>
            </a:r>
            <a:endParaRPr lang="en-US" altLang="zh-CN" sz="2400" dirty="0">
              <a:solidFill>
                <a:srgbClr val="000066"/>
              </a:solidFill>
            </a:endParaRPr>
          </a:p>
          <a:p>
            <a:pPr>
              <a:lnSpc>
                <a:spcPct val="150000"/>
              </a:lnSpc>
            </a:pPr>
            <a:endParaRPr sz="2400" dirty="0">
              <a:solidFill>
                <a:srgbClr val="000066"/>
              </a:solidFill>
            </a:endParaRPr>
          </a:p>
          <a:p>
            <a:pPr>
              <a:lnSpc>
                <a:spcPct val="150000"/>
              </a:lnSpc>
            </a:pPr>
            <a:r>
              <a:rPr lang="en-US" sz="2400" dirty="0">
                <a:solidFill>
                  <a:srgbClr val="000066"/>
                </a:solidFill>
              </a:rPr>
              <a:t>    </a:t>
            </a:r>
            <a:r>
              <a:rPr sz="2400" dirty="0">
                <a:solidFill>
                  <a:srgbClr val="000066"/>
                </a:solidFill>
              </a:rPr>
              <a:t>例</a:t>
            </a:r>
            <a:r>
              <a:rPr lang="en-US" sz="2400" dirty="0">
                <a:solidFill>
                  <a:srgbClr val="000066"/>
                </a:solidFill>
              </a:rPr>
              <a:t>2</a:t>
            </a:r>
            <a:r>
              <a:rPr sz="2400" dirty="0">
                <a:solidFill>
                  <a:srgbClr val="000066"/>
                </a:solidFill>
              </a:rPr>
              <a:t>：矩阵乘法程序SPECmatrix300有99%的时间运行在一行语句上，有些厂商用特殊编译器优化该语句，使性能达VAX11/780的729.8倍！</a:t>
            </a:r>
          </a:p>
        </p:txBody>
      </p:sp>
    </p:spTree>
    <p:extLst>
      <p:ext uri="{BB962C8B-B14F-4D97-AF65-F5344CB8AC3E}">
        <p14:creationId xmlns:p14="http://schemas.microsoft.com/office/powerpoint/2010/main" val="17935314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583565"/>
          </a:xfrm>
          <a:prstGeom prst="rect">
            <a:avLst/>
          </a:prstGeom>
          <a:noFill/>
          <a:ln w="9525">
            <a:noFill/>
          </a:ln>
        </p:spPr>
        <p:txBody>
          <a:bodyPr anchor="t" anchorCtr="0">
            <a:spAutoFit/>
          </a:bodyPr>
          <a:lstStyle/>
          <a:p>
            <a:r>
              <a:rPr lang="zh-CN" altLang="en-US" sz="3200" dirty="0">
                <a:solidFill>
                  <a:schemeClr val="bg1"/>
                </a:solidFill>
                <a:latin typeface="华文新魏" panose="02010800040101010101" pitchFamily="2" charset="-122"/>
                <a:ea typeface="华文新魏" panose="02010800040101010101" pitchFamily="2" charset="-122"/>
                <a:sym typeface="+mn-ea"/>
              </a:rPr>
              <a:t>本章小结</a:t>
            </a:r>
            <a:endParaRPr sz="3200" dirty="0">
              <a:solidFill>
                <a:schemeClr val="bg1"/>
              </a:solidFill>
              <a:latin typeface="华文新魏" panose="02010800040101010101" pitchFamily="2" charset="-122"/>
              <a:ea typeface="华文新魏" panose="02010800040101010101" pitchFamily="2" charset="-122"/>
              <a:sym typeface="+mn-ea"/>
            </a:endParaRPr>
          </a:p>
        </p:txBody>
      </p:sp>
      <p:sp>
        <p:nvSpPr>
          <p:cNvPr id="2" name="文本框 1"/>
          <p:cNvSpPr txBox="1"/>
          <p:nvPr>
            <p:custDataLst>
              <p:tags r:id="rId1"/>
            </p:custDataLst>
          </p:nvPr>
        </p:nvSpPr>
        <p:spPr>
          <a:xfrm>
            <a:off x="827405" y="1628775"/>
            <a:ext cx="8065075" cy="4320505"/>
          </a:xfrm>
          <a:prstGeom prst="rect">
            <a:avLst/>
          </a:prstGeom>
          <a:noFill/>
        </p:spPr>
        <p:txBody>
          <a:bodyPr wrap="square" rtlCol="0" anchor="t">
            <a:noAutofit/>
          </a:bodyPr>
          <a:lstStyle/>
          <a:p>
            <a:pPr>
              <a:lnSpc>
                <a:spcPct val="150000"/>
              </a:lnSpc>
            </a:pPr>
            <a:r>
              <a:rPr lang="en-US" sz="2400" dirty="0">
                <a:solidFill>
                  <a:srgbClr val="000066"/>
                </a:solidFill>
              </a:rPr>
              <a:t>    </a:t>
            </a:r>
            <a:r>
              <a:rPr lang="zh-CN" altLang="en-US" sz="2400" dirty="0">
                <a:latin typeface="楷体_GB2312" pitchFamily="1" charset="-122"/>
                <a:ea typeface="楷体_GB2312" pitchFamily="1" charset="-122"/>
              </a:rPr>
              <a:t>冯</a:t>
            </a:r>
            <a:r>
              <a:rPr lang="en-US" altLang="zh-CN" sz="2400" dirty="0">
                <a:latin typeface="楷体_GB2312" pitchFamily="1" charset="-122"/>
                <a:ea typeface="楷体_GB2312" pitchFamily="1" charset="-122"/>
              </a:rPr>
              <a:t>.</a:t>
            </a:r>
            <a:r>
              <a:rPr lang="zh-CN" altLang="en-US" sz="2400" dirty="0">
                <a:latin typeface="楷体_GB2312" pitchFamily="1" charset="-122"/>
                <a:ea typeface="楷体_GB2312" pitchFamily="1" charset="-122"/>
              </a:rPr>
              <a:t>诺依曼结构计算机组成</a:t>
            </a:r>
            <a:endParaRPr lang="en-US" altLang="zh-CN" sz="2400" dirty="0">
              <a:latin typeface="楷体_GB2312" pitchFamily="1" charset="-122"/>
              <a:ea typeface="楷体_GB2312" pitchFamily="1" charset="-122"/>
            </a:endParaRPr>
          </a:p>
          <a:p>
            <a:pPr>
              <a:lnSpc>
                <a:spcPct val="150000"/>
              </a:lnSpc>
            </a:pPr>
            <a:r>
              <a:rPr lang="en-US" altLang="zh-CN" sz="2400" dirty="0"/>
              <a:t>    </a:t>
            </a:r>
            <a:r>
              <a:rPr lang="en-US" altLang="zh-CN" sz="2400" dirty="0">
                <a:ea typeface="楷体_GB2312" pitchFamily="1" charset="-122"/>
              </a:rPr>
              <a:t>ISA</a:t>
            </a:r>
            <a:r>
              <a:rPr lang="zh-CN" altLang="zh-CN" sz="2400" dirty="0">
                <a:ea typeface="楷体_GB2312" pitchFamily="1" charset="-122"/>
              </a:rPr>
              <a:t>与计算机系统</a:t>
            </a:r>
            <a:r>
              <a:rPr lang="en-US" altLang="zh-CN" sz="2400" dirty="0">
                <a:ea typeface="楷体_GB2312" pitchFamily="1" charset="-122"/>
              </a:rPr>
              <a:t>CPU</a:t>
            </a:r>
            <a:r>
              <a:rPr lang="zh-CN" altLang="en-US" sz="2400" dirty="0">
                <a:ea typeface="楷体_GB2312" pitchFamily="1" charset="-122"/>
              </a:rPr>
              <a:t>密切相关，</a:t>
            </a:r>
            <a:r>
              <a:rPr lang="en-US" altLang="zh-CN" sz="2400" dirty="0">
                <a:ea typeface="楷体_GB2312" pitchFamily="1" charset="-122"/>
              </a:rPr>
              <a:t>CPU</a:t>
            </a:r>
            <a:r>
              <a:rPr lang="zh-CN" altLang="zh-CN" sz="2400" dirty="0">
                <a:ea typeface="楷体_GB2312" pitchFamily="1" charset="-122"/>
              </a:rPr>
              <a:t>决定了 </a:t>
            </a:r>
            <a:r>
              <a:rPr lang="en-US" altLang="zh-CN" sz="2400" dirty="0">
                <a:ea typeface="楷体_GB2312" pitchFamily="1" charset="-122"/>
              </a:rPr>
              <a:t>ISA</a:t>
            </a:r>
            <a:r>
              <a:rPr lang="zh-CN" altLang="en-US" sz="2400" dirty="0">
                <a:ea typeface="楷体_GB2312" pitchFamily="1" charset="-122"/>
              </a:rPr>
              <a:t>，</a:t>
            </a:r>
            <a:r>
              <a:rPr lang="zh-CN" altLang="zh-CN" sz="2400" dirty="0">
                <a:ea typeface="楷体_GB2312" pitchFamily="1" charset="-122"/>
              </a:rPr>
              <a:t>它是</a:t>
            </a:r>
            <a:r>
              <a:rPr lang="en-US" altLang="zh-CN" sz="2400" dirty="0">
                <a:ea typeface="楷体_GB2312" pitchFamily="1" charset="-122"/>
              </a:rPr>
              <a:t>ISA</a:t>
            </a:r>
            <a:r>
              <a:rPr lang="zh-CN" altLang="zh-CN" sz="2400" dirty="0">
                <a:ea typeface="楷体_GB2312" pitchFamily="1" charset="-122"/>
              </a:rPr>
              <a:t>是 软件和硬件之间的接口</a:t>
            </a:r>
            <a:endParaRPr lang="en-US" altLang="zh-CN" sz="2400" dirty="0">
              <a:ea typeface="楷体_GB2312" pitchFamily="1" charset="-122"/>
            </a:endParaRPr>
          </a:p>
          <a:p>
            <a:pPr>
              <a:lnSpc>
                <a:spcPct val="150000"/>
              </a:lnSpc>
            </a:pPr>
            <a:r>
              <a:rPr lang="en-US" altLang="zh-CN" sz="2400" dirty="0">
                <a:ea typeface="楷体_GB2312" pitchFamily="1" charset="-122"/>
              </a:rPr>
              <a:t>    </a:t>
            </a:r>
            <a:r>
              <a:rPr lang="zh-CN" altLang="en-US" sz="2400" dirty="0">
                <a:ea typeface="楷体_GB2312" pitchFamily="1" charset="-122"/>
              </a:rPr>
              <a:t>理解计算机系统的层次化结构，层次之间的转换关系</a:t>
            </a:r>
            <a:endParaRPr lang="en-US" altLang="zh-CN" sz="2400" dirty="0">
              <a:ea typeface="楷体_GB2312" pitchFamily="1" charset="-122"/>
            </a:endParaRPr>
          </a:p>
          <a:p>
            <a:pPr>
              <a:lnSpc>
                <a:spcPct val="150000"/>
              </a:lnSpc>
            </a:pPr>
            <a:r>
              <a:rPr lang="en-US" altLang="zh-CN" sz="2400" dirty="0">
                <a:ea typeface="楷体_GB2312" pitchFamily="1" charset="-122"/>
              </a:rPr>
              <a:t>    </a:t>
            </a:r>
            <a:r>
              <a:rPr lang="zh-CN" altLang="en-US" sz="2400" dirty="0">
                <a:ea typeface="楷体_GB2312" pitchFamily="1" charset="-122"/>
              </a:rPr>
              <a:t>理解一条指令的执行过程、程序的执行过程</a:t>
            </a:r>
            <a:endParaRPr lang="en-US" altLang="zh-CN" sz="2400" dirty="0">
              <a:ea typeface="楷体_GB2312" pitchFamily="1" charset="-122"/>
            </a:endParaRPr>
          </a:p>
          <a:p>
            <a:pPr>
              <a:lnSpc>
                <a:spcPct val="150000"/>
              </a:lnSpc>
            </a:pPr>
            <a:r>
              <a:rPr lang="en-US" altLang="zh-CN" sz="2400" dirty="0">
                <a:ea typeface="楷体_GB2312" pitchFamily="1" charset="-122"/>
              </a:rPr>
              <a:t>    </a:t>
            </a:r>
            <a:r>
              <a:rPr lang="zh-CN" altLang="en-US" sz="2400" dirty="0">
                <a:ea typeface="楷体_GB2312" pitchFamily="1" charset="-122"/>
              </a:rPr>
              <a:t>计算机系统性能评价</a:t>
            </a:r>
            <a:endParaRPr sz="2400" dirty="0"/>
          </a:p>
        </p:txBody>
      </p:sp>
    </p:spTree>
    <p:extLst>
      <p:ext uri="{BB962C8B-B14F-4D97-AF65-F5344CB8AC3E}">
        <p14:creationId xmlns:p14="http://schemas.microsoft.com/office/powerpoint/2010/main" val="29950408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9937"/>
          <p:cNvSpPr>
            <a:spLocks noGrp="1"/>
          </p:cNvSpPr>
          <p:nvPr>
            <p:ph type="title" idx="4294967295"/>
          </p:nvPr>
        </p:nvSpPr>
        <p:spPr/>
        <p:txBody>
          <a:bodyPr anchor="b" anchorCtr="0"/>
          <a:lstStyle/>
          <a:p>
            <a:r>
              <a:rPr lang="zh-CN" altLang="zh-CN" sz="4000">
                <a:solidFill>
                  <a:schemeClr val="bg1"/>
                </a:solidFill>
                <a:ea typeface="华文新魏" panose="02010800040101010101" pitchFamily="2" charset="-122"/>
              </a:rPr>
              <a:t>作业</a:t>
            </a:r>
          </a:p>
        </p:txBody>
      </p:sp>
      <p:sp>
        <p:nvSpPr>
          <p:cNvPr id="36866" name="文本占位符 39938" descr="Rectangle: Click to edit Master text styles&#10;Second level&#10;Third level&#10;Fourth level&#10;Fifth level"/>
          <p:cNvSpPr>
            <a:spLocks noGrp="1"/>
          </p:cNvSpPr>
          <p:nvPr>
            <p:ph type="body" idx="4294967295"/>
          </p:nvPr>
        </p:nvSpPr>
        <p:spPr>
          <a:xfrm>
            <a:off x="374563" y="1628800"/>
            <a:ext cx="8640129" cy="2968625"/>
          </a:xfrm>
          <a:ln>
            <a:miter/>
          </a:ln>
        </p:spPr>
        <p:txBody>
          <a:bodyPr anchor="t"/>
          <a:lstStyle/>
          <a:p>
            <a:pPr marL="17780" lvl="0" indent="17780" fontAlgn="base">
              <a:lnSpc>
                <a:spcPct val="150000"/>
              </a:lnSpc>
              <a:spcBef>
                <a:spcPts val="0"/>
              </a:spcBef>
              <a:buNone/>
            </a:pPr>
            <a:r>
              <a:rPr lang="zh-CN" altLang="en-US" sz="2800" b="1" strike="noStrike" noProof="1">
                <a:sym typeface="+mn-ea"/>
              </a:rPr>
              <a:t>1.</a:t>
            </a:r>
            <a:r>
              <a:rPr lang="en-US" altLang="zh-CN" sz="2800" b="1" strike="noStrike" noProof="1">
                <a:sym typeface="+mn-ea"/>
              </a:rPr>
              <a:t> </a:t>
            </a:r>
            <a:r>
              <a:rPr lang="zh-CN" altLang="en-US" sz="2800" b="1" strike="noStrike" noProof="1">
                <a:sym typeface="+mn-ea"/>
              </a:rPr>
              <a:t>80X86微处理器有哪些通用寄存器？各有什么用途？</a:t>
            </a:r>
          </a:p>
          <a:p>
            <a:pPr marL="17780" lvl="0" indent="17780" fontAlgn="base">
              <a:lnSpc>
                <a:spcPct val="150000"/>
              </a:lnSpc>
              <a:spcBef>
                <a:spcPts val="0"/>
              </a:spcBef>
              <a:buNone/>
            </a:pPr>
            <a:r>
              <a:rPr lang="zh-CN" altLang="en-US" sz="2800" b="1" strike="noStrike" noProof="1">
                <a:sym typeface="+mn-ea"/>
              </a:rPr>
              <a:t>2.</a:t>
            </a:r>
            <a:r>
              <a:rPr lang="en-US" altLang="zh-CN" sz="2800" b="1" strike="noStrike" noProof="1">
                <a:sym typeface="+mn-ea"/>
              </a:rPr>
              <a:t> </a:t>
            </a:r>
            <a:r>
              <a:rPr lang="zh-CN" altLang="en-US" sz="2800" b="1" strike="noStrike" noProof="1">
                <a:sym typeface="+mn-ea"/>
              </a:rPr>
              <a:t>请阐述指令指示器EIP的作用。</a:t>
            </a:r>
          </a:p>
          <a:p>
            <a:pPr marL="17780" indent="17780">
              <a:lnSpc>
                <a:spcPct val="150000"/>
              </a:lnSpc>
              <a:spcBef>
                <a:spcPts val="0"/>
              </a:spcBef>
              <a:buNone/>
            </a:pPr>
            <a:r>
              <a:rPr lang="en-US" altLang="zh-CN" sz="2800" b="1" noProof="1">
                <a:sym typeface="+mn-ea"/>
              </a:rPr>
              <a:t>3. </a:t>
            </a:r>
            <a:r>
              <a:rPr lang="zh-CN" altLang="zh-CN" sz="2800" b="1" dirty="0"/>
              <a:t>指令集体系结构与计算机系统的什么部件有关？它是哪两个部分之间的接口？ </a:t>
            </a:r>
          </a:p>
          <a:p>
            <a:pPr marL="17780" lvl="0" indent="17780" fontAlgn="base">
              <a:lnSpc>
                <a:spcPct val="150000"/>
              </a:lnSpc>
              <a:spcBef>
                <a:spcPts val="0"/>
              </a:spcBef>
              <a:buNone/>
            </a:pPr>
            <a:endParaRPr lang="zh-CN" altLang="en-US" sz="2800" b="1" strike="noStrike" noProof="1">
              <a:sym typeface="+mn-ea"/>
            </a:endParaRPr>
          </a:p>
        </p:txBody>
      </p:sp>
    </p:spTree>
    <p:extLst>
      <p:ext uri="{BB962C8B-B14F-4D97-AF65-F5344CB8AC3E}">
        <p14:creationId xmlns:p14="http://schemas.microsoft.com/office/powerpoint/2010/main" val="278969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a:solidFill>
                  <a:schemeClr val="bg1"/>
                </a:solidFill>
                <a:latin typeface="华文新魏" panose="02010800040101010101" pitchFamily="2" charset="-122"/>
                <a:ea typeface="华文新魏" panose="02010800040101010101" pitchFamily="2" charset="-122"/>
              </a:rPr>
              <a:t>第四代</a:t>
            </a:r>
          </a:p>
        </p:txBody>
      </p:sp>
      <p:sp>
        <p:nvSpPr>
          <p:cNvPr id="6146" name="文本框 8194"/>
          <p:cNvSpPr txBox="1"/>
          <p:nvPr/>
        </p:nvSpPr>
        <p:spPr>
          <a:xfrm>
            <a:off x="899592" y="1210459"/>
            <a:ext cx="7632700" cy="634365"/>
          </a:xfrm>
          <a:prstGeom prst="rect">
            <a:avLst/>
          </a:prstGeom>
          <a:noFill/>
          <a:ln w="9525">
            <a:noFill/>
          </a:ln>
        </p:spPr>
        <p:txBody>
          <a:bodyPr wrap="square" anchor="t" anchorCtr="0">
            <a:noAutofit/>
          </a:bodyPr>
          <a:lstStyle/>
          <a:p>
            <a:pPr indent="457200" algn="l">
              <a:lnSpc>
                <a:spcPct val="150000"/>
              </a:lnSpc>
              <a:buClrTx/>
              <a:buSzTx/>
            </a:pPr>
            <a:r>
              <a:rPr lang="zh-CN" altLang="en-US" sz="2400" dirty="0">
                <a:latin typeface="楷体_GB2312" pitchFamily="1" charset="-122"/>
                <a:ea typeface="楷体_GB2312" pitchFamily="1" charset="-122"/>
              </a:rPr>
              <a:t>超大规模集成电路</a:t>
            </a:r>
            <a:endParaRPr lang="zh-CN" altLang="en-US" sz="2400" dirty="0">
              <a:solidFill>
                <a:schemeClr val="tx1"/>
              </a:solidFill>
              <a:latin typeface="楷体_GB2312" pitchFamily="1" charset="-122"/>
              <a:ea typeface="楷体_GB2312" pitchFamily="1" charset="-122"/>
            </a:endParaRPr>
          </a:p>
        </p:txBody>
      </p:sp>
      <p:pic>
        <p:nvPicPr>
          <p:cNvPr id="2" name="图片 1"/>
          <p:cNvPicPr/>
          <p:nvPr>
            <p:custDataLst>
              <p:tags r:id="rId1"/>
            </p:custDataLst>
          </p:nvPr>
        </p:nvPicPr>
        <p:blipFill>
          <a:blip r:embed="rId3"/>
          <a:stretch>
            <a:fillRect/>
          </a:stretch>
        </p:blipFill>
        <p:spPr>
          <a:xfrm>
            <a:off x="107504" y="1772816"/>
            <a:ext cx="9001000" cy="50405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39115" y="260033"/>
            <a:ext cx="7272338" cy="645160"/>
          </a:xfrm>
          <a:prstGeom prst="rect">
            <a:avLst/>
          </a:prstGeom>
          <a:noFill/>
          <a:ln w="9525">
            <a:noFill/>
          </a:ln>
        </p:spPr>
        <p:txBody>
          <a:bodyPr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1.1 </a:t>
            </a:r>
            <a:r>
              <a:rPr lang="zh-CN" altLang="en-US" sz="3600" dirty="0">
                <a:solidFill>
                  <a:schemeClr val="bg1"/>
                </a:solidFill>
                <a:latin typeface="华文新魏" panose="02010800040101010101" pitchFamily="2" charset="-122"/>
                <a:ea typeface="华文新魏" panose="02010800040101010101" pitchFamily="2" charset="-122"/>
              </a:rPr>
              <a:t>计算机系统的基本工作原理</a:t>
            </a:r>
          </a:p>
        </p:txBody>
      </p:sp>
      <p:sp>
        <p:nvSpPr>
          <p:cNvPr id="4" name="文本框 8194"/>
          <p:cNvSpPr txBox="1"/>
          <p:nvPr/>
        </p:nvSpPr>
        <p:spPr>
          <a:xfrm>
            <a:off x="1056640" y="2132965"/>
            <a:ext cx="6994525" cy="1584067"/>
          </a:xfrm>
          <a:prstGeom prst="rect">
            <a:avLst/>
          </a:prstGeom>
          <a:noFill/>
          <a:ln w="9525">
            <a:noFill/>
          </a:ln>
        </p:spPr>
        <p:txBody>
          <a:bodyPr wrap="square" anchor="t" anchorCtr="0">
            <a:noAutofit/>
          </a:bodyPr>
          <a:lstStyle/>
          <a:p>
            <a:pPr indent="711200" algn="l">
              <a:lnSpc>
                <a:spcPct val="150000"/>
              </a:lnSpc>
              <a:buClrTx/>
              <a:buSzTx/>
              <a:extLst>
                <a:ext uri="{35155182-B16C-46BC-9424-99874614C6A1}">
                  <wpsdc:indentchars xmlns:wpsdc="http://www.wps.cn/officeDocument/2017/drawingmlCustomData" xmlns="" val="200" checksum="3773799597"/>
                </a:ext>
              </a:extLst>
            </a:pPr>
            <a:r>
              <a:rPr dirty="0">
                <a:solidFill>
                  <a:srgbClr val="000066"/>
                </a:solidFill>
                <a:latin typeface="楷体_GB2312" pitchFamily="1" charset="-122"/>
                <a:ea typeface="楷体_GB2312" pitchFamily="1" charset="-122"/>
              </a:rPr>
              <a:t>计算机是一种能</a:t>
            </a:r>
            <a:r>
              <a:rPr dirty="0">
                <a:solidFill>
                  <a:srgbClr val="FF0000"/>
                </a:solidFill>
                <a:latin typeface="楷体_GB2312" pitchFamily="1" charset="-122"/>
                <a:ea typeface="楷体_GB2312" pitchFamily="1" charset="-122"/>
              </a:rPr>
              <a:t>自动</a:t>
            </a:r>
            <a:r>
              <a:rPr dirty="0">
                <a:solidFill>
                  <a:srgbClr val="000066"/>
                </a:solidFill>
                <a:latin typeface="楷体_GB2312" pitchFamily="1" charset="-122"/>
                <a:ea typeface="楷体_GB2312" pitchFamily="1" charset="-122"/>
              </a:rPr>
              <a:t>对</a:t>
            </a:r>
            <a:r>
              <a:rPr dirty="0">
                <a:solidFill>
                  <a:srgbClr val="FF0000"/>
                </a:solidFill>
                <a:latin typeface="楷体_GB2312" pitchFamily="1" charset="-122"/>
                <a:ea typeface="楷体_GB2312" pitchFamily="1" charset="-122"/>
              </a:rPr>
              <a:t>数字</a:t>
            </a:r>
            <a:r>
              <a:rPr dirty="0">
                <a:solidFill>
                  <a:srgbClr val="000066"/>
                </a:solidFill>
                <a:latin typeface="楷体_GB2312" pitchFamily="1" charset="-122"/>
                <a:ea typeface="楷体_GB2312" pitchFamily="1" charset="-122"/>
              </a:rPr>
              <a:t>化信息进行算术和逻辑运算的高速处理装置。</a:t>
            </a:r>
            <a:r>
              <a:rPr lang="zh-CN" altLang="en-US" dirty="0">
                <a:solidFill>
                  <a:schemeClr val="tx1"/>
                </a:solidFill>
                <a:latin typeface="楷体_GB2312" pitchFamily="1" charset="-122"/>
                <a:ea typeface="楷体_GB2312" pitchFamily="1" charset="-122"/>
              </a:rPr>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g1NGU3MmE1Yjc5MDU5NjQ3ZjllNDQ2ZDhmZGY5NzIifQ=="/>
  <p:tag name="KSO_WPP_MARK_KEY" val="d49286c5-fd35-43ad-9bc0-1880cc3ef88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TABLE_ENDDRAG_ORIGIN_RECT" val="564*220"/>
  <p:tag name="TABLE_ENDDRAG_RECT" val="87*207*564*220"/>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TABLE_ENDDRAG_ORIGIN_RECT" val="611*269"/>
  <p:tag name="TABLE_ENDDRAG_RECT" val="59*166*611*269"/>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4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4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4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4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4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4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5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5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5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5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5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5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3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5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6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6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6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6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6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6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6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6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7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7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7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7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7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7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4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4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7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Asm</Template>
  <TotalTime>18005</TotalTime>
  <Words>4702</Words>
  <Application>Microsoft Office PowerPoint</Application>
  <PresentationFormat>全屏显示(4:3)</PresentationFormat>
  <Paragraphs>706</Paragraphs>
  <Slides>75</Slides>
  <Notes>22</Notes>
  <HiddenSlides>0</HiddenSlides>
  <MMClips>0</MMClips>
  <ScaleCrop>false</ScaleCrop>
  <HeadingPairs>
    <vt:vector size="6" baseType="variant">
      <vt:variant>
        <vt:lpstr>已用的字体</vt:lpstr>
      </vt:variant>
      <vt:variant>
        <vt:i4>12</vt:i4>
      </vt:variant>
      <vt:variant>
        <vt:lpstr>主题</vt:lpstr>
      </vt:variant>
      <vt:variant>
        <vt:i4>46</vt:i4>
      </vt:variant>
      <vt:variant>
        <vt:lpstr>幻灯片标题</vt:lpstr>
      </vt:variant>
      <vt:variant>
        <vt:i4>75</vt:i4>
      </vt:variant>
    </vt:vector>
  </HeadingPairs>
  <TitlesOfParts>
    <vt:vector size="133" baseType="lpstr">
      <vt:lpstr>-apple-system</vt:lpstr>
      <vt:lpstr>Helvetica Neue</vt:lpstr>
      <vt:lpstr>黑体</vt:lpstr>
      <vt:lpstr>华文新魏</vt:lpstr>
      <vt:lpstr>楷体_GB2312</vt:lpstr>
      <vt:lpstr>宋体</vt:lpstr>
      <vt:lpstr>微软雅黑</vt:lpstr>
      <vt:lpstr>Arial</vt:lpstr>
      <vt:lpstr>Calibri</vt:lpstr>
      <vt:lpstr>Tahoma</vt:lpstr>
      <vt:lpstr>Times New Roman</vt:lpstr>
      <vt:lpstr>Wingdings</vt:lpstr>
      <vt:lpstr>1_model-3</vt:lpstr>
      <vt:lpstr>5_model-3</vt:lpstr>
      <vt:lpstr>6_model-3</vt:lpstr>
      <vt:lpstr>12_model-3</vt:lpstr>
      <vt:lpstr>15_model-3</vt:lpstr>
      <vt:lpstr>11_model-3</vt:lpstr>
      <vt:lpstr>35_model-3</vt:lpstr>
      <vt:lpstr>40_model-3</vt:lpstr>
      <vt:lpstr>41_model-3</vt:lpstr>
      <vt:lpstr>42_model-3</vt:lpstr>
      <vt:lpstr>43_model-3</vt:lpstr>
      <vt:lpstr>44_model-3</vt:lpstr>
      <vt:lpstr>47_model-3</vt:lpstr>
      <vt:lpstr>48_model-3</vt:lpstr>
      <vt:lpstr>49_model-3</vt:lpstr>
      <vt:lpstr>9_model-3</vt:lpstr>
      <vt:lpstr>16_model-3</vt:lpstr>
      <vt:lpstr>18_model-3</vt:lpstr>
      <vt:lpstr>51_model-3</vt:lpstr>
      <vt:lpstr>52_model-3</vt:lpstr>
      <vt:lpstr>53_model-3</vt:lpstr>
      <vt:lpstr>54_model-3</vt:lpstr>
      <vt:lpstr>17_model-3</vt:lpstr>
      <vt:lpstr>55_model-3</vt:lpstr>
      <vt:lpstr>56_model-3</vt:lpstr>
      <vt:lpstr>37_model-3</vt:lpstr>
      <vt:lpstr>59_model-3</vt:lpstr>
      <vt:lpstr>60_model-3</vt:lpstr>
      <vt:lpstr>61_model-3</vt:lpstr>
      <vt:lpstr>62_model-3</vt:lpstr>
      <vt:lpstr>63_model-3</vt:lpstr>
      <vt:lpstr>64_model-3</vt:lpstr>
      <vt:lpstr>65_model-3</vt:lpstr>
      <vt:lpstr>66_model-3</vt:lpstr>
      <vt:lpstr>68_model-3</vt:lpstr>
      <vt:lpstr>72_model-3</vt:lpstr>
      <vt:lpstr>73_model-3</vt:lpstr>
      <vt:lpstr>74_model-3</vt:lpstr>
      <vt:lpstr>75_model-3</vt:lpstr>
      <vt:lpstr>76_model-3</vt:lpstr>
      <vt:lpstr>77_model-3</vt:lpstr>
      <vt:lpstr>45_model-3</vt:lpstr>
      <vt:lpstr>46_model-3</vt:lpstr>
      <vt:lpstr>78_model-3</vt:lpstr>
      <vt:lpstr>4_model-3</vt:lpstr>
      <vt:lpstr>8_model-3</vt:lpstr>
      <vt:lpstr>第一章 计算机系统概述</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Company>soft.netnest.com.cn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软件仓库</dc:creator>
  <cp:lastModifiedBy>zhuhong</cp:lastModifiedBy>
  <cp:revision>998</cp:revision>
  <dcterms:created xsi:type="dcterms:W3CDTF">2006-11-13T09:10:00Z</dcterms:created>
  <dcterms:modified xsi:type="dcterms:W3CDTF">2024-09-09T13:58:18Z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2052-12.1.0.15358</vt:lpwstr>
  </property>
  <property fmtid="{D5CDD505-2E9C-101B-9397-08002B2CF9AE}" pid="3" name="ICV">
    <vt:lpwstr>849A4ED79F6A4168823D8913AE8C4ED2</vt:lpwstr>
  </property>
</Properties>
</file>