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3816" r:id="rId14"/>
    <p:sldMasterId id="2147483828" r:id="rId15"/>
    <p:sldMasterId id="2147483840" r:id="rId16"/>
    <p:sldMasterId id="2147483852" r:id="rId17"/>
    <p:sldMasterId id="2147483864" r:id="rId18"/>
    <p:sldMasterId id="2147483876" r:id="rId19"/>
    <p:sldMasterId id="2147483888" r:id="rId20"/>
    <p:sldMasterId id="2147483900" r:id="rId21"/>
    <p:sldMasterId id="2147483912" r:id="rId22"/>
    <p:sldMasterId id="2147483924" r:id="rId23"/>
    <p:sldMasterId id="2147483936" r:id="rId24"/>
    <p:sldMasterId id="2147483948" r:id="rId25"/>
    <p:sldMasterId id="2147483972" r:id="rId26"/>
    <p:sldMasterId id="2147483984" r:id="rId27"/>
    <p:sldMasterId id="2147483996" r:id="rId28"/>
    <p:sldMasterId id="2147484008" r:id="rId29"/>
    <p:sldMasterId id="2147484020" r:id="rId30"/>
  </p:sldMasterIdLst>
  <p:notesMasterIdLst>
    <p:notesMasterId r:id="rId96"/>
  </p:notesMasterIdLst>
  <p:sldIdLst>
    <p:sldId id="256" r:id="rId31"/>
    <p:sldId id="544" r:id="rId32"/>
    <p:sldId id="1585" r:id="rId33"/>
    <p:sldId id="1340" r:id="rId34"/>
    <p:sldId id="1341" r:id="rId35"/>
    <p:sldId id="1342" r:id="rId36"/>
    <p:sldId id="1343" r:id="rId37"/>
    <p:sldId id="1344" r:id="rId38"/>
    <p:sldId id="1586" r:id="rId39"/>
    <p:sldId id="1587" r:id="rId40"/>
    <p:sldId id="1588" r:id="rId41"/>
    <p:sldId id="1345" r:id="rId42"/>
    <p:sldId id="1589" r:id="rId43"/>
    <p:sldId id="451" r:id="rId44"/>
    <p:sldId id="456" r:id="rId45"/>
    <p:sldId id="512" r:id="rId46"/>
    <p:sldId id="457" r:id="rId47"/>
    <p:sldId id="1590" r:id="rId48"/>
    <p:sldId id="1346" r:id="rId49"/>
    <p:sldId id="1347" r:id="rId50"/>
    <p:sldId id="1348" r:id="rId51"/>
    <p:sldId id="510" r:id="rId52"/>
    <p:sldId id="511" r:id="rId53"/>
    <p:sldId id="1459" r:id="rId54"/>
    <p:sldId id="1338" r:id="rId55"/>
    <p:sldId id="1460" r:id="rId56"/>
    <p:sldId id="1461" r:id="rId57"/>
    <p:sldId id="1462" r:id="rId58"/>
    <p:sldId id="1591" r:id="rId59"/>
    <p:sldId id="463" r:id="rId60"/>
    <p:sldId id="1463" r:id="rId61"/>
    <p:sldId id="1464" r:id="rId62"/>
    <p:sldId id="1465" r:id="rId63"/>
    <p:sldId id="1466" r:id="rId64"/>
    <p:sldId id="1592" r:id="rId65"/>
    <p:sldId id="1593" r:id="rId66"/>
    <p:sldId id="1594" r:id="rId67"/>
    <p:sldId id="1595" r:id="rId68"/>
    <p:sldId id="1596" r:id="rId69"/>
    <p:sldId id="1597" r:id="rId70"/>
    <p:sldId id="1598" r:id="rId71"/>
    <p:sldId id="1599" r:id="rId72"/>
    <p:sldId id="1600" r:id="rId73"/>
    <p:sldId id="1601" r:id="rId74"/>
    <p:sldId id="1602" r:id="rId75"/>
    <p:sldId id="1603" r:id="rId76"/>
    <p:sldId id="1468" r:id="rId77"/>
    <p:sldId id="1467" r:id="rId78"/>
    <p:sldId id="340" r:id="rId79"/>
    <p:sldId id="518" r:id="rId80"/>
    <p:sldId id="519" r:id="rId81"/>
    <p:sldId id="1580" r:id="rId82"/>
    <p:sldId id="515" r:id="rId83"/>
    <p:sldId id="342" r:id="rId84"/>
    <p:sldId id="341" r:id="rId85"/>
    <p:sldId id="934" r:id="rId86"/>
    <p:sldId id="933" r:id="rId87"/>
    <p:sldId id="1581" r:id="rId88"/>
    <p:sldId id="1339" r:id="rId89"/>
    <p:sldId id="960" r:id="rId90"/>
    <p:sldId id="961" r:id="rId91"/>
    <p:sldId id="1583" r:id="rId92"/>
    <p:sldId id="1584" r:id="rId93"/>
    <p:sldId id="1582" r:id="rId94"/>
    <p:sldId id="1604" r:id="rId95"/>
  </p:sldIdLst>
  <p:sldSz cx="9144000" cy="6858000" type="screen4x3"/>
  <p:notesSz cx="6858000" cy="9144000"/>
  <p:custDataLst>
    <p:tags r:id="rId97"/>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8" userDrawn="1">
          <p15:clr>
            <a:srgbClr val="A4A3A4"/>
          </p15:clr>
        </p15:guide>
        <p15:guide id="2" pos="29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21" autoAdjust="0"/>
  </p:normalViewPr>
  <p:slideViewPr>
    <p:cSldViewPr showGuides="1">
      <p:cViewPr varScale="1">
        <p:scale>
          <a:sx n="103" d="100"/>
          <a:sy n="103" d="100"/>
        </p:scale>
        <p:origin x="1450" y="72"/>
      </p:cViewPr>
      <p:guideLst>
        <p:guide orient="horz" pos="2208"/>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2.xml"/><Relationship Id="rId47" Type="http://schemas.openxmlformats.org/officeDocument/2006/relationships/slide" Target="slides/slide17.xml"/><Relationship Id="rId63" Type="http://schemas.openxmlformats.org/officeDocument/2006/relationships/slide" Target="slides/slide33.xml"/><Relationship Id="rId68" Type="http://schemas.openxmlformats.org/officeDocument/2006/relationships/slide" Target="slides/slide38.xml"/><Relationship Id="rId84" Type="http://schemas.openxmlformats.org/officeDocument/2006/relationships/slide" Target="slides/slide54.xml"/><Relationship Id="rId89" Type="http://schemas.openxmlformats.org/officeDocument/2006/relationships/slide" Target="slides/slide59.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2.xml"/><Relationship Id="rId37" Type="http://schemas.openxmlformats.org/officeDocument/2006/relationships/slide" Target="slides/slide7.xml"/><Relationship Id="rId53" Type="http://schemas.openxmlformats.org/officeDocument/2006/relationships/slide" Target="slides/slide23.xml"/><Relationship Id="rId58" Type="http://schemas.openxmlformats.org/officeDocument/2006/relationships/slide" Target="slides/slide28.xml"/><Relationship Id="rId74" Type="http://schemas.openxmlformats.org/officeDocument/2006/relationships/slide" Target="slides/slide44.xml"/><Relationship Id="rId79" Type="http://schemas.openxmlformats.org/officeDocument/2006/relationships/slide" Target="slides/slide49.xml"/><Relationship Id="rId102"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60.xml"/><Relationship Id="rId95" Type="http://schemas.openxmlformats.org/officeDocument/2006/relationships/slide" Target="slides/slide65.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13.xml"/><Relationship Id="rId48" Type="http://schemas.openxmlformats.org/officeDocument/2006/relationships/slide" Target="slides/slide18.xml"/><Relationship Id="rId64" Type="http://schemas.openxmlformats.org/officeDocument/2006/relationships/slide" Target="slides/slide34.xml"/><Relationship Id="rId69" Type="http://schemas.openxmlformats.org/officeDocument/2006/relationships/slide" Target="slides/slide39.xml"/><Relationship Id="rId80" Type="http://schemas.openxmlformats.org/officeDocument/2006/relationships/slide" Target="slides/slide50.xml"/><Relationship Id="rId85" Type="http://schemas.openxmlformats.org/officeDocument/2006/relationships/slide" Target="slides/slide55.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slide" Target="slides/slide37.xml"/><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slide" Target="slides/slide32.xml"/><Relationship Id="rId70" Type="http://schemas.openxmlformats.org/officeDocument/2006/relationships/slide" Target="slides/slide40.xml"/><Relationship Id="rId75" Type="http://schemas.openxmlformats.org/officeDocument/2006/relationships/slide" Target="slides/slide45.xml"/><Relationship Id="rId83" Type="http://schemas.openxmlformats.org/officeDocument/2006/relationships/slide" Target="slides/slide53.xml"/><Relationship Id="rId88" Type="http://schemas.openxmlformats.org/officeDocument/2006/relationships/slide" Target="slides/slide58.xml"/><Relationship Id="rId91" Type="http://schemas.openxmlformats.org/officeDocument/2006/relationships/slide" Target="slides/slide61.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10" Type="http://schemas.openxmlformats.org/officeDocument/2006/relationships/slideMaster" Target="slideMasters/slideMaster10.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slide" Target="slides/slide35.xml"/><Relationship Id="rId73" Type="http://schemas.openxmlformats.org/officeDocument/2006/relationships/slide" Target="slides/slide43.xml"/><Relationship Id="rId78" Type="http://schemas.openxmlformats.org/officeDocument/2006/relationships/slide" Target="slides/slide48.xml"/><Relationship Id="rId81" Type="http://schemas.openxmlformats.org/officeDocument/2006/relationships/slide" Target="slides/slide51.xml"/><Relationship Id="rId86" Type="http://schemas.openxmlformats.org/officeDocument/2006/relationships/slide" Target="slides/slide56.xml"/><Relationship Id="rId94" Type="http://schemas.openxmlformats.org/officeDocument/2006/relationships/slide" Target="slides/slide64.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9.xml"/><Relationship Id="rId34" Type="http://schemas.openxmlformats.org/officeDocument/2006/relationships/slide" Target="slides/slide4.xml"/><Relationship Id="rId50" Type="http://schemas.openxmlformats.org/officeDocument/2006/relationships/slide" Target="slides/slide20.xml"/><Relationship Id="rId55" Type="http://schemas.openxmlformats.org/officeDocument/2006/relationships/slide" Target="slides/slide25.xml"/><Relationship Id="rId76" Type="http://schemas.openxmlformats.org/officeDocument/2006/relationships/slide" Target="slides/slide46.xml"/><Relationship Id="rId97" Type="http://schemas.openxmlformats.org/officeDocument/2006/relationships/tags" Target="tags/tag1.xml"/><Relationship Id="rId7" Type="http://schemas.openxmlformats.org/officeDocument/2006/relationships/slideMaster" Target="slideMasters/slideMaster7.xml"/><Relationship Id="rId71" Type="http://schemas.openxmlformats.org/officeDocument/2006/relationships/slide" Target="slides/slide41.xml"/><Relationship Id="rId92"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0.xml"/><Relationship Id="rId45" Type="http://schemas.openxmlformats.org/officeDocument/2006/relationships/slide" Target="slides/slide15.xml"/><Relationship Id="rId66" Type="http://schemas.openxmlformats.org/officeDocument/2006/relationships/slide" Target="slides/slide36.xml"/><Relationship Id="rId87" Type="http://schemas.openxmlformats.org/officeDocument/2006/relationships/slide" Target="slides/slide57.xml"/><Relationship Id="rId61" Type="http://schemas.openxmlformats.org/officeDocument/2006/relationships/slide" Target="slides/slide31.xml"/><Relationship Id="rId82" Type="http://schemas.openxmlformats.org/officeDocument/2006/relationships/slide" Target="slides/slide52.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 Target="slides/slide5.xml"/><Relationship Id="rId56" Type="http://schemas.openxmlformats.org/officeDocument/2006/relationships/slide" Target="slides/slide26.xml"/><Relationship Id="rId77" Type="http://schemas.openxmlformats.org/officeDocument/2006/relationships/slide" Target="slides/slide47.xml"/><Relationship Id="rId100"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slide" Target="slides/slide42.xml"/><Relationship Id="rId93" Type="http://schemas.openxmlformats.org/officeDocument/2006/relationships/slide" Target="slides/slide63.xml"/><Relationship Id="rId98" Type="http://schemas.openxmlformats.org/officeDocument/2006/relationships/commentAuthors" Target="commentAuthors.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2024/9/7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90953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97306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79510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8623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观察数据的存放结果</a:t>
            </a:r>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22</a:t>
            </a:fld>
            <a:endParaRPr lang="en-US" altLang="zh-CN"/>
          </a:p>
        </p:txBody>
      </p:sp>
    </p:spTree>
    <p:extLst>
      <p:ext uri="{BB962C8B-B14F-4D97-AF65-F5344CB8AC3E}">
        <p14:creationId xmlns:p14="http://schemas.microsoft.com/office/powerpoint/2010/main" val="253721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观察数据的存放结果</a:t>
            </a:r>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23</a:t>
            </a:fld>
            <a:endParaRPr lang="en-US" altLang="zh-CN"/>
          </a:p>
        </p:txBody>
      </p:sp>
    </p:spTree>
    <p:extLst>
      <p:ext uri="{BB962C8B-B14F-4D97-AF65-F5344CB8AC3E}">
        <p14:creationId xmlns:p14="http://schemas.microsoft.com/office/powerpoint/2010/main" val="352382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581161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用圈圈来表示：瞬时针转表示正；逆时针转表示负；</a:t>
            </a:r>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30</a:t>
            </a:fld>
            <a:endParaRPr lang="en-US" altLang="zh-CN"/>
          </a:p>
        </p:txBody>
      </p:sp>
    </p:spTree>
    <p:extLst>
      <p:ext uri="{BB962C8B-B14F-4D97-AF65-F5344CB8AC3E}">
        <p14:creationId xmlns:p14="http://schemas.microsoft.com/office/powerpoint/2010/main" val="46825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6342DA8-8ABF-4F28-B157-679DAA8F0554}"/>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435703C-54AB-46E9-9404-98C50BB2197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a:latin typeface="Arial" panose="020B0604020202020204" pitchFamily="34" charset="0"/>
              </a:rPr>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Kahan. People call him the father of the IEEE 754 standard. Because of his contribution to the standard, he won ACM Turing Award in 1989. This is the highest prize in computation field, It’s equivalent to Nobel Prize.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quarter" idx="10"/>
          </p:nvPr>
        </p:nvSpPr>
        <p:spPr/>
        <p:txBody>
          <a:bodyPr/>
          <a:lstStyle/>
          <a:p>
            <a:pPr lvl="0" fontAlgn="base">
              <a:buClr>
                <a:srgbClr val="000000"/>
              </a:buClr>
            </a:pPr>
            <a:endParaRPr lang="zh-CN" altLang="en-US" strike="noStrike" noProof="1"/>
          </a:p>
        </p:txBody>
      </p:sp>
      <p:sp>
        <p:nvSpPr>
          <p:cNvPr id="8" name="页脚占位符 7"/>
          <p:cNvSpPr>
            <a:spLocks noGrp="1"/>
          </p:cNvSpPr>
          <p:nvPr>
            <p:ph type="ftr" sz="quarter" idx="11"/>
          </p:nvPr>
        </p:nvSpPr>
        <p:spPr/>
        <p:txBody>
          <a:bodyPr/>
          <a:lstStyle/>
          <a:p>
            <a:pPr lvl="0" fontAlgn="base">
              <a:buClr>
                <a:srgbClr val="000000"/>
              </a:buClr>
            </a:pPr>
            <a:endParaRPr lang="zh-CN" altLang="en-US" strike="noStrike" noProof="1"/>
          </a:p>
        </p:txBody>
      </p:sp>
      <p:sp>
        <p:nvSpPr>
          <p:cNvPr id="9" name="灯片编号占位符 8"/>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quarter" idx="10"/>
          </p:nvPr>
        </p:nvSpPr>
        <p:spPr/>
        <p:txBody>
          <a:bodyPr/>
          <a:lstStyle/>
          <a:p>
            <a:pPr lvl="0" fontAlgn="base">
              <a:buClr>
                <a:srgbClr val="000000"/>
              </a:buClr>
            </a:pPr>
            <a:endParaRPr lang="zh-CN" altLang="en-US" strike="noStrike" noProof="1"/>
          </a:p>
        </p:txBody>
      </p:sp>
      <p:sp>
        <p:nvSpPr>
          <p:cNvPr id="4" name="页脚占位符 3"/>
          <p:cNvSpPr>
            <a:spLocks noGrp="1"/>
          </p:cNvSpPr>
          <p:nvPr>
            <p:ph type="ftr" sz="quarter" idx="11"/>
          </p:nvPr>
        </p:nvSpPr>
        <p:spPr/>
        <p:txBody>
          <a:bodyPr/>
          <a:lstStyle/>
          <a:p>
            <a:pPr lvl="0" fontAlgn="base">
              <a:buClr>
                <a:srgbClr val="000000"/>
              </a:buClr>
            </a:pPr>
            <a:endParaRPr lang="zh-CN" altLang="en-US" strike="noStrike" noProof="1"/>
          </a:p>
        </p:txBody>
      </p:sp>
      <p:sp>
        <p:nvSpPr>
          <p:cNvPr id="5" name="灯片编号占位符 4"/>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lvl="0" fontAlgn="base">
              <a:buClr>
                <a:srgbClr val="000000"/>
              </a:buClr>
            </a:pPr>
            <a:endParaRPr lang="zh-CN" altLang="en-US" strike="noStrike" noProof="1"/>
          </a:p>
        </p:txBody>
      </p:sp>
      <p:sp>
        <p:nvSpPr>
          <p:cNvPr id="3" name="页脚占位符 2"/>
          <p:cNvSpPr>
            <a:spLocks noGrp="1"/>
          </p:cNvSpPr>
          <p:nvPr>
            <p:ph type="ftr" sz="quarter" idx="11"/>
          </p:nvPr>
        </p:nvSpPr>
        <p:spPr/>
        <p:txBody>
          <a:bodyPr/>
          <a:lstStyle/>
          <a:p>
            <a:pPr lvl="0" fontAlgn="base">
              <a:buClr>
                <a:srgbClr val="000000"/>
              </a:buClr>
            </a:pPr>
            <a:endParaRPr lang="zh-CN" altLang="en-US" strike="noStrike" noProof="1"/>
          </a:p>
        </p:txBody>
      </p:sp>
      <p:sp>
        <p:nvSpPr>
          <p:cNvPr id="4" name="灯片编号占位符 3"/>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2.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6" Type="http://schemas.openxmlformats.org/officeDocument/2006/relationships/image" Target="../media/image4.png"/><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1.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2.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6" Type="http://schemas.openxmlformats.org/officeDocument/2006/relationships/image" Target="../media/image4.png"/><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1.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3.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2.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6" Type="http://schemas.openxmlformats.org/officeDocument/2006/relationships/image" Target="../media/image4.png"/><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pn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3.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2.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6" Type="http://schemas.openxmlformats.org/officeDocument/2006/relationships/image" Target="../media/image4.png"/><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1.png"/><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2.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6" Type="http://schemas.openxmlformats.org/officeDocument/2006/relationships/image" Target="../media/image4.png"/><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1.png"/><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2.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6" Type="http://schemas.openxmlformats.org/officeDocument/2006/relationships/image" Target="../media/image4.png"/><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image" Target="../media/image1.png"/><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3.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2.pn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6" Type="http://schemas.openxmlformats.org/officeDocument/2006/relationships/image" Target="../media/image4.png"/><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image" Target="../media/image1.png"/><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3.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2.pn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6" Type="http://schemas.openxmlformats.org/officeDocument/2006/relationships/image" Target="../media/image4.png"/><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image" Target="../media/image1.png"/><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3.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2.pn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6" Type="http://schemas.openxmlformats.org/officeDocument/2006/relationships/image" Target="../media/image4.png"/><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5" Type="http://schemas.openxmlformats.org/officeDocument/2006/relationships/image" Target="../media/image1.png"/><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image" Target="../media/image3.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2.pn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6" Type="http://schemas.openxmlformats.org/officeDocument/2006/relationships/image" Target="../media/image4.png"/><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5" Type="http://schemas.openxmlformats.org/officeDocument/2006/relationships/image" Target="../media/image1.png"/><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2.pn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6" Type="http://schemas.openxmlformats.org/officeDocument/2006/relationships/image" Target="../media/image4.png"/><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image" Target="../media/image1.png"/><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image" Target="../media/image3.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2.pn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6" Type="http://schemas.openxmlformats.org/officeDocument/2006/relationships/image" Target="../media/image4.png"/><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5" Type="http://schemas.openxmlformats.org/officeDocument/2006/relationships/image" Target="../media/image1.png"/><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3.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2.pn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6" Type="http://schemas.openxmlformats.org/officeDocument/2006/relationships/image" Target="../media/image4.png"/><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5" Type="http://schemas.openxmlformats.org/officeDocument/2006/relationships/image" Target="../media/image1.png"/><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image" Target="../media/image3.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2.pn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6" Type="http://schemas.openxmlformats.org/officeDocument/2006/relationships/image" Target="../media/image4.png"/><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5" Type="http://schemas.openxmlformats.org/officeDocument/2006/relationships/image" Target="../media/image1.png"/><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 Id="rId14" Type="http://schemas.openxmlformats.org/officeDocument/2006/relationships/image" Target="../media/image3.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2.pn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6" Type="http://schemas.openxmlformats.org/officeDocument/2006/relationships/image" Target="../media/image4.png"/><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5" Type="http://schemas.openxmlformats.org/officeDocument/2006/relationships/image" Target="../media/image1.png"/><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image" Target="../media/image3.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2.pn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6" Type="http://schemas.openxmlformats.org/officeDocument/2006/relationships/image" Target="../media/image4.png"/><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5" Type="http://schemas.openxmlformats.org/officeDocument/2006/relationships/image" Target="../media/image1.png"/><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 Id="rId14" Type="http://schemas.openxmlformats.org/officeDocument/2006/relationships/image" Target="../media/image3.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2.pn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6" Type="http://schemas.openxmlformats.org/officeDocument/2006/relationships/image" Target="../media/image4.png"/><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5" Type="http://schemas.openxmlformats.org/officeDocument/2006/relationships/image" Target="../media/image1.png"/><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 Id="rId14" Type="http://schemas.openxmlformats.org/officeDocument/2006/relationships/image" Target="../media/image3.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2.pn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6" Type="http://schemas.openxmlformats.org/officeDocument/2006/relationships/image" Target="../media/image4.png"/><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5" Type="http://schemas.openxmlformats.org/officeDocument/2006/relationships/image" Target="../media/image1.png"/><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 Id="rId14" Type="http://schemas.openxmlformats.org/officeDocument/2006/relationships/image" Target="../media/image3.pn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2.pn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6" Type="http://schemas.openxmlformats.org/officeDocument/2006/relationships/image" Target="../media/image4.png"/><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5" Type="http://schemas.openxmlformats.org/officeDocument/2006/relationships/image" Target="../media/image1.png"/><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image" Target="../media/image3.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2.pn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6" Type="http://schemas.openxmlformats.org/officeDocument/2006/relationships/image" Target="../media/image4.png"/><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image" Target="../media/image1.png"/><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2.pn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6" Type="http://schemas.openxmlformats.org/officeDocument/2006/relationships/image" Target="../media/image4.png"/><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5" Type="http://schemas.openxmlformats.org/officeDocument/2006/relationships/image" Target="../media/image1.png"/><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4.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4.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image" Target="../media/image4.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6" Type="http://schemas.openxmlformats.org/officeDocument/2006/relationships/image" Target="../media/image4.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2.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6" Type="http://schemas.openxmlformats.org/officeDocument/2006/relationships/image" Target="../media/image4.pn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1.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lstStyle/>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lstStyle/>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3">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4"/>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5"/>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2118"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8.xml"/><Relationship Id="rId1" Type="http://schemas.openxmlformats.org/officeDocument/2006/relationships/tags" Target="../tags/tag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8.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8.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0.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83.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9.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9.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4.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0.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60.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0.xml"/><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60.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315.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326.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04.xml"/><Relationship Id="rId1" Type="http://schemas.openxmlformats.org/officeDocument/2006/relationships/tags" Target="../tags/tag1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04.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4097"/>
          <p:cNvSpPr>
            <a:spLocks noGrp="1"/>
          </p:cNvSpPr>
          <p:nvPr>
            <p:ph type="ctrTitle" idx="4294967295"/>
          </p:nvPr>
        </p:nvSpPr>
        <p:spPr>
          <a:xfrm>
            <a:off x="1143000" y="1752600"/>
            <a:ext cx="7487285" cy="1066800"/>
          </a:xfrm>
        </p:spPr>
        <p:txBody>
          <a:bodyPr anchor="b" anchorCtr="0"/>
          <a:lstStyle>
            <a:lvl1pPr lvl="0">
              <a:buClrTx/>
              <a:buSzTx/>
              <a:buFontTx/>
              <a:defRPr/>
            </a:lvl1pPr>
          </a:lstStyle>
          <a:p>
            <a:pPr lvl="0" indent="0" defTabSz="914400"/>
            <a:r>
              <a:rPr lang="zh-CN" altLang="en-US" sz="3600" dirty="0">
                <a:latin typeface="Tahoma" panose="020B0604030504040204" pitchFamily="2" charset="0"/>
                <a:ea typeface="黑体" panose="02010609060101010101" pitchFamily="2" charset="-122"/>
              </a:rPr>
              <a:t>第二章 数据的机器级表示和处理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51" name="Group 164">
            <a:extLst>
              <a:ext uri="{FF2B5EF4-FFF2-40B4-BE49-F238E27FC236}">
                <a16:creationId xmlns:a16="http://schemas.microsoft.com/office/drawing/2014/main" id="{287AAF39-0571-9C6F-589A-EADCB3854531}"/>
              </a:ext>
            </a:extLst>
          </p:cNvPr>
          <p:cNvGrpSpPr>
            <a:grpSpLocks/>
          </p:cNvGrpSpPr>
          <p:nvPr/>
        </p:nvGrpSpPr>
        <p:grpSpPr bwMode="auto">
          <a:xfrm>
            <a:off x="6172200" y="4572000"/>
            <a:ext cx="2773363" cy="1187450"/>
            <a:chOff x="3888" y="2880"/>
            <a:chExt cx="1747" cy="748"/>
          </a:xfrm>
        </p:grpSpPr>
        <p:sp>
          <p:nvSpPr>
            <p:cNvPr id="6252" name="AutoShape 81">
              <a:extLst>
                <a:ext uri="{FF2B5EF4-FFF2-40B4-BE49-F238E27FC236}">
                  <a16:creationId xmlns:a16="http://schemas.microsoft.com/office/drawing/2014/main" id="{C863CB6B-53D9-39EE-D128-7A4A0A044BEB}"/>
                </a:ext>
              </a:extLst>
            </p:cNvPr>
            <p:cNvSpPr>
              <a:spLocks/>
            </p:cNvSpPr>
            <p:nvPr/>
          </p:nvSpPr>
          <p:spPr bwMode="auto">
            <a:xfrm>
              <a:off x="3888" y="3024"/>
              <a:ext cx="240" cy="432"/>
            </a:xfrm>
            <a:prstGeom prst="rightBrace">
              <a:avLst>
                <a:gd name="adj1" fmla="val 1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3" name="Text Box 82">
              <a:extLst>
                <a:ext uri="{FF2B5EF4-FFF2-40B4-BE49-F238E27FC236}">
                  <a16:creationId xmlns:a16="http://schemas.microsoft.com/office/drawing/2014/main" id="{0BB81E86-F3CC-57A8-503E-5406A69B0339}"/>
                </a:ext>
              </a:extLst>
            </p:cNvPr>
            <p:cNvSpPr txBox="1">
              <a:spLocks noChangeArrowheads="1"/>
            </p:cNvSpPr>
            <p:nvPr/>
          </p:nvSpPr>
          <p:spPr bwMode="auto">
            <a:xfrm>
              <a:off x="4195" y="2880"/>
              <a:ext cx="144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两个相邻的字节组成一个字</a:t>
              </a:r>
              <a:r>
                <a:rPr lang="en-US" altLang="zh-CN" sz="2400" b="1">
                  <a:solidFill>
                    <a:schemeClr val="tx1"/>
                  </a:solidFill>
                  <a:latin typeface="Times New Roman" pitchFamily="18" charset="0"/>
                  <a:ea typeface="宋体" pitchFamily="2" charset="-122"/>
                </a:rPr>
                <a:t>WORD</a:t>
              </a:r>
            </a:p>
          </p:txBody>
        </p:sp>
      </p:grpSp>
      <p:sp>
        <p:nvSpPr>
          <p:cNvPr id="6255" name="Text Box 86">
            <a:extLst>
              <a:ext uri="{FF2B5EF4-FFF2-40B4-BE49-F238E27FC236}">
                <a16:creationId xmlns:a16="http://schemas.microsoft.com/office/drawing/2014/main" id="{64E21295-E939-5267-9ADA-47C89BF790DE}"/>
              </a:ext>
            </a:extLst>
          </p:cNvPr>
          <p:cNvSpPr txBox="1">
            <a:spLocks noChangeArrowheads="1"/>
          </p:cNvSpPr>
          <p:nvPr/>
        </p:nvSpPr>
        <p:spPr bwMode="auto">
          <a:xfrm>
            <a:off x="250825" y="4546600"/>
            <a:ext cx="2089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字地址是这</a:t>
            </a:r>
            <a:r>
              <a:rPr lang="en-US" altLang="zh-CN" sz="2400" b="1" dirty="0">
                <a:solidFill>
                  <a:schemeClr val="tx1"/>
                </a:solidFill>
                <a:latin typeface="Times New Roman" pitchFamily="18" charset="0"/>
                <a:ea typeface="宋体" pitchFamily="2" charset="-122"/>
              </a:rPr>
              <a:t>2</a:t>
            </a:r>
            <a:r>
              <a:rPr lang="zh-CN" altLang="en-US" sz="2400" b="1" dirty="0">
                <a:solidFill>
                  <a:schemeClr val="tx1"/>
                </a:solidFill>
                <a:latin typeface="Times New Roman" pitchFamily="18" charset="0"/>
                <a:ea typeface="宋体" pitchFamily="2" charset="-122"/>
              </a:rPr>
              <a:t>个字节中低字节的地址</a:t>
            </a:r>
          </a:p>
        </p:txBody>
      </p:sp>
      <p:grpSp>
        <p:nvGrpSpPr>
          <p:cNvPr id="6325" name="组合 6324">
            <a:extLst>
              <a:ext uri="{FF2B5EF4-FFF2-40B4-BE49-F238E27FC236}">
                <a16:creationId xmlns:a16="http://schemas.microsoft.com/office/drawing/2014/main" id="{1D54DE62-97F0-F281-B020-37B28B891ECF}"/>
              </a:ext>
            </a:extLst>
          </p:cNvPr>
          <p:cNvGrpSpPr/>
          <p:nvPr/>
        </p:nvGrpSpPr>
        <p:grpSpPr>
          <a:xfrm>
            <a:off x="323850" y="1196752"/>
            <a:ext cx="8351838" cy="5540598"/>
            <a:chOff x="323850" y="260350"/>
            <a:chExt cx="8351838" cy="6477000"/>
          </a:xfrm>
        </p:grpSpPr>
        <p:sp>
          <p:nvSpPr>
            <p:cNvPr id="6250" name="Text Box 72">
              <a:extLst>
                <a:ext uri="{FF2B5EF4-FFF2-40B4-BE49-F238E27FC236}">
                  <a16:creationId xmlns:a16="http://schemas.microsoft.com/office/drawing/2014/main" id="{4A99D870-CA81-61D7-D476-C39DB182F335}"/>
                </a:ext>
              </a:extLst>
            </p:cNvPr>
            <p:cNvSpPr txBox="1">
              <a:spLocks noChangeArrowheads="1"/>
            </p:cNvSpPr>
            <p:nvPr/>
          </p:nvSpPr>
          <p:spPr bwMode="auto">
            <a:xfrm>
              <a:off x="6705600" y="35052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6254" name="Text Box 83">
              <a:extLst>
                <a:ext uri="{FF2B5EF4-FFF2-40B4-BE49-F238E27FC236}">
                  <a16:creationId xmlns:a16="http://schemas.microsoft.com/office/drawing/2014/main" id="{8E5372A2-4844-7920-0914-713E7A42AF5C}"/>
                </a:ext>
              </a:extLst>
            </p:cNvPr>
            <p:cNvSpPr txBox="1">
              <a:spLocks noChangeArrowheads="1"/>
            </p:cNvSpPr>
            <p:nvPr/>
          </p:nvSpPr>
          <p:spPr bwMode="auto">
            <a:xfrm>
              <a:off x="323850" y="1196975"/>
              <a:ext cx="1676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字节是最小的寻址单位</a:t>
              </a:r>
            </a:p>
          </p:txBody>
        </p:sp>
        <p:grpSp>
          <p:nvGrpSpPr>
            <p:cNvPr id="6256" name="Group 106">
              <a:extLst>
                <a:ext uri="{FF2B5EF4-FFF2-40B4-BE49-F238E27FC236}">
                  <a16:creationId xmlns:a16="http://schemas.microsoft.com/office/drawing/2014/main" id="{8B2A4C52-7019-3073-8D0A-3AF724AAB3FE}"/>
                </a:ext>
              </a:extLst>
            </p:cNvPr>
            <p:cNvGrpSpPr>
              <a:grpSpLocks/>
            </p:cNvGrpSpPr>
            <p:nvPr/>
          </p:nvGrpSpPr>
          <p:grpSpPr bwMode="auto">
            <a:xfrm>
              <a:off x="2471738" y="260350"/>
              <a:ext cx="1739900" cy="6477000"/>
              <a:chOff x="1665" y="144"/>
              <a:chExt cx="1096" cy="4080"/>
            </a:xfrm>
          </p:grpSpPr>
          <p:sp>
            <p:nvSpPr>
              <p:cNvPr id="6257" name="Text Box 107">
                <a:extLst>
                  <a:ext uri="{FF2B5EF4-FFF2-40B4-BE49-F238E27FC236}">
                    <a16:creationId xmlns:a16="http://schemas.microsoft.com/office/drawing/2014/main" id="{7B3AC844-EB9D-E528-8343-8D2FC5E12099}"/>
                  </a:ext>
                </a:extLst>
              </p:cNvPr>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6258" name="Text Box 108">
                <a:extLst>
                  <a:ext uri="{FF2B5EF4-FFF2-40B4-BE49-F238E27FC236}">
                    <a16:creationId xmlns:a16="http://schemas.microsoft.com/office/drawing/2014/main" id="{A13568C0-7970-63A5-714F-FF00B483D0D9}"/>
                  </a:ext>
                </a:extLst>
              </p:cNvPr>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6259" name="Text Box 109">
                <a:extLst>
                  <a:ext uri="{FF2B5EF4-FFF2-40B4-BE49-F238E27FC236}">
                    <a16:creationId xmlns:a16="http://schemas.microsoft.com/office/drawing/2014/main" id="{39682E9F-48C2-6C4A-B8E8-942041E76AF7}"/>
                  </a:ext>
                </a:extLst>
              </p:cNvPr>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6260" name="Text Box 110">
                <a:extLst>
                  <a:ext uri="{FF2B5EF4-FFF2-40B4-BE49-F238E27FC236}">
                    <a16:creationId xmlns:a16="http://schemas.microsoft.com/office/drawing/2014/main" id="{42E55AB1-AAB2-C913-F952-E5B00FB2B077}"/>
                  </a:ext>
                </a:extLst>
              </p:cNvPr>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6261" name="Text Box 111">
                <a:extLst>
                  <a:ext uri="{FF2B5EF4-FFF2-40B4-BE49-F238E27FC236}">
                    <a16:creationId xmlns:a16="http://schemas.microsoft.com/office/drawing/2014/main" id="{2A3198F2-F703-077E-3BE5-941FCAC20728}"/>
                  </a:ext>
                </a:extLst>
              </p:cNvPr>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6262" name="Text Box 112">
                <a:extLst>
                  <a:ext uri="{FF2B5EF4-FFF2-40B4-BE49-F238E27FC236}">
                    <a16:creationId xmlns:a16="http://schemas.microsoft.com/office/drawing/2014/main" id="{86B92527-9182-4286-DAD3-AF69F1B47662}"/>
                  </a:ext>
                </a:extLst>
              </p:cNvPr>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6263" name="Text Box 113">
                <a:extLst>
                  <a:ext uri="{FF2B5EF4-FFF2-40B4-BE49-F238E27FC236}">
                    <a16:creationId xmlns:a16="http://schemas.microsoft.com/office/drawing/2014/main" id="{10058037-0FAC-F1CA-B3EA-4E14B307CFE4}"/>
                  </a:ext>
                </a:extLst>
              </p:cNvPr>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6264" name="Text Box 114">
                <a:extLst>
                  <a:ext uri="{FF2B5EF4-FFF2-40B4-BE49-F238E27FC236}">
                    <a16:creationId xmlns:a16="http://schemas.microsoft.com/office/drawing/2014/main" id="{65B4DAB9-A8E5-2ECA-01ED-BF1C335D736D}"/>
                  </a:ext>
                </a:extLst>
              </p:cNvPr>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6265" name="Text Box 115">
                <a:extLst>
                  <a:ext uri="{FF2B5EF4-FFF2-40B4-BE49-F238E27FC236}">
                    <a16:creationId xmlns:a16="http://schemas.microsoft.com/office/drawing/2014/main" id="{32408D08-D169-C6B6-B91D-ED9121394062}"/>
                  </a:ext>
                </a:extLst>
              </p:cNvPr>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6266" name="Text Box 116">
                <a:extLst>
                  <a:ext uri="{FF2B5EF4-FFF2-40B4-BE49-F238E27FC236}">
                    <a16:creationId xmlns:a16="http://schemas.microsoft.com/office/drawing/2014/main" id="{E788E93A-1891-4B9C-698E-51D2F3850A2D}"/>
                  </a:ext>
                </a:extLst>
              </p:cNvPr>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6267" name="Text Box 117">
                <a:extLst>
                  <a:ext uri="{FF2B5EF4-FFF2-40B4-BE49-F238E27FC236}">
                    <a16:creationId xmlns:a16="http://schemas.microsoft.com/office/drawing/2014/main" id="{A486D28C-399D-7117-818C-2696B2BC9E20}"/>
                  </a:ext>
                </a:extLst>
              </p:cNvPr>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6268" name="Text Box 118">
                <a:extLst>
                  <a:ext uri="{FF2B5EF4-FFF2-40B4-BE49-F238E27FC236}">
                    <a16:creationId xmlns:a16="http://schemas.microsoft.com/office/drawing/2014/main" id="{280015B4-F801-ABFB-A69E-8312C03CA69F}"/>
                  </a:ext>
                </a:extLst>
              </p:cNvPr>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6269" name="Text Box 119">
                <a:extLst>
                  <a:ext uri="{FF2B5EF4-FFF2-40B4-BE49-F238E27FC236}">
                    <a16:creationId xmlns:a16="http://schemas.microsoft.com/office/drawing/2014/main" id="{BA8669AD-F76E-4E19-EE50-8C35A9A737C6}"/>
                  </a:ext>
                </a:extLst>
              </p:cNvPr>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6270" name="Text Box 120">
                <a:extLst>
                  <a:ext uri="{FF2B5EF4-FFF2-40B4-BE49-F238E27FC236}">
                    <a16:creationId xmlns:a16="http://schemas.microsoft.com/office/drawing/2014/main" id="{5C98A49C-E8C0-8F99-DE4C-CE79D4E98B4A}"/>
                  </a:ext>
                </a:extLst>
              </p:cNvPr>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6271" name="Text Box 121">
                <a:extLst>
                  <a:ext uri="{FF2B5EF4-FFF2-40B4-BE49-F238E27FC236}">
                    <a16:creationId xmlns:a16="http://schemas.microsoft.com/office/drawing/2014/main" id="{78BC4D9C-B332-B63E-D1F5-55D109CC236B}"/>
                  </a:ext>
                </a:extLst>
              </p:cNvPr>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6272" name="Text Box 122">
                <a:extLst>
                  <a:ext uri="{FF2B5EF4-FFF2-40B4-BE49-F238E27FC236}">
                    <a16:creationId xmlns:a16="http://schemas.microsoft.com/office/drawing/2014/main" id="{FE84613D-5256-0B5B-9FEA-4A762D7D3951}"/>
                  </a:ext>
                </a:extLst>
              </p:cNvPr>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6273" name="Text Box 123">
                <a:extLst>
                  <a:ext uri="{FF2B5EF4-FFF2-40B4-BE49-F238E27FC236}">
                    <a16:creationId xmlns:a16="http://schemas.microsoft.com/office/drawing/2014/main" id="{3F28C837-FD90-2296-EF3E-161DEC7F9256}"/>
                  </a:ext>
                </a:extLst>
              </p:cNvPr>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grpSp>
          <p:nvGrpSpPr>
            <p:cNvPr id="6274" name="Group 124">
              <a:extLst>
                <a:ext uri="{FF2B5EF4-FFF2-40B4-BE49-F238E27FC236}">
                  <a16:creationId xmlns:a16="http://schemas.microsoft.com/office/drawing/2014/main" id="{397F91C6-F0BE-077E-B6C7-D0EBC8D3ADA5}"/>
                </a:ext>
              </a:extLst>
            </p:cNvPr>
            <p:cNvGrpSpPr>
              <a:grpSpLocks/>
            </p:cNvGrpSpPr>
            <p:nvPr/>
          </p:nvGrpSpPr>
          <p:grpSpPr bwMode="auto">
            <a:xfrm>
              <a:off x="2843213" y="260350"/>
              <a:ext cx="3200400" cy="6400800"/>
              <a:chOff x="1776" y="144"/>
              <a:chExt cx="1728" cy="4032"/>
            </a:xfrm>
          </p:grpSpPr>
          <p:sp>
            <p:nvSpPr>
              <p:cNvPr id="6275" name="Rectangle 125">
                <a:extLst>
                  <a:ext uri="{FF2B5EF4-FFF2-40B4-BE49-F238E27FC236}">
                    <a16:creationId xmlns:a16="http://schemas.microsoft.com/office/drawing/2014/main" id="{22DAE3F7-C335-05A2-5899-52DF43123220}"/>
                  </a:ext>
                </a:extLst>
              </p:cNvPr>
              <p:cNvSpPr>
                <a:spLocks noChangeArrowheads="1"/>
              </p:cNvSpPr>
              <p:nvPr/>
            </p:nvSpPr>
            <p:spPr bwMode="auto">
              <a:xfrm>
                <a:off x="2448" y="144"/>
                <a:ext cx="1056" cy="40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76" name="Line 126">
                <a:extLst>
                  <a:ext uri="{FF2B5EF4-FFF2-40B4-BE49-F238E27FC236}">
                    <a16:creationId xmlns:a16="http://schemas.microsoft.com/office/drawing/2014/main" id="{651E6209-CC35-C09F-CF76-649F49BE5ED3}"/>
                  </a:ext>
                </a:extLst>
              </p:cNvPr>
              <p:cNvSpPr>
                <a:spLocks noChangeShapeType="1"/>
              </p:cNvSpPr>
              <p:nvPr/>
            </p:nvSpPr>
            <p:spPr bwMode="auto">
              <a:xfrm>
                <a:off x="2448"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7" name="Line 127">
                <a:extLst>
                  <a:ext uri="{FF2B5EF4-FFF2-40B4-BE49-F238E27FC236}">
                    <a16:creationId xmlns:a16="http://schemas.microsoft.com/office/drawing/2014/main" id="{D669AE25-1051-2D7B-094F-D1BE62541154}"/>
                  </a:ext>
                </a:extLst>
              </p:cNvPr>
              <p:cNvSpPr>
                <a:spLocks noChangeShapeType="1"/>
              </p:cNvSpPr>
              <p:nvPr/>
            </p:nvSpPr>
            <p:spPr bwMode="auto">
              <a:xfrm>
                <a:off x="2448"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8" name="Line 128">
                <a:extLst>
                  <a:ext uri="{FF2B5EF4-FFF2-40B4-BE49-F238E27FC236}">
                    <a16:creationId xmlns:a16="http://schemas.microsoft.com/office/drawing/2014/main" id="{870F83BA-988C-8A0D-0E1F-35B630C946F6}"/>
                  </a:ext>
                </a:extLst>
              </p:cNvPr>
              <p:cNvSpPr>
                <a:spLocks noChangeShapeType="1"/>
              </p:cNvSpPr>
              <p:nvPr/>
            </p:nvSpPr>
            <p:spPr bwMode="auto">
              <a:xfrm>
                <a:off x="2448"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9" name="Line 129">
                <a:extLst>
                  <a:ext uri="{FF2B5EF4-FFF2-40B4-BE49-F238E27FC236}">
                    <a16:creationId xmlns:a16="http://schemas.microsoft.com/office/drawing/2014/main" id="{6F86E7F7-25BA-6DF1-42A9-C2396ECC04B6}"/>
                  </a:ext>
                </a:extLst>
              </p:cNvPr>
              <p:cNvSpPr>
                <a:spLocks noChangeShapeType="1"/>
              </p:cNvSpPr>
              <p:nvPr/>
            </p:nvSpPr>
            <p:spPr bwMode="auto">
              <a:xfrm>
                <a:off x="2448" y="18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0" name="Line 130">
                <a:extLst>
                  <a:ext uri="{FF2B5EF4-FFF2-40B4-BE49-F238E27FC236}">
                    <a16:creationId xmlns:a16="http://schemas.microsoft.com/office/drawing/2014/main" id="{C7DB95AE-728A-3003-EB03-BA27F88710F8}"/>
                  </a:ext>
                </a:extLst>
              </p:cNvPr>
              <p:cNvSpPr>
                <a:spLocks noChangeShapeType="1"/>
              </p:cNvSpPr>
              <p:nvPr/>
            </p:nvSpPr>
            <p:spPr bwMode="auto">
              <a:xfrm>
                <a:off x="2448" y="20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1" name="Line 131">
                <a:extLst>
                  <a:ext uri="{FF2B5EF4-FFF2-40B4-BE49-F238E27FC236}">
                    <a16:creationId xmlns:a16="http://schemas.microsoft.com/office/drawing/2014/main" id="{8A8EECA8-3BED-9746-3AEA-F053DD7710D7}"/>
                  </a:ext>
                </a:extLst>
              </p:cNvPr>
              <p:cNvSpPr>
                <a:spLocks noChangeShapeType="1"/>
              </p:cNvSpPr>
              <p:nvPr/>
            </p:nvSpPr>
            <p:spPr bwMode="auto">
              <a:xfrm>
                <a:off x="244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2" name="Line 132">
                <a:extLst>
                  <a:ext uri="{FF2B5EF4-FFF2-40B4-BE49-F238E27FC236}">
                    <a16:creationId xmlns:a16="http://schemas.microsoft.com/office/drawing/2014/main" id="{A4886CC7-BDF8-B1A9-4E1B-FFB8E33AB37F}"/>
                  </a:ext>
                </a:extLst>
              </p:cNvPr>
              <p:cNvSpPr>
                <a:spLocks noChangeShapeType="1"/>
              </p:cNvSpPr>
              <p:nvPr/>
            </p:nvSpPr>
            <p:spPr bwMode="auto">
              <a:xfrm>
                <a:off x="2448" y="25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3" name="Line 133">
                <a:extLst>
                  <a:ext uri="{FF2B5EF4-FFF2-40B4-BE49-F238E27FC236}">
                    <a16:creationId xmlns:a16="http://schemas.microsoft.com/office/drawing/2014/main" id="{9F87781D-B9C4-E750-A7D1-EB046B77D0C0}"/>
                  </a:ext>
                </a:extLst>
              </p:cNvPr>
              <p:cNvSpPr>
                <a:spLocks noChangeShapeType="1"/>
              </p:cNvSpPr>
              <p:nvPr/>
            </p:nvSpPr>
            <p:spPr bwMode="auto">
              <a:xfrm>
                <a:off x="24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4" name="Line 134">
                <a:extLst>
                  <a:ext uri="{FF2B5EF4-FFF2-40B4-BE49-F238E27FC236}">
                    <a16:creationId xmlns:a16="http://schemas.microsoft.com/office/drawing/2014/main" id="{42BC1EDB-D667-FC6A-DEBD-456BE54880A1}"/>
                  </a:ext>
                </a:extLst>
              </p:cNvPr>
              <p:cNvSpPr>
                <a:spLocks noChangeShapeType="1"/>
              </p:cNvSpPr>
              <p:nvPr/>
            </p:nvSpPr>
            <p:spPr bwMode="auto">
              <a:xfrm>
                <a:off x="2448" y="3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5" name="Line 135">
                <a:extLst>
                  <a:ext uri="{FF2B5EF4-FFF2-40B4-BE49-F238E27FC236}">
                    <a16:creationId xmlns:a16="http://schemas.microsoft.com/office/drawing/2014/main" id="{7A4F218F-1F69-80E8-4D95-EBF4D44CE87D}"/>
                  </a:ext>
                </a:extLst>
              </p:cNvPr>
              <p:cNvSpPr>
                <a:spLocks noChangeShapeType="1"/>
              </p:cNvSpPr>
              <p:nvPr/>
            </p:nvSpPr>
            <p:spPr bwMode="auto">
              <a:xfrm>
                <a:off x="1776" y="3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6" name="Line 136">
                <a:extLst>
                  <a:ext uri="{FF2B5EF4-FFF2-40B4-BE49-F238E27FC236}">
                    <a16:creationId xmlns:a16="http://schemas.microsoft.com/office/drawing/2014/main" id="{78E0DC64-4661-5855-5230-C6BF0AADB9DA}"/>
                  </a:ext>
                </a:extLst>
              </p:cNvPr>
              <p:cNvSpPr>
                <a:spLocks noChangeShapeType="1"/>
              </p:cNvSpPr>
              <p:nvPr/>
            </p:nvSpPr>
            <p:spPr bwMode="auto">
              <a:xfrm>
                <a:off x="2448" y="6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7" name="Line 137">
                <a:extLst>
                  <a:ext uri="{FF2B5EF4-FFF2-40B4-BE49-F238E27FC236}">
                    <a16:creationId xmlns:a16="http://schemas.microsoft.com/office/drawing/2014/main" id="{ED1C9DAF-36F7-582B-C71E-93A3DD561D5B}"/>
                  </a:ext>
                </a:extLst>
              </p:cNvPr>
              <p:cNvSpPr>
                <a:spLocks noChangeShapeType="1"/>
              </p:cNvSpPr>
              <p:nvPr/>
            </p:nvSpPr>
            <p:spPr bwMode="auto">
              <a:xfrm>
                <a:off x="1776" y="6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8" name="Line 138">
                <a:extLst>
                  <a:ext uri="{FF2B5EF4-FFF2-40B4-BE49-F238E27FC236}">
                    <a16:creationId xmlns:a16="http://schemas.microsoft.com/office/drawing/2014/main" id="{49C70742-76DF-34B8-72DD-16439AF336A5}"/>
                  </a:ext>
                </a:extLst>
              </p:cNvPr>
              <p:cNvSpPr>
                <a:spLocks noChangeShapeType="1"/>
              </p:cNvSpPr>
              <p:nvPr/>
            </p:nvSpPr>
            <p:spPr bwMode="auto">
              <a:xfrm>
                <a:off x="2448" y="8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9" name="Line 139">
                <a:extLst>
                  <a:ext uri="{FF2B5EF4-FFF2-40B4-BE49-F238E27FC236}">
                    <a16:creationId xmlns:a16="http://schemas.microsoft.com/office/drawing/2014/main" id="{09864731-4F57-4C33-9928-49DA989C4567}"/>
                  </a:ext>
                </a:extLst>
              </p:cNvPr>
              <p:cNvSpPr>
                <a:spLocks noChangeShapeType="1"/>
              </p:cNvSpPr>
              <p:nvPr/>
            </p:nvSpPr>
            <p:spPr bwMode="auto">
              <a:xfrm>
                <a:off x="1776" y="8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0" name="Line 140">
                <a:extLst>
                  <a:ext uri="{FF2B5EF4-FFF2-40B4-BE49-F238E27FC236}">
                    <a16:creationId xmlns:a16="http://schemas.microsoft.com/office/drawing/2014/main" id="{6D3A1C61-78B6-2330-452B-1530588D114A}"/>
                  </a:ext>
                </a:extLst>
              </p:cNvPr>
              <p:cNvSpPr>
                <a:spLocks noChangeShapeType="1"/>
              </p:cNvSpPr>
              <p:nvPr/>
            </p:nvSpPr>
            <p:spPr bwMode="auto">
              <a:xfrm>
                <a:off x="1776" y="11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1" name="Line 141">
                <a:extLst>
                  <a:ext uri="{FF2B5EF4-FFF2-40B4-BE49-F238E27FC236}">
                    <a16:creationId xmlns:a16="http://schemas.microsoft.com/office/drawing/2014/main" id="{CAB03A21-D568-3D42-DC8D-356513B60419}"/>
                  </a:ext>
                </a:extLst>
              </p:cNvPr>
              <p:cNvSpPr>
                <a:spLocks noChangeShapeType="1"/>
              </p:cNvSpPr>
              <p:nvPr/>
            </p:nvSpPr>
            <p:spPr bwMode="auto">
              <a:xfrm>
                <a:off x="1776" y="13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2" name="Line 142">
                <a:extLst>
                  <a:ext uri="{FF2B5EF4-FFF2-40B4-BE49-F238E27FC236}">
                    <a16:creationId xmlns:a16="http://schemas.microsoft.com/office/drawing/2014/main" id="{9AD9A0AB-A522-5ADA-5756-8082BCEBB4D5}"/>
                  </a:ext>
                </a:extLst>
              </p:cNvPr>
              <p:cNvSpPr>
                <a:spLocks noChangeShapeType="1"/>
              </p:cNvSpPr>
              <p:nvPr/>
            </p:nvSpPr>
            <p:spPr bwMode="auto">
              <a:xfrm>
                <a:off x="1776" y="15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3" name="Line 143">
                <a:extLst>
                  <a:ext uri="{FF2B5EF4-FFF2-40B4-BE49-F238E27FC236}">
                    <a16:creationId xmlns:a16="http://schemas.microsoft.com/office/drawing/2014/main" id="{35C775D0-EB8D-7F0D-ECF8-178F9B9A10F8}"/>
                  </a:ext>
                </a:extLst>
              </p:cNvPr>
              <p:cNvSpPr>
                <a:spLocks noChangeShapeType="1"/>
              </p:cNvSpPr>
              <p:nvPr/>
            </p:nvSpPr>
            <p:spPr bwMode="auto">
              <a:xfrm>
                <a:off x="1776" y="18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4" name="Line 144">
                <a:extLst>
                  <a:ext uri="{FF2B5EF4-FFF2-40B4-BE49-F238E27FC236}">
                    <a16:creationId xmlns:a16="http://schemas.microsoft.com/office/drawing/2014/main" id="{7D9B07FF-A0A4-D164-EA4D-B410B8123C8C}"/>
                  </a:ext>
                </a:extLst>
              </p:cNvPr>
              <p:cNvSpPr>
                <a:spLocks noChangeShapeType="1"/>
              </p:cNvSpPr>
              <p:nvPr/>
            </p:nvSpPr>
            <p:spPr bwMode="auto">
              <a:xfrm>
                <a:off x="1776" y="20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5" name="Line 145">
                <a:extLst>
                  <a:ext uri="{FF2B5EF4-FFF2-40B4-BE49-F238E27FC236}">
                    <a16:creationId xmlns:a16="http://schemas.microsoft.com/office/drawing/2014/main" id="{3FF72F15-B310-91D7-EA3F-42E19EA56EAE}"/>
                  </a:ext>
                </a:extLst>
              </p:cNvPr>
              <p:cNvSpPr>
                <a:spLocks noChangeShapeType="1"/>
              </p:cNvSpPr>
              <p:nvPr/>
            </p:nvSpPr>
            <p:spPr bwMode="auto">
              <a:xfrm>
                <a:off x="1776" y="23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6" name="Line 146">
                <a:extLst>
                  <a:ext uri="{FF2B5EF4-FFF2-40B4-BE49-F238E27FC236}">
                    <a16:creationId xmlns:a16="http://schemas.microsoft.com/office/drawing/2014/main" id="{41CF54CF-E407-6B71-A872-19D9ABE32BAB}"/>
                  </a:ext>
                </a:extLst>
              </p:cNvPr>
              <p:cNvSpPr>
                <a:spLocks noChangeShapeType="1"/>
              </p:cNvSpPr>
              <p:nvPr/>
            </p:nvSpPr>
            <p:spPr bwMode="auto">
              <a:xfrm>
                <a:off x="1776" y="25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7" name="Line 147">
                <a:extLst>
                  <a:ext uri="{FF2B5EF4-FFF2-40B4-BE49-F238E27FC236}">
                    <a16:creationId xmlns:a16="http://schemas.microsoft.com/office/drawing/2014/main" id="{77D263FC-2383-23AA-C304-9FCEF4D0FF2B}"/>
                  </a:ext>
                </a:extLst>
              </p:cNvPr>
              <p:cNvSpPr>
                <a:spLocks noChangeShapeType="1"/>
              </p:cNvSpPr>
              <p:nvPr/>
            </p:nvSpPr>
            <p:spPr bwMode="auto">
              <a:xfrm>
                <a:off x="1776" y="27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8" name="Line 148">
                <a:extLst>
                  <a:ext uri="{FF2B5EF4-FFF2-40B4-BE49-F238E27FC236}">
                    <a16:creationId xmlns:a16="http://schemas.microsoft.com/office/drawing/2014/main" id="{D1552782-B349-2777-B471-5AE409A391D8}"/>
                  </a:ext>
                </a:extLst>
              </p:cNvPr>
              <p:cNvSpPr>
                <a:spLocks noChangeShapeType="1"/>
              </p:cNvSpPr>
              <p:nvPr/>
            </p:nvSpPr>
            <p:spPr bwMode="auto">
              <a:xfrm>
                <a:off x="2448" y="30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9" name="Line 149">
                <a:extLst>
                  <a:ext uri="{FF2B5EF4-FFF2-40B4-BE49-F238E27FC236}">
                    <a16:creationId xmlns:a16="http://schemas.microsoft.com/office/drawing/2014/main" id="{71FB9BA5-1A92-4EFF-9AC0-B080703471AC}"/>
                  </a:ext>
                </a:extLst>
              </p:cNvPr>
              <p:cNvSpPr>
                <a:spLocks noChangeShapeType="1"/>
              </p:cNvSpPr>
              <p:nvPr/>
            </p:nvSpPr>
            <p:spPr bwMode="auto">
              <a:xfrm>
                <a:off x="1776" y="30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0" name="Line 150">
                <a:extLst>
                  <a:ext uri="{FF2B5EF4-FFF2-40B4-BE49-F238E27FC236}">
                    <a16:creationId xmlns:a16="http://schemas.microsoft.com/office/drawing/2014/main" id="{D49E62C2-9FB0-6E8D-272D-9056EE5C849B}"/>
                  </a:ext>
                </a:extLst>
              </p:cNvPr>
              <p:cNvSpPr>
                <a:spLocks noChangeShapeType="1"/>
              </p:cNvSpPr>
              <p:nvPr/>
            </p:nvSpPr>
            <p:spPr bwMode="auto">
              <a:xfrm>
                <a:off x="2448" y="321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1" name="Line 151">
                <a:extLst>
                  <a:ext uri="{FF2B5EF4-FFF2-40B4-BE49-F238E27FC236}">
                    <a16:creationId xmlns:a16="http://schemas.microsoft.com/office/drawing/2014/main" id="{0752DEE8-76B5-8C89-A30C-9F9AE4223B22}"/>
                  </a:ext>
                </a:extLst>
              </p:cNvPr>
              <p:cNvSpPr>
                <a:spLocks noChangeShapeType="1"/>
              </p:cNvSpPr>
              <p:nvPr/>
            </p:nvSpPr>
            <p:spPr bwMode="auto">
              <a:xfrm>
                <a:off x="1776" y="321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2" name="Line 152">
                <a:extLst>
                  <a:ext uri="{FF2B5EF4-FFF2-40B4-BE49-F238E27FC236}">
                    <a16:creationId xmlns:a16="http://schemas.microsoft.com/office/drawing/2014/main" id="{20D1CCD0-A70B-6B21-7413-1F0BA0254495}"/>
                  </a:ext>
                </a:extLst>
              </p:cNvPr>
              <p:cNvSpPr>
                <a:spLocks noChangeShapeType="1"/>
              </p:cNvSpPr>
              <p:nvPr/>
            </p:nvSpPr>
            <p:spPr bwMode="auto">
              <a:xfrm>
                <a:off x="2448" y="34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3" name="Line 153">
                <a:extLst>
                  <a:ext uri="{FF2B5EF4-FFF2-40B4-BE49-F238E27FC236}">
                    <a16:creationId xmlns:a16="http://schemas.microsoft.com/office/drawing/2014/main" id="{7F40CB71-759F-639A-BB59-2B786C9A8D48}"/>
                  </a:ext>
                </a:extLst>
              </p:cNvPr>
              <p:cNvSpPr>
                <a:spLocks noChangeShapeType="1"/>
              </p:cNvSpPr>
              <p:nvPr/>
            </p:nvSpPr>
            <p:spPr bwMode="auto">
              <a:xfrm>
                <a:off x="1776" y="345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4" name="Line 154">
                <a:extLst>
                  <a:ext uri="{FF2B5EF4-FFF2-40B4-BE49-F238E27FC236}">
                    <a16:creationId xmlns:a16="http://schemas.microsoft.com/office/drawing/2014/main" id="{92BF839E-0C40-4149-8E16-55BB242EE4D1}"/>
                  </a:ext>
                </a:extLst>
              </p:cNvPr>
              <p:cNvSpPr>
                <a:spLocks noChangeShapeType="1"/>
              </p:cNvSpPr>
              <p:nvPr/>
            </p:nvSpPr>
            <p:spPr bwMode="auto">
              <a:xfrm>
                <a:off x="2448" y="37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5" name="Line 155">
                <a:extLst>
                  <a:ext uri="{FF2B5EF4-FFF2-40B4-BE49-F238E27FC236}">
                    <a16:creationId xmlns:a16="http://schemas.microsoft.com/office/drawing/2014/main" id="{096AE383-F6C4-B225-1E31-C4648057C5B3}"/>
                  </a:ext>
                </a:extLst>
              </p:cNvPr>
              <p:cNvSpPr>
                <a:spLocks noChangeShapeType="1"/>
              </p:cNvSpPr>
              <p:nvPr/>
            </p:nvSpPr>
            <p:spPr bwMode="auto">
              <a:xfrm>
                <a:off x="1776" y="37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6" name="Line 156">
                <a:extLst>
                  <a:ext uri="{FF2B5EF4-FFF2-40B4-BE49-F238E27FC236}">
                    <a16:creationId xmlns:a16="http://schemas.microsoft.com/office/drawing/2014/main" id="{565E2FC2-F95E-358F-BE9E-E230CDBEFA4B}"/>
                  </a:ext>
                </a:extLst>
              </p:cNvPr>
              <p:cNvSpPr>
                <a:spLocks noChangeShapeType="1"/>
              </p:cNvSpPr>
              <p:nvPr/>
            </p:nvSpPr>
            <p:spPr bwMode="auto">
              <a:xfrm>
                <a:off x="2448" y="39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7" name="Line 157">
                <a:extLst>
                  <a:ext uri="{FF2B5EF4-FFF2-40B4-BE49-F238E27FC236}">
                    <a16:creationId xmlns:a16="http://schemas.microsoft.com/office/drawing/2014/main" id="{F8259E3F-0CE8-192B-20DA-FC230EC14436}"/>
                  </a:ext>
                </a:extLst>
              </p:cNvPr>
              <p:cNvSpPr>
                <a:spLocks noChangeShapeType="1"/>
              </p:cNvSpPr>
              <p:nvPr/>
            </p:nvSpPr>
            <p:spPr bwMode="auto">
              <a:xfrm>
                <a:off x="1776" y="39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08" name="Rectangle 158">
              <a:extLst>
                <a:ext uri="{FF2B5EF4-FFF2-40B4-BE49-F238E27FC236}">
                  <a16:creationId xmlns:a16="http://schemas.microsoft.com/office/drawing/2014/main" id="{20B6D8F2-C619-66B1-FC3C-A68D0F25AF60}"/>
                </a:ext>
              </a:extLst>
            </p:cNvPr>
            <p:cNvSpPr>
              <a:spLocks noChangeArrowheads="1"/>
            </p:cNvSpPr>
            <p:nvPr/>
          </p:nvSpPr>
          <p:spPr bwMode="auto">
            <a:xfrm>
              <a:off x="4067175" y="2565400"/>
              <a:ext cx="1944688" cy="358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9" name="Text Box 159">
              <a:extLst>
                <a:ext uri="{FF2B5EF4-FFF2-40B4-BE49-F238E27FC236}">
                  <a16:creationId xmlns:a16="http://schemas.microsoft.com/office/drawing/2014/main" id="{EA6477AA-D66D-3CB2-CF7E-314BA9876645}"/>
                </a:ext>
              </a:extLst>
            </p:cNvPr>
            <p:cNvSpPr txBox="1">
              <a:spLocks noChangeArrowheads="1"/>
            </p:cNvSpPr>
            <p:nvPr/>
          </p:nvSpPr>
          <p:spPr bwMode="auto">
            <a:xfrm>
              <a:off x="4403725" y="2492375"/>
              <a:ext cx="1031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F8H</a:t>
              </a:r>
            </a:p>
            <a:p>
              <a:pPr eaLnBrk="1" hangingPunct="1"/>
              <a:r>
                <a:rPr lang="en-US" altLang="zh-CN" sz="2400">
                  <a:solidFill>
                    <a:schemeClr val="tx1"/>
                  </a:solidFill>
                  <a:latin typeface="Times New Roman" pitchFamily="18" charset="0"/>
                  <a:ea typeface="宋体" pitchFamily="2" charset="-122"/>
                </a:rPr>
                <a:t>    04H</a:t>
              </a:r>
            </a:p>
            <a:p>
              <a:pPr eaLnBrk="1" hangingPunct="1"/>
              <a:r>
                <a:rPr lang="en-US" altLang="zh-CN" sz="2400">
                  <a:solidFill>
                    <a:schemeClr val="tx1"/>
                  </a:solidFill>
                  <a:latin typeface="Times New Roman" pitchFamily="18" charset="0"/>
                  <a:ea typeface="宋体" pitchFamily="2" charset="-122"/>
                </a:rPr>
                <a:t>    56H</a:t>
              </a:r>
            </a:p>
            <a:p>
              <a:pPr eaLnBrk="1" hangingPunct="1"/>
              <a:r>
                <a:rPr lang="en-US" altLang="zh-CN" sz="2400">
                  <a:solidFill>
                    <a:schemeClr val="tx1"/>
                  </a:solidFill>
                  <a:latin typeface="Times New Roman" pitchFamily="18" charset="0"/>
                  <a:ea typeface="宋体" pitchFamily="2" charset="-122"/>
                </a:rPr>
                <a:t>    12H</a:t>
              </a:r>
            </a:p>
          </p:txBody>
        </p:sp>
        <p:grpSp>
          <p:nvGrpSpPr>
            <p:cNvPr id="6310" name="Group 163">
              <a:extLst>
                <a:ext uri="{FF2B5EF4-FFF2-40B4-BE49-F238E27FC236}">
                  <a16:creationId xmlns:a16="http://schemas.microsoft.com/office/drawing/2014/main" id="{51647582-3000-9524-0508-2C8B7E390773}"/>
                </a:ext>
              </a:extLst>
            </p:cNvPr>
            <p:cNvGrpSpPr>
              <a:grpSpLocks/>
            </p:cNvGrpSpPr>
            <p:nvPr/>
          </p:nvGrpSpPr>
          <p:grpSpPr bwMode="auto">
            <a:xfrm>
              <a:off x="6369050" y="331788"/>
              <a:ext cx="2306638" cy="3529012"/>
              <a:chOff x="4012" y="209"/>
              <a:chExt cx="1453" cy="2223"/>
            </a:xfrm>
          </p:grpSpPr>
          <p:grpSp>
            <p:nvGrpSpPr>
              <p:cNvPr id="6311" name="Group 58">
                <a:extLst>
                  <a:ext uri="{FF2B5EF4-FFF2-40B4-BE49-F238E27FC236}">
                    <a16:creationId xmlns:a16="http://schemas.microsoft.com/office/drawing/2014/main" id="{5F4C792A-1C05-AD7B-CE59-BC59C8B74D43}"/>
                  </a:ext>
                </a:extLst>
              </p:cNvPr>
              <p:cNvGrpSpPr>
                <a:grpSpLocks/>
              </p:cNvGrpSpPr>
              <p:nvPr/>
            </p:nvGrpSpPr>
            <p:grpSpPr bwMode="auto">
              <a:xfrm>
                <a:off x="4027" y="1330"/>
                <a:ext cx="1248" cy="240"/>
                <a:chOff x="4032" y="384"/>
                <a:chExt cx="1248" cy="192"/>
              </a:xfrm>
            </p:grpSpPr>
            <p:sp>
              <p:nvSpPr>
                <p:cNvPr id="6317" name="Rectangle 59">
                  <a:extLst>
                    <a:ext uri="{FF2B5EF4-FFF2-40B4-BE49-F238E27FC236}">
                      <a16:creationId xmlns:a16="http://schemas.microsoft.com/office/drawing/2014/main" id="{909ACEEC-3163-B597-CA4B-DB5CAB71A63F}"/>
                    </a:ext>
                  </a:extLst>
                </p:cNvPr>
                <p:cNvSpPr>
                  <a:spLocks noChangeArrowheads="1"/>
                </p:cNvSpPr>
                <p:nvPr/>
              </p:nvSpPr>
              <p:spPr bwMode="auto">
                <a:xfrm>
                  <a:off x="4032" y="384"/>
                  <a:ext cx="124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latin typeface="Times New Roman" pitchFamily="18" charset="0"/>
                      <a:ea typeface="宋体" pitchFamily="2" charset="-122"/>
                    </a:rPr>
                    <a:t>1 1 1 1 1 0 0 0</a:t>
                  </a:r>
                </a:p>
              </p:txBody>
            </p:sp>
            <p:sp>
              <p:nvSpPr>
                <p:cNvPr id="6318" name="Line 60">
                  <a:extLst>
                    <a:ext uri="{FF2B5EF4-FFF2-40B4-BE49-F238E27FC236}">
                      <a16:creationId xmlns:a16="http://schemas.microsoft.com/office/drawing/2014/main" id="{91921D38-C40C-A05D-4A01-9238C0397A4F}"/>
                    </a:ext>
                  </a:extLst>
                </p:cNvPr>
                <p:cNvSpPr>
                  <a:spLocks noChangeShapeType="1"/>
                </p:cNvSpPr>
                <p:nvPr/>
              </p:nvSpPr>
              <p:spPr bwMode="auto">
                <a:xfrm>
                  <a:off x="422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9" name="Line 61">
                  <a:extLst>
                    <a:ext uri="{FF2B5EF4-FFF2-40B4-BE49-F238E27FC236}">
                      <a16:creationId xmlns:a16="http://schemas.microsoft.com/office/drawing/2014/main" id="{CE5B89E6-4C91-1193-1548-5525A175CB10}"/>
                    </a:ext>
                  </a:extLst>
                </p:cNvPr>
                <p:cNvSpPr>
                  <a:spLocks noChangeShapeType="1"/>
                </p:cNvSpPr>
                <p:nvPr/>
              </p:nvSpPr>
              <p:spPr bwMode="auto">
                <a:xfrm>
                  <a:off x="436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0" name="Line 62">
                  <a:extLst>
                    <a:ext uri="{FF2B5EF4-FFF2-40B4-BE49-F238E27FC236}">
                      <a16:creationId xmlns:a16="http://schemas.microsoft.com/office/drawing/2014/main" id="{92BBA5CA-C90A-7BBE-368C-2A88E1B2EEEA}"/>
                    </a:ext>
                  </a:extLst>
                </p:cNvPr>
                <p:cNvSpPr>
                  <a:spLocks noChangeShapeType="1"/>
                </p:cNvSpPr>
                <p:nvPr/>
              </p:nvSpPr>
              <p:spPr bwMode="auto">
                <a:xfrm>
                  <a:off x="4512"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1" name="Line 63">
                  <a:extLst>
                    <a:ext uri="{FF2B5EF4-FFF2-40B4-BE49-F238E27FC236}">
                      <a16:creationId xmlns:a16="http://schemas.microsoft.com/office/drawing/2014/main" id="{5586F44A-15FD-1DC6-92C2-33A919FBE58E}"/>
                    </a:ext>
                  </a:extLst>
                </p:cNvPr>
                <p:cNvSpPr>
                  <a:spLocks noChangeShapeType="1"/>
                </p:cNvSpPr>
                <p:nvPr/>
              </p:nvSpPr>
              <p:spPr bwMode="auto">
                <a:xfrm>
                  <a:off x="4656"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2" name="Line 64">
                  <a:extLst>
                    <a:ext uri="{FF2B5EF4-FFF2-40B4-BE49-F238E27FC236}">
                      <a16:creationId xmlns:a16="http://schemas.microsoft.com/office/drawing/2014/main" id="{D384BFEC-E1FD-F323-EB3B-2E890D108A83}"/>
                    </a:ext>
                  </a:extLst>
                </p:cNvPr>
                <p:cNvSpPr>
                  <a:spLocks noChangeShapeType="1"/>
                </p:cNvSpPr>
                <p:nvPr/>
              </p:nvSpPr>
              <p:spPr bwMode="auto">
                <a:xfrm>
                  <a:off x="4800"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3" name="Line 65">
                  <a:extLst>
                    <a:ext uri="{FF2B5EF4-FFF2-40B4-BE49-F238E27FC236}">
                      <a16:creationId xmlns:a16="http://schemas.microsoft.com/office/drawing/2014/main" id="{7B11D2F7-54E6-9F97-A3E9-2F3C7A11577E}"/>
                    </a:ext>
                  </a:extLst>
                </p:cNvPr>
                <p:cNvSpPr>
                  <a:spLocks noChangeShapeType="1"/>
                </p:cNvSpPr>
                <p:nvPr/>
              </p:nvSpPr>
              <p:spPr bwMode="auto">
                <a:xfrm>
                  <a:off x="494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4" name="Line 66">
                  <a:extLst>
                    <a:ext uri="{FF2B5EF4-FFF2-40B4-BE49-F238E27FC236}">
                      <a16:creationId xmlns:a16="http://schemas.microsoft.com/office/drawing/2014/main" id="{3F18948E-A05A-82ED-CFFF-0B76DA5C2F95}"/>
                    </a:ext>
                  </a:extLst>
                </p:cNvPr>
                <p:cNvSpPr>
                  <a:spLocks noChangeShapeType="1"/>
                </p:cNvSpPr>
                <p:nvPr/>
              </p:nvSpPr>
              <p:spPr bwMode="auto">
                <a:xfrm>
                  <a:off x="508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12" name="Text Box 67">
                <a:extLst>
                  <a:ext uri="{FF2B5EF4-FFF2-40B4-BE49-F238E27FC236}">
                    <a16:creationId xmlns:a16="http://schemas.microsoft.com/office/drawing/2014/main" id="{4D161071-FD9E-C969-063E-13BDE70FF026}"/>
                  </a:ext>
                </a:extLst>
              </p:cNvPr>
              <p:cNvSpPr txBox="1">
                <a:spLocks noChangeArrowheads="1"/>
              </p:cNvSpPr>
              <p:nvPr/>
            </p:nvSpPr>
            <p:spPr bwMode="auto">
              <a:xfrm>
                <a:off x="4113" y="1055"/>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          8</a:t>
                </a:r>
              </a:p>
            </p:txBody>
          </p:sp>
          <p:sp>
            <p:nvSpPr>
              <p:cNvPr id="6313" name="Text Box 74">
                <a:extLst>
                  <a:ext uri="{FF2B5EF4-FFF2-40B4-BE49-F238E27FC236}">
                    <a16:creationId xmlns:a16="http://schemas.microsoft.com/office/drawing/2014/main" id="{B5FD0DE4-4025-ED98-EB15-37F35B99FF83}"/>
                  </a:ext>
                </a:extLst>
              </p:cNvPr>
              <p:cNvSpPr txBox="1">
                <a:spLocks noChangeArrowheads="1"/>
              </p:cNvSpPr>
              <p:nvPr/>
            </p:nvSpPr>
            <p:spPr bwMode="auto">
              <a:xfrm>
                <a:off x="4012" y="1914"/>
                <a:ext cx="13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ea typeface="宋体" pitchFamily="2" charset="-122"/>
                  </a:rPr>
                  <a:t>8</a:t>
                </a:r>
                <a:r>
                  <a:rPr lang="zh-CN" altLang="en-US" sz="2400" b="1">
                    <a:solidFill>
                      <a:schemeClr val="tx1"/>
                    </a:solidFill>
                    <a:latin typeface="Times New Roman" pitchFamily="18" charset="0"/>
                    <a:ea typeface="宋体" pitchFamily="2" charset="-122"/>
                  </a:rPr>
                  <a:t>个位组成一个字节      </a:t>
                </a:r>
                <a:r>
                  <a:rPr lang="en-US" altLang="zh-CN" sz="2400" b="1">
                    <a:solidFill>
                      <a:schemeClr val="tx1"/>
                    </a:solidFill>
                    <a:latin typeface="Times New Roman" pitchFamily="18" charset="0"/>
                    <a:ea typeface="宋体" pitchFamily="2" charset="-122"/>
                  </a:rPr>
                  <a:t>BYTE</a:t>
                </a:r>
              </a:p>
            </p:txBody>
          </p:sp>
          <p:sp>
            <p:nvSpPr>
              <p:cNvPr id="6314" name="AutoShape 75">
                <a:extLst>
                  <a:ext uri="{FF2B5EF4-FFF2-40B4-BE49-F238E27FC236}">
                    <a16:creationId xmlns:a16="http://schemas.microsoft.com/office/drawing/2014/main" id="{31614C7E-891B-1605-3CCE-02CBC54924C6}"/>
                  </a:ext>
                </a:extLst>
              </p:cNvPr>
              <p:cNvSpPr>
                <a:spLocks/>
              </p:cNvSpPr>
              <p:nvPr/>
            </p:nvSpPr>
            <p:spPr bwMode="auto">
              <a:xfrm rot="-5496074">
                <a:off x="4512" y="1169"/>
                <a:ext cx="241" cy="1152"/>
              </a:xfrm>
              <a:prstGeom prst="leftBrace">
                <a:avLst>
                  <a:gd name="adj1" fmla="val 398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5" name="Text Box 161">
                <a:extLst>
                  <a:ext uri="{FF2B5EF4-FFF2-40B4-BE49-F238E27FC236}">
                    <a16:creationId xmlns:a16="http://schemas.microsoft.com/office/drawing/2014/main" id="{FDEFEB17-1CD1-42F5-6D38-2D52634C6635}"/>
                  </a:ext>
                </a:extLst>
              </p:cNvPr>
              <p:cNvSpPr txBox="1">
                <a:spLocks noChangeArrowheads="1"/>
              </p:cNvSpPr>
              <p:nvPr/>
            </p:nvSpPr>
            <p:spPr bwMode="auto">
              <a:xfrm>
                <a:off x="4012" y="209"/>
                <a:ext cx="14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ea typeface="宋体" pitchFamily="2" charset="-122"/>
                  </a:rPr>
                  <a:t>主存的基本存储单位是位（</a:t>
                </a:r>
                <a:r>
                  <a:rPr lang="en-US" altLang="zh-CN" sz="2400" b="1">
                    <a:solidFill>
                      <a:srgbClr val="FF3300"/>
                    </a:solidFill>
                    <a:latin typeface="Times New Roman" pitchFamily="18" charset="0"/>
                    <a:ea typeface="宋体" pitchFamily="2" charset="-122"/>
                  </a:rPr>
                  <a:t>BIT</a:t>
                </a:r>
                <a:r>
                  <a:rPr lang="zh-CN" altLang="en-US" sz="2400" b="1">
                    <a:solidFill>
                      <a:srgbClr val="FF3300"/>
                    </a:solidFill>
                    <a:latin typeface="Times New Roman" pitchFamily="18" charset="0"/>
                    <a:ea typeface="宋体" pitchFamily="2" charset="-122"/>
                  </a:rPr>
                  <a:t>）</a:t>
                </a:r>
              </a:p>
            </p:txBody>
          </p:sp>
          <p:sp>
            <p:nvSpPr>
              <p:cNvPr id="6316" name="Line 162">
                <a:extLst>
                  <a:ext uri="{FF2B5EF4-FFF2-40B4-BE49-F238E27FC236}">
                    <a16:creationId xmlns:a16="http://schemas.microsoft.com/office/drawing/2014/main" id="{228BC36A-8B2C-56FE-0025-971A1C78135F}"/>
                  </a:ext>
                </a:extLst>
              </p:cNvPr>
              <p:cNvSpPr>
                <a:spLocks noChangeShapeType="1"/>
              </p:cNvSpPr>
              <p:nvPr/>
            </p:nvSpPr>
            <p:spPr bwMode="auto">
              <a:xfrm flipH="1">
                <a:off x="5010" y="753"/>
                <a:ext cx="0" cy="4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327" name="文本框 8193">
            <a:extLst>
              <a:ext uri="{FF2B5EF4-FFF2-40B4-BE49-F238E27FC236}">
                <a16:creationId xmlns:a16="http://schemas.microsoft.com/office/drawing/2014/main" id="{9DCEFAB4-1603-A564-D0A4-A18F0B8D3E30}"/>
              </a:ext>
            </a:extLst>
          </p:cNvPr>
          <p:cNvSpPr txBox="1"/>
          <p:nvPr/>
        </p:nvSpPr>
        <p:spPr>
          <a:xfrm>
            <a:off x="548640" y="260985"/>
            <a:ext cx="438340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2.</a:t>
            </a:r>
            <a:r>
              <a:rPr lang="zh-CN" altLang="en-US" sz="3600" dirty="0">
                <a:solidFill>
                  <a:schemeClr val="bg1"/>
                </a:solidFill>
                <a:latin typeface="华文新魏" panose="02010800040101010101" pitchFamily="2" charset="-122"/>
                <a:ea typeface="华文新魏" panose="02010800040101010101" pitchFamily="2" charset="-122"/>
              </a:rPr>
              <a:t>主存的编址方式</a:t>
            </a:r>
            <a:endParaRPr lang="zh-CN"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8442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51"/>
                                        </p:tgtEl>
                                        <p:attrNameLst>
                                          <p:attrName>style.visibility</p:attrName>
                                        </p:attrNameLst>
                                      </p:cBhvr>
                                      <p:to>
                                        <p:strVal val="visible"/>
                                      </p:to>
                                    </p:set>
                                    <p:anim calcmode="lin" valueType="num">
                                      <p:cBhvr additive="base">
                                        <p:cTn id="7" dur="500" fill="hold"/>
                                        <p:tgtEl>
                                          <p:spTgt spid="6251"/>
                                        </p:tgtEl>
                                        <p:attrNameLst>
                                          <p:attrName>ppt_x</p:attrName>
                                        </p:attrNameLst>
                                      </p:cBhvr>
                                      <p:tavLst>
                                        <p:tav tm="0">
                                          <p:val>
                                            <p:strVal val="1+#ppt_w/2"/>
                                          </p:val>
                                        </p:tav>
                                        <p:tav tm="100000">
                                          <p:val>
                                            <p:strVal val="#ppt_x"/>
                                          </p:val>
                                        </p:tav>
                                      </p:tavLst>
                                    </p:anim>
                                    <p:anim calcmode="lin" valueType="num">
                                      <p:cBhvr additive="base">
                                        <p:cTn id="8" dur="500" fill="hold"/>
                                        <p:tgtEl>
                                          <p:spTgt spid="62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255"/>
                                        </p:tgtEl>
                                        <p:attrNameLst>
                                          <p:attrName>style.visibility</p:attrName>
                                        </p:attrNameLst>
                                      </p:cBhvr>
                                      <p:to>
                                        <p:strVal val="visible"/>
                                      </p:to>
                                    </p:set>
                                    <p:animEffect transition="in" filter="box(in)">
                                      <p:cBhvr>
                                        <p:cTn id="13" dur="500"/>
                                        <p:tgtEl>
                                          <p:spTgt spid="6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11" name="组合 6410">
            <a:extLst>
              <a:ext uri="{FF2B5EF4-FFF2-40B4-BE49-F238E27FC236}">
                <a16:creationId xmlns:a16="http://schemas.microsoft.com/office/drawing/2014/main" id="{D3537C79-7CB0-0308-6643-318BF224CA49}"/>
              </a:ext>
            </a:extLst>
          </p:cNvPr>
          <p:cNvGrpSpPr/>
          <p:nvPr/>
        </p:nvGrpSpPr>
        <p:grpSpPr>
          <a:xfrm>
            <a:off x="2811463" y="1131623"/>
            <a:ext cx="3200400" cy="5546575"/>
            <a:chOff x="2811463" y="268288"/>
            <a:chExt cx="3200400" cy="6400800"/>
          </a:xfrm>
        </p:grpSpPr>
        <p:grpSp>
          <p:nvGrpSpPr>
            <p:cNvPr id="6355" name="Group 21">
              <a:extLst>
                <a:ext uri="{FF2B5EF4-FFF2-40B4-BE49-F238E27FC236}">
                  <a16:creationId xmlns:a16="http://schemas.microsoft.com/office/drawing/2014/main" id="{7AD11783-304D-7218-7B00-F57DF7128169}"/>
                </a:ext>
              </a:extLst>
            </p:cNvPr>
            <p:cNvGrpSpPr>
              <a:grpSpLocks/>
            </p:cNvGrpSpPr>
            <p:nvPr/>
          </p:nvGrpSpPr>
          <p:grpSpPr bwMode="auto">
            <a:xfrm>
              <a:off x="2811463" y="268288"/>
              <a:ext cx="3200400" cy="6400800"/>
              <a:chOff x="1776" y="144"/>
              <a:chExt cx="1728" cy="4032"/>
            </a:xfrm>
          </p:grpSpPr>
          <p:sp>
            <p:nvSpPr>
              <p:cNvPr id="6356" name="Rectangle 22">
                <a:extLst>
                  <a:ext uri="{FF2B5EF4-FFF2-40B4-BE49-F238E27FC236}">
                    <a16:creationId xmlns:a16="http://schemas.microsoft.com/office/drawing/2014/main" id="{C9C4BF90-A0F0-DE60-DF47-60273D232F2B}"/>
                  </a:ext>
                </a:extLst>
              </p:cNvPr>
              <p:cNvSpPr>
                <a:spLocks noChangeArrowheads="1"/>
              </p:cNvSpPr>
              <p:nvPr/>
            </p:nvSpPr>
            <p:spPr bwMode="auto">
              <a:xfrm>
                <a:off x="2448" y="144"/>
                <a:ext cx="1056" cy="40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7" name="Line 23">
                <a:extLst>
                  <a:ext uri="{FF2B5EF4-FFF2-40B4-BE49-F238E27FC236}">
                    <a16:creationId xmlns:a16="http://schemas.microsoft.com/office/drawing/2014/main" id="{AB4768C8-031C-5A08-97D4-2B098E450491}"/>
                  </a:ext>
                </a:extLst>
              </p:cNvPr>
              <p:cNvSpPr>
                <a:spLocks noChangeShapeType="1"/>
              </p:cNvSpPr>
              <p:nvPr/>
            </p:nvSpPr>
            <p:spPr bwMode="auto">
              <a:xfrm>
                <a:off x="2448"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8" name="Line 24">
                <a:extLst>
                  <a:ext uri="{FF2B5EF4-FFF2-40B4-BE49-F238E27FC236}">
                    <a16:creationId xmlns:a16="http://schemas.microsoft.com/office/drawing/2014/main" id="{6D38C715-06A5-CBB8-0463-756AEEDCFC40}"/>
                  </a:ext>
                </a:extLst>
              </p:cNvPr>
              <p:cNvSpPr>
                <a:spLocks noChangeShapeType="1"/>
              </p:cNvSpPr>
              <p:nvPr/>
            </p:nvSpPr>
            <p:spPr bwMode="auto">
              <a:xfrm>
                <a:off x="2448"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 name="Line 25">
                <a:extLst>
                  <a:ext uri="{FF2B5EF4-FFF2-40B4-BE49-F238E27FC236}">
                    <a16:creationId xmlns:a16="http://schemas.microsoft.com/office/drawing/2014/main" id="{5E9AE7C9-6170-C499-C0F8-3D765DE93601}"/>
                  </a:ext>
                </a:extLst>
              </p:cNvPr>
              <p:cNvSpPr>
                <a:spLocks noChangeShapeType="1"/>
              </p:cNvSpPr>
              <p:nvPr/>
            </p:nvSpPr>
            <p:spPr bwMode="auto">
              <a:xfrm>
                <a:off x="2448"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0" name="Line 26">
                <a:extLst>
                  <a:ext uri="{FF2B5EF4-FFF2-40B4-BE49-F238E27FC236}">
                    <a16:creationId xmlns:a16="http://schemas.microsoft.com/office/drawing/2014/main" id="{79FCCBFF-CAF8-00B0-39C8-EF629786037D}"/>
                  </a:ext>
                </a:extLst>
              </p:cNvPr>
              <p:cNvSpPr>
                <a:spLocks noChangeShapeType="1"/>
              </p:cNvSpPr>
              <p:nvPr/>
            </p:nvSpPr>
            <p:spPr bwMode="auto">
              <a:xfrm>
                <a:off x="2448" y="18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1" name="Line 27">
                <a:extLst>
                  <a:ext uri="{FF2B5EF4-FFF2-40B4-BE49-F238E27FC236}">
                    <a16:creationId xmlns:a16="http://schemas.microsoft.com/office/drawing/2014/main" id="{2ADAF007-D193-4D94-E0BF-2E544D8BAD32}"/>
                  </a:ext>
                </a:extLst>
              </p:cNvPr>
              <p:cNvSpPr>
                <a:spLocks noChangeShapeType="1"/>
              </p:cNvSpPr>
              <p:nvPr/>
            </p:nvSpPr>
            <p:spPr bwMode="auto">
              <a:xfrm>
                <a:off x="2448" y="20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2" name="Line 28">
                <a:extLst>
                  <a:ext uri="{FF2B5EF4-FFF2-40B4-BE49-F238E27FC236}">
                    <a16:creationId xmlns:a16="http://schemas.microsoft.com/office/drawing/2014/main" id="{3ED008E5-94E6-26AC-9CD3-AF97690951CC}"/>
                  </a:ext>
                </a:extLst>
              </p:cNvPr>
              <p:cNvSpPr>
                <a:spLocks noChangeShapeType="1"/>
              </p:cNvSpPr>
              <p:nvPr/>
            </p:nvSpPr>
            <p:spPr bwMode="auto">
              <a:xfrm>
                <a:off x="244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3" name="Line 29">
                <a:extLst>
                  <a:ext uri="{FF2B5EF4-FFF2-40B4-BE49-F238E27FC236}">
                    <a16:creationId xmlns:a16="http://schemas.microsoft.com/office/drawing/2014/main" id="{832CA647-9C6C-93EC-9DBC-EBA059FB5CB6}"/>
                  </a:ext>
                </a:extLst>
              </p:cNvPr>
              <p:cNvSpPr>
                <a:spLocks noChangeShapeType="1"/>
              </p:cNvSpPr>
              <p:nvPr/>
            </p:nvSpPr>
            <p:spPr bwMode="auto">
              <a:xfrm>
                <a:off x="2448" y="25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4" name="Line 30">
                <a:extLst>
                  <a:ext uri="{FF2B5EF4-FFF2-40B4-BE49-F238E27FC236}">
                    <a16:creationId xmlns:a16="http://schemas.microsoft.com/office/drawing/2014/main" id="{807C4056-9215-E5FE-B785-2CB308E0DE92}"/>
                  </a:ext>
                </a:extLst>
              </p:cNvPr>
              <p:cNvSpPr>
                <a:spLocks noChangeShapeType="1"/>
              </p:cNvSpPr>
              <p:nvPr/>
            </p:nvSpPr>
            <p:spPr bwMode="auto">
              <a:xfrm>
                <a:off x="24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5" name="Line 31">
                <a:extLst>
                  <a:ext uri="{FF2B5EF4-FFF2-40B4-BE49-F238E27FC236}">
                    <a16:creationId xmlns:a16="http://schemas.microsoft.com/office/drawing/2014/main" id="{FD1E98BB-B066-7D98-A829-82CA7FCBF01F}"/>
                  </a:ext>
                </a:extLst>
              </p:cNvPr>
              <p:cNvSpPr>
                <a:spLocks noChangeShapeType="1"/>
              </p:cNvSpPr>
              <p:nvPr/>
            </p:nvSpPr>
            <p:spPr bwMode="auto">
              <a:xfrm>
                <a:off x="2448" y="3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6" name="Line 32">
                <a:extLst>
                  <a:ext uri="{FF2B5EF4-FFF2-40B4-BE49-F238E27FC236}">
                    <a16:creationId xmlns:a16="http://schemas.microsoft.com/office/drawing/2014/main" id="{3D01A372-EE0D-8B50-31F0-16FBFC75B939}"/>
                  </a:ext>
                </a:extLst>
              </p:cNvPr>
              <p:cNvSpPr>
                <a:spLocks noChangeShapeType="1"/>
              </p:cNvSpPr>
              <p:nvPr/>
            </p:nvSpPr>
            <p:spPr bwMode="auto">
              <a:xfrm>
                <a:off x="1776" y="3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7" name="Line 33">
                <a:extLst>
                  <a:ext uri="{FF2B5EF4-FFF2-40B4-BE49-F238E27FC236}">
                    <a16:creationId xmlns:a16="http://schemas.microsoft.com/office/drawing/2014/main" id="{97E1DF9A-999A-AAA7-24F5-4E8F1CE739B3}"/>
                  </a:ext>
                </a:extLst>
              </p:cNvPr>
              <p:cNvSpPr>
                <a:spLocks noChangeShapeType="1"/>
              </p:cNvSpPr>
              <p:nvPr/>
            </p:nvSpPr>
            <p:spPr bwMode="auto">
              <a:xfrm>
                <a:off x="2448" y="6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8" name="Line 34">
                <a:extLst>
                  <a:ext uri="{FF2B5EF4-FFF2-40B4-BE49-F238E27FC236}">
                    <a16:creationId xmlns:a16="http://schemas.microsoft.com/office/drawing/2014/main" id="{ECBB9D51-1DEF-3401-7FEA-7FCA5C0FF712}"/>
                  </a:ext>
                </a:extLst>
              </p:cNvPr>
              <p:cNvSpPr>
                <a:spLocks noChangeShapeType="1"/>
              </p:cNvSpPr>
              <p:nvPr/>
            </p:nvSpPr>
            <p:spPr bwMode="auto">
              <a:xfrm>
                <a:off x="1776" y="6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 name="Line 35">
                <a:extLst>
                  <a:ext uri="{FF2B5EF4-FFF2-40B4-BE49-F238E27FC236}">
                    <a16:creationId xmlns:a16="http://schemas.microsoft.com/office/drawing/2014/main" id="{F3C5B13C-915D-C642-987C-095506FCDB99}"/>
                  </a:ext>
                </a:extLst>
              </p:cNvPr>
              <p:cNvSpPr>
                <a:spLocks noChangeShapeType="1"/>
              </p:cNvSpPr>
              <p:nvPr/>
            </p:nvSpPr>
            <p:spPr bwMode="auto">
              <a:xfrm>
                <a:off x="2448" y="8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0" name="Line 36">
                <a:extLst>
                  <a:ext uri="{FF2B5EF4-FFF2-40B4-BE49-F238E27FC236}">
                    <a16:creationId xmlns:a16="http://schemas.microsoft.com/office/drawing/2014/main" id="{6F548806-838C-45BD-4E67-C013BE817C31}"/>
                  </a:ext>
                </a:extLst>
              </p:cNvPr>
              <p:cNvSpPr>
                <a:spLocks noChangeShapeType="1"/>
              </p:cNvSpPr>
              <p:nvPr/>
            </p:nvSpPr>
            <p:spPr bwMode="auto">
              <a:xfrm>
                <a:off x="1776" y="8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1" name="Line 37">
                <a:extLst>
                  <a:ext uri="{FF2B5EF4-FFF2-40B4-BE49-F238E27FC236}">
                    <a16:creationId xmlns:a16="http://schemas.microsoft.com/office/drawing/2014/main" id="{3F504F30-1370-2757-8B47-39CEFA51029E}"/>
                  </a:ext>
                </a:extLst>
              </p:cNvPr>
              <p:cNvSpPr>
                <a:spLocks noChangeShapeType="1"/>
              </p:cNvSpPr>
              <p:nvPr/>
            </p:nvSpPr>
            <p:spPr bwMode="auto">
              <a:xfrm>
                <a:off x="1776" y="11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2" name="Line 38">
                <a:extLst>
                  <a:ext uri="{FF2B5EF4-FFF2-40B4-BE49-F238E27FC236}">
                    <a16:creationId xmlns:a16="http://schemas.microsoft.com/office/drawing/2014/main" id="{837609ED-499F-6903-C2E9-38A0C50E61EC}"/>
                  </a:ext>
                </a:extLst>
              </p:cNvPr>
              <p:cNvSpPr>
                <a:spLocks noChangeShapeType="1"/>
              </p:cNvSpPr>
              <p:nvPr/>
            </p:nvSpPr>
            <p:spPr bwMode="auto">
              <a:xfrm>
                <a:off x="1776" y="13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3" name="Line 39">
                <a:extLst>
                  <a:ext uri="{FF2B5EF4-FFF2-40B4-BE49-F238E27FC236}">
                    <a16:creationId xmlns:a16="http://schemas.microsoft.com/office/drawing/2014/main" id="{339CAC60-77A0-BFD7-E89F-36BD2D9A63A2}"/>
                  </a:ext>
                </a:extLst>
              </p:cNvPr>
              <p:cNvSpPr>
                <a:spLocks noChangeShapeType="1"/>
              </p:cNvSpPr>
              <p:nvPr/>
            </p:nvSpPr>
            <p:spPr bwMode="auto">
              <a:xfrm>
                <a:off x="1776" y="15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4" name="Line 40">
                <a:extLst>
                  <a:ext uri="{FF2B5EF4-FFF2-40B4-BE49-F238E27FC236}">
                    <a16:creationId xmlns:a16="http://schemas.microsoft.com/office/drawing/2014/main" id="{11733E1D-5123-BF4C-1132-2556EB3F2786}"/>
                  </a:ext>
                </a:extLst>
              </p:cNvPr>
              <p:cNvSpPr>
                <a:spLocks noChangeShapeType="1"/>
              </p:cNvSpPr>
              <p:nvPr/>
            </p:nvSpPr>
            <p:spPr bwMode="auto">
              <a:xfrm>
                <a:off x="1776" y="18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5" name="Line 41">
                <a:extLst>
                  <a:ext uri="{FF2B5EF4-FFF2-40B4-BE49-F238E27FC236}">
                    <a16:creationId xmlns:a16="http://schemas.microsoft.com/office/drawing/2014/main" id="{19149798-1CFC-BA60-5E5D-CEDABA62E8AF}"/>
                  </a:ext>
                </a:extLst>
              </p:cNvPr>
              <p:cNvSpPr>
                <a:spLocks noChangeShapeType="1"/>
              </p:cNvSpPr>
              <p:nvPr/>
            </p:nvSpPr>
            <p:spPr bwMode="auto">
              <a:xfrm>
                <a:off x="1776" y="20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6" name="Line 42">
                <a:extLst>
                  <a:ext uri="{FF2B5EF4-FFF2-40B4-BE49-F238E27FC236}">
                    <a16:creationId xmlns:a16="http://schemas.microsoft.com/office/drawing/2014/main" id="{3408B350-FE7C-6DC0-AE4B-1875B392A4B3}"/>
                  </a:ext>
                </a:extLst>
              </p:cNvPr>
              <p:cNvSpPr>
                <a:spLocks noChangeShapeType="1"/>
              </p:cNvSpPr>
              <p:nvPr/>
            </p:nvSpPr>
            <p:spPr bwMode="auto">
              <a:xfrm>
                <a:off x="1776" y="23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7" name="Line 43">
                <a:extLst>
                  <a:ext uri="{FF2B5EF4-FFF2-40B4-BE49-F238E27FC236}">
                    <a16:creationId xmlns:a16="http://schemas.microsoft.com/office/drawing/2014/main" id="{03B19A0D-4048-0060-446A-96FDC09CAEB0}"/>
                  </a:ext>
                </a:extLst>
              </p:cNvPr>
              <p:cNvSpPr>
                <a:spLocks noChangeShapeType="1"/>
              </p:cNvSpPr>
              <p:nvPr/>
            </p:nvSpPr>
            <p:spPr bwMode="auto">
              <a:xfrm>
                <a:off x="1776" y="25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8" name="Line 44">
                <a:extLst>
                  <a:ext uri="{FF2B5EF4-FFF2-40B4-BE49-F238E27FC236}">
                    <a16:creationId xmlns:a16="http://schemas.microsoft.com/office/drawing/2014/main" id="{1AED828F-540D-A4DD-A55D-C7030BEAC819}"/>
                  </a:ext>
                </a:extLst>
              </p:cNvPr>
              <p:cNvSpPr>
                <a:spLocks noChangeShapeType="1"/>
              </p:cNvSpPr>
              <p:nvPr/>
            </p:nvSpPr>
            <p:spPr bwMode="auto">
              <a:xfrm>
                <a:off x="1776" y="27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9" name="Line 45">
                <a:extLst>
                  <a:ext uri="{FF2B5EF4-FFF2-40B4-BE49-F238E27FC236}">
                    <a16:creationId xmlns:a16="http://schemas.microsoft.com/office/drawing/2014/main" id="{D9A5ABE9-FCE9-5786-0C2A-B89771EACFDA}"/>
                  </a:ext>
                </a:extLst>
              </p:cNvPr>
              <p:cNvSpPr>
                <a:spLocks noChangeShapeType="1"/>
              </p:cNvSpPr>
              <p:nvPr/>
            </p:nvSpPr>
            <p:spPr bwMode="auto">
              <a:xfrm>
                <a:off x="2448" y="30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0" name="Line 46">
                <a:extLst>
                  <a:ext uri="{FF2B5EF4-FFF2-40B4-BE49-F238E27FC236}">
                    <a16:creationId xmlns:a16="http://schemas.microsoft.com/office/drawing/2014/main" id="{B7A4C166-C7B4-17A8-627E-7F1CC3F07397}"/>
                  </a:ext>
                </a:extLst>
              </p:cNvPr>
              <p:cNvSpPr>
                <a:spLocks noChangeShapeType="1"/>
              </p:cNvSpPr>
              <p:nvPr/>
            </p:nvSpPr>
            <p:spPr bwMode="auto">
              <a:xfrm>
                <a:off x="1776" y="30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1" name="Line 47">
                <a:extLst>
                  <a:ext uri="{FF2B5EF4-FFF2-40B4-BE49-F238E27FC236}">
                    <a16:creationId xmlns:a16="http://schemas.microsoft.com/office/drawing/2014/main" id="{E6D0EA31-149E-48E1-DC77-A0069FF7953E}"/>
                  </a:ext>
                </a:extLst>
              </p:cNvPr>
              <p:cNvSpPr>
                <a:spLocks noChangeShapeType="1"/>
              </p:cNvSpPr>
              <p:nvPr/>
            </p:nvSpPr>
            <p:spPr bwMode="auto">
              <a:xfrm>
                <a:off x="2448" y="321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2" name="Line 48">
                <a:extLst>
                  <a:ext uri="{FF2B5EF4-FFF2-40B4-BE49-F238E27FC236}">
                    <a16:creationId xmlns:a16="http://schemas.microsoft.com/office/drawing/2014/main" id="{1E4D225E-38C2-EEEB-9F22-C9BEABDDE9E3}"/>
                  </a:ext>
                </a:extLst>
              </p:cNvPr>
              <p:cNvSpPr>
                <a:spLocks noChangeShapeType="1"/>
              </p:cNvSpPr>
              <p:nvPr/>
            </p:nvSpPr>
            <p:spPr bwMode="auto">
              <a:xfrm>
                <a:off x="1776" y="321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3" name="Line 49">
                <a:extLst>
                  <a:ext uri="{FF2B5EF4-FFF2-40B4-BE49-F238E27FC236}">
                    <a16:creationId xmlns:a16="http://schemas.microsoft.com/office/drawing/2014/main" id="{62AF66FF-6085-189B-B227-1503C4793DDB}"/>
                  </a:ext>
                </a:extLst>
              </p:cNvPr>
              <p:cNvSpPr>
                <a:spLocks noChangeShapeType="1"/>
              </p:cNvSpPr>
              <p:nvPr/>
            </p:nvSpPr>
            <p:spPr bwMode="auto">
              <a:xfrm>
                <a:off x="2448" y="34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4" name="Line 50">
                <a:extLst>
                  <a:ext uri="{FF2B5EF4-FFF2-40B4-BE49-F238E27FC236}">
                    <a16:creationId xmlns:a16="http://schemas.microsoft.com/office/drawing/2014/main" id="{56B57694-ED5E-C735-F3A0-5C4D16E9F48B}"/>
                  </a:ext>
                </a:extLst>
              </p:cNvPr>
              <p:cNvSpPr>
                <a:spLocks noChangeShapeType="1"/>
              </p:cNvSpPr>
              <p:nvPr/>
            </p:nvSpPr>
            <p:spPr bwMode="auto">
              <a:xfrm>
                <a:off x="1776" y="345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5" name="Line 51">
                <a:extLst>
                  <a:ext uri="{FF2B5EF4-FFF2-40B4-BE49-F238E27FC236}">
                    <a16:creationId xmlns:a16="http://schemas.microsoft.com/office/drawing/2014/main" id="{2B88CA7F-E2D0-9473-F29E-829E89DC58A9}"/>
                  </a:ext>
                </a:extLst>
              </p:cNvPr>
              <p:cNvSpPr>
                <a:spLocks noChangeShapeType="1"/>
              </p:cNvSpPr>
              <p:nvPr/>
            </p:nvSpPr>
            <p:spPr bwMode="auto">
              <a:xfrm>
                <a:off x="2448" y="37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6" name="Line 52">
                <a:extLst>
                  <a:ext uri="{FF2B5EF4-FFF2-40B4-BE49-F238E27FC236}">
                    <a16:creationId xmlns:a16="http://schemas.microsoft.com/office/drawing/2014/main" id="{7FCF4084-D934-C0BD-3680-DCAE23A1C17B}"/>
                  </a:ext>
                </a:extLst>
              </p:cNvPr>
              <p:cNvSpPr>
                <a:spLocks noChangeShapeType="1"/>
              </p:cNvSpPr>
              <p:nvPr/>
            </p:nvSpPr>
            <p:spPr bwMode="auto">
              <a:xfrm>
                <a:off x="1776" y="37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7" name="Line 53">
                <a:extLst>
                  <a:ext uri="{FF2B5EF4-FFF2-40B4-BE49-F238E27FC236}">
                    <a16:creationId xmlns:a16="http://schemas.microsoft.com/office/drawing/2014/main" id="{3BE23641-DEC1-FF92-10F3-2727A44CF1EF}"/>
                  </a:ext>
                </a:extLst>
              </p:cNvPr>
              <p:cNvSpPr>
                <a:spLocks noChangeShapeType="1"/>
              </p:cNvSpPr>
              <p:nvPr/>
            </p:nvSpPr>
            <p:spPr bwMode="auto">
              <a:xfrm>
                <a:off x="2448" y="39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8" name="Line 54">
                <a:extLst>
                  <a:ext uri="{FF2B5EF4-FFF2-40B4-BE49-F238E27FC236}">
                    <a16:creationId xmlns:a16="http://schemas.microsoft.com/office/drawing/2014/main" id="{997CB927-F6F1-2F20-AA40-CBD37136CB56}"/>
                  </a:ext>
                </a:extLst>
              </p:cNvPr>
              <p:cNvSpPr>
                <a:spLocks noChangeShapeType="1"/>
              </p:cNvSpPr>
              <p:nvPr/>
            </p:nvSpPr>
            <p:spPr bwMode="auto">
              <a:xfrm>
                <a:off x="1776" y="39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89" name="Group 88">
              <a:extLst>
                <a:ext uri="{FF2B5EF4-FFF2-40B4-BE49-F238E27FC236}">
                  <a16:creationId xmlns:a16="http://schemas.microsoft.com/office/drawing/2014/main" id="{4AC31DA9-87C8-0394-A73C-D162F6641737}"/>
                </a:ext>
              </a:extLst>
            </p:cNvPr>
            <p:cNvGrpSpPr>
              <a:grpSpLocks/>
            </p:cNvGrpSpPr>
            <p:nvPr/>
          </p:nvGrpSpPr>
          <p:grpSpPr bwMode="auto">
            <a:xfrm>
              <a:off x="4030663" y="2522538"/>
              <a:ext cx="1981200" cy="762000"/>
              <a:chOff x="2544" y="1584"/>
              <a:chExt cx="1248" cy="480"/>
            </a:xfrm>
          </p:grpSpPr>
          <p:sp>
            <p:nvSpPr>
              <p:cNvPr id="6390" name="Rectangle 57">
                <a:extLst>
                  <a:ext uri="{FF2B5EF4-FFF2-40B4-BE49-F238E27FC236}">
                    <a16:creationId xmlns:a16="http://schemas.microsoft.com/office/drawing/2014/main" id="{5A975647-B63F-8707-275B-54F151A05937}"/>
                  </a:ext>
                </a:extLst>
              </p:cNvPr>
              <p:cNvSpPr>
                <a:spLocks noChangeArrowheads="1"/>
              </p:cNvSpPr>
              <p:nvPr/>
            </p:nvSpPr>
            <p:spPr bwMode="auto">
              <a:xfrm>
                <a:off x="2544" y="1584"/>
                <a:ext cx="124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91" name="Rectangle 80">
                <a:extLst>
                  <a:ext uri="{FF2B5EF4-FFF2-40B4-BE49-F238E27FC236}">
                    <a16:creationId xmlns:a16="http://schemas.microsoft.com/office/drawing/2014/main" id="{78434CA9-F554-92FF-4AC2-F837A0907EC4}"/>
                  </a:ext>
                </a:extLst>
              </p:cNvPr>
              <p:cNvSpPr>
                <a:spLocks noChangeArrowheads="1"/>
              </p:cNvSpPr>
              <p:nvPr/>
            </p:nvSpPr>
            <p:spPr bwMode="auto">
              <a:xfrm>
                <a:off x="2544" y="1824"/>
                <a:ext cx="124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92" name="Text Box 70">
              <a:extLst>
                <a:ext uri="{FF2B5EF4-FFF2-40B4-BE49-F238E27FC236}">
                  <a16:creationId xmlns:a16="http://schemas.microsoft.com/office/drawing/2014/main" id="{7D6AA0A9-7660-95FD-566F-AA58330FDE65}"/>
                </a:ext>
              </a:extLst>
            </p:cNvPr>
            <p:cNvSpPr txBox="1">
              <a:spLocks noChangeArrowheads="1"/>
            </p:cNvSpPr>
            <p:nvPr/>
          </p:nvSpPr>
          <p:spPr bwMode="auto">
            <a:xfrm>
              <a:off x="4332213" y="2492375"/>
              <a:ext cx="1031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dirty="0">
                  <a:solidFill>
                    <a:schemeClr val="tx1"/>
                  </a:solidFill>
                  <a:latin typeface="Times New Roman" pitchFamily="18" charset="0"/>
                  <a:ea typeface="宋体" pitchFamily="2" charset="-122"/>
                </a:rPr>
                <a:t>    F8H</a:t>
              </a:r>
            </a:p>
            <a:p>
              <a:pPr eaLnBrk="1" hangingPunct="1"/>
              <a:r>
                <a:rPr lang="en-US" altLang="zh-CN" sz="2400" dirty="0">
                  <a:solidFill>
                    <a:schemeClr val="tx1"/>
                  </a:solidFill>
                  <a:latin typeface="Times New Roman" pitchFamily="18" charset="0"/>
                  <a:ea typeface="宋体" pitchFamily="2" charset="-122"/>
                </a:rPr>
                <a:t>    04H</a:t>
              </a:r>
            </a:p>
            <a:p>
              <a:pPr eaLnBrk="1" hangingPunct="1"/>
              <a:r>
                <a:rPr lang="en-US" altLang="zh-CN" sz="2400" dirty="0">
                  <a:solidFill>
                    <a:schemeClr val="tx1"/>
                  </a:solidFill>
                  <a:latin typeface="Times New Roman" pitchFamily="18" charset="0"/>
                  <a:ea typeface="宋体" pitchFamily="2" charset="-122"/>
                </a:rPr>
                <a:t>    56H</a:t>
              </a:r>
            </a:p>
            <a:p>
              <a:pPr eaLnBrk="1" hangingPunct="1"/>
              <a:r>
                <a:rPr lang="en-US" altLang="zh-CN" sz="2400" dirty="0">
                  <a:solidFill>
                    <a:schemeClr val="tx1"/>
                  </a:solidFill>
                  <a:latin typeface="Times New Roman" pitchFamily="18" charset="0"/>
                  <a:ea typeface="宋体" pitchFamily="2" charset="-122"/>
                </a:rPr>
                <a:t>    12H</a:t>
              </a:r>
            </a:p>
          </p:txBody>
        </p:sp>
      </p:grpSp>
      <p:grpSp>
        <p:nvGrpSpPr>
          <p:cNvPr id="6393" name="Group 98">
            <a:extLst>
              <a:ext uri="{FF2B5EF4-FFF2-40B4-BE49-F238E27FC236}">
                <a16:creationId xmlns:a16="http://schemas.microsoft.com/office/drawing/2014/main" id="{CD9FB9C3-1164-C7B8-C929-2F0BF09B6FB3}"/>
              </a:ext>
            </a:extLst>
          </p:cNvPr>
          <p:cNvGrpSpPr>
            <a:grpSpLocks/>
          </p:cNvGrpSpPr>
          <p:nvPr/>
        </p:nvGrpSpPr>
        <p:grpSpPr bwMode="auto">
          <a:xfrm>
            <a:off x="2411413" y="1124744"/>
            <a:ext cx="1739900" cy="5612606"/>
            <a:chOff x="1665" y="144"/>
            <a:chExt cx="1096" cy="4080"/>
          </a:xfrm>
        </p:grpSpPr>
        <p:sp>
          <p:nvSpPr>
            <p:cNvPr id="6394" name="Text Box 99">
              <a:extLst>
                <a:ext uri="{FF2B5EF4-FFF2-40B4-BE49-F238E27FC236}">
                  <a16:creationId xmlns:a16="http://schemas.microsoft.com/office/drawing/2014/main" id="{5FD72A26-614A-6FB9-5086-EAB756C7F399}"/>
                </a:ext>
              </a:extLst>
            </p:cNvPr>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6395" name="Text Box 100">
              <a:extLst>
                <a:ext uri="{FF2B5EF4-FFF2-40B4-BE49-F238E27FC236}">
                  <a16:creationId xmlns:a16="http://schemas.microsoft.com/office/drawing/2014/main" id="{313E4EB8-82BB-E4CE-007C-39CD3400AE7B}"/>
                </a:ext>
              </a:extLst>
            </p:cNvPr>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6396" name="Text Box 101">
              <a:extLst>
                <a:ext uri="{FF2B5EF4-FFF2-40B4-BE49-F238E27FC236}">
                  <a16:creationId xmlns:a16="http://schemas.microsoft.com/office/drawing/2014/main" id="{2B64CE7E-DD05-773B-5291-5DF494918FEF}"/>
                </a:ext>
              </a:extLst>
            </p:cNvPr>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6397" name="Text Box 102">
              <a:extLst>
                <a:ext uri="{FF2B5EF4-FFF2-40B4-BE49-F238E27FC236}">
                  <a16:creationId xmlns:a16="http://schemas.microsoft.com/office/drawing/2014/main" id="{D57F8526-F139-388E-E2C0-7F663F7DAB5D}"/>
                </a:ext>
              </a:extLst>
            </p:cNvPr>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6398" name="Text Box 103">
              <a:extLst>
                <a:ext uri="{FF2B5EF4-FFF2-40B4-BE49-F238E27FC236}">
                  <a16:creationId xmlns:a16="http://schemas.microsoft.com/office/drawing/2014/main" id="{B6EA4860-640B-5E4B-6131-C297389B8527}"/>
                </a:ext>
              </a:extLst>
            </p:cNvPr>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6399" name="Text Box 104">
              <a:extLst>
                <a:ext uri="{FF2B5EF4-FFF2-40B4-BE49-F238E27FC236}">
                  <a16:creationId xmlns:a16="http://schemas.microsoft.com/office/drawing/2014/main" id="{F2BB00B4-F8D9-6D2B-231B-1F1B6814A0F6}"/>
                </a:ext>
              </a:extLst>
            </p:cNvPr>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6400" name="Text Box 105">
              <a:extLst>
                <a:ext uri="{FF2B5EF4-FFF2-40B4-BE49-F238E27FC236}">
                  <a16:creationId xmlns:a16="http://schemas.microsoft.com/office/drawing/2014/main" id="{4D6C5740-77F3-2E7C-B958-7C5E1B947539}"/>
                </a:ext>
              </a:extLst>
            </p:cNvPr>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6401" name="Text Box 106">
              <a:extLst>
                <a:ext uri="{FF2B5EF4-FFF2-40B4-BE49-F238E27FC236}">
                  <a16:creationId xmlns:a16="http://schemas.microsoft.com/office/drawing/2014/main" id="{D2ED3672-D200-AAEC-DD76-DF3FD02A0CC6}"/>
                </a:ext>
              </a:extLst>
            </p:cNvPr>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6402" name="Text Box 107">
              <a:extLst>
                <a:ext uri="{FF2B5EF4-FFF2-40B4-BE49-F238E27FC236}">
                  <a16:creationId xmlns:a16="http://schemas.microsoft.com/office/drawing/2014/main" id="{24EC72FA-62FB-DC63-F2BE-F843F5DAE1A7}"/>
                </a:ext>
              </a:extLst>
            </p:cNvPr>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6403" name="Text Box 108">
              <a:extLst>
                <a:ext uri="{FF2B5EF4-FFF2-40B4-BE49-F238E27FC236}">
                  <a16:creationId xmlns:a16="http://schemas.microsoft.com/office/drawing/2014/main" id="{C9ECB960-9B65-7054-8C9F-3988570D790D}"/>
                </a:ext>
              </a:extLst>
            </p:cNvPr>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6404" name="Text Box 109">
              <a:extLst>
                <a:ext uri="{FF2B5EF4-FFF2-40B4-BE49-F238E27FC236}">
                  <a16:creationId xmlns:a16="http://schemas.microsoft.com/office/drawing/2014/main" id="{38FA2451-011E-E0F7-D5CC-7C14C2220E84}"/>
                </a:ext>
              </a:extLst>
            </p:cNvPr>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6405" name="Text Box 110">
              <a:extLst>
                <a:ext uri="{FF2B5EF4-FFF2-40B4-BE49-F238E27FC236}">
                  <a16:creationId xmlns:a16="http://schemas.microsoft.com/office/drawing/2014/main" id="{822A9BA4-0B30-1B56-F499-8E831294B301}"/>
                </a:ext>
              </a:extLst>
            </p:cNvPr>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6406" name="Text Box 111">
              <a:extLst>
                <a:ext uri="{FF2B5EF4-FFF2-40B4-BE49-F238E27FC236}">
                  <a16:creationId xmlns:a16="http://schemas.microsoft.com/office/drawing/2014/main" id="{30CD3972-E73B-598C-1C65-40314B000942}"/>
                </a:ext>
              </a:extLst>
            </p:cNvPr>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6407" name="Text Box 112">
              <a:extLst>
                <a:ext uri="{FF2B5EF4-FFF2-40B4-BE49-F238E27FC236}">
                  <a16:creationId xmlns:a16="http://schemas.microsoft.com/office/drawing/2014/main" id="{0E417182-F8A7-AB4E-0187-278A08B02D88}"/>
                </a:ext>
              </a:extLst>
            </p:cNvPr>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6408" name="Text Box 113">
              <a:extLst>
                <a:ext uri="{FF2B5EF4-FFF2-40B4-BE49-F238E27FC236}">
                  <a16:creationId xmlns:a16="http://schemas.microsoft.com/office/drawing/2014/main" id="{556BE24F-7B7C-7670-B83D-1E1A7FDD4688}"/>
                </a:ext>
              </a:extLst>
            </p:cNvPr>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6409" name="Text Box 114">
              <a:extLst>
                <a:ext uri="{FF2B5EF4-FFF2-40B4-BE49-F238E27FC236}">
                  <a16:creationId xmlns:a16="http://schemas.microsoft.com/office/drawing/2014/main" id="{0B3207DF-54F4-8961-81CF-C748067593DF}"/>
                </a:ext>
              </a:extLst>
            </p:cNvPr>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6410" name="Text Box 115">
              <a:extLst>
                <a:ext uri="{FF2B5EF4-FFF2-40B4-BE49-F238E27FC236}">
                  <a16:creationId xmlns:a16="http://schemas.microsoft.com/office/drawing/2014/main" id="{98857834-92E0-8753-8FD5-B8A1273E77F6}"/>
                </a:ext>
              </a:extLst>
            </p:cNvPr>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dirty="0">
                  <a:solidFill>
                    <a:srgbClr val="FF3300"/>
                  </a:solidFill>
                  <a:latin typeface="Times New Roman" pitchFamily="18" charset="0"/>
                  <a:ea typeface="宋体" pitchFamily="2" charset="-122"/>
                </a:rPr>
                <a:t>00012350H</a:t>
              </a:r>
            </a:p>
          </p:txBody>
        </p:sp>
      </p:grpSp>
      <p:sp>
        <p:nvSpPr>
          <p:cNvPr id="6469" name="Text Box 92">
            <a:extLst>
              <a:ext uri="{FF2B5EF4-FFF2-40B4-BE49-F238E27FC236}">
                <a16:creationId xmlns:a16="http://schemas.microsoft.com/office/drawing/2014/main" id="{F54F38B7-C461-4702-F866-61FBCE3E4D70}"/>
              </a:ext>
            </a:extLst>
          </p:cNvPr>
          <p:cNvSpPr txBox="1">
            <a:spLocks noChangeArrowheads="1"/>
          </p:cNvSpPr>
          <p:nvPr/>
        </p:nvSpPr>
        <p:spPr bwMode="auto">
          <a:xfrm>
            <a:off x="6227763" y="1484313"/>
            <a:ext cx="29162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字数据的存放形式</a:t>
            </a:r>
            <a:r>
              <a:rPr lang="en-US" altLang="zh-CN" sz="2400" b="1" dirty="0">
                <a:solidFill>
                  <a:schemeClr val="tx1"/>
                </a:solidFill>
                <a:latin typeface="Times New Roman" pitchFamily="18" charset="0"/>
                <a:ea typeface="宋体" pitchFamily="2" charset="-122"/>
              </a:rPr>
              <a:t>:</a:t>
            </a:r>
          </a:p>
          <a:p>
            <a:pPr eaLnBrk="1" hangingPunct="1"/>
            <a:endParaRPr lang="en-US" altLang="zh-CN" sz="2400" b="1" dirty="0">
              <a:solidFill>
                <a:schemeClr val="tx1"/>
              </a:solidFill>
              <a:latin typeface="Times New Roman" pitchFamily="18" charset="0"/>
              <a:ea typeface="宋体" pitchFamily="2" charset="-122"/>
            </a:endParaRPr>
          </a:p>
          <a:p>
            <a:pPr eaLnBrk="1" hangingPunct="1"/>
            <a:r>
              <a:rPr lang="zh-CN" altLang="en-US" sz="2400" b="1" dirty="0">
                <a:solidFill>
                  <a:schemeClr val="tx1"/>
                </a:solidFill>
                <a:latin typeface="Times New Roman" pitchFamily="18" charset="0"/>
                <a:ea typeface="宋体" pitchFamily="2" charset="-122"/>
              </a:rPr>
              <a:t>低</a:t>
            </a:r>
            <a:r>
              <a:rPr lang="en-US" altLang="zh-CN" sz="2400" b="1" dirty="0">
                <a:solidFill>
                  <a:schemeClr val="tx1"/>
                </a:solidFill>
                <a:latin typeface="Times New Roman" pitchFamily="18" charset="0"/>
                <a:ea typeface="宋体" pitchFamily="2" charset="-122"/>
              </a:rPr>
              <a:t>8</a:t>
            </a:r>
            <a:r>
              <a:rPr lang="zh-CN" altLang="en-US" sz="2400" b="1" dirty="0">
                <a:solidFill>
                  <a:schemeClr val="tx1"/>
                </a:solidFill>
                <a:latin typeface="Times New Roman" pitchFamily="18" charset="0"/>
                <a:ea typeface="宋体" pitchFamily="2" charset="-122"/>
              </a:rPr>
              <a:t>位在低字节；</a:t>
            </a:r>
          </a:p>
          <a:p>
            <a:pPr eaLnBrk="1" hangingPunct="1"/>
            <a:r>
              <a:rPr lang="zh-CN" altLang="en-US" sz="2400" b="1" dirty="0">
                <a:solidFill>
                  <a:schemeClr val="tx1"/>
                </a:solidFill>
                <a:latin typeface="Times New Roman" pitchFamily="18" charset="0"/>
                <a:ea typeface="宋体" pitchFamily="2" charset="-122"/>
              </a:rPr>
              <a:t>高</a:t>
            </a:r>
            <a:r>
              <a:rPr lang="en-US" altLang="zh-CN" sz="2400" b="1" dirty="0">
                <a:solidFill>
                  <a:schemeClr val="tx1"/>
                </a:solidFill>
                <a:latin typeface="Times New Roman" pitchFamily="18" charset="0"/>
                <a:ea typeface="宋体" pitchFamily="2" charset="-122"/>
              </a:rPr>
              <a:t>8</a:t>
            </a:r>
            <a:r>
              <a:rPr lang="zh-CN" altLang="en-US" sz="2400" b="1" dirty="0">
                <a:solidFill>
                  <a:schemeClr val="tx1"/>
                </a:solidFill>
                <a:latin typeface="Times New Roman" pitchFamily="18" charset="0"/>
                <a:ea typeface="宋体" pitchFamily="2" charset="-122"/>
              </a:rPr>
              <a:t>位在相邻的高字节中。</a:t>
            </a:r>
          </a:p>
        </p:txBody>
      </p:sp>
      <p:sp>
        <p:nvSpPr>
          <p:cNvPr id="6470" name="Text Box 83">
            <a:extLst>
              <a:ext uri="{FF2B5EF4-FFF2-40B4-BE49-F238E27FC236}">
                <a16:creationId xmlns:a16="http://schemas.microsoft.com/office/drawing/2014/main" id="{80671A94-62B0-5562-07A4-F9011E73735D}"/>
              </a:ext>
            </a:extLst>
          </p:cNvPr>
          <p:cNvSpPr txBox="1">
            <a:spLocks noChangeArrowheads="1"/>
          </p:cNvSpPr>
          <p:nvPr/>
        </p:nvSpPr>
        <p:spPr bwMode="auto">
          <a:xfrm>
            <a:off x="304800" y="1238498"/>
            <a:ext cx="1981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dirty="0">
                <a:latin typeface="Times New Roman" pitchFamily="18" charset="0"/>
                <a:ea typeface="宋体" pitchFamily="2" charset="-122"/>
              </a:rPr>
              <a:t>Q1:</a:t>
            </a:r>
            <a:r>
              <a:rPr lang="zh-CN" altLang="en-US" sz="2000" b="1" dirty="0">
                <a:solidFill>
                  <a:schemeClr val="tx1"/>
                </a:solidFill>
                <a:latin typeface="Times New Roman" pitchFamily="18" charset="0"/>
                <a:ea typeface="宋体" pitchFamily="2" charset="-122"/>
              </a:rPr>
              <a:t>两个黄色的字节组成的字的地址是多少？</a:t>
            </a:r>
          </a:p>
          <a:p>
            <a:pPr eaLnBrk="1" hangingPunct="1"/>
            <a:r>
              <a:rPr lang="zh-CN" altLang="en-US" sz="2000" b="1" dirty="0">
                <a:solidFill>
                  <a:schemeClr val="tx1"/>
                </a:solidFill>
                <a:latin typeface="Times New Roman" pitchFamily="18" charset="0"/>
                <a:ea typeface="宋体" pitchFamily="2" charset="-122"/>
              </a:rPr>
              <a:t>字中的内容又是多少？</a:t>
            </a:r>
          </a:p>
        </p:txBody>
      </p:sp>
      <p:sp>
        <p:nvSpPr>
          <p:cNvPr id="6471" name="Rectangle 96">
            <a:extLst>
              <a:ext uri="{FF2B5EF4-FFF2-40B4-BE49-F238E27FC236}">
                <a16:creationId xmlns:a16="http://schemas.microsoft.com/office/drawing/2014/main" id="{C08FC776-F69E-0246-5A7C-129A2D090B79}"/>
              </a:ext>
            </a:extLst>
          </p:cNvPr>
          <p:cNvSpPr>
            <a:spLocks noChangeArrowheads="1"/>
          </p:cNvSpPr>
          <p:nvPr/>
        </p:nvSpPr>
        <p:spPr bwMode="auto">
          <a:xfrm>
            <a:off x="250825" y="3038723"/>
            <a:ext cx="2182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tx1"/>
                </a:solidFill>
                <a:latin typeface="Times New Roman" pitchFamily="18" charset="0"/>
              </a:rPr>
              <a:t>PA:00012346H</a:t>
            </a:r>
          </a:p>
          <a:p>
            <a:r>
              <a:rPr lang="en-US" altLang="zh-CN" sz="2400" b="1" dirty="0">
                <a:solidFill>
                  <a:schemeClr val="tx1"/>
                </a:solidFill>
                <a:latin typeface="Times New Roman" pitchFamily="18" charset="0"/>
              </a:rPr>
              <a:t>DATA:  04F8H</a:t>
            </a:r>
          </a:p>
        </p:txBody>
      </p:sp>
      <p:grpSp>
        <p:nvGrpSpPr>
          <p:cNvPr id="6475" name="Group 89">
            <a:extLst>
              <a:ext uri="{FF2B5EF4-FFF2-40B4-BE49-F238E27FC236}">
                <a16:creationId xmlns:a16="http://schemas.microsoft.com/office/drawing/2014/main" id="{4EFEFF24-772D-9252-3E0E-50A5A6118ED8}"/>
              </a:ext>
            </a:extLst>
          </p:cNvPr>
          <p:cNvGrpSpPr>
            <a:grpSpLocks/>
          </p:cNvGrpSpPr>
          <p:nvPr/>
        </p:nvGrpSpPr>
        <p:grpSpPr bwMode="auto">
          <a:xfrm>
            <a:off x="4038600" y="3429188"/>
            <a:ext cx="1981200" cy="698679"/>
            <a:chOff x="2544" y="1795"/>
            <a:chExt cx="1248" cy="494"/>
          </a:xfrm>
        </p:grpSpPr>
        <p:sp>
          <p:nvSpPr>
            <p:cNvPr id="6476" name="Rectangle 86">
              <a:extLst>
                <a:ext uri="{FF2B5EF4-FFF2-40B4-BE49-F238E27FC236}">
                  <a16:creationId xmlns:a16="http://schemas.microsoft.com/office/drawing/2014/main" id="{3D6461B4-EEEE-E221-7036-BA1092A0F399}"/>
                </a:ext>
              </a:extLst>
            </p:cNvPr>
            <p:cNvSpPr>
              <a:spLocks noChangeArrowheads="1"/>
            </p:cNvSpPr>
            <p:nvPr/>
          </p:nvSpPr>
          <p:spPr bwMode="auto">
            <a:xfrm>
              <a:off x="2544" y="2049"/>
              <a:ext cx="1248" cy="240"/>
            </a:xfrm>
            <a:prstGeom prst="rect">
              <a:avLst/>
            </a:prstGeom>
            <a:solidFill>
              <a:srgbClr val="FF3300"/>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Times New Roman" panose="02020603050405020304" pitchFamily="18" charset="0"/>
                  <a:cs typeface="Times New Roman" panose="02020603050405020304" pitchFamily="18" charset="0"/>
                </a:rPr>
                <a:t>56H</a:t>
              </a:r>
              <a:endParaRPr lang="zh-CN" altLang="en-US" dirty="0">
                <a:latin typeface="Times New Roman" panose="02020603050405020304" pitchFamily="18" charset="0"/>
                <a:cs typeface="Times New Roman" panose="02020603050405020304" pitchFamily="18" charset="0"/>
              </a:endParaRPr>
            </a:p>
          </p:txBody>
        </p:sp>
        <p:sp>
          <p:nvSpPr>
            <p:cNvPr id="6477" name="Rectangle 87">
              <a:extLst>
                <a:ext uri="{FF2B5EF4-FFF2-40B4-BE49-F238E27FC236}">
                  <a16:creationId xmlns:a16="http://schemas.microsoft.com/office/drawing/2014/main" id="{BEE72175-D45E-6C28-52D3-746B2C24F83A}"/>
                </a:ext>
              </a:extLst>
            </p:cNvPr>
            <p:cNvSpPr>
              <a:spLocks noChangeArrowheads="1"/>
            </p:cNvSpPr>
            <p:nvPr/>
          </p:nvSpPr>
          <p:spPr bwMode="auto">
            <a:xfrm>
              <a:off x="2544" y="1795"/>
              <a:ext cx="1248" cy="240"/>
            </a:xfrm>
            <a:prstGeom prst="rect">
              <a:avLst/>
            </a:prstGeom>
            <a:solidFill>
              <a:srgbClr val="FF3300"/>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Times New Roman" panose="02020603050405020304" pitchFamily="18" charset="0"/>
                  <a:cs typeface="Times New Roman" panose="02020603050405020304" pitchFamily="18" charset="0"/>
                </a:rPr>
                <a:t>04H</a:t>
              </a:r>
              <a:endParaRPr lang="zh-CN" altLang="en-US" dirty="0">
                <a:latin typeface="Times New Roman" panose="02020603050405020304" pitchFamily="18" charset="0"/>
                <a:cs typeface="Times New Roman" panose="02020603050405020304" pitchFamily="18" charset="0"/>
              </a:endParaRPr>
            </a:p>
          </p:txBody>
        </p:sp>
      </p:grpSp>
      <p:sp>
        <p:nvSpPr>
          <p:cNvPr id="6481" name="Text Box 91">
            <a:extLst>
              <a:ext uri="{FF2B5EF4-FFF2-40B4-BE49-F238E27FC236}">
                <a16:creationId xmlns:a16="http://schemas.microsoft.com/office/drawing/2014/main" id="{A52B402E-4DB0-356F-9EC4-31562719169A}"/>
              </a:ext>
            </a:extLst>
          </p:cNvPr>
          <p:cNvSpPr txBox="1">
            <a:spLocks noChangeArrowheads="1"/>
          </p:cNvSpPr>
          <p:nvPr/>
        </p:nvSpPr>
        <p:spPr bwMode="auto">
          <a:xfrm>
            <a:off x="179388" y="4169172"/>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dirty="0">
                <a:latin typeface="Times New Roman" pitchFamily="18" charset="0"/>
                <a:ea typeface="宋体" pitchFamily="2" charset="-122"/>
              </a:rPr>
              <a:t>Q2:</a:t>
            </a:r>
            <a:r>
              <a:rPr lang="zh-CN" altLang="en-US" sz="2000" b="1" dirty="0">
                <a:solidFill>
                  <a:schemeClr val="tx1"/>
                </a:solidFill>
                <a:latin typeface="Times New Roman" pitchFamily="18" charset="0"/>
                <a:ea typeface="宋体" pitchFamily="2" charset="-122"/>
              </a:rPr>
              <a:t>红色的呢？</a:t>
            </a:r>
            <a:endParaRPr lang="zh-CN" altLang="en-US" sz="3200" b="1" dirty="0">
              <a:solidFill>
                <a:schemeClr val="tx1"/>
              </a:solidFill>
              <a:latin typeface="Times New Roman" pitchFamily="18" charset="0"/>
              <a:ea typeface="宋体" pitchFamily="2" charset="-122"/>
            </a:endParaRPr>
          </a:p>
        </p:txBody>
      </p:sp>
      <p:sp>
        <p:nvSpPr>
          <p:cNvPr id="6482" name="Text Box 93">
            <a:extLst>
              <a:ext uri="{FF2B5EF4-FFF2-40B4-BE49-F238E27FC236}">
                <a16:creationId xmlns:a16="http://schemas.microsoft.com/office/drawing/2014/main" id="{4BD958F6-0FC5-AE15-1F89-ACA2968F3719}"/>
              </a:ext>
            </a:extLst>
          </p:cNvPr>
          <p:cNvSpPr txBox="1">
            <a:spLocks noChangeArrowheads="1"/>
          </p:cNvSpPr>
          <p:nvPr/>
        </p:nvSpPr>
        <p:spPr bwMode="auto">
          <a:xfrm>
            <a:off x="6300192" y="4534474"/>
            <a:ext cx="2362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dirty="0">
                <a:latin typeface="Times New Roman" pitchFamily="18" charset="0"/>
                <a:ea typeface="宋体" pitchFamily="2" charset="-122"/>
              </a:rPr>
              <a:t>Q3:</a:t>
            </a:r>
            <a:r>
              <a:rPr lang="zh-CN" altLang="en-US" sz="2000" b="1" dirty="0">
                <a:solidFill>
                  <a:schemeClr val="tx1"/>
                </a:solidFill>
                <a:latin typeface="Times New Roman" pitchFamily="18" charset="0"/>
                <a:ea typeface="宋体" pitchFamily="2" charset="-122"/>
              </a:rPr>
              <a:t>将</a:t>
            </a:r>
            <a:r>
              <a:rPr lang="en-US" altLang="zh-CN" sz="2000" b="1" dirty="0">
                <a:solidFill>
                  <a:schemeClr val="tx1"/>
                </a:solidFill>
                <a:latin typeface="Times New Roman" pitchFamily="18" charset="0"/>
                <a:ea typeface="宋体" pitchFamily="2" charset="-122"/>
              </a:rPr>
              <a:t>5678H</a:t>
            </a:r>
            <a:r>
              <a:rPr lang="zh-CN" altLang="en-US" sz="2000" b="1" dirty="0">
                <a:solidFill>
                  <a:schemeClr val="tx1"/>
                </a:solidFill>
                <a:latin typeface="Times New Roman" pitchFamily="18" charset="0"/>
                <a:ea typeface="宋体" pitchFamily="2" charset="-122"/>
              </a:rPr>
              <a:t>存放到地址为</a:t>
            </a:r>
            <a:r>
              <a:rPr lang="en-US" altLang="zh-CN" sz="2000" b="1" dirty="0">
                <a:solidFill>
                  <a:schemeClr val="tx1"/>
                </a:solidFill>
                <a:latin typeface="Times New Roman" pitchFamily="18" charset="0"/>
                <a:ea typeface="宋体" pitchFamily="2" charset="-122"/>
              </a:rPr>
              <a:t>1234D</a:t>
            </a:r>
            <a:r>
              <a:rPr lang="zh-CN" altLang="en-US" sz="2000" b="1" dirty="0">
                <a:solidFill>
                  <a:schemeClr val="tx1"/>
                </a:solidFill>
                <a:latin typeface="Times New Roman" pitchFamily="18" charset="0"/>
                <a:ea typeface="宋体" pitchFamily="2" charset="-122"/>
              </a:rPr>
              <a:t>的字单元中。</a:t>
            </a:r>
          </a:p>
        </p:txBody>
      </p:sp>
      <p:sp>
        <p:nvSpPr>
          <p:cNvPr id="6483" name="Rectangle 95">
            <a:extLst>
              <a:ext uri="{FF2B5EF4-FFF2-40B4-BE49-F238E27FC236}">
                <a16:creationId xmlns:a16="http://schemas.microsoft.com/office/drawing/2014/main" id="{019B975B-680C-9ECD-34EB-6F60ED5EBBCB}"/>
              </a:ext>
            </a:extLst>
          </p:cNvPr>
          <p:cNvSpPr>
            <a:spLocks noChangeArrowheads="1"/>
          </p:cNvSpPr>
          <p:nvPr/>
        </p:nvSpPr>
        <p:spPr bwMode="auto">
          <a:xfrm>
            <a:off x="179388" y="4912122"/>
            <a:ext cx="2149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1"/>
                </a:solidFill>
                <a:latin typeface="Times New Roman" pitchFamily="18" charset="0"/>
              </a:rPr>
              <a:t>PA:00012347H</a:t>
            </a:r>
          </a:p>
          <a:p>
            <a:r>
              <a:rPr lang="en-US" altLang="zh-CN" sz="2400" b="1">
                <a:solidFill>
                  <a:schemeClr val="tx1"/>
                </a:solidFill>
                <a:latin typeface="Times New Roman" pitchFamily="18" charset="0"/>
              </a:rPr>
              <a:t>DATA:  5604H</a:t>
            </a:r>
          </a:p>
        </p:txBody>
      </p:sp>
      <p:sp>
        <p:nvSpPr>
          <p:cNvPr id="6484" name="文本框 8193">
            <a:extLst>
              <a:ext uri="{FF2B5EF4-FFF2-40B4-BE49-F238E27FC236}">
                <a16:creationId xmlns:a16="http://schemas.microsoft.com/office/drawing/2014/main" id="{28B69751-B48F-EC8D-0982-93041164A3A9}"/>
              </a:ext>
            </a:extLst>
          </p:cNvPr>
          <p:cNvSpPr txBox="1"/>
          <p:nvPr/>
        </p:nvSpPr>
        <p:spPr>
          <a:xfrm>
            <a:off x="548640" y="260985"/>
            <a:ext cx="438340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2.</a:t>
            </a:r>
            <a:r>
              <a:rPr lang="zh-CN" altLang="en-US" sz="3600" dirty="0">
                <a:solidFill>
                  <a:schemeClr val="bg1"/>
                </a:solidFill>
                <a:latin typeface="华文新魏" panose="02010800040101010101" pitchFamily="2" charset="-122"/>
                <a:ea typeface="华文新魏" panose="02010800040101010101" pitchFamily="2" charset="-122"/>
              </a:rPr>
              <a:t>主存的编址方式</a:t>
            </a:r>
            <a:endParaRPr lang="zh-CN"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0567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70"/>
                                        </p:tgtEl>
                                        <p:attrNameLst>
                                          <p:attrName>style.visibility</p:attrName>
                                        </p:attrNameLst>
                                      </p:cBhvr>
                                      <p:to>
                                        <p:strVal val="visible"/>
                                      </p:to>
                                    </p:set>
                                    <p:anim calcmode="lin" valueType="num">
                                      <p:cBhvr additive="base">
                                        <p:cTn id="7" dur="500" fill="hold"/>
                                        <p:tgtEl>
                                          <p:spTgt spid="6470"/>
                                        </p:tgtEl>
                                        <p:attrNameLst>
                                          <p:attrName>ppt_x</p:attrName>
                                        </p:attrNameLst>
                                      </p:cBhvr>
                                      <p:tavLst>
                                        <p:tav tm="0">
                                          <p:val>
                                            <p:strVal val="0-#ppt_w/2"/>
                                          </p:val>
                                        </p:tav>
                                        <p:tav tm="100000">
                                          <p:val>
                                            <p:strVal val="#ppt_x"/>
                                          </p:val>
                                        </p:tav>
                                      </p:tavLst>
                                    </p:anim>
                                    <p:anim calcmode="lin" valueType="num">
                                      <p:cBhvr additive="base">
                                        <p:cTn id="8" dur="500" fill="hold"/>
                                        <p:tgtEl>
                                          <p:spTgt spid="64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471"/>
                                        </p:tgtEl>
                                        <p:attrNameLst>
                                          <p:attrName>style.visibility</p:attrName>
                                        </p:attrNameLst>
                                      </p:cBhvr>
                                      <p:to>
                                        <p:strVal val="visible"/>
                                      </p:to>
                                    </p:set>
                                    <p:animEffect transition="in" filter="blinds(horizontal)">
                                      <p:cBhvr>
                                        <p:cTn id="13" dur="500"/>
                                        <p:tgtEl>
                                          <p:spTgt spid="647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475"/>
                                        </p:tgtEl>
                                        <p:attrNameLst>
                                          <p:attrName>style.visibility</p:attrName>
                                        </p:attrNameLst>
                                      </p:cBhvr>
                                      <p:to>
                                        <p:strVal val="visible"/>
                                      </p:to>
                                    </p:set>
                                    <p:animEffect transition="in" filter="fade">
                                      <p:cBhvr>
                                        <p:cTn id="18" dur="1000"/>
                                        <p:tgtEl>
                                          <p:spTgt spid="6475"/>
                                        </p:tgtEl>
                                      </p:cBhvr>
                                    </p:animEffect>
                                    <p:anim calcmode="lin" valueType="num">
                                      <p:cBhvr>
                                        <p:cTn id="19" dur="1000" fill="hold"/>
                                        <p:tgtEl>
                                          <p:spTgt spid="6475"/>
                                        </p:tgtEl>
                                        <p:attrNameLst>
                                          <p:attrName>ppt_x</p:attrName>
                                        </p:attrNameLst>
                                      </p:cBhvr>
                                      <p:tavLst>
                                        <p:tav tm="0">
                                          <p:val>
                                            <p:strVal val="#ppt_x"/>
                                          </p:val>
                                        </p:tav>
                                        <p:tav tm="100000">
                                          <p:val>
                                            <p:strVal val="#ppt_x"/>
                                          </p:val>
                                        </p:tav>
                                      </p:tavLst>
                                    </p:anim>
                                    <p:anim calcmode="lin" valueType="num">
                                      <p:cBhvr>
                                        <p:cTn id="20" dur="1000" fill="hold"/>
                                        <p:tgtEl>
                                          <p:spTgt spid="647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81"/>
                                        </p:tgtEl>
                                        <p:attrNameLst>
                                          <p:attrName>style.visibility</p:attrName>
                                        </p:attrNameLst>
                                      </p:cBhvr>
                                      <p:to>
                                        <p:strVal val="visible"/>
                                      </p:to>
                                    </p:set>
                                    <p:anim calcmode="lin" valueType="num">
                                      <p:cBhvr additive="base">
                                        <p:cTn id="25" dur="500" fill="hold"/>
                                        <p:tgtEl>
                                          <p:spTgt spid="6481"/>
                                        </p:tgtEl>
                                        <p:attrNameLst>
                                          <p:attrName>ppt_x</p:attrName>
                                        </p:attrNameLst>
                                      </p:cBhvr>
                                      <p:tavLst>
                                        <p:tav tm="0">
                                          <p:val>
                                            <p:strVal val="0-#ppt_w/2"/>
                                          </p:val>
                                        </p:tav>
                                        <p:tav tm="100000">
                                          <p:val>
                                            <p:strVal val="#ppt_x"/>
                                          </p:val>
                                        </p:tav>
                                      </p:tavLst>
                                    </p:anim>
                                    <p:anim calcmode="lin" valueType="num">
                                      <p:cBhvr additive="base">
                                        <p:cTn id="26" dur="500" fill="hold"/>
                                        <p:tgtEl>
                                          <p:spTgt spid="648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483"/>
                                        </p:tgtEl>
                                        <p:attrNameLst>
                                          <p:attrName>style.visibility</p:attrName>
                                        </p:attrNameLst>
                                      </p:cBhvr>
                                      <p:to>
                                        <p:strVal val="visible"/>
                                      </p:to>
                                    </p:set>
                                    <p:animEffect transition="in" filter="blinds(horizontal)">
                                      <p:cBhvr>
                                        <p:cTn id="31" dur="500"/>
                                        <p:tgtEl>
                                          <p:spTgt spid="648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6482"/>
                                        </p:tgtEl>
                                        <p:attrNameLst>
                                          <p:attrName>style.visibility</p:attrName>
                                        </p:attrNameLst>
                                      </p:cBhvr>
                                      <p:to>
                                        <p:strVal val="visible"/>
                                      </p:to>
                                    </p:set>
                                    <p:anim calcmode="lin" valueType="num">
                                      <p:cBhvr additive="base">
                                        <p:cTn id="36" dur="500" fill="hold"/>
                                        <p:tgtEl>
                                          <p:spTgt spid="6482"/>
                                        </p:tgtEl>
                                        <p:attrNameLst>
                                          <p:attrName>ppt_x</p:attrName>
                                        </p:attrNameLst>
                                      </p:cBhvr>
                                      <p:tavLst>
                                        <p:tav tm="0">
                                          <p:val>
                                            <p:strVal val="1+#ppt_w/2"/>
                                          </p:val>
                                        </p:tav>
                                        <p:tav tm="100000">
                                          <p:val>
                                            <p:strVal val="#ppt_x"/>
                                          </p:val>
                                        </p:tav>
                                      </p:tavLst>
                                    </p:anim>
                                    <p:anim calcmode="lin" valueType="num">
                                      <p:cBhvr additive="base">
                                        <p:cTn id="37" dur="500" fill="hold"/>
                                        <p:tgtEl>
                                          <p:spTgt spid="6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0" grpId="0"/>
      <p:bldP spid="6471" grpId="0"/>
      <p:bldP spid="6481" grpId="0"/>
      <p:bldP spid="6482" grpId="0"/>
      <p:bldP spid="64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87" name="组合 6186">
            <a:extLst>
              <a:ext uri="{FF2B5EF4-FFF2-40B4-BE49-F238E27FC236}">
                <a16:creationId xmlns:a16="http://schemas.microsoft.com/office/drawing/2014/main" id="{431D5B04-1CF3-01F0-EE9C-9C0F9E34A7DE}"/>
              </a:ext>
            </a:extLst>
          </p:cNvPr>
          <p:cNvGrpSpPr/>
          <p:nvPr/>
        </p:nvGrpSpPr>
        <p:grpSpPr>
          <a:xfrm>
            <a:off x="2687638" y="1124744"/>
            <a:ext cx="3670300" cy="5688806"/>
            <a:chOff x="2687638" y="336550"/>
            <a:chExt cx="3670300" cy="6477000"/>
          </a:xfrm>
        </p:grpSpPr>
        <p:grpSp>
          <p:nvGrpSpPr>
            <p:cNvPr id="2" name="Group 73">
              <a:extLst>
                <a:ext uri="{FF2B5EF4-FFF2-40B4-BE49-F238E27FC236}">
                  <a16:creationId xmlns:a16="http://schemas.microsoft.com/office/drawing/2014/main" id="{0669332B-514F-7747-6A51-CF81B273F0F9}"/>
                </a:ext>
              </a:extLst>
            </p:cNvPr>
            <p:cNvGrpSpPr>
              <a:grpSpLocks/>
            </p:cNvGrpSpPr>
            <p:nvPr/>
          </p:nvGrpSpPr>
          <p:grpSpPr bwMode="auto">
            <a:xfrm>
              <a:off x="2700338" y="433388"/>
              <a:ext cx="3657600" cy="6308725"/>
              <a:chOff x="1488" y="131"/>
              <a:chExt cx="2304" cy="4088"/>
            </a:xfrm>
          </p:grpSpPr>
          <p:sp>
            <p:nvSpPr>
              <p:cNvPr id="3" name="Text Box 2">
                <a:extLst>
                  <a:ext uri="{FF2B5EF4-FFF2-40B4-BE49-F238E27FC236}">
                    <a16:creationId xmlns:a16="http://schemas.microsoft.com/office/drawing/2014/main" id="{5FE2EC4A-F014-E974-8407-9A0EDA8E93B4}"/>
                  </a:ext>
                </a:extLst>
              </p:cNvPr>
              <p:cNvSpPr txBox="1">
                <a:spLocks noChangeArrowheads="1"/>
              </p:cNvSpPr>
              <p:nvPr/>
            </p:nvSpPr>
            <p:spPr bwMode="auto">
              <a:xfrm>
                <a:off x="1488" y="131"/>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4" name="Text Box 3">
                <a:extLst>
                  <a:ext uri="{FF2B5EF4-FFF2-40B4-BE49-F238E27FC236}">
                    <a16:creationId xmlns:a16="http://schemas.microsoft.com/office/drawing/2014/main" id="{D1D1A5A0-5730-D06C-A5D0-FFEB45E5EEB0}"/>
                  </a:ext>
                </a:extLst>
              </p:cNvPr>
              <p:cNvSpPr txBox="1">
                <a:spLocks noChangeArrowheads="1"/>
              </p:cNvSpPr>
              <p:nvPr/>
            </p:nvSpPr>
            <p:spPr bwMode="auto">
              <a:xfrm>
                <a:off x="1488" y="370"/>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 name="Text Box 4">
                <a:extLst>
                  <a:ext uri="{FF2B5EF4-FFF2-40B4-BE49-F238E27FC236}">
                    <a16:creationId xmlns:a16="http://schemas.microsoft.com/office/drawing/2014/main" id="{126DE122-8E8C-9247-8D84-291F48DBC3A4}"/>
                  </a:ext>
                </a:extLst>
              </p:cNvPr>
              <p:cNvSpPr txBox="1">
                <a:spLocks noChangeArrowheads="1"/>
              </p:cNvSpPr>
              <p:nvPr/>
            </p:nvSpPr>
            <p:spPr bwMode="auto">
              <a:xfrm>
                <a:off x="1488" y="611"/>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6" name="Text Box 5">
                <a:extLst>
                  <a:ext uri="{FF2B5EF4-FFF2-40B4-BE49-F238E27FC236}">
                    <a16:creationId xmlns:a16="http://schemas.microsoft.com/office/drawing/2014/main" id="{27B4F728-8486-D46C-41D4-9C7F5DAC5ADA}"/>
                  </a:ext>
                </a:extLst>
              </p:cNvPr>
              <p:cNvSpPr txBox="1">
                <a:spLocks noChangeArrowheads="1"/>
              </p:cNvSpPr>
              <p:nvPr/>
            </p:nvSpPr>
            <p:spPr bwMode="auto">
              <a:xfrm>
                <a:off x="1488" y="86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7" name="Text Box 6">
                <a:extLst>
                  <a:ext uri="{FF2B5EF4-FFF2-40B4-BE49-F238E27FC236}">
                    <a16:creationId xmlns:a16="http://schemas.microsoft.com/office/drawing/2014/main" id="{8819ABA2-8626-B086-0DA2-499B56FDA853}"/>
                  </a:ext>
                </a:extLst>
              </p:cNvPr>
              <p:cNvSpPr txBox="1">
                <a:spLocks noChangeArrowheads="1"/>
              </p:cNvSpPr>
              <p:nvPr/>
            </p:nvSpPr>
            <p:spPr bwMode="auto">
              <a:xfrm>
                <a:off x="1488" y="1090"/>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8" name="Text Box 7">
                <a:extLst>
                  <a:ext uri="{FF2B5EF4-FFF2-40B4-BE49-F238E27FC236}">
                    <a16:creationId xmlns:a16="http://schemas.microsoft.com/office/drawing/2014/main" id="{8D158294-9846-4BE9-9A1F-5DE7EA199D30}"/>
                  </a:ext>
                </a:extLst>
              </p:cNvPr>
              <p:cNvSpPr txBox="1">
                <a:spLocks noChangeArrowheads="1"/>
              </p:cNvSpPr>
              <p:nvPr/>
            </p:nvSpPr>
            <p:spPr bwMode="auto">
              <a:xfrm>
                <a:off x="1488" y="1330"/>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9" name="Text Box 8">
                <a:extLst>
                  <a:ext uri="{FF2B5EF4-FFF2-40B4-BE49-F238E27FC236}">
                    <a16:creationId xmlns:a16="http://schemas.microsoft.com/office/drawing/2014/main" id="{CBD6509B-444C-4921-AECD-3BFA6F31D834}"/>
                  </a:ext>
                </a:extLst>
              </p:cNvPr>
              <p:cNvSpPr txBox="1">
                <a:spLocks noChangeArrowheads="1"/>
              </p:cNvSpPr>
              <p:nvPr/>
            </p:nvSpPr>
            <p:spPr bwMode="auto">
              <a:xfrm>
                <a:off x="1488" y="1571"/>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0" name="Text Box 9">
                <a:extLst>
                  <a:ext uri="{FF2B5EF4-FFF2-40B4-BE49-F238E27FC236}">
                    <a16:creationId xmlns:a16="http://schemas.microsoft.com/office/drawing/2014/main" id="{D1428B3D-21B0-9F3F-2B7B-10E7E41D2FD2}"/>
                  </a:ext>
                </a:extLst>
              </p:cNvPr>
              <p:cNvSpPr txBox="1">
                <a:spLocks noChangeArrowheads="1"/>
              </p:cNvSpPr>
              <p:nvPr/>
            </p:nvSpPr>
            <p:spPr bwMode="auto">
              <a:xfrm>
                <a:off x="1488" y="1761"/>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1" name="Text Box 10">
                <a:extLst>
                  <a:ext uri="{FF2B5EF4-FFF2-40B4-BE49-F238E27FC236}">
                    <a16:creationId xmlns:a16="http://schemas.microsoft.com/office/drawing/2014/main" id="{15E6A462-81AD-CD75-29B4-68D6D6E8600B}"/>
                  </a:ext>
                </a:extLst>
              </p:cNvPr>
              <p:cNvSpPr txBox="1">
                <a:spLocks noChangeArrowheads="1"/>
              </p:cNvSpPr>
              <p:nvPr/>
            </p:nvSpPr>
            <p:spPr bwMode="auto">
              <a:xfrm>
                <a:off x="1488" y="200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2" name="Text Box 11">
                <a:extLst>
                  <a:ext uri="{FF2B5EF4-FFF2-40B4-BE49-F238E27FC236}">
                    <a16:creationId xmlns:a16="http://schemas.microsoft.com/office/drawing/2014/main" id="{9CD818D2-F741-1808-F4F0-C4B901CFB007}"/>
                  </a:ext>
                </a:extLst>
              </p:cNvPr>
              <p:cNvSpPr txBox="1">
                <a:spLocks noChangeArrowheads="1"/>
              </p:cNvSpPr>
              <p:nvPr/>
            </p:nvSpPr>
            <p:spPr bwMode="auto">
              <a:xfrm>
                <a:off x="1488" y="224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3" name="Text Box 12">
                <a:extLst>
                  <a:ext uri="{FF2B5EF4-FFF2-40B4-BE49-F238E27FC236}">
                    <a16:creationId xmlns:a16="http://schemas.microsoft.com/office/drawing/2014/main" id="{57CB1006-786A-57CB-3A19-F57AB6BCB0FD}"/>
                  </a:ext>
                </a:extLst>
              </p:cNvPr>
              <p:cNvSpPr txBox="1">
                <a:spLocks noChangeArrowheads="1"/>
              </p:cNvSpPr>
              <p:nvPr/>
            </p:nvSpPr>
            <p:spPr bwMode="auto">
              <a:xfrm>
                <a:off x="1488" y="2482"/>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4" name="Text Box 13">
                <a:extLst>
                  <a:ext uri="{FF2B5EF4-FFF2-40B4-BE49-F238E27FC236}">
                    <a16:creationId xmlns:a16="http://schemas.microsoft.com/office/drawing/2014/main" id="{1EADF6ED-D727-C6BF-BB29-033CA4286B4C}"/>
                  </a:ext>
                </a:extLst>
              </p:cNvPr>
              <p:cNvSpPr txBox="1">
                <a:spLocks noChangeArrowheads="1"/>
              </p:cNvSpPr>
              <p:nvPr/>
            </p:nvSpPr>
            <p:spPr bwMode="auto">
              <a:xfrm>
                <a:off x="1488" y="2722"/>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5" name="Text Box 14">
                <a:extLst>
                  <a:ext uri="{FF2B5EF4-FFF2-40B4-BE49-F238E27FC236}">
                    <a16:creationId xmlns:a16="http://schemas.microsoft.com/office/drawing/2014/main" id="{5489D7C9-D100-833C-C806-4C192B46D4A6}"/>
                  </a:ext>
                </a:extLst>
              </p:cNvPr>
              <p:cNvSpPr txBox="1">
                <a:spLocks noChangeArrowheads="1"/>
              </p:cNvSpPr>
              <p:nvPr/>
            </p:nvSpPr>
            <p:spPr bwMode="auto">
              <a:xfrm>
                <a:off x="1488" y="296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6" name="Text Box 15">
                <a:extLst>
                  <a:ext uri="{FF2B5EF4-FFF2-40B4-BE49-F238E27FC236}">
                    <a16:creationId xmlns:a16="http://schemas.microsoft.com/office/drawing/2014/main" id="{118FD008-A760-53AC-B028-86660C99EC74}"/>
                  </a:ext>
                </a:extLst>
              </p:cNvPr>
              <p:cNvSpPr txBox="1">
                <a:spLocks noChangeArrowheads="1"/>
              </p:cNvSpPr>
              <p:nvPr/>
            </p:nvSpPr>
            <p:spPr bwMode="auto">
              <a:xfrm>
                <a:off x="1488" y="320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7" name="Text Box 16">
                <a:extLst>
                  <a:ext uri="{FF2B5EF4-FFF2-40B4-BE49-F238E27FC236}">
                    <a16:creationId xmlns:a16="http://schemas.microsoft.com/office/drawing/2014/main" id="{9B40C07A-D166-669A-5D51-1FEC3B05C62F}"/>
                  </a:ext>
                </a:extLst>
              </p:cNvPr>
              <p:cNvSpPr txBox="1">
                <a:spLocks noChangeArrowheads="1"/>
              </p:cNvSpPr>
              <p:nvPr/>
            </p:nvSpPr>
            <p:spPr bwMode="auto">
              <a:xfrm>
                <a:off x="1488" y="3443"/>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8" name="Text Box 17">
                <a:extLst>
                  <a:ext uri="{FF2B5EF4-FFF2-40B4-BE49-F238E27FC236}">
                    <a16:creationId xmlns:a16="http://schemas.microsoft.com/office/drawing/2014/main" id="{9479B6E3-281B-F4E7-3031-F771A98C2A9F}"/>
                  </a:ext>
                </a:extLst>
              </p:cNvPr>
              <p:cNvSpPr txBox="1">
                <a:spLocks noChangeArrowheads="1"/>
              </p:cNvSpPr>
              <p:nvPr/>
            </p:nvSpPr>
            <p:spPr bwMode="auto">
              <a:xfrm>
                <a:off x="1488" y="368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19" name="Text Box 18">
                <a:extLst>
                  <a:ext uri="{FF2B5EF4-FFF2-40B4-BE49-F238E27FC236}">
                    <a16:creationId xmlns:a16="http://schemas.microsoft.com/office/drawing/2014/main" id="{F3F2EDF6-EE0E-6DA9-2620-1CD73AF800C6}"/>
                  </a:ext>
                </a:extLst>
              </p:cNvPr>
              <p:cNvSpPr txBox="1">
                <a:spLocks noChangeArrowheads="1"/>
              </p:cNvSpPr>
              <p:nvPr/>
            </p:nvSpPr>
            <p:spPr bwMode="auto">
              <a:xfrm>
                <a:off x="1488" y="3922"/>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20" name="Group 19">
                <a:extLst>
                  <a:ext uri="{FF2B5EF4-FFF2-40B4-BE49-F238E27FC236}">
                    <a16:creationId xmlns:a16="http://schemas.microsoft.com/office/drawing/2014/main" id="{73D9500C-58CE-F292-D0DE-E43DB4005C56}"/>
                  </a:ext>
                </a:extLst>
              </p:cNvPr>
              <p:cNvGrpSpPr>
                <a:grpSpLocks/>
              </p:cNvGrpSpPr>
              <p:nvPr/>
            </p:nvGrpSpPr>
            <p:grpSpPr bwMode="auto">
              <a:xfrm>
                <a:off x="1776" y="144"/>
                <a:ext cx="2016" cy="4032"/>
                <a:chOff x="1776" y="144"/>
                <a:chExt cx="1728" cy="4032"/>
              </a:xfrm>
            </p:grpSpPr>
            <p:sp>
              <p:nvSpPr>
                <p:cNvPr id="22" name="Rectangle 20">
                  <a:extLst>
                    <a:ext uri="{FF2B5EF4-FFF2-40B4-BE49-F238E27FC236}">
                      <a16:creationId xmlns:a16="http://schemas.microsoft.com/office/drawing/2014/main" id="{EFEDB3CE-C766-2B9F-C99E-F7304AABC597}"/>
                    </a:ext>
                  </a:extLst>
                </p:cNvPr>
                <p:cNvSpPr>
                  <a:spLocks noChangeArrowheads="1"/>
                </p:cNvSpPr>
                <p:nvPr/>
              </p:nvSpPr>
              <p:spPr bwMode="auto">
                <a:xfrm>
                  <a:off x="2448" y="144"/>
                  <a:ext cx="1056" cy="40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a:extLst>
                    <a:ext uri="{FF2B5EF4-FFF2-40B4-BE49-F238E27FC236}">
                      <a16:creationId xmlns:a16="http://schemas.microsoft.com/office/drawing/2014/main" id="{AC9CF809-3EB4-307D-E694-BEC41747E145}"/>
                    </a:ext>
                  </a:extLst>
                </p:cNvPr>
                <p:cNvSpPr>
                  <a:spLocks noChangeShapeType="1"/>
                </p:cNvSpPr>
                <p:nvPr/>
              </p:nvSpPr>
              <p:spPr bwMode="auto">
                <a:xfrm>
                  <a:off x="2448"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a:extLst>
                    <a:ext uri="{FF2B5EF4-FFF2-40B4-BE49-F238E27FC236}">
                      <a16:creationId xmlns:a16="http://schemas.microsoft.com/office/drawing/2014/main" id="{857C4461-BD7B-5DB4-5684-086EC88426BD}"/>
                    </a:ext>
                  </a:extLst>
                </p:cNvPr>
                <p:cNvSpPr>
                  <a:spLocks noChangeShapeType="1"/>
                </p:cNvSpPr>
                <p:nvPr/>
              </p:nvSpPr>
              <p:spPr bwMode="auto">
                <a:xfrm>
                  <a:off x="2448"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a:extLst>
                    <a:ext uri="{FF2B5EF4-FFF2-40B4-BE49-F238E27FC236}">
                      <a16:creationId xmlns:a16="http://schemas.microsoft.com/office/drawing/2014/main" id="{22E49B6D-12B7-B6D3-7A8B-B2C01F263587}"/>
                    </a:ext>
                  </a:extLst>
                </p:cNvPr>
                <p:cNvSpPr>
                  <a:spLocks noChangeShapeType="1"/>
                </p:cNvSpPr>
                <p:nvPr/>
              </p:nvSpPr>
              <p:spPr bwMode="auto">
                <a:xfrm>
                  <a:off x="2448"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4">
                  <a:extLst>
                    <a:ext uri="{FF2B5EF4-FFF2-40B4-BE49-F238E27FC236}">
                      <a16:creationId xmlns:a16="http://schemas.microsoft.com/office/drawing/2014/main" id="{5FB0AA2C-DB63-5F24-36C9-00C5C2FD7F99}"/>
                    </a:ext>
                  </a:extLst>
                </p:cNvPr>
                <p:cNvSpPr>
                  <a:spLocks noChangeShapeType="1"/>
                </p:cNvSpPr>
                <p:nvPr/>
              </p:nvSpPr>
              <p:spPr bwMode="auto">
                <a:xfrm>
                  <a:off x="2448" y="18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5">
                  <a:extLst>
                    <a:ext uri="{FF2B5EF4-FFF2-40B4-BE49-F238E27FC236}">
                      <a16:creationId xmlns:a16="http://schemas.microsoft.com/office/drawing/2014/main" id="{12EAE716-DE32-7FD3-B335-6D2675443EE3}"/>
                    </a:ext>
                  </a:extLst>
                </p:cNvPr>
                <p:cNvSpPr>
                  <a:spLocks noChangeShapeType="1"/>
                </p:cNvSpPr>
                <p:nvPr/>
              </p:nvSpPr>
              <p:spPr bwMode="auto">
                <a:xfrm>
                  <a:off x="2448" y="20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6">
                  <a:extLst>
                    <a:ext uri="{FF2B5EF4-FFF2-40B4-BE49-F238E27FC236}">
                      <a16:creationId xmlns:a16="http://schemas.microsoft.com/office/drawing/2014/main" id="{7369B016-0211-33D8-61C6-AEA3496A460F}"/>
                    </a:ext>
                  </a:extLst>
                </p:cNvPr>
                <p:cNvSpPr>
                  <a:spLocks noChangeShapeType="1"/>
                </p:cNvSpPr>
                <p:nvPr/>
              </p:nvSpPr>
              <p:spPr bwMode="auto">
                <a:xfrm>
                  <a:off x="244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7">
                  <a:extLst>
                    <a:ext uri="{FF2B5EF4-FFF2-40B4-BE49-F238E27FC236}">
                      <a16:creationId xmlns:a16="http://schemas.microsoft.com/office/drawing/2014/main" id="{1AA5B84C-4F5B-9018-C30B-D9D4B98EC095}"/>
                    </a:ext>
                  </a:extLst>
                </p:cNvPr>
                <p:cNvSpPr>
                  <a:spLocks noChangeShapeType="1"/>
                </p:cNvSpPr>
                <p:nvPr/>
              </p:nvSpPr>
              <p:spPr bwMode="auto">
                <a:xfrm>
                  <a:off x="2448" y="25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8">
                  <a:extLst>
                    <a:ext uri="{FF2B5EF4-FFF2-40B4-BE49-F238E27FC236}">
                      <a16:creationId xmlns:a16="http://schemas.microsoft.com/office/drawing/2014/main" id="{0AC0AADC-2395-84A2-E993-9AEDF4072DFA}"/>
                    </a:ext>
                  </a:extLst>
                </p:cNvPr>
                <p:cNvSpPr>
                  <a:spLocks noChangeShapeType="1"/>
                </p:cNvSpPr>
                <p:nvPr/>
              </p:nvSpPr>
              <p:spPr bwMode="auto">
                <a:xfrm>
                  <a:off x="24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9">
                  <a:extLst>
                    <a:ext uri="{FF2B5EF4-FFF2-40B4-BE49-F238E27FC236}">
                      <a16:creationId xmlns:a16="http://schemas.microsoft.com/office/drawing/2014/main" id="{B31E094B-1C2F-E03C-7C58-15FA57677792}"/>
                    </a:ext>
                  </a:extLst>
                </p:cNvPr>
                <p:cNvSpPr>
                  <a:spLocks noChangeShapeType="1"/>
                </p:cNvSpPr>
                <p:nvPr/>
              </p:nvSpPr>
              <p:spPr bwMode="auto">
                <a:xfrm>
                  <a:off x="2448" y="3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4" name="Line 30">
                  <a:extLst>
                    <a:ext uri="{FF2B5EF4-FFF2-40B4-BE49-F238E27FC236}">
                      <a16:creationId xmlns:a16="http://schemas.microsoft.com/office/drawing/2014/main" id="{E15BC3D1-88F0-AA7F-54C8-074E9B23E20A}"/>
                    </a:ext>
                  </a:extLst>
                </p:cNvPr>
                <p:cNvSpPr>
                  <a:spLocks noChangeShapeType="1"/>
                </p:cNvSpPr>
                <p:nvPr/>
              </p:nvSpPr>
              <p:spPr bwMode="auto">
                <a:xfrm>
                  <a:off x="1776" y="3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 name="Line 31">
                  <a:extLst>
                    <a:ext uri="{FF2B5EF4-FFF2-40B4-BE49-F238E27FC236}">
                      <a16:creationId xmlns:a16="http://schemas.microsoft.com/office/drawing/2014/main" id="{75235325-9B85-D7F3-2E4A-2B614DB65D04}"/>
                    </a:ext>
                  </a:extLst>
                </p:cNvPr>
                <p:cNvSpPr>
                  <a:spLocks noChangeShapeType="1"/>
                </p:cNvSpPr>
                <p:nvPr/>
              </p:nvSpPr>
              <p:spPr bwMode="auto">
                <a:xfrm>
                  <a:off x="2448" y="6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 name="Line 32">
                  <a:extLst>
                    <a:ext uri="{FF2B5EF4-FFF2-40B4-BE49-F238E27FC236}">
                      <a16:creationId xmlns:a16="http://schemas.microsoft.com/office/drawing/2014/main" id="{3CF73874-8C11-560F-FF3A-BA06269EA83F}"/>
                    </a:ext>
                  </a:extLst>
                </p:cNvPr>
                <p:cNvSpPr>
                  <a:spLocks noChangeShapeType="1"/>
                </p:cNvSpPr>
                <p:nvPr/>
              </p:nvSpPr>
              <p:spPr bwMode="auto">
                <a:xfrm>
                  <a:off x="1776" y="6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 name="Line 33">
                  <a:extLst>
                    <a:ext uri="{FF2B5EF4-FFF2-40B4-BE49-F238E27FC236}">
                      <a16:creationId xmlns:a16="http://schemas.microsoft.com/office/drawing/2014/main" id="{B404D257-38F9-4754-24EF-79A3CE39D7C8}"/>
                    </a:ext>
                  </a:extLst>
                </p:cNvPr>
                <p:cNvSpPr>
                  <a:spLocks noChangeShapeType="1"/>
                </p:cNvSpPr>
                <p:nvPr/>
              </p:nvSpPr>
              <p:spPr bwMode="auto">
                <a:xfrm>
                  <a:off x="2448" y="8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 name="Line 34">
                  <a:extLst>
                    <a:ext uri="{FF2B5EF4-FFF2-40B4-BE49-F238E27FC236}">
                      <a16:creationId xmlns:a16="http://schemas.microsoft.com/office/drawing/2014/main" id="{C7039DBA-2D0E-0739-97B8-0001D6F519DA}"/>
                    </a:ext>
                  </a:extLst>
                </p:cNvPr>
                <p:cNvSpPr>
                  <a:spLocks noChangeShapeType="1"/>
                </p:cNvSpPr>
                <p:nvPr/>
              </p:nvSpPr>
              <p:spPr bwMode="auto">
                <a:xfrm>
                  <a:off x="1776" y="8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1" name="Line 35">
                  <a:extLst>
                    <a:ext uri="{FF2B5EF4-FFF2-40B4-BE49-F238E27FC236}">
                      <a16:creationId xmlns:a16="http://schemas.microsoft.com/office/drawing/2014/main" id="{8B9D2FA6-2DB2-1F54-CDEB-32BFF315BCFE}"/>
                    </a:ext>
                  </a:extLst>
                </p:cNvPr>
                <p:cNvSpPr>
                  <a:spLocks noChangeShapeType="1"/>
                </p:cNvSpPr>
                <p:nvPr/>
              </p:nvSpPr>
              <p:spPr bwMode="auto">
                <a:xfrm>
                  <a:off x="1776" y="11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2" name="Line 36">
                  <a:extLst>
                    <a:ext uri="{FF2B5EF4-FFF2-40B4-BE49-F238E27FC236}">
                      <a16:creationId xmlns:a16="http://schemas.microsoft.com/office/drawing/2014/main" id="{E829917E-38BF-C3AA-6F5A-C91F94394315}"/>
                    </a:ext>
                  </a:extLst>
                </p:cNvPr>
                <p:cNvSpPr>
                  <a:spLocks noChangeShapeType="1"/>
                </p:cNvSpPr>
                <p:nvPr/>
              </p:nvSpPr>
              <p:spPr bwMode="auto">
                <a:xfrm>
                  <a:off x="1776" y="13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3" name="Line 37">
                  <a:extLst>
                    <a:ext uri="{FF2B5EF4-FFF2-40B4-BE49-F238E27FC236}">
                      <a16:creationId xmlns:a16="http://schemas.microsoft.com/office/drawing/2014/main" id="{A6E66A2B-DC0F-ED73-9CA4-05F11B374967}"/>
                    </a:ext>
                  </a:extLst>
                </p:cNvPr>
                <p:cNvSpPr>
                  <a:spLocks noChangeShapeType="1"/>
                </p:cNvSpPr>
                <p:nvPr/>
              </p:nvSpPr>
              <p:spPr bwMode="auto">
                <a:xfrm>
                  <a:off x="1776" y="15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Line 38">
                  <a:extLst>
                    <a:ext uri="{FF2B5EF4-FFF2-40B4-BE49-F238E27FC236}">
                      <a16:creationId xmlns:a16="http://schemas.microsoft.com/office/drawing/2014/main" id="{A2B13762-845E-A02C-773C-47661DB394A5}"/>
                    </a:ext>
                  </a:extLst>
                </p:cNvPr>
                <p:cNvSpPr>
                  <a:spLocks noChangeShapeType="1"/>
                </p:cNvSpPr>
                <p:nvPr/>
              </p:nvSpPr>
              <p:spPr bwMode="auto">
                <a:xfrm>
                  <a:off x="1776" y="18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Line 39">
                  <a:extLst>
                    <a:ext uri="{FF2B5EF4-FFF2-40B4-BE49-F238E27FC236}">
                      <a16:creationId xmlns:a16="http://schemas.microsoft.com/office/drawing/2014/main" id="{2ED0B245-F521-BD0F-1666-DA88DC2426A9}"/>
                    </a:ext>
                  </a:extLst>
                </p:cNvPr>
                <p:cNvSpPr>
                  <a:spLocks noChangeShapeType="1"/>
                </p:cNvSpPr>
                <p:nvPr/>
              </p:nvSpPr>
              <p:spPr bwMode="auto">
                <a:xfrm>
                  <a:off x="1776" y="20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Line 40">
                  <a:extLst>
                    <a:ext uri="{FF2B5EF4-FFF2-40B4-BE49-F238E27FC236}">
                      <a16:creationId xmlns:a16="http://schemas.microsoft.com/office/drawing/2014/main" id="{5EB4F049-3947-AF7A-1D4A-D42587EB6A32}"/>
                    </a:ext>
                  </a:extLst>
                </p:cNvPr>
                <p:cNvSpPr>
                  <a:spLocks noChangeShapeType="1"/>
                </p:cNvSpPr>
                <p:nvPr/>
              </p:nvSpPr>
              <p:spPr bwMode="auto">
                <a:xfrm>
                  <a:off x="1776" y="23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Line 41">
                  <a:extLst>
                    <a:ext uri="{FF2B5EF4-FFF2-40B4-BE49-F238E27FC236}">
                      <a16:creationId xmlns:a16="http://schemas.microsoft.com/office/drawing/2014/main" id="{FA141D7E-982F-6B1A-DFA6-7D119657AE8D}"/>
                    </a:ext>
                  </a:extLst>
                </p:cNvPr>
                <p:cNvSpPr>
                  <a:spLocks noChangeShapeType="1"/>
                </p:cNvSpPr>
                <p:nvPr/>
              </p:nvSpPr>
              <p:spPr bwMode="auto">
                <a:xfrm>
                  <a:off x="1776" y="25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8" name="Line 42">
                  <a:extLst>
                    <a:ext uri="{FF2B5EF4-FFF2-40B4-BE49-F238E27FC236}">
                      <a16:creationId xmlns:a16="http://schemas.microsoft.com/office/drawing/2014/main" id="{18727721-DBA8-F081-6165-A7FAD70B3482}"/>
                    </a:ext>
                  </a:extLst>
                </p:cNvPr>
                <p:cNvSpPr>
                  <a:spLocks noChangeShapeType="1"/>
                </p:cNvSpPr>
                <p:nvPr/>
              </p:nvSpPr>
              <p:spPr bwMode="auto">
                <a:xfrm>
                  <a:off x="1776" y="27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9" name="Line 43">
                  <a:extLst>
                    <a:ext uri="{FF2B5EF4-FFF2-40B4-BE49-F238E27FC236}">
                      <a16:creationId xmlns:a16="http://schemas.microsoft.com/office/drawing/2014/main" id="{AE0574CF-AFDE-4FAF-AA9D-B41DAB33E5C0}"/>
                    </a:ext>
                  </a:extLst>
                </p:cNvPr>
                <p:cNvSpPr>
                  <a:spLocks noChangeShapeType="1"/>
                </p:cNvSpPr>
                <p:nvPr/>
              </p:nvSpPr>
              <p:spPr bwMode="auto">
                <a:xfrm>
                  <a:off x="2448" y="30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0" name="Line 44">
                  <a:extLst>
                    <a:ext uri="{FF2B5EF4-FFF2-40B4-BE49-F238E27FC236}">
                      <a16:creationId xmlns:a16="http://schemas.microsoft.com/office/drawing/2014/main" id="{29330979-6A73-8245-CDDA-878133FB541E}"/>
                    </a:ext>
                  </a:extLst>
                </p:cNvPr>
                <p:cNvSpPr>
                  <a:spLocks noChangeShapeType="1"/>
                </p:cNvSpPr>
                <p:nvPr/>
              </p:nvSpPr>
              <p:spPr bwMode="auto">
                <a:xfrm>
                  <a:off x="1776" y="30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1" name="Line 45">
                  <a:extLst>
                    <a:ext uri="{FF2B5EF4-FFF2-40B4-BE49-F238E27FC236}">
                      <a16:creationId xmlns:a16="http://schemas.microsoft.com/office/drawing/2014/main" id="{541D0ACB-0048-0B6E-3D05-BFAA16D63994}"/>
                    </a:ext>
                  </a:extLst>
                </p:cNvPr>
                <p:cNvSpPr>
                  <a:spLocks noChangeShapeType="1"/>
                </p:cNvSpPr>
                <p:nvPr/>
              </p:nvSpPr>
              <p:spPr bwMode="auto">
                <a:xfrm>
                  <a:off x="2448" y="321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2" name="Line 46">
                  <a:extLst>
                    <a:ext uri="{FF2B5EF4-FFF2-40B4-BE49-F238E27FC236}">
                      <a16:creationId xmlns:a16="http://schemas.microsoft.com/office/drawing/2014/main" id="{38366859-3C7F-3BA1-4DEB-7D1F1E2C4756}"/>
                    </a:ext>
                  </a:extLst>
                </p:cNvPr>
                <p:cNvSpPr>
                  <a:spLocks noChangeShapeType="1"/>
                </p:cNvSpPr>
                <p:nvPr/>
              </p:nvSpPr>
              <p:spPr bwMode="auto">
                <a:xfrm>
                  <a:off x="1776" y="321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3" name="Line 47">
                  <a:extLst>
                    <a:ext uri="{FF2B5EF4-FFF2-40B4-BE49-F238E27FC236}">
                      <a16:creationId xmlns:a16="http://schemas.microsoft.com/office/drawing/2014/main" id="{3AC5E923-FDCA-EACD-0B3F-5B7DD0721502}"/>
                    </a:ext>
                  </a:extLst>
                </p:cNvPr>
                <p:cNvSpPr>
                  <a:spLocks noChangeShapeType="1"/>
                </p:cNvSpPr>
                <p:nvPr/>
              </p:nvSpPr>
              <p:spPr bwMode="auto">
                <a:xfrm>
                  <a:off x="2448" y="34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 name="Line 48">
                  <a:extLst>
                    <a:ext uri="{FF2B5EF4-FFF2-40B4-BE49-F238E27FC236}">
                      <a16:creationId xmlns:a16="http://schemas.microsoft.com/office/drawing/2014/main" id="{D62CEA6D-D516-8C96-CE4A-9558E148B526}"/>
                    </a:ext>
                  </a:extLst>
                </p:cNvPr>
                <p:cNvSpPr>
                  <a:spLocks noChangeShapeType="1"/>
                </p:cNvSpPr>
                <p:nvPr/>
              </p:nvSpPr>
              <p:spPr bwMode="auto">
                <a:xfrm>
                  <a:off x="1776" y="345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5" name="Line 49">
                  <a:extLst>
                    <a:ext uri="{FF2B5EF4-FFF2-40B4-BE49-F238E27FC236}">
                      <a16:creationId xmlns:a16="http://schemas.microsoft.com/office/drawing/2014/main" id="{4A116AAF-F125-D681-23AA-E7E05D06DF68}"/>
                    </a:ext>
                  </a:extLst>
                </p:cNvPr>
                <p:cNvSpPr>
                  <a:spLocks noChangeShapeType="1"/>
                </p:cNvSpPr>
                <p:nvPr/>
              </p:nvSpPr>
              <p:spPr bwMode="auto">
                <a:xfrm>
                  <a:off x="2448" y="37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6" name="Line 50">
                  <a:extLst>
                    <a:ext uri="{FF2B5EF4-FFF2-40B4-BE49-F238E27FC236}">
                      <a16:creationId xmlns:a16="http://schemas.microsoft.com/office/drawing/2014/main" id="{E17AB64D-D0AC-CB31-03BF-C2D4589F0A21}"/>
                    </a:ext>
                  </a:extLst>
                </p:cNvPr>
                <p:cNvSpPr>
                  <a:spLocks noChangeShapeType="1"/>
                </p:cNvSpPr>
                <p:nvPr/>
              </p:nvSpPr>
              <p:spPr bwMode="auto">
                <a:xfrm>
                  <a:off x="1776" y="37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7" name="Line 51">
                  <a:extLst>
                    <a:ext uri="{FF2B5EF4-FFF2-40B4-BE49-F238E27FC236}">
                      <a16:creationId xmlns:a16="http://schemas.microsoft.com/office/drawing/2014/main" id="{1AABD531-068D-4745-A1F6-D95FD0B8241D}"/>
                    </a:ext>
                  </a:extLst>
                </p:cNvPr>
                <p:cNvSpPr>
                  <a:spLocks noChangeShapeType="1"/>
                </p:cNvSpPr>
                <p:nvPr/>
              </p:nvSpPr>
              <p:spPr bwMode="auto">
                <a:xfrm>
                  <a:off x="2448" y="39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8" name="Line 52">
                  <a:extLst>
                    <a:ext uri="{FF2B5EF4-FFF2-40B4-BE49-F238E27FC236}">
                      <a16:creationId xmlns:a16="http://schemas.microsoft.com/office/drawing/2014/main" id="{5DD864C1-ED2E-BE2D-5F57-ACBE98D04634}"/>
                    </a:ext>
                  </a:extLst>
                </p:cNvPr>
                <p:cNvSpPr>
                  <a:spLocks noChangeShapeType="1"/>
                </p:cNvSpPr>
                <p:nvPr/>
              </p:nvSpPr>
              <p:spPr bwMode="auto">
                <a:xfrm>
                  <a:off x="1776" y="39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Text Box 64">
                <a:extLst>
                  <a:ext uri="{FF2B5EF4-FFF2-40B4-BE49-F238E27FC236}">
                    <a16:creationId xmlns:a16="http://schemas.microsoft.com/office/drawing/2014/main" id="{D65FE321-3729-A46A-7113-911084C030C1}"/>
                  </a:ext>
                </a:extLst>
              </p:cNvPr>
              <p:cNvSpPr txBox="1">
                <a:spLocks noChangeArrowheads="1"/>
              </p:cNvSpPr>
              <p:nvPr/>
            </p:nvSpPr>
            <p:spPr bwMode="auto">
              <a:xfrm>
                <a:off x="2630" y="1506"/>
                <a:ext cx="639" cy="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dirty="0">
                    <a:solidFill>
                      <a:schemeClr val="tx1"/>
                    </a:solidFill>
                    <a:latin typeface="Times New Roman" pitchFamily="18" charset="0"/>
                    <a:ea typeface="宋体" pitchFamily="2" charset="-122"/>
                  </a:rPr>
                  <a:t>    41H</a:t>
                </a:r>
              </a:p>
              <a:p>
                <a:pPr eaLnBrk="1" hangingPunct="1"/>
                <a:r>
                  <a:rPr lang="en-US" altLang="zh-CN" sz="2400" dirty="0">
                    <a:solidFill>
                      <a:schemeClr val="tx1"/>
                    </a:solidFill>
                    <a:latin typeface="Times New Roman" pitchFamily="18" charset="0"/>
                    <a:ea typeface="宋体" pitchFamily="2" charset="-122"/>
                  </a:rPr>
                  <a:t>    42H</a:t>
                </a:r>
              </a:p>
              <a:p>
                <a:pPr eaLnBrk="1" hangingPunct="1"/>
                <a:r>
                  <a:rPr lang="en-US" altLang="zh-CN" sz="2400" dirty="0">
                    <a:solidFill>
                      <a:schemeClr val="tx1"/>
                    </a:solidFill>
                    <a:latin typeface="Times New Roman" pitchFamily="18" charset="0"/>
                    <a:ea typeface="宋体" pitchFamily="2" charset="-122"/>
                  </a:rPr>
                  <a:t>    43H</a:t>
                </a:r>
              </a:p>
              <a:p>
                <a:pPr eaLnBrk="1" hangingPunct="1"/>
                <a:r>
                  <a:rPr lang="en-US" altLang="zh-CN" sz="2400" dirty="0">
                    <a:solidFill>
                      <a:schemeClr val="tx1"/>
                    </a:solidFill>
                    <a:latin typeface="Times New Roman" pitchFamily="18" charset="0"/>
                    <a:ea typeface="宋体" pitchFamily="2" charset="-122"/>
                  </a:rPr>
                  <a:t>    44H</a:t>
                </a:r>
              </a:p>
            </p:txBody>
          </p:sp>
        </p:grpSp>
        <p:grpSp>
          <p:nvGrpSpPr>
            <p:cNvPr id="6169" name="Group 74">
              <a:extLst>
                <a:ext uri="{FF2B5EF4-FFF2-40B4-BE49-F238E27FC236}">
                  <a16:creationId xmlns:a16="http://schemas.microsoft.com/office/drawing/2014/main" id="{B4694BFD-C648-92A8-A30D-ACFBF37E910A}"/>
                </a:ext>
              </a:extLst>
            </p:cNvPr>
            <p:cNvGrpSpPr>
              <a:grpSpLocks/>
            </p:cNvGrpSpPr>
            <p:nvPr/>
          </p:nvGrpSpPr>
          <p:grpSpPr bwMode="auto">
            <a:xfrm>
              <a:off x="2687638" y="336550"/>
              <a:ext cx="1739900" cy="6477000"/>
              <a:chOff x="1665" y="144"/>
              <a:chExt cx="1096" cy="4080"/>
            </a:xfrm>
          </p:grpSpPr>
          <p:sp>
            <p:nvSpPr>
              <p:cNvPr id="6170" name="Text Box 75">
                <a:extLst>
                  <a:ext uri="{FF2B5EF4-FFF2-40B4-BE49-F238E27FC236}">
                    <a16:creationId xmlns:a16="http://schemas.microsoft.com/office/drawing/2014/main" id="{A2D3101F-09B0-806E-F40F-F5D51075E9F0}"/>
                  </a:ext>
                </a:extLst>
              </p:cNvPr>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6171" name="Text Box 76">
                <a:extLst>
                  <a:ext uri="{FF2B5EF4-FFF2-40B4-BE49-F238E27FC236}">
                    <a16:creationId xmlns:a16="http://schemas.microsoft.com/office/drawing/2014/main" id="{7BCD0CF8-2589-A2A0-165F-B5B0D824979B}"/>
                  </a:ext>
                </a:extLst>
              </p:cNvPr>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6172" name="Text Box 77">
                <a:extLst>
                  <a:ext uri="{FF2B5EF4-FFF2-40B4-BE49-F238E27FC236}">
                    <a16:creationId xmlns:a16="http://schemas.microsoft.com/office/drawing/2014/main" id="{5071C71E-A394-77FF-56D4-A6D92F7C93D3}"/>
                  </a:ext>
                </a:extLst>
              </p:cNvPr>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6173" name="Text Box 78">
                <a:extLst>
                  <a:ext uri="{FF2B5EF4-FFF2-40B4-BE49-F238E27FC236}">
                    <a16:creationId xmlns:a16="http://schemas.microsoft.com/office/drawing/2014/main" id="{9B5A07A6-4AD1-3E5B-7436-106F0069D1D2}"/>
                  </a:ext>
                </a:extLst>
              </p:cNvPr>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6174" name="Text Box 79">
                <a:extLst>
                  <a:ext uri="{FF2B5EF4-FFF2-40B4-BE49-F238E27FC236}">
                    <a16:creationId xmlns:a16="http://schemas.microsoft.com/office/drawing/2014/main" id="{598270F7-CD3C-660D-3AE6-5D2D6D52D0AD}"/>
                  </a:ext>
                </a:extLst>
              </p:cNvPr>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6175" name="Text Box 80">
                <a:extLst>
                  <a:ext uri="{FF2B5EF4-FFF2-40B4-BE49-F238E27FC236}">
                    <a16:creationId xmlns:a16="http://schemas.microsoft.com/office/drawing/2014/main" id="{C8BBFA8B-046A-1891-1B90-725D89B54C4A}"/>
                  </a:ext>
                </a:extLst>
              </p:cNvPr>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6176" name="Text Box 81">
                <a:extLst>
                  <a:ext uri="{FF2B5EF4-FFF2-40B4-BE49-F238E27FC236}">
                    <a16:creationId xmlns:a16="http://schemas.microsoft.com/office/drawing/2014/main" id="{E9266AF8-DDC9-4C1B-1596-D588D70089FF}"/>
                  </a:ext>
                </a:extLst>
              </p:cNvPr>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6177" name="Text Box 82">
                <a:extLst>
                  <a:ext uri="{FF2B5EF4-FFF2-40B4-BE49-F238E27FC236}">
                    <a16:creationId xmlns:a16="http://schemas.microsoft.com/office/drawing/2014/main" id="{9C85D1C9-D79A-975F-A82A-BD1F40601D11}"/>
                  </a:ext>
                </a:extLst>
              </p:cNvPr>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6178" name="Text Box 83">
                <a:extLst>
                  <a:ext uri="{FF2B5EF4-FFF2-40B4-BE49-F238E27FC236}">
                    <a16:creationId xmlns:a16="http://schemas.microsoft.com/office/drawing/2014/main" id="{EA55627D-0528-6C81-5296-851D51D4A0A5}"/>
                  </a:ext>
                </a:extLst>
              </p:cNvPr>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6179" name="Text Box 84">
                <a:extLst>
                  <a:ext uri="{FF2B5EF4-FFF2-40B4-BE49-F238E27FC236}">
                    <a16:creationId xmlns:a16="http://schemas.microsoft.com/office/drawing/2014/main" id="{DA8E44A2-9B7E-548F-995C-D04F9466FF6B}"/>
                  </a:ext>
                </a:extLst>
              </p:cNvPr>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6180" name="Text Box 85">
                <a:extLst>
                  <a:ext uri="{FF2B5EF4-FFF2-40B4-BE49-F238E27FC236}">
                    <a16:creationId xmlns:a16="http://schemas.microsoft.com/office/drawing/2014/main" id="{D481A909-5824-0792-9F11-808A48A69303}"/>
                  </a:ext>
                </a:extLst>
              </p:cNvPr>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6181" name="Text Box 86">
                <a:extLst>
                  <a:ext uri="{FF2B5EF4-FFF2-40B4-BE49-F238E27FC236}">
                    <a16:creationId xmlns:a16="http://schemas.microsoft.com/office/drawing/2014/main" id="{CDDDD498-D82F-8E5C-1B39-0C40AEDF32BF}"/>
                  </a:ext>
                </a:extLst>
              </p:cNvPr>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6182" name="Text Box 87">
                <a:extLst>
                  <a:ext uri="{FF2B5EF4-FFF2-40B4-BE49-F238E27FC236}">
                    <a16:creationId xmlns:a16="http://schemas.microsoft.com/office/drawing/2014/main" id="{5F564A51-9F9F-8503-B57F-D0AEB74681C2}"/>
                  </a:ext>
                </a:extLst>
              </p:cNvPr>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dirty="0">
                    <a:solidFill>
                      <a:srgbClr val="FF3300"/>
                    </a:solidFill>
                    <a:latin typeface="Times New Roman" pitchFamily="18" charset="0"/>
                    <a:ea typeface="宋体" pitchFamily="2" charset="-122"/>
                  </a:rPr>
                  <a:t>0001234CH</a:t>
                </a:r>
              </a:p>
            </p:txBody>
          </p:sp>
          <p:sp>
            <p:nvSpPr>
              <p:cNvPr id="6183" name="Text Box 88">
                <a:extLst>
                  <a:ext uri="{FF2B5EF4-FFF2-40B4-BE49-F238E27FC236}">
                    <a16:creationId xmlns:a16="http://schemas.microsoft.com/office/drawing/2014/main" id="{CCBAC6F2-08F9-2791-9E0D-BFB48CF6E438}"/>
                  </a:ext>
                </a:extLst>
              </p:cNvPr>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6184" name="Text Box 89">
                <a:extLst>
                  <a:ext uri="{FF2B5EF4-FFF2-40B4-BE49-F238E27FC236}">
                    <a16:creationId xmlns:a16="http://schemas.microsoft.com/office/drawing/2014/main" id="{9881C002-B4C5-B685-BCEF-C6FF58DD5CA5}"/>
                  </a:ext>
                </a:extLst>
              </p:cNvPr>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6185" name="Text Box 90">
                <a:extLst>
                  <a:ext uri="{FF2B5EF4-FFF2-40B4-BE49-F238E27FC236}">
                    <a16:creationId xmlns:a16="http://schemas.microsoft.com/office/drawing/2014/main" id="{63D151A6-C0B1-7B68-E1F9-1AC1D12C49AA}"/>
                  </a:ext>
                </a:extLst>
              </p:cNvPr>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6186" name="Text Box 91">
                <a:extLst>
                  <a:ext uri="{FF2B5EF4-FFF2-40B4-BE49-F238E27FC236}">
                    <a16:creationId xmlns:a16="http://schemas.microsoft.com/office/drawing/2014/main" id="{23948C8E-40C8-CD63-7220-9B02BB5DD0E1}"/>
                  </a:ext>
                </a:extLst>
              </p:cNvPr>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grpSp>
      <p:sp>
        <p:nvSpPr>
          <p:cNvPr id="6259" name="Text Box 66">
            <a:extLst>
              <a:ext uri="{FF2B5EF4-FFF2-40B4-BE49-F238E27FC236}">
                <a16:creationId xmlns:a16="http://schemas.microsoft.com/office/drawing/2014/main" id="{6F936C3D-55D7-F509-A188-740207551E24}"/>
              </a:ext>
            </a:extLst>
          </p:cNvPr>
          <p:cNvSpPr txBox="1">
            <a:spLocks noChangeArrowheads="1"/>
          </p:cNvSpPr>
          <p:nvPr/>
        </p:nvSpPr>
        <p:spPr bwMode="auto">
          <a:xfrm>
            <a:off x="6732588" y="1773238"/>
            <a:ext cx="20875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rgbClr val="FF3300"/>
                </a:solidFill>
                <a:latin typeface="Times New Roman" pitchFamily="18" charset="0"/>
                <a:ea typeface="宋体" pitchFamily="2" charset="-122"/>
              </a:rPr>
              <a:t>双字</a:t>
            </a:r>
          </a:p>
          <a:p>
            <a:pPr eaLnBrk="1" hangingPunct="1"/>
            <a:r>
              <a:rPr lang="zh-CN" altLang="en-US" sz="2400" b="1" dirty="0">
                <a:solidFill>
                  <a:schemeClr val="tx1"/>
                </a:solidFill>
                <a:latin typeface="Times New Roman" pitchFamily="18" charset="0"/>
                <a:ea typeface="宋体" pitchFamily="2" charset="-122"/>
              </a:rPr>
              <a:t>四个连续的字节组成</a:t>
            </a:r>
          </a:p>
          <a:p>
            <a:pPr eaLnBrk="1" hangingPunct="1"/>
            <a:endParaRPr lang="zh-CN" altLang="en-US" sz="2400" b="1" dirty="0">
              <a:solidFill>
                <a:schemeClr val="tx1"/>
              </a:solidFill>
              <a:latin typeface="Times New Roman" pitchFamily="18" charset="0"/>
              <a:ea typeface="宋体" pitchFamily="2" charset="-122"/>
            </a:endParaRPr>
          </a:p>
          <a:p>
            <a:pPr eaLnBrk="1" hangingPunct="1"/>
            <a:r>
              <a:rPr lang="zh-CN" altLang="en-US" sz="2400" b="1" dirty="0">
                <a:solidFill>
                  <a:schemeClr val="tx1"/>
                </a:solidFill>
                <a:latin typeface="Times New Roman" pitchFamily="18" charset="0"/>
                <a:ea typeface="宋体" pitchFamily="2" charset="-122"/>
              </a:rPr>
              <a:t>其地址为四个字节中的最低字节的地址。</a:t>
            </a:r>
          </a:p>
        </p:txBody>
      </p:sp>
      <p:sp>
        <p:nvSpPr>
          <p:cNvPr id="6260" name="Text Box 69">
            <a:extLst>
              <a:ext uri="{FF2B5EF4-FFF2-40B4-BE49-F238E27FC236}">
                <a16:creationId xmlns:a16="http://schemas.microsoft.com/office/drawing/2014/main" id="{B3FD3B0B-AD79-F8BB-8842-335B4E27A1EE}"/>
              </a:ext>
            </a:extLst>
          </p:cNvPr>
          <p:cNvSpPr txBox="1">
            <a:spLocks noChangeArrowheads="1"/>
          </p:cNvSpPr>
          <p:nvPr/>
        </p:nvSpPr>
        <p:spPr bwMode="auto">
          <a:xfrm>
            <a:off x="179388" y="1079252"/>
            <a:ext cx="2397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rPr>
              <a:t>地址为</a:t>
            </a:r>
            <a:r>
              <a:rPr lang="en-US" altLang="zh-CN" sz="2400" b="1" dirty="0">
                <a:solidFill>
                  <a:schemeClr val="tx1"/>
                </a:solidFill>
                <a:latin typeface="Times New Roman" pitchFamily="18" charset="0"/>
              </a:rPr>
              <a:t>12346H</a:t>
            </a:r>
          </a:p>
          <a:p>
            <a:pPr eaLnBrk="1" hangingPunct="1"/>
            <a:r>
              <a:rPr lang="zh-CN" altLang="en-US" sz="2400" b="1" dirty="0">
                <a:solidFill>
                  <a:schemeClr val="tx1"/>
                </a:solidFill>
                <a:latin typeface="Times New Roman" pitchFamily="18" charset="0"/>
              </a:rPr>
              <a:t>的</a:t>
            </a:r>
            <a:r>
              <a:rPr lang="zh-CN" altLang="en-US" sz="2400" b="1" dirty="0">
                <a:solidFill>
                  <a:srgbClr val="FF3300"/>
                </a:solidFill>
                <a:latin typeface="Times New Roman" pitchFamily="18" charset="0"/>
              </a:rPr>
              <a:t>双字</a:t>
            </a:r>
            <a:r>
              <a:rPr lang="zh-CN" altLang="en-US" sz="2400" b="1" dirty="0">
                <a:solidFill>
                  <a:schemeClr val="tx1"/>
                </a:solidFill>
                <a:latin typeface="Times New Roman" pitchFamily="18" charset="0"/>
              </a:rPr>
              <a:t>是： </a:t>
            </a:r>
          </a:p>
          <a:p>
            <a:pPr eaLnBrk="1" hangingPunct="1"/>
            <a:r>
              <a:rPr lang="zh-CN" altLang="en-US" sz="2400" b="1" dirty="0">
                <a:solidFill>
                  <a:schemeClr val="tx1"/>
                </a:solidFill>
                <a:latin typeface="Times New Roman" pitchFamily="18" charset="0"/>
              </a:rPr>
              <a:t>  </a:t>
            </a:r>
            <a:r>
              <a:rPr lang="en-US" altLang="zh-CN" sz="2400" b="1" dirty="0">
                <a:solidFill>
                  <a:schemeClr val="tx1"/>
                </a:solidFill>
                <a:latin typeface="Times New Roman" pitchFamily="18" charset="0"/>
              </a:rPr>
              <a:t>44434241H</a:t>
            </a:r>
          </a:p>
          <a:p>
            <a:pPr eaLnBrk="1" hangingPunct="1"/>
            <a:r>
              <a:rPr lang="zh-CN" altLang="en-US" sz="2400" b="1" dirty="0">
                <a:solidFill>
                  <a:schemeClr val="tx1"/>
                </a:solidFill>
                <a:latin typeface="Times New Roman" pitchFamily="18" charset="0"/>
              </a:rPr>
              <a:t>即</a:t>
            </a:r>
            <a:r>
              <a:rPr lang="en-US" altLang="zh-CN" sz="2400" b="1" dirty="0">
                <a:solidFill>
                  <a:schemeClr val="tx1"/>
                </a:solidFill>
                <a:latin typeface="Times New Roman" pitchFamily="18" charset="0"/>
              </a:rPr>
              <a:t>(00012346H) =</a:t>
            </a:r>
          </a:p>
          <a:p>
            <a:pPr eaLnBrk="1" hangingPunct="1"/>
            <a:r>
              <a:rPr lang="en-US" altLang="zh-CN" sz="2400" b="1" dirty="0">
                <a:solidFill>
                  <a:schemeClr val="tx1"/>
                </a:solidFill>
                <a:latin typeface="Times New Roman" pitchFamily="18" charset="0"/>
              </a:rPr>
              <a:t>44434241H</a:t>
            </a:r>
          </a:p>
        </p:txBody>
      </p:sp>
      <p:sp>
        <p:nvSpPr>
          <p:cNvPr id="6261" name="Text Box 70">
            <a:extLst>
              <a:ext uri="{FF2B5EF4-FFF2-40B4-BE49-F238E27FC236}">
                <a16:creationId xmlns:a16="http://schemas.microsoft.com/office/drawing/2014/main" id="{17987D83-D607-9F0A-7ACD-54E2A70D5347}"/>
              </a:ext>
            </a:extLst>
          </p:cNvPr>
          <p:cNvSpPr txBox="1">
            <a:spLocks noChangeArrowheads="1"/>
          </p:cNvSpPr>
          <p:nvPr/>
        </p:nvSpPr>
        <p:spPr bwMode="auto">
          <a:xfrm>
            <a:off x="179388" y="3023468"/>
            <a:ext cx="2397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rPr>
              <a:t>地址为</a:t>
            </a:r>
            <a:r>
              <a:rPr lang="en-US" altLang="zh-CN" sz="2400" b="1" dirty="0">
                <a:solidFill>
                  <a:schemeClr val="tx1"/>
                </a:solidFill>
                <a:latin typeface="Times New Roman" pitchFamily="18" charset="0"/>
              </a:rPr>
              <a:t>12346H</a:t>
            </a:r>
          </a:p>
          <a:p>
            <a:pPr eaLnBrk="1" hangingPunct="1"/>
            <a:r>
              <a:rPr lang="zh-CN" altLang="en-US" sz="2400" b="1" dirty="0">
                <a:solidFill>
                  <a:schemeClr val="tx1"/>
                </a:solidFill>
                <a:latin typeface="Times New Roman" pitchFamily="18" charset="0"/>
              </a:rPr>
              <a:t>的</a:t>
            </a:r>
            <a:r>
              <a:rPr lang="zh-CN" altLang="en-US" sz="2400" b="1" dirty="0">
                <a:solidFill>
                  <a:srgbClr val="FF3300"/>
                </a:solidFill>
                <a:latin typeface="Times New Roman" pitchFamily="18" charset="0"/>
              </a:rPr>
              <a:t>字</a:t>
            </a:r>
            <a:r>
              <a:rPr lang="zh-CN" altLang="en-US" sz="2400" b="1" dirty="0">
                <a:solidFill>
                  <a:schemeClr val="tx1"/>
                </a:solidFill>
                <a:latin typeface="Times New Roman" pitchFamily="18" charset="0"/>
              </a:rPr>
              <a:t>是： </a:t>
            </a:r>
          </a:p>
          <a:p>
            <a:pPr eaLnBrk="1" hangingPunct="1"/>
            <a:r>
              <a:rPr lang="zh-CN" altLang="en-US" sz="2400" b="1" dirty="0">
                <a:solidFill>
                  <a:schemeClr val="tx1"/>
                </a:solidFill>
                <a:latin typeface="Times New Roman" pitchFamily="18" charset="0"/>
              </a:rPr>
              <a:t>       </a:t>
            </a:r>
            <a:r>
              <a:rPr lang="en-US" altLang="zh-CN" sz="2400" b="1" dirty="0">
                <a:solidFill>
                  <a:schemeClr val="tx1"/>
                </a:solidFill>
                <a:latin typeface="Times New Roman" pitchFamily="18" charset="0"/>
              </a:rPr>
              <a:t>4241H</a:t>
            </a:r>
          </a:p>
          <a:p>
            <a:pPr eaLnBrk="1" hangingPunct="1"/>
            <a:r>
              <a:rPr lang="zh-CN" altLang="en-US" sz="2400" b="1" dirty="0">
                <a:solidFill>
                  <a:schemeClr val="tx1"/>
                </a:solidFill>
                <a:latin typeface="Times New Roman" pitchFamily="18" charset="0"/>
              </a:rPr>
              <a:t>即</a:t>
            </a:r>
            <a:r>
              <a:rPr lang="en-US" altLang="zh-CN" sz="2400" b="1" dirty="0">
                <a:solidFill>
                  <a:schemeClr val="tx1"/>
                </a:solidFill>
                <a:latin typeface="Times New Roman" pitchFamily="18" charset="0"/>
              </a:rPr>
              <a:t>(00012346H) =</a:t>
            </a:r>
          </a:p>
          <a:p>
            <a:pPr eaLnBrk="1" hangingPunct="1"/>
            <a:r>
              <a:rPr lang="en-US" altLang="zh-CN" sz="2400" b="1" dirty="0">
                <a:solidFill>
                  <a:schemeClr val="tx1"/>
                </a:solidFill>
                <a:latin typeface="Times New Roman" pitchFamily="18" charset="0"/>
              </a:rPr>
              <a:t>     4241H</a:t>
            </a:r>
          </a:p>
        </p:txBody>
      </p:sp>
      <p:sp>
        <p:nvSpPr>
          <p:cNvPr id="6262" name="Text Box 71">
            <a:extLst>
              <a:ext uri="{FF2B5EF4-FFF2-40B4-BE49-F238E27FC236}">
                <a16:creationId xmlns:a16="http://schemas.microsoft.com/office/drawing/2014/main" id="{553FDD35-DFE3-04D5-90CE-6A04F3BED000}"/>
              </a:ext>
            </a:extLst>
          </p:cNvPr>
          <p:cNvSpPr txBox="1">
            <a:spLocks noChangeArrowheads="1"/>
          </p:cNvSpPr>
          <p:nvPr/>
        </p:nvSpPr>
        <p:spPr bwMode="auto">
          <a:xfrm>
            <a:off x="179388" y="4967684"/>
            <a:ext cx="26082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地址为</a:t>
            </a:r>
            <a:r>
              <a:rPr lang="en-US" altLang="zh-CN" sz="2400" b="1">
                <a:solidFill>
                  <a:schemeClr val="tx1"/>
                </a:solidFill>
                <a:latin typeface="Times New Roman" pitchFamily="18" charset="0"/>
              </a:rPr>
              <a:t>12346H</a:t>
            </a:r>
          </a:p>
          <a:p>
            <a:pPr eaLnBrk="1" hangingPunct="1"/>
            <a:r>
              <a:rPr lang="zh-CN" altLang="en-US" sz="2400" b="1">
                <a:solidFill>
                  <a:schemeClr val="tx1"/>
                </a:solidFill>
                <a:latin typeface="Times New Roman" pitchFamily="18" charset="0"/>
              </a:rPr>
              <a:t>的</a:t>
            </a:r>
            <a:r>
              <a:rPr lang="zh-CN" altLang="en-US" sz="2400" b="1">
                <a:solidFill>
                  <a:srgbClr val="FF3300"/>
                </a:solidFill>
                <a:latin typeface="Times New Roman" pitchFamily="18" charset="0"/>
              </a:rPr>
              <a:t>字节</a:t>
            </a:r>
            <a:r>
              <a:rPr lang="zh-CN" altLang="en-US" sz="2400" b="1">
                <a:solidFill>
                  <a:schemeClr val="tx1"/>
                </a:solidFill>
                <a:latin typeface="Times New Roman" pitchFamily="18" charset="0"/>
              </a:rPr>
              <a:t>是： </a:t>
            </a:r>
          </a:p>
          <a:p>
            <a:pPr eaLnBrk="1" hangingPunct="1"/>
            <a:r>
              <a:rPr lang="zh-CN" altLang="en-US" sz="2400" b="1">
                <a:solidFill>
                  <a:schemeClr val="tx1"/>
                </a:solidFill>
                <a:latin typeface="Times New Roman" pitchFamily="18" charset="0"/>
              </a:rPr>
              <a:t>        </a:t>
            </a:r>
            <a:r>
              <a:rPr lang="en-US" altLang="zh-CN" sz="2400" b="1">
                <a:solidFill>
                  <a:schemeClr val="tx1"/>
                </a:solidFill>
                <a:latin typeface="Times New Roman" pitchFamily="18" charset="0"/>
              </a:rPr>
              <a:t>41H</a:t>
            </a:r>
          </a:p>
          <a:p>
            <a:pPr eaLnBrk="1" hangingPunct="1"/>
            <a:r>
              <a:rPr lang="zh-CN" altLang="en-US" sz="2400" b="1">
                <a:solidFill>
                  <a:schemeClr val="tx1"/>
                </a:solidFill>
                <a:latin typeface="Times New Roman" pitchFamily="18" charset="0"/>
              </a:rPr>
              <a:t>即</a:t>
            </a:r>
            <a:r>
              <a:rPr lang="en-US" altLang="zh-CN" sz="2400" b="1">
                <a:solidFill>
                  <a:schemeClr val="tx1"/>
                </a:solidFill>
                <a:latin typeface="Times New Roman" pitchFamily="18" charset="0"/>
              </a:rPr>
              <a:t>(00012346H) =</a:t>
            </a:r>
          </a:p>
          <a:p>
            <a:pPr eaLnBrk="1" hangingPunct="1"/>
            <a:r>
              <a:rPr lang="en-US" altLang="zh-CN" sz="2400" b="1">
                <a:solidFill>
                  <a:schemeClr val="tx1"/>
                </a:solidFill>
                <a:latin typeface="Times New Roman" pitchFamily="18" charset="0"/>
              </a:rPr>
              <a:t>       41H</a:t>
            </a:r>
          </a:p>
        </p:txBody>
      </p:sp>
      <p:sp>
        <p:nvSpPr>
          <p:cNvPr id="6263" name="文本框 8193">
            <a:extLst>
              <a:ext uri="{FF2B5EF4-FFF2-40B4-BE49-F238E27FC236}">
                <a16:creationId xmlns:a16="http://schemas.microsoft.com/office/drawing/2014/main" id="{0016290F-6ADF-4D6D-EF8A-469E17FA48E7}"/>
              </a:ext>
            </a:extLst>
          </p:cNvPr>
          <p:cNvSpPr txBox="1"/>
          <p:nvPr/>
        </p:nvSpPr>
        <p:spPr>
          <a:xfrm>
            <a:off x="548640" y="260985"/>
            <a:ext cx="438340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2.</a:t>
            </a:r>
            <a:r>
              <a:rPr lang="zh-CN" altLang="en-US" sz="3600" dirty="0">
                <a:solidFill>
                  <a:schemeClr val="bg1"/>
                </a:solidFill>
                <a:latin typeface="华文新魏" panose="02010800040101010101" pitchFamily="2" charset="-122"/>
                <a:ea typeface="华文新魏" panose="02010800040101010101" pitchFamily="2" charset="-122"/>
              </a:rPr>
              <a:t>主存的编址方式</a:t>
            </a:r>
            <a:endParaRPr lang="zh-CN" sz="36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60"/>
                                        </p:tgtEl>
                                        <p:attrNameLst>
                                          <p:attrName>style.visibility</p:attrName>
                                        </p:attrNameLst>
                                      </p:cBhvr>
                                      <p:to>
                                        <p:strVal val="visible"/>
                                      </p:to>
                                    </p:set>
                                    <p:anim calcmode="lin" valueType="num">
                                      <p:cBhvr additive="base">
                                        <p:cTn id="7" dur="500" fill="hold"/>
                                        <p:tgtEl>
                                          <p:spTgt spid="6260"/>
                                        </p:tgtEl>
                                        <p:attrNameLst>
                                          <p:attrName>ppt_x</p:attrName>
                                        </p:attrNameLst>
                                      </p:cBhvr>
                                      <p:tavLst>
                                        <p:tav tm="0">
                                          <p:val>
                                            <p:strVal val="0-#ppt_w/2"/>
                                          </p:val>
                                        </p:tav>
                                        <p:tav tm="100000">
                                          <p:val>
                                            <p:strVal val="#ppt_x"/>
                                          </p:val>
                                        </p:tav>
                                      </p:tavLst>
                                    </p:anim>
                                    <p:anim calcmode="lin" valueType="num">
                                      <p:cBhvr additive="base">
                                        <p:cTn id="8" dur="500" fill="hold"/>
                                        <p:tgtEl>
                                          <p:spTgt spid="62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1"/>
                                        </p:tgtEl>
                                        <p:attrNameLst>
                                          <p:attrName>style.visibility</p:attrName>
                                        </p:attrNameLst>
                                      </p:cBhvr>
                                      <p:to>
                                        <p:strVal val="visible"/>
                                      </p:to>
                                    </p:set>
                                    <p:anim calcmode="lin" valueType="num">
                                      <p:cBhvr additive="base">
                                        <p:cTn id="13" dur="500" fill="hold"/>
                                        <p:tgtEl>
                                          <p:spTgt spid="6261"/>
                                        </p:tgtEl>
                                        <p:attrNameLst>
                                          <p:attrName>ppt_x</p:attrName>
                                        </p:attrNameLst>
                                      </p:cBhvr>
                                      <p:tavLst>
                                        <p:tav tm="0">
                                          <p:val>
                                            <p:strVal val="0-#ppt_w/2"/>
                                          </p:val>
                                        </p:tav>
                                        <p:tav tm="100000">
                                          <p:val>
                                            <p:strVal val="#ppt_x"/>
                                          </p:val>
                                        </p:tav>
                                      </p:tavLst>
                                    </p:anim>
                                    <p:anim calcmode="lin" valueType="num">
                                      <p:cBhvr additive="base">
                                        <p:cTn id="14" dur="500" fill="hold"/>
                                        <p:tgtEl>
                                          <p:spTgt spid="62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62"/>
                                        </p:tgtEl>
                                        <p:attrNameLst>
                                          <p:attrName>style.visibility</p:attrName>
                                        </p:attrNameLst>
                                      </p:cBhvr>
                                      <p:to>
                                        <p:strVal val="visible"/>
                                      </p:to>
                                    </p:set>
                                    <p:anim calcmode="lin" valueType="num">
                                      <p:cBhvr additive="base">
                                        <p:cTn id="19" dur="500" fill="hold"/>
                                        <p:tgtEl>
                                          <p:spTgt spid="6262"/>
                                        </p:tgtEl>
                                        <p:attrNameLst>
                                          <p:attrName>ppt_x</p:attrName>
                                        </p:attrNameLst>
                                      </p:cBhvr>
                                      <p:tavLst>
                                        <p:tav tm="0">
                                          <p:val>
                                            <p:strVal val="0-#ppt_w/2"/>
                                          </p:val>
                                        </p:tav>
                                        <p:tav tm="100000">
                                          <p:val>
                                            <p:strVal val="#ppt_x"/>
                                          </p:val>
                                        </p:tav>
                                      </p:tavLst>
                                    </p:anim>
                                    <p:anim calcmode="lin" valueType="num">
                                      <p:cBhvr additive="base">
                                        <p:cTn id="20" dur="500" fill="hold"/>
                                        <p:tgtEl>
                                          <p:spTgt spid="6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0" grpId="0" autoUpdateAnimBg="0"/>
      <p:bldP spid="6261" grpId="0" autoUpdateAnimBg="0"/>
      <p:bldP spid="626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2</a:t>
            </a:r>
            <a:r>
              <a:rPr 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主存的编址方式</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2" name="Rectangle 6">
            <a:extLst>
              <a:ext uri="{FF2B5EF4-FFF2-40B4-BE49-F238E27FC236}">
                <a16:creationId xmlns:a16="http://schemas.microsoft.com/office/drawing/2014/main" id="{954267DE-A788-C4AA-C294-E7CE0D323C16}"/>
              </a:ext>
            </a:extLst>
          </p:cNvPr>
          <p:cNvSpPr>
            <a:spLocks noChangeArrowheads="1"/>
          </p:cNvSpPr>
          <p:nvPr/>
        </p:nvSpPr>
        <p:spPr bwMode="auto">
          <a:xfrm>
            <a:off x="539750" y="1484784"/>
            <a:ext cx="7560840" cy="4991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solidFill>
                  <a:schemeClr val="tx1"/>
                </a:solidFill>
                <a:latin typeface="宋体" panose="02010600030101010101" pitchFamily="2" charset="-122"/>
                <a:ea typeface="宋体" panose="02010600030101010101" pitchFamily="2" charset="-122"/>
              </a:rPr>
              <a:t>数据存储方法有两种</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小端存储（</a:t>
            </a:r>
            <a:r>
              <a:rPr lang="en-US" altLang="zh-CN" sz="2400" b="1" dirty="0">
                <a:solidFill>
                  <a:schemeClr val="tx1"/>
                </a:solidFill>
                <a:latin typeface="宋体" panose="02010600030101010101" pitchFamily="2" charset="-122"/>
                <a:ea typeface="宋体" panose="02010600030101010101" pitchFamily="2" charset="-122"/>
              </a:rPr>
              <a:t>Little Endian</a:t>
            </a:r>
            <a:r>
              <a:rPr lang="zh-CN" altLang="en-US" sz="2400" b="1" dirty="0">
                <a:solidFill>
                  <a:schemeClr val="tx1"/>
                </a:solidFill>
                <a:latin typeface="宋体" panose="02010600030101010101" pitchFamily="2" charset="-122"/>
                <a:ea typeface="宋体" panose="02010600030101010101" pitchFamily="2" charset="-122"/>
              </a:rPr>
              <a:t>）</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大端存储（</a:t>
            </a:r>
            <a:r>
              <a:rPr lang="en-US" altLang="zh-CN" sz="2400" b="1" dirty="0">
                <a:solidFill>
                  <a:schemeClr val="tx1"/>
                </a:solidFill>
                <a:latin typeface="宋体" panose="02010600030101010101" pitchFamily="2" charset="-122"/>
                <a:ea typeface="宋体" panose="02010600030101010101" pitchFamily="2" charset="-122"/>
              </a:rPr>
              <a:t>Big Endian</a:t>
            </a:r>
            <a:r>
              <a:rPr lang="zh-CN" altLang="en-US" sz="2400" b="1" dirty="0">
                <a:solidFill>
                  <a:schemeClr val="tx1"/>
                </a:solidFill>
                <a:latin typeface="宋体" panose="02010600030101010101" pitchFamily="2" charset="-122"/>
                <a:ea typeface="宋体" panose="02010600030101010101" pitchFamily="2" charset="-122"/>
              </a:rPr>
              <a:t>）</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en-US" altLang="zh-CN" sz="2400" b="1" dirty="0">
                <a:solidFill>
                  <a:srgbClr val="FF0000"/>
                </a:solidFill>
                <a:latin typeface="宋体" panose="02010600030101010101" pitchFamily="2" charset="-122"/>
                <a:ea typeface="宋体" panose="02010600030101010101" pitchFamily="2" charset="-122"/>
              </a:rPr>
              <a:t>Intel x86 </a:t>
            </a:r>
            <a:r>
              <a:rPr lang="zh-CN" altLang="en-US" sz="2400" b="1" dirty="0">
                <a:solidFill>
                  <a:srgbClr val="FF0000"/>
                </a:solidFill>
                <a:latin typeface="宋体" panose="02010600030101010101" pitchFamily="2" charset="-122"/>
                <a:ea typeface="宋体" panose="02010600030101010101" pitchFamily="2" charset="-122"/>
              </a:rPr>
              <a:t>系列采用小端存储方式</a:t>
            </a:r>
            <a:endParaRPr lang="en-US" altLang="zh-CN" sz="2400" b="1" dirty="0">
              <a:solidFill>
                <a:srgbClr val="FF0000"/>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b="1" dirty="0">
                <a:solidFill>
                  <a:schemeClr val="tx1"/>
                </a:solidFill>
                <a:latin typeface="宋体" panose="02010600030101010101" pitchFamily="2" charset="-122"/>
                <a:ea typeface="宋体" panose="02010600030101010101" pitchFamily="2" charset="-122"/>
              </a:rPr>
              <a:t>在小端存储方式中，最低地址字节中存放数据的最低字节，最高地址字节中存放数据的最高字节。按照数据由低字节到高字节的顺序依次存放在从低地址到高地址的单元中。</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b="1" dirty="0">
                <a:solidFill>
                  <a:schemeClr val="tx1"/>
                </a:solidFill>
                <a:latin typeface="宋体" panose="02010600030101010101" pitchFamily="2" charset="-122"/>
                <a:ea typeface="宋体" panose="02010600030101010101" pitchFamily="2" charset="-122"/>
              </a:rPr>
              <a:t>大端存储方式与小端存储方式相反。</a:t>
            </a:r>
            <a:endParaRPr lang="zh-CN" altLang="en-US" sz="2400" b="1" dirty="0">
              <a:solidFill>
                <a:srgbClr val="00006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5246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11560" y="1988840"/>
            <a:ext cx="7920880" cy="388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lnSpc>
                <a:spcPct val="150000"/>
              </a:lnSpc>
            </a:pPr>
            <a:r>
              <a:rPr lang="zh-CN" altLang="en-US" sz="2400" b="1" dirty="0">
                <a:solidFill>
                  <a:schemeClr val="tx1"/>
                </a:solidFill>
                <a:latin typeface="宋体" panose="02010600030101010101" pitchFamily="2" charset="-122"/>
                <a:ea typeface="宋体" panose="02010600030101010101" pitchFamily="2" charset="-122"/>
              </a:rPr>
              <a:t>  给定一个地址后，可以根据该地址取一个字节、一个字、一个双字</a:t>
            </a:r>
            <a:r>
              <a:rPr lang="en-US" altLang="zh-CN" sz="2400" b="1" dirty="0">
                <a:solidFill>
                  <a:schemeClr val="tx1"/>
                </a:solidFill>
                <a:latin typeface="宋体" panose="02010600030101010101" pitchFamily="2" charset="-122"/>
                <a:ea typeface="宋体" panose="02010600030101010101" pitchFamily="2" charset="-122"/>
              </a:rPr>
              <a:t>……</a:t>
            </a: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取多少字节的数据，取决于地址类型。</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以 </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为字节地址</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以 </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为字地址</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以 </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为双字地址</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1475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dirty="0">
                <a:solidFill>
                  <a:schemeClr val="bg1"/>
                </a:solidFill>
                <a:latin typeface="Times New Roman" pitchFamily="18" charset="0"/>
              </a:rPr>
              <a:t>3.</a:t>
            </a:r>
            <a:r>
              <a:rPr lang="zh-CN" altLang="en-US" sz="3600" b="1" dirty="0">
                <a:solidFill>
                  <a:schemeClr val="bg1"/>
                </a:solidFill>
                <a:latin typeface="Times New Roman" pitchFamily="18" charset="0"/>
              </a:rPr>
              <a:t>数据地址的类型及转换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75213" y="6246961"/>
            <a:ext cx="39013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solidFill>
                  <a:srgbClr val="FF0000"/>
                </a:solidFill>
                <a:latin typeface="宋体" panose="02010600030101010101" pitchFamily="2" charset="-122"/>
                <a:ea typeface="宋体" panose="02010600030101010101" pitchFamily="2" charset="-122"/>
              </a:rPr>
              <a:t>关键词：地址类型转换</a:t>
            </a:r>
          </a:p>
        </p:txBody>
      </p:sp>
      <p:sp>
        <p:nvSpPr>
          <p:cNvPr id="269316" name="Rectangle 4"/>
          <p:cNvSpPr>
            <a:spLocks noChangeArrowheads="1"/>
          </p:cNvSpPr>
          <p:nvPr/>
        </p:nvSpPr>
        <p:spPr bwMode="auto">
          <a:xfrm>
            <a:off x="5801072" y="2262336"/>
            <a:ext cx="1219200" cy="419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pPr>
            <a:r>
              <a:rPr lang="en-US" altLang="zh-CN" sz="2400">
                <a:solidFill>
                  <a:schemeClr val="tx1"/>
                </a:solidFill>
                <a:latin typeface="Times New Roman" pitchFamily="18" charset="0"/>
                <a:ea typeface="宋体" pitchFamily="2" charset="-122"/>
              </a:rPr>
              <a:t>31H</a:t>
            </a:r>
          </a:p>
          <a:p>
            <a:pPr algn="ctr">
              <a:lnSpc>
                <a:spcPct val="120000"/>
              </a:lnSpc>
            </a:pPr>
            <a:r>
              <a:rPr lang="en-US" altLang="zh-CN" sz="2400">
                <a:solidFill>
                  <a:schemeClr val="tx1"/>
                </a:solidFill>
                <a:latin typeface="Times New Roman" pitchFamily="18" charset="0"/>
                <a:ea typeface="宋体" pitchFamily="2" charset="-122"/>
              </a:rPr>
              <a:t>32H</a:t>
            </a:r>
          </a:p>
          <a:p>
            <a:pPr algn="ctr">
              <a:lnSpc>
                <a:spcPct val="120000"/>
              </a:lnSpc>
            </a:pPr>
            <a:r>
              <a:rPr lang="en-US" altLang="zh-CN" sz="2400">
                <a:solidFill>
                  <a:schemeClr val="tx1"/>
                </a:solidFill>
                <a:latin typeface="Times New Roman" pitchFamily="18" charset="0"/>
                <a:ea typeface="宋体" pitchFamily="2" charset="-122"/>
              </a:rPr>
              <a:t>33H</a:t>
            </a:r>
          </a:p>
          <a:p>
            <a:pPr algn="ctr">
              <a:lnSpc>
                <a:spcPct val="120000"/>
              </a:lnSpc>
            </a:pPr>
            <a:r>
              <a:rPr lang="en-US" altLang="zh-CN" sz="2400">
                <a:solidFill>
                  <a:schemeClr val="tx1"/>
                </a:solidFill>
                <a:latin typeface="Times New Roman" pitchFamily="18" charset="0"/>
                <a:ea typeface="宋体" pitchFamily="2" charset="-122"/>
              </a:rPr>
              <a:t>34H</a:t>
            </a:r>
          </a:p>
          <a:p>
            <a:pPr algn="ctr">
              <a:lnSpc>
                <a:spcPct val="120000"/>
              </a:lnSpc>
            </a:pPr>
            <a:r>
              <a:rPr lang="en-US" altLang="zh-CN" sz="2400">
                <a:solidFill>
                  <a:schemeClr val="tx1"/>
                </a:solidFill>
                <a:latin typeface="Times New Roman" pitchFamily="18" charset="0"/>
                <a:ea typeface="宋体" pitchFamily="2" charset="-122"/>
              </a:rPr>
              <a:t>35H</a:t>
            </a:r>
          </a:p>
          <a:p>
            <a:pPr algn="ctr">
              <a:lnSpc>
                <a:spcPct val="120000"/>
              </a:lnSpc>
            </a:pPr>
            <a:r>
              <a:rPr lang="en-US" altLang="zh-CN" sz="2400">
                <a:solidFill>
                  <a:schemeClr val="tx1"/>
                </a:solidFill>
                <a:latin typeface="Times New Roman" pitchFamily="18" charset="0"/>
                <a:ea typeface="宋体" pitchFamily="2" charset="-122"/>
              </a:rPr>
              <a:t>36H</a:t>
            </a:r>
          </a:p>
          <a:p>
            <a:pPr algn="ctr">
              <a:lnSpc>
                <a:spcPct val="120000"/>
              </a:lnSpc>
            </a:pPr>
            <a:r>
              <a:rPr lang="en-US" altLang="zh-CN" sz="2400">
                <a:solidFill>
                  <a:schemeClr val="tx1"/>
                </a:solidFill>
                <a:latin typeface="Times New Roman" pitchFamily="18" charset="0"/>
                <a:ea typeface="宋体" pitchFamily="2" charset="-122"/>
              </a:rPr>
              <a:t>37H</a:t>
            </a:r>
          </a:p>
          <a:p>
            <a:pPr algn="ctr">
              <a:lnSpc>
                <a:spcPct val="120000"/>
              </a:lnSpc>
            </a:pPr>
            <a:r>
              <a:rPr lang="en-US" altLang="zh-CN" sz="2400">
                <a:solidFill>
                  <a:schemeClr val="tx1"/>
                </a:solidFill>
                <a:latin typeface="Times New Roman" pitchFamily="18" charset="0"/>
                <a:ea typeface="宋体" pitchFamily="2" charset="-122"/>
              </a:rPr>
              <a:t>00H</a:t>
            </a:r>
          </a:p>
        </p:txBody>
      </p:sp>
      <p:sp>
        <p:nvSpPr>
          <p:cNvPr id="59396" name="Line 5"/>
          <p:cNvSpPr>
            <a:spLocks noChangeShapeType="1"/>
          </p:cNvSpPr>
          <p:nvPr/>
        </p:nvSpPr>
        <p:spPr bwMode="auto">
          <a:xfrm>
            <a:off x="5801072" y="61485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7" name="Line 6"/>
          <p:cNvSpPr>
            <a:spLocks noChangeShapeType="1"/>
          </p:cNvSpPr>
          <p:nvPr/>
        </p:nvSpPr>
        <p:spPr bwMode="auto">
          <a:xfrm>
            <a:off x="5801072" y="3024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8" name="Line 7"/>
          <p:cNvSpPr>
            <a:spLocks noChangeShapeType="1"/>
          </p:cNvSpPr>
          <p:nvPr/>
        </p:nvSpPr>
        <p:spPr bwMode="auto">
          <a:xfrm>
            <a:off x="5801072" y="34815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8"/>
          <p:cNvSpPr>
            <a:spLocks noChangeShapeType="1"/>
          </p:cNvSpPr>
          <p:nvPr/>
        </p:nvSpPr>
        <p:spPr bwMode="auto">
          <a:xfrm>
            <a:off x="5801072" y="39387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0" name="Line 9"/>
          <p:cNvSpPr>
            <a:spLocks noChangeShapeType="1"/>
          </p:cNvSpPr>
          <p:nvPr/>
        </p:nvSpPr>
        <p:spPr bwMode="auto">
          <a:xfrm>
            <a:off x="5801072" y="43959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1" name="Line 10"/>
          <p:cNvSpPr>
            <a:spLocks noChangeShapeType="1"/>
          </p:cNvSpPr>
          <p:nvPr/>
        </p:nvSpPr>
        <p:spPr bwMode="auto">
          <a:xfrm>
            <a:off x="5801072" y="48531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2" name="Line 11"/>
          <p:cNvSpPr>
            <a:spLocks noChangeShapeType="1"/>
          </p:cNvSpPr>
          <p:nvPr/>
        </p:nvSpPr>
        <p:spPr bwMode="auto">
          <a:xfrm>
            <a:off x="5801072" y="5310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3" name="Line 12"/>
          <p:cNvSpPr>
            <a:spLocks noChangeShapeType="1"/>
          </p:cNvSpPr>
          <p:nvPr/>
        </p:nvSpPr>
        <p:spPr bwMode="auto">
          <a:xfrm>
            <a:off x="5801072" y="5691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4" name="Line 13"/>
          <p:cNvSpPr>
            <a:spLocks noChangeShapeType="1"/>
          </p:cNvSpPr>
          <p:nvPr/>
        </p:nvSpPr>
        <p:spPr bwMode="auto">
          <a:xfrm>
            <a:off x="5801072" y="2643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5" name="Text Box 14"/>
          <p:cNvSpPr txBox="1">
            <a:spLocks noChangeArrowheads="1"/>
          </p:cNvSpPr>
          <p:nvPr/>
        </p:nvSpPr>
        <p:spPr bwMode="auto">
          <a:xfrm>
            <a:off x="6997700" y="2325836"/>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地址    小</a:t>
            </a:r>
          </a:p>
        </p:txBody>
      </p:sp>
      <p:sp>
        <p:nvSpPr>
          <p:cNvPr id="59406" name="Text Box 15"/>
          <p:cNvSpPr txBox="1">
            <a:spLocks noChangeArrowheads="1"/>
          </p:cNvSpPr>
          <p:nvPr/>
        </p:nvSpPr>
        <p:spPr bwMode="auto">
          <a:xfrm>
            <a:off x="7142163" y="578182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地址    大</a:t>
            </a:r>
          </a:p>
        </p:txBody>
      </p:sp>
      <p:sp>
        <p:nvSpPr>
          <p:cNvPr id="59407" name="Line 16"/>
          <p:cNvSpPr>
            <a:spLocks noChangeShapeType="1"/>
          </p:cNvSpPr>
          <p:nvPr/>
        </p:nvSpPr>
        <p:spPr bwMode="auto">
          <a:xfrm>
            <a:off x="7861300" y="2973536"/>
            <a:ext cx="0" cy="2667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8" name="Rectangle 17"/>
          <p:cNvSpPr>
            <a:spLocks noChangeArrowheads="1"/>
          </p:cNvSpPr>
          <p:nvPr/>
        </p:nvSpPr>
        <p:spPr bwMode="auto">
          <a:xfrm>
            <a:off x="431155" y="1916832"/>
            <a:ext cx="48609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33375"/>
            <a:r>
              <a:rPr lang="en-US" altLang="zh-CN" sz="2400" b="1" dirty="0">
                <a:solidFill>
                  <a:schemeClr val="tx1"/>
                </a:solidFill>
                <a:latin typeface="Times New Roman" pitchFamily="18" charset="0"/>
              </a:rPr>
              <a:t>char   s[10];</a:t>
            </a:r>
          </a:p>
          <a:p>
            <a:pPr indent="333375"/>
            <a:r>
              <a:rPr lang="en-US" altLang="zh-CN" sz="2400" b="1" dirty="0" err="1">
                <a:solidFill>
                  <a:schemeClr val="tx1"/>
                </a:solidFill>
                <a:latin typeface="Times New Roman" pitchFamily="18" charset="0"/>
              </a:rPr>
              <a:t>strcpy</a:t>
            </a:r>
            <a:r>
              <a:rPr lang="en-US" altLang="zh-CN" sz="2400" b="1" dirty="0">
                <a:solidFill>
                  <a:schemeClr val="tx1"/>
                </a:solidFill>
                <a:latin typeface="Times New Roman" pitchFamily="18" charset="0"/>
              </a:rPr>
              <a:t>(s,”1234567”);</a:t>
            </a:r>
          </a:p>
          <a:p>
            <a:pPr indent="333375"/>
            <a:endParaRPr lang="en-US" altLang="zh-CN" sz="2400" b="1" dirty="0">
              <a:solidFill>
                <a:schemeClr val="tx1"/>
              </a:solidFill>
              <a:latin typeface="Times New Roman" pitchFamily="18" charset="0"/>
            </a:endParaRPr>
          </a:p>
          <a:p>
            <a:pPr indent="333375"/>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(“%x \n”,  *(long *)(s+2));</a:t>
            </a:r>
          </a:p>
          <a:p>
            <a:pPr indent="333375"/>
            <a:endParaRPr lang="en-US" altLang="zh-CN" sz="2400" b="1" dirty="0">
              <a:solidFill>
                <a:schemeClr val="tx1"/>
              </a:solidFill>
              <a:latin typeface="Times New Roman" pitchFamily="18" charset="0"/>
            </a:endParaRPr>
          </a:p>
          <a:p>
            <a:pPr indent="333375"/>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(“%x \n”,  *(short *)(s+2));</a:t>
            </a:r>
          </a:p>
          <a:p>
            <a:pPr indent="333375"/>
            <a:endParaRPr lang="en-US" altLang="zh-CN" sz="2400" b="1" dirty="0">
              <a:solidFill>
                <a:schemeClr val="tx1"/>
              </a:solidFill>
              <a:latin typeface="Times New Roman" pitchFamily="18" charset="0"/>
            </a:endParaRPr>
          </a:p>
          <a:p>
            <a:pPr indent="333375"/>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(“%d \n”,  *(char *)(s+2));</a:t>
            </a:r>
          </a:p>
          <a:p>
            <a:pPr indent="333375"/>
            <a:endParaRPr lang="en-US" altLang="zh-CN" sz="2400" b="1" dirty="0">
              <a:solidFill>
                <a:schemeClr val="tx1"/>
              </a:solidFill>
              <a:latin typeface="Times New Roman" pitchFamily="18" charset="0"/>
            </a:endParaRPr>
          </a:p>
          <a:p>
            <a:pPr indent="333375"/>
            <a:r>
              <a:rPr lang="en-US" altLang="zh-CN" sz="2400" b="1" dirty="0">
                <a:solidFill>
                  <a:schemeClr val="tx1"/>
                </a:solidFill>
                <a:latin typeface="Times New Roman" pitchFamily="18" charset="0"/>
              </a:rPr>
              <a:t>*(int *)(s+1)=16706;</a:t>
            </a:r>
          </a:p>
          <a:p>
            <a:pPr indent="333375"/>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(“%s \</a:t>
            </a:r>
            <a:r>
              <a:rPr lang="en-US" altLang="zh-CN" sz="2400" b="1" dirty="0" err="1">
                <a:solidFill>
                  <a:schemeClr val="tx1"/>
                </a:solidFill>
                <a:latin typeface="Times New Roman" pitchFamily="18" charset="0"/>
              </a:rPr>
              <a:t>n”,s</a:t>
            </a:r>
            <a:r>
              <a:rPr lang="en-US" altLang="zh-CN" sz="2400" b="1" dirty="0">
                <a:solidFill>
                  <a:schemeClr val="tx1"/>
                </a:solidFill>
                <a:latin typeface="Times New Roman" pitchFamily="18" charset="0"/>
              </a:rPr>
              <a:t>);</a:t>
            </a:r>
          </a:p>
        </p:txBody>
      </p:sp>
      <p:sp>
        <p:nvSpPr>
          <p:cNvPr id="269330" name="Text Box 18"/>
          <p:cNvSpPr txBox="1">
            <a:spLocks noChangeArrowheads="1"/>
          </p:cNvSpPr>
          <p:nvPr/>
        </p:nvSpPr>
        <p:spPr bwMode="auto">
          <a:xfrm>
            <a:off x="5435947" y="2548086"/>
            <a:ext cx="323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b="1"/>
              <a:t>s</a:t>
            </a:r>
          </a:p>
        </p:txBody>
      </p:sp>
      <p:sp>
        <p:nvSpPr>
          <p:cNvPr id="59410" name="Text Box 19"/>
          <p:cNvSpPr txBox="1">
            <a:spLocks noChangeArrowheads="1"/>
          </p:cNvSpPr>
          <p:nvPr/>
        </p:nvSpPr>
        <p:spPr bwMode="auto">
          <a:xfrm>
            <a:off x="683568" y="1465620"/>
            <a:ext cx="52116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t>程序运行结果是什么？为什么？</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 </a:t>
            </a:r>
            <a:r>
              <a:rPr lang="zh-CN" altLang="en-US" sz="3600" b="1" dirty="0">
                <a:solidFill>
                  <a:schemeClr val="bg1"/>
                </a:solidFill>
                <a:latin typeface="Times New Roman" pitchFamily="18" charset="0"/>
              </a:rPr>
              <a:t>数据地址的类型及转换</a:t>
            </a:r>
          </a:p>
        </p:txBody>
      </p:sp>
      <p:sp>
        <p:nvSpPr>
          <p:cNvPr id="22" name="Text Box 2">
            <a:extLst>
              <a:ext uri="{FF2B5EF4-FFF2-40B4-BE49-F238E27FC236}">
                <a16:creationId xmlns:a16="http://schemas.microsoft.com/office/drawing/2014/main" id="{C7D7081F-E16E-4191-A619-FBDC40495145}"/>
              </a:ext>
            </a:extLst>
          </p:cNvPr>
          <p:cNvSpPr txBox="1">
            <a:spLocks noChangeArrowheads="1"/>
          </p:cNvSpPr>
          <p:nvPr/>
        </p:nvSpPr>
        <p:spPr bwMode="auto">
          <a:xfrm>
            <a:off x="5047023" y="6405681"/>
            <a:ext cx="3901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dirty="0">
                <a:solidFill>
                  <a:schemeClr val="tx1"/>
                </a:solidFill>
                <a:latin typeface="宋体" panose="02010600030101010101" pitchFamily="2" charset="-122"/>
                <a:ea typeface="宋体" panose="02010600030101010101" pitchFamily="2" charset="-122"/>
              </a:rPr>
              <a:t>t2.c</a:t>
            </a:r>
            <a:endParaRPr lang="zh-CN" altLang="en-US" sz="2000" b="1" dirty="0">
              <a:solidFill>
                <a:schemeClr val="tx1"/>
              </a:solidFill>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12FC4849-3EBE-48A9-9BAB-94189FD9D5A5}"/>
              </a:ext>
            </a:extLst>
          </p:cNvPr>
          <p:cNvPicPr>
            <a:picLocks noChangeAspect="1"/>
          </p:cNvPicPr>
          <p:nvPr/>
        </p:nvPicPr>
        <p:blipFill>
          <a:blip r:embed="rId4"/>
          <a:stretch>
            <a:fillRect/>
          </a:stretch>
        </p:blipFill>
        <p:spPr>
          <a:xfrm>
            <a:off x="6520206" y="995904"/>
            <a:ext cx="1232728" cy="1185767"/>
          </a:xfrm>
          <a:prstGeom prst="rect">
            <a:avLst/>
          </a:prstGeom>
        </p:spPr>
      </p:pic>
    </p:spTree>
    <p:custDataLst>
      <p:tags r:id="rId1"/>
    </p:custDataLst>
    <p:extLst>
      <p:ext uri="{BB962C8B-B14F-4D97-AF65-F5344CB8AC3E}">
        <p14:creationId xmlns:p14="http://schemas.microsoft.com/office/powerpoint/2010/main" val="3862845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9330"/>
                                        </p:tgtEl>
                                        <p:attrNameLst>
                                          <p:attrName>style.visibility</p:attrName>
                                        </p:attrNameLst>
                                      </p:cBhvr>
                                      <p:to>
                                        <p:strVal val="visible"/>
                                      </p:to>
                                    </p:set>
                                    <p:animEffect transition="in" filter="box(in)">
                                      <p:cBhvr>
                                        <p:cTn id="7" dur="500"/>
                                        <p:tgtEl>
                                          <p:spTgt spid="26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69316">
                                            <p:txEl>
                                              <p:pRg st="0" end="0"/>
                                            </p:txEl>
                                          </p:spTgt>
                                        </p:tgtEl>
                                        <p:attrNameLst>
                                          <p:attrName>style.visibility</p:attrName>
                                        </p:attrNameLst>
                                      </p:cBhvr>
                                      <p:to>
                                        <p:strVal val="visible"/>
                                      </p:to>
                                    </p:set>
                                    <p:anim calcmode="lin" valueType="num">
                                      <p:cBhvr additive="base">
                                        <p:cTn id="12" dur="500" fill="hold"/>
                                        <p:tgtEl>
                                          <p:spTgt spid="26931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69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8" dur="500"/>
                                        <p:tgtEl>
                                          <p:spTgt spid="26931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269316">
                                            <p:txEl>
                                              <p:pRg st="2" end="2"/>
                                            </p:txEl>
                                          </p:spTgt>
                                        </p:tgtEl>
                                        <p:attrNameLst>
                                          <p:attrName>style.visibility</p:attrName>
                                        </p:attrNameLst>
                                      </p:cBhvr>
                                      <p:to>
                                        <p:strVal val="visible"/>
                                      </p:to>
                                    </p:set>
                                    <p:animEffect transition="in" filter="diamond(in)">
                                      <p:cBhvr>
                                        <p:cTn id="23" dur="500"/>
                                        <p:tgtEl>
                                          <p:spTgt spid="269316">
                                            <p:txEl>
                                              <p:pRg st="2" end="2"/>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269316">
                                            <p:txEl>
                                              <p:pRg st="3" end="3"/>
                                            </p:txEl>
                                          </p:spTgt>
                                        </p:tgtEl>
                                        <p:attrNameLst>
                                          <p:attrName>style.visibility</p:attrName>
                                        </p:attrNameLst>
                                      </p:cBhvr>
                                      <p:to>
                                        <p:strVal val="visible"/>
                                      </p:to>
                                    </p:set>
                                    <p:animEffect transition="in" filter="diamond(in)">
                                      <p:cBhvr>
                                        <p:cTn id="26" dur="500"/>
                                        <p:tgtEl>
                                          <p:spTgt spid="269316">
                                            <p:txEl>
                                              <p:pRg st="3" end="3"/>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269316">
                                            <p:txEl>
                                              <p:pRg st="4" end="4"/>
                                            </p:txEl>
                                          </p:spTgt>
                                        </p:tgtEl>
                                        <p:attrNameLst>
                                          <p:attrName>style.visibility</p:attrName>
                                        </p:attrNameLst>
                                      </p:cBhvr>
                                      <p:to>
                                        <p:strVal val="visible"/>
                                      </p:to>
                                    </p:set>
                                    <p:animEffect transition="in" filter="diamond(in)">
                                      <p:cBhvr>
                                        <p:cTn id="29" dur="500"/>
                                        <p:tgtEl>
                                          <p:spTgt spid="269316">
                                            <p:txEl>
                                              <p:pRg st="4" end="4"/>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269316">
                                            <p:txEl>
                                              <p:pRg st="5" end="5"/>
                                            </p:txEl>
                                          </p:spTgt>
                                        </p:tgtEl>
                                        <p:attrNameLst>
                                          <p:attrName>style.visibility</p:attrName>
                                        </p:attrNameLst>
                                      </p:cBhvr>
                                      <p:to>
                                        <p:strVal val="visible"/>
                                      </p:to>
                                    </p:set>
                                    <p:animEffect transition="in" filter="diamond(in)">
                                      <p:cBhvr>
                                        <p:cTn id="32" dur="500"/>
                                        <p:tgtEl>
                                          <p:spTgt spid="269316">
                                            <p:txEl>
                                              <p:pRg st="5" end="5"/>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269316">
                                            <p:txEl>
                                              <p:pRg st="6" end="6"/>
                                            </p:txEl>
                                          </p:spTgt>
                                        </p:tgtEl>
                                        <p:attrNameLst>
                                          <p:attrName>style.visibility</p:attrName>
                                        </p:attrNameLst>
                                      </p:cBhvr>
                                      <p:to>
                                        <p:strVal val="visible"/>
                                      </p:to>
                                    </p:set>
                                    <p:animEffect transition="in" filter="diamond(in)">
                                      <p:cBhvr>
                                        <p:cTn id="35" dur="500"/>
                                        <p:tgtEl>
                                          <p:spTgt spid="269316">
                                            <p:txEl>
                                              <p:pRg st="6" end="6"/>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269316">
                                            <p:txEl>
                                              <p:pRg st="7" end="7"/>
                                            </p:txEl>
                                          </p:spTgt>
                                        </p:tgtEl>
                                        <p:attrNameLst>
                                          <p:attrName>style.visibility</p:attrName>
                                        </p:attrNameLst>
                                      </p:cBhvr>
                                      <p:to>
                                        <p:strVal val="visible"/>
                                      </p:to>
                                    </p:set>
                                    <p:animEffect transition="in" filter="diamond(in)">
                                      <p:cBhvr>
                                        <p:cTn id="38" dur="500"/>
                                        <p:tgtEl>
                                          <p:spTgt spid="26931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50" fill="hold"/>
                                        <p:tgtEl>
                                          <p:spTgt spid="5"/>
                                        </p:tgtEl>
                                        <p:attrNameLst>
                                          <p:attrName>ppt_x</p:attrName>
                                        </p:attrNameLst>
                                      </p:cBhvr>
                                      <p:tavLst>
                                        <p:tav tm="0">
                                          <p:val>
                                            <p:strVal val="1+#ppt_w/2"/>
                                          </p:val>
                                        </p:tav>
                                        <p:tav tm="100000">
                                          <p:val>
                                            <p:strVal val="#ppt_x"/>
                                          </p:val>
                                        </p:tav>
                                      </p:tavLst>
                                    </p:anim>
                                    <p:anim calcmode="lin" valueType="num">
                                      <p:cBhvr additive="base">
                                        <p:cTn id="44"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8" name="Rectangle 17"/>
          <p:cNvSpPr>
            <a:spLocks noChangeArrowheads="1"/>
          </p:cNvSpPr>
          <p:nvPr/>
        </p:nvSpPr>
        <p:spPr bwMode="auto">
          <a:xfrm>
            <a:off x="395536" y="1556792"/>
            <a:ext cx="32263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33375"/>
            <a:r>
              <a:rPr lang="en-US" altLang="zh-CN" sz="2400" b="1" dirty="0">
                <a:solidFill>
                  <a:schemeClr val="tx1"/>
                </a:solidFill>
                <a:latin typeface="Times New Roman" pitchFamily="18" charset="0"/>
              </a:rPr>
              <a:t>char   s[10];</a:t>
            </a:r>
          </a:p>
          <a:p>
            <a:pPr indent="333375"/>
            <a:r>
              <a:rPr lang="en-US" altLang="zh-CN" sz="2400" b="1" dirty="0" err="1">
                <a:solidFill>
                  <a:schemeClr val="tx1"/>
                </a:solidFill>
                <a:latin typeface="Times New Roman" pitchFamily="18" charset="0"/>
              </a:rPr>
              <a:t>strcpy</a:t>
            </a:r>
            <a:r>
              <a:rPr lang="en-US" altLang="zh-CN" sz="2400" b="1" dirty="0">
                <a:solidFill>
                  <a:schemeClr val="tx1"/>
                </a:solidFill>
                <a:latin typeface="Times New Roman" pitchFamily="18" charset="0"/>
              </a:rPr>
              <a:t>(s,”1234567”);</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 </a:t>
            </a:r>
            <a:r>
              <a:rPr lang="zh-CN" altLang="en-US" sz="3600" b="1" dirty="0">
                <a:solidFill>
                  <a:schemeClr val="bg1"/>
                </a:solidFill>
                <a:latin typeface="Times New Roman" pitchFamily="18" charset="0"/>
              </a:rPr>
              <a:t>数据地址的类型及转换</a:t>
            </a:r>
          </a:p>
        </p:txBody>
      </p:sp>
      <p:pic>
        <p:nvPicPr>
          <p:cNvPr id="3" name="图片 2">
            <a:extLst>
              <a:ext uri="{FF2B5EF4-FFF2-40B4-BE49-F238E27FC236}">
                <a16:creationId xmlns:a16="http://schemas.microsoft.com/office/drawing/2014/main" id="{FFEE5C0E-5192-4A3F-A4FA-39FC0A5044FB}"/>
              </a:ext>
            </a:extLst>
          </p:cNvPr>
          <p:cNvPicPr>
            <a:picLocks noChangeAspect="1"/>
          </p:cNvPicPr>
          <p:nvPr/>
        </p:nvPicPr>
        <p:blipFill>
          <a:blip r:embed="rId3"/>
          <a:stretch>
            <a:fillRect/>
          </a:stretch>
        </p:blipFill>
        <p:spPr>
          <a:xfrm>
            <a:off x="827583" y="2463596"/>
            <a:ext cx="7677123" cy="3557691"/>
          </a:xfrm>
          <a:prstGeom prst="rect">
            <a:avLst/>
          </a:prstGeom>
        </p:spPr>
      </p:pic>
      <p:sp>
        <p:nvSpPr>
          <p:cNvPr id="24" name="Text Box 19">
            <a:extLst>
              <a:ext uri="{FF2B5EF4-FFF2-40B4-BE49-F238E27FC236}">
                <a16:creationId xmlns:a16="http://schemas.microsoft.com/office/drawing/2014/main" id="{321C6A04-54C0-409B-86F4-F4417379E4DF}"/>
              </a:ext>
            </a:extLst>
          </p:cNvPr>
          <p:cNvSpPr txBox="1">
            <a:spLocks noChangeArrowheads="1"/>
          </p:cNvSpPr>
          <p:nvPr/>
        </p:nvSpPr>
        <p:spPr bwMode="auto">
          <a:xfrm>
            <a:off x="875387" y="6165304"/>
            <a:ext cx="73661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t>在调试窗口，观察地址类型转换后取数的结果</a:t>
            </a:r>
            <a:endParaRPr lang="en-US" altLang="zh-CN" sz="2800" b="1" dirty="0"/>
          </a:p>
        </p:txBody>
      </p:sp>
    </p:spTree>
    <p:custDataLst>
      <p:tags r:id="rId1"/>
    </p:custDataLst>
    <p:extLst>
      <p:ext uri="{BB962C8B-B14F-4D97-AF65-F5344CB8AC3E}">
        <p14:creationId xmlns:p14="http://schemas.microsoft.com/office/powerpoint/2010/main" val="2850022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ChangeArrowheads="1"/>
          </p:cNvSpPr>
          <p:nvPr/>
        </p:nvSpPr>
        <p:spPr bwMode="auto">
          <a:xfrm>
            <a:off x="6300192" y="1370856"/>
            <a:ext cx="1219200" cy="419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pPr>
            <a:r>
              <a:rPr lang="en-US" altLang="zh-CN" sz="2400">
                <a:solidFill>
                  <a:schemeClr val="tx1"/>
                </a:solidFill>
                <a:latin typeface="Times New Roman" pitchFamily="18" charset="0"/>
                <a:ea typeface="宋体" pitchFamily="2" charset="-122"/>
              </a:rPr>
              <a:t>31H</a:t>
            </a:r>
          </a:p>
          <a:p>
            <a:pPr algn="ctr">
              <a:lnSpc>
                <a:spcPct val="120000"/>
              </a:lnSpc>
            </a:pPr>
            <a:r>
              <a:rPr lang="en-US" altLang="zh-CN" sz="2400">
                <a:solidFill>
                  <a:schemeClr val="tx1"/>
                </a:solidFill>
                <a:latin typeface="Times New Roman" pitchFamily="18" charset="0"/>
                <a:ea typeface="宋体" pitchFamily="2" charset="-122"/>
              </a:rPr>
              <a:t>32H</a:t>
            </a:r>
          </a:p>
          <a:p>
            <a:pPr algn="ctr">
              <a:lnSpc>
                <a:spcPct val="120000"/>
              </a:lnSpc>
            </a:pPr>
            <a:r>
              <a:rPr lang="en-US" altLang="zh-CN" sz="2400">
                <a:solidFill>
                  <a:schemeClr val="tx1"/>
                </a:solidFill>
                <a:latin typeface="Times New Roman" pitchFamily="18" charset="0"/>
                <a:ea typeface="宋体" pitchFamily="2" charset="-122"/>
              </a:rPr>
              <a:t>33H</a:t>
            </a:r>
          </a:p>
          <a:p>
            <a:pPr algn="ctr">
              <a:lnSpc>
                <a:spcPct val="120000"/>
              </a:lnSpc>
            </a:pPr>
            <a:r>
              <a:rPr lang="en-US" altLang="zh-CN" sz="2400">
                <a:solidFill>
                  <a:schemeClr val="tx1"/>
                </a:solidFill>
                <a:latin typeface="Times New Roman" pitchFamily="18" charset="0"/>
                <a:ea typeface="宋体" pitchFamily="2" charset="-122"/>
              </a:rPr>
              <a:t>34H</a:t>
            </a:r>
          </a:p>
          <a:p>
            <a:pPr algn="ctr">
              <a:lnSpc>
                <a:spcPct val="120000"/>
              </a:lnSpc>
            </a:pPr>
            <a:r>
              <a:rPr lang="en-US" altLang="zh-CN" sz="2400">
                <a:solidFill>
                  <a:schemeClr val="tx1"/>
                </a:solidFill>
                <a:latin typeface="Times New Roman" pitchFamily="18" charset="0"/>
                <a:ea typeface="宋体" pitchFamily="2" charset="-122"/>
              </a:rPr>
              <a:t>35H</a:t>
            </a:r>
          </a:p>
          <a:p>
            <a:pPr algn="ctr">
              <a:lnSpc>
                <a:spcPct val="120000"/>
              </a:lnSpc>
            </a:pPr>
            <a:r>
              <a:rPr lang="en-US" altLang="zh-CN" sz="2400">
                <a:solidFill>
                  <a:schemeClr val="tx1"/>
                </a:solidFill>
                <a:latin typeface="Times New Roman" pitchFamily="18" charset="0"/>
                <a:ea typeface="宋体" pitchFamily="2" charset="-122"/>
              </a:rPr>
              <a:t>36H</a:t>
            </a:r>
          </a:p>
          <a:p>
            <a:pPr algn="ctr">
              <a:lnSpc>
                <a:spcPct val="120000"/>
              </a:lnSpc>
            </a:pPr>
            <a:r>
              <a:rPr lang="en-US" altLang="zh-CN" sz="2400">
                <a:solidFill>
                  <a:schemeClr val="tx1"/>
                </a:solidFill>
                <a:latin typeface="Times New Roman" pitchFamily="18" charset="0"/>
                <a:ea typeface="宋体" pitchFamily="2" charset="-122"/>
              </a:rPr>
              <a:t>37H</a:t>
            </a:r>
          </a:p>
          <a:p>
            <a:pPr algn="ctr">
              <a:lnSpc>
                <a:spcPct val="120000"/>
              </a:lnSpc>
            </a:pPr>
            <a:r>
              <a:rPr lang="en-US" altLang="zh-CN" sz="2400">
                <a:solidFill>
                  <a:schemeClr val="tx1"/>
                </a:solidFill>
                <a:latin typeface="Times New Roman" pitchFamily="18" charset="0"/>
                <a:ea typeface="宋体" pitchFamily="2" charset="-122"/>
              </a:rPr>
              <a:t>00H</a:t>
            </a:r>
          </a:p>
        </p:txBody>
      </p:sp>
      <p:sp>
        <p:nvSpPr>
          <p:cNvPr id="59396" name="Line 5"/>
          <p:cNvSpPr>
            <a:spLocks noChangeShapeType="1"/>
          </p:cNvSpPr>
          <p:nvPr/>
        </p:nvSpPr>
        <p:spPr bwMode="auto">
          <a:xfrm>
            <a:off x="6300192" y="52570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7" name="Line 6"/>
          <p:cNvSpPr>
            <a:spLocks noChangeShapeType="1"/>
          </p:cNvSpPr>
          <p:nvPr/>
        </p:nvSpPr>
        <p:spPr bwMode="auto">
          <a:xfrm>
            <a:off x="6300192" y="2132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8" name="Line 7"/>
          <p:cNvSpPr>
            <a:spLocks noChangeShapeType="1"/>
          </p:cNvSpPr>
          <p:nvPr/>
        </p:nvSpPr>
        <p:spPr bwMode="auto">
          <a:xfrm>
            <a:off x="6300192" y="25900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8"/>
          <p:cNvSpPr>
            <a:spLocks noChangeShapeType="1"/>
          </p:cNvSpPr>
          <p:nvPr/>
        </p:nvSpPr>
        <p:spPr bwMode="auto">
          <a:xfrm>
            <a:off x="6300192" y="30472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0" name="Line 9"/>
          <p:cNvSpPr>
            <a:spLocks noChangeShapeType="1"/>
          </p:cNvSpPr>
          <p:nvPr/>
        </p:nvSpPr>
        <p:spPr bwMode="auto">
          <a:xfrm>
            <a:off x="6300192" y="35044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1" name="Line 10"/>
          <p:cNvSpPr>
            <a:spLocks noChangeShapeType="1"/>
          </p:cNvSpPr>
          <p:nvPr/>
        </p:nvSpPr>
        <p:spPr bwMode="auto">
          <a:xfrm>
            <a:off x="6300192" y="39616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2" name="Line 11"/>
          <p:cNvSpPr>
            <a:spLocks noChangeShapeType="1"/>
          </p:cNvSpPr>
          <p:nvPr/>
        </p:nvSpPr>
        <p:spPr bwMode="auto">
          <a:xfrm>
            <a:off x="6300192" y="4418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3" name="Line 12"/>
          <p:cNvSpPr>
            <a:spLocks noChangeShapeType="1"/>
          </p:cNvSpPr>
          <p:nvPr/>
        </p:nvSpPr>
        <p:spPr bwMode="auto">
          <a:xfrm>
            <a:off x="6300192" y="4799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4" name="Line 13"/>
          <p:cNvSpPr>
            <a:spLocks noChangeShapeType="1"/>
          </p:cNvSpPr>
          <p:nvPr/>
        </p:nvSpPr>
        <p:spPr bwMode="auto">
          <a:xfrm>
            <a:off x="6300192" y="1751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5" name="Text Box 14"/>
          <p:cNvSpPr txBox="1">
            <a:spLocks noChangeArrowheads="1"/>
          </p:cNvSpPr>
          <p:nvPr/>
        </p:nvSpPr>
        <p:spPr bwMode="auto">
          <a:xfrm>
            <a:off x="7496820" y="1434356"/>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小地址</a:t>
            </a:r>
          </a:p>
        </p:txBody>
      </p:sp>
      <p:sp>
        <p:nvSpPr>
          <p:cNvPr id="59406" name="Text Box 15"/>
          <p:cNvSpPr txBox="1">
            <a:spLocks noChangeArrowheads="1"/>
          </p:cNvSpPr>
          <p:nvPr/>
        </p:nvSpPr>
        <p:spPr bwMode="auto">
          <a:xfrm>
            <a:off x="7641283" y="489034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大地址</a:t>
            </a:r>
          </a:p>
        </p:txBody>
      </p:sp>
      <p:sp>
        <p:nvSpPr>
          <p:cNvPr id="59407" name="Line 16"/>
          <p:cNvSpPr>
            <a:spLocks noChangeShapeType="1"/>
          </p:cNvSpPr>
          <p:nvPr/>
        </p:nvSpPr>
        <p:spPr bwMode="auto">
          <a:xfrm>
            <a:off x="8100392" y="2082056"/>
            <a:ext cx="0" cy="2667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8" name="Rectangle 17"/>
          <p:cNvSpPr>
            <a:spLocks noChangeArrowheads="1"/>
          </p:cNvSpPr>
          <p:nvPr/>
        </p:nvSpPr>
        <p:spPr bwMode="auto">
          <a:xfrm>
            <a:off x="305072" y="1340615"/>
            <a:ext cx="55081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333375"/>
            <a:r>
              <a:rPr lang="en-US" altLang="zh-CN" sz="2000" b="1" dirty="0">
                <a:solidFill>
                  <a:schemeClr val="tx1"/>
                </a:solidFill>
                <a:latin typeface="Times New Roman" pitchFamily="18" charset="0"/>
              </a:rPr>
              <a:t>#define  _CRT_SECURE_NO_WARNINGS</a:t>
            </a:r>
          </a:p>
          <a:p>
            <a:pPr indent="333375"/>
            <a:r>
              <a:rPr lang="en-US" altLang="zh-CN" sz="2000" b="1" dirty="0">
                <a:solidFill>
                  <a:schemeClr val="tx1"/>
                </a:solidFill>
                <a:latin typeface="Times New Roman" pitchFamily="18" charset="0"/>
              </a:rPr>
              <a:t>#include &lt;iostream&gt;</a:t>
            </a:r>
          </a:p>
          <a:p>
            <a:pPr indent="333375"/>
            <a:r>
              <a:rPr lang="en-US" altLang="zh-CN" sz="2000" b="1" dirty="0">
                <a:solidFill>
                  <a:schemeClr val="tx1"/>
                </a:solidFill>
                <a:latin typeface="Times New Roman" pitchFamily="18" charset="0"/>
              </a:rPr>
              <a:t>union test {</a:t>
            </a:r>
          </a:p>
          <a:p>
            <a:pPr indent="333375"/>
            <a:r>
              <a:rPr lang="en-US" altLang="zh-CN" sz="2000" b="1" dirty="0">
                <a:solidFill>
                  <a:schemeClr val="tx1"/>
                </a:solidFill>
                <a:latin typeface="Times New Roman" pitchFamily="18" charset="0"/>
              </a:rPr>
              <a:t>    char s[10];</a:t>
            </a:r>
          </a:p>
          <a:p>
            <a:pPr indent="333375"/>
            <a:r>
              <a:rPr lang="en-US" altLang="zh-CN" sz="2000" b="1" dirty="0">
                <a:solidFill>
                  <a:schemeClr val="tx1"/>
                </a:solidFill>
                <a:latin typeface="Times New Roman" pitchFamily="18" charset="0"/>
              </a:rPr>
              <a:t>    char c;</a:t>
            </a:r>
          </a:p>
          <a:p>
            <a:pPr indent="333375"/>
            <a:r>
              <a:rPr lang="en-US" altLang="zh-CN" sz="2000" b="1" dirty="0">
                <a:solidFill>
                  <a:schemeClr val="tx1"/>
                </a:solidFill>
                <a:latin typeface="Times New Roman" pitchFamily="18" charset="0"/>
              </a:rPr>
              <a:t>    short x;</a:t>
            </a:r>
          </a:p>
          <a:p>
            <a:pPr indent="333375"/>
            <a:r>
              <a:rPr lang="en-US" altLang="zh-CN" sz="2000" b="1" dirty="0">
                <a:solidFill>
                  <a:schemeClr val="tx1"/>
                </a:solidFill>
                <a:latin typeface="Times New Roman" pitchFamily="18" charset="0"/>
              </a:rPr>
              <a:t>    int   y;</a:t>
            </a:r>
          </a:p>
          <a:p>
            <a:pPr indent="333375"/>
            <a:r>
              <a:rPr lang="en-US" altLang="zh-CN" sz="2000" b="1" dirty="0">
                <a:solidFill>
                  <a:schemeClr val="tx1"/>
                </a:solidFill>
                <a:latin typeface="Times New Roman" pitchFamily="18" charset="0"/>
              </a:rPr>
              <a:t>}temp;</a:t>
            </a:r>
          </a:p>
          <a:p>
            <a:pPr indent="333375"/>
            <a:r>
              <a:rPr lang="en-US" altLang="zh-CN" sz="2000" b="1" dirty="0">
                <a:solidFill>
                  <a:schemeClr val="tx1"/>
                </a:solidFill>
                <a:latin typeface="Times New Roman" pitchFamily="18" charset="0"/>
              </a:rPr>
              <a:t>int main()</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strcpy</a:t>
            </a:r>
            <a:r>
              <a:rPr lang="en-US" altLang="zh-CN" sz="2000" b="1" dirty="0">
                <a:solidFill>
                  <a:schemeClr val="tx1"/>
                </a:solidFill>
                <a:latin typeface="Times New Roman" pitchFamily="18" charset="0"/>
              </a:rPr>
              <a:t>(</a:t>
            </a:r>
            <a:r>
              <a:rPr lang="en-US" altLang="zh-CN" sz="2000" b="1" dirty="0" err="1">
                <a:solidFill>
                  <a:schemeClr val="tx1"/>
                </a:solidFill>
                <a:latin typeface="Times New Roman" pitchFamily="18" charset="0"/>
              </a:rPr>
              <a:t>temp.s</a:t>
            </a:r>
            <a:r>
              <a:rPr lang="en-US" altLang="zh-CN" sz="2000" b="1" dirty="0">
                <a:solidFill>
                  <a:schemeClr val="tx1"/>
                </a:solidFill>
                <a:latin typeface="Times New Roman" pitchFamily="18" charset="0"/>
              </a:rPr>
              <a:t>, "1234567");</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printf</a:t>
            </a:r>
            <a:r>
              <a:rPr lang="en-US" altLang="zh-CN" sz="2000" b="1" dirty="0">
                <a:solidFill>
                  <a:schemeClr val="tx1"/>
                </a:solidFill>
                <a:latin typeface="Times New Roman" pitchFamily="18" charset="0"/>
              </a:rPr>
              <a:t>(" %x \n", </a:t>
            </a:r>
            <a:r>
              <a:rPr lang="en-US" altLang="zh-CN" sz="2000" b="1" dirty="0" err="1">
                <a:solidFill>
                  <a:schemeClr val="tx1"/>
                </a:solidFill>
                <a:latin typeface="Times New Roman" pitchFamily="18" charset="0"/>
              </a:rPr>
              <a:t>temp.x</a:t>
            </a:r>
            <a:r>
              <a:rPr lang="en-US" altLang="zh-CN" sz="2000" b="1" dirty="0">
                <a:solidFill>
                  <a:schemeClr val="tx1"/>
                </a:solidFill>
                <a:latin typeface="Times New Roman" pitchFamily="18" charset="0"/>
              </a:rPr>
              <a:t>);</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printf</a:t>
            </a:r>
            <a:r>
              <a:rPr lang="en-US" altLang="zh-CN" sz="2000" b="1" dirty="0">
                <a:solidFill>
                  <a:schemeClr val="tx1"/>
                </a:solidFill>
                <a:latin typeface="Times New Roman" pitchFamily="18" charset="0"/>
              </a:rPr>
              <a:t>(" %x \n", </a:t>
            </a:r>
            <a:r>
              <a:rPr lang="en-US" altLang="zh-CN" sz="2000" b="1" dirty="0" err="1">
                <a:solidFill>
                  <a:schemeClr val="tx1"/>
                </a:solidFill>
                <a:latin typeface="Times New Roman" pitchFamily="18" charset="0"/>
              </a:rPr>
              <a:t>temp.y</a:t>
            </a:r>
            <a:r>
              <a:rPr lang="en-US" altLang="zh-CN" sz="2000" b="1" dirty="0">
                <a:solidFill>
                  <a:schemeClr val="tx1"/>
                </a:solidFill>
                <a:latin typeface="Times New Roman" pitchFamily="18" charset="0"/>
              </a:rPr>
              <a:t>);</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printf</a:t>
            </a:r>
            <a:r>
              <a:rPr lang="en-US" altLang="zh-CN" sz="2000" b="1" dirty="0">
                <a:solidFill>
                  <a:schemeClr val="tx1"/>
                </a:solidFill>
                <a:latin typeface="Times New Roman" pitchFamily="18" charset="0"/>
              </a:rPr>
              <a:t>(" % d \n", </a:t>
            </a:r>
            <a:r>
              <a:rPr lang="en-US" altLang="zh-CN" sz="2000" b="1" dirty="0" err="1">
                <a:solidFill>
                  <a:schemeClr val="tx1"/>
                </a:solidFill>
                <a:latin typeface="Times New Roman" pitchFamily="18" charset="0"/>
              </a:rPr>
              <a:t>temp.c</a:t>
            </a:r>
            <a:r>
              <a:rPr lang="en-US" altLang="zh-CN" sz="2000" b="1" dirty="0">
                <a:solidFill>
                  <a:schemeClr val="tx1"/>
                </a:solidFill>
                <a:latin typeface="Times New Roman" pitchFamily="18" charset="0"/>
              </a:rPr>
              <a:t>);</a:t>
            </a:r>
          </a:p>
          <a:p>
            <a:pPr indent="333375"/>
            <a:r>
              <a:rPr lang="en-US" altLang="zh-CN" sz="2000" b="1" dirty="0">
                <a:solidFill>
                  <a:schemeClr val="tx1"/>
                </a:solidFill>
                <a:latin typeface="Times New Roman" pitchFamily="18" charset="0"/>
              </a:rPr>
              <a:t>    return 0;</a:t>
            </a:r>
          </a:p>
          <a:p>
            <a:pPr indent="333375"/>
            <a:r>
              <a:rPr lang="en-US" altLang="zh-CN" sz="2000" b="1" dirty="0">
                <a:solidFill>
                  <a:schemeClr val="tx1"/>
                </a:solidFill>
                <a:latin typeface="Times New Roman" pitchFamily="18" charset="0"/>
              </a:rPr>
              <a:t>}</a:t>
            </a:r>
          </a:p>
        </p:txBody>
      </p:sp>
      <p:sp>
        <p:nvSpPr>
          <p:cNvPr id="269330" name="Text Box 18"/>
          <p:cNvSpPr txBox="1">
            <a:spLocks noChangeArrowheads="1"/>
          </p:cNvSpPr>
          <p:nvPr/>
        </p:nvSpPr>
        <p:spPr bwMode="auto">
          <a:xfrm>
            <a:off x="5935067" y="1656606"/>
            <a:ext cx="323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b="1"/>
              <a:t>s</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 </a:t>
            </a:r>
            <a:r>
              <a:rPr lang="zh-CN" altLang="en-US" sz="3600" b="1" dirty="0">
                <a:solidFill>
                  <a:schemeClr val="bg1"/>
                </a:solidFill>
                <a:latin typeface="Times New Roman" pitchFamily="18" charset="0"/>
              </a:rPr>
              <a:t>数据地址的类型及转换</a:t>
            </a:r>
          </a:p>
        </p:txBody>
      </p:sp>
      <p:pic>
        <p:nvPicPr>
          <p:cNvPr id="3" name="图片 2">
            <a:extLst>
              <a:ext uri="{FF2B5EF4-FFF2-40B4-BE49-F238E27FC236}">
                <a16:creationId xmlns:a16="http://schemas.microsoft.com/office/drawing/2014/main" id="{F57AF185-2D6C-4574-BC8C-28B9361FD5E0}"/>
              </a:ext>
            </a:extLst>
          </p:cNvPr>
          <p:cNvPicPr>
            <a:picLocks noChangeAspect="1"/>
          </p:cNvPicPr>
          <p:nvPr/>
        </p:nvPicPr>
        <p:blipFill>
          <a:blip r:embed="rId3"/>
          <a:stretch>
            <a:fillRect/>
          </a:stretch>
        </p:blipFill>
        <p:spPr>
          <a:xfrm>
            <a:off x="4136809" y="5352008"/>
            <a:ext cx="1981685" cy="1302249"/>
          </a:xfrm>
          <a:prstGeom prst="rect">
            <a:avLst/>
          </a:prstGeom>
        </p:spPr>
      </p:pic>
      <p:sp>
        <p:nvSpPr>
          <p:cNvPr id="19" name="文本框 18">
            <a:extLst>
              <a:ext uri="{FF2B5EF4-FFF2-40B4-BE49-F238E27FC236}">
                <a16:creationId xmlns:a16="http://schemas.microsoft.com/office/drawing/2014/main" id="{DA708998-4F7A-4685-BCD0-092557D44256}"/>
              </a:ext>
            </a:extLst>
          </p:cNvPr>
          <p:cNvSpPr txBox="1"/>
          <p:nvPr/>
        </p:nvSpPr>
        <p:spPr>
          <a:xfrm>
            <a:off x="428276" y="6230207"/>
            <a:ext cx="3495652" cy="461665"/>
          </a:xfrm>
          <a:prstGeom prst="rect">
            <a:avLst/>
          </a:prstGeom>
          <a:noFill/>
        </p:spPr>
        <p:txBody>
          <a:bodyPr wrap="square" rtlCol="0">
            <a:spAutoFit/>
          </a:bodyPr>
          <a:lstStyle/>
          <a:p>
            <a:r>
              <a:rPr lang="zh-CN" altLang="en-US" sz="2400" b="1" dirty="0">
                <a:solidFill>
                  <a:schemeClr val="tx1"/>
                </a:solidFill>
              </a:rPr>
              <a:t>工程：</a:t>
            </a:r>
            <a:r>
              <a:rPr lang="en-US" altLang="zh-CN" sz="2400" b="1" dirty="0" err="1">
                <a:solidFill>
                  <a:schemeClr val="tx1"/>
                </a:solidFill>
              </a:rPr>
              <a:t>union_type.c</a:t>
            </a:r>
            <a:endParaRPr lang="en-US" altLang="zh-CN" sz="2400" b="1" dirty="0">
              <a:solidFill>
                <a:schemeClr val="tx1"/>
              </a:solidFill>
            </a:endParaRPr>
          </a:p>
        </p:txBody>
      </p:sp>
    </p:spTree>
    <p:custDataLst>
      <p:tags r:id="rId1"/>
    </p:custDataLst>
    <p:extLst>
      <p:ext uri="{BB962C8B-B14F-4D97-AF65-F5344CB8AC3E}">
        <p14:creationId xmlns:p14="http://schemas.microsoft.com/office/powerpoint/2010/main" val="1638117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9330"/>
                                        </p:tgtEl>
                                        <p:attrNameLst>
                                          <p:attrName>style.visibility</p:attrName>
                                        </p:attrNameLst>
                                      </p:cBhvr>
                                      <p:to>
                                        <p:strVal val="visible"/>
                                      </p:to>
                                    </p:set>
                                    <p:animEffect transition="in" filter="box(in)">
                                      <p:cBhvr>
                                        <p:cTn id="7" dur="500"/>
                                        <p:tgtEl>
                                          <p:spTgt spid="26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69316">
                                            <p:txEl>
                                              <p:pRg st="0" end="0"/>
                                            </p:txEl>
                                          </p:spTgt>
                                        </p:tgtEl>
                                        <p:attrNameLst>
                                          <p:attrName>style.visibility</p:attrName>
                                        </p:attrNameLst>
                                      </p:cBhvr>
                                      <p:to>
                                        <p:strVal val="visible"/>
                                      </p:to>
                                    </p:set>
                                    <p:anim calcmode="lin" valueType="num">
                                      <p:cBhvr additive="base">
                                        <p:cTn id="12" dur="500" fill="hold"/>
                                        <p:tgtEl>
                                          <p:spTgt spid="26931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69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8" dur="500"/>
                                        <p:tgtEl>
                                          <p:spTgt spid="26931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269316">
                                            <p:txEl>
                                              <p:pRg st="2" end="2"/>
                                            </p:txEl>
                                          </p:spTgt>
                                        </p:tgtEl>
                                        <p:attrNameLst>
                                          <p:attrName>style.visibility</p:attrName>
                                        </p:attrNameLst>
                                      </p:cBhvr>
                                      <p:to>
                                        <p:strVal val="visible"/>
                                      </p:to>
                                    </p:set>
                                    <p:animEffect transition="in" filter="diamond(in)">
                                      <p:cBhvr>
                                        <p:cTn id="23" dur="500"/>
                                        <p:tgtEl>
                                          <p:spTgt spid="269316">
                                            <p:txEl>
                                              <p:pRg st="2" end="2"/>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269316">
                                            <p:txEl>
                                              <p:pRg st="3" end="3"/>
                                            </p:txEl>
                                          </p:spTgt>
                                        </p:tgtEl>
                                        <p:attrNameLst>
                                          <p:attrName>style.visibility</p:attrName>
                                        </p:attrNameLst>
                                      </p:cBhvr>
                                      <p:to>
                                        <p:strVal val="visible"/>
                                      </p:to>
                                    </p:set>
                                    <p:animEffect transition="in" filter="diamond(in)">
                                      <p:cBhvr>
                                        <p:cTn id="26" dur="500"/>
                                        <p:tgtEl>
                                          <p:spTgt spid="269316">
                                            <p:txEl>
                                              <p:pRg st="3" end="3"/>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269316">
                                            <p:txEl>
                                              <p:pRg st="4" end="4"/>
                                            </p:txEl>
                                          </p:spTgt>
                                        </p:tgtEl>
                                        <p:attrNameLst>
                                          <p:attrName>style.visibility</p:attrName>
                                        </p:attrNameLst>
                                      </p:cBhvr>
                                      <p:to>
                                        <p:strVal val="visible"/>
                                      </p:to>
                                    </p:set>
                                    <p:animEffect transition="in" filter="diamond(in)">
                                      <p:cBhvr>
                                        <p:cTn id="29" dur="500"/>
                                        <p:tgtEl>
                                          <p:spTgt spid="269316">
                                            <p:txEl>
                                              <p:pRg st="4" end="4"/>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269316">
                                            <p:txEl>
                                              <p:pRg st="5" end="5"/>
                                            </p:txEl>
                                          </p:spTgt>
                                        </p:tgtEl>
                                        <p:attrNameLst>
                                          <p:attrName>style.visibility</p:attrName>
                                        </p:attrNameLst>
                                      </p:cBhvr>
                                      <p:to>
                                        <p:strVal val="visible"/>
                                      </p:to>
                                    </p:set>
                                    <p:animEffect transition="in" filter="diamond(in)">
                                      <p:cBhvr>
                                        <p:cTn id="32" dur="500"/>
                                        <p:tgtEl>
                                          <p:spTgt spid="269316">
                                            <p:txEl>
                                              <p:pRg st="5" end="5"/>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269316">
                                            <p:txEl>
                                              <p:pRg st="6" end="6"/>
                                            </p:txEl>
                                          </p:spTgt>
                                        </p:tgtEl>
                                        <p:attrNameLst>
                                          <p:attrName>style.visibility</p:attrName>
                                        </p:attrNameLst>
                                      </p:cBhvr>
                                      <p:to>
                                        <p:strVal val="visible"/>
                                      </p:to>
                                    </p:set>
                                    <p:animEffect transition="in" filter="diamond(in)">
                                      <p:cBhvr>
                                        <p:cTn id="35" dur="500"/>
                                        <p:tgtEl>
                                          <p:spTgt spid="269316">
                                            <p:txEl>
                                              <p:pRg st="6" end="6"/>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269316">
                                            <p:txEl>
                                              <p:pRg st="7" end="7"/>
                                            </p:txEl>
                                          </p:spTgt>
                                        </p:tgtEl>
                                        <p:attrNameLst>
                                          <p:attrName>style.visibility</p:attrName>
                                        </p:attrNameLst>
                                      </p:cBhvr>
                                      <p:to>
                                        <p:strVal val="visible"/>
                                      </p:to>
                                    </p:set>
                                    <p:animEffect transition="in" filter="diamond(in)">
                                      <p:cBhvr>
                                        <p:cTn id="38" dur="500"/>
                                        <p:tgtEl>
                                          <p:spTgt spid="2693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4</a:t>
            </a:r>
            <a:r>
              <a:rPr lang="zh-CN" sz="3600" dirty="0">
                <a:solidFill>
                  <a:schemeClr val="bg1"/>
                </a:solidFill>
                <a:latin typeface="华文新魏" panose="02010800040101010101" pitchFamily="2" charset="-122"/>
                <a:ea typeface="华文新魏" panose="02010800040101010101" pitchFamily="2" charset="-122"/>
              </a:rPr>
              <a:t>. 码点空间</a:t>
            </a:r>
          </a:p>
        </p:txBody>
      </p:sp>
      <p:sp>
        <p:nvSpPr>
          <p:cNvPr id="6146" name="文本框 8194"/>
          <p:cNvSpPr txBox="1"/>
          <p:nvPr/>
        </p:nvSpPr>
        <p:spPr>
          <a:xfrm>
            <a:off x="755650" y="1628775"/>
            <a:ext cx="7545705" cy="3754120"/>
          </a:xfrm>
          <a:prstGeom prst="rect">
            <a:avLst/>
          </a:prstGeom>
          <a:noFill/>
          <a:ln w="9525">
            <a:noFill/>
          </a:ln>
        </p:spPr>
        <p:txBody>
          <a:bodyPr wrap="square" anchor="t" anchorCtr="0">
            <a:noAutofit/>
          </a:bodyPr>
          <a:lstStyle/>
          <a:p>
            <a:pPr algn="l">
              <a:lnSpc>
                <a:spcPct val="150000"/>
              </a:lnSpc>
              <a:buClrTx/>
              <a:buSzTx/>
            </a:pPr>
            <a:r>
              <a:rPr sz="2400" dirty="0">
                <a:latin typeface="楷体_GB2312" pitchFamily="1" charset="-122"/>
                <a:ea typeface="楷体_GB2312" pitchFamily="1" charset="-122"/>
              </a:rPr>
              <a:t>针对一个位数为n的存储单元：</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将其一个特定的状态称为一个“码点”</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将其所有的状态的集合，称为其“码点空间”</a:t>
            </a:r>
          </a:p>
          <a:p>
            <a:pPr marL="342900" indent="-342900" algn="l">
              <a:lnSpc>
                <a:spcPct val="150000"/>
              </a:lnSpc>
              <a:buClrTx/>
              <a:buSzTx/>
              <a:buFont typeface="Wingdings" panose="05000000000000000000" charset="0"/>
              <a:buChar char="l"/>
            </a:pPr>
            <a:r>
              <a:rPr sz="2400" dirty="0" err="1">
                <a:latin typeface="楷体_GB2312" pitchFamily="1" charset="-122"/>
                <a:ea typeface="楷体_GB2312" pitchFamily="1" charset="-122"/>
              </a:rPr>
              <a:t>每个码点可以用一个n位二进制数表示</a:t>
            </a:r>
            <a:endParaRPr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为了书写阅读方便，这个二进制数也可以用一个对应的16进制数表示，或对应的10进制数表示。</a:t>
            </a:r>
          </a:p>
        </p:txBody>
      </p:sp>
    </p:spTree>
    <p:extLst>
      <p:ext uri="{BB962C8B-B14F-4D97-AF65-F5344CB8AC3E}">
        <p14:creationId xmlns:p14="http://schemas.microsoft.com/office/powerpoint/2010/main" val="283757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4</a:t>
            </a:r>
            <a:r>
              <a:rPr lang="zh-CN" sz="3600" dirty="0">
                <a:solidFill>
                  <a:schemeClr val="bg1"/>
                </a:solidFill>
                <a:latin typeface="华文新魏" panose="02010800040101010101" pitchFamily="2" charset="-122"/>
                <a:ea typeface="华文新魏" panose="02010800040101010101" pitchFamily="2" charset="-122"/>
              </a:rPr>
              <a:t>. 码点空间</a:t>
            </a:r>
          </a:p>
        </p:txBody>
      </p:sp>
      <p:sp>
        <p:nvSpPr>
          <p:cNvPr id="6146" name="文本框 8194"/>
          <p:cNvSpPr txBox="1"/>
          <p:nvPr/>
        </p:nvSpPr>
        <p:spPr>
          <a:xfrm>
            <a:off x="467544" y="1557020"/>
            <a:ext cx="8496943" cy="4098290"/>
          </a:xfrm>
          <a:prstGeom prst="rect">
            <a:avLst/>
          </a:prstGeom>
          <a:noFill/>
          <a:ln w="9525">
            <a:noFill/>
          </a:ln>
        </p:spPr>
        <p:txBody>
          <a:bodyPr wrap="square" anchor="t" anchorCtr="0">
            <a:noAutofit/>
          </a:bodyPr>
          <a:lstStyle/>
          <a:p>
            <a:pPr algn="l">
              <a:lnSpc>
                <a:spcPct val="150000"/>
              </a:lnSpc>
              <a:buClrTx/>
              <a:buSzTx/>
            </a:pPr>
            <a:r>
              <a:rPr sz="2400" dirty="0">
                <a:latin typeface="楷体_GB2312" pitchFamily="1" charset="-122"/>
                <a:ea typeface="楷体_GB2312" pitchFamily="1" charset="-122"/>
              </a:rPr>
              <a:t>存储单元的状态数目：</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1 bit的存储，提供 2^1 = 2个不同状态</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1 byte (8 bit)</a:t>
            </a:r>
            <a:r>
              <a:rPr sz="2400" dirty="0" err="1">
                <a:latin typeface="楷体_GB2312" pitchFamily="1" charset="-122"/>
                <a:ea typeface="楷体_GB2312" pitchFamily="1" charset="-122"/>
              </a:rPr>
              <a:t>的存储，提供</a:t>
            </a:r>
            <a:r>
              <a:rPr sz="2400" dirty="0">
                <a:latin typeface="楷体_GB2312" pitchFamily="1" charset="-122"/>
                <a:ea typeface="楷体_GB2312" pitchFamily="1" charset="-122"/>
              </a:rPr>
              <a:t> 2^8 = 256个不同状态</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1 word (16 bit)</a:t>
            </a:r>
            <a:r>
              <a:rPr sz="2400" dirty="0" err="1">
                <a:latin typeface="楷体_GB2312" pitchFamily="1" charset="-122"/>
                <a:ea typeface="楷体_GB2312" pitchFamily="1" charset="-122"/>
              </a:rPr>
              <a:t>的存储，提供</a:t>
            </a:r>
            <a:r>
              <a:rPr sz="2400" dirty="0">
                <a:latin typeface="楷体_GB2312" pitchFamily="1" charset="-122"/>
                <a:ea typeface="楷体_GB2312" pitchFamily="1" charset="-122"/>
              </a:rPr>
              <a:t> 2^16 = 65536个不同状态</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1 dword (32 bit)</a:t>
            </a:r>
            <a:r>
              <a:rPr sz="2400" dirty="0" err="1">
                <a:latin typeface="楷体_GB2312" pitchFamily="1" charset="-122"/>
                <a:ea typeface="楷体_GB2312" pitchFamily="1" charset="-122"/>
              </a:rPr>
              <a:t>的存储，提供</a:t>
            </a:r>
            <a:r>
              <a:rPr sz="2400" dirty="0">
                <a:latin typeface="楷体_GB2312" pitchFamily="1" charset="-122"/>
                <a:ea typeface="楷体_GB2312" pitchFamily="1" charset="-122"/>
              </a:rPr>
              <a:t> 2^32 = 4294967296个不同状态</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n bit的存储，提供 2^n 个不同的状态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p>
        </p:txBody>
      </p:sp>
      <p:sp>
        <p:nvSpPr>
          <p:cNvPr id="4099" name="Rectangle 3"/>
          <p:cNvSpPr>
            <a:spLocks noGrp="1"/>
          </p:cNvSpPr>
          <p:nvPr>
            <p:ph type="body" idx="4294967295"/>
          </p:nvPr>
        </p:nvSpPr>
        <p:spPr>
          <a:xfrm>
            <a:off x="899795" y="2089785"/>
            <a:ext cx="7581900" cy="2275319"/>
          </a:xfrm>
        </p:spPr>
        <p:txBody>
          <a:bodyPr vert="horz" wrap="square" lIns="91440" tIns="45720" rIns="91440" bIns="45720" anchor="t" anchorCtr="0"/>
          <a:lstStyle/>
          <a:p>
            <a:pPr>
              <a:spcBef>
                <a:spcPts val="1600"/>
              </a:spcBef>
            </a:pPr>
            <a:r>
              <a:rPr lang="en-US" altLang="zh-CN" dirty="0">
                <a:solidFill>
                  <a:srgbClr val="FF0000"/>
                </a:solidFill>
                <a:ea typeface="黑体" panose="02010609060101010101" pitchFamily="2" charset="-122"/>
              </a:rPr>
              <a:t> 2.1 </a:t>
            </a:r>
            <a:r>
              <a:rPr lang="zh-CN" altLang="en-US" dirty="0">
                <a:solidFill>
                  <a:srgbClr val="FF0000"/>
                </a:solidFill>
                <a:ea typeface="黑体" panose="02010609060101010101" pitchFamily="2" charset="-122"/>
              </a:rPr>
              <a:t>数制和编码</a:t>
            </a:r>
          </a:p>
          <a:p>
            <a:pPr>
              <a:spcBef>
                <a:spcPts val="1600"/>
              </a:spcBef>
            </a:pPr>
            <a:r>
              <a:rPr lang="en-US" altLang="zh-CN" dirty="0">
                <a:ea typeface="黑体" panose="02010609060101010101" pitchFamily="2" charset="-122"/>
                <a:sym typeface="+mn-ea"/>
              </a:rPr>
              <a:t> 2.2 </a:t>
            </a:r>
            <a:r>
              <a:rPr lang="zh-CN" altLang="en-US" dirty="0">
                <a:ea typeface="黑体" panose="02010609060101010101" pitchFamily="2" charset="-122"/>
                <a:sym typeface="+mn-ea"/>
              </a:rPr>
              <a:t>数值数据的机内表示</a:t>
            </a:r>
          </a:p>
          <a:p>
            <a:pPr>
              <a:spcBef>
                <a:spcPts val="1600"/>
              </a:spcBef>
            </a:pPr>
            <a:r>
              <a:rPr lang="en-US" altLang="zh-CN" dirty="0">
                <a:ea typeface="黑体" panose="02010609060101010101" pitchFamily="2" charset="-122"/>
                <a:sym typeface="+mn-ea"/>
              </a:rPr>
              <a:t> 2.3 </a:t>
            </a:r>
            <a:r>
              <a:rPr lang="zh-CN" altLang="en-US" dirty="0">
                <a:ea typeface="黑体" panose="02010609060101010101" pitchFamily="2" charset="-122"/>
                <a:sym typeface="+mn-ea"/>
              </a:rPr>
              <a:t>字符数据的机内表示</a:t>
            </a:r>
            <a:endParaRPr lang="en-US" altLang="zh-CN" dirty="0">
              <a:ea typeface="黑体" panose="02010609060101010101" pitchFamily="2"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4</a:t>
            </a:r>
            <a:r>
              <a:rPr lang="zh-CN" sz="3600" dirty="0">
                <a:solidFill>
                  <a:schemeClr val="bg1"/>
                </a:solidFill>
                <a:latin typeface="华文新魏" panose="02010800040101010101" pitchFamily="2" charset="-122"/>
                <a:ea typeface="华文新魏" panose="02010800040101010101" pitchFamily="2" charset="-122"/>
              </a:rPr>
              <a:t>. 码点空间</a:t>
            </a:r>
          </a:p>
        </p:txBody>
      </p:sp>
      <p:sp>
        <p:nvSpPr>
          <p:cNvPr id="6146" name="文本框 8194"/>
          <p:cNvSpPr txBox="1"/>
          <p:nvPr/>
        </p:nvSpPr>
        <p:spPr>
          <a:xfrm>
            <a:off x="755650" y="1557020"/>
            <a:ext cx="7571105" cy="618490"/>
          </a:xfrm>
          <a:prstGeom prst="rect">
            <a:avLst/>
          </a:prstGeom>
          <a:noFill/>
          <a:ln w="9525">
            <a:noFill/>
          </a:ln>
        </p:spPr>
        <p:txBody>
          <a:bodyPr wrap="square" anchor="t" anchorCtr="0">
            <a:noAutofit/>
          </a:bodyPr>
          <a:lstStyle/>
          <a:p>
            <a:pPr>
              <a:lnSpc>
                <a:spcPct val="150000"/>
              </a:lnSpc>
              <a:buClrTx/>
              <a:buSzTx/>
            </a:pPr>
            <a:r>
              <a:rPr sz="2000" dirty="0">
                <a:latin typeface="楷体_GB2312" pitchFamily="1" charset="-122"/>
                <a:ea typeface="楷体_GB2312" pitchFamily="1" charset="-122"/>
              </a:rPr>
              <a:t>例如：一个16位的存储单元，其“码点”为：</a:t>
            </a:r>
          </a:p>
        </p:txBody>
      </p:sp>
      <p:graphicFrame>
        <p:nvGraphicFramePr>
          <p:cNvPr id="2" name="表格 1"/>
          <p:cNvGraphicFramePr/>
          <p:nvPr>
            <p:custDataLst>
              <p:tags r:id="rId1"/>
            </p:custDataLst>
            <p:extLst>
              <p:ext uri="{D42A27DB-BD31-4B8C-83A1-F6EECF244321}">
                <p14:modId xmlns:p14="http://schemas.microsoft.com/office/powerpoint/2010/main" val="3466754797"/>
              </p:ext>
            </p:extLst>
          </p:nvPr>
        </p:nvGraphicFramePr>
        <p:xfrm>
          <a:off x="1191895" y="2421255"/>
          <a:ext cx="7002145" cy="3667125"/>
        </p:xfrm>
        <a:graphic>
          <a:graphicData uri="http://schemas.openxmlformats.org/drawingml/2006/table">
            <a:tbl>
              <a:tblPr/>
              <a:tblGrid>
                <a:gridCol w="2687955">
                  <a:extLst>
                    <a:ext uri="{9D8B030D-6E8A-4147-A177-3AD203B41FA5}">
                      <a16:colId xmlns:a16="http://schemas.microsoft.com/office/drawing/2014/main" val="20000"/>
                    </a:ext>
                  </a:extLst>
                </a:gridCol>
                <a:gridCol w="2298700">
                  <a:extLst>
                    <a:ext uri="{9D8B030D-6E8A-4147-A177-3AD203B41FA5}">
                      <a16:colId xmlns:a16="http://schemas.microsoft.com/office/drawing/2014/main" val="20001"/>
                    </a:ext>
                  </a:extLst>
                </a:gridCol>
                <a:gridCol w="2015490">
                  <a:extLst>
                    <a:ext uri="{9D8B030D-6E8A-4147-A177-3AD203B41FA5}">
                      <a16:colId xmlns:a16="http://schemas.microsoft.com/office/drawing/2014/main" val="20002"/>
                    </a:ext>
                  </a:extLst>
                </a:gridCol>
              </a:tblGrid>
              <a:tr h="523875">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二进制</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十六进制</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十进制</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0000 0000 0000 0000</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0000H</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0</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0000 0000 0000 0001</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0001H</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1</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3875">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 </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875">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1010 1011 1012 1013</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0ABCDH</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43981</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875">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 </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 </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3875">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1111 1111 1111 1111</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0FFFFH</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a:latin typeface="黑体" panose="02010609060101010101" pitchFamily="2" charset="-122"/>
                          <a:ea typeface="黑体" panose="02010609060101010101" pitchFamily="2" charset="-122"/>
                          <a:cs typeface="Times New Roman" panose="02020603050405020304" pitchFamily="2" charset="0"/>
                        </a:rPr>
                        <a:t>65535</a:t>
                      </a:r>
                      <a:endParaRPr lang="en-US" altLang="en-US" sz="2000" b="0">
                        <a:latin typeface="黑体" panose="02010609060101010101" pitchFamily="2" charset="-122"/>
                        <a:ea typeface="黑体" panose="02010609060101010101" pitchFamily="2" charset="-122"/>
                        <a:cs typeface="Times New Roman" panose="02020603050405020304" pitchFamily="2"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5247496"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5</a:t>
            </a:r>
            <a:r>
              <a:rPr lang="zh-CN" sz="3600" dirty="0">
                <a:solidFill>
                  <a:schemeClr val="bg1"/>
                </a:solidFill>
                <a:latin typeface="华文新魏" panose="02010800040101010101" pitchFamily="2" charset="-122"/>
                <a:ea typeface="华文新魏" panose="02010800040101010101" pitchFamily="2" charset="-122"/>
              </a:rPr>
              <a:t>. 码点的语义和映射</a:t>
            </a:r>
          </a:p>
        </p:txBody>
      </p:sp>
      <p:sp>
        <p:nvSpPr>
          <p:cNvPr id="6146" name="文本框 8194"/>
          <p:cNvSpPr txBox="1"/>
          <p:nvPr/>
        </p:nvSpPr>
        <p:spPr>
          <a:xfrm>
            <a:off x="179512" y="1052736"/>
            <a:ext cx="9001000" cy="5328592"/>
          </a:xfrm>
          <a:prstGeom prst="rect">
            <a:avLst/>
          </a:prstGeom>
          <a:noFill/>
          <a:ln w="9525">
            <a:noFill/>
          </a:ln>
        </p:spPr>
        <p:txBody>
          <a:bodyPr wrap="square" anchor="t" anchorCtr="0">
            <a:noAutofit/>
          </a:bodyPr>
          <a:lstStyle/>
          <a:p>
            <a:pPr algn="l">
              <a:lnSpc>
                <a:spcPct val="150000"/>
              </a:lnSpc>
              <a:buClrTx/>
              <a:buSzTx/>
            </a:pPr>
            <a:r>
              <a:rPr sz="2200" dirty="0">
                <a:latin typeface="楷体_GB2312" pitchFamily="1" charset="-122"/>
                <a:ea typeface="楷体_GB2312" pitchFamily="1" charset="-122"/>
              </a:rPr>
              <a:t>从ISA的层次来理解：</a:t>
            </a:r>
          </a:p>
          <a:p>
            <a:pPr marL="342900" indent="-342900" algn="l">
              <a:lnSpc>
                <a:spcPct val="150000"/>
              </a:lnSpc>
              <a:buClrTx/>
              <a:buSzTx/>
              <a:buFont typeface="Wingdings" panose="05000000000000000000" charset="0"/>
              <a:buChar char="l"/>
            </a:pPr>
            <a:r>
              <a:rPr sz="2200" dirty="0">
                <a:latin typeface="楷体_GB2312" pitchFamily="1" charset="-122"/>
                <a:ea typeface="楷体_GB2312" pitchFamily="1" charset="-122"/>
              </a:rPr>
              <a:t>存储单元的“码点”的编码，只是为了区分存储单元的不同状态。</a:t>
            </a:r>
          </a:p>
          <a:p>
            <a:pPr marL="342900" indent="-342900" algn="l">
              <a:lnSpc>
                <a:spcPct val="150000"/>
              </a:lnSpc>
              <a:buClrTx/>
              <a:buSzTx/>
              <a:buFont typeface="Wingdings" panose="05000000000000000000" charset="0"/>
              <a:buChar char="l"/>
            </a:pPr>
            <a:r>
              <a:rPr sz="2200" dirty="0">
                <a:latin typeface="楷体_GB2312" pitchFamily="1" charset="-122"/>
                <a:ea typeface="楷体_GB2312" pitchFamily="1" charset="-122"/>
              </a:rPr>
              <a:t>存储单元的“码点”的编码，不具有语义上的含义。</a:t>
            </a:r>
          </a:p>
          <a:p>
            <a:pPr marL="342900" indent="-342900" algn="l">
              <a:lnSpc>
                <a:spcPct val="150000"/>
              </a:lnSpc>
              <a:buClrTx/>
              <a:buSzTx/>
              <a:buFont typeface="Wingdings" panose="05000000000000000000" charset="0"/>
              <a:buChar char="l"/>
            </a:pPr>
            <a:r>
              <a:rPr sz="2200" dirty="0">
                <a:latin typeface="楷体_GB2312" pitchFamily="1" charset="-122"/>
                <a:ea typeface="楷体_GB2312" pitchFamily="1" charset="-122"/>
              </a:rPr>
              <a:t>存储单元的“码点”，</a:t>
            </a:r>
            <a:r>
              <a:rPr sz="2200" dirty="0" err="1">
                <a:latin typeface="楷体_GB2312" pitchFamily="1" charset="-122"/>
                <a:ea typeface="楷体_GB2312" pitchFamily="1" charset="-122"/>
              </a:rPr>
              <a:t>需要从软件层次出发，可以和上层软件</a:t>
            </a:r>
            <a:r>
              <a:rPr lang="zh-CN" altLang="en-US" sz="2200" dirty="0">
                <a:latin typeface="楷体_GB2312" pitchFamily="1" charset="-122"/>
                <a:ea typeface="楷体_GB2312" pitchFamily="1" charset="-122"/>
              </a:rPr>
              <a:t>语言</a:t>
            </a:r>
            <a:r>
              <a:rPr sz="2200" dirty="0">
                <a:latin typeface="楷体_GB2312" pitchFamily="1" charset="-122"/>
                <a:ea typeface="楷体_GB2312" pitchFamily="1" charset="-122"/>
              </a:rPr>
              <a:t>中的语义数值进行一一对应。例如一个“码点”，进行对应后，可以表示一个整数、一个正数、一个负数、一个浮点数、或一个字符。</a:t>
            </a:r>
          </a:p>
          <a:p>
            <a:pPr marL="342900" indent="-342900" algn="l">
              <a:lnSpc>
                <a:spcPct val="150000"/>
              </a:lnSpc>
              <a:buClrTx/>
              <a:buSzTx/>
              <a:buFont typeface="Wingdings" panose="05000000000000000000" charset="0"/>
              <a:buChar char="l"/>
            </a:pPr>
            <a:r>
              <a:rPr sz="2200" dirty="0">
                <a:latin typeface="楷体_GB2312" pitchFamily="1" charset="-122"/>
                <a:ea typeface="楷体_GB2312" pitchFamily="1" charset="-122"/>
              </a:rPr>
              <a:t>对存储单元的语义的指定，是依靠在指令中，使用不同的操作符实现的。例如：</a:t>
            </a:r>
          </a:p>
          <a:p>
            <a:pPr marL="800100" lvl="1" indent="-342900" algn="l">
              <a:lnSpc>
                <a:spcPct val="150000"/>
              </a:lnSpc>
              <a:buClrTx/>
              <a:buSzTx/>
              <a:buFont typeface="Wingdings" panose="05000000000000000000" charset="0"/>
              <a:buChar char="u"/>
            </a:pPr>
            <a:r>
              <a:rPr sz="2200" dirty="0">
                <a:latin typeface="楷体_GB2312" pitchFamily="1" charset="-122"/>
                <a:ea typeface="楷体_GB2312" pitchFamily="1" charset="-122"/>
              </a:rPr>
              <a:t>IMUL </a:t>
            </a:r>
            <a:r>
              <a:rPr lang="en-US" sz="2200" dirty="0">
                <a:latin typeface="楷体_GB2312" pitchFamily="1" charset="-122"/>
                <a:ea typeface="楷体_GB2312" pitchFamily="1" charset="-122"/>
              </a:rPr>
              <a:t>%</a:t>
            </a:r>
            <a:r>
              <a:rPr sz="2200" dirty="0">
                <a:latin typeface="楷体_GB2312" pitchFamily="1" charset="-122"/>
                <a:ea typeface="楷体_GB2312" pitchFamily="1" charset="-122"/>
              </a:rPr>
              <a:t>AX;	有符号乘法，将AX看作有符号数</a:t>
            </a:r>
          </a:p>
          <a:p>
            <a:pPr marL="800100" lvl="1" indent="-342900" algn="l">
              <a:lnSpc>
                <a:spcPct val="150000"/>
              </a:lnSpc>
              <a:buClrTx/>
              <a:buSzTx/>
              <a:buFont typeface="Wingdings" panose="05000000000000000000" charset="0"/>
              <a:buChar char="u"/>
            </a:pPr>
            <a:r>
              <a:rPr sz="2200" dirty="0">
                <a:latin typeface="楷体_GB2312" pitchFamily="1" charset="-122"/>
                <a:ea typeface="楷体_GB2312" pitchFamily="1" charset="-122"/>
              </a:rPr>
              <a:t>MUL </a:t>
            </a:r>
            <a:r>
              <a:rPr lang="en-US" sz="2200" dirty="0">
                <a:latin typeface="楷体_GB2312" pitchFamily="1" charset="-122"/>
                <a:ea typeface="楷体_GB2312" pitchFamily="1" charset="-122"/>
              </a:rPr>
              <a:t>%</a:t>
            </a:r>
            <a:r>
              <a:rPr sz="2200" dirty="0">
                <a:latin typeface="楷体_GB2312" pitchFamily="1" charset="-122"/>
                <a:ea typeface="楷体_GB2312" pitchFamily="1" charset="-122"/>
              </a:rPr>
              <a:t>AX；	无符号乘法，将AX看作无符号数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84F0D9B9-034A-418D-B1F3-FE9820517EFC}"/>
              </a:ext>
            </a:extLst>
          </p:cNvPr>
          <p:cNvSpPr txBox="1"/>
          <p:nvPr/>
        </p:nvSpPr>
        <p:spPr>
          <a:xfrm>
            <a:off x="899592" y="1484784"/>
            <a:ext cx="6912768" cy="1015663"/>
          </a:xfrm>
          <a:prstGeom prst="rect">
            <a:avLst/>
          </a:prstGeom>
          <a:noFill/>
        </p:spPr>
        <p:txBody>
          <a:bodyPr wrap="square">
            <a:spAutoFit/>
          </a:bodyPr>
          <a:lstStyle/>
          <a:p>
            <a:r>
              <a:rPr lang="fr-FR" altLang="zh-CN" sz="2000" b="1" dirty="0">
                <a:solidFill>
                  <a:schemeClr val="tx1"/>
                </a:solidFill>
                <a:latin typeface="宋体" panose="02010600030101010101" pitchFamily="2" charset="-122"/>
                <a:ea typeface="宋体" panose="02010600030101010101" pitchFamily="2" charset="-122"/>
              </a:rPr>
              <a:t>char  t1[5] = { 48,49,127,129,0 };</a:t>
            </a:r>
          </a:p>
          <a:p>
            <a:r>
              <a:rPr lang="fr-FR" altLang="zh-CN" sz="2000" b="1" dirty="0">
                <a:solidFill>
                  <a:schemeClr val="tx1"/>
                </a:solidFill>
                <a:latin typeface="宋体" panose="02010600030101010101" pitchFamily="2" charset="-122"/>
                <a:ea typeface="宋体" panose="02010600030101010101" pitchFamily="2" charset="-122"/>
              </a:rPr>
              <a:t>short t2[5] = { 48,49,32767, 32769,0 };</a:t>
            </a:r>
          </a:p>
          <a:p>
            <a:r>
              <a:rPr lang="fr-FR" altLang="zh-CN" sz="2000" b="1" dirty="0">
                <a:solidFill>
                  <a:schemeClr val="tx1"/>
                </a:solidFill>
                <a:latin typeface="宋体" panose="02010600030101010101" pitchFamily="2" charset="-122"/>
                <a:ea typeface="宋体" panose="02010600030101010101" pitchFamily="2" charset="-122"/>
              </a:rPr>
              <a:t>int   t3[5] = { 48,49,0x12345678,0x11223344,0 };</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2" name="文本框 8193">
            <a:extLst>
              <a:ext uri="{FF2B5EF4-FFF2-40B4-BE49-F238E27FC236}">
                <a16:creationId xmlns:a16="http://schemas.microsoft.com/office/drawing/2014/main" id="{7852B0EE-62D3-7D36-720C-05BE62B65DF5}"/>
              </a:ext>
            </a:extLst>
          </p:cNvPr>
          <p:cNvSpPr txBox="1"/>
          <p:nvPr/>
        </p:nvSpPr>
        <p:spPr>
          <a:xfrm>
            <a:off x="548640" y="260985"/>
            <a:ext cx="742188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6</a:t>
            </a:r>
            <a:r>
              <a:rPr lang="zh-CN" sz="3600" dirty="0">
                <a:solidFill>
                  <a:schemeClr val="bg1"/>
                </a:solidFill>
                <a:latin typeface="华文新魏" panose="02010800040101010101" pitchFamily="2" charset="-122"/>
                <a:ea typeface="华文新魏" panose="02010800040101010101" pitchFamily="2" charset="-122"/>
              </a:rPr>
              <a:t>. 码点的语义和映射</a:t>
            </a:r>
          </a:p>
        </p:txBody>
      </p:sp>
      <p:sp>
        <p:nvSpPr>
          <p:cNvPr id="3" name="矩形 2">
            <a:extLst>
              <a:ext uri="{FF2B5EF4-FFF2-40B4-BE49-F238E27FC236}">
                <a16:creationId xmlns:a16="http://schemas.microsoft.com/office/drawing/2014/main" id="{B4EF6FBC-DB14-4C0E-9B87-C5575164B4CC}"/>
              </a:ext>
            </a:extLst>
          </p:cNvPr>
          <p:cNvSpPr/>
          <p:nvPr/>
        </p:nvSpPr>
        <p:spPr>
          <a:xfrm>
            <a:off x="251520" y="2780928"/>
            <a:ext cx="9361040" cy="3083921"/>
          </a:xfrm>
          <a:prstGeom prst="rect">
            <a:avLst/>
          </a:prstGeom>
        </p:spPr>
        <p:txBody>
          <a:bodyPr wrap="square">
            <a:spAutoFit/>
          </a:bodyPr>
          <a:lstStyle/>
          <a:p>
            <a:pPr algn="just">
              <a:lnSpc>
                <a:spcPct val="90000"/>
              </a:lnSpc>
              <a:spcAft>
                <a:spcPts val="0"/>
              </a:spcAft>
            </a:pPr>
            <a:r>
              <a:rPr lang="en-US"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solidFill>
                  <a:srgbClr val="FF0000"/>
                </a:solidFill>
                <a:latin typeface="等线" panose="02010600030101010101" pitchFamily="2" charset="-122"/>
                <a:ea typeface="等线" panose="02010600030101010101" pitchFamily="2" charset="-122"/>
                <a:cs typeface="Times New Roman" panose="02020603050405020304" pitchFamily="18" charset="0"/>
              </a:rPr>
              <a:t>gdb</a:t>
            </a:r>
            <a:r>
              <a:rPr lang="en-US"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 display &amp;t1</a:t>
            </a:r>
            <a:endParaRPr lang="zh-CN"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2: &amp;t1 = (char (*)[5]) 0xffffd047</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solidFill>
                  <a:srgbClr val="FF0000"/>
                </a:solidFill>
                <a:latin typeface="等线" panose="02010600030101010101" pitchFamily="2" charset="-122"/>
                <a:ea typeface="等线" panose="02010600030101010101" pitchFamily="2" charset="-122"/>
                <a:cs typeface="Times New Roman" panose="02020603050405020304" pitchFamily="18" charset="0"/>
              </a:rPr>
              <a:t>gdb</a:t>
            </a:r>
            <a:r>
              <a:rPr lang="en-US"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 display &amp;t2</a:t>
            </a:r>
            <a:endParaRPr lang="zh-CN"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5: &amp;t2 = (short (*)[5]) 0xffffd026</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solidFill>
                  <a:srgbClr val="FF0000"/>
                </a:solidFill>
                <a:latin typeface="等线" panose="02010600030101010101" pitchFamily="2" charset="-122"/>
                <a:ea typeface="等线" panose="02010600030101010101" pitchFamily="2" charset="-122"/>
                <a:cs typeface="Times New Roman" panose="02020603050405020304" pitchFamily="18" charset="0"/>
              </a:rPr>
              <a:t>gdb</a:t>
            </a:r>
            <a:r>
              <a:rPr lang="en-US"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 display &amp;t3</a:t>
            </a:r>
            <a:endParaRPr lang="zh-CN"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6: &amp;t3 = (int (*)[5]) 0xffffd030</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solidFill>
                  <a:srgbClr val="FF0000"/>
                </a:solidFill>
                <a:latin typeface="等线" panose="02010600030101010101" pitchFamily="2" charset="-122"/>
                <a:ea typeface="等线" panose="02010600030101010101" pitchFamily="2" charset="-122"/>
                <a:cs typeface="Times New Roman" panose="02020603050405020304" pitchFamily="18" charset="0"/>
              </a:rPr>
              <a:t>gdb</a:t>
            </a:r>
            <a:r>
              <a:rPr lang="en-US"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 x /40xb &amp;t2</a:t>
            </a:r>
            <a:endParaRPr lang="zh-CN" altLang="zh-CN"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0xffffd026:</a:t>
            </a:r>
            <a:r>
              <a:rPr lang="en-US" altLang="zh-CN" sz="18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0x30</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0x00	0x31	0x00	0xff	0x7f	0x01	0x80</a:t>
            </a:r>
            <a:endParaRPr lang="zh-CN" altLang="zh-CN" sz="18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0xffffd02e:</a:t>
            </a:r>
            <a:r>
              <a:rPr lang="en-US" altLang="zh-CN" sz="18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0x00	0x00</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solidFill>
                  <a:schemeClr val="tx2">
                    <a:lumMod val="60000"/>
                    <a:lumOff val="40000"/>
                  </a:schemeClr>
                </a:solidFill>
                <a:latin typeface="等线" panose="02010600030101010101" pitchFamily="2" charset="-122"/>
                <a:ea typeface="等线" panose="02010600030101010101" pitchFamily="2" charset="-122"/>
                <a:cs typeface="Times New Roman" panose="02020603050405020304" pitchFamily="18" charset="0"/>
              </a:rPr>
              <a:t>0x30	0x00	0x00	0x00	0x31	0x00</a:t>
            </a:r>
            <a:endParaRPr lang="zh-CN" altLang="zh-CN" sz="1800" kern="100" dirty="0">
              <a:solidFill>
                <a:schemeClr val="tx2">
                  <a:lumMod val="60000"/>
                  <a:lumOff val="40000"/>
                </a:schemeClr>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solidFill>
                  <a:schemeClr val="tx2">
                    <a:lumMod val="60000"/>
                    <a:lumOff val="40000"/>
                  </a:schemeClr>
                </a:solidFill>
                <a:latin typeface="等线" panose="02010600030101010101" pitchFamily="2" charset="-122"/>
                <a:ea typeface="等线" panose="02010600030101010101" pitchFamily="2" charset="-122"/>
                <a:cs typeface="Times New Roman" panose="02020603050405020304" pitchFamily="18" charset="0"/>
              </a:rPr>
              <a:t>0xffffd036:0x00	0x00	0x78	0x56	0x34	0x12	0x44	0x33</a:t>
            </a:r>
            <a:endParaRPr lang="zh-CN" altLang="zh-CN" sz="1800" kern="100" dirty="0">
              <a:solidFill>
                <a:schemeClr val="tx2">
                  <a:lumMod val="60000"/>
                  <a:lumOff val="40000"/>
                </a:schemeClr>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solidFill>
                  <a:schemeClr val="tx2">
                    <a:lumMod val="60000"/>
                    <a:lumOff val="40000"/>
                  </a:schemeClr>
                </a:solidFill>
                <a:latin typeface="等线" panose="02010600030101010101" pitchFamily="2" charset="-122"/>
                <a:ea typeface="等线" panose="02010600030101010101" pitchFamily="2" charset="-122"/>
                <a:cs typeface="Times New Roman" panose="02020603050405020304" pitchFamily="18" charset="0"/>
              </a:rPr>
              <a:t>0xffffd03e:0x22	0x11	0x00	0x00	0x00	0x00</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0x00	0x00</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0xffffd046:0x00	</a:t>
            </a:r>
            <a:r>
              <a:rPr lang="en-US" altLang="zh-CN" sz="1800" kern="100" dirty="0">
                <a:solidFill>
                  <a:srgbClr val="0070C0"/>
                </a:solidFill>
                <a:latin typeface="等线" panose="02010600030101010101" pitchFamily="2" charset="-122"/>
                <a:ea typeface="等线" panose="02010600030101010101" pitchFamily="2" charset="-122"/>
                <a:cs typeface="Times New Roman" panose="02020603050405020304" pitchFamily="18" charset="0"/>
              </a:rPr>
              <a:t>0x30	0x31	0x7f	0x81	0x00</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0x00	0x8b</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07684713"/>
      </p:ext>
    </p:extLst>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84F0D9B9-034A-418D-B1F3-FE9820517EFC}"/>
              </a:ext>
            </a:extLst>
          </p:cNvPr>
          <p:cNvSpPr txBox="1"/>
          <p:nvPr/>
        </p:nvSpPr>
        <p:spPr>
          <a:xfrm>
            <a:off x="546947" y="1122082"/>
            <a:ext cx="8136706" cy="1631216"/>
          </a:xfrm>
          <a:prstGeom prst="rect">
            <a:avLst/>
          </a:prstGeom>
          <a:noFill/>
        </p:spPr>
        <p:txBody>
          <a:bodyPr wrap="square">
            <a:spAutoFit/>
          </a:bodyPr>
          <a:lstStyle/>
          <a:p>
            <a:r>
              <a:rPr lang="fr-FR" altLang="zh-CN" sz="2000" b="1" dirty="0">
                <a:solidFill>
                  <a:schemeClr val="tx1"/>
                </a:solidFill>
                <a:latin typeface="宋体" panose="02010600030101010101" pitchFamily="2" charset="-122"/>
                <a:ea typeface="宋体" panose="02010600030101010101" pitchFamily="2" charset="-122"/>
              </a:rPr>
              <a:t>char  t1[5] = { 48,49,127,129,0 };                 sto.c</a:t>
            </a:r>
          </a:p>
          <a:p>
            <a:r>
              <a:rPr lang="fr-FR" altLang="zh-CN" sz="2000" b="1" dirty="0">
                <a:solidFill>
                  <a:schemeClr val="tx1"/>
                </a:solidFill>
                <a:latin typeface="宋体" panose="02010600030101010101" pitchFamily="2" charset="-122"/>
                <a:ea typeface="宋体" panose="02010600030101010101" pitchFamily="2" charset="-122"/>
              </a:rPr>
              <a:t>short t2[5] = { 48,49,32767, 32769,0 };</a:t>
            </a:r>
          </a:p>
          <a:p>
            <a:r>
              <a:rPr lang="fr-FR" altLang="zh-CN" sz="2000" b="1" dirty="0">
                <a:solidFill>
                  <a:schemeClr val="tx1"/>
                </a:solidFill>
                <a:latin typeface="宋体" panose="02010600030101010101" pitchFamily="2" charset="-122"/>
                <a:ea typeface="宋体" panose="02010600030101010101" pitchFamily="2" charset="-122"/>
              </a:rPr>
              <a:t>int   t3[5] = { 48,49,0x12345678,0x11223344,0 };</a:t>
            </a:r>
          </a:p>
          <a:p>
            <a:r>
              <a:rPr lang="fr-FR" altLang="zh-CN" sz="2000" b="1" dirty="0">
                <a:solidFill>
                  <a:schemeClr val="tx1"/>
                </a:solidFill>
                <a:latin typeface="宋体" panose="02010600030101010101" pitchFamily="2" charset="-122"/>
                <a:ea typeface="宋体" panose="02010600030101010101" pitchFamily="2" charset="-122"/>
              </a:rPr>
              <a:t>int   * pt1 = t1; </a:t>
            </a:r>
            <a:r>
              <a:rPr lang="en-US"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 警告</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从“</a:t>
            </a:r>
            <a:r>
              <a:rPr lang="fr-FR" altLang="zh-CN" sz="2000" b="1" dirty="0">
                <a:solidFill>
                  <a:schemeClr val="tx1"/>
                </a:solidFill>
                <a:latin typeface="宋体" panose="02010600030101010101" pitchFamily="2" charset="-122"/>
                <a:ea typeface="宋体" panose="02010600030101010101" pitchFamily="2" charset="-122"/>
              </a:rPr>
              <a:t>char *”</a:t>
            </a:r>
            <a:r>
              <a:rPr lang="zh-CN" altLang="en-US" sz="2000" b="1" dirty="0">
                <a:solidFill>
                  <a:schemeClr val="tx1"/>
                </a:solidFill>
                <a:latin typeface="宋体" panose="02010600030101010101" pitchFamily="2" charset="-122"/>
                <a:ea typeface="宋体" panose="02010600030101010101" pitchFamily="2" charset="-122"/>
              </a:rPr>
              <a:t>到“</a:t>
            </a:r>
            <a:r>
              <a:rPr lang="fr-FR" altLang="zh-CN" sz="2000" b="1" dirty="0">
                <a:solidFill>
                  <a:schemeClr val="tx1"/>
                </a:solidFill>
                <a:latin typeface="宋体" panose="02010600030101010101" pitchFamily="2" charset="-122"/>
                <a:ea typeface="宋体" panose="02010600030101010101" pitchFamily="2" charset="-122"/>
              </a:rPr>
              <a:t>int *”</a:t>
            </a:r>
            <a:r>
              <a:rPr lang="zh-CN" altLang="en-US" sz="2000" b="1" dirty="0">
                <a:solidFill>
                  <a:schemeClr val="tx1"/>
                </a:solidFill>
                <a:latin typeface="宋体" panose="02010600030101010101" pitchFamily="2" charset="-122"/>
                <a:ea typeface="宋体" panose="02010600030101010101" pitchFamily="2" charset="-122"/>
              </a:rPr>
              <a:t>的类型不兼容</a:t>
            </a:r>
            <a:endParaRPr lang="fr-FR" altLang="zh-CN" sz="2000" b="1" dirty="0">
              <a:solidFill>
                <a:schemeClr val="tx1"/>
              </a:solidFill>
              <a:latin typeface="宋体" panose="02010600030101010101" pitchFamily="2" charset="-122"/>
              <a:ea typeface="宋体" panose="02010600030101010101" pitchFamily="2" charset="-122"/>
            </a:endParaRPr>
          </a:p>
          <a:p>
            <a:r>
              <a:rPr lang="fr-FR" altLang="zh-CN" sz="2000" b="1" dirty="0">
                <a:solidFill>
                  <a:schemeClr val="tx1"/>
                </a:solidFill>
                <a:latin typeface="宋体" panose="02010600030101010101" pitchFamily="2" charset="-122"/>
                <a:ea typeface="宋体" panose="02010600030101010101" pitchFamily="2" charset="-122"/>
              </a:rPr>
              <a:t>int   q = *pt1;    </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306026DA-3C6F-4FCB-9C7E-636ED1015BC1}"/>
              </a:ext>
            </a:extLst>
          </p:cNvPr>
          <p:cNvSpPr txBox="1"/>
          <p:nvPr/>
        </p:nvSpPr>
        <p:spPr>
          <a:xfrm>
            <a:off x="5457392" y="2751311"/>
            <a:ext cx="3220200" cy="461665"/>
          </a:xfrm>
          <a:prstGeom prst="rect">
            <a:avLst/>
          </a:prstGeom>
          <a:noFill/>
        </p:spPr>
        <p:txBody>
          <a:bodyPr wrap="square">
            <a:spAutoFit/>
          </a:bodyPr>
          <a:lstStyle/>
          <a:p>
            <a:r>
              <a:rPr lang="zh-CN" altLang="en-US" sz="2400" dirty="0"/>
              <a:t>int * pt1 = (int *)t1;</a:t>
            </a:r>
          </a:p>
        </p:txBody>
      </p:sp>
      <p:sp>
        <p:nvSpPr>
          <p:cNvPr id="9" name="文本框 8193">
            <a:extLst>
              <a:ext uri="{FF2B5EF4-FFF2-40B4-BE49-F238E27FC236}">
                <a16:creationId xmlns:a16="http://schemas.microsoft.com/office/drawing/2014/main" id="{ECA1D7D1-6100-4349-87DB-F3BBE271ECDA}"/>
              </a:ext>
            </a:extLst>
          </p:cNvPr>
          <p:cNvSpPr txBox="1"/>
          <p:nvPr/>
        </p:nvSpPr>
        <p:spPr>
          <a:xfrm>
            <a:off x="548640" y="260985"/>
            <a:ext cx="742188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6</a:t>
            </a:r>
            <a:r>
              <a:rPr lang="zh-CN" sz="3600" dirty="0">
                <a:solidFill>
                  <a:schemeClr val="bg1"/>
                </a:solidFill>
                <a:latin typeface="华文新魏" panose="02010800040101010101" pitchFamily="2" charset="-122"/>
                <a:ea typeface="华文新魏" panose="02010800040101010101" pitchFamily="2" charset="-122"/>
              </a:rPr>
              <a:t>. 码点的语义和映射</a:t>
            </a:r>
          </a:p>
        </p:txBody>
      </p:sp>
      <p:sp>
        <p:nvSpPr>
          <p:cNvPr id="2" name="矩形 1">
            <a:extLst>
              <a:ext uri="{FF2B5EF4-FFF2-40B4-BE49-F238E27FC236}">
                <a16:creationId xmlns:a16="http://schemas.microsoft.com/office/drawing/2014/main" id="{6565EB39-0EB3-4DC1-99EF-B2156C841FC1}"/>
              </a:ext>
            </a:extLst>
          </p:cNvPr>
          <p:cNvSpPr/>
          <p:nvPr/>
        </p:nvSpPr>
        <p:spPr>
          <a:xfrm>
            <a:off x="42792" y="2610683"/>
            <a:ext cx="9145016" cy="4247317"/>
          </a:xfrm>
          <a:prstGeom prst="rect">
            <a:avLst/>
          </a:prstGeom>
          <a:solidFill>
            <a:schemeClr val="accent2"/>
          </a:solidFill>
        </p:spPr>
        <p:txBody>
          <a:bodyPr wrap="square">
            <a:spAutoFit/>
          </a:bodyPr>
          <a:lstStyle/>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gdb</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display &amp;t1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 </a:t>
            </a:r>
            <a:r>
              <a:rPr lang="en-US" altLang="zh-CN" sz="2000" kern="100" dirty="0">
                <a:solidFill>
                  <a:srgbClr val="FF3300"/>
                </a:solidFill>
                <a:latin typeface="等线" panose="02010600030101010101" pitchFamily="2" charset="-122"/>
                <a:ea typeface="等线" panose="02010600030101010101" pitchFamily="2" charset="-122"/>
                <a:cs typeface="Times New Roman" panose="02020603050405020304" pitchFamily="18" charset="0"/>
              </a:rPr>
              <a:t>&amp;t1 = (char (*)[5]) 0xffffd047</a:t>
            </a:r>
            <a:endParaRPr lang="zh-CN" altLang="zh-CN" sz="2000" kern="100" dirty="0">
              <a:solidFill>
                <a:srgbClr val="FF3300"/>
              </a:solidFill>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gdb</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display pt1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2: pt1 = (int *) 0xffffd047</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gdb</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display /x q</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3: /x q = 0x817f3130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gdb</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display &amp;q</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4: &amp;q = (int *) 0xffffd020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gdb</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display /x t1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5: /x t1 = {0x30, 0x31, 0x7f, 0x81, 0x0}</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gdb</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display &amp;pt1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7: &amp;pt1 = (int **) 0xffffd01c</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gdb</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x /10xb 0xffffd01c</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0xffffd01c:</a:t>
            </a:r>
            <a:r>
              <a:rPr lang="en-US" altLang="zh-CN" sz="2000" kern="100" dirty="0">
                <a:solidFill>
                  <a:srgbClr val="FF3300"/>
                </a:solidFill>
                <a:latin typeface="等线" panose="02010600030101010101" pitchFamily="2" charset="-122"/>
                <a:ea typeface="等线" panose="02010600030101010101" pitchFamily="2" charset="-122"/>
                <a:cs typeface="Times New Roman" panose="02020603050405020304" pitchFamily="18" charset="0"/>
              </a:rPr>
              <a:t>0x47	  0xd0	0xff    </a:t>
            </a:r>
            <a:r>
              <a:rPr lang="en-US" altLang="zh-CN" sz="2000" kern="100" dirty="0" err="1">
                <a:solidFill>
                  <a:srgbClr val="FF3300"/>
                </a:solidFill>
                <a:latin typeface="等线" panose="02010600030101010101" pitchFamily="2" charset="-122"/>
                <a:ea typeface="等线" panose="02010600030101010101" pitchFamily="2" charset="-122"/>
                <a:cs typeface="Times New Roman" panose="02020603050405020304" pitchFamily="18" charset="0"/>
              </a:rPr>
              <a:t>0xff</a:t>
            </a:r>
            <a:r>
              <a:rPr lang="en-US" altLang="zh-CN" sz="2000" kern="100" dirty="0">
                <a:solidFill>
                  <a:srgbClr val="FF330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a:solidFill>
                  <a:srgbClr val="00B050"/>
                </a:solidFill>
                <a:latin typeface="等线" panose="02010600030101010101" pitchFamily="2" charset="-122"/>
                <a:ea typeface="等线" panose="02010600030101010101" pitchFamily="2" charset="-122"/>
                <a:cs typeface="Times New Roman" panose="02020603050405020304" pitchFamily="18" charset="0"/>
              </a:rPr>
              <a:t>0x30    0x31    0x7f    0x81</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（此处是</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q</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的值）</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90000"/>
              </a:lnSpc>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0xffffd024:0x20	  0x6f</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4664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四、编码方案</a:t>
            </a:r>
          </a:p>
        </p:txBody>
      </p:sp>
      <p:sp>
        <p:nvSpPr>
          <p:cNvPr id="6146" name="文本框 8194"/>
          <p:cNvSpPr txBox="1"/>
          <p:nvPr/>
        </p:nvSpPr>
        <p:spPr>
          <a:xfrm>
            <a:off x="548640" y="1340768"/>
            <a:ext cx="7587615" cy="4651375"/>
          </a:xfrm>
          <a:prstGeom prst="rect">
            <a:avLst/>
          </a:prstGeom>
          <a:noFill/>
          <a:ln w="9525">
            <a:noFill/>
          </a:ln>
        </p:spPr>
        <p:txBody>
          <a:bodyPr wrap="square" anchor="t" anchorCtr="0">
            <a:noAutofit/>
          </a:bodyPr>
          <a:lstStyle/>
          <a:p>
            <a:pPr indent="508000" algn="l">
              <a:lnSpc>
                <a:spcPct val="150000"/>
              </a:lnSpc>
              <a:buClrTx/>
              <a:buSzTx/>
              <a:extLst>
                <a:ext uri="{35155182-B16C-46BC-9424-99874614C6A1}">
                  <wpsdc:indentchars xmlns:wpsdc="http://www.wps.cn/officeDocument/2017/drawingmlCustomData" xmlns="" val="200" checksum="282533468"/>
                </a:ext>
              </a:extLst>
            </a:pPr>
            <a:r>
              <a:rPr sz="2400" dirty="0" err="1">
                <a:latin typeface="+mj-ea"/>
                <a:ea typeface="+mj-ea"/>
                <a:cs typeface="+mj-ea"/>
              </a:rPr>
              <a:t>将语义数据和“码点”进行映射，即对数据进行编码。不同的映射方案，即不同的编码</a:t>
            </a:r>
            <a:r>
              <a:rPr sz="2400" dirty="0">
                <a:latin typeface="+mj-ea"/>
                <a:ea typeface="+mj-ea"/>
                <a:cs typeface="+mj-ea"/>
              </a:rPr>
              <a:t>。</a:t>
            </a:r>
          </a:p>
          <a:p>
            <a:pPr marL="563880" indent="508000" algn="l">
              <a:lnSpc>
                <a:spcPct val="150000"/>
              </a:lnSpc>
              <a:buClrTx/>
              <a:buSzTx/>
              <a:buFont typeface="Wingdings" panose="05000000000000000000" charset="0"/>
              <a:buChar char="l"/>
              <a:extLst>
                <a:ext uri="{35155182-B16C-46BC-9424-99874614C6A1}">
                  <wpsdc:indentchars xmlns:wpsdc="http://www.wps.cn/officeDocument/2017/drawingmlCustomData" xmlns="" val="200" checksum="282533468"/>
                </a:ext>
              </a:extLst>
            </a:pPr>
            <a:r>
              <a:rPr sz="2400" dirty="0">
                <a:latin typeface="+mj-ea"/>
                <a:ea typeface="+mj-ea"/>
                <a:cs typeface="+mj-ea"/>
              </a:rPr>
              <a:t>补码</a:t>
            </a:r>
          </a:p>
          <a:p>
            <a:pPr marL="563880" indent="508000" algn="l">
              <a:lnSpc>
                <a:spcPct val="150000"/>
              </a:lnSpc>
              <a:buClrTx/>
              <a:buSzTx/>
              <a:buFont typeface="Wingdings" panose="05000000000000000000" charset="0"/>
              <a:buChar char="l"/>
              <a:extLst>
                <a:ext uri="{35155182-B16C-46BC-9424-99874614C6A1}">
                  <wpsdc:indentchars xmlns:wpsdc="http://www.wps.cn/officeDocument/2017/drawingmlCustomData" xmlns="" val="200" checksum="282533468"/>
                </a:ext>
              </a:extLst>
            </a:pPr>
            <a:r>
              <a:rPr sz="2400" dirty="0">
                <a:latin typeface="+mj-ea"/>
                <a:ea typeface="+mj-ea"/>
                <a:cs typeface="+mj-ea"/>
              </a:rPr>
              <a:t>原码</a:t>
            </a:r>
          </a:p>
          <a:p>
            <a:pPr marL="563880" indent="508000" algn="l">
              <a:lnSpc>
                <a:spcPct val="150000"/>
              </a:lnSpc>
              <a:buClrTx/>
              <a:buSzTx/>
              <a:buFont typeface="Wingdings" panose="05000000000000000000" charset="0"/>
              <a:buChar char="l"/>
              <a:extLst>
                <a:ext uri="{35155182-B16C-46BC-9424-99874614C6A1}">
                  <wpsdc:indentchars xmlns:wpsdc="http://www.wps.cn/officeDocument/2017/drawingmlCustomData" xmlns="" val="200" checksum="282533468"/>
                </a:ext>
              </a:extLst>
            </a:pPr>
            <a:r>
              <a:rPr sz="2400" dirty="0">
                <a:latin typeface="+mj-ea"/>
                <a:ea typeface="+mj-ea"/>
                <a:cs typeface="+mj-ea"/>
              </a:rPr>
              <a:t>BCD码</a:t>
            </a:r>
          </a:p>
          <a:p>
            <a:pPr marL="563880" indent="508000" algn="l">
              <a:lnSpc>
                <a:spcPct val="150000"/>
              </a:lnSpc>
              <a:buClrTx/>
              <a:buSzTx/>
              <a:buFont typeface="Wingdings" panose="05000000000000000000" charset="0"/>
              <a:buChar char="l"/>
              <a:extLst>
                <a:ext uri="{35155182-B16C-46BC-9424-99874614C6A1}">
                  <wpsdc:indentchars xmlns:wpsdc="http://www.wps.cn/officeDocument/2017/drawingmlCustomData" xmlns="" val="200" checksum="282533468"/>
                </a:ext>
              </a:extLst>
            </a:pPr>
            <a:r>
              <a:rPr sz="2400" dirty="0">
                <a:latin typeface="+mj-ea"/>
                <a:ea typeface="+mj-ea"/>
                <a:cs typeface="+mj-ea"/>
              </a:rPr>
              <a:t>浮点数编码</a:t>
            </a:r>
          </a:p>
          <a:p>
            <a:pPr marL="563880" indent="508000" algn="l">
              <a:lnSpc>
                <a:spcPct val="150000"/>
              </a:lnSpc>
              <a:buClrTx/>
              <a:buSzTx/>
              <a:buFont typeface="Wingdings" panose="05000000000000000000" charset="0"/>
              <a:buChar char="l"/>
              <a:extLst>
                <a:ext uri="{35155182-B16C-46BC-9424-99874614C6A1}">
                  <wpsdc:indentchars xmlns:wpsdc="http://www.wps.cn/officeDocument/2017/drawingmlCustomData" xmlns="" val="200" checksum="282533468"/>
                </a:ext>
              </a:extLst>
            </a:pPr>
            <a:r>
              <a:rPr sz="2400" dirty="0">
                <a:latin typeface="+mj-ea"/>
                <a:ea typeface="+mj-ea"/>
                <a:cs typeface="+mj-ea"/>
              </a:rPr>
              <a:t>ASCII码</a:t>
            </a:r>
          </a:p>
          <a:p>
            <a:pPr marL="563880" indent="508000" algn="l">
              <a:lnSpc>
                <a:spcPct val="150000"/>
              </a:lnSpc>
              <a:buClrTx/>
              <a:buSzTx/>
              <a:buFont typeface="Wingdings" panose="05000000000000000000" charset="0"/>
              <a:buChar char="l"/>
              <a:extLst>
                <a:ext uri="{35155182-B16C-46BC-9424-99874614C6A1}">
                  <wpsdc:indentchars xmlns:wpsdc="http://www.wps.cn/officeDocument/2017/drawingmlCustomData" xmlns="" val="200" checksum="282533468"/>
                </a:ext>
              </a:extLst>
            </a:pPr>
            <a:r>
              <a:rPr sz="2400" dirty="0">
                <a:latin typeface="+mj-ea"/>
                <a:ea typeface="+mj-ea"/>
                <a:cs typeface="+mj-ea"/>
              </a:rPr>
              <a:t>GBK码</a:t>
            </a:r>
          </a:p>
          <a:p>
            <a:pPr marL="563880" indent="508000" algn="l">
              <a:lnSpc>
                <a:spcPct val="150000"/>
              </a:lnSpc>
              <a:buClrTx/>
              <a:buSzTx/>
              <a:buFont typeface="Wingdings" panose="05000000000000000000" charset="0"/>
              <a:buChar char="l"/>
              <a:extLst>
                <a:ext uri="{35155182-B16C-46BC-9424-99874614C6A1}">
                  <wpsdc:indentchars xmlns:wpsdc="http://www.wps.cn/officeDocument/2017/drawingmlCustomData" xmlns="" val="200" checksum="282533468"/>
                </a:ext>
              </a:extLst>
            </a:pPr>
            <a:r>
              <a:rPr sz="2400" dirty="0">
                <a:latin typeface="+mj-ea"/>
                <a:ea typeface="+mj-ea"/>
                <a:cs typeface="+mj-ea"/>
              </a:rPr>
              <a:t>Unicode码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p>
        </p:txBody>
      </p:sp>
      <p:sp>
        <p:nvSpPr>
          <p:cNvPr id="4099" name="Rectangle 3"/>
          <p:cNvSpPr>
            <a:spLocks noGrp="1"/>
          </p:cNvSpPr>
          <p:nvPr>
            <p:ph type="body" idx="4294967295"/>
          </p:nvPr>
        </p:nvSpPr>
        <p:spPr>
          <a:xfrm>
            <a:off x="899795" y="2089785"/>
            <a:ext cx="7581900" cy="3962400"/>
          </a:xfrm>
        </p:spPr>
        <p:txBody>
          <a:bodyPr vert="horz" wrap="square" lIns="91440" tIns="45720" rIns="91440" bIns="45720" anchor="t" anchorCtr="0"/>
          <a:lstStyle/>
          <a:p>
            <a:pPr>
              <a:spcBef>
                <a:spcPts val="1600"/>
              </a:spcBef>
            </a:pPr>
            <a:r>
              <a:rPr lang="en-US" altLang="zh-CN" dirty="0">
                <a:solidFill>
                  <a:srgbClr val="FF0000"/>
                </a:solidFill>
                <a:ea typeface="黑体" panose="02010609060101010101" pitchFamily="2" charset="-122"/>
              </a:rPr>
              <a:t> </a:t>
            </a:r>
            <a:r>
              <a:rPr lang="en-US" altLang="zh-CN" dirty="0">
                <a:solidFill>
                  <a:schemeClr val="tx1"/>
                </a:solidFill>
                <a:ea typeface="黑体" panose="02010609060101010101" pitchFamily="2" charset="-122"/>
              </a:rPr>
              <a:t>2.1 </a:t>
            </a:r>
            <a:r>
              <a:rPr lang="zh-CN" altLang="en-US" dirty="0">
                <a:solidFill>
                  <a:schemeClr val="tx1"/>
                </a:solidFill>
                <a:ea typeface="黑体" panose="02010609060101010101" pitchFamily="2" charset="-122"/>
              </a:rPr>
              <a:t>编码和数制</a:t>
            </a:r>
          </a:p>
          <a:p>
            <a:pPr>
              <a:spcBef>
                <a:spcPts val="1600"/>
              </a:spcBef>
            </a:pPr>
            <a:r>
              <a:rPr lang="en-US" altLang="zh-CN" dirty="0">
                <a:ea typeface="黑体" panose="02010609060101010101" pitchFamily="2" charset="-122"/>
                <a:sym typeface="+mn-ea"/>
              </a:rPr>
              <a:t> </a:t>
            </a:r>
            <a:r>
              <a:rPr lang="en-US" altLang="zh-CN" dirty="0">
                <a:solidFill>
                  <a:srgbClr val="FF0000"/>
                </a:solidFill>
                <a:ea typeface="黑体" panose="02010609060101010101" pitchFamily="2" charset="-122"/>
                <a:sym typeface="+mn-ea"/>
              </a:rPr>
              <a:t>2.2 </a:t>
            </a:r>
            <a:r>
              <a:rPr lang="zh-CN" altLang="en-US" dirty="0">
                <a:solidFill>
                  <a:srgbClr val="FF0000"/>
                </a:solidFill>
                <a:ea typeface="黑体" panose="02010609060101010101" pitchFamily="2" charset="-122"/>
                <a:sym typeface="+mn-ea"/>
              </a:rPr>
              <a:t>数值数据的机内表示</a:t>
            </a:r>
          </a:p>
          <a:p>
            <a:pPr>
              <a:spcBef>
                <a:spcPts val="1600"/>
              </a:spcBef>
            </a:pPr>
            <a:r>
              <a:rPr lang="en-US" altLang="zh-CN" dirty="0">
                <a:ea typeface="黑体" panose="02010609060101010101" pitchFamily="2" charset="-122"/>
                <a:sym typeface="+mn-ea"/>
              </a:rPr>
              <a:t> 2.3 </a:t>
            </a:r>
            <a:r>
              <a:rPr lang="zh-CN" altLang="en-US" dirty="0">
                <a:ea typeface="黑体" panose="02010609060101010101" pitchFamily="2" charset="-122"/>
                <a:sym typeface="+mn-ea"/>
              </a:rPr>
              <a:t>字符数据的机内表示</a:t>
            </a:r>
            <a:endParaRPr lang="zh-CN" altLang="en-US" dirty="0">
              <a:ea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en-US" altLang="zh-CN" sz="3600">
                <a:solidFill>
                  <a:schemeClr val="bg1"/>
                </a:solidFill>
                <a:latin typeface="华文新魏" panose="02010800040101010101" pitchFamily="2" charset="-122"/>
                <a:ea typeface="华文新魏" panose="02010800040101010101" pitchFamily="2" charset="-122"/>
              </a:rPr>
              <a:t>2.2</a:t>
            </a:r>
            <a:r>
              <a:rPr lang="zh-CN" sz="3600">
                <a:solidFill>
                  <a:schemeClr val="bg1"/>
                </a:solidFill>
                <a:latin typeface="华文新魏" panose="02010800040101010101" pitchFamily="2" charset="-122"/>
                <a:ea typeface="华文新魏" panose="02010800040101010101" pitchFamily="2" charset="-122"/>
              </a:rPr>
              <a:t>. 数值数据的机内表示</a:t>
            </a:r>
          </a:p>
        </p:txBody>
      </p:sp>
      <p:pic>
        <p:nvPicPr>
          <p:cNvPr id="2" name="图片 1"/>
          <p:cNvPicPr>
            <a:picLocks noChangeAspect="1"/>
          </p:cNvPicPr>
          <p:nvPr>
            <p:custDataLst>
              <p:tags r:id="rId1"/>
            </p:custDataLst>
          </p:nvPr>
        </p:nvPicPr>
        <p:blipFill>
          <a:blip r:embed="rId3"/>
          <a:stretch>
            <a:fillRect/>
          </a:stretch>
        </p:blipFill>
        <p:spPr>
          <a:xfrm>
            <a:off x="611505" y="2205355"/>
            <a:ext cx="7533005" cy="30753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一、有符号整数</a:t>
            </a:r>
          </a:p>
        </p:txBody>
      </p:sp>
      <p:sp>
        <p:nvSpPr>
          <p:cNvPr id="6146" name="文本框 8194"/>
          <p:cNvSpPr txBox="1"/>
          <p:nvPr/>
        </p:nvSpPr>
        <p:spPr>
          <a:xfrm>
            <a:off x="899795" y="1700531"/>
            <a:ext cx="7190105" cy="2448550"/>
          </a:xfrm>
          <a:prstGeom prst="rect">
            <a:avLst/>
          </a:prstGeom>
          <a:noFill/>
          <a:ln w="9525">
            <a:noFill/>
          </a:ln>
        </p:spPr>
        <p:txBody>
          <a:bodyPr wrap="square" anchor="t" anchorCtr="0">
            <a:noAutofit/>
          </a:bodyPr>
          <a:lstStyle/>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一个包含正负整数的集合，例如字长是</a:t>
            </a:r>
            <a:r>
              <a:rPr lang="en-US" altLang="zh-CN" sz="2400" dirty="0">
                <a:latin typeface="楷体_GB2312" pitchFamily="1" charset="-122"/>
                <a:ea typeface="楷体_GB2312" pitchFamily="1" charset="-122"/>
              </a:rPr>
              <a:t>8</a:t>
            </a:r>
            <a:r>
              <a:rPr lang="zh-CN" altLang="en-US" sz="2400" dirty="0">
                <a:latin typeface="楷体_GB2312" pitchFamily="1" charset="-122"/>
                <a:ea typeface="楷体_GB2312" pitchFamily="1" charset="-122"/>
              </a:rPr>
              <a:t>时，表数范围是： {-128, -127, …, 0, …, 127}。</a:t>
            </a: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C语言中short、int、long类型表示的整数。</a:t>
            </a: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有符号数一般用补码表示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一、有符号整数</a:t>
            </a:r>
          </a:p>
        </p:txBody>
      </p:sp>
      <p:sp>
        <p:nvSpPr>
          <p:cNvPr id="6146" name="文本框 8194"/>
          <p:cNvSpPr txBox="1"/>
          <p:nvPr/>
        </p:nvSpPr>
        <p:spPr>
          <a:xfrm>
            <a:off x="395536" y="1064483"/>
            <a:ext cx="8554273" cy="4596765"/>
          </a:xfrm>
          <a:prstGeom prst="rect">
            <a:avLst/>
          </a:prstGeom>
          <a:noFill/>
          <a:ln w="9525">
            <a:noFill/>
          </a:ln>
        </p:spPr>
        <p:txBody>
          <a:bodyPr wrap="square" anchor="t" anchorCtr="0">
            <a:noAutofit/>
          </a:bodyPr>
          <a:lstStyle/>
          <a:p>
            <a:pPr algn="l">
              <a:lnSpc>
                <a:spcPct val="150000"/>
              </a:lnSpc>
              <a:buClrTx/>
              <a:buSzTx/>
            </a:pPr>
            <a:r>
              <a:rPr lang="zh-CN" altLang="en-US" sz="2200" dirty="0">
                <a:latin typeface="楷体_GB2312" pitchFamily="1" charset="-122"/>
                <a:ea typeface="楷体_GB2312" pitchFamily="1" charset="-122"/>
              </a:rPr>
              <a:t>1.正数的补码:</a:t>
            </a:r>
          </a:p>
          <a:p>
            <a:pPr indent="457200" algn="l">
              <a:lnSpc>
                <a:spcPct val="150000"/>
              </a:lnSpc>
              <a:buClrTx/>
              <a:buSzTx/>
            </a:pPr>
            <a:r>
              <a:rPr lang="zh-CN" altLang="en-US" sz="2200" dirty="0">
                <a:latin typeface="楷体_GB2312" pitchFamily="1" charset="-122"/>
                <a:ea typeface="楷体_GB2312" pitchFamily="1" charset="-122"/>
              </a:rPr>
              <a:t>它本身的二进制数，最高位一定为0。</a:t>
            </a:r>
          </a:p>
          <a:p>
            <a:pPr algn="l">
              <a:lnSpc>
                <a:spcPct val="150000"/>
              </a:lnSpc>
              <a:buClrTx/>
              <a:buSzTx/>
            </a:pPr>
            <a:r>
              <a:rPr lang="zh-CN" altLang="en-US" sz="2200" dirty="0">
                <a:latin typeface="楷体_GB2312" pitchFamily="1" charset="-122"/>
                <a:ea typeface="楷体_GB2312" pitchFamily="1" charset="-122"/>
              </a:rPr>
              <a:t>    如：45用8位补码表示：0010 1101</a:t>
            </a:r>
          </a:p>
          <a:p>
            <a:pPr algn="l">
              <a:lnSpc>
                <a:spcPct val="150000"/>
              </a:lnSpc>
              <a:buClrTx/>
              <a:buSzTx/>
            </a:pPr>
            <a:r>
              <a:rPr lang="zh-CN" altLang="en-US" sz="2200" dirty="0">
                <a:latin typeface="楷体_GB2312" pitchFamily="1" charset="-122"/>
                <a:ea typeface="楷体_GB2312" pitchFamily="1" charset="-122"/>
              </a:rPr>
              <a:t>2.负数的补码:</a:t>
            </a:r>
          </a:p>
          <a:p>
            <a:pPr indent="457200" algn="l">
              <a:lnSpc>
                <a:spcPct val="150000"/>
              </a:lnSpc>
              <a:buClrTx/>
              <a:buSzTx/>
            </a:pPr>
            <a:r>
              <a:rPr lang="zh-CN" altLang="en-US" sz="2200" dirty="0">
                <a:latin typeface="楷体_GB2312" pitchFamily="1" charset="-122"/>
                <a:ea typeface="楷体_GB2312" pitchFamily="1" charset="-122"/>
              </a:rPr>
              <a:t>负数X的补码 = 2</a:t>
            </a:r>
            <a:r>
              <a:rPr lang="en-US" altLang="zh-CN" sz="2200" dirty="0">
                <a:latin typeface="楷体_GB2312" pitchFamily="1" charset="-122"/>
                <a:ea typeface="楷体_GB2312" pitchFamily="1" charset="-122"/>
              </a:rPr>
              <a:t>^</a:t>
            </a:r>
            <a:r>
              <a:rPr lang="zh-CN" altLang="en-US" sz="2200" dirty="0">
                <a:latin typeface="楷体_GB2312" pitchFamily="1" charset="-122"/>
                <a:ea typeface="楷体_GB2312" pitchFamily="1" charset="-122"/>
              </a:rPr>
              <a:t>n - |X|，其中n为字长。（最高位为1，表示负数）。</a:t>
            </a:r>
          </a:p>
          <a:p>
            <a:pPr indent="457200" algn="l">
              <a:lnSpc>
                <a:spcPct val="150000"/>
              </a:lnSpc>
              <a:buClrTx/>
              <a:buSzTx/>
            </a:pPr>
            <a:r>
              <a:rPr lang="zh-CN" altLang="en-US" sz="2200" dirty="0">
                <a:latin typeface="楷体_GB2312" pitchFamily="1" charset="-122"/>
                <a:ea typeface="楷体_GB2312" pitchFamily="1" charset="-122"/>
              </a:rPr>
              <a:t>如：n = 8时，-45的补码为：1101 0011（256-45=211）。</a:t>
            </a:r>
          </a:p>
          <a:p>
            <a:pPr indent="457200" algn="l">
              <a:lnSpc>
                <a:spcPct val="150000"/>
              </a:lnSpc>
              <a:buClrTx/>
              <a:buSzTx/>
            </a:pPr>
            <a:r>
              <a:rPr lang="zh-CN" altLang="en-US" sz="2200" dirty="0">
                <a:latin typeface="楷体_GB2312" pitchFamily="1" charset="-122"/>
                <a:ea typeface="楷体_GB2312" pitchFamily="1" charset="-122"/>
              </a:rPr>
              <a:t>简单方法：负数X的补码 = |X|的二进制数取反 + 1。</a:t>
            </a:r>
          </a:p>
        </p:txBody>
      </p:sp>
      <p:sp>
        <p:nvSpPr>
          <p:cNvPr id="2" name="Text Box 6">
            <a:extLst>
              <a:ext uri="{FF2B5EF4-FFF2-40B4-BE49-F238E27FC236}">
                <a16:creationId xmlns:a16="http://schemas.microsoft.com/office/drawing/2014/main" id="{A8C8576B-C2A1-6F08-B50D-EA450352EACE}"/>
              </a:ext>
            </a:extLst>
          </p:cNvPr>
          <p:cNvSpPr txBox="1">
            <a:spLocks noChangeArrowheads="1"/>
          </p:cNvSpPr>
          <p:nvPr/>
        </p:nvSpPr>
        <p:spPr bwMode="auto">
          <a:xfrm>
            <a:off x="569118" y="5080149"/>
            <a:ext cx="80057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rgbClr val="FF3300"/>
                </a:solidFill>
                <a:latin typeface="Times New Roman" pitchFamily="18" charset="0"/>
                <a:ea typeface="华文新魏" pitchFamily="2" charset="-122"/>
              </a:rPr>
              <a:t>正数的补码是其本身；</a:t>
            </a:r>
          </a:p>
          <a:p>
            <a:pPr eaLnBrk="1" hangingPunct="1"/>
            <a:r>
              <a:rPr kumimoji="1" lang="zh-CN" altLang="en-US" sz="2800" b="1" dirty="0">
                <a:solidFill>
                  <a:srgbClr val="FF3300"/>
                </a:solidFill>
                <a:latin typeface="Times New Roman" pitchFamily="18" charset="0"/>
                <a:ea typeface="华文新魏" pitchFamily="2" charset="-122"/>
              </a:rPr>
              <a:t>负数的补码：先求其相反数的补码，然后对该</a:t>
            </a:r>
          </a:p>
          <a:p>
            <a:pPr eaLnBrk="1" hangingPunct="1"/>
            <a:r>
              <a:rPr kumimoji="1" lang="zh-CN" altLang="en-US" sz="2800" b="1" dirty="0">
                <a:solidFill>
                  <a:srgbClr val="FF3300"/>
                </a:solidFill>
                <a:latin typeface="Times New Roman" pitchFamily="18" charset="0"/>
                <a:ea typeface="华文新魏" pitchFamily="2" charset="-122"/>
              </a:rPr>
              <a:t>                         补码的二进制逐位求反，最后加</a:t>
            </a:r>
            <a:r>
              <a:rPr kumimoji="1" lang="en-US" altLang="zh-CN" sz="2800" b="1" dirty="0">
                <a:solidFill>
                  <a:srgbClr val="FF3300"/>
                </a:solidFill>
                <a:latin typeface="Times New Roman" pitchFamily="18" charset="0"/>
                <a:ea typeface="华文新魏" pitchFamily="2" charset="-122"/>
              </a:rPr>
              <a:t>1</a:t>
            </a:r>
            <a:r>
              <a:rPr kumimoji="1" lang="zh-CN" altLang="en-US" sz="2800" b="1" dirty="0">
                <a:solidFill>
                  <a:srgbClr val="FF3300"/>
                </a:solidFill>
                <a:latin typeface="Times New Roman" pitchFamily="18" charset="0"/>
                <a:ea typeface="华文新魏"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dirty="0">
                <a:solidFill>
                  <a:schemeClr val="bg1"/>
                </a:solidFill>
                <a:latin typeface="华文新魏" panose="02010800040101010101" pitchFamily="2" charset="-122"/>
                <a:ea typeface="华文新魏" panose="02010800040101010101" pitchFamily="2" charset="-122"/>
              </a:rPr>
              <a:t>一、有符号整数</a:t>
            </a:r>
          </a:p>
        </p:txBody>
      </p:sp>
      <p:sp>
        <p:nvSpPr>
          <p:cNvPr id="3" name="Text Box 3">
            <a:extLst>
              <a:ext uri="{FF2B5EF4-FFF2-40B4-BE49-F238E27FC236}">
                <a16:creationId xmlns:a16="http://schemas.microsoft.com/office/drawing/2014/main" id="{11562DA6-D9E0-BB25-1E1E-98EF7B6C14A2}"/>
              </a:ext>
            </a:extLst>
          </p:cNvPr>
          <p:cNvSpPr txBox="1">
            <a:spLocks noChangeArrowheads="1"/>
          </p:cNvSpPr>
          <p:nvPr/>
        </p:nvSpPr>
        <p:spPr bwMode="auto">
          <a:xfrm>
            <a:off x="668338" y="1196752"/>
            <a:ext cx="5929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ea typeface="华文新魏" pitchFamily="2" charset="-122"/>
              </a:rPr>
              <a:t>设 </a:t>
            </a:r>
            <a:r>
              <a:rPr kumimoji="1" lang="en-US" altLang="zh-CN" sz="2400" b="1" dirty="0">
                <a:latin typeface="Times New Roman" pitchFamily="18" charset="0"/>
                <a:ea typeface="华文新魏" pitchFamily="2" charset="-122"/>
              </a:rPr>
              <a:t>n =16,    — 69DA H </a:t>
            </a:r>
            <a:r>
              <a:rPr kumimoji="1" lang="zh-CN" altLang="en-US" sz="2400" b="1" dirty="0">
                <a:latin typeface="Times New Roman" pitchFamily="18" charset="0"/>
                <a:ea typeface="华文新魏" pitchFamily="2" charset="-122"/>
              </a:rPr>
              <a:t>的补码表示是多少？</a:t>
            </a:r>
          </a:p>
        </p:txBody>
      </p:sp>
      <p:sp>
        <p:nvSpPr>
          <p:cNvPr id="4" name="Text Box 4">
            <a:extLst>
              <a:ext uri="{FF2B5EF4-FFF2-40B4-BE49-F238E27FC236}">
                <a16:creationId xmlns:a16="http://schemas.microsoft.com/office/drawing/2014/main" id="{BAA98BB8-1FE8-4E0A-BD4B-A06993E697F7}"/>
              </a:ext>
            </a:extLst>
          </p:cNvPr>
          <p:cNvSpPr txBox="1">
            <a:spLocks noChangeArrowheads="1"/>
          </p:cNvSpPr>
          <p:nvPr/>
        </p:nvSpPr>
        <p:spPr bwMode="auto">
          <a:xfrm>
            <a:off x="468313" y="2277071"/>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观察： 二进制数        </a:t>
            </a:r>
            <a:r>
              <a:rPr kumimoji="1" lang="en-US" altLang="zh-CN" sz="2800" b="1" dirty="0">
                <a:latin typeface="Times New Roman" pitchFamily="18" charset="0"/>
                <a:ea typeface="华文新魏" pitchFamily="2" charset="-122"/>
              </a:rPr>
              <a:t>0110  1001  1101  1010 B</a:t>
            </a:r>
          </a:p>
          <a:p>
            <a:pPr eaLnBrk="1" hangingPunct="1"/>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逐位求反        </a:t>
            </a:r>
            <a:r>
              <a:rPr kumimoji="1" lang="en-US" altLang="zh-CN" sz="2800" b="1" dirty="0">
                <a:latin typeface="Times New Roman" pitchFamily="18" charset="0"/>
                <a:ea typeface="华文新魏" pitchFamily="2" charset="-122"/>
              </a:rPr>
              <a:t>1001  0110  0010  0101 B</a:t>
            </a:r>
            <a:r>
              <a:rPr kumimoji="1" lang="en-US" altLang="zh-CN" sz="2400" b="1" dirty="0">
                <a:latin typeface="Times New Roman" pitchFamily="18" charset="0"/>
                <a:ea typeface="华文新魏" pitchFamily="2" charset="-122"/>
              </a:rPr>
              <a:t>            </a:t>
            </a:r>
          </a:p>
        </p:txBody>
      </p:sp>
      <p:sp>
        <p:nvSpPr>
          <p:cNvPr id="5" name="Text Box 5">
            <a:extLst>
              <a:ext uri="{FF2B5EF4-FFF2-40B4-BE49-F238E27FC236}">
                <a16:creationId xmlns:a16="http://schemas.microsoft.com/office/drawing/2014/main" id="{9FA2A8FD-BDFB-C8C6-17F8-B1960DE49CF6}"/>
              </a:ext>
            </a:extLst>
          </p:cNvPr>
          <p:cNvSpPr txBox="1">
            <a:spLocks noChangeArrowheads="1"/>
          </p:cNvSpPr>
          <p:nvPr/>
        </p:nvSpPr>
        <p:spPr bwMode="auto">
          <a:xfrm>
            <a:off x="755650" y="3740746"/>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ea typeface="华文新魏" pitchFamily="2" charset="-122"/>
              </a:rPr>
              <a:t>对</a:t>
            </a:r>
            <a:r>
              <a:rPr kumimoji="1" lang="en-US" altLang="zh-CN" sz="2400" b="1" dirty="0">
                <a:latin typeface="Times New Roman" pitchFamily="18" charset="0"/>
                <a:ea typeface="华文新魏" pitchFamily="2" charset="-122"/>
              </a:rPr>
              <a:t>16</a:t>
            </a:r>
            <a:r>
              <a:rPr kumimoji="1" lang="zh-CN" altLang="en-US" sz="2400" b="1" dirty="0">
                <a:latin typeface="Times New Roman" pitchFamily="18" charset="0"/>
                <a:ea typeface="华文新魏" pitchFamily="2" charset="-122"/>
              </a:rPr>
              <a:t>进制数的直接求反方法：</a:t>
            </a:r>
          </a:p>
        </p:txBody>
      </p:sp>
      <p:sp>
        <p:nvSpPr>
          <p:cNvPr id="6" name="Text Box 6">
            <a:extLst>
              <a:ext uri="{FF2B5EF4-FFF2-40B4-BE49-F238E27FC236}">
                <a16:creationId xmlns:a16="http://schemas.microsoft.com/office/drawing/2014/main" id="{9D1D618A-B275-CEA6-0227-3AE5023F4213}"/>
              </a:ext>
            </a:extLst>
          </p:cNvPr>
          <p:cNvSpPr txBox="1">
            <a:spLocks noChangeArrowheads="1"/>
          </p:cNvSpPr>
          <p:nvPr/>
        </p:nvSpPr>
        <p:spPr bwMode="auto">
          <a:xfrm>
            <a:off x="1517650" y="4301133"/>
            <a:ext cx="168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华文新魏" pitchFamily="2" charset="-122"/>
              </a:rPr>
              <a:t>6 9 D A H</a:t>
            </a:r>
          </a:p>
        </p:txBody>
      </p:sp>
      <p:sp>
        <p:nvSpPr>
          <p:cNvPr id="7" name="Text Box 7">
            <a:extLst>
              <a:ext uri="{FF2B5EF4-FFF2-40B4-BE49-F238E27FC236}">
                <a16:creationId xmlns:a16="http://schemas.microsoft.com/office/drawing/2014/main" id="{C66E50BE-3D64-33E7-854D-C06542B507EE}"/>
              </a:ext>
            </a:extLst>
          </p:cNvPr>
          <p:cNvSpPr txBox="1">
            <a:spLocks noChangeArrowheads="1"/>
          </p:cNvSpPr>
          <p:nvPr/>
        </p:nvSpPr>
        <p:spPr bwMode="auto">
          <a:xfrm>
            <a:off x="831850" y="4655146"/>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a:t>
            </a:r>
          </a:p>
        </p:txBody>
      </p:sp>
      <p:sp>
        <p:nvSpPr>
          <p:cNvPr id="8" name="Line 8">
            <a:extLst>
              <a:ext uri="{FF2B5EF4-FFF2-40B4-BE49-F238E27FC236}">
                <a16:creationId xmlns:a16="http://schemas.microsoft.com/office/drawing/2014/main" id="{ED961EE4-D3D0-8FD2-0666-C87C5E51DA78}"/>
              </a:ext>
            </a:extLst>
          </p:cNvPr>
          <p:cNvSpPr>
            <a:spLocks noChangeShapeType="1"/>
          </p:cNvSpPr>
          <p:nvPr/>
        </p:nvSpPr>
        <p:spPr bwMode="auto">
          <a:xfrm>
            <a:off x="847725" y="5142508"/>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9">
            <a:extLst>
              <a:ext uri="{FF2B5EF4-FFF2-40B4-BE49-F238E27FC236}">
                <a16:creationId xmlns:a16="http://schemas.microsoft.com/office/drawing/2014/main" id="{BA5353F2-3C16-5C0F-DD3B-1F16C5065FA3}"/>
              </a:ext>
            </a:extLst>
          </p:cNvPr>
          <p:cNvSpPr txBox="1">
            <a:spLocks noChangeArrowheads="1"/>
          </p:cNvSpPr>
          <p:nvPr/>
        </p:nvSpPr>
        <p:spPr bwMode="auto">
          <a:xfrm>
            <a:off x="1533525" y="5218708"/>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F  F  F   F H</a:t>
            </a:r>
          </a:p>
        </p:txBody>
      </p:sp>
      <p:sp>
        <p:nvSpPr>
          <p:cNvPr id="10" name="Text Box 10">
            <a:extLst>
              <a:ext uri="{FF2B5EF4-FFF2-40B4-BE49-F238E27FC236}">
                <a16:creationId xmlns:a16="http://schemas.microsoft.com/office/drawing/2014/main" id="{263D4DD3-2E24-92D7-F1F7-A9C8EBCB1660}"/>
              </a:ext>
            </a:extLst>
          </p:cNvPr>
          <p:cNvSpPr txBox="1">
            <a:spLocks noChangeArrowheads="1"/>
          </p:cNvSpPr>
          <p:nvPr/>
        </p:nvSpPr>
        <p:spPr bwMode="auto">
          <a:xfrm>
            <a:off x="1533525" y="4655146"/>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  ?  ?   ?</a:t>
            </a:r>
          </a:p>
        </p:txBody>
      </p:sp>
      <p:sp>
        <p:nvSpPr>
          <p:cNvPr id="11" name="Text Box 11">
            <a:extLst>
              <a:ext uri="{FF2B5EF4-FFF2-40B4-BE49-F238E27FC236}">
                <a16:creationId xmlns:a16="http://schemas.microsoft.com/office/drawing/2014/main" id="{FD6FACF7-3DC2-5121-1E32-CF04071DF64A}"/>
              </a:ext>
            </a:extLst>
          </p:cNvPr>
          <p:cNvSpPr txBox="1">
            <a:spLocks noChangeArrowheads="1"/>
          </p:cNvSpPr>
          <p:nvPr/>
        </p:nvSpPr>
        <p:spPr bwMode="auto">
          <a:xfrm>
            <a:off x="3575050" y="4655146"/>
            <a:ext cx="130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(9625 H)</a:t>
            </a:r>
          </a:p>
        </p:txBody>
      </p:sp>
      <p:sp>
        <p:nvSpPr>
          <p:cNvPr id="12" name="Text Box 12">
            <a:extLst>
              <a:ext uri="{FF2B5EF4-FFF2-40B4-BE49-F238E27FC236}">
                <a16:creationId xmlns:a16="http://schemas.microsoft.com/office/drawing/2014/main" id="{D305A328-B916-7674-0E58-13733C1C7949}"/>
              </a:ext>
            </a:extLst>
          </p:cNvPr>
          <p:cNvSpPr txBox="1">
            <a:spLocks noChangeArrowheads="1"/>
          </p:cNvSpPr>
          <p:nvPr/>
        </p:nvSpPr>
        <p:spPr bwMode="auto">
          <a:xfrm>
            <a:off x="5219700" y="4164608"/>
            <a:ext cx="327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设 </a:t>
            </a:r>
            <a:r>
              <a:rPr kumimoji="1" lang="en-US" altLang="zh-CN" sz="2400" b="1">
                <a:latin typeface="Times New Roman" pitchFamily="18" charset="0"/>
                <a:ea typeface="华文新魏" pitchFamily="2" charset="-122"/>
              </a:rPr>
              <a:t>n =32, —69DAH </a:t>
            </a:r>
            <a:r>
              <a:rPr kumimoji="1" lang="zh-CN" altLang="en-US" sz="2400" b="1">
                <a:latin typeface="Times New Roman" pitchFamily="18" charset="0"/>
                <a:ea typeface="华文新魏" pitchFamily="2" charset="-122"/>
              </a:rPr>
              <a:t>的补码表示是多少？</a:t>
            </a:r>
          </a:p>
        </p:txBody>
      </p:sp>
      <p:sp>
        <p:nvSpPr>
          <p:cNvPr id="13" name="Text Box 13">
            <a:extLst>
              <a:ext uri="{FF2B5EF4-FFF2-40B4-BE49-F238E27FC236}">
                <a16:creationId xmlns:a16="http://schemas.microsoft.com/office/drawing/2014/main" id="{BFFB32F3-8AEE-B583-7948-006D599CDF5D}"/>
              </a:ext>
            </a:extLst>
          </p:cNvPr>
          <p:cNvSpPr txBox="1">
            <a:spLocks noChangeArrowheads="1"/>
          </p:cNvSpPr>
          <p:nvPr/>
        </p:nvSpPr>
        <p:spPr bwMode="auto">
          <a:xfrm>
            <a:off x="5495925" y="5099646"/>
            <a:ext cx="1789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ea typeface="华文新魏" pitchFamily="2" charset="-122"/>
              </a:rPr>
              <a:t>FFFF9625H</a:t>
            </a:r>
          </a:p>
        </p:txBody>
      </p:sp>
      <p:sp>
        <p:nvSpPr>
          <p:cNvPr id="14" name="Rectangle 14">
            <a:extLst>
              <a:ext uri="{FF2B5EF4-FFF2-40B4-BE49-F238E27FC236}">
                <a16:creationId xmlns:a16="http://schemas.microsoft.com/office/drawing/2014/main" id="{AC4DBB67-3C46-0F75-29AF-378392D21FCC}"/>
              </a:ext>
            </a:extLst>
          </p:cNvPr>
          <p:cNvSpPr>
            <a:spLocks noChangeArrowheads="1"/>
          </p:cNvSpPr>
          <p:nvPr/>
        </p:nvSpPr>
        <p:spPr bwMode="auto">
          <a:xfrm>
            <a:off x="812800" y="1700808"/>
            <a:ext cx="370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b="1" dirty="0">
                <a:latin typeface="Times New Roman" pitchFamily="18" charset="0"/>
                <a:ea typeface="华文新魏" pitchFamily="2" charset="-122"/>
              </a:rPr>
              <a:t>[ -69DAH]</a:t>
            </a:r>
            <a:r>
              <a:rPr kumimoji="1" lang="zh-CN" altLang="en-US" sz="2400" b="1" dirty="0">
                <a:latin typeface="Times New Roman" pitchFamily="18" charset="0"/>
                <a:ea typeface="华文新魏" pitchFamily="2" charset="-122"/>
              </a:rPr>
              <a:t>补 ＝  </a:t>
            </a:r>
            <a:r>
              <a:rPr kumimoji="1" lang="en-US" altLang="zh-CN" sz="2400" b="1" dirty="0">
                <a:latin typeface="Times New Roman" pitchFamily="18" charset="0"/>
                <a:ea typeface="华文新魏" pitchFamily="2" charset="-122"/>
              </a:rPr>
              <a:t>9  6 2 6 H</a:t>
            </a:r>
          </a:p>
        </p:txBody>
      </p:sp>
      <p:sp>
        <p:nvSpPr>
          <p:cNvPr id="15" name="Text Box 15">
            <a:extLst>
              <a:ext uri="{FF2B5EF4-FFF2-40B4-BE49-F238E27FC236}">
                <a16:creationId xmlns:a16="http://schemas.microsoft.com/office/drawing/2014/main" id="{B305920A-DB1A-16F2-74DA-0E5680B1A96A}"/>
              </a:ext>
            </a:extLst>
          </p:cNvPr>
          <p:cNvSpPr txBox="1">
            <a:spLocks noChangeArrowheads="1"/>
          </p:cNvSpPr>
          <p:nvPr/>
        </p:nvSpPr>
        <p:spPr bwMode="auto">
          <a:xfrm>
            <a:off x="1616869" y="3068960"/>
            <a:ext cx="5805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ea typeface="华文新魏" pitchFamily="2" charset="-122"/>
              </a:rPr>
              <a:t>它们的和：   </a:t>
            </a:r>
            <a:r>
              <a:rPr kumimoji="1" lang="en-US" altLang="zh-CN" sz="2800" b="1" dirty="0">
                <a:latin typeface="Times New Roman" pitchFamily="18" charset="0"/>
                <a:ea typeface="华文新魏" pitchFamily="2" charset="-122"/>
              </a:rPr>
              <a:t>1111  1111   1111   1111  B</a:t>
            </a:r>
          </a:p>
        </p:txBody>
      </p:sp>
      <p:sp>
        <p:nvSpPr>
          <p:cNvPr id="16" name="Text Box 16">
            <a:extLst>
              <a:ext uri="{FF2B5EF4-FFF2-40B4-BE49-F238E27FC236}">
                <a16:creationId xmlns:a16="http://schemas.microsoft.com/office/drawing/2014/main" id="{C11BD58B-29F9-8084-FF0E-0490B34DC88C}"/>
              </a:ext>
            </a:extLst>
          </p:cNvPr>
          <p:cNvSpPr txBox="1">
            <a:spLocks noChangeArrowheads="1"/>
          </p:cNvSpPr>
          <p:nvPr/>
        </p:nvSpPr>
        <p:spPr bwMode="auto">
          <a:xfrm>
            <a:off x="684213" y="5805488"/>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solidFill>
                  <a:srgbClr val="FF3300"/>
                </a:solidFill>
                <a:latin typeface="Times New Roman" pitchFamily="18" charset="0"/>
                <a:ea typeface="华文新魏" pitchFamily="2" charset="-122"/>
              </a:rPr>
              <a:t>一个二进制数的补码表示中，其最高位（即符号位）向左扩展若干位后，得到的仍然是该数的补码。</a:t>
            </a:r>
          </a:p>
        </p:txBody>
      </p:sp>
    </p:spTree>
    <p:extLst>
      <p:ext uri="{BB962C8B-B14F-4D97-AF65-F5344CB8AC3E}">
        <p14:creationId xmlns:p14="http://schemas.microsoft.com/office/powerpoint/2010/main" val="93376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amond(i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255558"/>
            <a:ext cx="8229600" cy="725170"/>
          </a:xfrm>
        </p:spPr>
        <p:txBody>
          <a:bodyPr vert="horz" wrap="square" lIns="91440" tIns="45720" rIns="91440" bIns="45720" anchor="ctr" anchorCtr="0"/>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什么是数据的表示？</a:t>
            </a:r>
          </a:p>
        </p:txBody>
      </p:sp>
      <p:sp>
        <p:nvSpPr>
          <p:cNvPr id="2" name="Rectangle 3">
            <a:extLst>
              <a:ext uri="{FF2B5EF4-FFF2-40B4-BE49-F238E27FC236}">
                <a16:creationId xmlns:a16="http://schemas.microsoft.com/office/drawing/2014/main" id="{735CCB3A-81F7-AAC4-F22C-C209A9EB1FD3}"/>
              </a:ext>
            </a:extLst>
          </p:cNvPr>
          <p:cNvSpPr>
            <a:spLocks noChangeArrowheads="1"/>
          </p:cNvSpPr>
          <p:nvPr/>
        </p:nvSpPr>
        <p:spPr bwMode="auto">
          <a:xfrm>
            <a:off x="179388" y="1107454"/>
            <a:ext cx="43926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2200" dirty="0">
                <a:solidFill>
                  <a:srgbClr val="00B0F0"/>
                </a:solidFill>
              </a:rPr>
              <a:t>/*---</a:t>
            </a:r>
            <a:r>
              <a:rPr lang="en-US" altLang="zh-CN" sz="2200" dirty="0" err="1">
                <a:solidFill>
                  <a:srgbClr val="00B0F0"/>
                </a:solidFill>
              </a:rPr>
              <a:t>sum.c</a:t>
            </a:r>
            <a:r>
              <a:rPr lang="en-US" altLang="zh-CN" sz="2200" dirty="0">
                <a:solidFill>
                  <a:srgbClr val="00B0F0"/>
                </a:solidFill>
              </a:rPr>
              <a:t>---*/</a:t>
            </a:r>
          </a:p>
          <a:p>
            <a:pPr>
              <a:buFontTx/>
              <a:buNone/>
            </a:pPr>
            <a:r>
              <a:rPr lang="en-US" altLang="zh-CN" sz="2200" dirty="0"/>
              <a:t>int sum(int a[ ], unsigned </a:t>
            </a:r>
            <a:r>
              <a:rPr lang="en-US" altLang="zh-CN" sz="2200" dirty="0" err="1"/>
              <a:t>leng</a:t>
            </a:r>
            <a:r>
              <a:rPr lang="en-US" altLang="zh-CN" sz="2200" dirty="0"/>
              <a:t>)</a:t>
            </a:r>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a:t>
            </a:r>
            <a:r>
              <a:rPr lang="en-US" altLang="zh-CN" sz="2200" dirty="0" err="1"/>
              <a:t>i</a:t>
            </a:r>
            <a:r>
              <a:rPr lang="zh-CN" altLang="en-US" sz="2200" dirty="0"/>
              <a:t>，</a:t>
            </a:r>
            <a:r>
              <a:rPr lang="en-US" altLang="zh-CN" sz="2200" dirty="0"/>
              <a:t>sum = 0;</a:t>
            </a:r>
          </a:p>
          <a:p>
            <a:pPr>
              <a:lnSpc>
                <a:spcPct val="100000"/>
              </a:lnSpc>
              <a:spcBef>
                <a:spcPct val="0"/>
              </a:spcBef>
              <a:buFontTx/>
              <a:buNone/>
            </a:pPr>
            <a:r>
              <a:rPr lang="en-US" altLang="zh-CN" sz="2200" dirty="0"/>
              <a:t>	for	(</a:t>
            </a:r>
            <a:r>
              <a:rPr lang="en-US" altLang="zh-CN" sz="2200" dirty="0" err="1"/>
              <a:t>i</a:t>
            </a:r>
            <a:r>
              <a:rPr lang="en-US" altLang="zh-CN" sz="2200" dirty="0"/>
              <a:t> = 0; </a:t>
            </a:r>
            <a:r>
              <a:rPr lang="en-US" altLang="zh-CN" sz="2200" dirty="0" err="1"/>
              <a:t>i</a:t>
            </a:r>
            <a:r>
              <a:rPr lang="en-US" altLang="zh-CN" sz="2200" dirty="0"/>
              <a:t> &lt;= </a:t>
            </a:r>
            <a:r>
              <a:rPr lang="en-US" altLang="zh-CN" sz="2200" dirty="0" err="1"/>
              <a:t>leng</a:t>
            </a:r>
            <a:r>
              <a:rPr lang="en-US" altLang="zh-CN" sz="2200" dirty="0"/>
              <a:t>–1; </a:t>
            </a:r>
            <a:r>
              <a:rPr lang="en-US" altLang="zh-CN" sz="2200" dirty="0" err="1"/>
              <a:t>i</a:t>
            </a:r>
            <a:r>
              <a:rPr lang="en-US" altLang="zh-CN" sz="2200" dirty="0"/>
              <a:t>++)</a:t>
            </a:r>
          </a:p>
          <a:p>
            <a:pPr>
              <a:lnSpc>
                <a:spcPct val="100000"/>
              </a:lnSpc>
              <a:spcBef>
                <a:spcPct val="0"/>
              </a:spcBef>
              <a:buFontTx/>
              <a:buNone/>
            </a:pPr>
            <a:r>
              <a:rPr lang="en-US" altLang="zh-CN" sz="2200" dirty="0"/>
              <a:t>      	sum += a[</a:t>
            </a:r>
            <a:r>
              <a:rPr lang="en-US" altLang="zh-CN" sz="2200" dirty="0" err="1"/>
              <a:t>i</a:t>
            </a:r>
            <a:r>
              <a:rPr lang="en-US" altLang="zh-CN" sz="2200" dirty="0"/>
              <a:t>];</a:t>
            </a:r>
          </a:p>
          <a:p>
            <a:pPr>
              <a:lnSpc>
                <a:spcPct val="100000"/>
              </a:lnSpc>
              <a:spcBef>
                <a:spcPct val="0"/>
              </a:spcBef>
              <a:buFontTx/>
              <a:buNone/>
            </a:pPr>
            <a:r>
              <a:rPr lang="en-US" altLang="zh-CN" sz="2200" dirty="0"/>
              <a:t>	return sum;</a:t>
            </a:r>
          </a:p>
          <a:p>
            <a:pPr>
              <a:lnSpc>
                <a:spcPct val="100000"/>
              </a:lnSpc>
              <a:spcBef>
                <a:spcPct val="0"/>
              </a:spcBef>
              <a:buFontTx/>
              <a:buNone/>
            </a:pPr>
            <a:r>
              <a:rPr lang="en-US" altLang="zh-CN" sz="2200" dirty="0"/>
              <a:t>}</a:t>
            </a:r>
            <a:endParaRPr lang="zh-CN" altLang="en-US" sz="2200" dirty="0"/>
          </a:p>
        </p:txBody>
      </p:sp>
      <p:sp>
        <p:nvSpPr>
          <p:cNvPr id="3" name="Rectangle 4">
            <a:extLst>
              <a:ext uri="{FF2B5EF4-FFF2-40B4-BE49-F238E27FC236}">
                <a16:creationId xmlns:a16="http://schemas.microsoft.com/office/drawing/2014/main" id="{0F97E542-1A78-F668-BE14-CC5830ECDF92}"/>
              </a:ext>
            </a:extLst>
          </p:cNvPr>
          <p:cNvSpPr>
            <a:spLocks noChangeArrowheads="1"/>
          </p:cNvSpPr>
          <p:nvPr/>
        </p:nvSpPr>
        <p:spPr bwMode="auto">
          <a:xfrm>
            <a:off x="206375" y="4122117"/>
            <a:ext cx="337661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2200" dirty="0">
                <a:solidFill>
                  <a:srgbClr val="00B0F0"/>
                </a:solidFill>
              </a:rPr>
              <a:t>/*---</a:t>
            </a:r>
            <a:r>
              <a:rPr lang="en-US" altLang="zh-CN" sz="2200" dirty="0" err="1">
                <a:solidFill>
                  <a:srgbClr val="00B0F0"/>
                </a:solidFill>
              </a:rPr>
              <a:t>main.c</a:t>
            </a:r>
            <a:r>
              <a:rPr lang="en-US" altLang="zh-CN" sz="2200" dirty="0">
                <a:solidFill>
                  <a:srgbClr val="00B0F0"/>
                </a:solidFill>
              </a:rPr>
              <a:t>---*/</a:t>
            </a:r>
          </a:p>
          <a:p>
            <a:pPr>
              <a:lnSpc>
                <a:spcPct val="100000"/>
              </a:lnSpc>
              <a:spcBef>
                <a:spcPct val="10000"/>
              </a:spcBef>
              <a:buFontTx/>
              <a:buNone/>
            </a:pPr>
            <a:r>
              <a:rPr lang="en-US" altLang="zh-CN" sz="2200" dirty="0"/>
              <a:t>int main()</a:t>
            </a:r>
            <a:endParaRPr lang="zh-CN" altLang="en-US" sz="2200" dirty="0"/>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a[1]={100};</a:t>
            </a:r>
          </a:p>
          <a:p>
            <a:pPr>
              <a:lnSpc>
                <a:spcPct val="100000"/>
              </a:lnSpc>
              <a:spcBef>
                <a:spcPct val="0"/>
              </a:spcBef>
              <a:buFontTx/>
              <a:buNone/>
            </a:pPr>
            <a:r>
              <a:rPr lang="en-US" altLang="zh-CN" sz="2200" dirty="0"/>
              <a:t>	int   sum; sum=sum(a,0);</a:t>
            </a:r>
          </a:p>
          <a:p>
            <a:pPr>
              <a:lnSpc>
                <a:spcPct val="100000"/>
              </a:lnSpc>
              <a:spcBef>
                <a:spcPct val="0"/>
              </a:spcBef>
              <a:buFontTx/>
              <a:buNone/>
            </a:pPr>
            <a:r>
              <a:rPr lang="en-US" altLang="zh-CN" sz="2200" dirty="0"/>
              <a:t>    </a:t>
            </a:r>
            <a:r>
              <a:rPr lang="en-US" altLang="zh-CN" sz="2200" dirty="0" err="1"/>
              <a:t>printf</a:t>
            </a:r>
            <a:r>
              <a:rPr lang="en-US" altLang="zh-CN" sz="2200" dirty="0"/>
              <a:t>(“%</a:t>
            </a:r>
            <a:r>
              <a:rPr lang="en-US" altLang="zh-CN" sz="2200" dirty="0" err="1"/>
              <a:t>d”,sum</a:t>
            </a:r>
            <a:r>
              <a:rPr lang="en-US" altLang="zh-CN" sz="2200" dirty="0"/>
              <a:t>);</a:t>
            </a:r>
          </a:p>
          <a:p>
            <a:pPr>
              <a:lnSpc>
                <a:spcPct val="100000"/>
              </a:lnSpc>
              <a:spcBef>
                <a:spcPct val="0"/>
              </a:spcBef>
              <a:buFontTx/>
              <a:buNone/>
            </a:pPr>
            <a:r>
              <a:rPr lang="en-US" altLang="zh-CN" sz="2200" dirty="0"/>
              <a:t>}</a:t>
            </a:r>
            <a:endParaRPr lang="zh-CN" altLang="en-US" sz="2200" dirty="0"/>
          </a:p>
        </p:txBody>
      </p:sp>
      <p:grpSp>
        <p:nvGrpSpPr>
          <p:cNvPr id="4" name="Group 5">
            <a:extLst>
              <a:ext uri="{FF2B5EF4-FFF2-40B4-BE49-F238E27FC236}">
                <a16:creationId xmlns:a16="http://schemas.microsoft.com/office/drawing/2014/main" id="{C4F14C78-B123-3824-6F3A-957B4EB7F733}"/>
              </a:ext>
            </a:extLst>
          </p:cNvPr>
          <p:cNvGrpSpPr>
            <a:grpSpLocks/>
          </p:cNvGrpSpPr>
          <p:nvPr/>
        </p:nvGrpSpPr>
        <p:grpSpPr bwMode="auto">
          <a:xfrm>
            <a:off x="2006600" y="1107454"/>
            <a:ext cx="5310188" cy="4454525"/>
            <a:chOff x="1264" y="516"/>
            <a:chExt cx="3345" cy="2806"/>
          </a:xfrm>
        </p:grpSpPr>
        <p:sp>
          <p:nvSpPr>
            <p:cNvPr id="5" name="Line 6">
              <a:extLst>
                <a:ext uri="{FF2B5EF4-FFF2-40B4-BE49-F238E27FC236}">
                  <a16:creationId xmlns:a16="http://schemas.microsoft.com/office/drawing/2014/main" id="{75E985F1-1165-FC38-78B8-3C351A5788A6}"/>
                </a:ext>
              </a:extLst>
            </p:cNvPr>
            <p:cNvSpPr>
              <a:spLocks noChangeShapeType="1"/>
            </p:cNvSpPr>
            <p:nvPr/>
          </p:nvSpPr>
          <p:spPr bwMode="auto">
            <a:xfrm>
              <a:off x="1264" y="3294"/>
              <a:ext cx="31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7">
              <a:extLst>
                <a:ext uri="{FF2B5EF4-FFF2-40B4-BE49-F238E27FC236}">
                  <a16:creationId xmlns:a16="http://schemas.microsoft.com/office/drawing/2014/main" id="{46609F53-3DEB-21F2-391E-E242D6C4316C}"/>
                </a:ext>
              </a:extLst>
            </p:cNvPr>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8">
              <a:extLst>
                <a:ext uri="{FF2B5EF4-FFF2-40B4-BE49-F238E27FC236}">
                  <a16:creationId xmlns:a16="http://schemas.microsoft.com/office/drawing/2014/main" id="{8984C8BF-D198-4CAC-FCDE-607C7AB07BAB}"/>
                </a:ext>
              </a:extLst>
            </p:cNvPr>
            <p:cNvSpPr txBox="1">
              <a:spLocks noChangeArrowheads="1"/>
            </p:cNvSpPr>
            <p:nvPr/>
          </p:nvSpPr>
          <p:spPr bwMode="auto">
            <a:xfrm>
              <a:off x="3334" y="516"/>
              <a:ext cx="1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数据的表示</a:t>
              </a:r>
            </a:p>
          </p:txBody>
        </p:sp>
      </p:grpSp>
      <p:grpSp>
        <p:nvGrpSpPr>
          <p:cNvPr id="8" name="Group 9">
            <a:extLst>
              <a:ext uri="{FF2B5EF4-FFF2-40B4-BE49-F238E27FC236}">
                <a16:creationId xmlns:a16="http://schemas.microsoft.com/office/drawing/2014/main" id="{F1AE8992-7B0A-9E9A-9C0F-CD016EAA1432}"/>
              </a:ext>
            </a:extLst>
          </p:cNvPr>
          <p:cNvGrpSpPr>
            <a:grpSpLocks/>
          </p:cNvGrpSpPr>
          <p:nvPr/>
        </p:nvGrpSpPr>
        <p:grpSpPr bwMode="auto">
          <a:xfrm>
            <a:off x="1150938" y="1512267"/>
            <a:ext cx="6165850" cy="1755775"/>
            <a:chOff x="725" y="771"/>
            <a:chExt cx="3884" cy="1106"/>
          </a:xfrm>
        </p:grpSpPr>
        <p:sp>
          <p:nvSpPr>
            <p:cNvPr id="9" name="Line 10">
              <a:extLst>
                <a:ext uri="{FF2B5EF4-FFF2-40B4-BE49-F238E27FC236}">
                  <a16:creationId xmlns:a16="http://schemas.microsoft.com/office/drawing/2014/main" id="{9FED3047-3A39-64AC-297E-28F126D93C34}"/>
                </a:ext>
              </a:extLst>
            </p:cNvPr>
            <p:cNvSpPr>
              <a:spLocks noChangeShapeType="1"/>
            </p:cNvSpPr>
            <p:nvPr/>
          </p:nvSpPr>
          <p:spPr bwMode="auto">
            <a:xfrm>
              <a:off x="725" y="1877"/>
              <a:ext cx="99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1">
              <a:extLst>
                <a:ext uri="{FF2B5EF4-FFF2-40B4-BE49-F238E27FC236}">
                  <a16:creationId xmlns:a16="http://schemas.microsoft.com/office/drawing/2014/main" id="{B5B0247A-A1F6-15E1-9EEB-4339CFC5DDE3}"/>
                </a:ext>
              </a:extLst>
            </p:cNvPr>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2">
              <a:extLst>
                <a:ext uri="{FF2B5EF4-FFF2-40B4-BE49-F238E27FC236}">
                  <a16:creationId xmlns:a16="http://schemas.microsoft.com/office/drawing/2014/main" id="{F9E5B11C-AE97-2586-FE53-1E4021B1EA00}"/>
                </a:ext>
              </a:extLst>
            </p:cNvPr>
            <p:cNvSpPr txBox="1">
              <a:spLocks noChangeArrowheads="1"/>
            </p:cNvSpPr>
            <p:nvPr/>
          </p:nvSpPr>
          <p:spPr bwMode="auto">
            <a:xfrm>
              <a:off x="3334" y="771"/>
              <a:ext cx="1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66CC"/>
                  </a:solidFill>
                  <a:ea typeface="微软雅黑" panose="020B0503020204020204" pitchFamily="34" charset="-122"/>
                </a:rPr>
                <a:t>数据的运算</a:t>
              </a:r>
            </a:p>
          </p:txBody>
        </p:sp>
      </p:grpSp>
      <p:sp>
        <p:nvSpPr>
          <p:cNvPr id="12" name="Text Box 13">
            <a:extLst>
              <a:ext uri="{FF2B5EF4-FFF2-40B4-BE49-F238E27FC236}">
                <a16:creationId xmlns:a16="http://schemas.microsoft.com/office/drawing/2014/main" id="{2F0578FE-9024-59A6-5B10-B1D982C1FF98}"/>
              </a:ext>
            </a:extLst>
          </p:cNvPr>
          <p:cNvSpPr txBox="1">
            <a:spLocks noChangeArrowheads="1"/>
          </p:cNvSpPr>
          <p:nvPr/>
        </p:nvSpPr>
        <p:spPr bwMode="auto">
          <a:xfrm>
            <a:off x="4616450" y="3177554"/>
            <a:ext cx="4049713"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ea typeface="微软雅黑" panose="020B0503020204020204" pitchFamily="34" charset="-122"/>
              </a:rPr>
              <a:t>如果程序处理的是图像、视频、声音、文字等数据，那么，</a:t>
            </a:r>
          </a:p>
          <a:p>
            <a:pPr eaLnBrk="1" hangingPunct="1">
              <a:lnSpc>
                <a:spcPct val="100000"/>
              </a:lnSpc>
              <a:spcBef>
                <a:spcPct val="50000"/>
              </a:spcBef>
              <a:buFontTx/>
              <a:buNone/>
            </a:pPr>
            <a:r>
              <a:rPr lang="zh-CN" altLang="en-US" sz="2200" dirty="0">
                <a:solidFill>
                  <a:srgbClr val="FF0000"/>
                </a:solidFill>
                <a:ea typeface="微软雅黑" panose="020B0503020204020204" pitchFamily="34" charset="-122"/>
              </a:rPr>
              <a:t>（</a:t>
            </a:r>
            <a:r>
              <a:rPr lang="en-US" altLang="zh-CN" sz="2200" dirty="0">
                <a:solidFill>
                  <a:srgbClr val="FF0000"/>
                </a:solidFill>
                <a:ea typeface="微软雅黑" panose="020B0503020204020204" pitchFamily="34" charset="-122"/>
              </a:rPr>
              <a:t>1</a:t>
            </a:r>
            <a:r>
              <a:rPr lang="zh-CN" altLang="en-US" sz="2200" dirty="0">
                <a:solidFill>
                  <a:srgbClr val="FF0000"/>
                </a:solidFill>
                <a:ea typeface="微软雅黑" panose="020B0503020204020204" pitchFamily="34" charset="-122"/>
              </a:rPr>
              <a:t>）如何获得这些数据？</a:t>
            </a:r>
          </a:p>
          <a:p>
            <a:pPr eaLnBrk="1" hangingPunct="1">
              <a:lnSpc>
                <a:spcPct val="100000"/>
              </a:lnSpc>
              <a:spcBef>
                <a:spcPct val="50000"/>
              </a:spcBef>
              <a:buFontTx/>
              <a:buNone/>
            </a:pPr>
            <a:r>
              <a:rPr lang="zh-CN" altLang="en-US" sz="2200" dirty="0">
                <a:solidFill>
                  <a:srgbClr val="FF0000"/>
                </a:solidFill>
                <a:ea typeface="微软雅黑" panose="020B0503020204020204" pitchFamily="34" charset="-122"/>
              </a:rPr>
              <a:t>（</a:t>
            </a:r>
            <a:r>
              <a:rPr lang="en-US" altLang="zh-CN" sz="2200" dirty="0">
                <a:solidFill>
                  <a:srgbClr val="FF0000"/>
                </a:solidFill>
                <a:ea typeface="微软雅黑" panose="020B0503020204020204" pitchFamily="34" charset="-122"/>
              </a:rPr>
              <a:t>2</a:t>
            </a:r>
            <a:r>
              <a:rPr lang="zh-CN" altLang="en-US" sz="2200" dirty="0">
                <a:solidFill>
                  <a:srgbClr val="FF0000"/>
                </a:solidFill>
                <a:ea typeface="微软雅黑" panose="020B0503020204020204" pitchFamily="34" charset="-122"/>
              </a:rPr>
              <a:t>）如何表示这些数据？</a:t>
            </a:r>
          </a:p>
          <a:p>
            <a:pPr eaLnBrk="1" hangingPunct="1">
              <a:lnSpc>
                <a:spcPct val="100000"/>
              </a:lnSpc>
              <a:spcBef>
                <a:spcPct val="50000"/>
              </a:spcBef>
              <a:buFontTx/>
              <a:buNone/>
            </a:pPr>
            <a:r>
              <a:rPr lang="zh-CN" altLang="en-US" sz="2200" dirty="0">
                <a:solidFill>
                  <a:srgbClr val="FF0000"/>
                </a:solidFill>
                <a:ea typeface="微软雅黑" panose="020B0503020204020204" pitchFamily="34" charset="-122"/>
              </a:rPr>
              <a:t>（</a:t>
            </a:r>
            <a:r>
              <a:rPr lang="en-US" altLang="zh-CN" sz="2200" dirty="0">
                <a:solidFill>
                  <a:srgbClr val="FF0000"/>
                </a:solidFill>
                <a:ea typeface="微软雅黑" panose="020B0503020204020204" pitchFamily="34" charset="-122"/>
              </a:rPr>
              <a:t>3</a:t>
            </a:r>
            <a:r>
              <a:rPr lang="zh-CN" altLang="en-US" sz="2200" dirty="0">
                <a:solidFill>
                  <a:srgbClr val="FF0000"/>
                </a:solidFill>
                <a:ea typeface="微软雅黑" panose="020B0503020204020204" pitchFamily="34" charset="-122"/>
              </a:rPr>
              <a:t>）如何处理这些数据？</a:t>
            </a:r>
          </a:p>
        </p:txBody>
      </p:sp>
    </p:spTree>
    <p:extLst>
      <p:ext uri="{BB962C8B-B14F-4D97-AF65-F5344CB8AC3E}">
        <p14:creationId xmlns:p14="http://schemas.microsoft.com/office/powerpoint/2010/main" val="306929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808A8A18-AB8F-4B87-9B3E-78B8A69DF8FD}"/>
              </a:ext>
            </a:extLst>
          </p:cNvPr>
          <p:cNvSpPr txBox="1">
            <a:spLocks noChangeArrowheads="1"/>
          </p:cNvSpPr>
          <p:nvPr/>
        </p:nvSpPr>
        <p:spPr bwMode="auto">
          <a:xfrm>
            <a:off x="668338" y="1541463"/>
            <a:ext cx="5929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ea typeface="华文新魏" pitchFamily="2" charset="-122"/>
              </a:rPr>
              <a:t>设 </a:t>
            </a:r>
            <a:r>
              <a:rPr kumimoji="1" lang="en-US" altLang="zh-CN" sz="2400" b="1" dirty="0">
                <a:latin typeface="Times New Roman" pitchFamily="18" charset="0"/>
                <a:ea typeface="华文新魏" pitchFamily="2" charset="-122"/>
              </a:rPr>
              <a:t>n =16,    — 69DA H </a:t>
            </a:r>
            <a:r>
              <a:rPr kumimoji="1" lang="zh-CN" altLang="en-US" sz="2400" b="1" dirty="0">
                <a:latin typeface="Times New Roman" pitchFamily="18" charset="0"/>
                <a:ea typeface="华文新魏" pitchFamily="2" charset="-122"/>
              </a:rPr>
              <a:t>的补码表示是多少？</a:t>
            </a:r>
          </a:p>
        </p:txBody>
      </p:sp>
      <p:sp>
        <p:nvSpPr>
          <p:cNvPr id="4" name="Text Box 6">
            <a:extLst>
              <a:ext uri="{FF2B5EF4-FFF2-40B4-BE49-F238E27FC236}">
                <a16:creationId xmlns:a16="http://schemas.microsoft.com/office/drawing/2014/main" id="{A25730EA-940A-4861-814C-575866B090F8}"/>
              </a:ext>
            </a:extLst>
          </p:cNvPr>
          <p:cNvSpPr txBox="1">
            <a:spLocks noChangeArrowheads="1"/>
          </p:cNvSpPr>
          <p:nvPr/>
        </p:nvSpPr>
        <p:spPr bwMode="auto">
          <a:xfrm>
            <a:off x="1603797" y="2615058"/>
            <a:ext cx="168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latin typeface="Times New Roman" pitchFamily="18" charset="0"/>
                <a:ea typeface="华文新魏" pitchFamily="2" charset="-122"/>
              </a:rPr>
              <a:t>6 9 D A H</a:t>
            </a:r>
          </a:p>
        </p:txBody>
      </p:sp>
      <p:sp>
        <p:nvSpPr>
          <p:cNvPr id="5" name="Text Box 7">
            <a:extLst>
              <a:ext uri="{FF2B5EF4-FFF2-40B4-BE49-F238E27FC236}">
                <a16:creationId xmlns:a16="http://schemas.microsoft.com/office/drawing/2014/main" id="{A764DE0E-D9F2-4E2F-9DB1-30E7CACA92D5}"/>
              </a:ext>
            </a:extLst>
          </p:cNvPr>
          <p:cNvSpPr txBox="1">
            <a:spLocks noChangeArrowheads="1"/>
          </p:cNvSpPr>
          <p:nvPr/>
        </p:nvSpPr>
        <p:spPr bwMode="auto">
          <a:xfrm>
            <a:off x="917997" y="2969071"/>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a:t>
            </a:r>
          </a:p>
        </p:txBody>
      </p:sp>
      <p:sp>
        <p:nvSpPr>
          <p:cNvPr id="6" name="Line 8">
            <a:extLst>
              <a:ext uri="{FF2B5EF4-FFF2-40B4-BE49-F238E27FC236}">
                <a16:creationId xmlns:a16="http://schemas.microsoft.com/office/drawing/2014/main" id="{5FECEFE0-3206-4F5A-A7AF-C837A31B6062}"/>
              </a:ext>
            </a:extLst>
          </p:cNvPr>
          <p:cNvSpPr>
            <a:spLocks noChangeShapeType="1"/>
          </p:cNvSpPr>
          <p:nvPr/>
        </p:nvSpPr>
        <p:spPr bwMode="auto">
          <a:xfrm>
            <a:off x="933872" y="3456433"/>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9">
            <a:extLst>
              <a:ext uri="{FF2B5EF4-FFF2-40B4-BE49-F238E27FC236}">
                <a16:creationId xmlns:a16="http://schemas.microsoft.com/office/drawing/2014/main" id="{0F3486AD-0D20-4809-9F65-6722AF5829A2}"/>
              </a:ext>
            </a:extLst>
          </p:cNvPr>
          <p:cNvSpPr txBox="1">
            <a:spLocks noChangeArrowheads="1"/>
          </p:cNvSpPr>
          <p:nvPr/>
        </p:nvSpPr>
        <p:spPr bwMode="auto">
          <a:xfrm>
            <a:off x="1619672" y="3532633"/>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ea typeface="华文新魏" pitchFamily="2" charset="-122"/>
              </a:rPr>
              <a:t>F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H</a:t>
            </a:r>
          </a:p>
        </p:txBody>
      </p:sp>
      <p:sp>
        <p:nvSpPr>
          <p:cNvPr id="8" name="Text Box 10">
            <a:extLst>
              <a:ext uri="{FF2B5EF4-FFF2-40B4-BE49-F238E27FC236}">
                <a16:creationId xmlns:a16="http://schemas.microsoft.com/office/drawing/2014/main" id="{0EA22284-9A1A-4C26-A561-A1FEEE40B87F}"/>
              </a:ext>
            </a:extLst>
          </p:cNvPr>
          <p:cNvSpPr txBox="1">
            <a:spLocks noChangeArrowheads="1"/>
          </p:cNvSpPr>
          <p:nvPr/>
        </p:nvSpPr>
        <p:spPr bwMode="auto">
          <a:xfrm>
            <a:off x="1619672" y="2969071"/>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  ?  ?   ?</a:t>
            </a:r>
          </a:p>
        </p:txBody>
      </p:sp>
      <p:sp>
        <p:nvSpPr>
          <p:cNvPr id="9" name="Text Box 11">
            <a:extLst>
              <a:ext uri="{FF2B5EF4-FFF2-40B4-BE49-F238E27FC236}">
                <a16:creationId xmlns:a16="http://schemas.microsoft.com/office/drawing/2014/main" id="{C3656B59-D4D6-4782-A6BB-074C4599D942}"/>
              </a:ext>
            </a:extLst>
          </p:cNvPr>
          <p:cNvSpPr txBox="1">
            <a:spLocks noChangeArrowheads="1"/>
          </p:cNvSpPr>
          <p:nvPr/>
        </p:nvSpPr>
        <p:spPr bwMode="auto">
          <a:xfrm>
            <a:off x="3661197" y="2969071"/>
            <a:ext cx="130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(9625 H)</a:t>
            </a:r>
          </a:p>
        </p:txBody>
      </p:sp>
      <p:sp>
        <p:nvSpPr>
          <p:cNvPr id="10" name="Rectangle 14">
            <a:extLst>
              <a:ext uri="{FF2B5EF4-FFF2-40B4-BE49-F238E27FC236}">
                <a16:creationId xmlns:a16="http://schemas.microsoft.com/office/drawing/2014/main" id="{7026BEB3-3A5C-4359-96B4-CA97E996F28F}"/>
              </a:ext>
            </a:extLst>
          </p:cNvPr>
          <p:cNvSpPr>
            <a:spLocks noChangeArrowheads="1"/>
          </p:cNvSpPr>
          <p:nvPr/>
        </p:nvSpPr>
        <p:spPr bwMode="auto">
          <a:xfrm>
            <a:off x="812800" y="1901825"/>
            <a:ext cx="370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b="1" dirty="0">
                <a:latin typeface="Times New Roman" pitchFamily="18" charset="0"/>
                <a:ea typeface="华文新魏" pitchFamily="2" charset="-122"/>
              </a:rPr>
              <a:t>[ -69DAH]</a:t>
            </a:r>
            <a:r>
              <a:rPr kumimoji="1" lang="zh-CN" altLang="en-US" sz="2400" b="1" dirty="0">
                <a:latin typeface="Times New Roman" pitchFamily="18" charset="0"/>
                <a:ea typeface="华文新魏" pitchFamily="2" charset="-122"/>
              </a:rPr>
              <a:t>补 ＝  </a:t>
            </a:r>
            <a:r>
              <a:rPr kumimoji="1" lang="en-US" altLang="zh-CN" sz="2400" b="1" dirty="0">
                <a:latin typeface="Times New Roman" pitchFamily="18" charset="0"/>
                <a:ea typeface="华文新魏" pitchFamily="2" charset="-122"/>
              </a:rPr>
              <a:t>9  6 2 6 H</a:t>
            </a:r>
          </a:p>
        </p:txBody>
      </p:sp>
      <p:sp>
        <p:nvSpPr>
          <p:cNvPr id="11" name="Rectangle 14">
            <a:extLst>
              <a:ext uri="{FF2B5EF4-FFF2-40B4-BE49-F238E27FC236}">
                <a16:creationId xmlns:a16="http://schemas.microsoft.com/office/drawing/2014/main" id="{5216B3B3-7C9A-450B-8BCF-8AB7EDF3387C}"/>
              </a:ext>
            </a:extLst>
          </p:cNvPr>
          <p:cNvSpPr>
            <a:spLocks noChangeArrowheads="1"/>
          </p:cNvSpPr>
          <p:nvPr/>
        </p:nvSpPr>
        <p:spPr bwMode="auto">
          <a:xfrm>
            <a:off x="668338" y="4077072"/>
            <a:ext cx="577587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en-US" altLang="zh-CN" sz="2400" b="1" dirty="0">
                <a:latin typeface="Times New Roman" pitchFamily="18" charset="0"/>
                <a:ea typeface="华文新魏" pitchFamily="2" charset="-122"/>
              </a:rPr>
              <a:t>6 9 D AH + 9 6 2 5 H</a:t>
            </a:r>
            <a:r>
              <a:rPr kumimoji="1"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F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H</a:t>
            </a:r>
          </a:p>
          <a:p>
            <a:pPr eaLnBrk="1" hangingPunct="1"/>
            <a:r>
              <a:rPr kumimoji="1" lang="zh-CN" altLang="en-US" sz="2400" b="1" dirty="0">
                <a:latin typeface="Times New Roman" pitchFamily="18" charset="0"/>
                <a:ea typeface="华文新魏" pitchFamily="2" charset="-122"/>
              </a:rPr>
              <a:t>  </a:t>
            </a:r>
            <a:endParaRPr kumimoji="1"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6 9 D AH + 9 6 2 5 H +1 </a:t>
            </a:r>
            <a:r>
              <a:rPr kumimoji="1"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 10000 H = 2</a:t>
            </a:r>
            <a:r>
              <a:rPr kumimoji="1" lang="en-US" altLang="zh-CN" sz="2400" b="1" baseline="30000" dirty="0">
                <a:latin typeface="Times New Roman" pitchFamily="18" charset="0"/>
                <a:ea typeface="华文新魏" pitchFamily="2" charset="-122"/>
              </a:rPr>
              <a:t>16</a:t>
            </a:r>
            <a:r>
              <a:rPr kumimoji="1" lang="zh-CN" altLang="en-US" sz="2400" b="1" dirty="0">
                <a:latin typeface="Times New Roman" pitchFamily="18" charset="0"/>
                <a:ea typeface="华文新魏" pitchFamily="2" charset="-122"/>
              </a:rPr>
              <a:t> </a:t>
            </a:r>
            <a:endParaRPr kumimoji="1" lang="en-US" altLang="zh-CN" sz="2400" b="1" dirty="0">
              <a:latin typeface="Times New Roman" pitchFamily="18" charset="0"/>
              <a:ea typeface="华文新魏" pitchFamily="2" charset="-122"/>
            </a:endParaRPr>
          </a:p>
          <a:p>
            <a:pPr eaLnBrk="1" hangingPunct="1"/>
            <a:endParaRPr kumimoji="1"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6 9 D AH + [ -69DAH]</a:t>
            </a:r>
            <a:r>
              <a:rPr kumimoji="1" lang="zh-CN" altLang="en-US" sz="2400" b="1" dirty="0">
                <a:latin typeface="Times New Roman" pitchFamily="18" charset="0"/>
                <a:ea typeface="华文新魏" pitchFamily="2" charset="-122"/>
              </a:rPr>
              <a:t>补 </a:t>
            </a:r>
            <a:r>
              <a:rPr kumimoji="1" lang="en-US" altLang="zh-CN" sz="2400" b="1" dirty="0">
                <a:latin typeface="Times New Roman" pitchFamily="18" charset="0"/>
                <a:ea typeface="华文新魏" pitchFamily="2" charset="-122"/>
              </a:rPr>
              <a:t>=  2</a:t>
            </a:r>
            <a:r>
              <a:rPr kumimoji="1" lang="en-US" altLang="zh-CN" sz="2400" b="1" baseline="30000" dirty="0">
                <a:latin typeface="Times New Roman" pitchFamily="18" charset="0"/>
                <a:ea typeface="华文新魏" pitchFamily="2" charset="-122"/>
              </a:rPr>
              <a:t>n</a:t>
            </a:r>
            <a:r>
              <a:rPr kumimoji="1"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(n=16)</a:t>
            </a:r>
          </a:p>
          <a:p>
            <a:pPr eaLnBrk="1" hangingPunct="1"/>
            <a:endParaRPr kumimoji="1" lang="en-US" altLang="zh-CN" sz="2400" b="1" dirty="0">
              <a:latin typeface="Times New Roman" pitchFamily="18" charset="0"/>
              <a:ea typeface="华文新魏" pitchFamily="2" charset="-122"/>
            </a:endParaRPr>
          </a:p>
          <a:p>
            <a:pPr eaLnBrk="1" hangingPunct="1"/>
            <a:r>
              <a:rPr kumimoji="1" lang="en-US" altLang="zh-CN" sz="2400" b="1" dirty="0">
                <a:solidFill>
                  <a:srgbClr val="FF0000"/>
                </a:solidFill>
                <a:latin typeface="Times New Roman" pitchFamily="18" charset="0"/>
                <a:ea typeface="华文新魏" pitchFamily="2" charset="-122"/>
              </a:rPr>
              <a:t>[ -69DAH]</a:t>
            </a:r>
            <a:r>
              <a:rPr kumimoji="1" lang="zh-CN" altLang="en-US" sz="2400" b="1" dirty="0">
                <a:solidFill>
                  <a:srgbClr val="FF0000"/>
                </a:solidFill>
                <a:latin typeface="Times New Roman" pitchFamily="18" charset="0"/>
                <a:ea typeface="华文新魏" pitchFamily="2" charset="-122"/>
              </a:rPr>
              <a:t>补 </a:t>
            </a:r>
            <a:r>
              <a:rPr kumimoji="1" lang="en-US" altLang="zh-CN" sz="2400" b="1" dirty="0">
                <a:solidFill>
                  <a:srgbClr val="FF0000"/>
                </a:solidFill>
                <a:latin typeface="Times New Roman" pitchFamily="18" charset="0"/>
                <a:ea typeface="华文新魏" pitchFamily="2" charset="-122"/>
              </a:rPr>
              <a:t>=  2</a:t>
            </a:r>
            <a:r>
              <a:rPr kumimoji="1" lang="en-US" altLang="zh-CN" sz="2400" b="1" baseline="30000" dirty="0">
                <a:solidFill>
                  <a:srgbClr val="FF0000"/>
                </a:solidFill>
                <a:latin typeface="Times New Roman" pitchFamily="18" charset="0"/>
                <a:ea typeface="华文新魏" pitchFamily="2" charset="-122"/>
              </a:rPr>
              <a:t>n </a:t>
            </a:r>
            <a:r>
              <a:rPr kumimoji="1" lang="en-US" altLang="zh-CN" sz="2400" b="1" dirty="0">
                <a:solidFill>
                  <a:srgbClr val="FF0000"/>
                </a:solidFill>
                <a:latin typeface="Times New Roman" pitchFamily="18" charset="0"/>
                <a:ea typeface="华文新魏" pitchFamily="2" charset="-122"/>
              </a:rPr>
              <a:t>  - 6 9 D AH</a:t>
            </a:r>
          </a:p>
        </p:txBody>
      </p:sp>
      <p:grpSp>
        <p:nvGrpSpPr>
          <p:cNvPr id="28" name="组合 27">
            <a:extLst>
              <a:ext uri="{FF2B5EF4-FFF2-40B4-BE49-F238E27FC236}">
                <a16:creationId xmlns:a16="http://schemas.microsoft.com/office/drawing/2014/main" id="{1C7C83D2-9EE9-473F-A48E-155BC111F36C}"/>
              </a:ext>
            </a:extLst>
          </p:cNvPr>
          <p:cNvGrpSpPr/>
          <p:nvPr/>
        </p:nvGrpSpPr>
        <p:grpSpPr>
          <a:xfrm>
            <a:off x="6586330" y="3021973"/>
            <a:ext cx="1464389" cy="2669836"/>
            <a:chOff x="6586330" y="3021973"/>
            <a:chExt cx="1464389" cy="2669836"/>
          </a:xfrm>
        </p:grpSpPr>
        <p:sp>
          <p:nvSpPr>
            <p:cNvPr id="13" name="椭圆 12">
              <a:extLst>
                <a:ext uri="{FF2B5EF4-FFF2-40B4-BE49-F238E27FC236}">
                  <a16:creationId xmlns:a16="http://schemas.microsoft.com/office/drawing/2014/main" id="{2C90BD6F-5E49-454D-A5A1-9C6F343FB1B6}"/>
                </a:ext>
              </a:extLst>
            </p:cNvPr>
            <p:cNvSpPr/>
            <p:nvPr/>
          </p:nvSpPr>
          <p:spPr bwMode="auto">
            <a:xfrm>
              <a:off x="6804248" y="3119118"/>
              <a:ext cx="1080120" cy="1029962"/>
            </a:xfrm>
            <a:prstGeom prst="ellips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4" name="流程图: 或者 13">
              <a:extLst>
                <a:ext uri="{FF2B5EF4-FFF2-40B4-BE49-F238E27FC236}">
                  <a16:creationId xmlns:a16="http://schemas.microsoft.com/office/drawing/2014/main" id="{2DBF2B4F-09BA-46B2-B93D-34199394B32B}"/>
                </a:ext>
              </a:extLst>
            </p:cNvPr>
            <p:cNvSpPr/>
            <p:nvPr/>
          </p:nvSpPr>
          <p:spPr bwMode="auto">
            <a:xfrm>
              <a:off x="6830752" y="3861052"/>
              <a:ext cx="144016" cy="146745"/>
            </a:xfrm>
            <a:prstGeom prst="flowChartOr">
              <a:avLst/>
            </a:prstGeom>
            <a:noFill/>
            <a:ln w="19050"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9" name="任意多边形: 形状 18">
              <a:extLst>
                <a:ext uri="{FF2B5EF4-FFF2-40B4-BE49-F238E27FC236}">
                  <a16:creationId xmlns:a16="http://schemas.microsoft.com/office/drawing/2014/main" id="{DE805C11-D452-4217-9D5F-1A7A1A619BF7}"/>
                </a:ext>
              </a:extLst>
            </p:cNvPr>
            <p:cNvSpPr/>
            <p:nvPr/>
          </p:nvSpPr>
          <p:spPr bwMode="auto">
            <a:xfrm>
              <a:off x="6586330" y="3021973"/>
              <a:ext cx="742122" cy="980675"/>
            </a:xfrm>
            <a:custGeom>
              <a:avLst/>
              <a:gdLst>
                <a:gd name="connsiteX0" fmla="*/ 742122 w 742122"/>
                <a:gd name="connsiteY0" fmla="*/ 26504 h 980675"/>
                <a:gd name="connsiteX1" fmla="*/ 629479 w 742122"/>
                <a:gd name="connsiteY1" fmla="*/ 19878 h 980675"/>
                <a:gd name="connsiteX2" fmla="*/ 569844 w 742122"/>
                <a:gd name="connsiteY2" fmla="*/ 0 h 980675"/>
                <a:gd name="connsiteX3" fmla="*/ 437322 w 742122"/>
                <a:gd name="connsiteY3" fmla="*/ 6626 h 980675"/>
                <a:gd name="connsiteX4" fmla="*/ 410818 w 742122"/>
                <a:gd name="connsiteY4" fmla="*/ 19878 h 980675"/>
                <a:gd name="connsiteX5" fmla="*/ 390940 w 742122"/>
                <a:gd name="connsiteY5" fmla="*/ 26504 h 980675"/>
                <a:gd name="connsiteX6" fmla="*/ 371061 w 742122"/>
                <a:gd name="connsiteY6" fmla="*/ 39757 h 980675"/>
                <a:gd name="connsiteX7" fmla="*/ 357809 w 742122"/>
                <a:gd name="connsiteY7" fmla="*/ 59635 h 980675"/>
                <a:gd name="connsiteX8" fmla="*/ 318053 w 742122"/>
                <a:gd name="connsiteY8" fmla="*/ 112644 h 980675"/>
                <a:gd name="connsiteX9" fmla="*/ 284922 w 742122"/>
                <a:gd name="connsiteY9" fmla="*/ 159026 h 980675"/>
                <a:gd name="connsiteX10" fmla="*/ 238540 w 742122"/>
                <a:gd name="connsiteY10" fmla="*/ 185530 h 980675"/>
                <a:gd name="connsiteX11" fmla="*/ 198783 w 742122"/>
                <a:gd name="connsiteY11" fmla="*/ 238539 h 980675"/>
                <a:gd name="connsiteX12" fmla="*/ 172279 w 742122"/>
                <a:gd name="connsiteY12" fmla="*/ 265044 h 980675"/>
                <a:gd name="connsiteX13" fmla="*/ 165653 w 742122"/>
                <a:gd name="connsiteY13" fmla="*/ 304800 h 980675"/>
                <a:gd name="connsiteX14" fmla="*/ 152400 w 742122"/>
                <a:gd name="connsiteY14" fmla="*/ 318052 h 980675"/>
                <a:gd name="connsiteX15" fmla="*/ 139148 w 742122"/>
                <a:gd name="connsiteY15" fmla="*/ 337930 h 980675"/>
                <a:gd name="connsiteX16" fmla="*/ 119270 w 742122"/>
                <a:gd name="connsiteY16" fmla="*/ 377687 h 980675"/>
                <a:gd name="connsiteX17" fmla="*/ 112644 w 742122"/>
                <a:gd name="connsiteY17" fmla="*/ 397565 h 980675"/>
                <a:gd name="connsiteX18" fmla="*/ 92766 w 742122"/>
                <a:gd name="connsiteY18" fmla="*/ 424070 h 980675"/>
                <a:gd name="connsiteX19" fmla="*/ 53009 w 742122"/>
                <a:gd name="connsiteY19" fmla="*/ 490330 h 980675"/>
                <a:gd name="connsiteX20" fmla="*/ 46383 w 742122"/>
                <a:gd name="connsiteY20" fmla="*/ 523461 h 980675"/>
                <a:gd name="connsiteX21" fmla="*/ 39757 w 742122"/>
                <a:gd name="connsiteY21" fmla="*/ 549965 h 980675"/>
                <a:gd name="connsiteX22" fmla="*/ 19879 w 742122"/>
                <a:gd name="connsiteY22" fmla="*/ 609600 h 980675"/>
                <a:gd name="connsiteX23" fmla="*/ 6627 w 742122"/>
                <a:gd name="connsiteY23" fmla="*/ 682487 h 980675"/>
                <a:gd name="connsiteX24" fmla="*/ 0 w 742122"/>
                <a:gd name="connsiteY24" fmla="*/ 702365 h 980675"/>
                <a:gd name="connsiteX25" fmla="*/ 26505 w 742122"/>
                <a:gd name="connsiteY25" fmla="*/ 828261 h 980675"/>
                <a:gd name="connsiteX26" fmla="*/ 59635 w 742122"/>
                <a:gd name="connsiteY26" fmla="*/ 861391 h 980675"/>
                <a:gd name="connsiteX27" fmla="*/ 86140 w 742122"/>
                <a:gd name="connsiteY27" fmla="*/ 894522 h 980675"/>
                <a:gd name="connsiteX28" fmla="*/ 119270 w 742122"/>
                <a:gd name="connsiteY28" fmla="*/ 947530 h 980675"/>
                <a:gd name="connsiteX29" fmla="*/ 159027 w 742122"/>
                <a:gd name="connsiteY29" fmla="*/ 967409 h 980675"/>
                <a:gd name="connsiteX30" fmla="*/ 192157 w 742122"/>
                <a:gd name="connsiteY30" fmla="*/ 980661 h 98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122" h="980675">
                  <a:moveTo>
                    <a:pt x="742122" y="26504"/>
                  </a:moveTo>
                  <a:cubicBezTo>
                    <a:pt x="704574" y="24295"/>
                    <a:pt x="666654" y="25597"/>
                    <a:pt x="629479" y="19878"/>
                  </a:cubicBezTo>
                  <a:cubicBezTo>
                    <a:pt x="608769" y="16692"/>
                    <a:pt x="569844" y="0"/>
                    <a:pt x="569844" y="0"/>
                  </a:cubicBezTo>
                  <a:cubicBezTo>
                    <a:pt x="525670" y="2209"/>
                    <a:pt x="481210" y="1140"/>
                    <a:pt x="437322" y="6626"/>
                  </a:cubicBezTo>
                  <a:cubicBezTo>
                    <a:pt x="427521" y="7851"/>
                    <a:pt x="419897" y="15987"/>
                    <a:pt x="410818" y="19878"/>
                  </a:cubicBezTo>
                  <a:cubicBezTo>
                    <a:pt x="404398" y="22629"/>
                    <a:pt x="397566" y="24295"/>
                    <a:pt x="390940" y="26504"/>
                  </a:cubicBezTo>
                  <a:cubicBezTo>
                    <a:pt x="384314" y="30922"/>
                    <a:pt x="376692" y="34126"/>
                    <a:pt x="371061" y="39757"/>
                  </a:cubicBezTo>
                  <a:cubicBezTo>
                    <a:pt x="365430" y="45388"/>
                    <a:pt x="362493" y="53195"/>
                    <a:pt x="357809" y="59635"/>
                  </a:cubicBezTo>
                  <a:cubicBezTo>
                    <a:pt x="344818" y="77498"/>
                    <a:pt x="330305" y="94267"/>
                    <a:pt x="318053" y="112644"/>
                  </a:cubicBezTo>
                  <a:cubicBezTo>
                    <a:pt x="310530" y="123927"/>
                    <a:pt x="293137" y="150811"/>
                    <a:pt x="284922" y="159026"/>
                  </a:cubicBezTo>
                  <a:cubicBezTo>
                    <a:pt x="271366" y="172582"/>
                    <a:pt x="254131" y="175136"/>
                    <a:pt x="238540" y="185530"/>
                  </a:cubicBezTo>
                  <a:cubicBezTo>
                    <a:pt x="220906" y="197286"/>
                    <a:pt x="211210" y="226112"/>
                    <a:pt x="198783" y="238539"/>
                  </a:cubicBezTo>
                  <a:lnTo>
                    <a:pt x="172279" y="265044"/>
                  </a:lnTo>
                  <a:cubicBezTo>
                    <a:pt x="170070" y="278296"/>
                    <a:pt x="170370" y="292221"/>
                    <a:pt x="165653" y="304800"/>
                  </a:cubicBezTo>
                  <a:cubicBezTo>
                    <a:pt x="163459" y="310649"/>
                    <a:pt x="156303" y="313174"/>
                    <a:pt x="152400" y="318052"/>
                  </a:cubicBezTo>
                  <a:cubicBezTo>
                    <a:pt x="147425" y="324270"/>
                    <a:pt x="143565" y="331304"/>
                    <a:pt x="139148" y="337930"/>
                  </a:cubicBezTo>
                  <a:cubicBezTo>
                    <a:pt x="122494" y="387894"/>
                    <a:pt x="144958" y="326310"/>
                    <a:pt x="119270" y="377687"/>
                  </a:cubicBezTo>
                  <a:cubicBezTo>
                    <a:pt x="116146" y="383934"/>
                    <a:pt x="116109" y="391501"/>
                    <a:pt x="112644" y="397565"/>
                  </a:cubicBezTo>
                  <a:cubicBezTo>
                    <a:pt x="107165" y="407154"/>
                    <a:pt x="98129" y="414416"/>
                    <a:pt x="92766" y="424070"/>
                  </a:cubicBezTo>
                  <a:cubicBezTo>
                    <a:pt x="50712" y="499766"/>
                    <a:pt x="114942" y="412913"/>
                    <a:pt x="53009" y="490330"/>
                  </a:cubicBezTo>
                  <a:cubicBezTo>
                    <a:pt x="50800" y="501374"/>
                    <a:pt x="48826" y="512467"/>
                    <a:pt x="46383" y="523461"/>
                  </a:cubicBezTo>
                  <a:cubicBezTo>
                    <a:pt x="44408" y="532351"/>
                    <a:pt x="41543" y="541035"/>
                    <a:pt x="39757" y="549965"/>
                  </a:cubicBezTo>
                  <a:cubicBezTo>
                    <a:pt x="29555" y="600978"/>
                    <a:pt x="41927" y="576527"/>
                    <a:pt x="19879" y="609600"/>
                  </a:cubicBezTo>
                  <a:cubicBezTo>
                    <a:pt x="15462" y="633896"/>
                    <a:pt x="11801" y="658341"/>
                    <a:pt x="6627" y="682487"/>
                  </a:cubicBezTo>
                  <a:cubicBezTo>
                    <a:pt x="5163" y="689316"/>
                    <a:pt x="0" y="695380"/>
                    <a:pt x="0" y="702365"/>
                  </a:cubicBezTo>
                  <a:cubicBezTo>
                    <a:pt x="0" y="742196"/>
                    <a:pt x="4509" y="792517"/>
                    <a:pt x="26505" y="828261"/>
                  </a:cubicBezTo>
                  <a:cubicBezTo>
                    <a:pt x="34690" y="841562"/>
                    <a:pt x="49187" y="849783"/>
                    <a:pt x="59635" y="861391"/>
                  </a:cubicBezTo>
                  <a:cubicBezTo>
                    <a:pt x="69096" y="871903"/>
                    <a:pt x="78295" y="882754"/>
                    <a:pt x="86140" y="894522"/>
                  </a:cubicBezTo>
                  <a:cubicBezTo>
                    <a:pt x="107136" y="926016"/>
                    <a:pt x="90329" y="918588"/>
                    <a:pt x="119270" y="947530"/>
                  </a:cubicBezTo>
                  <a:cubicBezTo>
                    <a:pt x="135189" y="963450"/>
                    <a:pt x="140162" y="959324"/>
                    <a:pt x="159027" y="967409"/>
                  </a:cubicBezTo>
                  <a:cubicBezTo>
                    <a:pt x="192254" y="981649"/>
                    <a:pt x="174592" y="980661"/>
                    <a:pt x="192157" y="980661"/>
                  </a:cubicBezTo>
                </a:path>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0" name="任意多边形: 形状 19">
              <a:extLst>
                <a:ext uri="{FF2B5EF4-FFF2-40B4-BE49-F238E27FC236}">
                  <a16:creationId xmlns:a16="http://schemas.microsoft.com/office/drawing/2014/main" id="{B0F8328E-3057-459E-BD3D-B58EA1323BED}"/>
                </a:ext>
              </a:extLst>
            </p:cNvPr>
            <p:cNvSpPr/>
            <p:nvPr/>
          </p:nvSpPr>
          <p:spPr bwMode="auto">
            <a:xfrm>
              <a:off x="6639339" y="3850234"/>
              <a:ext cx="198783" cy="231913"/>
            </a:xfrm>
            <a:custGeom>
              <a:avLst/>
              <a:gdLst>
                <a:gd name="connsiteX0" fmla="*/ 112644 w 198783"/>
                <a:gd name="connsiteY0" fmla="*/ 0 h 231913"/>
                <a:gd name="connsiteX1" fmla="*/ 145774 w 198783"/>
                <a:gd name="connsiteY1" fmla="*/ 33130 h 231913"/>
                <a:gd name="connsiteX2" fmla="*/ 165652 w 198783"/>
                <a:gd name="connsiteY2" fmla="*/ 66261 h 231913"/>
                <a:gd name="connsiteX3" fmla="*/ 198783 w 198783"/>
                <a:gd name="connsiteY3" fmla="*/ 145774 h 231913"/>
                <a:gd name="connsiteX4" fmla="*/ 39757 w 198783"/>
                <a:gd name="connsiteY4" fmla="*/ 185530 h 231913"/>
                <a:gd name="connsiteX5" fmla="*/ 19878 w 198783"/>
                <a:gd name="connsiteY5" fmla="*/ 218661 h 231913"/>
                <a:gd name="connsiteX6" fmla="*/ 0 w 198783"/>
                <a:gd name="connsiteY6" fmla="*/ 231913 h 23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783" h="231913">
                  <a:moveTo>
                    <a:pt x="112644" y="0"/>
                  </a:moveTo>
                  <a:cubicBezTo>
                    <a:pt x="123687" y="11043"/>
                    <a:pt x="136018" y="20935"/>
                    <a:pt x="145774" y="33130"/>
                  </a:cubicBezTo>
                  <a:cubicBezTo>
                    <a:pt x="153819" y="43187"/>
                    <a:pt x="159398" y="55003"/>
                    <a:pt x="165652" y="66261"/>
                  </a:cubicBezTo>
                  <a:cubicBezTo>
                    <a:pt x="182338" y="96296"/>
                    <a:pt x="184999" y="109018"/>
                    <a:pt x="198783" y="145774"/>
                  </a:cubicBezTo>
                  <a:cubicBezTo>
                    <a:pt x="164147" y="232363"/>
                    <a:pt x="210984" y="144435"/>
                    <a:pt x="39757" y="185530"/>
                  </a:cubicBezTo>
                  <a:cubicBezTo>
                    <a:pt x="27234" y="188536"/>
                    <a:pt x="28260" y="208882"/>
                    <a:pt x="19878" y="218661"/>
                  </a:cubicBezTo>
                  <a:cubicBezTo>
                    <a:pt x="14695" y="224707"/>
                    <a:pt x="0" y="231913"/>
                    <a:pt x="0" y="231913"/>
                  </a:cubicBez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1" name="椭圆 20">
              <a:extLst>
                <a:ext uri="{FF2B5EF4-FFF2-40B4-BE49-F238E27FC236}">
                  <a16:creationId xmlns:a16="http://schemas.microsoft.com/office/drawing/2014/main" id="{596B4C87-5483-4BBD-8132-CBA66C2F94DE}"/>
                </a:ext>
              </a:extLst>
            </p:cNvPr>
            <p:cNvSpPr/>
            <p:nvPr/>
          </p:nvSpPr>
          <p:spPr bwMode="auto">
            <a:xfrm>
              <a:off x="6806142" y="4487270"/>
              <a:ext cx="1080120" cy="1029962"/>
            </a:xfrm>
            <a:prstGeom prst="ellips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2" name="流程图: 或者 21">
              <a:extLst>
                <a:ext uri="{FF2B5EF4-FFF2-40B4-BE49-F238E27FC236}">
                  <a16:creationId xmlns:a16="http://schemas.microsoft.com/office/drawing/2014/main" id="{458A4D4E-1041-4A6F-8747-2B6A35037F7F}"/>
                </a:ext>
              </a:extLst>
            </p:cNvPr>
            <p:cNvSpPr/>
            <p:nvPr/>
          </p:nvSpPr>
          <p:spPr bwMode="auto">
            <a:xfrm>
              <a:off x="6832646" y="5229204"/>
              <a:ext cx="144016" cy="146745"/>
            </a:xfrm>
            <a:prstGeom prst="flowChartOr">
              <a:avLst/>
            </a:prstGeom>
            <a:noFill/>
            <a:ln w="19050"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5" name="任意多边形: 形状 24">
              <a:extLst>
                <a:ext uri="{FF2B5EF4-FFF2-40B4-BE49-F238E27FC236}">
                  <a16:creationId xmlns:a16="http://schemas.microsoft.com/office/drawing/2014/main" id="{7FEFCFB6-F8D8-40C5-8D3D-5F7CE973CC54}"/>
                </a:ext>
              </a:extLst>
            </p:cNvPr>
            <p:cNvSpPr/>
            <p:nvPr/>
          </p:nvSpPr>
          <p:spPr bwMode="auto">
            <a:xfrm>
              <a:off x="6804991" y="4350479"/>
              <a:ext cx="1245728" cy="1341330"/>
            </a:xfrm>
            <a:custGeom>
              <a:avLst/>
              <a:gdLst>
                <a:gd name="connsiteX0" fmla="*/ 496957 w 1245728"/>
                <a:gd name="connsiteY0" fmla="*/ 42617 h 1341330"/>
                <a:gd name="connsiteX1" fmla="*/ 530087 w 1245728"/>
                <a:gd name="connsiteY1" fmla="*/ 35991 h 1341330"/>
                <a:gd name="connsiteX2" fmla="*/ 563218 w 1245728"/>
                <a:gd name="connsiteY2" fmla="*/ 22738 h 1341330"/>
                <a:gd name="connsiteX3" fmla="*/ 609600 w 1245728"/>
                <a:gd name="connsiteY3" fmla="*/ 16112 h 1341330"/>
                <a:gd name="connsiteX4" fmla="*/ 762000 w 1245728"/>
                <a:gd name="connsiteY4" fmla="*/ 16112 h 1341330"/>
                <a:gd name="connsiteX5" fmla="*/ 834887 w 1245728"/>
                <a:gd name="connsiteY5" fmla="*/ 69121 h 1341330"/>
                <a:gd name="connsiteX6" fmla="*/ 887896 w 1245728"/>
                <a:gd name="connsiteY6" fmla="*/ 95625 h 1341330"/>
                <a:gd name="connsiteX7" fmla="*/ 934279 w 1245728"/>
                <a:gd name="connsiteY7" fmla="*/ 122130 h 1341330"/>
                <a:gd name="connsiteX8" fmla="*/ 954157 w 1245728"/>
                <a:gd name="connsiteY8" fmla="*/ 142008 h 1341330"/>
                <a:gd name="connsiteX9" fmla="*/ 1013792 w 1245728"/>
                <a:gd name="connsiteY9" fmla="*/ 168512 h 1341330"/>
                <a:gd name="connsiteX10" fmla="*/ 1080052 w 1245728"/>
                <a:gd name="connsiteY10" fmla="*/ 228147 h 1341330"/>
                <a:gd name="connsiteX11" fmla="*/ 1099931 w 1245728"/>
                <a:gd name="connsiteY11" fmla="*/ 248025 h 1341330"/>
                <a:gd name="connsiteX12" fmla="*/ 1126435 w 1245728"/>
                <a:gd name="connsiteY12" fmla="*/ 281156 h 1341330"/>
                <a:gd name="connsiteX13" fmla="*/ 1186070 w 1245728"/>
                <a:gd name="connsiteY13" fmla="*/ 327538 h 1341330"/>
                <a:gd name="connsiteX14" fmla="*/ 1212574 w 1245728"/>
                <a:gd name="connsiteY14" fmla="*/ 380547 h 1341330"/>
                <a:gd name="connsiteX15" fmla="*/ 1232452 w 1245728"/>
                <a:gd name="connsiteY15" fmla="*/ 420304 h 1341330"/>
                <a:gd name="connsiteX16" fmla="*/ 1239079 w 1245728"/>
                <a:gd name="connsiteY16" fmla="*/ 453434 h 1341330"/>
                <a:gd name="connsiteX17" fmla="*/ 1245705 w 1245728"/>
                <a:gd name="connsiteY17" fmla="*/ 479938 h 1341330"/>
                <a:gd name="connsiteX18" fmla="*/ 1225826 w 1245728"/>
                <a:gd name="connsiteY18" fmla="*/ 744982 h 1341330"/>
                <a:gd name="connsiteX19" fmla="*/ 1219200 w 1245728"/>
                <a:gd name="connsiteY19" fmla="*/ 870878 h 1341330"/>
                <a:gd name="connsiteX20" fmla="*/ 1192696 w 1245728"/>
                <a:gd name="connsiteY20" fmla="*/ 963643 h 1341330"/>
                <a:gd name="connsiteX21" fmla="*/ 1172818 w 1245728"/>
                <a:gd name="connsiteY21" fmla="*/ 1043156 h 1341330"/>
                <a:gd name="connsiteX22" fmla="*/ 1119809 w 1245728"/>
                <a:gd name="connsiteY22" fmla="*/ 1142547 h 1341330"/>
                <a:gd name="connsiteX23" fmla="*/ 1080052 w 1245728"/>
                <a:gd name="connsiteY23" fmla="*/ 1169051 h 1341330"/>
                <a:gd name="connsiteX24" fmla="*/ 974035 w 1245728"/>
                <a:gd name="connsiteY24" fmla="*/ 1241938 h 1341330"/>
                <a:gd name="connsiteX25" fmla="*/ 887896 w 1245728"/>
                <a:gd name="connsiteY25" fmla="*/ 1261817 h 1341330"/>
                <a:gd name="connsiteX26" fmla="*/ 848139 w 1245728"/>
                <a:gd name="connsiteY26" fmla="*/ 1281695 h 1341330"/>
                <a:gd name="connsiteX27" fmla="*/ 801757 w 1245728"/>
                <a:gd name="connsiteY27" fmla="*/ 1294947 h 1341330"/>
                <a:gd name="connsiteX28" fmla="*/ 768626 w 1245728"/>
                <a:gd name="connsiteY28" fmla="*/ 1308199 h 1341330"/>
                <a:gd name="connsiteX29" fmla="*/ 735496 w 1245728"/>
                <a:gd name="connsiteY29" fmla="*/ 1314825 h 1341330"/>
                <a:gd name="connsiteX30" fmla="*/ 649357 w 1245728"/>
                <a:gd name="connsiteY30" fmla="*/ 1334704 h 1341330"/>
                <a:gd name="connsiteX31" fmla="*/ 583096 w 1245728"/>
                <a:gd name="connsiteY31" fmla="*/ 1341330 h 1341330"/>
                <a:gd name="connsiteX32" fmla="*/ 377687 w 1245728"/>
                <a:gd name="connsiteY32" fmla="*/ 1334704 h 1341330"/>
                <a:gd name="connsiteX33" fmla="*/ 291548 w 1245728"/>
                <a:gd name="connsiteY33" fmla="*/ 1308199 h 1341330"/>
                <a:gd name="connsiteX34" fmla="*/ 265044 w 1245728"/>
                <a:gd name="connsiteY34" fmla="*/ 1301573 h 1341330"/>
                <a:gd name="connsiteX35" fmla="*/ 192157 w 1245728"/>
                <a:gd name="connsiteY35" fmla="*/ 1241938 h 1341330"/>
                <a:gd name="connsiteX36" fmla="*/ 165652 w 1245728"/>
                <a:gd name="connsiteY36" fmla="*/ 1215434 h 1341330"/>
                <a:gd name="connsiteX37" fmla="*/ 145774 w 1245728"/>
                <a:gd name="connsiteY37" fmla="*/ 1195556 h 1341330"/>
                <a:gd name="connsiteX38" fmla="*/ 99392 w 1245728"/>
                <a:gd name="connsiteY38" fmla="*/ 1109417 h 1341330"/>
                <a:gd name="connsiteX39" fmla="*/ 86139 w 1245728"/>
                <a:gd name="connsiteY39" fmla="*/ 1096164 h 1341330"/>
                <a:gd name="connsiteX40" fmla="*/ 46383 w 1245728"/>
                <a:gd name="connsiteY40" fmla="*/ 1122669 h 1341330"/>
                <a:gd name="connsiteX41" fmla="*/ 0 w 1245728"/>
                <a:gd name="connsiteY41" fmla="*/ 1155799 h 134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45728" h="1341330">
                  <a:moveTo>
                    <a:pt x="496957" y="42617"/>
                  </a:moveTo>
                  <a:cubicBezTo>
                    <a:pt x="508000" y="40408"/>
                    <a:pt x="519300" y="39227"/>
                    <a:pt x="530087" y="35991"/>
                  </a:cubicBezTo>
                  <a:cubicBezTo>
                    <a:pt x="541480" y="32573"/>
                    <a:pt x="551679" y="25623"/>
                    <a:pt x="563218" y="22738"/>
                  </a:cubicBezTo>
                  <a:cubicBezTo>
                    <a:pt x="578369" y="18950"/>
                    <a:pt x="594139" y="18321"/>
                    <a:pt x="609600" y="16112"/>
                  </a:cubicBezTo>
                  <a:cubicBezTo>
                    <a:pt x="662949" y="-1670"/>
                    <a:pt x="676259" y="-8781"/>
                    <a:pt x="762000" y="16112"/>
                  </a:cubicBezTo>
                  <a:cubicBezTo>
                    <a:pt x="790850" y="24488"/>
                    <a:pt x="808017" y="55686"/>
                    <a:pt x="834887" y="69121"/>
                  </a:cubicBezTo>
                  <a:lnTo>
                    <a:pt x="887896" y="95625"/>
                  </a:lnTo>
                  <a:cubicBezTo>
                    <a:pt x="921824" y="129556"/>
                    <a:pt x="871994" y="83203"/>
                    <a:pt x="934279" y="122130"/>
                  </a:cubicBezTo>
                  <a:cubicBezTo>
                    <a:pt x="942225" y="127096"/>
                    <a:pt x="946360" y="136810"/>
                    <a:pt x="954157" y="142008"/>
                  </a:cubicBezTo>
                  <a:cubicBezTo>
                    <a:pt x="977160" y="157343"/>
                    <a:pt x="990700" y="160815"/>
                    <a:pt x="1013792" y="168512"/>
                  </a:cubicBezTo>
                  <a:cubicBezTo>
                    <a:pt x="1070354" y="225076"/>
                    <a:pt x="1006039" y="162358"/>
                    <a:pt x="1080052" y="228147"/>
                  </a:cubicBezTo>
                  <a:cubicBezTo>
                    <a:pt x="1087056" y="234373"/>
                    <a:pt x="1093760" y="240973"/>
                    <a:pt x="1099931" y="248025"/>
                  </a:cubicBezTo>
                  <a:cubicBezTo>
                    <a:pt x="1109244" y="258668"/>
                    <a:pt x="1116043" y="271563"/>
                    <a:pt x="1126435" y="281156"/>
                  </a:cubicBezTo>
                  <a:cubicBezTo>
                    <a:pt x="1144940" y="298237"/>
                    <a:pt x="1166192" y="312077"/>
                    <a:pt x="1186070" y="327538"/>
                  </a:cubicBezTo>
                  <a:cubicBezTo>
                    <a:pt x="1198587" y="365091"/>
                    <a:pt x="1185749" y="331367"/>
                    <a:pt x="1212574" y="380547"/>
                  </a:cubicBezTo>
                  <a:cubicBezTo>
                    <a:pt x="1219669" y="393554"/>
                    <a:pt x="1225826" y="407052"/>
                    <a:pt x="1232452" y="420304"/>
                  </a:cubicBezTo>
                  <a:cubicBezTo>
                    <a:pt x="1234661" y="431347"/>
                    <a:pt x="1236636" y="442440"/>
                    <a:pt x="1239079" y="453434"/>
                  </a:cubicBezTo>
                  <a:cubicBezTo>
                    <a:pt x="1241055" y="462324"/>
                    <a:pt x="1246119" y="470841"/>
                    <a:pt x="1245705" y="479938"/>
                  </a:cubicBezTo>
                  <a:cubicBezTo>
                    <a:pt x="1241682" y="568443"/>
                    <a:pt x="1231819" y="656589"/>
                    <a:pt x="1225826" y="744982"/>
                  </a:cubicBezTo>
                  <a:cubicBezTo>
                    <a:pt x="1222983" y="786909"/>
                    <a:pt x="1223841" y="829112"/>
                    <a:pt x="1219200" y="870878"/>
                  </a:cubicBezTo>
                  <a:cubicBezTo>
                    <a:pt x="1214243" y="915492"/>
                    <a:pt x="1202747" y="923439"/>
                    <a:pt x="1192696" y="963643"/>
                  </a:cubicBezTo>
                  <a:cubicBezTo>
                    <a:pt x="1172865" y="1042969"/>
                    <a:pt x="1201661" y="963836"/>
                    <a:pt x="1172818" y="1043156"/>
                  </a:cubicBezTo>
                  <a:cubicBezTo>
                    <a:pt x="1162906" y="1070413"/>
                    <a:pt x="1137735" y="1130597"/>
                    <a:pt x="1119809" y="1142547"/>
                  </a:cubicBezTo>
                  <a:cubicBezTo>
                    <a:pt x="1106557" y="1151382"/>
                    <a:pt x="1092624" y="1159273"/>
                    <a:pt x="1080052" y="1169051"/>
                  </a:cubicBezTo>
                  <a:cubicBezTo>
                    <a:pt x="1036034" y="1203287"/>
                    <a:pt x="1069237" y="1218136"/>
                    <a:pt x="974035" y="1241938"/>
                  </a:cubicBezTo>
                  <a:cubicBezTo>
                    <a:pt x="910100" y="1257923"/>
                    <a:pt x="938886" y="1251619"/>
                    <a:pt x="887896" y="1261817"/>
                  </a:cubicBezTo>
                  <a:cubicBezTo>
                    <a:pt x="874644" y="1268443"/>
                    <a:pt x="861679" y="1275678"/>
                    <a:pt x="848139" y="1281695"/>
                  </a:cubicBezTo>
                  <a:cubicBezTo>
                    <a:pt x="828995" y="1290203"/>
                    <a:pt x="822815" y="1287928"/>
                    <a:pt x="801757" y="1294947"/>
                  </a:cubicBezTo>
                  <a:cubicBezTo>
                    <a:pt x="790473" y="1298708"/>
                    <a:pt x="780019" y="1304781"/>
                    <a:pt x="768626" y="1308199"/>
                  </a:cubicBezTo>
                  <a:cubicBezTo>
                    <a:pt x="757839" y="1311435"/>
                    <a:pt x="746470" y="1312293"/>
                    <a:pt x="735496" y="1314825"/>
                  </a:cubicBezTo>
                  <a:cubicBezTo>
                    <a:pt x="715358" y="1319472"/>
                    <a:pt x="673266" y="1331516"/>
                    <a:pt x="649357" y="1334704"/>
                  </a:cubicBezTo>
                  <a:cubicBezTo>
                    <a:pt x="627355" y="1337638"/>
                    <a:pt x="605183" y="1339121"/>
                    <a:pt x="583096" y="1341330"/>
                  </a:cubicBezTo>
                  <a:cubicBezTo>
                    <a:pt x="514626" y="1339121"/>
                    <a:pt x="446087" y="1338504"/>
                    <a:pt x="377687" y="1334704"/>
                  </a:cubicBezTo>
                  <a:cubicBezTo>
                    <a:pt x="347212" y="1333011"/>
                    <a:pt x="319645" y="1317565"/>
                    <a:pt x="291548" y="1308199"/>
                  </a:cubicBezTo>
                  <a:cubicBezTo>
                    <a:pt x="282909" y="1305319"/>
                    <a:pt x="273879" y="1303782"/>
                    <a:pt x="265044" y="1301573"/>
                  </a:cubicBezTo>
                  <a:cubicBezTo>
                    <a:pt x="212288" y="1266403"/>
                    <a:pt x="236553" y="1286334"/>
                    <a:pt x="192157" y="1241938"/>
                  </a:cubicBezTo>
                  <a:lnTo>
                    <a:pt x="165652" y="1215434"/>
                  </a:lnTo>
                  <a:lnTo>
                    <a:pt x="145774" y="1195556"/>
                  </a:lnTo>
                  <a:cubicBezTo>
                    <a:pt x="133991" y="1171990"/>
                    <a:pt x="116082" y="1132783"/>
                    <a:pt x="99392" y="1109417"/>
                  </a:cubicBezTo>
                  <a:cubicBezTo>
                    <a:pt x="95761" y="1104333"/>
                    <a:pt x="90557" y="1100582"/>
                    <a:pt x="86139" y="1096164"/>
                  </a:cubicBezTo>
                  <a:cubicBezTo>
                    <a:pt x="46270" y="1109456"/>
                    <a:pt x="86093" y="1092887"/>
                    <a:pt x="46383" y="1122669"/>
                  </a:cubicBezTo>
                  <a:cubicBezTo>
                    <a:pt x="-15197" y="1168853"/>
                    <a:pt x="33560" y="1122239"/>
                    <a:pt x="0" y="1155799"/>
                  </a:cubicBezTo>
                </a:path>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7" name="任意多边形: 形状 26">
              <a:extLst>
                <a:ext uri="{FF2B5EF4-FFF2-40B4-BE49-F238E27FC236}">
                  <a16:creationId xmlns:a16="http://schemas.microsoft.com/office/drawing/2014/main" id="{49306E11-0AF3-4C8C-8FBA-51776259DD9B}"/>
                </a:ext>
              </a:extLst>
            </p:cNvPr>
            <p:cNvSpPr/>
            <p:nvPr/>
          </p:nvSpPr>
          <p:spPr bwMode="auto">
            <a:xfrm>
              <a:off x="6897757" y="5433391"/>
              <a:ext cx="139147" cy="33860"/>
            </a:xfrm>
            <a:custGeom>
              <a:avLst/>
              <a:gdLst>
                <a:gd name="connsiteX0" fmla="*/ 0 w 139147"/>
                <a:gd name="connsiteY0" fmla="*/ 0 h 33860"/>
                <a:gd name="connsiteX1" fmla="*/ 39756 w 139147"/>
                <a:gd name="connsiteY1" fmla="*/ 6626 h 33860"/>
                <a:gd name="connsiteX2" fmla="*/ 86139 w 139147"/>
                <a:gd name="connsiteY2" fmla="*/ 13252 h 33860"/>
                <a:gd name="connsiteX3" fmla="*/ 125895 w 139147"/>
                <a:gd name="connsiteY3" fmla="*/ 33131 h 33860"/>
                <a:gd name="connsiteX4" fmla="*/ 139147 w 139147"/>
                <a:gd name="connsiteY4" fmla="*/ 33131 h 3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47" h="33860">
                  <a:moveTo>
                    <a:pt x="0" y="0"/>
                  </a:moveTo>
                  <a:lnTo>
                    <a:pt x="39756" y="6626"/>
                  </a:lnTo>
                  <a:cubicBezTo>
                    <a:pt x="55192" y="9001"/>
                    <a:pt x="70824" y="10189"/>
                    <a:pt x="86139" y="13252"/>
                  </a:cubicBezTo>
                  <a:cubicBezTo>
                    <a:pt x="125321" y="21089"/>
                    <a:pt x="86810" y="17497"/>
                    <a:pt x="125895" y="33131"/>
                  </a:cubicBezTo>
                  <a:cubicBezTo>
                    <a:pt x="129996" y="34772"/>
                    <a:pt x="134730" y="33131"/>
                    <a:pt x="139147" y="33131"/>
                  </a:cubicBezTo>
                </a:path>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grpSp>
      <p:sp>
        <p:nvSpPr>
          <p:cNvPr id="2" name="文本框 8193">
            <a:extLst>
              <a:ext uri="{FF2B5EF4-FFF2-40B4-BE49-F238E27FC236}">
                <a16:creationId xmlns:a16="http://schemas.microsoft.com/office/drawing/2014/main" id="{04075888-2E02-EF2D-1AFC-A0BEA51AE55F}"/>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sz="3600" dirty="0">
                <a:solidFill>
                  <a:schemeClr val="bg1"/>
                </a:solidFill>
                <a:latin typeface="华文新魏" panose="02010800040101010101" pitchFamily="2" charset="-122"/>
                <a:ea typeface="华文新魏" panose="02010800040101010101" pitchFamily="2" charset="-122"/>
              </a:rPr>
              <a:t>一、有符号整数</a:t>
            </a:r>
          </a:p>
        </p:txBody>
      </p:sp>
    </p:spTree>
    <p:extLst>
      <p:ext uri="{BB962C8B-B14F-4D97-AF65-F5344CB8AC3E}">
        <p14:creationId xmlns:p14="http://schemas.microsoft.com/office/powerpoint/2010/main" val="191697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3．补码的表示范围</a:t>
            </a:r>
          </a:p>
        </p:txBody>
      </p:sp>
      <p:sp>
        <p:nvSpPr>
          <p:cNvPr id="6146" name="文本框 8194"/>
          <p:cNvSpPr txBox="1"/>
          <p:nvPr/>
        </p:nvSpPr>
        <p:spPr>
          <a:xfrm>
            <a:off x="689610" y="1668145"/>
            <a:ext cx="8562910" cy="4523740"/>
          </a:xfrm>
          <a:prstGeom prst="rect">
            <a:avLst/>
          </a:prstGeom>
          <a:noFill/>
          <a:ln w="9525">
            <a:noFill/>
          </a:ln>
        </p:spPr>
        <p:txBody>
          <a:bodyPr wrap="square" anchor="t" anchorCtr="0">
            <a:noAutofit/>
          </a:bodyPr>
          <a:lstStyle/>
          <a:p>
            <a:pPr algn="l">
              <a:lnSpc>
                <a:spcPct val="150000"/>
              </a:lnSpc>
              <a:buClrTx/>
              <a:buSzTx/>
            </a:pPr>
            <a:r>
              <a:rPr lang="zh-CN" altLang="en-US" sz="2400" dirty="0">
                <a:latin typeface="楷体_GB2312" pitchFamily="1" charset="-122"/>
                <a:ea typeface="楷体_GB2312" pitchFamily="1" charset="-122"/>
              </a:rPr>
              <a:t>字长为</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n</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的补码表示范围：</a:t>
            </a:r>
          </a:p>
          <a:p>
            <a:pPr indent="457200" algn="l">
              <a:lnSpc>
                <a:spcPct val="150000"/>
              </a:lnSpc>
              <a:buClrTx/>
              <a:buSzTx/>
            </a:pPr>
            <a:r>
              <a:rPr lang="zh-CN" altLang="en-US" sz="2400" dirty="0">
                <a:latin typeface="楷体_GB2312" pitchFamily="1" charset="-122"/>
                <a:ea typeface="楷体_GB2312" pitchFamily="1" charset="-122"/>
              </a:rPr>
              <a:t>-2^(n-1) ～ +2^(n-1)</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1 </a:t>
            </a:r>
          </a:p>
          <a:p>
            <a:pPr indent="457200" algn="l">
              <a:lnSpc>
                <a:spcPct val="150000"/>
              </a:lnSpc>
              <a:buClrTx/>
              <a:buSzTx/>
            </a:pPr>
            <a:r>
              <a:rPr lang="zh-CN" altLang="en-US" sz="2400" dirty="0">
                <a:latin typeface="楷体_GB2312" pitchFamily="1" charset="-122"/>
                <a:ea typeface="楷体_GB2312" pitchFamily="1" charset="-122"/>
              </a:rPr>
              <a:t>n = 8时，-128 ～ 127 或 –2^7 ～ 2^7</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1</a:t>
            </a:r>
          </a:p>
          <a:p>
            <a:pPr indent="457200" algn="l">
              <a:lnSpc>
                <a:spcPct val="150000"/>
              </a:lnSpc>
              <a:buClrTx/>
              <a:buSzTx/>
            </a:pPr>
            <a:r>
              <a:rPr lang="zh-CN" altLang="en-US" sz="2400" dirty="0">
                <a:latin typeface="楷体_GB2312" pitchFamily="1" charset="-122"/>
                <a:ea typeface="楷体_GB2312" pitchFamily="1" charset="-122"/>
              </a:rPr>
              <a:t>n = 16时，-32768 ～ 32767 或 –2^15 ～ 2^15</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-1</a:t>
            </a:r>
          </a:p>
          <a:p>
            <a:pPr indent="457200" algn="l">
              <a:lnSpc>
                <a:spcPct val="150000"/>
              </a:lnSpc>
              <a:buClrTx/>
              <a:buSzTx/>
            </a:pP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(码点的一半表示负数，一半表示正数；0看做正数）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4．补码的运算特点</a:t>
            </a:r>
          </a:p>
        </p:txBody>
      </p:sp>
      <p:sp>
        <p:nvSpPr>
          <p:cNvPr id="6146" name="文本框 8194"/>
          <p:cNvSpPr txBox="1"/>
          <p:nvPr/>
        </p:nvSpPr>
        <p:spPr>
          <a:xfrm>
            <a:off x="755015" y="1556385"/>
            <a:ext cx="7640955" cy="4523740"/>
          </a:xfrm>
          <a:prstGeom prst="rect">
            <a:avLst/>
          </a:prstGeom>
          <a:noFill/>
          <a:ln w="9525">
            <a:noFill/>
          </a:ln>
        </p:spPr>
        <p:txBody>
          <a:bodyPr wrap="square" anchor="t" anchorCtr="0">
            <a:noAutofit/>
          </a:bodyPr>
          <a:lstStyle/>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补码的加法</a:t>
            </a:r>
          </a:p>
          <a:p>
            <a:pPr indent="457200" algn="l">
              <a:lnSpc>
                <a:spcPct val="150000"/>
              </a:lnSpc>
              <a:buClrTx/>
              <a:buSzTx/>
            </a:pPr>
            <a:r>
              <a:rPr sz="2400" dirty="0">
                <a:latin typeface="楷体_GB2312" pitchFamily="1" charset="-122"/>
                <a:ea typeface="楷体_GB2312" pitchFamily="1" charset="-122"/>
              </a:rPr>
              <a:t>[m + n]补 = [m]补 + [n]补</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相反数的补码：-n的补码，等于对 n 的补码进行求补运算:</a:t>
            </a:r>
          </a:p>
          <a:p>
            <a:pPr indent="457200" algn="l">
              <a:lnSpc>
                <a:spcPct val="150000"/>
              </a:lnSpc>
              <a:buClrTx/>
              <a:buSzTx/>
            </a:pPr>
            <a:r>
              <a:rPr sz="2400" dirty="0">
                <a:latin typeface="楷体_GB2312" pitchFamily="1" charset="-122"/>
                <a:ea typeface="楷体_GB2312" pitchFamily="1" charset="-122"/>
              </a:rPr>
              <a:t>[-n]补 = [n]补 -&gt; 求补</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 补码的减法 ：减去一个数n(的补码)，等于加上n的相反数(的补码):</a:t>
            </a:r>
          </a:p>
          <a:p>
            <a:pPr indent="457200" algn="l">
              <a:lnSpc>
                <a:spcPct val="150000"/>
              </a:lnSpc>
              <a:buClrTx/>
              <a:buSzTx/>
            </a:pPr>
            <a:r>
              <a:rPr sz="2400" dirty="0">
                <a:latin typeface="楷体_GB2312" pitchFamily="1" charset="-122"/>
                <a:ea typeface="楷体_GB2312" pitchFamily="1" charset="-122"/>
              </a:rPr>
              <a:t>[m - n]补 = [m]补 + [-n]补</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二、无符号整数</a:t>
            </a:r>
          </a:p>
        </p:txBody>
      </p:sp>
      <p:sp>
        <p:nvSpPr>
          <p:cNvPr id="6146" name="文本框 8194"/>
          <p:cNvSpPr txBox="1"/>
          <p:nvPr/>
        </p:nvSpPr>
        <p:spPr>
          <a:xfrm>
            <a:off x="755015" y="1628775"/>
            <a:ext cx="7433310" cy="2880345"/>
          </a:xfrm>
          <a:prstGeom prst="rect">
            <a:avLst/>
          </a:prstGeom>
          <a:noFill/>
          <a:ln w="9525">
            <a:noFill/>
          </a:ln>
        </p:spPr>
        <p:txBody>
          <a:bodyPr wrap="square" anchor="t" anchorCtr="0">
            <a:noAutofit/>
          </a:bodyPr>
          <a:lstStyle/>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一个只包含正整数的集合，例如 {0, 1, 2, …, 255}</a:t>
            </a: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C语言中unsigned short, unsigned int, unsigned long类型表示的无符号整数</a:t>
            </a: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无符号数用原码表示</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原</a:t>
            </a:r>
            <a:r>
              <a:rPr lang="zh-CN" sz="3600" dirty="0">
                <a:solidFill>
                  <a:schemeClr val="bg1"/>
                </a:solidFill>
                <a:latin typeface="华文新魏" panose="02010800040101010101" pitchFamily="2" charset="-122"/>
                <a:ea typeface="华文新魏" panose="02010800040101010101" pitchFamily="2" charset="-122"/>
              </a:rPr>
              <a:t>码的表示范围</a:t>
            </a:r>
          </a:p>
        </p:txBody>
      </p:sp>
      <p:sp>
        <p:nvSpPr>
          <p:cNvPr id="6146" name="文本框 8194"/>
          <p:cNvSpPr txBox="1"/>
          <p:nvPr/>
        </p:nvSpPr>
        <p:spPr>
          <a:xfrm>
            <a:off x="770255" y="1741170"/>
            <a:ext cx="7640955" cy="4450715"/>
          </a:xfrm>
          <a:prstGeom prst="rect">
            <a:avLst/>
          </a:prstGeom>
          <a:noFill/>
          <a:ln w="9525">
            <a:noFill/>
          </a:ln>
        </p:spPr>
        <p:txBody>
          <a:bodyPr wrap="square" anchor="t" anchorCtr="0">
            <a:noAutofit/>
          </a:bodyPr>
          <a:lstStyle/>
          <a:p>
            <a:pPr algn="l">
              <a:lnSpc>
                <a:spcPct val="150000"/>
              </a:lnSpc>
              <a:buClrTx/>
              <a:buSzTx/>
            </a:pPr>
            <a:r>
              <a:rPr lang="zh-CN" altLang="en-US" sz="2400" dirty="0">
                <a:latin typeface="楷体_GB2312" pitchFamily="1" charset="-122"/>
                <a:ea typeface="楷体_GB2312" pitchFamily="1" charset="-122"/>
              </a:rPr>
              <a:t> 字长为</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n</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的原码表示范围：0 ～ 2^n - 1 </a:t>
            </a:r>
          </a:p>
          <a:p>
            <a:pPr algn="l">
              <a:lnSpc>
                <a:spcPct val="150000"/>
              </a:lnSpc>
              <a:buClrTx/>
              <a:buSzTx/>
            </a:pPr>
            <a:r>
              <a:rPr lang="zh-CN" altLang="en-US" sz="2400" dirty="0">
                <a:latin typeface="楷体_GB2312" pitchFamily="1" charset="-122"/>
                <a:ea typeface="楷体_GB2312" pitchFamily="1" charset="-122"/>
              </a:rPr>
              <a:t> 例：</a:t>
            </a:r>
          </a:p>
          <a:p>
            <a:pPr algn="l">
              <a:lnSpc>
                <a:spcPct val="150000"/>
              </a:lnSpc>
              <a:buClrTx/>
              <a:buSzTx/>
            </a:pPr>
            <a:r>
              <a:rPr lang="zh-CN" altLang="en-US" sz="2400" dirty="0">
                <a:latin typeface="楷体_GB2312" pitchFamily="1" charset="-122"/>
                <a:ea typeface="楷体_GB2312" pitchFamily="1" charset="-122"/>
              </a:rPr>
              <a:t>  </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n = 8 时，0 ～ 255</a:t>
            </a:r>
          </a:p>
          <a:p>
            <a:pPr marL="457200" lvl="1" indent="457200" algn="l">
              <a:lnSpc>
                <a:spcPct val="150000"/>
              </a:lnSpc>
              <a:buClrTx/>
              <a:buSzTx/>
            </a:pPr>
            <a:r>
              <a:rPr lang="zh-CN" altLang="en-US" sz="2400" dirty="0">
                <a:latin typeface="楷体_GB2312" pitchFamily="1" charset="-122"/>
                <a:ea typeface="楷体_GB2312" pitchFamily="1" charset="-122"/>
              </a:rPr>
              <a:t>n = 16 时，0 ～ 65535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9267A47-FB4C-5432-7B71-B875820BFCCC}"/>
              </a:ext>
            </a:extLst>
          </p:cNvPr>
          <p:cNvSpPr txBox="1"/>
          <p:nvPr/>
        </p:nvSpPr>
        <p:spPr>
          <a:xfrm>
            <a:off x="539552" y="1268760"/>
            <a:ext cx="7712924" cy="1707327"/>
          </a:xfrm>
          <a:prstGeom prst="rect">
            <a:avLst/>
          </a:prstGeom>
          <a:noFill/>
        </p:spPr>
        <p:txBody>
          <a:bodyPr wrap="square">
            <a:spAutoFit/>
          </a:bodyPr>
          <a:lstStyle/>
          <a:p>
            <a:r>
              <a:rPr lang="en-US" altLang="zh-CN" sz="2400" b="1" dirty="0">
                <a:solidFill>
                  <a:schemeClr val="tx1"/>
                </a:solidFill>
                <a:latin typeface="Times New Roman" pitchFamily="18" charset="0"/>
                <a:ea typeface="宋体" pitchFamily="2" charset="-122"/>
              </a:rPr>
              <a:t>8001H </a:t>
            </a:r>
            <a:r>
              <a:rPr lang="zh-CN" altLang="en-US" sz="2400" b="1" dirty="0">
                <a:solidFill>
                  <a:schemeClr val="tx1"/>
                </a:solidFill>
                <a:latin typeface="Times New Roman" pitchFamily="18" charset="0"/>
                <a:ea typeface="宋体" pitchFamily="2" charset="-122"/>
              </a:rPr>
              <a:t>当无符号</a:t>
            </a:r>
            <a:r>
              <a:rPr lang="en-US" altLang="zh-CN" sz="2400" b="1" dirty="0">
                <a:solidFill>
                  <a:schemeClr val="tx1"/>
                </a:solidFill>
                <a:latin typeface="Times New Roman" pitchFamily="18" charset="0"/>
                <a:ea typeface="宋体" pitchFamily="2" charset="-122"/>
              </a:rPr>
              <a:t>short</a:t>
            </a:r>
            <a:r>
              <a:rPr lang="zh-CN" altLang="en-US" sz="2400" b="1" dirty="0">
                <a:solidFill>
                  <a:schemeClr val="tx1"/>
                </a:solidFill>
                <a:latin typeface="Times New Roman" pitchFamily="18" charset="0"/>
                <a:ea typeface="宋体" pitchFamily="2" charset="-122"/>
              </a:rPr>
              <a:t>数 ，是 </a:t>
            </a:r>
            <a:r>
              <a:rPr lang="en-US" altLang="zh-CN" sz="2400" b="1" dirty="0">
                <a:solidFill>
                  <a:schemeClr val="tx1"/>
                </a:solidFill>
                <a:latin typeface="Times New Roman" pitchFamily="18" charset="0"/>
                <a:ea typeface="宋体" pitchFamily="2" charset="-122"/>
              </a:rPr>
              <a:t>32769</a:t>
            </a:r>
          </a:p>
          <a:p>
            <a:r>
              <a:rPr lang="en-US" altLang="zh-CN" sz="2400" b="1" dirty="0">
                <a:solidFill>
                  <a:schemeClr val="tx1"/>
                </a:solidFill>
                <a:latin typeface="Times New Roman" pitchFamily="18" charset="0"/>
                <a:ea typeface="宋体" pitchFamily="2" charset="-122"/>
              </a:rPr>
              <a:t>            </a:t>
            </a:r>
            <a:r>
              <a:rPr lang="zh-CN" altLang="en-US" sz="2400" b="1" dirty="0">
                <a:solidFill>
                  <a:schemeClr val="tx1"/>
                </a:solidFill>
                <a:latin typeface="Times New Roman" pitchFamily="18" charset="0"/>
                <a:ea typeface="宋体" pitchFamily="2" charset="-122"/>
              </a:rPr>
              <a:t>当有符号</a:t>
            </a:r>
            <a:r>
              <a:rPr lang="en-US" altLang="zh-CN" sz="2400" b="1" dirty="0">
                <a:solidFill>
                  <a:schemeClr val="tx1"/>
                </a:solidFill>
                <a:latin typeface="Times New Roman" pitchFamily="18" charset="0"/>
                <a:ea typeface="宋体" pitchFamily="2" charset="-122"/>
              </a:rPr>
              <a:t>short</a:t>
            </a:r>
            <a:r>
              <a:rPr lang="zh-CN" altLang="en-US" sz="2400" b="1" dirty="0">
                <a:solidFill>
                  <a:schemeClr val="tx1"/>
                </a:solidFill>
                <a:latin typeface="Times New Roman" pitchFamily="18" charset="0"/>
                <a:ea typeface="宋体" pitchFamily="2" charset="-122"/>
              </a:rPr>
              <a:t>数 ，是 </a:t>
            </a:r>
            <a:r>
              <a:rPr lang="en-US" altLang="zh-CN" sz="2400" b="1" dirty="0">
                <a:solidFill>
                  <a:schemeClr val="tx1"/>
                </a:solidFill>
                <a:latin typeface="Times New Roman" pitchFamily="18" charset="0"/>
                <a:ea typeface="宋体" pitchFamily="2" charset="-122"/>
              </a:rPr>
              <a:t>-32767</a:t>
            </a:r>
          </a:p>
          <a:p>
            <a:pPr>
              <a:lnSpc>
                <a:spcPct val="125000"/>
              </a:lnSpc>
            </a:pPr>
            <a:r>
              <a:rPr lang="zh-CN" altLang="en-US" sz="2400" b="1" dirty="0">
                <a:solidFill>
                  <a:srgbClr val="FF0000"/>
                </a:solidFill>
                <a:latin typeface="Times New Roman" pitchFamily="18" charset="0"/>
                <a:ea typeface="宋体" pitchFamily="2" charset="-122"/>
              </a:rPr>
              <a:t>为什么一个数，能当有符号看，也可以当成无符号数看？这两个数之间有什么关系？</a:t>
            </a:r>
            <a:endParaRPr lang="en-US" altLang="zh-CN" sz="2400" b="1" dirty="0">
              <a:solidFill>
                <a:srgbClr val="FF0000"/>
              </a:solidFill>
              <a:latin typeface="Times New Roman" pitchFamily="18" charset="0"/>
              <a:ea typeface="宋体" pitchFamily="2" charset="-122"/>
            </a:endParaRPr>
          </a:p>
        </p:txBody>
      </p:sp>
      <p:sp>
        <p:nvSpPr>
          <p:cNvPr id="3" name="文本框 8193">
            <a:extLst>
              <a:ext uri="{FF2B5EF4-FFF2-40B4-BE49-F238E27FC236}">
                <a16:creationId xmlns:a16="http://schemas.microsoft.com/office/drawing/2014/main" id="{9485A350-A374-1F37-625A-1C3D60DDD7AD}"/>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有符号数与无符号数</a:t>
            </a:r>
            <a:endParaRPr lang="zh-CN" sz="3600" dirty="0">
              <a:solidFill>
                <a:schemeClr val="bg1"/>
              </a:solidFill>
              <a:latin typeface="华文新魏" panose="02010800040101010101" pitchFamily="2" charset="-122"/>
              <a:ea typeface="华文新魏" panose="02010800040101010101" pitchFamily="2" charset="-122"/>
            </a:endParaRPr>
          </a:p>
        </p:txBody>
      </p:sp>
      <p:pic>
        <p:nvPicPr>
          <p:cNvPr id="4" name="图片 3">
            <a:extLst>
              <a:ext uri="{FF2B5EF4-FFF2-40B4-BE49-F238E27FC236}">
                <a16:creationId xmlns:a16="http://schemas.microsoft.com/office/drawing/2014/main" id="{2423E6B2-3F0C-5413-B493-F50621116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573016"/>
            <a:ext cx="2452918" cy="2376264"/>
          </a:xfrm>
          <a:prstGeom prst="rect">
            <a:avLst/>
          </a:prstGeom>
        </p:spPr>
      </p:pic>
      <p:sp>
        <p:nvSpPr>
          <p:cNvPr id="5" name="文本框 4">
            <a:extLst>
              <a:ext uri="{FF2B5EF4-FFF2-40B4-BE49-F238E27FC236}">
                <a16:creationId xmlns:a16="http://schemas.microsoft.com/office/drawing/2014/main" id="{99760673-1822-84EF-68B2-2DAEEFD53095}"/>
              </a:ext>
            </a:extLst>
          </p:cNvPr>
          <p:cNvSpPr txBox="1"/>
          <p:nvPr/>
        </p:nvSpPr>
        <p:spPr>
          <a:xfrm>
            <a:off x="3707904" y="3573016"/>
            <a:ext cx="5040560" cy="2819041"/>
          </a:xfrm>
          <a:prstGeom prst="rect">
            <a:avLst/>
          </a:prstGeom>
          <a:noFill/>
        </p:spPr>
        <p:txBody>
          <a:bodyPr wrap="square">
            <a:spAutoFit/>
          </a:bodyPr>
          <a:lstStyle/>
          <a:p>
            <a:pPr marR="0" lvl="0" algn="l" defTabSz="914400" rtl="0" eaLnBrk="1" fontAlgn="base" latinLnBrk="0" hangingPunct="1">
              <a:lnSpc>
                <a:spcPct val="125000"/>
              </a:lnSpc>
              <a:spcBef>
                <a:spcPct val="0"/>
              </a:spcBef>
              <a:spcAft>
                <a:spcPct val="0"/>
              </a:spcAft>
              <a:buClrTx/>
              <a:buSzTx/>
              <a:tabLst/>
              <a:defRPr/>
            </a:pP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8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点， 也可视为 到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0</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点 差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4</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个小时</a:t>
            </a:r>
            <a:endPar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endParaRPr>
          </a:p>
          <a:p>
            <a:pPr marR="0" lvl="0" algn="l" defTabSz="914400" rtl="0" eaLnBrk="1" fontAlgn="base" latinLnBrk="0" hangingPunct="1">
              <a:lnSpc>
                <a:spcPct val="125000"/>
              </a:lnSpc>
              <a:spcBef>
                <a:spcPct val="0"/>
              </a:spcBef>
              <a:spcAft>
                <a:spcPct val="0"/>
              </a:spcAft>
              <a:buClrTx/>
              <a:buSzTx/>
              <a:tabLst/>
              <a:defRPr/>
            </a:pP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12</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点</a:t>
            </a:r>
            <a:r>
              <a:rPr lang="en-US" altLang="zh-CN" sz="2400" b="1" dirty="0">
                <a:solidFill>
                  <a:srgbClr val="40458C"/>
                </a:solidFill>
                <a:latin typeface="Times New Roman" pitchFamily="18" charset="0"/>
                <a:ea typeface="宋体" pitchFamily="2" charset="-122"/>
              </a:rPr>
              <a:t> </a:t>
            </a:r>
            <a:r>
              <a:rPr lang="zh-CN" altLang="en-US" sz="2400" b="1" dirty="0">
                <a:solidFill>
                  <a:srgbClr val="40458C"/>
                </a:solidFill>
                <a:latin typeface="Times New Roman" pitchFamily="18" charset="0"/>
                <a:ea typeface="宋体" pitchFamily="2" charset="-122"/>
              </a:rPr>
              <a:t>即 </a:t>
            </a:r>
            <a:r>
              <a:rPr lang="en-US" altLang="zh-CN" sz="2400" b="1" dirty="0">
                <a:solidFill>
                  <a:srgbClr val="40458C"/>
                </a:solidFill>
                <a:latin typeface="Times New Roman" pitchFamily="18" charset="0"/>
                <a:ea typeface="宋体" pitchFamily="2" charset="-122"/>
              </a:rPr>
              <a:t>0 </a:t>
            </a:r>
            <a:r>
              <a:rPr lang="zh-CN" altLang="en-US" sz="2400" b="1" dirty="0">
                <a:solidFill>
                  <a:srgbClr val="40458C"/>
                </a:solidFill>
                <a:latin typeface="Times New Roman" pitchFamily="18" charset="0"/>
                <a:ea typeface="宋体" pitchFamily="2" charset="-122"/>
              </a:rPr>
              <a:t>点</a:t>
            </a:r>
            <a:endPar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endParaRPr>
          </a:p>
          <a:p>
            <a:pPr marR="0" lvl="0" algn="l" defTabSz="914400" rtl="0" eaLnBrk="1" fontAlgn="base" latinLnBrk="0" hangingPunct="1">
              <a:lnSpc>
                <a:spcPct val="125000"/>
              </a:lnSpc>
              <a:spcBef>
                <a:spcPct val="0"/>
              </a:spcBef>
              <a:spcAft>
                <a:spcPct val="0"/>
              </a:spcAft>
              <a:buClrTx/>
              <a:buSzTx/>
              <a:tabLst/>
              <a:defRPr/>
            </a:pPr>
            <a:r>
              <a:rPr lang="zh-CN" altLang="en-US" sz="2400" b="1" dirty="0">
                <a:solidFill>
                  <a:srgbClr val="40458C"/>
                </a:solidFill>
                <a:latin typeface="Times New Roman" pitchFamily="18" charset="0"/>
                <a:ea typeface="宋体" pitchFamily="2" charset="-122"/>
              </a:rPr>
              <a:t>从 </a:t>
            </a:r>
            <a:r>
              <a:rPr lang="en-US" altLang="zh-CN" sz="2400" b="1" dirty="0">
                <a:solidFill>
                  <a:srgbClr val="40458C"/>
                </a:solidFill>
                <a:latin typeface="Times New Roman" pitchFamily="18" charset="0"/>
                <a:ea typeface="宋体" pitchFamily="2" charset="-122"/>
              </a:rPr>
              <a:t>0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出发，顺时针走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8 </a:t>
            </a:r>
            <a:r>
              <a:rPr lang="zh-CN" altLang="en-US" sz="2400" b="1" dirty="0">
                <a:solidFill>
                  <a:srgbClr val="40458C"/>
                </a:solidFill>
                <a:latin typeface="Times New Roman" pitchFamily="18" charset="0"/>
                <a:ea typeface="宋体" pitchFamily="2" charset="-122"/>
              </a:rPr>
              <a:t>格</a:t>
            </a:r>
            <a:endParaRPr lang="en-US" altLang="zh-CN" sz="2400" b="1" dirty="0">
              <a:solidFill>
                <a:srgbClr val="40458C"/>
              </a:solidFill>
              <a:latin typeface="Times New Roman" pitchFamily="18" charset="0"/>
              <a:ea typeface="宋体" pitchFamily="2" charset="-122"/>
            </a:endParaRPr>
          </a:p>
          <a:p>
            <a:pPr marR="0" lvl="0" algn="l" defTabSz="914400" rtl="0" eaLnBrk="1" fontAlgn="base" latinLnBrk="0" hangingPunct="1">
              <a:lnSpc>
                <a:spcPct val="125000"/>
              </a:lnSpc>
              <a:spcBef>
                <a:spcPct val="0"/>
              </a:spcBef>
              <a:spcAft>
                <a:spcPct val="0"/>
              </a:spcAft>
              <a:buClrTx/>
              <a:buSzTx/>
              <a:tabLst/>
              <a:defRPr/>
            </a:pP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从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0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出发，逆时针走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4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格</a:t>
            </a:r>
            <a:endPar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endParaRPr>
          </a:p>
          <a:p>
            <a:pPr marR="0" lvl="0" algn="l" defTabSz="914400" rtl="0" eaLnBrk="1" fontAlgn="base" latinLnBrk="0" hangingPunct="1">
              <a:lnSpc>
                <a:spcPct val="125000"/>
              </a:lnSpc>
              <a:spcBef>
                <a:spcPct val="0"/>
              </a:spcBef>
              <a:spcAft>
                <a:spcPct val="0"/>
              </a:spcAft>
              <a:buClrTx/>
              <a:buSzTx/>
              <a:tabLst/>
              <a:defRPr/>
            </a:pPr>
            <a:endParaRPr lang="en-US" altLang="zh-CN" sz="2400" b="1" dirty="0">
              <a:solidFill>
                <a:srgbClr val="40458C"/>
              </a:solidFill>
              <a:latin typeface="Times New Roman" pitchFamily="18" charset="0"/>
              <a:ea typeface="宋体" pitchFamily="2" charset="-122"/>
            </a:endParaRPr>
          </a:p>
          <a:p>
            <a:pPr marR="0" lvl="0" algn="l" defTabSz="914400" rtl="0" eaLnBrk="1" fontAlgn="base" latinLnBrk="0" hangingPunct="1">
              <a:lnSpc>
                <a:spcPct val="125000"/>
              </a:lnSpc>
              <a:spcBef>
                <a:spcPct val="0"/>
              </a:spcBef>
              <a:spcAft>
                <a:spcPct val="0"/>
              </a:spcAft>
              <a:buClrTx/>
              <a:buSzTx/>
              <a:tabLst/>
              <a:defRPr/>
            </a:pP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对时钟：</a:t>
            </a:r>
            <a:r>
              <a:rPr lang="en-US" altLang="zh-CN" sz="2400" b="1" dirty="0">
                <a:solidFill>
                  <a:srgbClr val="40458C"/>
                </a:solidFill>
                <a:latin typeface="Times New Roman" pitchFamily="18" charset="0"/>
                <a:ea typeface="宋体" pitchFamily="2" charset="-122"/>
              </a:rPr>
              <a:t>[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-4 ]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补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12 -4 = 8</a:t>
            </a:r>
          </a:p>
        </p:txBody>
      </p:sp>
    </p:spTree>
    <p:extLst>
      <p:ext uri="{BB962C8B-B14F-4D97-AF65-F5344CB8AC3E}">
        <p14:creationId xmlns:p14="http://schemas.microsoft.com/office/powerpoint/2010/main" val="112521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193">
            <a:extLst>
              <a:ext uri="{FF2B5EF4-FFF2-40B4-BE49-F238E27FC236}">
                <a16:creationId xmlns:a16="http://schemas.microsoft.com/office/drawing/2014/main" id="{9485A350-A374-1F37-625A-1C3D60DDD7AD}"/>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有符号数与无符号数</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6" name="Text Box 3">
            <a:extLst>
              <a:ext uri="{FF2B5EF4-FFF2-40B4-BE49-F238E27FC236}">
                <a16:creationId xmlns:a16="http://schemas.microsoft.com/office/drawing/2014/main" id="{0477B6FA-6C1D-4A65-05BE-7E99DFE26D19}"/>
              </a:ext>
            </a:extLst>
          </p:cNvPr>
          <p:cNvSpPr txBox="1">
            <a:spLocks noChangeArrowheads="1"/>
          </p:cNvSpPr>
          <p:nvPr/>
        </p:nvSpPr>
        <p:spPr bwMode="auto">
          <a:xfrm>
            <a:off x="611188" y="1800225"/>
            <a:ext cx="5872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a:latin typeface="Times New Roman" pitchFamily="18" charset="0"/>
              </a:rPr>
              <a:t> </a:t>
            </a:r>
            <a:r>
              <a:rPr kumimoji="1" lang="zh-CN" altLang="en-US" sz="2800" b="1">
                <a:solidFill>
                  <a:srgbClr val="FF3300"/>
                </a:solidFill>
                <a:latin typeface="Times New Roman" pitchFamily="18" charset="0"/>
              </a:rPr>
              <a:t>有符号数</a:t>
            </a:r>
            <a:r>
              <a:rPr kumimoji="1" lang="zh-CN" altLang="en-US" sz="2800" b="1">
                <a:latin typeface="Times New Roman" pitchFamily="18" charset="0"/>
              </a:rPr>
              <a:t>（补码表示）的大小比较</a:t>
            </a:r>
          </a:p>
        </p:txBody>
      </p:sp>
      <p:sp>
        <p:nvSpPr>
          <p:cNvPr id="7" name="Text Box 4">
            <a:extLst>
              <a:ext uri="{FF2B5EF4-FFF2-40B4-BE49-F238E27FC236}">
                <a16:creationId xmlns:a16="http://schemas.microsoft.com/office/drawing/2014/main" id="{31A144E0-6925-BD8D-12C3-4C2346D11AA2}"/>
              </a:ext>
            </a:extLst>
          </p:cNvPr>
          <p:cNvSpPr txBox="1">
            <a:spLocks noChangeArrowheads="1"/>
          </p:cNvSpPr>
          <p:nvPr/>
        </p:nvSpPr>
        <p:spPr bwMode="auto">
          <a:xfrm>
            <a:off x="855663" y="2497138"/>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  </a:t>
            </a:r>
            <a:r>
              <a:rPr kumimoji="1" lang="zh-CN" altLang="en-US" sz="2400" b="1">
                <a:latin typeface="Times New Roman" pitchFamily="18" charset="0"/>
              </a:rPr>
              <a:t>设 </a:t>
            </a:r>
            <a:r>
              <a:rPr kumimoji="1" lang="en-US" altLang="zh-CN" sz="2400" b="1">
                <a:latin typeface="Times New Roman" pitchFamily="18" charset="0"/>
              </a:rPr>
              <a:t>n = 16, </a:t>
            </a:r>
            <a:r>
              <a:rPr kumimoji="1" lang="zh-CN" altLang="en-US" sz="2400" b="1">
                <a:latin typeface="Times New Roman" pitchFamily="18" charset="0"/>
              </a:rPr>
              <a:t>试比较：</a:t>
            </a:r>
          </a:p>
        </p:txBody>
      </p:sp>
      <p:sp>
        <p:nvSpPr>
          <p:cNvPr id="8" name="Text Box 5">
            <a:extLst>
              <a:ext uri="{FF2B5EF4-FFF2-40B4-BE49-F238E27FC236}">
                <a16:creationId xmlns:a16="http://schemas.microsoft.com/office/drawing/2014/main" id="{9136B6BB-B648-1493-5451-A588493CAAD0}"/>
              </a:ext>
            </a:extLst>
          </p:cNvPr>
          <p:cNvSpPr txBox="1">
            <a:spLocks noChangeArrowheads="1"/>
          </p:cNvSpPr>
          <p:nvPr/>
        </p:nvSpPr>
        <p:spPr bwMode="auto">
          <a:xfrm>
            <a:off x="1475656" y="3228975"/>
            <a:ext cx="44259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ea typeface="华文新魏" pitchFamily="2" charset="-122"/>
              </a:rPr>
              <a:t>5678H             vs         7345H ?</a:t>
            </a:r>
          </a:p>
          <a:p>
            <a:pPr eaLnBrk="1" hangingPunct="1"/>
            <a:endParaRPr kumimoji="1"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5678H             vs          8345H ?</a:t>
            </a:r>
          </a:p>
          <a:p>
            <a:pPr eaLnBrk="1" hangingPunct="1"/>
            <a:endParaRPr kumimoji="1"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3271H            vs          0A521H   ?</a:t>
            </a:r>
          </a:p>
          <a:p>
            <a:pPr eaLnBrk="1" hangingPunct="1"/>
            <a:endParaRPr kumimoji="1"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0A521H         vs          0B521H ?</a:t>
            </a:r>
          </a:p>
        </p:txBody>
      </p:sp>
    </p:spTree>
    <p:extLst>
      <p:ext uri="{BB962C8B-B14F-4D97-AF65-F5344CB8AC3E}">
        <p14:creationId xmlns:p14="http://schemas.microsoft.com/office/powerpoint/2010/main" val="3277068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193">
            <a:extLst>
              <a:ext uri="{FF2B5EF4-FFF2-40B4-BE49-F238E27FC236}">
                <a16:creationId xmlns:a16="http://schemas.microsoft.com/office/drawing/2014/main" id="{9485A350-A374-1F37-625A-1C3D60DDD7AD}"/>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有符号数与无符号数</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2" name="Text Box 3">
            <a:extLst>
              <a:ext uri="{FF2B5EF4-FFF2-40B4-BE49-F238E27FC236}">
                <a16:creationId xmlns:a16="http://schemas.microsoft.com/office/drawing/2014/main" id="{4C72E6F6-D242-D5FA-BDD7-48B93E8FE881}"/>
              </a:ext>
            </a:extLst>
          </p:cNvPr>
          <p:cNvSpPr txBox="1">
            <a:spLocks noChangeArrowheads="1"/>
          </p:cNvSpPr>
          <p:nvPr/>
        </p:nvSpPr>
        <p:spPr bwMode="auto">
          <a:xfrm>
            <a:off x="539750" y="1628775"/>
            <a:ext cx="669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dirty="0">
                <a:latin typeface="Times New Roman" pitchFamily="18" charset="0"/>
              </a:rPr>
              <a:t> </a:t>
            </a:r>
            <a:r>
              <a:rPr kumimoji="1" lang="zh-CN" altLang="en-US" sz="2800" b="1" dirty="0">
                <a:solidFill>
                  <a:srgbClr val="FF3300"/>
                </a:solidFill>
                <a:latin typeface="Times New Roman" pitchFamily="18" charset="0"/>
              </a:rPr>
              <a:t>有符号数</a:t>
            </a:r>
            <a:r>
              <a:rPr kumimoji="1" lang="zh-CN" altLang="en-US" sz="2800" b="1" dirty="0">
                <a:latin typeface="Times New Roman" pitchFamily="18" charset="0"/>
              </a:rPr>
              <a:t>（补码表示）的大小比较</a:t>
            </a:r>
          </a:p>
        </p:txBody>
      </p:sp>
      <p:sp>
        <p:nvSpPr>
          <p:cNvPr id="4" name="Text Box 4">
            <a:extLst>
              <a:ext uri="{FF2B5EF4-FFF2-40B4-BE49-F238E27FC236}">
                <a16:creationId xmlns:a16="http://schemas.microsoft.com/office/drawing/2014/main" id="{20034641-E5B2-88B6-213B-AF83E76957E6}"/>
              </a:ext>
            </a:extLst>
          </p:cNvPr>
          <p:cNvSpPr txBox="1">
            <a:spLocks noChangeArrowheads="1"/>
          </p:cNvSpPr>
          <p:nvPr/>
        </p:nvSpPr>
        <p:spPr bwMode="auto">
          <a:xfrm>
            <a:off x="625475" y="3357563"/>
            <a:ext cx="36925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ea typeface="华文新魏" pitchFamily="2" charset="-122"/>
              </a:rPr>
              <a:t>5678H        &lt;         7345H </a:t>
            </a:r>
          </a:p>
          <a:p>
            <a:pPr eaLnBrk="1" hangingPunct="1"/>
            <a:r>
              <a:rPr kumimoji="1" lang="en-US" altLang="zh-CN" sz="2400" b="1" dirty="0">
                <a:latin typeface="Times New Roman" pitchFamily="18" charset="0"/>
                <a:ea typeface="华文新魏" pitchFamily="2" charset="-122"/>
              </a:rPr>
              <a:t>5678H        &gt;          8345H</a:t>
            </a:r>
          </a:p>
          <a:p>
            <a:pPr eaLnBrk="1" hangingPunct="1"/>
            <a:r>
              <a:rPr kumimoji="1" lang="en-US" altLang="zh-CN" sz="2400" b="1" dirty="0">
                <a:latin typeface="Times New Roman" pitchFamily="18" charset="0"/>
                <a:ea typeface="华文新魏" pitchFamily="2" charset="-122"/>
              </a:rPr>
              <a:t>3271H        &gt;         0A521H </a:t>
            </a:r>
          </a:p>
          <a:p>
            <a:pPr eaLnBrk="1" hangingPunct="1"/>
            <a:r>
              <a:rPr kumimoji="1" lang="en-US" altLang="zh-CN" sz="2400" b="1" dirty="0">
                <a:latin typeface="Times New Roman" pitchFamily="18" charset="0"/>
                <a:ea typeface="华文新魏" pitchFamily="2" charset="-122"/>
              </a:rPr>
              <a:t>0A521H     &lt;          0B521H </a:t>
            </a:r>
          </a:p>
        </p:txBody>
      </p:sp>
      <p:sp>
        <p:nvSpPr>
          <p:cNvPr id="5" name="Oval 5">
            <a:extLst>
              <a:ext uri="{FF2B5EF4-FFF2-40B4-BE49-F238E27FC236}">
                <a16:creationId xmlns:a16="http://schemas.microsoft.com/office/drawing/2014/main" id="{AAC8CD26-B141-66E1-B238-43E3B7987168}"/>
              </a:ext>
            </a:extLst>
          </p:cNvPr>
          <p:cNvSpPr>
            <a:spLocks noChangeArrowheads="1"/>
          </p:cNvSpPr>
          <p:nvPr/>
        </p:nvSpPr>
        <p:spPr bwMode="auto">
          <a:xfrm>
            <a:off x="4441825" y="2922588"/>
            <a:ext cx="3225800" cy="2451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
            <a:extLst>
              <a:ext uri="{FF2B5EF4-FFF2-40B4-BE49-F238E27FC236}">
                <a16:creationId xmlns:a16="http://schemas.microsoft.com/office/drawing/2014/main" id="{3F354492-5815-8905-58B9-5E21B679A41C}"/>
              </a:ext>
            </a:extLst>
          </p:cNvPr>
          <p:cNvSpPr>
            <a:spLocks noChangeShapeType="1"/>
          </p:cNvSpPr>
          <p:nvPr/>
        </p:nvSpPr>
        <p:spPr bwMode="auto">
          <a:xfrm>
            <a:off x="6156325" y="2636838"/>
            <a:ext cx="0" cy="2808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7">
            <a:extLst>
              <a:ext uri="{FF2B5EF4-FFF2-40B4-BE49-F238E27FC236}">
                <a16:creationId xmlns:a16="http://schemas.microsoft.com/office/drawing/2014/main" id="{52DB55C6-6D1C-C1BC-81CB-0053FD55EEEC}"/>
              </a:ext>
            </a:extLst>
          </p:cNvPr>
          <p:cNvSpPr txBox="1">
            <a:spLocks noChangeArrowheads="1"/>
          </p:cNvSpPr>
          <p:nvPr/>
        </p:nvSpPr>
        <p:spPr bwMode="auto">
          <a:xfrm>
            <a:off x="6178550" y="22828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0</a:t>
            </a:r>
          </a:p>
        </p:txBody>
      </p:sp>
      <p:sp>
        <p:nvSpPr>
          <p:cNvPr id="11" name="Text Box 8">
            <a:extLst>
              <a:ext uri="{FF2B5EF4-FFF2-40B4-BE49-F238E27FC236}">
                <a16:creationId xmlns:a16="http://schemas.microsoft.com/office/drawing/2014/main" id="{7D44B7BC-D9D7-DEA7-350B-0AA1C7CC4E38}"/>
              </a:ext>
            </a:extLst>
          </p:cNvPr>
          <p:cNvSpPr txBox="1">
            <a:spLocks noChangeArrowheads="1"/>
          </p:cNvSpPr>
          <p:nvPr/>
        </p:nvSpPr>
        <p:spPr bwMode="auto">
          <a:xfrm>
            <a:off x="6711950" y="25876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1</a:t>
            </a:r>
          </a:p>
        </p:txBody>
      </p:sp>
      <p:sp>
        <p:nvSpPr>
          <p:cNvPr id="12" name="Text Box 9">
            <a:extLst>
              <a:ext uri="{FF2B5EF4-FFF2-40B4-BE49-F238E27FC236}">
                <a16:creationId xmlns:a16="http://schemas.microsoft.com/office/drawing/2014/main" id="{0B486114-4CFD-50B5-704A-1CC9FC851828}"/>
              </a:ext>
            </a:extLst>
          </p:cNvPr>
          <p:cNvSpPr txBox="1">
            <a:spLocks noChangeArrowheads="1"/>
          </p:cNvSpPr>
          <p:nvPr/>
        </p:nvSpPr>
        <p:spPr bwMode="auto">
          <a:xfrm>
            <a:off x="6330950" y="549275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7FFFH</a:t>
            </a:r>
          </a:p>
        </p:txBody>
      </p:sp>
      <p:sp>
        <p:nvSpPr>
          <p:cNvPr id="13" name="Text Box 10">
            <a:extLst>
              <a:ext uri="{FF2B5EF4-FFF2-40B4-BE49-F238E27FC236}">
                <a16:creationId xmlns:a16="http://schemas.microsoft.com/office/drawing/2014/main" id="{26FE794F-0007-4E0A-CC9A-952BDCD8895E}"/>
              </a:ext>
            </a:extLst>
          </p:cNvPr>
          <p:cNvSpPr txBox="1">
            <a:spLocks noChangeArrowheads="1"/>
          </p:cNvSpPr>
          <p:nvPr/>
        </p:nvSpPr>
        <p:spPr bwMode="auto">
          <a:xfrm>
            <a:off x="5111750" y="5522913"/>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8000H</a:t>
            </a:r>
          </a:p>
        </p:txBody>
      </p:sp>
      <p:sp>
        <p:nvSpPr>
          <p:cNvPr id="14" name="Text Box 11">
            <a:extLst>
              <a:ext uri="{FF2B5EF4-FFF2-40B4-BE49-F238E27FC236}">
                <a16:creationId xmlns:a16="http://schemas.microsoft.com/office/drawing/2014/main" id="{8CD311B1-A6E8-ED5A-F15F-96A6B21EA803}"/>
              </a:ext>
            </a:extLst>
          </p:cNvPr>
          <p:cNvSpPr txBox="1">
            <a:spLocks noChangeArrowheads="1"/>
          </p:cNvSpPr>
          <p:nvPr/>
        </p:nvSpPr>
        <p:spPr bwMode="auto">
          <a:xfrm>
            <a:off x="4899025" y="2511425"/>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FFFFH</a:t>
            </a:r>
          </a:p>
        </p:txBody>
      </p:sp>
      <p:sp>
        <p:nvSpPr>
          <p:cNvPr id="15" name="Line 12">
            <a:extLst>
              <a:ext uri="{FF2B5EF4-FFF2-40B4-BE49-F238E27FC236}">
                <a16:creationId xmlns:a16="http://schemas.microsoft.com/office/drawing/2014/main" id="{6FBCF9A6-7155-2206-DCFD-326C987C74B7}"/>
              </a:ext>
            </a:extLst>
          </p:cNvPr>
          <p:cNvSpPr>
            <a:spLocks noChangeShapeType="1"/>
          </p:cNvSpPr>
          <p:nvPr/>
        </p:nvSpPr>
        <p:spPr bwMode="auto">
          <a:xfrm flipH="1">
            <a:off x="7261225" y="534035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3">
            <a:extLst>
              <a:ext uri="{FF2B5EF4-FFF2-40B4-BE49-F238E27FC236}">
                <a16:creationId xmlns:a16="http://schemas.microsoft.com/office/drawing/2014/main" id="{8F9EB6F2-06BA-49DA-4591-68D3C4DD713A}"/>
              </a:ext>
            </a:extLst>
          </p:cNvPr>
          <p:cNvSpPr txBox="1">
            <a:spLocks noChangeArrowheads="1"/>
          </p:cNvSpPr>
          <p:nvPr/>
        </p:nvSpPr>
        <p:spPr bwMode="auto">
          <a:xfrm>
            <a:off x="7702550" y="5013325"/>
            <a:ext cx="854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最大正数</a:t>
            </a:r>
          </a:p>
        </p:txBody>
      </p:sp>
      <p:sp>
        <p:nvSpPr>
          <p:cNvPr id="17" name="Text Box 14">
            <a:extLst>
              <a:ext uri="{FF2B5EF4-FFF2-40B4-BE49-F238E27FC236}">
                <a16:creationId xmlns:a16="http://schemas.microsoft.com/office/drawing/2014/main" id="{94B85E1D-6E82-5843-A540-020A9ED571D5}"/>
              </a:ext>
            </a:extLst>
          </p:cNvPr>
          <p:cNvSpPr txBox="1">
            <a:spLocks noChangeArrowheads="1"/>
          </p:cNvSpPr>
          <p:nvPr/>
        </p:nvSpPr>
        <p:spPr bwMode="auto">
          <a:xfrm>
            <a:off x="2978150" y="52419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最小负数</a:t>
            </a:r>
          </a:p>
        </p:txBody>
      </p:sp>
      <p:sp>
        <p:nvSpPr>
          <p:cNvPr id="18" name="Line 15">
            <a:extLst>
              <a:ext uri="{FF2B5EF4-FFF2-40B4-BE49-F238E27FC236}">
                <a16:creationId xmlns:a16="http://schemas.microsoft.com/office/drawing/2014/main" id="{DF59F2DF-A150-CA57-7F9B-ED4E1DB0DBFF}"/>
              </a:ext>
            </a:extLst>
          </p:cNvPr>
          <p:cNvSpPr>
            <a:spLocks noChangeShapeType="1"/>
          </p:cNvSpPr>
          <p:nvPr/>
        </p:nvSpPr>
        <p:spPr bwMode="auto">
          <a:xfrm>
            <a:off x="4365625" y="5492750"/>
            <a:ext cx="685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16">
            <a:extLst>
              <a:ext uri="{FF2B5EF4-FFF2-40B4-BE49-F238E27FC236}">
                <a16:creationId xmlns:a16="http://schemas.microsoft.com/office/drawing/2014/main" id="{F3161D64-A1A1-FDCD-DFFD-4E70322C2DD3}"/>
              </a:ext>
            </a:extLst>
          </p:cNvPr>
          <p:cNvSpPr txBox="1">
            <a:spLocks noChangeArrowheads="1"/>
          </p:cNvSpPr>
          <p:nvPr/>
        </p:nvSpPr>
        <p:spPr bwMode="auto">
          <a:xfrm>
            <a:off x="4746625" y="2870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ea typeface="华文新魏" pitchFamily="2" charset="-122"/>
              </a:rPr>
              <a:t>最大负数</a:t>
            </a:r>
          </a:p>
        </p:txBody>
      </p:sp>
    </p:spTree>
    <p:extLst>
      <p:ext uri="{BB962C8B-B14F-4D97-AF65-F5344CB8AC3E}">
        <p14:creationId xmlns:p14="http://schemas.microsoft.com/office/powerpoint/2010/main" val="3864809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193">
            <a:extLst>
              <a:ext uri="{FF2B5EF4-FFF2-40B4-BE49-F238E27FC236}">
                <a16:creationId xmlns:a16="http://schemas.microsoft.com/office/drawing/2014/main" id="{9485A350-A374-1F37-625A-1C3D60DDD7AD}"/>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有符号数与无符号数</a:t>
            </a:r>
            <a:endParaRPr lang="zh-CN" sz="3600" dirty="0">
              <a:solidFill>
                <a:schemeClr val="bg1"/>
              </a:solidFill>
              <a:latin typeface="华文新魏" panose="02010800040101010101" pitchFamily="2" charset="-122"/>
              <a:ea typeface="华文新魏" panose="02010800040101010101" pitchFamily="2" charset="-122"/>
            </a:endParaRPr>
          </a:p>
        </p:txBody>
      </p:sp>
      <p:grpSp>
        <p:nvGrpSpPr>
          <p:cNvPr id="31" name="Group 2">
            <a:extLst>
              <a:ext uri="{FF2B5EF4-FFF2-40B4-BE49-F238E27FC236}">
                <a16:creationId xmlns:a16="http://schemas.microsoft.com/office/drawing/2014/main" id="{46224C63-465F-CD21-5060-736AAD102DE4}"/>
              </a:ext>
            </a:extLst>
          </p:cNvPr>
          <p:cNvGrpSpPr>
            <a:grpSpLocks/>
          </p:cNvGrpSpPr>
          <p:nvPr/>
        </p:nvGrpSpPr>
        <p:grpSpPr bwMode="auto">
          <a:xfrm>
            <a:off x="4143375" y="1557338"/>
            <a:ext cx="2514600" cy="533400"/>
            <a:chOff x="768" y="3648"/>
            <a:chExt cx="1584" cy="336"/>
          </a:xfrm>
        </p:grpSpPr>
        <p:sp>
          <p:nvSpPr>
            <p:cNvPr id="32" name="Rectangle 3">
              <a:extLst>
                <a:ext uri="{FF2B5EF4-FFF2-40B4-BE49-F238E27FC236}">
                  <a16:creationId xmlns:a16="http://schemas.microsoft.com/office/drawing/2014/main" id="{A3807A82-E735-820D-9990-97F544298557}"/>
                </a:ext>
              </a:extLst>
            </p:cNvPr>
            <p:cNvSpPr>
              <a:spLocks noChangeArrowheads="1"/>
            </p:cNvSpPr>
            <p:nvPr/>
          </p:nvSpPr>
          <p:spPr bwMode="auto">
            <a:xfrm>
              <a:off x="768" y="3648"/>
              <a:ext cx="15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1  1  1  1  1  1  1  1</a:t>
              </a:r>
            </a:p>
          </p:txBody>
        </p:sp>
        <p:sp>
          <p:nvSpPr>
            <p:cNvPr id="33" name="Line 4">
              <a:extLst>
                <a:ext uri="{FF2B5EF4-FFF2-40B4-BE49-F238E27FC236}">
                  <a16:creationId xmlns:a16="http://schemas.microsoft.com/office/drawing/2014/main" id="{29A226C3-1317-FC58-C091-8DEFBC5E9591}"/>
                </a:ext>
              </a:extLst>
            </p:cNvPr>
            <p:cNvSpPr>
              <a:spLocks noChangeShapeType="1"/>
            </p:cNvSpPr>
            <p:nvPr/>
          </p:nvSpPr>
          <p:spPr bwMode="auto">
            <a:xfrm>
              <a:off x="96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5">
              <a:extLst>
                <a:ext uri="{FF2B5EF4-FFF2-40B4-BE49-F238E27FC236}">
                  <a16:creationId xmlns:a16="http://schemas.microsoft.com/office/drawing/2014/main" id="{4A5EAE1B-B6C4-10B8-2CB7-9465B2CAE26A}"/>
                </a:ext>
              </a:extLst>
            </p:cNvPr>
            <p:cNvSpPr>
              <a:spLocks noChangeShapeType="1"/>
            </p:cNvSpPr>
            <p:nvPr/>
          </p:nvSpPr>
          <p:spPr bwMode="auto">
            <a:xfrm>
              <a:off x="120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6">
              <a:extLst>
                <a:ext uri="{FF2B5EF4-FFF2-40B4-BE49-F238E27FC236}">
                  <a16:creationId xmlns:a16="http://schemas.microsoft.com/office/drawing/2014/main" id="{63122FFE-6A75-B7C3-24C7-43CDD2A297C3}"/>
                </a:ext>
              </a:extLst>
            </p:cNvPr>
            <p:cNvSpPr>
              <a:spLocks noChangeShapeType="1"/>
            </p:cNvSpPr>
            <p:nvPr/>
          </p:nvSpPr>
          <p:spPr bwMode="auto">
            <a:xfrm>
              <a:off x="139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7">
              <a:extLst>
                <a:ext uri="{FF2B5EF4-FFF2-40B4-BE49-F238E27FC236}">
                  <a16:creationId xmlns:a16="http://schemas.microsoft.com/office/drawing/2014/main" id="{32795549-EF38-173B-E23E-C15ADB22F278}"/>
                </a:ext>
              </a:extLst>
            </p:cNvPr>
            <p:cNvSpPr>
              <a:spLocks noChangeShapeType="1"/>
            </p:cNvSpPr>
            <p:nvPr/>
          </p:nvSpPr>
          <p:spPr bwMode="auto">
            <a:xfrm>
              <a:off x="1536"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8">
              <a:extLst>
                <a:ext uri="{FF2B5EF4-FFF2-40B4-BE49-F238E27FC236}">
                  <a16:creationId xmlns:a16="http://schemas.microsoft.com/office/drawing/2014/main" id="{D569CF6A-330B-CF89-E1BB-F21DCAF43049}"/>
                </a:ext>
              </a:extLst>
            </p:cNvPr>
            <p:cNvSpPr>
              <a:spLocks noChangeShapeType="1"/>
            </p:cNvSpPr>
            <p:nvPr/>
          </p:nvSpPr>
          <p:spPr bwMode="auto">
            <a:xfrm>
              <a:off x="1728"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9">
              <a:extLst>
                <a:ext uri="{FF2B5EF4-FFF2-40B4-BE49-F238E27FC236}">
                  <a16:creationId xmlns:a16="http://schemas.microsoft.com/office/drawing/2014/main" id="{C6BB5F97-7344-844E-9FFF-575DC4C6B92B}"/>
                </a:ext>
              </a:extLst>
            </p:cNvPr>
            <p:cNvSpPr>
              <a:spLocks noChangeShapeType="1"/>
            </p:cNvSpPr>
            <p:nvPr/>
          </p:nvSpPr>
          <p:spPr bwMode="auto">
            <a:xfrm>
              <a:off x="192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0">
              <a:extLst>
                <a:ext uri="{FF2B5EF4-FFF2-40B4-BE49-F238E27FC236}">
                  <a16:creationId xmlns:a16="http://schemas.microsoft.com/office/drawing/2014/main" id="{72F4C757-6F12-0429-F089-FA1B64594481}"/>
                </a:ext>
              </a:extLst>
            </p:cNvPr>
            <p:cNvSpPr>
              <a:spLocks noChangeShapeType="1"/>
            </p:cNvSpPr>
            <p:nvPr/>
          </p:nvSpPr>
          <p:spPr bwMode="auto">
            <a:xfrm>
              <a:off x="211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 name="Text Box 11">
            <a:extLst>
              <a:ext uri="{FF2B5EF4-FFF2-40B4-BE49-F238E27FC236}">
                <a16:creationId xmlns:a16="http://schemas.microsoft.com/office/drawing/2014/main" id="{CA5E79F3-29CA-37B2-0186-9A705779CAB1}"/>
              </a:ext>
            </a:extLst>
          </p:cNvPr>
          <p:cNvSpPr txBox="1">
            <a:spLocks noChangeArrowheads="1"/>
          </p:cNvSpPr>
          <p:nvPr/>
        </p:nvSpPr>
        <p:spPr bwMode="auto">
          <a:xfrm>
            <a:off x="539750" y="2205038"/>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solidFill>
                  <a:srgbClr val="FF3300"/>
                </a:solidFill>
                <a:latin typeface="Times New Roman" pitchFamily="18" charset="0"/>
              </a:rPr>
              <a:t>Question:</a:t>
            </a:r>
            <a:r>
              <a:rPr kumimoji="1" lang="en-US" altLang="zh-CN" sz="2400" b="1" dirty="0">
                <a:latin typeface="Times New Roman" pitchFamily="18" charset="0"/>
              </a:rPr>
              <a:t> </a:t>
            </a:r>
            <a:r>
              <a:rPr kumimoji="1" lang="zh-CN" altLang="en-US" sz="2400" b="1" dirty="0">
                <a:latin typeface="Times New Roman" pitchFamily="18" charset="0"/>
              </a:rPr>
              <a:t>若将其看成一个数的补码，它表示的什么数？</a:t>
            </a:r>
          </a:p>
        </p:txBody>
      </p:sp>
      <p:sp>
        <p:nvSpPr>
          <p:cNvPr id="41" name="Text Box 12">
            <a:extLst>
              <a:ext uri="{FF2B5EF4-FFF2-40B4-BE49-F238E27FC236}">
                <a16:creationId xmlns:a16="http://schemas.microsoft.com/office/drawing/2014/main" id="{CB825860-C87C-11AB-D48A-FEA3AE9D1E3D}"/>
              </a:ext>
            </a:extLst>
          </p:cNvPr>
          <p:cNvSpPr txBox="1">
            <a:spLocks noChangeArrowheads="1"/>
          </p:cNvSpPr>
          <p:nvPr/>
        </p:nvSpPr>
        <p:spPr bwMode="auto">
          <a:xfrm>
            <a:off x="539750" y="3212976"/>
            <a:ext cx="707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solidFill>
                  <a:srgbClr val="FF3300"/>
                </a:solidFill>
                <a:latin typeface="Times New Roman" pitchFamily="18" charset="0"/>
              </a:rPr>
              <a:t>Question:</a:t>
            </a:r>
            <a:r>
              <a:rPr kumimoji="1" lang="en-US" altLang="zh-CN" sz="2400" b="1" dirty="0">
                <a:latin typeface="Times New Roman" pitchFamily="18" charset="0"/>
              </a:rPr>
              <a:t>  </a:t>
            </a:r>
            <a:r>
              <a:rPr kumimoji="1" lang="zh-CN" altLang="en-US" sz="2400" b="1" dirty="0">
                <a:latin typeface="Times New Roman" pitchFamily="18" charset="0"/>
              </a:rPr>
              <a:t>如果</a:t>
            </a:r>
            <a:r>
              <a:rPr kumimoji="1" lang="en-US" altLang="zh-CN" sz="2400" b="1" dirty="0">
                <a:latin typeface="Times New Roman" pitchFamily="18" charset="0"/>
              </a:rPr>
              <a:t>M</a:t>
            </a:r>
            <a:r>
              <a:rPr kumimoji="1" lang="zh-CN" altLang="en-US" sz="2400" b="1" dirty="0">
                <a:latin typeface="Times New Roman" pitchFamily="18" charset="0"/>
              </a:rPr>
              <a:t>作为无符号数，它表示的是多少？</a:t>
            </a:r>
          </a:p>
        </p:txBody>
      </p:sp>
      <p:sp>
        <p:nvSpPr>
          <p:cNvPr id="42" name="Text Box 13">
            <a:extLst>
              <a:ext uri="{FF2B5EF4-FFF2-40B4-BE49-F238E27FC236}">
                <a16:creationId xmlns:a16="http://schemas.microsoft.com/office/drawing/2014/main" id="{3A1B2906-36B5-65C0-0883-9064D3CC1BA0}"/>
              </a:ext>
            </a:extLst>
          </p:cNvPr>
          <p:cNvSpPr txBox="1">
            <a:spLocks noChangeArrowheads="1"/>
          </p:cNvSpPr>
          <p:nvPr/>
        </p:nvSpPr>
        <p:spPr bwMode="auto">
          <a:xfrm>
            <a:off x="539750" y="3598739"/>
            <a:ext cx="49471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                   255</a:t>
            </a:r>
          </a:p>
          <a:p>
            <a:pPr eaLnBrk="1" hangingPunct="1"/>
            <a:endParaRPr kumimoji="1" lang="en-US" altLang="zh-CN" sz="2400" b="1" dirty="0">
              <a:latin typeface="Times New Roman" pitchFamily="18" charset="0"/>
            </a:endParaRPr>
          </a:p>
          <a:p>
            <a:pPr eaLnBrk="1" hangingPunct="1"/>
            <a:r>
              <a:rPr kumimoji="1" lang="en-US" altLang="zh-CN" sz="2400" b="1" dirty="0">
                <a:solidFill>
                  <a:srgbClr val="FF3300"/>
                </a:solidFill>
                <a:latin typeface="Times New Roman" pitchFamily="18" charset="0"/>
              </a:rPr>
              <a:t>Question:</a:t>
            </a:r>
            <a:r>
              <a:rPr kumimoji="1" lang="en-US" altLang="zh-CN" sz="2400" b="1" dirty="0">
                <a:latin typeface="Times New Roman" pitchFamily="18" charset="0"/>
              </a:rPr>
              <a:t> </a:t>
            </a:r>
            <a:r>
              <a:rPr kumimoji="1" lang="zh-CN" altLang="en-US" sz="2400" b="1" dirty="0">
                <a:latin typeface="Times New Roman" pitchFamily="18" charset="0"/>
              </a:rPr>
              <a:t>到底将它看成什么数呢？</a:t>
            </a:r>
          </a:p>
        </p:txBody>
      </p:sp>
      <p:sp>
        <p:nvSpPr>
          <p:cNvPr id="43" name="Text Box 14">
            <a:extLst>
              <a:ext uri="{FF2B5EF4-FFF2-40B4-BE49-F238E27FC236}">
                <a16:creationId xmlns:a16="http://schemas.microsoft.com/office/drawing/2014/main" id="{D2559A7D-7916-C907-30F8-90F835E06064}"/>
              </a:ext>
            </a:extLst>
          </p:cNvPr>
          <p:cNvSpPr txBox="1">
            <a:spLocks noChangeArrowheads="1"/>
          </p:cNvSpPr>
          <p:nvPr/>
        </p:nvSpPr>
        <p:spPr bwMode="auto">
          <a:xfrm>
            <a:off x="539750" y="5013176"/>
            <a:ext cx="7488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Answer: </a:t>
            </a:r>
            <a:r>
              <a:rPr kumimoji="1" lang="zh-CN" altLang="en-US" sz="2400" b="1">
                <a:latin typeface="Times New Roman" pitchFamily="18" charset="0"/>
              </a:rPr>
              <a:t>这取决于访问该单元的指令。看一个</a:t>
            </a:r>
            <a:r>
              <a:rPr kumimoji="1" lang="en-US" altLang="zh-CN" sz="2400" b="1">
                <a:latin typeface="Times New Roman" pitchFamily="18" charset="0"/>
              </a:rPr>
              <a:t>C</a:t>
            </a:r>
            <a:r>
              <a:rPr kumimoji="1" lang="zh-CN" altLang="en-US" sz="2400" b="1">
                <a:latin typeface="Times New Roman" pitchFamily="18" charset="0"/>
              </a:rPr>
              <a:t>程序</a:t>
            </a:r>
          </a:p>
        </p:txBody>
      </p:sp>
      <p:sp>
        <p:nvSpPr>
          <p:cNvPr id="44" name="Text Box 15">
            <a:extLst>
              <a:ext uri="{FF2B5EF4-FFF2-40B4-BE49-F238E27FC236}">
                <a16:creationId xmlns:a16="http://schemas.microsoft.com/office/drawing/2014/main" id="{F29755B9-EE27-3115-3F76-8E9F49E1DFD3}"/>
              </a:ext>
            </a:extLst>
          </p:cNvPr>
          <p:cNvSpPr txBox="1">
            <a:spLocks noChangeArrowheads="1"/>
          </p:cNvSpPr>
          <p:nvPr/>
        </p:nvSpPr>
        <p:spPr bwMode="auto">
          <a:xfrm>
            <a:off x="774700" y="1603375"/>
            <a:ext cx="2871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设 </a:t>
            </a:r>
            <a:r>
              <a:rPr kumimoji="1" lang="en-US" altLang="zh-CN" sz="2400" b="1">
                <a:latin typeface="Times New Roman" pitchFamily="18" charset="0"/>
                <a:ea typeface="华文新魏" pitchFamily="2" charset="-122"/>
              </a:rPr>
              <a:t>n=8, </a:t>
            </a:r>
            <a:r>
              <a:rPr kumimoji="1" lang="zh-CN" altLang="en-US" sz="2400" b="1">
                <a:latin typeface="Times New Roman" pitchFamily="18" charset="0"/>
                <a:ea typeface="华文新魏" pitchFamily="2" charset="-122"/>
              </a:rPr>
              <a:t>有一个数 </a:t>
            </a:r>
            <a:r>
              <a:rPr kumimoji="1" lang="en-US" altLang="zh-CN" sz="2400" b="1">
                <a:latin typeface="Times New Roman" pitchFamily="18" charset="0"/>
                <a:ea typeface="华文新魏" pitchFamily="2" charset="-122"/>
              </a:rPr>
              <a:t>M,</a:t>
            </a:r>
          </a:p>
        </p:txBody>
      </p:sp>
      <p:sp>
        <p:nvSpPr>
          <p:cNvPr id="45" name="Text Box 18">
            <a:extLst>
              <a:ext uri="{FF2B5EF4-FFF2-40B4-BE49-F238E27FC236}">
                <a16:creationId xmlns:a16="http://schemas.microsoft.com/office/drawing/2014/main" id="{0795AA47-334B-D161-DCB0-A9B21DC565F4}"/>
              </a:ext>
            </a:extLst>
          </p:cNvPr>
          <p:cNvSpPr txBox="1">
            <a:spLocks noChangeArrowheads="1"/>
          </p:cNvSpPr>
          <p:nvPr/>
        </p:nvSpPr>
        <p:spPr bwMode="auto">
          <a:xfrm>
            <a:off x="1979613" y="2565400"/>
            <a:ext cx="50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t>-1</a:t>
            </a:r>
          </a:p>
        </p:txBody>
      </p:sp>
    </p:spTree>
    <p:extLst>
      <p:ext uri="{BB962C8B-B14F-4D97-AF65-F5344CB8AC3E}">
        <p14:creationId xmlns:p14="http://schemas.microsoft.com/office/powerpoint/2010/main" val="255728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ox(i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arn(out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arn(inHorizont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42" grpId="0" autoUpdateAnimBg="0"/>
      <p:bldP spid="43" grpId="0" autoUpdateAnimBg="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193">
            <a:extLst>
              <a:ext uri="{FF2B5EF4-FFF2-40B4-BE49-F238E27FC236}">
                <a16:creationId xmlns:a16="http://schemas.microsoft.com/office/drawing/2014/main" id="{9485A350-A374-1F37-625A-1C3D60DDD7AD}"/>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有符号数与无符号数</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2" name="Rectangle 2">
            <a:extLst>
              <a:ext uri="{FF2B5EF4-FFF2-40B4-BE49-F238E27FC236}">
                <a16:creationId xmlns:a16="http://schemas.microsoft.com/office/drawing/2014/main" id="{7D5F3787-18F6-F15F-5F5C-9EF05E0EC28F}"/>
              </a:ext>
            </a:extLst>
          </p:cNvPr>
          <p:cNvSpPr>
            <a:spLocks noChangeArrowheads="1"/>
          </p:cNvSpPr>
          <p:nvPr/>
        </p:nvSpPr>
        <p:spPr bwMode="auto">
          <a:xfrm>
            <a:off x="1036136" y="1516072"/>
            <a:ext cx="52562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dirty="0">
                <a:solidFill>
                  <a:schemeClr val="tx1"/>
                </a:solidFill>
                <a:latin typeface="Times New Roman" pitchFamily="18" charset="0"/>
                <a:ea typeface="宋体" pitchFamily="2" charset="-122"/>
              </a:rPr>
              <a:t>#include &lt;</a:t>
            </a:r>
            <a:r>
              <a:rPr lang="en-US" altLang="zh-CN" sz="2400" b="1" dirty="0" err="1">
                <a:solidFill>
                  <a:schemeClr val="tx1"/>
                </a:solidFill>
                <a:latin typeface="Times New Roman" pitchFamily="18" charset="0"/>
                <a:ea typeface="宋体" pitchFamily="2" charset="-122"/>
              </a:rPr>
              <a:t>stdio.h</a:t>
            </a:r>
            <a:r>
              <a:rPr lang="en-US" altLang="zh-CN" sz="2400" b="1" dirty="0">
                <a:solidFill>
                  <a:schemeClr val="tx1"/>
                </a:solidFill>
                <a:latin typeface="Times New Roman" pitchFamily="18" charset="0"/>
                <a:ea typeface="宋体" pitchFamily="2" charset="-122"/>
              </a:rPr>
              <a:t>&gt;</a:t>
            </a:r>
          </a:p>
          <a:p>
            <a:pPr eaLnBrk="1" hangingPunct="1">
              <a:spcBef>
                <a:spcPct val="50000"/>
              </a:spcBef>
            </a:pPr>
            <a:r>
              <a:rPr lang="en-US" altLang="zh-CN" sz="2400" b="1" dirty="0">
                <a:solidFill>
                  <a:schemeClr val="tx1"/>
                </a:solidFill>
                <a:latin typeface="Times New Roman" pitchFamily="18" charset="0"/>
                <a:ea typeface="宋体" pitchFamily="2" charset="-122"/>
              </a:rPr>
              <a:t>void main()</a:t>
            </a:r>
          </a:p>
          <a:p>
            <a:pPr eaLnBrk="1" hangingPunct="1">
              <a:spcBef>
                <a:spcPct val="50000"/>
              </a:spcBef>
            </a:pPr>
            <a:r>
              <a:rPr lang="en-US" altLang="zh-CN" sz="2400" b="1" dirty="0">
                <a:solidFill>
                  <a:schemeClr val="tx1"/>
                </a:solidFill>
                <a:latin typeface="Times New Roman" pitchFamily="18" charset="0"/>
                <a:ea typeface="宋体" pitchFamily="2" charset="-122"/>
              </a:rPr>
              <a:t>{</a:t>
            </a:r>
          </a:p>
          <a:p>
            <a:pPr eaLnBrk="1" hangingPunct="1"/>
            <a:r>
              <a:rPr lang="en-US" altLang="zh-CN" sz="2400" b="1" dirty="0">
                <a:solidFill>
                  <a:schemeClr val="tx1"/>
                </a:solidFill>
                <a:latin typeface="Times New Roman" pitchFamily="18" charset="0"/>
                <a:ea typeface="宋体" pitchFamily="2" charset="-122"/>
              </a:rPr>
              <a:t>       short   x;</a:t>
            </a:r>
          </a:p>
          <a:p>
            <a:pPr eaLnBrk="1" hangingPunct="1"/>
            <a:r>
              <a:rPr lang="en-US" altLang="zh-CN" sz="2400" b="1" dirty="0">
                <a:solidFill>
                  <a:schemeClr val="tx1"/>
                </a:solidFill>
                <a:latin typeface="Times New Roman" pitchFamily="18" charset="0"/>
                <a:ea typeface="宋体" pitchFamily="2" charset="-122"/>
              </a:rPr>
              <a:t>       unsigned short  y;</a:t>
            </a:r>
          </a:p>
          <a:p>
            <a:pPr eaLnBrk="1" hangingPunct="1"/>
            <a:r>
              <a:rPr lang="en-US" altLang="zh-CN" sz="2400" b="1" dirty="0">
                <a:solidFill>
                  <a:schemeClr val="tx1"/>
                </a:solidFill>
                <a:latin typeface="Times New Roman" pitchFamily="18" charset="0"/>
                <a:ea typeface="宋体" pitchFamily="2" charset="-122"/>
              </a:rPr>
              <a:t>       x= -1;            // x=65535</a:t>
            </a:r>
          </a:p>
          <a:p>
            <a:pPr eaLnBrk="1" hangingPunct="1"/>
            <a:r>
              <a:rPr lang="en-US" altLang="zh-CN" sz="2400" b="1" dirty="0">
                <a:solidFill>
                  <a:schemeClr val="tx1"/>
                </a:solidFill>
                <a:latin typeface="Times New Roman" pitchFamily="18" charset="0"/>
                <a:ea typeface="宋体" pitchFamily="2" charset="-122"/>
              </a:rPr>
              <a:t>       y= -1;            // y=65535</a:t>
            </a:r>
          </a:p>
          <a:p>
            <a:pPr eaLnBrk="1" hangingPunct="1"/>
            <a:r>
              <a:rPr lang="en-US" altLang="zh-CN" sz="2400" b="1" dirty="0">
                <a:solidFill>
                  <a:schemeClr val="tx1"/>
                </a:solidFill>
                <a:latin typeface="Times New Roman" pitchFamily="18" charset="0"/>
                <a:ea typeface="宋体" pitchFamily="2" charset="-122"/>
              </a:rPr>
              <a:t>       </a:t>
            </a:r>
            <a:r>
              <a:rPr lang="en-US" altLang="zh-CN" sz="2400" b="1" dirty="0" err="1">
                <a:solidFill>
                  <a:schemeClr val="tx1"/>
                </a:solidFill>
                <a:latin typeface="Times New Roman" pitchFamily="18" charset="0"/>
                <a:ea typeface="宋体" pitchFamily="2" charset="-122"/>
              </a:rPr>
              <a:t>printf</a:t>
            </a:r>
            <a:r>
              <a:rPr lang="en-US" altLang="zh-CN" sz="2400" b="1" dirty="0">
                <a:solidFill>
                  <a:schemeClr val="tx1"/>
                </a:solidFill>
                <a:latin typeface="Times New Roman" pitchFamily="18" charset="0"/>
                <a:ea typeface="宋体" pitchFamily="2" charset="-122"/>
              </a:rPr>
              <a:t>("%d   %d\n", x,  y);</a:t>
            </a:r>
          </a:p>
          <a:p>
            <a:pPr eaLnBrk="1" hangingPunct="1">
              <a:spcBef>
                <a:spcPct val="50000"/>
              </a:spcBef>
            </a:pPr>
            <a:r>
              <a:rPr lang="en-US" altLang="zh-CN" sz="2400" b="1" dirty="0">
                <a:solidFill>
                  <a:schemeClr val="tx1"/>
                </a:solidFill>
                <a:latin typeface="Times New Roman" pitchFamily="18" charset="0"/>
                <a:ea typeface="宋体" pitchFamily="2" charset="-122"/>
              </a:rPr>
              <a:t>}</a:t>
            </a:r>
          </a:p>
        </p:txBody>
      </p:sp>
      <p:grpSp>
        <p:nvGrpSpPr>
          <p:cNvPr id="4" name="Group 4">
            <a:extLst>
              <a:ext uri="{FF2B5EF4-FFF2-40B4-BE49-F238E27FC236}">
                <a16:creationId xmlns:a16="http://schemas.microsoft.com/office/drawing/2014/main" id="{2BA9751A-B56F-19B9-732F-AB260DF41B31}"/>
              </a:ext>
            </a:extLst>
          </p:cNvPr>
          <p:cNvGrpSpPr>
            <a:grpSpLocks/>
          </p:cNvGrpSpPr>
          <p:nvPr/>
        </p:nvGrpSpPr>
        <p:grpSpPr bwMode="auto">
          <a:xfrm>
            <a:off x="6300788" y="1341438"/>
            <a:ext cx="2232025" cy="4319587"/>
            <a:chOff x="3969" y="845"/>
            <a:chExt cx="1406" cy="2721"/>
          </a:xfrm>
        </p:grpSpPr>
        <p:sp>
          <p:nvSpPr>
            <p:cNvPr id="5" name="Text Box 5">
              <a:extLst>
                <a:ext uri="{FF2B5EF4-FFF2-40B4-BE49-F238E27FC236}">
                  <a16:creationId xmlns:a16="http://schemas.microsoft.com/office/drawing/2014/main" id="{D49B5CCB-C06E-3CC4-5EFF-B9E37413F9BE}"/>
                </a:ext>
              </a:extLst>
            </p:cNvPr>
            <p:cNvSpPr txBox="1">
              <a:spLocks noChangeArrowheads="1"/>
            </p:cNvSpPr>
            <p:nvPr/>
          </p:nvSpPr>
          <p:spPr bwMode="auto">
            <a:xfrm>
              <a:off x="4059" y="1797"/>
              <a:ext cx="13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rPr>
                <a:t>结果是：</a:t>
              </a:r>
            </a:p>
            <a:p>
              <a:pPr eaLnBrk="1" hangingPunct="1"/>
              <a:r>
                <a:rPr kumimoji="1" lang="zh-CN" altLang="en-US" sz="2400" b="1" dirty="0">
                  <a:latin typeface="Times New Roman" pitchFamily="18" charset="0"/>
                </a:rPr>
                <a:t> </a:t>
              </a:r>
              <a:r>
                <a:rPr kumimoji="1" lang="en-US" altLang="zh-CN" sz="2400" b="1" dirty="0">
                  <a:latin typeface="Times New Roman" pitchFamily="18" charset="0"/>
                </a:rPr>
                <a:t>-1   65535</a:t>
              </a:r>
            </a:p>
          </p:txBody>
        </p:sp>
        <p:sp>
          <p:nvSpPr>
            <p:cNvPr id="6" name="Line 6">
              <a:extLst>
                <a:ext uri="{FF2B5EF4-FFF2-40B4-BE49-F238E27FC236}">
                  <a16:creationId xmlns:a16="http://schemas.microsoft.com/office/drawing/2014/main" id="{F0DE8774-63DC-F725-E17F-E4DB6DA16994}"/>
                </a:ext>
              </a:extLst>
            </p:cNvPr>
            <p:cNvSpPr>
              <a:spLocks noChangeShapeType="1"/>
            </p:cNvSpPr>
            <p:nvPr/>
          </p:nvSpPr>
          <p:spPr bwMode="auto">
            <a:xfrm>
              <a:off x="3969" y="845"/>
              <a:ext cx="0" cy="27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39917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一、计算机系统层次中的编码任务</a:t>
            </a:r>
          </a:p>
        </p:txBody>
      </p:sp>
      <p:sp>
        <p:nvSpPr>
          <p:cNvPr id="6146" name="文本框 8194"/>
          <p:cNvSpPr txBox="1"/>
          <p:nvPr/>
        </p:nvSpPr>
        <p:spPr>
          <a:xfrm>
            <a:off x="683568" y="1052736"/>
            <a:ext cx="8280920" cy="5400600"/>
          </a:xfrm>
          <a:prstGeom prst="rect">
            <a:avLst/>
          </a:prstGeom>
          <a:noFill/>
          <a:ln w="9525">
            <a:noFill/>
          </a:ln>
        </p:spPr>
        <p:txBody>
          <a:bodyPr wrap="square" anchor="t" anchorCtr="0">
            <a:noAutofit/>
          </a:bodyPr>
          <a:lstStyle/>
          <a:p>
            <a:pPr algn="l">
              <a:lnSpc>
                <a:spcPct val="150000"/>
              </a:lnSpc>
              <a:buClrTx/>
              <a:buSzTx/>
            </a:pPr>
            <a:r>
              <a:rPr lang="zh-CN" altLang="en-US" sz="2200" dirty="0">
                <a:latin typeface="楷体_GB2312" pitchFamily="1" charset="-122"/>
                <a:ea typeface="楷体_GB2312" pitchFamily="1" charset="-122"/>
              </a:rPr>
              <a:t>例</a:t>
            </a:r>
          </a:p>
          <a:p>
            <a:pPr marL="342900" indent="-342900" algn="l">
              <a:lnSpc>
                <a:spcPct val="150000"/>
              </a:lnSpc>
              <a:buClrTx/>
              <a:buSzTx/>
              <a:buFont typeface="Wingdings" panose="05000000000000000000" charset="0"/>
              <a:buChar char="l"/>
            </a:pPr>
            <a:r>
              <a:rPr lang="zh-CN" altLang="en-US" sz="2200" dirty="0">
                <a:latin typeface="楷体_GB2312" pitchFamily="1" charset="-122"/>
                <a:ea typeface="楷体_GB2312" pitchFamily="1" charset="-122"/>
              </a:rPr>
              <a:t>C语言（高级编程语言）中，整型数据按长度分为short、int、long；按有无符号分为有符号整数int和无符号整数unsigned int。</a:t>
            </a:r>
          </a:p>
          <a:p>
            <a:pPr marL="342900" indent="-342900" algn="l">
              <a:lnSpc>
                <a:spcPct val="150000"/>
              </a:lnSpc>
              <a:buClrTx/>
              <a:buSzTx/>
              <a:buFont typeface="Wingdings" panose="05000000000000000000" charset="0"/>
              <a:buChar char="l"/>
            </a:pPr>
            <a:r>
              <a:rPr lang="zh-CN" altLang="en-US" sz="2200" dirty="0">
                <a:latin typeface="楷体_GB2312" pitchFamily="1" charset="-122"/>
                <a:ea typeface="楷体_GB2312" pitchFamily="1" charset="-122"/>
              </a:rPr>
              <a:t>汇编语言（ISA层）中，整型数据按长度分为BYTE、WORD、DWORD等类型。汇编语言中的数据本身只考虑编码的长短，不考虑有无符号。这也是ISA以下的硬件层的整型数据的编码方案。（暂称ISA层中的一个编码为一个码点）。</a:t>
            </a:r>
          </a:p>
          <a:p>
            <a:pPr marL="342900" indent="-342900" algn="l">
              <a:lnSpc>
                <a:spcPct val="150000"/>
              </a:lnSpc>
              <a:buClrTx/>
              <a:buSzTx/>
              <a:buFont typeface="Wingdings" panose="05000000000000000000" charset="0"/>
              <a:buChar char="l"/>
            </a:pPr>
            <a:r>
              <a:rPr lang="zh-CN" altLang="en-US" sz="2200" dirty="0">
                <a:latin typeface="楷体_GB2312" pitchFamily="1" charset="-122"/>
                <a:ea typeface="楷体_GB2312" pitchFamily="1" charset="-122"/>
              </a:rPr>
              <a:t>可以采用补码、原码等编码方案，将高级编程语言中的有符号整数，映射为ISA层中指定长度的码点。</a:t>
            </a:r>
            <a:r>
              <a:rPr lang="zh-CN" altLang="en-US" sz="2200" dirty="0">
                <a:solidFill>
                  <a:schemeClr val="tx1"/>
                </a:solidFill>
                <a:latin typeface="楷体_GB2312" pitchFamily="1" charset="-122"/>
                <a:ea typeface="楷体_GB2312" pitchFamily="1" charset="-122"/>
                <a:sym typeface="+mn-ea"/>
              </a:rPr>
              <a:t> </a:t>
            </a:r>
            <a:r>
              <a:rPr lang="zh-CN" altLang="en-US" sz="2200" dirty="0">
                <a:solidFill>
                  <a:schemeClr val="tx1"/>
                </a:solidFill>
                <a:latin typeface="楷体_GB2312" pitchFamily="1" charset="-122"/>
                <a:ea typeface="楷体_GB2312" pitchFamily="1" charset="-122"/>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193">
            <a:extLst>
              <a:ext uri="{FF2B5EF4-FFF2-40B4-BE49-F238E27FC236}">
                <a16:creationId xmlns:a16="http://schemas.microsoft.com/office/drawing/2014/main" id="{9485A350-A374-1F37-625A-1C3D60DDD7AD}"/>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有符号数与无符号数</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7" name="Rectangle 2">
            <a:extLst>
              <a:ext uri="{FF2B5EF4-FFF2-40B4-BE49-F238E27FC236}">
                <a16:creationId xmlns:a16="http://schemas.microsoft.com/office/drawing/2014/main" id="{91C4B07B-C87F-7C61-FA7B-7668659B0FA5}"/>
              </a:ext>
            </a:extLst>
          </p:cNvPr>
          <p:cNvSpPr>
            <a:spLocks noChangeArrowheads="1"/>
          </p:cNvSpPr>
          <p:nvPr/>
        </p:nvSpPr>
        <p:spPr bwMode="auto">
          <a:xfrm>
            <a:off x="35496" y="1492638"/>
            <a:ext cx="597666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b="1" dirty="0">
                <a:solidFill>
                  <a:srgbClr val="40458C"/>
                </a:solidFill>
                <a:latin typeface="Times New Roman" pitchFamily="18" charset="0"/>
                <a:ea typeface="宋体" pitchFamily="2" charset="-122"/>
              </a:rPr>
              <a:t>#include &lt;</a:t>
            </a:r>
            <a:r>
              <a:rPr lang="en-US" altLang="zh-CN" sz="2200" b="1" dirty="0" err="1">
                <a:solidFill>
                  <a:srgbClr val="40458C"/>
                </a:solidFill>
                <a:latin typeface="Times New Roman" pitchFamily="18" charset="0"/>
                <a:ea typeface="宋体" pitchFamily="2" charset="-122"/>
              </a:rPr>
              <a:t>stdio.h</a:t>
            </a:r>
            <a:r>
              <a:rPr lang="en-US" altLang="zh-CN" sz="2200" b="1" dirty="0">
                <a:solidFill>
                  <a:srgbClr val="40458C"/>
                </a:solidFill>
                <a:latin typeface="Times New Roman" pitchFamily="18" charset="0"/>
                <a:ea typeface="宋体" pitchFamily="2" charset="-122"/>
              </a:rPr>
              <a:t>&gt;</a:t>
            </a:r>
          </a:p>
          <a:p>
            <a:r>
              <a:rPr lang="en-US" altLang="zh-CN" sz="2200" dirty="0">
                <a:solidFill>
                  <a:srgbClr val="0000FF"/>
                </a:solidFill>
                <a:latin typeface="新宋体" panose="02010609030101010101" pitchFamily="49" charset="-122"/>
                <a:ea typeface="新宋体" panose="02010609030101010101" pitchFamily="49" charset="-122"/>
              </a:rPr>
              <a:t>void</a:t>
            </a:r>
            <a:r>
              <a:rPr lang="en-US" altLang="zh-CN" sz="2200" dirty="0">
                <a:solidFill>
                  <a:srgbClr val="000000"/>
                </a:solidFill>
                <a:latin typeface="新宋体" panose="02010609030101010101" pitchFamily="49" charset="-122"/>
                <a:ea typeface="新宋体" panose="02010609030101010101" pitchFamily="49" charset="-122"/>
              </a:rPr>
              <a:t> main()</a:t>
            </a:r>
          </a:p>
          <a:p>
            <a:r>
              <a:rPr lang="en-US" altLang="zh-CN" sz="2200" dirty="0">
                <a:solidFill>
                  <a:srgbClr val="000000"/>
                </a:solidFill>
                <a:latin typeface="新宋体" panose="02010609030101010101" pitchFamily="49" charset="-122"/>
                <a:ea typeface="新宋体" panose="02010609030101010101" pitchFamily="49" charset="-122"/>
              </a:rPr>
              <a:t>{</a:t>
            </a:r>
          </a:p>
          <a:p>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00FF"/>
                </a:solidFill>
                <a:latin typeface="新宋体" panose="02010609030101010101" pitchFamily="49" charset="-122"/>
                <a:ea typeface="新宋体" panose="02010609030101010101" pitchFamily="49" charset="-122"/>
              </a:rPr>
              <a:t>short</a:t>
            </a:r>
            <a:r>
              <a:rPr lang="en-US" altLang="zh-CN" sz="2200" dirty="0">
                <a:solidFill>
                  <a:srgbClr val="000000"/>
                </a:solidFill>
                <a:latin typeface="新宋体" panose="02010609030101010101" pitchFamily="49" charset="-122"/>
                <a:ea typeface="新宋体" panose="02010609030101010101" pitchFamily="49" charset="-122"/>
              </a:rPr>
              <a:t>   x;</a:t>
            </a:r>
          </a:p>
          <a:p>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00FF"/>
                </a:solidFill>
                <a:latin typeface="新宋体" panose="02010609030101010101" pitchFamily="49" charset="-122"/>
                <a:ea typeface="新宋体" panose="02010609030101010101" pitchFamily="49" charset="-122"/>
              </a:rPr>
              <a:t>unsigned</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00FF"/>
                </a:solidFill>
                <a:latin typeface="新宋体" panose="02010609030101010101" pitchFamily="49" charset="-122"/>
                <a:ea typeface="新宋体" panose="02010609030101010101" pitchFamily="49" charset="-122"/>
              </a:rPr>
              <a:t>short</a:t>
            </a:r>
            <a:r>
              <a:rPr lang="en-US" altLang="zh-CN" sz="2200" dirty="0">
                <a:solidFill>
                  <a:srgbClr val="000000"/>
                </a:solidFill>
                <a:latin typeface="新宋体" panose="02010609030101010101" pitchFamily="49" charset="-122"/>
                <a:ea typeface="新宋体" panose="02010609030101010101" pitchFamily="49" charset="-122"/>
              </a:rPr>
              <a:t>  y;</a:t>
            </a:r>
          </a:p>
          <a:p>
            <a:r>
              <a:rPr lang="en-US" altLang="zh-CN" sz="2200" dirty="0">
                <a:solidFill>
                  <a:srgbClr val="000000"/>
                </a:solidFill>
                <a:latin typeface="新宋体" panose="02010609030101010101" pitchFamily="49" charset="-122"/>
                <a:ea typeface="新宋体" panose="02010609030101010101" pitchFamily="49" charset="-122"/>
              </a:rPr>
              <a:t>    x = -1;    y = -1;</a:t>
            </a:r>
          </a:p>
          <a:p>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00FF"/>
                </a:solidFill>
                <a:latin typeface="新宋体" panose="02010609030101010101" pitchFamily="49" charset="-122"/>
                <a:ea typeface="新宋体" panose="02010609030101010101" pitchFamily="49" charset="-122"/>
              </a:rPr>
              <a:t>if</a:t>
            </a:r>
            <a:r>
              <a:rPr lang="en-US" altLang="zh-CN" sz="2200" dirty="0">
                <a:solidFill>
                  <a:srgbClr val="000000"/>
                </a:solidFill>
                <a:latin typeface="新宋体" panose="02010609030101010101" pitchFamily="49" charset="-122"/>
                <a:ea typeface="新宋体" panose="02010609030101010101" pitchFamily="49" charset="-122"/>
              </a:rPr>
              <a:t> (x &gt; 0)</a:t>
            </a:r>
          </a:p>
          <a:p>
            <a:r>
              <a:rPr lang="pt-BR" altLang="zh-CN" sz="2200" dirty="0">
                <a:solidFill>
                  <a:srgbClr val="000000"/>
                </a:solidFill>
                <a:latin typeface="新宋体" panose="02010609030101010101" pitchFamily="49" charset="-122"/>
                <a:ea typeface="新宋体" panose="02010609030101010101" pitchFamily="49" charset="-122"/>
              </a:rPr>
              <a:t>        printf(</a:t>
            </a:r>
            <a:r>
              <a:rPr lang="pt-BR" altLang="zh-CN" sz="2200" dirty="0">
                <a:solidFill>
                  <a:srgbClr val="A31515"/>
                </a:solidFill>
                <a:latin typeface="新宋体" panose="02010609030101010101" pitchFamily="49" charset="-122"/>
                <a:ea typeface="新宋体" panose="02010609030101010101" pitchFamily="49" charset="-122"/>
              </a:rPr>
              <a:t>"x = % d positive\n"</a:t>
            </a:r>
            <a:r>
              <a:rPr lang="pt-BR" altLang="zh-CN" sz="2200" dirty="0">
                <a:solidFill>
                  <a:srgbClr val="000000"/>
                </a:solidFill>
                <a:latin typeface="新宋体" panose="02010609030101010101" pitchFamily="49" charset="-122"/>
                <a:ea typeface="新宋体" panose="02010609030101010101" pitchFamily="49" charset="-122"/>
              </a:rPr>
              <a:t>, x);</a:t>
            </a:r>
          </a:p>
          <a:p>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00FF"/>
                </a:solidFill>
                <a:latin typeface="新宋体" panose="02010609030101010101" pitchFamily="49" charset="-122"/>
                <a:ea typeface="新宋体" panose="02010609030101010101" pitchFamily="49" charset="-122"/>
              </a:rPr>
              <a:t>if</a:t>
            </a:r>
            <a:r>
              <a:rPr lang="en-US" altLang="zh-CN" sz="2200" dirty="0">
                <a:solidFill>
                  <a:srgbClr val="000000"/>
                </a:solidFill>
                <a:latin typeface="新宋体" panose="02010609030101010101" pitchFamily="49" charset="-122"/>
                <a:ea typeface="新宋体" panose="02010609030101010101" pitchFamily="49" charset="-122"/>
              </a:rPr>
              <a:t> (y &gt; 0)</a:t>
            </a:r>
          </a:p>
          <a:p>
            <a:r>
              <a:rPr lang="es-ES" altLang="zh-CN" sz="2200" dirty="0">
                <a:solidFill>
                  <a:srgbClr val="000000"/>
                </a:solidFill>
                <a:latin typeface="新宋体" panose="02010609030101010101" pitchFamily="49" charset="-122"/>
                <a:ea typeface="新宋体" panose="02010609030101010101" pitchFamily="49" charset="-122"/>
              </a:rPr>
              <a:t>        printf(</a:t>
            </a:r>
            <a:r>
              <a:rPr lang="es-ES" altLang="zh-CN" sz="2200" dirty="0">
                <a:solidFill>
                  <a:srgbClr val="A31515"/>
                </a:solidFill>
                <a:latin typeface="新宋体" panose="02010609030101010101" pitchFamily="49" charset="-122"/>
                <a:ea typeface="新宋体" panose="02010609030101010101" pitchFamily="49" charset="-122"/>
              </a:rPr>
              <a:t>"y = % d positive\n"</a:t>
            </a:r>
            <a:r>
              <a:rPr lang="es-ES" altLang="zh-CN" sz="2200" dirty="0">
                <a:solidFill>
                  <a:srgbClr val="000000"/>
                </a:solidFill>
                <a:latin typeface="新宋体" panose="02010609030101010101" pitchFamily="49" charset="-122"/>
                <a:ea typeface="新宋体" panose="02010609030101010101" pitchFamily="49" charset="-122"/>
              </a:rPr>
              <a:t>, y);</a:t>
            </a:r>
          </a:p>
          <a:p>
            <a:r>
              <a:rPr lang="en-US" altLang="zh-CN" sz="2200" dirty="0">
                <a:solidFill>
                  <a:srgbClr val="000000"/>
                </a:solidFill>
                <a:latin typeface="新宋体" panose="02010609030101010101" pitchFamily="49" charset="-122"/>
                <a:ea typeface="新宋体" panose="02010609030101010101" pitchFamily="49" charset="-122"/>
              </a:rPr>
              <a:t>}</a:t>
            </a:r>
            <a:endParaRPr lang="en-US" altLang="zh-CN" sz="2200" b="1" dirty="0">
              <a:solidFill>
                <a:srgbClr val="40458C"/>
              </a:solidFill>
              <a:latin typeface="Times New Roman" pitchFamily="18" charset="0"/>
              <a:ea typeface="宋体" pitchFamily="2" charset="-122"/>
            </a:endParaRPr>
          </a:p>
        </p:txBody>
      </p:sp>
      <p:sp>
        <p:nvSpPr>
          <p:cNvPr id="8" name="Text Box 3">
            <a:extLst>
              <a:ext uri="{FF2B5EF4-FFF2-40B4-BE49-F238E27FC236}">
                <a16:creationId xmlns:a16="http://schemas.microsoft.com/office/drawing/2014/main" id="{FD1629CA-3357-B48B-872F-94AE81BB11B4}"/>
              </a:ext>
            </a:extLst>
          </p:cNvPr>
          <p:cNvSpPr txBox="1">
            <a:spLocks noChangeArrowheads="1"/>
          </p:cNvSpPr>
          <p:nvPr/>
        </p:nvSpPr>
        <p:spPr bwMode="auto">
          <a:xfrm>
            <a:off x="5796136" y="1476411"/>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dirty="0">
                <a:solidFill>
                  <a:srgbClr val="40458C"/>
                </a:solidFill>
                <a:latin typeface="Times New Roman" pitchFamily="18" charset="0"/>
              </a:rPr>
              <a:t>结果？</a:t>
            </a:r>
          </a:p>
        </p:txBody>
      </p:sp>
      <p:sp>
        <p:nvSpPr>
          <p:cNvPr id="9" name="Line 4">
            <a:extLst>
              <a:ext uri="{FF2B5EF4-FFF2-40B4-BE49-F238E27FC236}">
                <a16:creationId xmlns:a16="http://schemas.microsoft.com/office/drawing/2014/main" id="{CE7A105B-D174-6356-F7AE-3E241148EA47}"/>
              </a:ext>
            </a:extLst>
          </p:cNvPr>
          <p:cNvSpPr>
            <a:spLocks noChangeShapeType="1"/>
          </p:cNvSpPr>
          <p:nvPr/>
        </p:nvSpPr>
        <p:spPr bwMode="auto">
          <a:xfrm>
            <a:off x="5796136" y="1556792"/>
            <a:ext cx="0" cy="3672408"/>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0" name="Text Box 7">
            <a:extLst>
              <a:ext uri="{FF2B5EF4-FFF2-40B4-BE49-F238E27FC236}">
                <a16:creationId xmlns:a16="http://schemas.microsoft.com/office/drawing/2014/main" id="{5283F269-ADA9-9FB9-E92A-AE418FECB0FE}"/>
              </a:ext>
            </a:extLst>
          </p:cNvPr>
          <p:cNvSpPr txBox="1">
            <a:spLocks noChangeArrowheads="1"/>
          </p:cNvSpPr>
          <p:nvPr/>
        </p:nvSpPr>
        <p:spPr bwMode="auto">
          <a:xfrm>
            <a:off x="5868144" y="4208224"/>
            <a:ext cx="33123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40458C"/>
                </a:solidFill>
                <a:effectLst/>
                <a:uLnTx/>
                <a:uFillTx/>
                <a:latin typeface="Arial" charset="0"/>
                <a:ea typeface="宋体" pitchFamily="2" charset="-122"/>
              </a:rPr>
              <a:t>把一个数当有符号数看，还是无符号数看？</a:t>
            </a:r>
          </a:p>
        </p:txBody>
      </p:sp>
      <p:pic>
        <p:nvPicPr>
          <p:cNvPr id="11" name="图片 10">
            <a:extLst>
              <a:ext uri="{FF2B5EF4-FFF2-40B4-BE49-F238E27FC236}">
                <a16:creationId xmlns:a16="http://schemas.microsoft.com/office/drawing/2014/main" id="{6F5F8F9C-9432-C532-D272-B12239262B27}"/>
              </a:ext>
            </a:extLst>
          </p:cNvPr>
          <p:cNvPicPr>
            <a:picLocks noChangeAspect="1"/>
          </p:cNvPicPr>
          <p:nvPr/>
        </p:nvPicPr>
        <p:blipFill>
          <a:blip r:embed="rId2"/>
          <a:stretch>
            <a:fillRect/>
          </a:stretch>
        </p:blipFill>
        <p:spPr>
          <a:xfrm>
            <a:off x="6114555" y="2192672"/>
            <a:ext cx="2819545" cy="1403422"/>
          </a:xfrm>
          <a:prstGeom prst="rect">
            <a:avLst/>
          </a:prstGeom>
        </p:spPr>
      </p:pic>
    </p:spTree>
    <p:extLst>
      <p:ext uri="{BB962C8B-B14F-4D97-AF65-F5344CB8AC3E}">
        <p14:creationId xmlns:p14="http://schemas.microsoft.com/office/powerpoint/2010/main" val="393945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193">
            <a:extLst>
              <a:ext uri="{FF2B5EF4-FFF2-40B4-BE49-F238E27FC236}">
                <a16:creationId xmlns:a16="http://schemas.microsoft.com/office/drawing/2014/main" id="{9485A350-A374-1F37-625A-1C3D60DDD7AD}"/>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有符号数与无符号数</a:t>
            </a:r>
            <a:endParaRPr lang="zh-CN" sz="3600" dirty="0">
              <a:solidFill>
                <a:schemeClr val="bg1"/>
              </a:solidFill>
              <a:latin typeface="华文新魏" panose="02010800040101010101" pitchFamily="2" charset="-122"/>
              <a:ea typeface="华文新魏" panose="02010800040101010101" pitchFamily="2" charset="-122"/>
            </a:endParaRPr>
          </a:p>
        </p:txBody>
      </p:sp>
      <p:pic>
        <p:nvPicPr>
          <p:cNvPr id="2" name="图片 1">
            <a:extLst>
              <a:ext uri="{FF2B5EF4-FFF2-40B4-BE49-F238E27FC236}">
                <a16:creationId xmlns:a16="http://schemas.microsoft.com/office/drawing/2014/main" id="{8C32348F-162F-9A3D-B15C-4AA3F6D1254A}"/>
              </a:ext>
            </a:extLst>
          </p:cNvPr>
          <p:cNvPicPr>
            <a:picLocks noChangeAspect="1"/>
          </p:cNvPicPr>
          <p:nvPr/>
        </p:nvPicPr>
        <p:blipFill>
          <a:blip r:embed="rId2"/>
          <a:stretch>
            <a:fillRect/>
          </a:stretch>
        </p:blipFill>
        <p:spPr>
          <a:xfrm>
            <a:off x="395536" y="1268760"/>
            <a:ext cx="8014112" cy="4927853"/>
          </a:xfrm>
          <a:prstGeom prst="rect">
            <a:avLst/>
          </a:prstGeom>
        </p:spPr>
      </p:pic>
      <p:cxnSp>
        <p:nvCxnSpPr>
          <p:cNvPr id="4" name="直接连接符 3">
            <a:extLst>
              <a:ext uri="{FF2B5EF4-FFF2-40B4-BE49-F238E27FC236}">
                <a16:creationId xmlns:a16="http://schemas.microsoft.com/office/drawing/2014/main" id="{5CCA165C-4B0C-18A3-907F-65CFBCAB67C3}"/>
              </a:ext>
            </a:extLst>
          </p:cNvPr>
          <p:cNvCxnSpPr/>
          <p:nvPr/>
        </p:nvCxnSpPr>
        <p:spPr bwMode="auto">
          <a:xfrm flipV="1">
            <a:off x="1691680" y="1772816"/>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a:extLst>
              <a:ext uri="{FF2B5EF4-FFF2-40B4-BE49-F238E27FC236}">
                <a16:creationId xmlns:a16="http://schemas.microsoft.com/office/drawing/2014/main" id="{C57FD1AF-DC52-2CCE-A15E-743CD365F105}"/>
              </a:ext>
            </a:extLst>
          </p:cNvPr>
          <p:cNvCxnSpPr/>
          <p:nvPr/>
        </p:nvCxnSpPr>
        <p:spPr bwMode="auto">
          <a:xfrm flipV="1">
            <a:off x="1691680" y="4293096"/>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a:extLst>
              <a:ext uri="{FF2B5EF4-FFF2-40B4-BE49-F238E27FC236}">
                <a16:creationId xmlns:a16="http://schemas.microsoft.com/office/drawing/2014/main" id="{869726FF-A69B-DC6B-0E57-ED19BC7DB319}"/>
              </a:ext>
            </a:extLst>
          </p:cNvPr>
          <p:cNvCxnSpPr/>
          <p:nvPr/>
        </p:nvCxnSpPr>
        <p:spPr bwMode="auto">
          <a:xfrm flipV="1">
            <a:off x="1763688" y="5085184"/>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503C0F14-82A7-BA86-C3E2-882071D68BF5}"/>
              </a:ext>
            </a:extLst>
          </p:cNvPr>
          <p:cNvCxnSpPr/>
          <p:nvPr/>
        </p:nvCxnSpPr>
        <p:spPr bwMode="auto">
          <a:xfrm flipV="1">
            <a:off x="1763688" y="2636912"/>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41032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9045B-71F8-DE1E-D9FF-D56B1EF19A21}"/>
            </a:ext>
          </a:extLst>
        </p:cNvPr>
        <p:cNvGrpSpPr/>
        <p:nvPr/>
      </p:nvGrpSpPr>
      <p:grpSpPr>
        <a:xfrm>
          <a:off x="0" y="0"/>
          <a:ext cx="0" cy="0"/>
          <a:chOff x="0" y="0"/>
          <a:chExt cx="0" cy="0"/>
        </a:xfrm>
      </p:grpSpPr>
      <p:sp>
        <p:nvSpPr>
          <p:cNvPr id="3" name="文本框 8193">
            <a:extLst>
              <a:ext uri="{FF2B5EF4-FFF2-40B4-BE49-F238E27FC236}">
                <a16:creationId xmlns:a16="http://schemas.microsoft.com/office/drawing/2014/main" id="{EC46343B-4572-2C8E-1B9F-ED71E2DAB9F2}"/>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再谈标志寄存器</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7" name="Text Box 3">
            <a:extLst>
              <a:ext uri="{FF2B5EF4-FFF2-40B4-BE49-F238E27FC236}">
                <a16:creationId xmlns:a16="http://schemas.microsoft.com/office/drawing/2014/main" id="{06EE6EF8-9059-4581-5A64-217DD6020EBA}"/>
              </a:ext>
            </a:extLst>
          </p:cNvPr>
          <p:cNvSpPr txBox="1">
            <a:spLocks noChangeArrowheads="1"/>
          </p:cNvSpPr>
          <p:nvPr/>
        </p:nvSpPr>
        <p:spPr bwMode="auto">
          <a:xfrm>
            <a:off x="755650" y="1180466"/>
            <a:ext cx="45304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rgbClr val="FF3300"/>
                </a:solidFill>
                <a:latin typeface="宋体" panose="02010600030101010101" pitchFamily="2" charset="-122"/>
              </a:rPr>
              <a:t>1</a:t>
            </a:r>
            <a:r>
              <a:rPr lang="zh-CN" altLang="en-US" sz="2400" b="1" dirty="0">
                <a:solidFill>
                  <a:srgbClr val="FF3300"/>
                </a:solidFill>
                <a:latin typeface="宋体" panose="02010600030101010101" pitchFamily="2" charset="-122"/>
              </a:rPr>
              <a:t>、符号标志 </a:t>
            </a:r>
            <a:r>
              <a:rPr lang="en-US" altLang="zh-CN" sz="2400" b="1" dirty="0">
                <a:solidFill>
                  <a:srgbClr val="FF3300"/>
                </a:solidFill>
                <a:latin typeface="宋体" panose="02010600030101010101" pitchFamily="2" charset="-122"/>
              </a:rPr>
              <a:t>SF   (Sign Flag)</a:t>
            </a:r>
          </a:p>
        </p:txBody>
      </p:sp>
      <p:sp>
        <p:nvSpPr>
          <p:cNvPr id="8" name="Text Box 4">
            <a:extLst>
              <a:ext uri="{FF2B5EF4-FFF2-40B4-BE49-F238E27FC236}">
                <a16:creationId xmlns:a16="http://schemas.microsoft.com/office/drawing/2014/main" id="{D814DFB1-6188-5BAC-3C19-7CE60E1AF3D0}"/>
              </a:ext>
            </a:extLst>
          </p:cNvPr>
          <p:cNvSpPr txBox="1">
            <a:spLocks noChangeArrowheads="1"/>
          </p:cNvSpPr>
          <p:nvPr/>
        </p:nvSpPr>
        <p:spPr bwMode="auto">
          <a:xfrm>
            <a:off x="1043608" y="1556792"/>
            <a:ext cx="7409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宋体" panose="02010600030101010101" pitchFamily="2" charset="-122"/>
              </a:rPr>
              <a:t>运算结果的最高二进制位为</a:t>
            </a:r>
            <a:r>
              <a:rPr lang="en-US" altLang="zh-CN" sz="2400" b="1" dirty="0">
                <a:latin typeface="宋体" panose="02010600030101010101" pitchFamily="2" charset="-122"/>
              </a:rPr>
              <a:t>1</a:t>
            </a:r>
            <a:r>
              <a:rPr lang="zh-CN" altLang="en-US" sz="2400" b="1" dirty="0">
                <a:latin typeface="宋体" panose="02010600030101010101" pitchFamily="2" charset="-122"/>
              </a:rPr>
              <a:t>，则</a:t>
            </a:r>
            <a:r>
              <a:rPr lang="en-US" altLang="zh-CN" sz="2400" b="1" dirty="0">
                <a:latin typeface="宋体" panose="02010600030101010101" pitchFamily="2" charset="-122"/>
              </a:rPr>
              <a:t>SF=1</a:t>
            </a:r>
            <a:r>
              <a:rPr lang="zh-CN" altLang="en-US" sz="2400" b="1" dirty="0">
                <a:latin typeface="宋体" panose="02010600030101010101" pitchFamily="2" charset="-122"/>
              </a:rPr>
              <a:t>，否则</a:t>
            </a:r>
            <a:r>
              <a:rPr lang="en-US" altLang="zh-CN" sz="2400" b="1" dirty="0">
                <a:latin typeface="宋体" panose="02010600030101010101" pitchFamily="2" charset="-122"/>
              </a:rPr>
              <a:t>SF=0</a:t>
            </a:r>
            <a:endParaRPr lang="zh-CN" altLang="en-US" sz="2400" b="1" dirty="0">
              <a:latin typeface="宋体" panose="02010600030101010101" pitchFamily="2" charset="-122"/>
            </a:endParaRPr>
          </a:p>
        </p:txBody>
      </p:sp>
      <p:sp>
        <p:nvSpPr>
          <p:cNvPr id="9" name="Text Box 3">
            <a:extLst>
              <a:ext uri="{FF2B5EF4-FFF2-40B4-BE49-F238E27FC236}">
                <a16:creationId xmlns:a16="http://schemas.microsoft.com/office/drawing/2014/main" id="{C538D92B-7613-423A-07BA-A97311DB62BE}"/>
              </a:ext>
            </a:extLst>
          </p:cNvPr>
          <p:cNvSpPr txBox="1">
            <a:spLocks noChangeArrowheads="1"/>
          </p:cNvSpPr>
          <p:nvPr/>
        </p:nvSpPr>
        <p:spPr bwMode="auto">
          <a:xfrm>
            <a:off x="827584" y="1988840"/>
            <a:ext cx="4221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rgbClr val="FF3300"/>
                </a:solidFill>
                <a:latin typeface="宋体" panose="02010600030101010101" pitchFamily="2" charset="-122"/>
              </a:rPr>
              <a:t>2</a:t>
            </a:r>
            <a:r>
              <a:rPr lang="zh-CN" altLang="en-US" sz="2400" b="1" dirty="0">
                <a:solidFill>
                  <a:srgbClr val="FF3300"/>
                </a:solidFill>
                <a:latin typeface="宋体" panose="02010600030101010101" pitchFamily="2" charset="-122"/>
              </a:rPr>
              <a:t>、零标志 </a:t>
            </a:r>
            <a:r>
              <a:rPr lang="en-US" altLang="zh-CN" sz="2400" b="1" dirty="0">
                <a:solidFill>
                  <a:srgbClr val="FF3300"/>
                </a:solidFill>
                <a:latin typeface="宋体" panose="02010600030101010101" pitchFamily="2" charset="-122"/>
              </a:rPr>
              <a:t>ZF   (Zero Flag)</a:t>
            </a:r>
          </a:p>
        </p:txBody>
      </p:sp>
      <p:sp>
        <p:nvSpPr>
          <p:cNvPr id="10" name="Text Box 4">
            <a:extLst>
              <a:ext uri="{FF2B5EF4-FFF2-40B4-BE49-F238E27FC236}">
                <a16:creationId xmlns:a16="http://schemas.microsoft.com/office/drawing/2014/main" id="{DA03C1E0-DBDF-77FA-446C-315D3B49E67A}"/>
              </a:ext>
            </a:extLst>
          </p:cNvPr>
          <p:cNvSpPr txBox="1">
            <a:spLocks noChangeArrowheads="1"/>
          </p:cNvSpPr>
          <p:nvPr/>
        </p:nvSpPr>
        <p:spPr bwMode="auto">
          <a:xfrm>
            <a:off x="1331640" y="2492896"/>
            <a:ext cx="61855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宋体" panose="02010600030101010101" pitchFamily="2" charset="-122"/>
              </a:rPr>
              <a:t>运算结果为</a:t>
            </a:r>
            <a:r>
              <a:rPr lang="en-US" altLang="zh-CN" sz="2400" b="1" dirty="0">
                <a:latin typeface="宋体" panose="02010600030101010101" pitchFamily="2" charset="-122"/>
              </a:rPr>
              <a:t>0</a:t>
            </a:r>
            <a:r>
              <a:rPr lang="zh-CN" altLang="en-US" sz="2400" b="1" dirty="0">
                <a:latin typeface="宋体" panose="02010600030101010101" pitchFamily="2" charset="-122"/>
              </a:rPr>
              <a:t>，则 </a:t>
            </a:r>
            <a:r>
              <a:rPr lang="en-US" altLang="zh-CN" sz="2400" b="1" dirty="0">
                <a:latin typeface="宋体" panose="02010600030101010101" pitchFamily="2" charset="-122"/>
              </a:rPr>
              <a:t>ZF</a:t>
            </a: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，否则 </a:t>
            </a:r>
            <a:r>
              <a:rPr lang="en-US" altLang="zh-CN" sz="2400" b="1" dirty="0">
                <a:latin typeface="宋体" panose="02010600030101010101" pitchFamily="2" charset="-122"/>
              </a:rPr>
              <a:t>ZF</a:t>
            </a:r>
            <a:r>
              <a:rPr lang="zh-CN" altLang="en-US" sz="2400" b="1" dirty="0">
                <a:latin typeface="宋体" panose="02010600030101010101" pitchFamily="2" charset="-122"/>
              </a:rPr>
              <a:t>＝</a:t>
            </a:r>
            <a:r>
              <a:rPr lang="en-US" altLang="zh-CN" sz="2400" b="1" dirty="0">
                <a:latin typeface="宋体" panose="02010600030101010101" pitchFamily="2" charset="-122"/>
              </a:rPr>
              <a:t>0</a:t>
            </a:r>
            <a:endParaRPr lang="zh-CN" altLang="en-US" sz="2400" b="1" dirty="0">
              <a:latin typeface="宋体" panose="02010600030101010101" pitchFamily="2" charset="-122"/>
            </a:endParaRPr>
          </a:p>
        </p:txBody>
      </p:sp>
      <p:pic>
        <p:nvPicPr>
          <p:cNvPr id="11" name="图片 10">
            <a:extLst>
              <a:ext uri="{FF2B5EF4-FFF2-40B4-BE49-F238E27FC236}">
                <a16:creationId xmlns:a16="http://schemas.microsoft.com/office/drawing/2014/main" id="{966F9A56-D45E-EF90-5F0F-B3F0A0C24AD5}"/>
              </a:ext>
            </a:extLst>
          </p:cNvPr>
          <p:cNvPicPr>
            <a:picLocks noChangeAspect="1"/>
          </p:cNvPicPr>
          <p:nvPr/>
        </p:nvPicPr>
        <p:blipFill>
          <a:blip r:embed="rId2"/>
          <a:stretch>
            <a:fillRect/>
          </a:stretch>
        </p:blipFill>
        <p:spPr>
          <a:xfrm>
            <a:off x="971599" y="4035310"/>
            <a:ext cx="4186961" cy="2826550"/>
          </a:xfrm>
          <a:prstGeom prst="rect">
            <a:avLst/>
          </a:prstGeom>
        </p:spPr>
      </p:pic>
      <p:sp>
        <p:nvSpPr>
          <p:cNvPr id="13" name="Text Box 3">
            <a:extLst>
              <a:ext uri="{FF2B5EF4-FFF2-40B4-BE49-F238E27FC236}">
                <a16:creationId xmlns:a16="http://schemas.microsoft.com/office/drawing/2014/main" id="{4001E055-29FE-499A-3C26-C3F84E7B44BB}"/>
              </a:ext>
            </a:extLst>
          </p:cNvPr>
          <p:cNvSpPr txBox="1">
            <a:spLocks noChangeArrowheads="1"/>
          </p:cNvSpPr>
          <p:nvPr/>
        </p:nvSpPr>
        <p:spPr bwMode="auto">
          <a:xfrm>
            <a:off x="844576" y="2940990"/>
            <a:ext cx="46858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rgbClr val="FF3300"/>
                </a:solidFill>
                <a:latin typeface="宋体" panose="02010600030101010101" pitchFamily="2" charset="-122"/>
              </a:rPr>
              <a:t>3</a:t>
            </a:r>
            <a:r>
              <a:rPr lang="zh-CN" altLang="en-US" sz="2400" b="1" dirty="0">
                <a:solidFill>
                  <a:srgbClr val="FF3300"/>
                </a:solidFill>
                <a:latin typeface="宋体" panose="02010600030101010101" pitchFamily="2" charset="-122"/>
              </a:rPr>
              <a:t>、进位标志 </a:t>
            </a:r>
            <a:r>
              <a:rPr lang="en-US" altLang="zh-CN" sz="2400" b="1" dirty="0">
                <a:solidFill>
                  <a:srgbClr val="FF3300"/>
                </a:solidFill>
                <a:latin typeface="宋体" panose="02010600030101010101" pitchFamily="2" charset="-122"/>
              </a:rPr>
              <a:t>CF   (Carry Flag)</a:t>
            </a:r>
          </a:p>
        </p:txBody>
      </p:sp>
      <p:sp>
        <p:nvSpPr>
          <p:cNvPr id="14" name="Text Box 4">
            <a:extLst>
              <a:ext uri="{FF2B5EF4-FFF2-40B4-BE49-F238E27FC236}">
                <a16:creationId xmlns:a16="http://schemas.microsoft.com/office/drawing/2014/main" id="{FF289B50-225D-0118-2C86-78AD442A2FC5}"/>
              </a:ext>
            </a:extLst>
          </p:cNvPr>
          <p:cNvSpPr txBox="1">
            <a:spLocks noChangeArrowheads="1"/>
          </p:cNvSpPr>
          <p:nvPr/>
        </p:nvSpPr>
        <p:spPr bwMode="auto">
          <a:xfrm>
            <a:off x="1259632" y="3356992"/>
            <a:ext cx="67615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宋体" panose="02010600030101010101" pitchFamily="2" charset="-122"/>
              </a:rPr>
              <a:t>运算时从最高位向前产生了进位（或借位），</a:t>
            </a:r>
            <a:endParaRPr lang="en-US" altLang="zh-CN" sz="2400" b="1" dirty="0">
              <a:latin typeface="宋体" panose="02010600030101010101" pitchFamily="2" charset="-122"/>
            </a:endParaRPr>
          </a:p>
          <a:p>
            <a:pPr eaLnBrk="1" hangingPunct="1"/>
            <a:r>
              <a:rPr lang="zh-CN" altLang="en-US" sz="2400" b="1" dirty="0">
                <a:latin typeface="宋体" panose="02010600030101010101" pitchFamily="2" charset="-122"/>
              </a:rPr>
              <a:t>则</a:t>
            </a:r>
            <a:r>
              <a:rPr lang="en-US" altLang="zh-CN" sz="2400" b="1" dirty="0">
                <a:latin typeface="宋体" panose="02010600030101010101" pitchFamily="2" charset="-122"/>
              </a:rPr>
              <a:t>CF=1</a:t>
            </a:r>
            <a:r>
              <a:rPr lang="zh-CN" altLang="en-US" sz="2400" b="1" dirty="0">
                <a:latin typeface="宋体" panose="02010600030101010101" pitchFamily="2" charset="-122"/>
              </a:rPr>
              <a:t>；否则 </a:t>
            </a:r>
            <a:r>
              <a:rPr lang="en-US" altLang="zh-CN" sz="2400" b="1" dirty="0">
                <a:latin typeface="宋体" panose="02010600030101010101" pitchFamily="2" charset="-122"/>
              </a:rPr>
              <a:t>CF=0</a:t>
            </a:r>
            <a:r>
              <a:rPr lang="zh-CN" altLang="en-US" sz="2400" b="1" dirty="0">
                <a:latin typeface="宋体" panose="02010600030101010101" pitchFamily="2" charset="-122"/>
              </a:rPr>
              <a:t>。</a:t>
            </a:r>
          </a:p>
        </p:txBody>
      </p:sp>
      <p:sp>
        <p:nvSpPr>
          <p:cNvPr id="15" name="Text Box 4">
            <a:extLst>
              <a:ext uri="{FF2B5EF4-FFF2-40B4-BE49-F238E27FC236}">
                <a16:creationId xmlns:a16="http://schemas.microsoft.com/office/drawing/2014/main" id="{289B0147-4B41-22D7-F534-F18FBC5135F7}"/>
              </a:ext>
            </a:extLst>
          </p:cNvPr>
          <p:cNvSpPr txBox="1">
            <a:spLocks noChangeArrowheads="1"/>
          </p:cNvSpPr>
          <p:nvPr/>
        </p:nvSpPr>
        <p:spPr bwMode="auto">
          <a:xfrm>
            <a:off x="5487244" y="4583656"/>
            <a:ext cx="268515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latin typeface="宋体" panose="02010600030101010101" pitchFamily="2" charset="-122"/>
                <a:ea typeface="楷体_GB2312" pitchFamily="49" charset="-122"/>
              </a:rPr>
              <a:t>MOV  $0FFH, %AH</a:t>
            </a:r>
          </a:p>
          <a:p>
            <a:pPr eaLnBrk="1" hangingPunct="1"/>
            <a:r>
              <a:rPr kumimoji="1" lang="en-US" altLang="zh-CN" sz="2400" b="1" dirty="0">
                <a:latin typeface="宋体" panose="02010600030101010101" pitchFamily="2" charset="-122"/>
                <a:ea typeface="楷体_GB2312" pitchFamily="49" charset="-122"/>
              </a:rPr>
              <a:t>ADD  $2, %AH</a:t>
            </a:r>
          </a:p>
          <a:p>
            <a:pPr eaLnBrk="1" hangingPunct="1"/>
            <a:endParaRPr lang="en-US" altLang="zh-CN" sz="2400" b="1" dirty="0">
              <a:latin typeface="宋体" panose="02010600030101010101" pitchFamily="2" charset="-122"/>
              <a:ea typeface="楷体_GB2312" pitchFamily="49" charset="-122"/>
            </a:endParaRPr>
          </a:p>
          <a:p>
            <a:pPr eaLnBrk="1" hangingPunct="1"/>
            <a:r>
              <a:rPr kumimoji="1" lang="en-US" altLang="zh-CN" sz="2400" b="1" dirty="0">
                <a:latin typeface="宋体" panose="02010600030101010101" pitchFamily="2" charset="-122"/>
                <a:ea typeface="楷体_GB2312" pitchFamily="49" charset="-122"/>
              </a:rPr>
              <a:t>(A</a:t>
            </a:r>
            <a:r>
              <a:rPr lang="en-US" altLang="zh-CN" sz="2400" b="1" dirty="0">
                <a:latin typeface="宋体" panose="02010600030101010101" pitchFamily="2" charset="-122"/>
                <a:ea typeface="楷体_GB2312" pitchFamily="49" charset="-122"/>
              </a:rPr>
              <a:t>H) = 1</a:t>
            </a:r>
            <a:endParaRPr kumimoji="1"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1952666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F9D96-D24C-BC11-FBD8-2B7469BAC18C}"/>
            </a:ext>
          </a:extLst>
        </p:cNvPr>
        <p:cNvGrpSpPr/>
        <p:nvPr/>
      </p:nvGrpSpPr>
      <p:grpSpPr>
        <a:xfrm>
          <a:off x="0" y="0"/>
          <a:ext cx="0" cy="0"/>
          <a:chOff x="0" y="0"/>
          <a:chExt cx="0" cy="0"/>
        </a:xfrm>
      </p:grpSpPr>
      <p:sp>
        <p:nvSpPr>
          <p:cNvPr id="3" name="文本框 8193">
            <a:extLst>
              <a:ext uri="{FF2B5EF4-FFF2-40B4-BE49-F238E27FC236}">
                <a16:creationId xmlns:a16="http://schemas.microsoft.com/office/drawing/2014/main" id="{2F28A5F5-1D00-C4CA-49AD-5E2543C58491}"/>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再谈标志寄存器</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2" name="Text Box 3">
            <a:extLst>
              <a:ext uri="{FF2B5EF4-FFF2-40B4-BE49-F238E27FC236}">
                <a16:creationId xmlns:a16="http://schemas.microsoft.com/office/drawing/2014/main" id="{952E7B7B-ED88-F460-FAF6-1FB1EFEE06A4}"/>
              </a:ext>
            </a:extLst>
          </p:cNvPr>
          <p:cNvSpPr txBox="1">
            <a:spLocks noChangeArrowheads="1"/>
          </p:cNvSpPr>
          <p:nvPr/>
        </p:nvSpPr>
        <p:spPr bwMode="auto">
          <a:xfrm>
            <a:off x="742531" y="1508522"/>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dirty="0">
                <a:solidFill>
                  <a:srgbClr val="FF3300"/>
                </a:solidFill>
                <a:latin typeface="宋体" panose="02010600030101010101" pitchFamily="2" charset="-122"/>
              </a:rPr>
              <a:t>溢出标志设置的直观理解</a:t>
            </a:r>
            <a:endParaRPr lang="en-US" altLang="zh-CN" sz="2800" b="1" dirty="0">
              <a:solidFill>
                <a:srgbClr val="FF3300"/>
              </a:solidFill>
              <a:latin typeface="宋体" panose="02010600030101010101" pitchFamily="2" charset="-122"/>
            </a:endParaRPr>
          </a:p>
        </p:txBody>
      </p:sp>
      <p:sp>
        <p:nvSpPr>
          <p:cNvPr id="4" name="文本框 3">
            <a:extLst>
              <a:ext uri="{FF2B5EF4-FFF2-40B4-BE49-F238E27FC236}">
                <a16:creationId xmlns:a16="http://schemas.microsoft.com/office/drawing/2014/main" id="{A86F9E76-1124-8533-B7AB-6AD3C2E3D01F}"/>
              </a:ext>
            </a:extLst>
          </p:cNvPr>
          <p:cNvSpPr txBox="1"/>
          <p:nvPr/>
        </p:nvSpPr>
        <p:spPr>
          <a:xfrm>
            <a:off x="739207" y="2060848"/>
            <a:ext cx="4824879" cy="4154984"/>
          </a:xfrm>
          <a:prstGeom prst="rect">
            <a:avLst/>
          </a:prstGeom>
          <a:noFill/>
        </p:spPr>
        <p:txBody>
          <a:bodyPr wrap="square">
            <a:spAutoFit/>
          </a:bodyPr>
          <a:lstStyle/>
          <a:p>
            <a:r>
              <a:rPr lang="en-US" altLang="zh-CN" sz="2400" b="1" dirty="0">
                <a:solidFill>
                  <a:srgbClr val="808080"/>
                </a:solidFill>
                <a:latin typeface="宋体" panose="02010600030101010101" pitchFamily="2" charset="-122"/>
                <a:ea typeface="宋体" panose="02010600030101010101" pitchFamily="2" charset="-122"/>
              </a:rPr>
              <a:t>#include</a:t>
            </a:r>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a:solidFill>
                  <a:srgbClr val="A31515"/>
                </a:solidFill>
                <a:latin typeface="宋体" panose="02010600030101010101" pitchFamily="2" charset="-122"/>
                <a:ea typeface="宋体" panose="02010600030101010101" pitchFamily="2" charset="-122"/>
              </a:rPr>
              <a:t>&lt;</a:t>
            </a:r>
            <a:r>
              <a:rPr lang="en-US" altLang="zh-CN" sz="2400" b="1" dirty="0" err="1">
                <a:solidFill>
                  <a:srgbClr val="A31515"/>
                </a:solidFill>
                <a:latin typeface="宋体" panose="02010600030101010101" pitchFamily="2" charset="-122"/>
                <a:ea typeface="宋体" panose="02010600030101010101" pitchFamily="2" charset="-122"/>
              </a:rPr>
              <a:t>stdio.h</a:t>
            </a:r>
            <a:r>
              <a:rPr lang="en-US" altLang="zh-CN" sz="2400" b="1" dirty="0">
                <a:solidFill>
                  <a:srgbClr val="A31515"/>
                </a:solidFill>
                <a:latin typeface="宋体" panose="02010600030101010101" pitchFamily="2" charset="-122"/>
                <a:ea typeface="宋体" panose="02010600030101010101" pitchFamily="2" charset="-122"/>
              </a:rPr>
              <a:t>&gt;</a:t>
            </a:r>
            <a:endParaRPr lang="en-US" altLang="zh-CN" sz="2400" b="1" dirty="0">
              <a:solidFill>
                <a:srgbClr val="000000"/>
              </a:solidFill>
              <a:latin typeface="宋体" panose="02010600030101010101" pitchFamily="2" charset="-122"/>
              <a:ea typeface="宋体" panose="02010600030101010101" pitchFamily="2" charset="-122"/>
            </a:endParaRPr>
          </a:p>
          <a:p>
            <a:r>
              <a:rPr lang="en-US" altLang="zh-CN" sz="2400" b="1" dirty="0">
                <a:solidFill>
                  <a:srgbClr val="0000FF"/>
                </a:solidFill>
                <a:latin typeface="宋体" panose="02010600030101010101" pitchFamily="2" charset="-122"/>
                <a:ea typeface="宋体" panose="02010600030101010101" pitchFamily="2" charset="-122"/>
              </a:rPr>
              <a:t>int</a:t>
            </a:r>
            <a:r>
              <a:rPr lang="en-US" altLang="zh-CN" sz="2400" b="1" dirty="0">
                <a:solidFill>
                  <a:srgbClr val="000000"/>
                </a:solidFill>
                <a:latin typeface="宋体" panose="02010600030101010101" pitchFamily="2" charset="-122"/>
                <a:ea typeface="宋体" panose="02010600030101010101" pitchFamily="2" charset="-122"/>
              </a:rPr>
              <a:t> main()</a:t>
            </a:r>
          </a:p>
          <a:p>
            <a:r>
              <a:rPr lang="en-US" altLang="zh-CN" sz="2400" b="1" dirty="0">
                <a:solidFill>
                  <a:srgbClr val="000000"/>
                </a:solidFill>
                <a:latin typeface="宋体" panose="02010600030101010101" pitchFamily="2" charset="-122"/>
                <a:ea typeface="宋体" panose="02010600030101010101" pitchFamily="2" charset="-122"/>
              </a:rPr>
              <a:t>{</a:t>
            </a:r>
          </a:p>
          <a:p>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a:solidFill>
                  <a:srgbClr val="0000FF"/>
                </a:solidFill>
                <a:latin typeface="宋体" panose="02010600030101010101" pitchFamily="2" charset="-122"/>
                <a:ea typeface="宋体" panose="02010600030101010101" pitchFamily="2" charset="-122"/>
              </a:rPr>
              <a:t>short</a:t>
            </a:r>
            <a:r>
              <a:rPr lang="en-US" altLang="zh-CN" sz="2400" b="1" dirty="0">
                <a:solidFill>
                  <a:srgbClr val="000000"/>
                </a:solidFill>
                <a:latin typeface="宋体" panose="02010600030101010101" pitchFamily="2" charset="-122"/>
                <a:ea typeface="宋体" panose="02010600030101010101" pitchFamily="2" charset="-122"/>
              </a:rPr>
              <a:t>   x, y, z;</a:t>
            </a:r>
          </a:p>
          <a:p>
            <a:r>
              <a:rPr lang="en-US" altLang="zh-CN" sz="2400" b="1" dirty="0">
                <a:solidFill>
                  <a:srgbClr val="000000"/>
                </a:solidFill>
                <a:latin typeface="宋体" panose="02010600030101010101" pitchFamily="2" charset="-122"/>
                <a:ea typeface="宋体" panose="02010600030101010101" pitchFamily="2" charset="-122"/>
              </a:rPr>
              <a:t>    x = 32766;     </a:t>
            </a:r>
            <a:r>
              <a:rPr lang="en-US" altLang="zh-CN" sz="2400" b="1" dirty="0">
                <a:solidFill>
                  <a:srgbClr val="008000"/>
                </a:solidFill>
                <a:latin typeface="宋体" panose="02010600030101010101" pitchFamily="2" charset="-122"/>
                <a:ea typeface="宋体" panose="02010600030101010101" pitchFamily="2" charset="-122"/>
              </a:rPr>
              <a:t>// 7FFEH</a:t>
            </a:r>
            <a:endParaRPr lang="en-US" altLang="zh-CN" sz="2400" b="1" dirty="0">
              <a:solidFill>
                <a:srgbClr val="000000"/>
              </a:solidFill>
              <a:latin typeface="宋体" panose="02010600030101010101" pitchFamily="2" charset="-122"/>
              <a:ea typeface="宋体" panose="02010600030101010101" pitchFamily="2" charset="-122"/>
            </a:endParaRPr>
          </a:p>
          <a:p>
            <a:r>
              <a:rPr lang="en-US" altLang="zh-CN" sz="2400" b="1" dirty="0">
                <a:solidFill>
                  <a:srgbClr val="000000"/>
                </a:solidFill>
                <a:latin typeface="宋体" panose="02010600030101010101" pitchFamily="2" charset="-122"/>
                <a:ea typeface="宋体" panose="02010600030101010101" pitchFamily="2" charset="-122"/>
              </a:rPr>
              <a:t>    y = 3;</a:t>
            </a:r>
          </a:p>
          <a:p>
            <a:r>
              <a:rPr lang="en-US" altLang="zh-CN" sz="2400" b="1" dirty="0">
                <a:solidFill>
                  <a:srgbClr val="000000"/>
                </a:solidFill>
                <a:latin typeface="宋体" panose="02010600030101010101" pitchFamily="2" charset="-122"/>
                <a:ea typeface="宋体" panose="02010600030101010101" pitchFamily="2" charset="-122"/>
              </a:rPr>
              <a:t>    z = x + y;</a:t>
            </a:r>
          </a:p>
          <a:p>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err="1">
                <a:solidFill>
                  <a:srgbClr val="000000"/>
                </a:solidFill>
                <a:latin typeface="宋体" panose="02010600030101010101" pitchFamily="2" charset="-122"/>
                <a:ea typeface="宋体" panose="02010600030101010101" pitchFamily="2" charset="-122"/>
              </a:rPr>
              <a:t>printf</a:t>
            </a:r>
            <a:r>
              <a:rPr lang="en-US" altLang="zh-CN"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A31515"/>
                </a:solidFill>
                <a:latin typeface="宋体" panose="02010600030101010101" pitchFamily="2" charset="-122"/>
                <a:ea typeface="宋体" panose="02010600030101010101" pitchFamily="2" charset="-122"/>
              </a:rPr>
              <a:t>"%d %d %d \n"</a:t>
            </a:r>
            <a:r>
              <a:rPr lang="en-US" altLang="zh-CN" sz="2400" b="1" dirty="0">
                <a:solidFill>
                  <a:srgbClr val="000000"/>
                </a:solidFill>
                <a:latin typeface="宋体" panose="02010600030101010101" pitchFamily="2" charset="-122"/>
                <a:ea typeface="宋体" panose="02010600030101010101" pitchFamily="2" charset="-122"/>
              </a:rPr>
              <a:t>, x, y, z);</a:t>
            </a:r>
          </a:p>
          <a:p>
            <a:r>
              <a:rPr lang="en-US" altLang="zh-CN" sz="2400" b="1" dirty="0">
                <a:solidFill>
                  <a:srgbClr val="000000"/>
                </a:solidFill>
                <a:latin typeface="宋体" panose="02010600030101010101" pitchFamily="2" charset="-122"/>
                <a:ea typeface="宋体" panose="02010600030101010101" pitchFamily="2" charset="-122"/>
              </a:rPr>
              <a:t>    </a:t>
            </a:r>
            <a:r>
              <a:rPr lang="en-US" altLang="zh-CN" sz="2400" b="1" dirty="0">
                <a:solidFill>
                  <a:srgbClr val="0000FF"/>
                </a:solidFill>
                <a:latin typeface="宋体" panose="02010600030101010101" pitchFamily="2" charset="-122"/>
                <a:ea typeface="宋体" panose="02010600030101010101" pitchFamily="2" charset="-122"/>
              </a:rPr>
              <a:t>return</a:t>
            </a:r>
            <a:r>
              <a:rPr lang="en-US" altLang="zh-CN" sz="2400" b="1" dirty="0">
                <a:solidFill>
                  <a:srgbClr val="000000"/>
                </a:solidFill>
                <a:latin typeface="宋体" panose="02010600030101010101" pitchFamily="2" charset="-122"/>
                <a:ea typeface="宋体" panose="02010600030101010101" pitchFamily="2" charset="-122"/>
              </a:rPr>
              <a:t> 0;</a:t>
            </a:r>
          </a:p>
          <a:p>
            <a:r>
              <a:rPr lang="en-US" altLang="zh-CN" sz="2400" b="1" dirty="0">
                <a:solidFill>
                  <a:srgbClr val="000000"/>
                </a:solidFill>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5" name="Rectangle 12">
            <a:extLst>
              <a:ext uri="{FF2B5EF4-FFF2-40B4-BE49-F238E27FC236}">
                <a16:creationId xmlns:a16="http://schemas.microsoft.com/office/drawing/2014/main" id="{E8F512B4-4CFB-12B0-615C-FEF16DA2E962}"/>
              </a:ext>
            </a:extLst>
          </p:cNvPr>
          <p:cNvSpPr>
            <a:spLocks noChangeArrowheads="1"/>
          </p:cNvSpPr>
          <p:nvPr/>
        </p:nvSpPr>
        <p:spPr bwMode="auto">
          <a:xfrm>
            <a:off x="1187624" y="6193632"/>
            <a:ext cx="3273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b="1" dirty="0"/>
              <a:t>32766    3    -32767</a:t>
            </a:r>
          </a:p>
        </p:txBody>
      </p:sp>
      <p:grpSp>
        <p:nvGrpSpPr>
          <p:cNvPr id="6" name="Group 15">
            <a:extLst>
              <a:ext uri="{FF2B5EF4-FFF2-40B4-BE49-F238E27FC236}">
                <a16:creationId xmlns:a16="http://schemas.microsoft.com/office/drawing/2014/main" id="{BE3C82A1-801E-0D3A-231F-90DD2982AF90}"/>
              </a:ext>
            </a:extLst>
          </p:cNvPr>
          <p:cNvGrpSpPr>
            <a:grpSpLocks/>
          </p:cNvGrpSpPr>
          <p:nvPr/>
        </p:nvGrpSpPr>
        <p:grpSpPr bwMode="auto">
          <a:xfrm>
            <a:off x="5796136" y="1700808"/>
            <a:ext cx="2808114" cy="4752380"/>
            <a:chOff x="3560" y="798"/>
            <a:chExt cx="1791" cy="3222"/>
          </a:xfrm>
        </p:grpSpPr>
        <p:sp>
          <p:nvSpPr>
            <p:cNvPr id="12" name="Rectangle 4">
              <a:extLst>
                <a:ext uri="{FF2B5EF4-FFF2-40B4-BE49-F238E27FC236}">
                  <a16:creationId xmlns:a16="http://schemas.microsoft.com/office/drawing/2014/main" id="{D0DFA8EE-A05D-58D5-1ADB-80F1976DD8D3}"/>
                </a:ext>
              </a:extLst>
            </p:cNvPr>
            <p:cNvSpPr>
              <a:spLocks noChangeArrowheads="1"/>
            </p:cNvSpPr>
            <p:nvPr/>
          </p:nvSpPr>
          <p:spPr bwMode="auto">
            <a:xfrm>
              <a:off x="3560" y="845"/>
              <a:ext cx="624" cy="31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latin typeface="Times New Roman" pitchFamily="18" charset="0"/>
              </a:endParaRPr>
            </a:p>
          </p:txBody>
        </p:sp>
        <p:sp>
          <p:nvSpPr>
            <p:cNvPr id="16" name="Text Box 5">
              <a:extLst>
                <a:ext uri="{FF2B5EF4-FFF2-40B4-BE49-F238E27FC236}">
                  <a16:creationId xmlns:a16="http://schemas.microsoft.com/office/drawing/2014/main" id="{7F235CD4-8D9C-C0BD-F115-E859770B205E}"/>
                </a:ext>
              </a:extLst>
            </p:cNvPr>
            <p:cNvSpPr txBox="1">
              <a:spLocks noChangeArrowheads="1"/>
            </p:cNvSpPr>
            <p:nvPr/>
          </p:nvSpPr>
          <p:spPr bwMode="auto">
            <a:xfrm>
              <a:off x="3656" y="800"/>
              <a:ext cx="458" cy="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dirty="0">
                  <a:latin typeface="Times New Roman" pitchFamily="18" charset="0"/>
                </a:rPr>
                <a:t>01 </a:t>
              </a:r>
            </a:p>
            <a:p>
              <a:pPr eaLnBrk="1" hangingPunct="1"/>
              <a:r>
                <a:rPr kumimoji="1" lang="en-US" altLang="zh-CN" sz="2800" dirty="0">
                  <a:latin typeface="Times New Roman" pitchFamily="18" charset="0"/>
                </a:rPr>
                <a:t>80</a:t>
              </a:r>
            </a:p>
            <a:p>
              <a:pPr eaLnBrk="1" hangingPunct="1"/>
              <a:r>
                <a:rPr kumimoji="1" lang="en-US" altLang="zh-CN" sz="2800" dirty="0">
                  <a:latin typeface="Times New Roman" pitchFamily="18" charset="0"/>
                </a:rPr>
                <a:t>CC</a:t>
              </a:r>
            </a:p>
            <a:p>
              <a:pPr eaLnBrk="1" hangingPunct="1"/>
              <a:r>
                <a:rPr kumimoji="1" lang="en-US" altLang="zh-CN" sz="2800" dirty="0">
                  <a:latin typeface="Times New Roman" pitchFamily="18" charset="0"/>
                </a:rPr>
                <a:t>CC</a:t>
              </a:r>
            </a:p>
            <a:p>
              <a:pPr eaLnBrk="1" hangingPunct="1"/>
              <a:r>
                <a:rPr kumimoji="1" lang="en-US" altLang="zh-CN" sz="2800" dirty="0">
                  <a:latin typeface="Times New Roman" pitchFamily="18" charset="0"/>
                </a:rPr>
                <a:t>03</a:t>
              </a:r>
            </a:p>
            <a:p>
              <a:pPr eaLnBrk="1" hangingPunct="1"/>
              <a:r>
                <a:rPr kumimoji="1" lang="en-US" altLang="zh-CN" sz="2800" dirty="0">
                  <a:latin typeface="Times New Roman" pitchFamily="18" charset="0"/>
                </a:rPr>
                <a:t>00</a:t>
              </a:r>
            </a:p>
            <a:p>
              <a:pPr eaLnBrk="1" hangingPunct="1"/>
              <a:r>
                <a:rPr kumimoji="1" lang="en-US" altLang="zh-CN" sz="2800" dirty="0">
                  <a:latin typeface="Times New Roman" pitchFamily="18" charset="0"/>
                </a:rPr>
                <a:t>CC</a:t>
              </a:r>
            </a:p>
            <a:p>
              <a:pPr eaLnBrk="1" hangingPunct="1"/>
              <a:r>
                <a:rPr kumimoji="1" lang="en-US" altLang="zh-CN" sz="2800" dirty="0">
                  <a:latin typeface="Times New Roman" pitchFamily="18" charset="0"/>
                </a:rPr>
                <a:t>FE</a:t>
              </a:r>
            </a:p>
            <a:p>
              <a:pPr eaLnBrk="1" hangingPunct="1"/>
              <a:r>
                <a:rPr kumimoji="1" lang="en-US" altLang="zh-CN" sz="2800" dirty="0">
                  <a:latin typeface="Times New Roman" pitchFamily="18" charset="0"/>
                </a:rPr>
                <a:t>7F</a:t>
              </a:r>
            </a:p>
            <a:p>
              <a:pPr eaLnBrk="1" hangingPunct="1"/>
              <a:r>
                <a:rPr kumimoji="1" lang="en-US" altLang="zh-CN" sz="2800" dirty="0">
                  <a:latin typeface="Times New Roman" pitchFamily="18" charset="0"/>
                </a:rPr>
                <a:t>CC</a:t>
              </a:r>
            </a:p>
            <a:p>
              <a:pPr eaLnBrk="1" hangingPunct="1"/>
              <a:r>
                <a:rPr kumimoji="1" lang="en-US" altLang="zh-CN" sz="2800" dirty="0">
                  <a:latin typeface="Times New Roman" pitchFamily="18" charset="0"/>
                </a:rPr>
                <a:t>CC</a:t>
              </a:r>
            </a:p>
          </p:txBody>
        </p:sp>
        <p:sp>
          <p:nvSpPr>
            <p:cNvPr id="17" name="AutoShape 6">
              <a:extLst>
                <a:ext uri="{FF2B5EF4-FFF2-40B4-BE49-F238E27FC236}">
                  <a16:creationId xmlns:a16="http://schemas.microsoft.com/office/drawing/2014/main" id="{BE83A05F-1B4C-F487-3124-8E2EC38C6258}"/>
                </a:ext>
              </a:extLst>
            </p:cNvPr>
            <p:cNvSpPr>
              <a:spLocks/>
            </p:cNvSpPr>
            <p:nvPr/>
          </p:nvSpPr>
          <p:spPr bwMode="auto">
            <a:xfrm>
              <a:off x="4136" y="2795"/>
              <a:ext cx="192" cy="384"/>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7">
              <a:extLst>
                <a:ext uri="{FF2B5EF4-FFF2-40B4-BE49-F238E27FC236}">
                  <a16:creationId xmlns:a16="http://schemas.microsoft.com/office/drawing/2014/main" id="{0584964A-F71B-7360-AF20-573FB64AF8CE}"/>
                </a:ext>
              </a:extLst>
            </p:cNvPr>
            <p:cNvSpPr>
              <a:spLocks/>
            </p:cNvSpPr>
            <p:nvPr/>
          </p:nvSpPr>
          <p:spPr bwMode="auto">
            <a:xfrm>
              <a:off x="4136" y="2024"/>
              <a:ext cx="192" cy="384"/>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utoShape 8">
              <a:extLst>
                <a:ext uri="{FF2B5EF4-FFF2-40B4-BE49-F238E27FC236}">
                  <a16:creationId xmlns:a16="http://schemas.microsoft.com/office/drawing/2014/main" id="{8113592F-BC0A-4BE0-1144-7490B0863E9E}"/>
                </a:ext>
              </a:extLst>
            </p:cNvPr>
            <p:cNvSpPr>
              <a:spLocks/>
            </p:cNvSpPr>
            <p:nvPr/>
          </p:nvSpPr>
          <p:spPr bwMode="auto">
            <a:xfrm>
              <a:off x="4136" y="914"/>
              <a:ext cx="192" cy="384"/>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9">
              <a:extLst>
                <a:ext uri="{FF2B5EF4-FFF2-40B4-BE49-F238E27FC236}">
                  <a16:creationId xmlns:a16="http://schemas.microsoft.com/office/drawing/2014/main" id="{D6EC415D-972D-0754-708C-907B2315F1CA}"/>
                </a:ext>
              </a:extLst>
            </p:cNvPr>
            <p:cNvSpPr txBox="1">
              <a:spLocks noChangeArrowheads="1"/>
            </p:cNvSpPr>
            <p:nvPr/>
          </p:nvSpPr>
          <p:spPr bwMode="auto">
            <a:xfrm>
              <a:off x="4332" y="798"/>
              <a:ext cx="876"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   </a:t>
              </a:r>
              <a:r>
                <a:rPr kumimoji="1" lang="en-US" altLang="zh-CN" sz="2800">
                  <a:latin typeface="Times New Roman" pitchFamily="18" charset="0"/>
                </a:rPr>
                <a:t>Z=</a:t>
              </a:r>
            </a:p>
            <a:p>
              <a:pPr eaLnBrk="1" hangingPunct="1"/>
              <a:r>
                <a:rPr kumimoji="1" lang="en-US" altLang="zh-CN" sz="2800" b="1">
                  <a:latin typeface="Times New Roman" pitchFamily="18" charset="0"/>
                </a:rPr>
                <a:t>-</a:t>
              </a:r>
              <a:r>
                <a:rPr kumimoji="1" lang="en-US" altLang="zh-CN" sz="2800">
                  <a:latin typeface="Times New Roman" pitchFamily="18" charset="0"/>
                </a:rPr>
                <a:t>32767</a:t>
              </a:r>
            </a:p>
            <a:p>
              <a:pPr eaLnBrk="1" hangingPunct="1"/>
              <a:r>
                <a:rPr kumimoji="1" lang="en-US" altLang="zh-CN" sz="2800">
                  <a:latin typeface="Times New Roman" pitchFamily="18" charset="0"/>
                </a:rPr>
                <a:t>(8001H)</a:t>
              </a:r>
            </a:p>
          </p:txBody>
        </p:sp>
        <p:sp>
          <p:nvSpPr>
            <p:cNvPr id="21" name="Text Box 10">
              <a:extLst>
                <a:ext uri="{FF2B5EF4-FFF2-40B4-BE49-F238E27FC236}">
                  <a16:creationId xmlns:a16="http://schemas.microsoft.com/office/drawing/2014/main" id="{F3E561CA-9C43-BACF-E94D-EA72E4A23D49}"/>
                </a:ext>
              </a:extLst>
            </p:cNvPr>
            <p:cNvSpPr txBox="1">
              <a:spLocks noChangeArrowheads="1"/>
            </p:cNvSpPr>
            <p:nvPr/>
          </p:nvSpPr>
          <p:spPr bwMode="auto">
            <a:xfrm>
              <a:off x="4376" y="1909"/>
              <a:ext cx="87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a:latin typeface="Times New Roman" pitchFamily="18" charset="0"/>
                </a:rPr>
                <a:t>   </a:t>
              </a:r>
              <a:r>
                <a:rPr kumimoji="1" lang="en-US" altLang="zh-CN" sz="2800">
                  <a:latin typeface="Times New Roman" pitchFamily="18" charset="0"/>
                </a:rPr>
                <a:t>y=</a:t>
              </a:r>
              <a:r>
                <a:rPr kumimoji="1" lang="en-US" altLang="zh-CN" sz="2800" b="1">
                  <a:latin typeface="Times New Roman" pitchFamily="18" charset="0"/>
                </a:rPr>
                <a:t>3</a:t>
              </a:r>
              <a:endParaRPr kumimoji="1" lang="en-US" altLang="zh-CN" sz="2800">
                <a:latin typeface="Times New Roman" pitchFamily="18" charset="0"/>
              </a:endParaRPr>
            </a:p>
            <a:p>
              <a:pPr eaLnBrk="1" hangingPunct="1"/>
              <a:r>
                <a:rPr kumimoji="1" lang="en-US" altLang="zh-CN" sz="2800">
                  <a:latin typeface="Times New Roman" pitchFamily="18" charset="0"/>
                </a:rPr>
                <a:t>(0003H)</a:t>
              </a:r>
            </a:p>
          </p:txBody>
        </p:sp>
        <p:sp>
          <p:nvSpPr>
            <p:cNvPr id="22" name="Text Box 11">
              <a:extLst>
                <a:ext uri="{FF2B5EF4-FFF2-40B4-BE49-F238E27FC236}">
                  <a16:creationId xmlns:a16="http://schemas.microsoft.com/office/drawing/2014/main" id="{88DEA710-5D85-0893-6FC5-16AC55E3410F}"/>
                </a:ext>
              </a:extLst>
            </p:cNvPr>
            <p:cNvSpPr txBox="1">
              <a:spLocks noChangeArrowheads="1"/>
            </p:cNvSpPr>
            <p:nvPr/>
          </p:nvSpPr>
          <p:spPr bwMode="auto">
            <a:xfrm>
              <a:off x="4376" y="2659"/>
              <a:ext cx="975"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rPr>
                <a:t>   </a:t>
              </a:r>
              <a:r>
                <a:rPr kumimoji="1" lang="en-US" altLang="zh-CN" sz="2800" b="1">
                  <a:latin typeface="Times New Roman" pitchFamily="18" charset="0"/>
                </a:rPr>
                <a:t>x=</a:t>
              </a:r>
            </a:p>
            <a:p>
              <a:pPr eaLnBrk="1" hangingPunct="1"/>
              <a:r>
                <a:rPr kumimoji="1" lang="en-US" altLang="zh-CN" sz="2800" b="1">
                  <a:latin typeface="Times New Roman" pitchFamily="18" charset="0"/>
                </a:rPr>
                <a:t>32766</a:t>
              </a:r>
            </a:p>
            <a:p>
              <a:pPr eaLnBrk="1" hangingPunct="1"/>
              <a:r>
                <a:rPr kumimoji="1" lang="en-US" altLang="zh-CN" sz="2800" b="1">
                  <a:latin typeface="Times New Roman" pitchFamily="18" charset="0"/>
                </a:rPr>
                <a:t>(7FFEH)</a:t>
              </a:r>
            </a:p>
          </p:txBody>
        </p:sp>
      </p:grpSp>
    </p:spTree>
    <p:extLst>
      <p:ext uri="{BB962C8B-B14F-4D97-AF65-F5344CB8AC3E}">
        <p14:creationId xmlns:p14="http://schemas.microsoft.com/office/powerpoint/2010/main" val="73264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51B89-AC6D-4E88-24CA-3F65AB5DBC81}"/>
            </a:ext>
          </a:extLst>
        </p:cNvPr>
        <p:cNvGrpSpPr/>
        <p:nvPr/>
      </p:nvGrpSpPr>
      <p:grpSpPr>
        <a:xfrm>
          <a:off x="0" y="0"/>
          <a:ext cx="0" cy="0"/>
          <a:chOff x="0" y="0"/>
          <a:chExt cx="0" cy="0"/>
        </a:xfrm>
      </p:grpSpPr>
      <p:sp>
        <p:nvSpPr>
          <p:cNvPr id="3" name="文本框 8193">
            <a:extLst>
              <a:ext uri="{FF2B5EF4-FFF2-40B4-BE49-F238E27FC236}">
                <a16:creationId xmlns:a16="http://schemas.microsoft.com/office/drawing/2014/main" id="{A4DD99C6-BF98-0CCF-0793-B8AC5B9ECF15}"/>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再谈标志寄存器</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7" name="Text Box 3">
            <a:extLst>
              <a:ext uri="{FF2B5EF4-FFF2-40B4-BE49-F238E27FC236}">
                <a16:creationId xmlns:a16="http://schemas.microsoft.com/office/drawing/2014/main" id="{E2890AB6-9068-75F5-E9ED-EFA7BF17FBD5}"/>
              </a:ext>
            </a:extLst>
          </p:cNvPr>
          <p:cNvSpPr txBox="1">
            <a:spLocks noChangeArrowheads="1"/>
          </p:cNvSpPr>
          <p:nvPr/>
        </p:nvSpPr>
        <p:spPr bwMode="auto">
          <a:xfrm>
            <a:off x="593578" y="1484784"/>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dirty="0">
                <a:solidFill>
                  <a:srgbClr val="FF3300"/>
                </a:solidFill>
                <a:latin typeface="宋体" panose="02010600030101010101" pitchFamily="2" charset="-122"/>
              </a:rPr>
              <a:t>溢出标志设置的直观理解</a:t>
            </a:r>
            <a:endParaRPr lang="en-US" altLang="zh-CN" sz="2800" b="1" dirty="0">
              <a:solidFill>
                <a:srgbClr val="FF3300"/>
              </a:solidFill>
              <a:latin typeface="宋体" panose="02010600030101010101" pitchFamily="2" charset="-122"/>
            </a:endParaRPr>
          </a:p>
        </p:txBody>
      </p:sp>
      <p:sp>
        <p:nvSpPr>
          <p:cNvPr id="8" name="Text Box 2">
            <a:extLst>
              <a:ext uri="{FF2B5EF4-FFF2-40B4-BE49-F238E27FC236}">
                <a16:creationId xmlns:a16="http://schemas.microsoft.com/office/drawing/2014/main" id="{4E4AFDF3-30F2-19FB-4B98-3A9CAA04EF70}"/>
              </a:ext>
            </a:extLst>
          </p:cNvPr>
          <p:cNvSpPr txBox="1">
            <a:spLocks noChangeArrowheads="1"/>
          </p:cNvSpPr>
          <p:nvPr/>
        </p:nvSpPr>
        <p:spPr bwMode="auto">
          <a:xfrm>
            <a:off x="611188" y="1981469"/>
            <a:ext cx="6048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宋体" panose="02010600030101010101" pitchFamily="2" charset="-122"/>
              </a:rPr>
              <a:t>溢出：两个正数相加，结果为负。</a:t>
            </a:r>
          </a:p>
          <a:p>
            <a:pPr eaLnBrk="1" hangingPunct="1"/>
            <a:r>
              <a:rPr kumimoji="1" lang="zh-CN" altLang="en-US" sz="2400" b="1" dirty="0">
                <a:latin typeface="宋体" panose="02010600030101010101" pitchFamily="2" charset="-122"/>
              </a:rPr>
              <a:t>      两个负数相加，结果为正。</a:t>
            </a:r>
          </a:p>
        </p:txBody>
      </p:sp>
      <p:sp>
        <p:nvSpPr>
          <p:cNvPr id="9" name="Text Box 9">
            <a:extLst>
              <a:ext uri="{FF2B5EF4-FFF2-40B4-BE49-F238E27FC236}">
                <a16:creationId xmlns:a16="http://schemas.microsoft.com/office/drawing/2014/main" id="{19ACB1D8-3F40-079E-3274-06E0A521CB31}"/>
              </a:ext>
            </a:extLst>
          </p:cNvPr>
          <p:cNvSpPr txBox="1">
            <a:spLocks noChangeArrowheads="1"/>
          </p:cNvSpPr>
          <p:nvPr/>
        </p:nvSpPr>
        <p:spPr bwMode="auto">
          <a:xfrm>
            <a:off x="650875" y="3085516"/>
            <a:ext cx="5576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solidFill>
                  <a:srgbClr val="FF3300"/>
                </a:solidFill>
                <a:latin typeface="宋体" panose="02010600030101010101" pitchFamily="2" charset="-122"/>
              </a:rPr>
              <a:t>Question :</a:t>
            </a: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对于减法运算呢？</a:t>
            </a:r>
          </a:p>
        </p:txBody>
      </p:sp>
      <p:sp>
        <p:nvSpPr>
          <p:cNvPr id="10" name="Text Box 10">
            <a:extLst>
              <a:ext uri="{FF2B5EF4-FFF2-40B4-BE49-F238E27FC236}">
                <a16:creationId xmlns:a16="http://schemas.microsoft.com/office/drawing/2014/main" id="{22652E63-7CCB-8EF3-3EE9-C66AF1CFD0F0}"/>
              </a:ext>
            </a:extLst>
          </p:cNvPr>
          <p:cNvSpPr txBox="1">
            <a:spLocks noChangeArrowheads="1"/>
          </p:cNvSpPr>
          <p:nvPr/>
        </p:nvSpPr>
        <p:spPr bwMode="auto">
          <a:xfrm>
            <a:off x="650875" y="3749091"/>
            <a:ext cx="7881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宋体" panose="02010600030101010101" pitchFamily="2" charset="-122"/>
              </a:rPr>
              <a:t>A: </a:t>
            </a:r>
            <a:r>
              <a:rPr kumimoji="1" lang="zh-CN" altLang="en-US" sz="2400" b="1" dirty="0">
                <a:latin typeface="宋体" panose="02010600030101010101" pitchFamily="2" charset="-122"/>
              </a:rPr>
              <a:t>若被减数与减数的最高位同时为</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，或为</a:t>
            </a:r>
            <a:r>
              <a:rPr kumimoji="1" lang="en-US" altLang="zh-CN" sz="2400" b="1" dirty="0">
                <a:latin typeface="宋体" panose="02010600030101010101" pitchFamily="2" charset="-122"/>
              </a:rPr>
              <a:t>0</a:t>
            </a:r>
            <a:r>
              <a:rPr kumimoji="1" lang="zh-CN" altLang="en-US" sz="2400" b="1" dirty="0">
                <a:latin typeface="宋体" panose="02010600030101010101" pitchFamily="2" charset="-122"/>
              </a:rPr>
              <a:t>，</a:t>
            </a:r>
          </a:p>
          <a:p>
            <a:pPr eaLnBrk="1" hangingPunct="1"/>
            <a:r>
              <a:rPr kumimoji="1" lang="zh-CN" altLang="en-US" sz="2400" b="1" dirty="0">
                <a:latin typeface="宋体" panose="02010600030101010101" pitchFamily="2" charset="-122"/>
              </a:rPr>
              <a:t>   则</a:t>
            </a:r>
            <a:r>
              <a:rPr kumimoji="1" lang="en-US" altLang="zh-CN" sz="2400" b="1" dirty="0">
                <a:latin typeface="宋体" panose="02010600030101010101" pitchFamily="2" charset="-122"/>
              </a:rPr>
              <a:t>OF</a:t>
            </a:r>
            <a:r>
              <a:rPr kumimoji="1" lang="zh-CN" altLang="en-US" sz="2400" b="1" dirty="0">
                <a:latin typeface="宋体" panose="02010600030101010101" pitchFamily="2" charset="-122"/>
              </a:rPr>
              <a:t>一定为</a:t>
            </a:r>
            <a:r>
              <a:rPr kumimoji="1" lang="en-US" altLang="zh-CN" sz="2400" b="1" dirty="0">
                <a:latin typeface="宋体" panose="02010600030101010101" pitchFamily="2" charset="-122"/>
              </a:rPr>
              <a:t>0</a:t>
            </a:r>
            <a:r>
              <a:rPr kumimoji="1" lang="zh-CN" altLang="en-US" sz="2400" b="1" dirty="0">
                <a:latin typeface="宋体" panose="02010600030101010101" pitchFamily="2" charset="-122"/>
              </a:rPr>
              <a:t>，即决不会溢出。</a:t>
            </a:r>
          </a:p>
        </p:txBody>
      </p:sp>
      <p:sp>
        <p:nvSpPr>
          <p:cNvPr id="11" name="Rectangle 12">
            <a:extLst>
              <a:ext uri="{FF2B5EF4-FFF2-40B4-BE49-F238E27FC236}">
                <a16:creationId xmlns:a16="http://schemas.microsoft.com/office/drawing/2014/main" id="{4999413C-5F42-38B2-99EB-8DFFDDF44C16}"/>
              </a:ext>
            </a:extLst>
          </p:cNvPr>
          <p:cNvSpPr>
            <a:spLocks noChangeArrowheads="1"/>
          </p:cNvSpPr>
          <p:nvPr/>
        </p:nvSpPr>
        <p:spPr bwMode="auto">
          <a:xfrm>
            <a:off x="1204913" y="4757154"/>
            <a:ext cx="73279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宋体" panose="02010600030101010101" pitchFamily="2" charset="-122"/>
                <a:ea typeface="宋体" panose="02010600030101010101" pitchFamily="2" charset="-122"/>
              </a:rPr>
              <a:t>若被减数与减数的最高位不同，差的最高位与</a:t>
            </a:r>
          </a:p>
          <a:p>
            <a:r>
              <a:rPr kumimoji="1" lang="zh-CN" altLang="en-US" sz="2400" b="1" dirty="0">
                <a:latin typeface="宋体" panose="02010600030101010101" pitchFamily="2" charset="-122"/>
                <a:ea typeface="宋体" panose="02010600030101010101" pitchFamily="2" charset="-122"/>
              </a:rPr>
              <a:t>被减数的最高位不同，则</a:t>
            </a:r>
            <a:r>
              <a:rPr kumimoji="1" lang="zh-CN" altLang="en-US" sz="2400" dirty="0">
                <a:latin typeface="宋体" panose="02010600030101010101" pitchFamily="2" charset="-122"/>
              </a:rPr>
              <a:t>可能产生溢出</a:t>
            </a:r>
            <a:r>
              <a:rPr kumimoji="1" lang="en-US" altLang="zh-CN" sz="2400" b="1" dirty="0">
                <a:latin typeface="宋体" panose="02010600030101010101" pitchFamily="2" charset="-122"/>
                <a:ea typeface="宋体" panose="02010600030101010101" pitchFamily="2" charset="-122"/>
              </a:rPr>
              <a:t>OF=1;</a:t>
            </a:r>
            <a:r>
              <a:rPr kumimoji="1" lang="zh-CN" altLang="en-US" sz="2400" b="1" dirty="0">
                <a:latin typeface="宋体" panose="02010600030101010101" pitchFamily="2" charset="-122"/>
                <a:ea typeface="宋体" panose="02010600030101010101" pitchFamily="2" charset="-122"/>
              </a:rPr>
              <a:t>否则</a:t>
            </a:r>
            <a:r>
              <a:rPr kumimoji="1" lang="en-US" altLang="zh-CN" sz="2400" b="1" dirty="0">
                <a:latin typeface="宋体" panose="02010600030101010101" pitchFamily="2" charset="-122"/>
                <a:ea typeface="宋体" panose="02010600030101010101" pitchFamily="2" charset="-122"/>
              </a:rPr>
              <a:t>OF=0.</a:t>
            </a:r>
          </a:p>
        </p:txBody>
      </p:sp>
    </p:spTree>
    <p:extLst>
      <p:ext uri="{BB962C8B-B14F-4D97-AF65-F5344CB8AC3E}">
        <p14:creationId xmlns:p14="http://schemas.microsoft.com/office/powerpoint/2010/main" val="111408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ox(in)">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5E0C0-437C-C504-45B5-C1ED069C3B46}"/>
            </a:ext>
          </a:extLst>
        </p:cNvPr>
        <p:cNvGrpSpPr/>
        <p:nvPr/>
      </p:nvGrpSpPr>
      <p:grpSpPr>
        <a:xfrm>
          <a:off x="0" y="0"/>
          <a:ext cx="0" cy="0"/>
          <a:chOff x="0" y="0"/>
          <a:chExt cx="0" cy="0"/>
        </a:xfrm>
      </p:grpSpPr>
      <p:sp>
        <p:nvSpPr>
          <p:cNvPr id="3" name="文本框 8193">
            <a:extLst>
              <a:ext uri="{FF2B5EF4-FFF2-40B4-BE49-F238E27FC236}">
                <a16:creationId xmlns:a16="http://schemas.microsoft.com/office/drawing/2014/main" id="{0E3076C5-7BAD-A62C-8FCA-BFE56C0926AD}"/>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再谈标志寄存器</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2" name="Text Box 3">
            <a:extLst>
              <a:ext uri="{FF2B5EF4-FFF2-40B4-BE49-F238E27FC236}">
                <a16:creationId xmlns:a16="http://schemas.microsoft.com/office/drawing/2014/main" id="{773BF9E7-4EE7-AC3E-B84D-85920042C38B}"/>
              </a:ext>
            </a:extLst>
          </p:cNvPr>
          <p:cNvSpPr txBox="1">
            <a:spLocks noChangeArrowheads="1"/>
          </p:cNvSpPr>
          <p:nvPr/>
        </p:nvSpPr>
        <p:spPr bwMode="auto">
          <a:xfrm>
            <a:off x="539751" y="1474788"/>
            <a:ext cx="84247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latin typeface="宋体" panose="02010600030101010101" pitchFamily="2" charset="-122"/>
              </a:rPr>
              <a:t>已知 </a:t>
            </a:r>
            <a:r>
              <a:rPr kumimoji="1" lang="en-US" altLang="zh-CN" sz="2800" b="1" dirty="0">
                <a:latin typeface="宋体" panose="02010600030101010101" pitchFamily="2" charset="-122"/>
              </a:rPr>
              <a:t>8 </a:t>
            </a:r>
            <a:r>
              <a:rPr kumimoji="1" lang="zh-CN" altLang="en-US" sz="2800" b="1" dirty="0">
                <a:latin typeface="宋体" panose="02010600030101010101" pitchFamily="2" charset="-122"/>
              </a:rPr>
              <a:t>位二进制数</a:t>
            </a:r>
            <a:r>
              <a:rPr kumimoji="1" lang="en-US" altLang="zh-CN" sz="2800" b="1" dirty="0">
                <a:latin typeface="宋体" panose="02010600030101010101" pitchFamily="2" charset="-122"/>
              </a:rPr>
              <a:t>X1,X2</a:t>
            </a:r>
            <a:r>
              <a:rPr kumimoji="1" lang="zh-CN" altLang="en-US" sz="2800" b="1" dirty="0">
                <a:latin typeface="宋体" panose="02010600030101010101" pitchFamily="2" charset="-122"/>
              </a:rPr>
              <a:t>的值，求</a:t>
            </a:r>
            <a:r>
              <a:rPr kumimoji="1" lang="en-US" altLang="zh-CN" sz="2800" b="1" dirty="0">
                <a:latin typeface="宋体" panose="02010600030101010101" pitchFamily="2" charset="-122"/>
              </a:rPr>
              <a:t>[X1]</a:t>
            </a:r>
            <a:r>
              <a:rPr kumimoji="1" lang="zh-CN" altLang="en-US" sz="2800" b="1" dirty="0">
                <a:latin typeface="宋体" panose="02010600030101010101" pitchFamily="2" charset="-122"/>
              </a:rPr>
              <a:t>补＋</a:t>
            </a:r>
            <a:r>
              <a:rPr kumimoji="1" lang="en-US" altLang="zh-CN" sz="2800" b="1" dirty="0">
                <a:latin typeface="宋体" panose="02010600030101010101" pitchFamily="2" charset="-122"/>
              </a:rPr>
              <a:t>[X2]</a:t>
            </a:r>
            <a:r>
              <a:rPr kumimoji="1" lang="zh-CN" altLang="en-US" sz="2800" b="1" dirty="0">
                <a:latin typeface="宋体" panose="02010600030101010101" pitchFamily="2" charset="-122"/>
              </a:rPr>
              <a:t>补，</a:t>
            </a:r>
          </a:p>
          <a:p>
            <a:pPr eaLnBrk="1" hangingPunct="1"/>
            <a:r>
              <a:rPr kumimoji="1" lang="zh-CN" altLang="en-US" sz="2800" b="1" dirty="0">
                <a:latin typeface="宋体" panose="02010600030101010101" pitchFamily="2" charset="-122"/>
              </a:rPr>
              <a:t>并指出执行该运算后</a:t>
            </a:r>
            <a:r>
              <a:rPr kumimoji="1" lang="en-US" altLang="zh-CN" sz="2800" b="1" dirty="0">
                <a:latin typeface="宋体" panose="02010600030101010101" pitchFamily="2" charset="-122"/>
              </a:rPr>
              <a:t>,SF,ZF,OF,CF</a:t>
            </a:r>
            <a:r>
              <a:rPr kumimoji="1" lang="zh-CN" altLang="en-US" sz="2800" b="1" dirty="0">
                <a:latin typeface="宋体" panose="02010600030101010101" pitchFamily="2" charset="-122"/>
              </a:rPr>
              <a:t>各是多少？</a:t>
            </a:r>
          </a:p>
        </p:txBody>
      </p:sp>
      <p:sp>
        <p:nvSpPr>
          <p:cNvPr id="4" name="Text Box 4">
            <a:extLst>
              <a:ext uri="{FF2B5EF4-FFF2-40B4-BE49-F238E27FC236}">
                <a16:creationId xmlns:a16="http://schemas.microsoft.com/office/drawing/2014/main" id="{16463A4F-CD0F-93EB-4521-D5B18BF33308}"/>
              </a:ext>
            </a:extLst>
          </p:cNvPr>
          <p:cNvSpPr txBox="1">
            <a:spLocks noChangeArrowheads="1"/>
          </p:cNvSpPr>
          <p:nvPr/>
        </p:nvSpPr>
        <p:spPr bwMode="auto">
          <a:xfrm>
            <a:off x="1128589" y="2553468"/>
            <a:ext cx="68868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latin typeface="宋体" panose="02010600030101010101" pitchFamily="2" charset="-122"/>
              </a:rPr>
              <a:t>X1 = + 110 0101B      X2= - 101 1101B</a:t>
            </a:r>
          </a:p>
        </p:txBody>
      </p:sp>
      <p:sp>
        <p:nvSpPr>
          <p:cNvPr id="5" name="Text Box 6">
            <a:extLst>
              <a:ext uri="{FF2B5EF4-FFF2-40B4-BE49-F238E27FC236}">
                <a16:creationId xmlns:a16="http://schemas.microsoft.com/office/drawing/2014/main" id="{6D6C2F9F-2F27-3897-4B3E-0C04CF38027B}"/>
              </a:ext>
            </a:extLst>
          </p:cNvPr>
          <p:cNvSpPr txBox="1">
            <a:spLocks noChangeArrowheads="1"/>
          </p:cNvSpPr>
          <p:nvPr/>
        </p:nvSpPr>
        <p:spPr bwMode="auto">
          <a:xfrm>
            <a:off x="5544741" y="5084763"/>
            <a:ext cx="220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101 + ( - 93) = 8</a:t>
            </a:r>
          </a:p>
        </p:txBody>
      </p:sp>
      <p:sp>
        <p:nvSpPr>
          <p:cNvPr id="6" name="Text Box 8">
            <a:extLst>
              <a:ext uri="{FF2B5EF4-FFF2-40B4-BE49-F238E27FC236}">
                <a16:creationId xmlns:a16="http://schemas.microsoft.com/office/drawing/2014/main" id="{9E61CCBB-9E64-CF86-24A1-2F770F35CDFA}"/>
              </a:ext>
            </a:extLst>
          </p:cNvPr>
          <p:cNvSpPr txBox="1">
            <a:spLocks noChangeArrowheads="1"/>
          </p:cNvSpPr>
          <p:nvPr/>
        </p:nvSpPr>
        <p:spPr bwMode="auto">
          <a:xfrm>
            <a:off x="1152128" y="3860800"/>
            <a:ext cx="330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dirty="0">
                <a:latin typeface="Times New Roman" pitchFamily="18" charset="0"/>
                <a:ea typeface="华文新魏" pitchFamily="2" charset="-122"/>
              </a:rPr>
              <a:t>[X2]</a:t>
            </a:r>
            <a:r>
              <a:rPr kumimoji="1" lang="zh-CN" altLang="en-US" sz="2400" dirty="0">
                <a:latin typeface="Times New Roman" pitchFamily="18" charset="0"/>
                <a:ea typeface="华文新魏" pitchFamily="2" charset="-122"/>
              </a:rPr>
              <a:t>补＝  </a:t>
            </a:r>
            <a:r>
              <a:rPr kumimoji="1" lang="en-US" altLang="zh-CN" sz="2400" dirty="0">
                <a:latin typeface="Times New Roman" pitchFamily="18" charset="0"/>
                <a:ea typeface="华文新魏" pitchFamily="2" charset="-122"/>
              </a:rPr>
              <a:t>1010  0011  B</a:t>
            </a:r>
          </a:p>
          <a:p>
            <a:pPr eaLnBrk="1" hangingPunct="1"/>
            <a:r>
              <a:rPr kumimoji="1" lang="en-US" altLang="zh-CN" sz="2400" dirty="0">
                <a:latin typeface="Times New Roman" pitchFamily="18" charset="0"/>
                <a:ea typeface="华文新魏" pitchFamily="2" charset="-122"/>
              </a:rPr>
              <a:t>+            1 0000  1000   B</a:t>
            </a:r>
          </a:p>
        </p:txBody>
      </p:sp>
      <p:sp>
        <p:nvSpPr>
          <p:cNvPr id="12" name="Text Box 9">
            <a:extLst>
              <a:ext uri="{FF2B5EF4-FFF2-40B4-BE49-F238E27FC236}">
                <a16:creationId xmlns:a16="http://schemas.microsoft.com/office/drawing/2014/main" id="{691055BE-F861-D31C-F7AF-252356F507E4}"/>
              </a:ext>
            </a:extLst>
          </p:cNvPr>
          <p:cNvSpPr txBox="1">
            <a:spLocks noChangeArrowheads="1"/>
          </p:cNvSpPr>
          <p:nvPr/>
        </p:nvSpPr>
        <p:spPr bwMode="auto">
          <a:xfrm>
            <a:off x="5628878" y="3308350"/>
            <a:ext cx="2520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-x2 = 0101 1101 B</a:t>
            </a:r>
          </a:p>
          <a:p>
            <a:pPr eaLnBrk="1" hangingPunct="1"/>
            <a:r>
              <a:rPr kumimoji="1" lang="zh-CN" altLang="en-US" sz="2400">
                <a:latin typeface="Times New Roman" pitchFamily="18" charset="0"/>
                <a:ea typeface="华文新魏" pitchFamily="2" charset="-122"/>
              </a:rPr>
              <a:t>求反 </a:t>
            </a:r>
            <a:r>
              <a:rPr kumimoji="1" lang="en-US" altLang="zh-CN" sz="2400">
                <a:latin typeface="Times New Roman" pitchFamily="18" charset="0"/>
                <a:ea typeface="华文新魏" pitchFamily="2" charset="-122"/>
              </a:rPr>
              <a:t>1010 0010  B</a:t>
            </a:r>
          </a:p>
          <a:p>
            <a:pPr eaLnBrk="1" hangingPunct="1"/>
            <a:r>
              <a:rPr kumimoji="1" lang="zh-CN" altLang="en-US" sz="2400">
                <a:latin typeface="Times New Roman" pitchFamily="18" charset="0"/>
                <a:ea typeface="华文新魏" pitchFamily="2" charset="-122"/>
              </a:rPr>
              <a:t>加</a:t>
            </a:r>
            <a:r>
              <a:rPr kumimoji="1" lang="en-US" altLang="zh-CN" sz="2400">
                <a:latin typeface="Times New Roman" pitchFamily="18" charset="0"/>
                <a:ea typeface="华文新魏" pitchFamily="2" charset="-122"/>
              </a:rPr>
              <a:t>1   1010 0011 B</a:t>
            </a:r>
          </a:p>
        </p:txBody>
      </p:sp>
      <p:sp>
        <p:nvSpPr>
          <p:cNvPr id="13" name="Rectangle 11">
            <a:extLst>
              <a:ext uri="{FF2B5EF4-FFF2-40B4-BE49-F238E27FC236}">
                <a16:creationId xmlns:a16="http://schemas.microsoft.com/office/drawing/2014/main" id="{3B47AF92-91A2-4490-74C2-86A5A3D47C26}"/>
              </a:ext>
            </a:extLst>
          </p:cNvPr>
          <p:cNvSpPr>
            <a:spLocks noChangeArrowheads="1"/>
          </p:cNvSpPr>
          <p:nvPr/>
        </p:nvSpPr>
        <p:spPr bwMode="auto">
          <a:xfrm>
            <a:off x="1115616" y="4797425"/>
            <a:ext cx="984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t>SF =</a:t>
            </a:r>
          </a:p>
          <a:p>
            <a:pPr eaLnBrk="1" hangingPunct="1"/>
            <a:r>
              <a:rPr kumimoji="1" lang="en-US" altLang="zh-CN" sz="2800"/>
              <a:t>ZF =</a:t>
            </a:r>
          </a:p>
          <a:p>
            <a:pPr eaLnBrk="1" hangingPunct="1"/>
            <a:r>
              <a:rPr kumimoji="1" lang="en-US" altLang="zh-CN" sz="2800"/>
              <a:t>OF =</a:t>
            </a:r>
          </a:p>
          <a:p>
            <a:pPr eaLnBrk="1" hangingPunct="1"/>
            <a:r>
              <a:rPr kumimoji="1" lang="en-US" altLang="zh-CN" sz="2800"/>
              <a:t>CF =</a:t>
            </a:r>
          </a:p>
        </p:txBody>
      </p:sp>
      <p:sp>
        <p:nvSpPr>
          <p:cNvPr id="14" name="Text Box 12">
            <a:extLst>
              <a:ext uri="{FF2B5EF4-FFF2-40B4-BE49-F238E27FC236}">
                <a16:creationId xmlns:a16="http://schemas.microsoft.com/office/drawing/2014/main" id="{DB21EB01-7FEB-B98E-3CC2-651108589C26}"/>
              </a:ext>
            </a:extLst>
          </p:cNvPr>
          <p:cNvSpPr txBox="1">
            <a:spLocks noChangeArrowheads="1"/>
          </p:cNvSpPr>
          <p:nvPr/>
        </p:nvSpPr>
        <p:spPr bwMode="auto">
          <a:xfrm>
            <a:off x="2212578"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t>0</a:t>
            </a:r>
          </a:p>
        </p:txBody>
      </p:sp>
      <p:sp>
        <p:nvSpPr>
          <p:cNvPr id="15" name="Text Box 13">
            <a:extLst>
              <a:ext uri="{FF2B5EF4-FFF2-40B4-BE49-F238E27FC236}">
                <a16:creationId xmlns:a16="http://schemas.microsoft.com/office/drawing/2014/main" id="{1B459AC9-A857-734A-9E55-52FD056DFF7C}"/>
              </a:ext>
            </a:extLst>
          </p:cNvPr>
          <p:cNvSpPr txBox="1">
            <a:spLocks noChangeArrowheads="1"/>
          </p:cNvSpPr>
          <p:nvPr/>
        </p:nvSpPr>
        <p:spPr bwMode="auto">
          <a:xfrm>
            <a:off x="2212578" y="52768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t>0</a:t>
            </a:r>
          </a:p>
        </p:txBody>
      </p:sp>
      <p:sp>
        <p:nvSpPr>
          <p:cNvPr id="16" name="Text Box 14">
            <a:extLst>
              <a:ext uri="{FF2B5EF4-FFF2-40B4-BE49-F238E27FC236}">
                <a16:creationId xmlns:a16="http://schemas.microsoft.com/office/drawing/2014/main" id="{BB14F753-A1D9-4D06-8DB3-65CB3F8DF566}"/>
              </a:ext>
            </a:extLst>
          </p:cNvPr>
          <p:cNvSpPr txBox="1">
            <a:spLocks noChangeArrowheads="1"/>
          </p:cNvSpPr>
          <p:nvPr/>
        </p:nvSpPr>
        <p:spPr bwMode="auto">
          <a:xfrm>
            <a:off x="2212578" y="57086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t>0</a:t>
            </a:r>
          </a:p>
        </p:txBody>
      </p:sp>
      <p:sp>
        <p:nvSpPr>
          <p:cNvPr id="17" name="Text Box 15">
            <a:extLst>
              <a:ext uri="{FF2B5EF4-FFF2-40B4-BE49-F238E27FC236}">
                <a16:creationId xmlns:a16="http://schemas.microsoft.com/office/drawing/2014/main" id="{33A6CA51-4CE1-04B5-C60B-29B4AB31F8EC}"/>
              </a:ext>
            </a:extLst>
          </p:cNvPr>
          <p:cNvSpPr txBox="1">
            <a:spLocks noChangeArrowheads="1"/>
          </p:cNvSpPr>
          <p:nvPr/>
        </p:nvSpPr>
        <p:spPr bwMode="auto">
          <a:xfrm>
            <a:off x="2212578" y="614045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t>1</a:t>
            </a:r>
          </a:p>
        </p:txBody>
      </p:sp>
      <p:sp>
        <p:nvSpPr>
          <p:cNvPr id="18" name="Rectangle 17">
            <a:extLst>
              <a:ext uri="{FF2B5EF4-FFF2-40B4-BE49-F238E27FC236}">
                <a16:creationId xmlns:a16="http://schemas.microsoft.com/office/drawing/2014/main" id="{5C2D18C8-BEC4-6F8B-4B47-65772532A6B1}"/>
              </a:ext>
            </a:extLst>
          </p:cNvPr>
          <p:cNvSpPr>
            <a:spLocks noChangeArrowheads="1"/>
          </p:cNvSpPr>
          <p:nvPr/>
        </p:nvSpPr>
        <p:spPr bwMode="auto">
          <a:xfrm>
            <a:off x="1150541" y="3324225"/>
            <a:ext cx="1370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华文新魏" pitchFamily="2" charset="-122"/>
              </a:rPr>
              <a:t>[X1]</a:t>
            </a:r>
            <a:r>
              <a:rPr kumimoji="1" lang="zh-CN" altLang="en-US" sz="2400">
                <a:latin typeface="Times New Roman" pitchFamily="18" charset="0"/>
                <a:ea typeface="华文新魏" pitchFamily="2" charset="-122"/>
              </a:rPr>
              <a:t>补</a:t>
            </a:r>
            <a:r>
              <a:rPr kumimoji="1" lang="zh-CN" altLang="en-US" sz="2400"/>
              <a:t>＝</a:t>
            </a:r>
          </a:p>
        </p:txBody>
      </p:sp>
      <p:sp>
        <p:nvSpPr>
          <p:cNvPr id="19" name="Rectangle 18">
            <a:extLst>
              <a:ext uri="{FF2B5EF4-FFF2-40B4-BE49-F238E27FC236}">
                <a16:creationId xmlns:a16="http://schemas.microsoft.com/office/drawing/2014/main" id="{A0E5742E-9356-8D4E-EF23-19DF2002145C}"/>
              </a:ext>
            </a:extLst>
          </p:cNvPr>
          <p:cNvSpPr>
            <a:spLocks noChangeArrowheads="1"/>
          </p:cNvSpPr>
          <p:nvPr/>
        </p:nvSpPr>
        <p:spPr bwMode="auto">
          <a:xfrm>
            <a:off x="2449116" y="3338513"/>
            <a:ext cx="191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华文新魏" pitchFamily="2" charset="-122"/>
              </a:rPr>
              <a:t>0110  0101  B</a:t>
            </a:r>
          </a:p>
        </p:txBody>
      </p:sp>
    </p:spTree>
    <p:extLst>
      <p:ext uri="{BB962C8B-B14F-4D97-AF65-F5344CB8AC3E}">
        <p14:creationId xmlns:p14="http://schemas.microsoft.com/office/powerpoint/2010/main" val="66132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amond(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box(in)">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box(in)">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box(in)">
                                      <p:cBhvr>
                                        <p:cTn id="27" dur="500"/>
                                        <p:tgtEl>
                                          <p:spTgt spid="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ox(in)">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box(in)">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P spid="17" grpId="0"/>
      <p:bldP spid="18"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8F957-A26E-641F-4CD9-47F3593EF385}"/>
            </a:ext>
          </a:extLst>
        </p:cNvPr>
        <p:cNvGrpSpPr/>
        <p:nvPr/>
      </p:nvGrpSpPr>
      <p:grpSpPr>
        <a:xfrm>
          <a:off x="0" y="0"/>
          <a:ext cx="0" cy="0"/>
          <a:chOff x="0" y="0"/>
          <a:chExt cx="0" cy="0"/>
        </a:xfrm>
      </p:grpSpPr>
      <p:sp>
        <p:nvSpPr>
          <p:cNvPr id="3" name="文本框 8193">
            <a:extLst>
              <a:ext uri="{FF2B5EF4-FFF2-40B4-BE49-F238E27FC236}">
                <a16:creationId xmlns:a16="http://schemas.microsoft.com/office/drawing/2014/main" id="{95C15BE1-A7DA-73BE-559E-CD628AD55984}"/>
              </a:ext>
            </a:extLst>
          </p:cNvPr>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再谈标志寄存器</a:t>
            </a:r>
            <a:endParaRPr lang="zh-CN" sz="3600" dirty="0">
              <a:solidFill>
                <a:schemeClr val="bg1"/>
              </a:solidFill>
              <a:latin typeface="华文新魏" panose="02010800040101010101" pitchFamily="2" charset="-122"/>
              <a:ea typeface="华文新魏" panose="02010800040101010101" pitchFamily="2" charset="-122"/>
            </a:endParaRPr>
          </a:p>
        </p:txBody>
      </p:sp>
      <p:pic>
        <p:nvPicPr>
          <p:cNvPr id="7" name="图片 6">
            <a:extLst>
              <a:ext uri="{FF2B5EF4-FFF2-40B4-BE49-F238E27FC236}">
                <a16:creationId xmlns:a16="http://schemas.microsoft.com/office/drawing/2014/main" id="{B1DAE2F9-F0C5-343B-9AF4-C542446C0888}"/>
              </a:ext>
            </a:extLst>
          </p:cNvPr>
          <p:cNvPicPr>
            <a:picLocks noChangeAspect="1"/>
          </p:cNvPicPr>
          <p:nvPr/>
        </p:nvPicPr>
        <p:blipFill>
          <a:blip r:embed="rId2"/>
          <a:stretch>
            <a:fillRect/>
          </a:stretch>
        </p:blipFill>
        <p:spPr>
          <a:xfrm>
            <a:off x="326200" y="1412776"/>
            <a:ext cx="8491600" cy="3195661"/>
          </a:xfrm>
          <a:prstGeom prst="rect">
            <a:avLst/>
          </a:prstGeom>
        </p:spPr>
      </p:pic>
      <p:sp>
        <p:nvSpPr>
          <p:cNvPr id="8" name="文本框 7">
            <a:extLst>
              <a:ext uri="{FF2B5EF4-FFF2-40B4-BE49-F238E27FC236}">
                <a16:creationId xmlns:a16="http://schemas.microsoft.com/office/drawing/2014/main" id="{5DE61A34-C47E-A306-7484-8D3329846FE3}"/>
              </a:ext>
            </a:extLst>
          </p:cNvPr>
          <p:cNvSpPr txBox="1"/>
          <p:nvPr/>
        </p:nvSpPr>
        <p:spPr>
          <a:xfrm>
            <a:off x="467544" y="4738799"/>
            <a:ext cx="8280920" cy="1938992"/>
          </a:xfrm>
          <a:prstGeom prst="rect">
            <a:avLst/>
          </a:prstGeom>
          <a:noFill/>
        </p:spPr>
        <p:txBody>
          <a:bodyPr wrap="square" rtlCol="0">
            <a:spAutoFit/>
          </a:bodyPr>
          <a:lstStyle/>
          <a:p>
            <a:r>
              <a:rPr lang="en-US" altLang="zh-CN" sz="2400" dirty="0">
                <a:solidFill>
                  <a:srgbClr val="000000"/>
                </a:solidFill>
              </a:rPr>
              <a:t>OV</a:t>
            </a:r>
            <a:r>
              <a:rPr lang="zh-CN" altLang="en-US" sz="2400" dirty="0">
                <a:solidFill>
                  <a:srgbClr val="000000"/>
                </a:solidFill>
              </a:rPr>
              <a:t>：</a:t>
            </a:r>
            <a:r>
              <a:rPr lang="zh-CN" altLang="en-US" sz="2400" dirty="0">
                <a:solidFill>
                  <a:srgbClr val="C14C0B"/>
                </a:solidFill>
              </a:rPr>
              <a:t>溢出位            </a:t>
            </a:r>
            <a:r>
              <a:rPr lang="en-US" altLang="zh-CN" sz="2400" dirty="0">
                <a:solidFill>
                  <a:srgbClr val="000000"/>
                </a:solidFill>
              </a:rPr>
              <a:t>UP:</a:t>
            </a:r>
            <a:r>
              <a:rPr lang="zh-CN" altLang="en-US" sz="2400" dirty="0">
                <a:solidFill>
                  <a:srgbClr val="000000"/>
                </a:solidFill>
              </a:rPr>
              <a:t>方向标志位         </a:t>
            </a:r>
            <a:r>
              <a:rPr lang="en-US" altLang="zh-CN" sz="2400" dirty="0">
                <a:solidFill>
                  <a:srgbClr val="000000"/>
                </a:solidFill>
              </a:rPr>
              <a:t>EI</a:t>
            </a:r>
            <a:r>
              <a:rPr lang="zh-CN" altLang="en-US" sz="2400" dirty="0">
                <a:solidFill>
                  <a:srgbClr val="000000"/>
                </a:solidFill>
              </a:rPr>
              <a:t>：中断标志位</a:t>
            </a:r>
            <a:endParaRPr lang="en-US" altLang="zh-CN" sz="2400" dirty="0">
              <a:solidFill>
                <a:srgbClr val="000000"/>
              </a:solidFill>
            </a:endParaRPr>
          </a:p>
          <a:p>
            <a:r>
              <a:rPr lang="en-US" altLang="zh-CN" sz="2400" dirty="0">
                <a:solidFill>
                  <a:srgbClr val="000000"/>
                </a:solidFill>
              </a:rPr>
              <a:t>PL</a:t>
            </a:r>
            <a:r>
              <a:rPr lang="zh-CN" altLang="en-US" sz="2400" dirty="0">
                <a:solidFill>
                  <a:srgbClr val="000000"/>
                </a:solidFill>
              </a:rPr>
              <a:t>：</a:t>
            </a:r>
            <a:r>
              <a:rPr lang="zh-CN" altLang="en-US" sz="2400" dirty="0">
                <a:solidFill>
                  <a:srgbClr val="C14C0B"/>
                </a:solidFill>
              </a:rPr>
              <a:t>符号标志位      </a:t>
            </a:r>
            <a:r>
              <a:rPr lang="en-US" altLang="zh-CN" sz="2400" dirty="0">
                <a:solidFill>
                  <a:srgbClr val="C14C0B"/>
                </a:solidFill>
              </a:rPr>
              <a:t>ZR</a:t>
            </a:r>
            <a:r>
              <a:rPr lang="zh-CN" altLang="en-US" sz="2400" dirty="0">
                <a:solidFill>
                  <a:srgbClr val="C14C0B"/>
                </a:solidFill>
              </a:rPr>
              <a:t>：零标志位           </a:t>
            </a:r>
            <a:r>
              <a:rPr lang="en-US" altLang="zh-CN" sz="2400" dirty="0">
                <a:solidFill>
                  <a:srgbClr val="000000"/>
                </a:solidFill>
              </a:rPr>
              <a:t>AC</a:t>
            </a:r>
            <a:r>
              <a:rPr lang="zh-CN" altLang="en-US" sz="2400" dirty="0">
                <a:solidFill>
                  <a:srgbClr val="000000"/>
                </a:solidFill>
              </a:rPr>
              <a:t>：辅助标志位</a:t>
            </a:r>
            <a:endParaRPr lang="en-US" altLang="zh-CN" sz="2400" dirty="0">
              <a:solidFill>
                <a:srgbClr val="000000"/>
              </a:solidFill>
            </a:endParaRPr>
          </a:p>
          <a:p>
            <a:r>
              <a:rPr lang="en-US" altLang="zh-CN" sz="2400" dirty="0">
                <a:solidFill>
                  <a:srgbClr val="000000"/>
                </a:solidFill>
              </a:rPr>
              <a:t>PE</a:t>
            </a:r>
            <a:r>
              <a:rPr lang="zh-CN" altLang="en-US" sz="2400" dirty="0">
                <a:solidFill>
                  <a:srgbClr val="000000"/>
                </a:solidFill>
              </a:rPr>
              <a:t>：奇偶标志位     </a:t>
            </a:r>
            <a:r>
              <a:rPr lang="zh-CN" altLang="en-US" sz="2400" dirty="0">
                <a:solidFill>
                  <a:srgbClr val="C14C0B"/>
                </a:solidFill>
              </a:rPr>
              <a:t> </a:t>
            </a:r>
            <a:r>
              <a:rPr lang="en-US" altLang="zh-CN" sz="2400" dirty="0">
                <a:solidFill>
                  <a:srgbClr val="C14C0B"/>
                </a:solidFill>
              </a:rPr>
              <a:t>CY</a:t>
            </a:r>
            <a:r>
              <a:rPr lang="zh-CN" altLang="en-US" sz="2400" dirty="0">
                <a:solidFill>
                  <a:srgbClr val="C14C0B"/>
                </a:solidFill>
              </a:rPr>
              <a:t>：进位标志位</a:t>
            </a:r>
            <a:endParaRPr lang="en-US" altLang="zh-CN" sz="2400" dirty="0">
              <a:solidFill>
                <a:srgbClr val="C14C0B"/>
              </a:solidFill>
            </a:endParaRPr>
          </a:p>
          <a:p>
            <a:endParaRPr lang="en-US" altLang="zh-CN" sz="2400" dirty="0">
              <a:solidFill>
                <a:srgbClr val="C14C0B"/>
              </a:solidFill>
            </a:endParaRPr>
          </a:p>
          <a:p>
            <a:r>
              <a:rPr lang="en-US" altLang="zh-CN" sz="2400" dirty="0">
                <a:solidFill>
                  <a:srgbClr val="C14C0B"/>
                </a:solidFill>
              </a:rPr>
              <a:t>T5.asm</a:t>
            </a:r>
            <a:endParaRPr lang="zh-CN" altLang="en-US" sz="2400" dirty="0">
              <a:solidFill>
                <a:srgbClr val="C14C0B"/>
              </a:solidFill>
            </a:endParaRPr>
          </a:p>
        </p:txBody>
      </p:sp>
    </p:spTree>
    <p:extLst>
      <p:ext uri="{BB962C8B-B14F-4D97-AF65-F5344CB8AC3E}">
        <p14:creationId xmlns:p14="http://schemas.microsoft.com/office/powerpoint/2010/main" val="477934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三</a:t>
            </a:r>
            <a:r>
              <a:rPr lang="zh-CN" sz="3600" dirty="0">
                <a:solidFill>
                  <a:schemeClr val="bg1"/>
                </a:solidFill>
                <a:latin typeface="华文新魏" panose="02010800040101010101" pitchFamily="2" charset="-122"/>
                <a:ea typeface="华文新魏" panose="02010800040101010101" pitchFamily="2" charset="-122"/>
              </a:rPr>
              <a:t>、浮点数</a:t>
            </a:r>
          </a:p>
        </p:txBody>
      </p:sp>
      <p:sp>
        <p:nvSpPr>
          <p:cNvPr id="6146" name="文本框 8194"/>
          <p:cNvSpPr txBox="1"/>
          <p:nvPr/>
        </p:nvSpPr>
        <p:spPr>
          <a:xfrm>
            <a:off x="611560" y="1628800"/>
            <a:ext cx="8137466" cy="2520305"/>
          </a:xfrm>
          <a:prstGeom prst="rect">
            <a:avLst/>
          </a:prstGeom>
          <a:noFill/>
          <a:ln w="9525">
            <a:noFill/>
          </a:ln>
        </p:spPr>
        <p:txBody>
          <a:bodyPr wrap="square" anchor="t" anchorCtr="0">
            <a:noAutofit/>
          </a:bodyPr>
          <a:lstStyle/>
          <a:p>
            <a:pPr algn="l">
              <a:lnSpc>
                <a:spcPct val="150000"/>
              </a:lnSpc>
              <a:buClrTx/>
              <a:buSzTx/>
            </a:pPr>
            <a:r>
              <a:rPr lang="zh-CN" altLang="en-US" sz="2400" dirty="0">
                <a:latin typeface="楷体_GB2312" pitchFamily="1" charset="-122"/>
                <a:ea typeface="楷体_GB2312" pitchFamily="1" charset="-122"/>
              </a:rPr>
              <a:t>二进制小数：</a:t>
            </a:r>
            <a:endParaRPr lang="en-US" altLang="zh-CN" sz="2400" dirty="0">
              <a:latin typeface="楷体_GB2312" pitchFamily="1" charset="-122"/>
              <a:ea typeface="楷体_GB2312" pitchFamily="1" charset="-122"/>
            </a:endParaRPr>
          </a:p>
          <a:p>
            <a:pPr algn="l">
              <a:lnSpc>
                <a:spcPct val="150000"/>
              </a:lnSpc>
              <a:buClrTx/>
              <a:buSzTx/>
            </a:pPr>
            <a:r>
              <a:rPr lang="zh-CN" altLang="en-US" sz="2400" dirty="0">
                <a:solidFill>
                  <a:srgbClr val="FF0000"/>
                </a:solidFill>
                <a:latin typeface="楷体_GB2312" pitchFamily="1" charset="-122"/>
                <a:ea typeface="楷体_GB2312" pitchFamily="1" charset="-122"/>
              </a:rPr>
              <a:t>± (a</a:t>
            </a:r>
            <a:r>
              <a:rPr lang="zh-CN" altLang="en-US" sz="2400" baseline="30000" dirty="0">
                <a:solidFill>
                  <a:srgbClr val="FF0000"/>
                </a:solidFill>
                <a:latin typeface="楷体_GB2312" pitchFamily="1" charset="-122"/>
                <a:ea typeface="楷体_GB2312" pitchFamily="1" charset="-122"/>
              </a:rPr>
              <a:t>n</a:t>
            </a:r>
            <a:r>
              <a:rPr lang="zh-CN" altLang="en-US" sz="2400" dirty="0">
                <a:solidFill>
                  <a:srgbClr val="FF0000"/>
                </a:solidFill>
                <a:latin typeface="楷体_GB2312" pitchFamily="1" charset="-122"/>
                <a:ea typeface="楷体_GB2312" pitchFamily="1" charset="-122"/>
              </a:rPr>
              <a:t>2</a:t>
            </a:r>
            <a:r>
              <a:rPr lang="zh-CN" altLang="en-US" sz="2400" baseline="30000" dirty="0">
                <a:solidFill>
                  <a:srgbClr val="FF0000"/>
                </a:solidFill>
                <a:latin typeface="楷体_GB2312" pitchFamily="1" charset="-122"/>
                <a:ea typeface="楷体_GB2312" pitchFamily="1" charset="-122"/>
              </a:rPr>
              <a:t>n</a:t>
            </a:r>
            <a:r>
              <a:rPr lang="zh-CN" altLang="en-US" sz="2400" dirty="0">
                <a:solidFill>
                  <a:srgbClr val="FF0000"/>
                </a:solidFill>
                <a:latin typeface="楷体_GB2312" pitchFamily="1" charset="-122"/>
                <a:ea typeface="楷体_GB2312" pitchFamily="1" charset="-122"/>
              </a:rPr>
              <a:t> + ⋯ + a</a:t>
            </a:r>
            <a:r>
              <a:rPr lang="zh-CN" altLang="en-US" sz="2400" baseline="30000" dirty="0">
                <a:solidFill>
                  <a:srgbClr val="FF0000"/>
                </a:solidFill>
                <a:latin typeface="楷体_GB2312" pitchFamily="1" charset="-122"/>
                <a:ea typeface="楷体_GB2312" pitchFamily="1" charset="-122"/>
              </a:rPr>
              <a:t>1</a:t>
            </a:r>
            <a:r>
              <a:rPr lang="zh-CN" altLang="en-US" sz="2400" dirty="0">
                <a:solidFill>
                  <a:srgbClr val="FF0000"/>
                </a:solidFill>
                <a:latin typeface="楷体_GB2312" pitchFamily="1" charset="-122"/>
                <a:ea typeface="楷体_GB2312" pitchFamily="1" charset="-122"/>
              </a:rPr>
              <a:t>2</a:t>
            </a:r>
            <a:r>
              <a:rPr lang="zh-CN" altLang="en-US" sz="2400" baseline="30000" dirty="0">
                <a:solidFill>
                  <a:srgbClr val="FF0000"/>
                </a:solidFill>
                <a:latin typeface="楷体_GB2312" pitchFamily="1" charset="-122"/>
                <a:ea typeface="楷体_GB2312" pitchFamily="1" charset="-122"/>
              </a:rPr>
              <a:t>1</a:t>
            </a:r>
            <a:r>
              <a:rPr lang="zh-CN" altLang="en-US" sz="2400" dirty="0">
                <a:solidFill>
                  <a:srgbClr val="FF0000"/>
                </a:solidFill>
                <a:latin typeface="楷体_GB2312" pitchFamily="1" charset="-122"/>
                <a:ea typeface="楷体_GB2312" pitchFamily="1" charset="-122"/>
              </a:rPr>
              <a:t> + a</a:t>
            </a:r>
            <a:r>
              <a:rPr lang="zh-CN" altLang="en-US" sz="2400" baseline="30000" dirty="0">
                <a:solidFill>
                  <a:srgbClr val="FF0000"/>
                </a:solidFill>
                <a:latin typeface="楷体_GB2312" pitchFamily="1" charset="-122"/>
                <a:ea typeface="楷体_GB2312" pitchFamily="1" charset="-122"/>
              </a:rPr>
              <a:t>0</a:t>
            </a:r>
            <a:r>
              <a:rPr lang="zh-CN" altLang="en-US" sz="2400" dirty="0">
                <a:solidFill>
                  <a:srgbClr val="FF0000"/>
                </a:solidFill>
                <a:latin typeface="楷体_GB2312" pitchFamily="1" charset="-122"/>
                <a:ea typeface="楷体_GB2312" pitchFamily="1" charset="-122"/>
              </a:rPr>
              <a:t>2</a:t>
            </a:r>
            <a:r>
              <a:rPr lang="zh-CN" altLang="en-US" sz="2400" baseline="30000" dirty="0">
                <a:solidFill>
                  <a:srgbClr val="FF0000"/>
                </a:solidFill>
                <a:latin typeface="楷体_GB2312" pitchFamily="1" charset="-122"/>
                <a:ea typeface="楷体_GB2312" pitchFamily="1" charset="-122"/>
              </a:rPr>
              <a:t>0</a:t>
            </a:r>
            <a:r>
              <a:rPr lang="zh-CN" altLang="en-US" sz="2400" dirty="0">
                <a:solidFill>
                  <a:srgbClr val="FF0000"/>
                </a:solidFill>
                <a:latin typeface="楷体_GB2312" pitchFamily="1" charset="-122"/>
                <a:ea typeface="楷体_GB2312" pitchFamily="1" charset="-122"/>
              </a:rPr>
              <a:t> + a</a:t>
            </a:r>
            <a:r>
              <a:rPr lang="zh-CN" altLang="en-US" sz="2400" baseline="30000" dirty="0">
                <a:solidFill>
                  <a:srgbClr val="FF0000"/>
                </a:solidFill>
                <a:latin typeface="楷体_GB2312" pitchFamily="1" charset="-122"/>
                <a:ea typeface="楷体_GB2312" pitchFamily="1" charset="-122"/>
              </a:rPr>
              <a:t>−1</a:t>
            </a:r>
            <a:r>
              <a:rPr lang="zh-CN" altLang="en-US" sz="2400" dirty="0">
                <a:solidFill>
                  <a:srgbClr val="FF0000"/>
                </a:solidFill>
                <a:latin typeface="楷体_GB2312" pitchFamily="1" charset="-122"/>
                <a:ea typeface="楷体_GB2312" pitchFamily="1" charset="-122"/>
              </a:rPr>
              <a:t>2</a:t>
            </a:r>
            <a:r>
              <a:rPr lang="zh-CN" altLang="en-US" sz="2400" baseline="30000" dirty="0">
                <a:solidFill>
                  <a:srgbClr val="FF0000"/>
                </a:solidFill>
                <a:latin typeface="楷体_GB2312" pitchFamily="1" charset="-122"/>
                <a:ea typeface="楷体_GB2312" pitchFamily="1" charset="-122"/>
              </a:rPr>
              <a:t>−1</a:t>
            </a:r>
            <a:r>
              <a:rPr lang="zh-CN" altLang="en-US" sz="2400" dirty="0">
                <a:solidFill>
                  <a:srgbClr val="FF0000"/>
                </a:solidFill>
                <a:latin typeface="楷体_GB2312" pitchFamily="1" charset="-122"/>
                <a:ea typeface="楷体_GB2312" pitchFamily="1" charset="-122"/>
              </a:rPr>
              <a:t> + ⋯ + a</a:t>
            </a:r>
            <a:r>
              <a:rPr lang="zh-CN" altLang="en-US" sz="2400" baseline="30000" dirty="0">
                <a:solidFill>
                  <a:srgbClr val="FF0000"/>
                </a:solidFill>
                <a:latin typeface="楷体_GB2312" pitchFamily="1" charset="-122"/>
                <a:ea typeface="楷体_GB2312" pitchFamily="1" charset="-122"/>
              </a:rPr>
              <a:t>−m</a:t>
            </a:r>
            <a:r>
              <a:rPr lang="zh-CN" altLang="en-US" sz="2400" dirty="0">
                <a:solidFill>
                  <a:srgbClr val="FF0000"/>
                </a:solidFill>
                <a:latin typeface="楷体_GB2312" pitchFamily="1" charset="-122"/>
                <a:ea typeface="楷体_GB2312" pitchFamily="1" charset="-122"/>
              </a:rPr>
              <a:t>2</a:t>
            </a:r>
            <a:r>
              <a:rPr lang="zh-CN" altLang="en-US" sz="2400" baseline="30000" dirty="0">
                <a:solidFill>
                  <a:srgbClr val="FF0000"/>
                </a:solidFill>
                <a:latin typeface="楷体_GB2312" pitchFamily="1" charset="-122"/>
                <a:ea typeface="楷体_GB2312" pitchFamily="1" charset="-122"/>
              </a:rPr>
              <a:t>−m</a:t>
            </a:r>
            <a:r>
              <a:rPr lang="zh-CN" altLang="en-US" sz="2400" dirty="0">
                <a:solidFill>
                  <a:srgbClr val="FF0000"/>
                </a:solidFill>
                <a:latin typeface="楷体_GB2312" pitchFamily="1" charset="-122"/>
                <a:ea typeface="楷体_GB2312" pitchFamily="1" charset="-122"/>
              </a:rPr>
              <a:t> + ⋯)</a:t>
            </a:r>
          </a:p>
          <a:p>
            <a:pPr algn="l">
              <a:lnSpc>
                <a:spcPct val="150000"/>
              </a:lnSpc>
              <a:buClrTx/>
              <a:buSzTx/>
            </a:pPr>
            <a:r>
              <a:rPr lang="zh-CN" altLang="en-US" sz="2400" dirty="0">
                <a:latin typeface="楷体_GB2312" pitchFamily="1" charset="-122"/>
                <a:ea typeface="楷体_GB2312" pitchFamily="1" charset="-122"/>
              </a:rPr>
              <a:t>例如：</a:t>
            </a:r>
          </a:p>
          <a:p>
            <a:pPr indent="457200" algn="l">
              <a:lnSpc>
                <a:spcPct val="150000"/>
              </a:lnSpc>
              <a:buClrTx/>
              <a:buSzTx/>
            </a:pPr>
            <a:r>
              <a:rPr lang="zh-CN" altLang="en-US" sz="2400" dirty="0">
                <a:latin typeface="楷体_GB2312" pitchFamily="1" charset="-122"/>
                <a:ea typeface="楷体_GB2312" pitchFamily="1" charset="-122"/>
              </a:rPr>
              <a:t>1.25 = 1.01B；</a:t>
            </a:r>
          </a:p>
          <a:p>
            <a:pPr algn="l">
              <a:lnSpc>
                <a:spcPct val="150000"/>
              </a:lnSpc>
              <a:buClrTx/>
              <a:buSzTx/>
            </a:pPr>
            <a:endParaRPr lang="zh-CN" altLang="en-US" sz="2400" dirty="0">
              <a:latin typeface="楷体_GB2312" pitchFamily="1" charset="-122"/>
              <a:ea typeface="楷体_GB2312" pitchFamily="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a:t>
            </a:r>
            <a:r>
              <a:rPr lang="zh-CN" sz="3600" dirty="0">
                <a:solidFill>
                  <a:schemeClr val="bg1"/>
                </a:solidFill>
                <a:latin typeface="华文新魏" panose="02010800040101010101" pitchFamily="2" charset="-122"/>
                <a:ea typeface="华文新魏" panose="02010800040101010101" pitchFamily="2" charset="-122"/>
              </a:rPr>
              <a:t>规格化数据</a:t>
            </a:r>
          </a:p>
        </p:txBody>
      </p:sp>
      <p:sp>
        <p:nvSpPr>
          <p:cNvPr id="6146" name="文本框 8194"/>
          <p:cNvSpPr txBox="1"/>
          <p:nvPr/>
        </p:nvSpPr>
        <p:spPr>
          <a:xfrm>
            <a:off x="580518" y="1340768"/>
            <a:ext cx="7591882" cy="4032473"/>
          </a:xfrm>
          <a:prstGeom prst="rect">
            <a:avLst/>
          </a:prstGeom>
          <a:noFill/>
          <a:ln w="9525">
            <a:noFill/>
          </a:ln>
        </p:spPr>
        <p:txBody>
          <a:bodyPr wrap="square" anchor="t" anchorCtr="0">
            <a:noAutofit/>
          </a:bodyPr>
          <a:lstStyle/>
          <a:p>
            <a:pPr algn="l">
              <a:lnSpc>
                <a:spcPct val="150000"/>
              </a:lnSpc>
              <a:buClrTx/>
              <a:buSzTx/>
            </a:pPr>
            <a:r>
              <a:rPr lang="en-US" altLang="zh-CN" sz="2400" dirty="0">
                <a:latin typeface="楷体_GB2312" pitchFamily="1" charset="-122"/>
                <a:ea typeface="楷体_GB2312" pitchFamily="1" charset="-122"/>
              </a:rPr>
              <a:t> </a:t>
            </a:r>
            <a:r>
              <a:rPr lang="zh-CN" altLang="en-US" dirty="0">
                <a:solidFill>
                  <a:srgbClr val="FF0000"/>
                </a:solidFill>
                <a:latin typeface="楷体_GB2312" pitchFamily="1" charset="-122"/>
                <a:ea typeface="楷体_GB2312" pitchFamily="1" charset="-122"/>
              </a:rPr>
              <a:t>± 1.XXXX</a:t>
            </a:r>
            <a:r>
              <a:rPr lang="en-US" altLang="zh-CN" dirty="0">
                <a:solidFill>
                  <a:srgbClr val="FF0000"/>
                </a:solidFill>
                <a:latin typeface="楷体_GB2312" pitchFamily="1" charset="-122"/>
                <a:ea typeface="楷体_GB2312" pitchFamily="1" charset="-122"/>
              </a:rPr>
              <a:t>B</a:t>
            </a:r>
            <a:r>
              <a:rPr lang="zh-CN" altLang="en-US" dirty="0">
                <a:solidFill>
                  <a:srgbClr val="FF0000"/>
                </a:solidFill>
                <a:latin typeface="楷体_GB2312" pitchFamily="1" charset="-122"/>
                <a:ea typeface="楷体_GB2312" pitchFamily="1" charset="-122"/>
              </a:rPr>
              <a:t> * 2</a:t>
            </a:r>
            <a:r>
              <a:rPr lang="en-US" altLang="zh-CN" dirty="0">
                <a:solidFill>
                  <a:srgbClr val="FF0000"/>
                </a:solidFill>
                <a:latin typeface="楷体_GB2312" pitchFamily="1" charset="-122"/>
                <a:ea typeface="楷体_GB2312" pitchFamily="1" charset="-122"/>
              </a:rPr>
              <a:t>^</a:t>
            </a:r>
            <a:r>
              <a:rPr lang="zh-CN" altLang="en-US" dirty="0">
                <a:solidFill>
                  <a:srgbClr val="FF0000"/>
                </a:solidFill>
                <a:latin typeface="楷体_GB2312" pitchFamily="1" charset="-122"/>
                <a:ea typeface="楷体_GB2312" pitchFamily="1" charset="-122"/>
              </a:rPr>
              <a:t>n</a:t>
            </a:r>
          </a:p>
          <a:p>
            <a:pPr marL="753745" indent="-347980" algn="l" defTabSz="914400">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科学表示法：小数点左边恒为1</a:t>
            </a:r>
          </a:p>
          <a:p>
            <a:pPr marL="753745" indent="-347980" algn="l" defTabSz="914400">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要素：</a:t>
            </a:r>
          </a:p>
          <a:p>
            <a:pPr marL="1210945" lvl="1" indent="-347980" algn="l" defTabSz="914400">
              <a:lnSpc>
                <a:spcPct val="150000"/>
              </a:lnSpc>
              <a:buClrTx/>
              <a:buSzTx/>
              <a:buFont typeface="Wingdings" panose="05000000000000000000" charset="0"/>
              <a:buChar char="u"/>
            </a:pPr>
            <a:r>
              <a:rPr lang="zh-CN" altLang="en-US" sz="2400" dirty="0">
                <a:latin typeface="楷体_GB2312" pitchFamily="1" charset="-122"/>
                <a:ea typeface="楷体_GB2312" pitchFamily="1" charset="-122"/>
              </a:rPr>
              <a:t>正负号</a:t>
            </a:r>
          </a:p>
          <a:p>
            <a:pPr marL="1210945" lvl="1" indent="-347980" algn="l" defTabSz="914400">
              <a:lnSpc>
                <a:spcPct val="150000"/>
              </a:lnSpc>
              <a:buClrTx/>
              <a:buSzTx/>
              <a:buFont typeface="Wingdings" panose="05000000000000000000" charset="0"/>
              <a:buChar char="u"/>
            </a:pPr>
            <a:r>
              <a:rPr lang="zh-CN" altLang="en-US" sz="2400" dirty="0">
                <a:latin typeface="楷体_GB2312" pitchFamily="1" charset="-122"/>
                <a:ea typeface="楷体_GB2312" pitchFamily="1" charset="-122"/>
              </a:rPr>
              <a:t>尾数 XXXX</a:t>
            </a:r>
          </a:p>
          <a:p>
            <a:pPr marL="1210945" lvl="1" indent="-347980" algn="l" defTabSz="914400">
              <a:lnSpc>
                <a:spcPct val="150000"/>
              </a:lnSpc>
              <a:buClrTx/>
              <a:buSzTx/>
              <a:buFont typeface="Wingdings" panose="05000000000000000000" charset="0"/>
              <a:buChar char="u"/>
            </a:pPr>
            <a:r>
              <a:rPr lang="zh-CN" altLang="en-US" sz="2400" dirty="0">
                <a:latin typeface="楷体_GB2312" pitchFamily="1" charset="-122"/>
                <a:ea typeface="楷体_GB2312" pitchFamily="1" charset="-122"/>
              </a:rPr>
              <a:t>指数 n</a:t>
            </a:r>
          </a:p>
          <a:p>
            <a:pPr marL="753745" indent="-347980" algn="l" defTabSz="914400">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指数：以2为底的指数，指数值可以为正或负。</a:t>
            </a:r>
          </a:p>
        </p:txBody>
      </p:sp>
      <p:sp>
        <p:nvSpPr>
          <p:cNvPr id="2" name="Text Box 16">
            <a:extLst>
              <a:ext uri="{FF2B5EF4-FFF2-40B4-BE49-F238E27FC236}">
                <a16:creationId xmlns:a16="http://schemas.microsoft.com/office/drawing/2014/main" id="{57D232B7-2A59-4C49-2E22-D0C2C4813745}"/>
              </a:ext>
            </a:extLst>
          </p:cNvPr>
          <p:cNvSpPr txBox="1">
            <a:spLocks noChangeArrowheads="1"/>
          </p:cNvSpPr>
          <p:nvPr/>
        </p:nvSpPr>
        <p:spPr bwMode="auto">
          <a:xfrm>
            <a:off x="341436" y="5517232"/>
            <a:ext cx="846112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dirty="0">
                <a:solidFill>
                  <a:srgbClr val="CC0000"/>
                </a:solidFill>
                <a:latin typeface="Times New Roman" panose="02020603050405020304" pitchFamily="18" charset="0"/>
                <a:ea typeface="黑体" panose="02010609060101010101" pitchFamily="49" charset="-122"/>
              </a:rPr>
              <a:t>只要对尾数和指数分别编码，就可表示一个浮点数</a:t>
            </a:r>
            <a:r>
              <a:rPr lang="en-US" altLang="zh-CN" dirty="0">
                <a:solidFill>
                  <a:srgbClr val="CC0000"/>
                </a:solidFill>
                <a:latin typeface="Times New Roman" panose="02020603050405020304" pitchFamily="18" charset="0"/>
                <a:ea typeface="黑体" panose="02010609060101010101" pitchFamily="49" charset="-122"/>
              </a:rPr>
              <a:t>(</a:t>
            </a:r>
            <a:r>
              <a:rPr lang="zh-CN" altLang="en-US" dirty="0">
                <a:solidFill>
                  <a:srgbClr val="CC0000"/>
                </a:solidFill>
                <a:latin typeface="Times New Roman" panose="02020603050405020304" pitchFamily="18" charset="0"/>
                <a:ea typeface="黑体" panose="02010609060101010101" pitchFamily="49" charset="-122"/>
              </a:rPr>
              <a:t>即：实数</a:t>
            </a:r>
            <a:r>
              <a:rPr lang="en-US" altLang="zh-CN" dirty="0">
                <a:solidFill>
                  <a:srgbClr val="CC0000"/>
                </a:solidFill>
                <a:latin typeface="Times New Roman" panose="02020603050405020304" pitchFamily="18" charset="0"/>
                <a:ea typeface="黑体" panose="02010609060101010101" pitchFamily="49" charset="-122"/>
              </a:rPr>
              <a:t>)</a:t>
            </a:r>
            <a:endParaRPr lang="zh-CN" altLang="en-US" dirty="0">
              <a:solidFill>
                <a:srgbClr val="CC00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2327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 2.</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3" name="图片 2">
            <a:extLst>
              <a:ext uri="{FF2B5EF4-FFF2-40B4-BE49-F238E27FC236}">
                <a16:creationId xmlns:a16="http://schemas.microsoft.com/office/drawing/2014/main" id="{FE0645A4-44B0-4723-AA55-C33FF6E11ADD}"/>
              </a:ext>
            </a:extLst>
          </p:cNvPr>
          <p:cNvPicPr>
            <a:picLocks noChangeAspect="1"/>
          </p:cNvPicPr>
          <p:nvPr/>
        </p:nvPicPr>
        <p:blipFill>
          <a:blip r:embed="rId2"/>
          <a:stretch>
            <a:fillRect/>
          </a:stretch>
        </p:blipFill>
        <p:spPr>
          <a:xfrm>
            <a:off x="467544" y="1268760"/>
            <a:ext cx="6198056" cy="936104"/>
          </a:xfrm>
          <a:prstGeom prst="rect">
            <a:avLst/>
          </a:prstGeom>
        </p:spPr>
      </p:pic>
      <p:sp>
        <p:nvSpPr>
          <p:cNvPr id="10" name="文本框 9">
            <a:extLst>
              <a:ext uri="{FF2B5EF4-FFF2-40B4-BE49-F238E27FC236}">
                <a16:creationId xmlns:a16="http://schemas.microsoft.com/office/drawing/2014/main" id="{B37A00AB-61B6-482F-9D90-582D8AF589DB}"/>
              </a:ext>
            </a:extLst>
          </p:cNvPr>
          <p:cNvSpPr txBox="1"/>
          <p:nvPr/>
        </p:nvSpPr>
        <p:spPr>
          <a:xfrm>
            <a:off x="6804248" y="1412776"/>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单精度浮点数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float</a:t>
            </a:r>
            <a:endPar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3" name="文本框 12">
            <a:extLst>
              <a:ext uri="{FF2B5EF4-FFF2-40B4-BE49-F238E27FC236}">
                <a16:creationId xmlns:a16="http://schemas.microsoft.com/office/drawing/2014/main" id="{234A3F42-3CE5-435F-BC05-A6A571CAADF6}"/>
              </a:ext>
            </a:extLst>
          </p:cNvPr>
          <p:cNvSpPr txBox="1"/>
          <p:nvPr/>
        </p:nvSpPr>
        <p:spPr>
          <a:xfrm>
            <a:off x="611560" y="2420888"/>
            <a:ext cx="7488832" cy="2246769"/>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符号位：</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表示正数，</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表示负数</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指  数：采用“移码”来表示。单精度移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7F</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-126D -&gt;  00000001B</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127D -&gt;  11111110B</a:t>
            </a:r>
          </a:p>
          <a:p>
            <a:pPr lvl="0">
              <a:defRPr/>
            </a:pPr>
            <a:r>
              <a:rPr lang="zh-CN" altLang="en-US" sz="2800" b="1" dirty="0">
                <a:solidFill>
                  <a:srgbClr val="40458C"/>
                </a:solidFill>
                <a:latin typeface="宋体" panose="02010600030101010101" pitchFamily="2" charset="-122"/>
                <a:ea typeface="宋体" pitchFamily="2" charset="-122"/>
              </a:rPr>
              <a:t>尾  数：用原码表示</a:t>
            </a:r>
            <a:endPar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sp>
        <p:nvSpPr>
          <p:cNvPr id="14" name="Rectangle 3">
            <a:extLst>
              <a:ext uri="{FF2B5EF4-FFF2-40B4-BE49-F238E27FC236}">
                <a16:creationId xmlns:a16="http://schemas.microsoft.com/office/drawing/2014/main" id="{ED5AF595-41C6-43CB-AD49-23234B1ACA5F}"/>
              </a:ext>
            </a:extLst>
          </p:cNvPr>
          <p:cNvSpPr>
            <a:spLocks noChangeArrowheads="1"/>
          </p:cNvSpPr>
          <p:nvPr/>
        </p:nvSpPr>
        <p:spPr bwMode="auto">
          <a:xfrm>
            <a:off x="683568" y="4797152"/>
            <a:ext cx="792088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1.25 = 1.01B = 1.01*2</a:t>
            </a:r>
            <a:r>
              <a:rPr kumimoji="1" lang="en-US" altLang="zh-CN" sz="2800" b="1" i="0" u="none" strike="noStrike" kern="1200" cap="none" spc="0" normalizeH="0" baseline="30000" noProof="0" dirty="0">
                <a:ln>
                  <a:noFill/>
                </a:ln>
                <a:solidFill>
                  <a:srgbClr val="40458C"/>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800" b="1" dirty="0">
                <a:solidFill>
                  <a:srgbClr val="40458C"/>
                </a:solidFill>
                <a:latin typeface="宋体" panose="02010600030101010101" pitchFamily="2" charset="-122"/>
                <a:ea typeface="宋体" pitchFamily="2" charset="-122"/>
              </a:rPr>
              <a:t>  0 0111 1111  010 00000000000000000000 B</a:t>
            </a:r>
          </a:p>
          <a:p>
            <a:pPr>
              <a:spcBef>
                <a:spcPct val="30000"/>
              </a:spcBef>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对应的</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4</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个字节内容为：</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3f a0 00 00</a:t>
            </a:r>
          </a:p>
        </p:txBody>
      </p:sp>
    </p:spTree>
    <p:extLst>
      <p:ext uri="{BB962C8B-B14F-4D97-AF65-F5344CB8AC3E}">
        <p14:creationId xmlns:p14="http://schemas.microsoft.com/office/powerpoint/2010/main" val="326596214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二、外部信息与内部数据的转换</a:t>
            </a:r>
          </a:p>
        </p:txBody>
      </p:sp>
      <p:sp>
        <p:nvSpPr>
          <p:cNvPr id="6" name="Line 7">
            <a:extLst>
              <a:ext uri="{FF2B5EF4-FFF2-40B4-BE49-F238E27FC236}">
                <a16:creationId xmlns:a16="http://schemas.microsoft.com/office/drawing/2014/main" id="{4732474C-C405-D120-B747-0C01E2B36B3E}"/>
              </a:ext>
            </a:extLst>
          </p:cNvPr>
          <p:cNvSpPr>
            <a:spLocks noChangeShapeType="1"/>
          </p:cNvSpPr>
          <p:nvPr/>
        </p:nvSpPr>
        <p:spPr bwMode="auto">
          <a:xfrm>
            <a:off x="2457451" y="908051"/>
            <a:ext cx="539750" cy="180975"/>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7" name="Picture 2">
            <a:extLst>
              <a:ext uri="{FF2B5EF4-FFF2-40B4-BE49-F238E27FC236}">
                <a16:creationId xmlns:a16="http://schemas.microsoft.com/office/drawing/2014/main" id="{AFCFA7FB-3301-BD9D-B03F-E58B4D2B5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325438"/>
            <a:ext cx="8893175" cy="638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3">
            <a:extLst>
              <a:ext uri="{FF2B5EF4-FFF2-40B4-BE49-F238E27FC236}">
                <a16:creationId xmlns:a16="http://schemas.microsoft.com/office/drawing/2014/main" id="{46E17E25-1ADD-7795-5083-A619AB93677F}"/>
              </a:ext>
            </a:extLst>
          </p:cNvPr>
          <p:cNvSpPr txBox="1">
            <a:spLocks noChangeArrowheads="1"/>
          </p:cNvSpPr>
          <p:nvPr/>
        </p:nvSpPr>
        <p:spPr bwMode="auto">
          <a:xfrm>
            <a:off x="6462713" y="1179513"/>
            <a:ext cx="17541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8000"/>
                </a:solidFill>
                <a:ea typeface="微软雅黑" panose="020B0503020204020204" pitchFamily="34" charset="-122"/>
              </a:rPr>
              <a:t>各类数据之间的转换关系</a:t>
            </a:r>
          </a:p>
        </p:txBody>
      </p:sp>
      <p:grpSp>
        <p:nvGrpSpPr>
          <p:cNvPr id="20" name="Group 5">
            <a:extLst>
              <a:ext uri="{FF2B5EF4-FFF2-40B4-BE49-F238E27FC236}">
                <a16:creationId xmlns:a16="http://schemas.microsoft.com/office/drawing/2014/main" id="{20C616BF-5A1D-4FB1-21AA-56ADEACFCE56}"/>
              </a:ext>
            </a:extLst>
          </p:cNvPr>
          <p:cNvGrpSpPr>
            <a:grpSpLocks/>
          </p:cNvGrpSpPr>
          <p:nvPr/>
        </p:nvGrpSpPr>
        <p:grpSpPr bwMode="auto">
          <a:xfrm>
            <a:off x="341313" y="233363"/>
            <a:ext cx="2655887" cy="1463675"/>
            <a:chOff x="130" y="147"/>
            <a:chExt cx="1673" cy="922"/>
          </a:xfrm>
        </p:grpSpPr>
        <p:sp>
          <p:nvSpPr>
            <p:cNvPr id="21" name="Text Box 6">
              <a:extLst>
                <a:ext uri="{FF2B5EF4-FFF2-40B4-BE49-F238E27FC236}">
                  <a16:creationId xmlns:a16="http://schemas.microsoft.com/office/drawing/2014/main" id="{3E14232A-EF11-953C-BA52-D72D5D79CD47}"/>
                </a:ext>
              </a:extLst>
            </p:cNvPr>
            <p:cNvSpPr txBox="1">
              <a:spLocks noChangeArrowheads="1"/>
            </p:cNvSpPr>
            <p:nvPr/>
          </p:nvSpPr>
          <p:spPr bwMode="auto">
            <a:xfrm>
              <a:off x="130" y="147"/>
              <a:ext cx="1395" cy="922"/>
            </a:xfrm>
            <a:prstGeom prst="rect">
              <a:avLst/>
            </a:prstGeom>
            <a:solidFill>
              <a:srgbClr val="CC99FF">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0033CC"/>
                  </a:solidFill>
                  <a:ea typeface="微软雅黑" panose="020B0503020204020204" pitchFamily="34" charset="-122"/>
                </a:rPr>
                <a:t>对连续信息采样，以使信息离散化</a:t>
              </a:r>
            </a:p>
            <a:p>
              <a:pPr eaLnBrk="1" hangingPunct="1">
                <a:lnSpc>
                  <a:spcPct val="100000"/>
                </a:lnSpc>
                <a:spcBef>
                  <a:spcPct val="50000"/>
                </a:spcBef>
                <a:buFontTx/>
                <a:buNone/>
              </a:pPr>
              <a:r>
                <a:rPr lang="zh-CN" altLang="en-US" sz="2000" dirty="0">
                  <a:solidFill>
                    <a:srgbClr val="0033CC"/>
                  </a:solidFill>
                  <a:ea typeface="微软雅黑" panose="020B0503020204020204" pitchFamily="34" charset="-122"/>
                </a:rPr>
                <a:t>对离散样本用</a:t>
              </a:r>
              <a:r>
                <a:rPr lang="en-US" altLang="zh-CN" sz="2000" dirty="0">
                  <a:solidFill>
                    <a:srgbClr val="0033CC"/>
                  </a:solidFill>
                  <a:ea typeface="微软雅黑" panose="020B0503020204020204" pitchFamily="34" charset="-122"/>
                </a:rPr>
                <a:t>0</a:t>
              </a:r>
              <a:r>
                <a:rPr lang="zh-CN" altLang="en-US" sz="2000" dirty="0">
                  <a:solidFill>
                    <a:srgbClr val="0033CC"/>
                  </a:solidFill>
                  <a:ea typeface="微软雅黑" panose="020B0503020204020204" pitchFamily="34" charset="-122"/>
                </a:rPr>
                <a:t>和</a:t>
              </a:r>
              <a:r>
                <a:rPr lang="en-US" altLang="zh-CN" sz="2000" dirty="0">
                  <a:solidFill>
                    <a:srgbClr val="0033CC"/>
                  </a:solidFill>
                  <a:ea typeface="微软雅黑" panose="020B0503020204020204" pitchFamily="34" charset="-122"/>
                </a:rPr>
                <a:t>1</a:t>
              </a:r>
              <a:r>
                <a:rPr lang="zh-CN" altLang="en-US" sz="2000" dirty="0">
                  <a:solidFill>
                    <a:srgbClr val="0033CC"/>
                  </a:solidFill>
                  <a:ea typeface="微软雅黑" panose="020B0503020204020204" pitchFamily="34" charset="-122"/>
                </a:rPr>
                <a:t>进行编码</a:t>
              </a:r>
            </a:p>
          </p:txBody>
        </p:sp>
        <p:sp>
          <p:nvSpPr>
            <p:cNvPr id="22" name="Line 7">
              <a:extLst>
                <a:ext uri="{FF2B5EF4-FFF2-40B4-BE49-F238E27FC236}">
                  <a16:creationId xmlns:a16="http://schemas.microsoft.com/office/drawing/2014/main" id="{7554F066-B175-CA5E-8E12-7B5CEC2B988D}"/>
                </a:ext>
              </a:extLst>
            </p:cNvPr>
            <p:cNvSpPr>
              <a:spLocks noChangeShapeType="1"/>
            </p:cNvSpPr>
            <p:nvPr/>
          </p:nvSpPr>
          <p:spPr bwMode="auto">
            <a:xfrm>
              <a:off x="1463" y="572"/>
              <a:ext cx="340" cy="114"/>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8">
            <a:extLst>
              <a:ext uri="{FF2B5EF4-FFF2-40B4-BE49-F238E27FC236}">
                <a16:creationId xmlns:a16="http://schemas.microsoft.com/office/drawing/2014/main" id="{41E40032-13AB-4825-9D00-3F930B95CFB7}"/>
              </a:ext>
            </a:extLst>
          </p:cNvPr>
          <p:cNvGrpSpPr>
            <a:grpSpLocks/>
          </p:cNvGrpSpPr>
          <p:nvPr/>
        </p:nvGrpSpPr>
        <p:grpSpPr bwMode="auto">
          <a:xfrm>
            <a:off x="341313" y="4059238"/>
            <a:ext cx="1711325" cy="1304925"/>
            <a:chOff x="215" y="2557"/>
            <a:chExt cx="1078" cy="822"/>
          </a:xfrm>
        </p:grpSpPr>
        <p:sp>
          <p:nvSpPr>
            <p:cNvPr id="24" name="Text Box 9">
              <a:extLst>
                <a:ext uri="{FF2B5EF4-FFF2-40B4-BE49-F238E27FC236}">
                  <a16:creationId xmlns:a16="http://schemas.microsoft.com/office/drawing/2014/main" id="{C3E25C34-D655-A486-F0FF-848A1E988FC4}"/>
                </a:ext>
              </a:extLst>
            </p:cNvPr>
            <p:cNvSpPr txBox="1">
              <a:spLocks noChangeArrowheads="1"/>
            </p:cNvSpPr>
            <p:nvPr/>
          </p:nvSpPr>
          <p:spPr bwMode="auto">
            <a:xfrm>
              <a:off x="215" y="2557"/>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定点运算指令</a:t>
              </a:r>
            </a:p>
          </p:txBody>
        </p:sp>
        <p:sp>
          <p:nvSpPr>
            <p:cNvPr id="25" name="Line 10">
              <a:extLst>
                <a:ext uri="{FF2B5EF4-FFF2-40B4-BE49-F238E27FC236}">
                  <a16:creationId xmlns:a16="http://schemas.microsoft.com/office/drawing/2014/main" id="{1E411CC0-043C-C071-D8FE-DA7090967B0B}"/>
                </a:ext>
              </a:extLst>
            </p:cNvPr>
            <p:cNvSpPr>
              <a:spLocks noChangeShapeType="1"/>
            </p:cNvSpPr>
            <p:nvPr/>
          </p:nvSpPr>
          <p:spPr bwMode="auto">
            <a:xfrm>
              <a:off x="697" y="2755"/>
              <a:ext cx="142" cy="62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11">
            <a:extLst>
              <a:ext uri="{FF2B5EF4-FFF2-40B4-BE49-F238E27FC236}">
                <a16:creationId xmlns:a16="http://schemas.microsoft.com/office/drawing/2014/main" id="{B0A5E4D6-468D-0DA5-B60B-3FFA0BE3D759}"/>
              </a:ext>
            </a:extLst>
          </p:cNvPr>
          <p:cNvGrpSpPr>
            <a:grpSpLocks/>
          </p:cNvGrpSpPr>
          <p:nvPr/>
        </p:nvGrpSpPr>
        <p:grpSpPr bwMode="auto">
          <a:xfrm>
            <a:off x="3806825" y="5768975"/>
            <a:ext cx="1711325" cy="712788"/>
            <a:chOff x="2398" y="3634"/>
            <a:chExt cx="1078" cy="449"/>
          </a:xfrm>
        </p:grpSpPr>
        <p:sp>
          <p:nvSpPr>
            <p:cNvPr id="27" name="Text Box 12">
              <a:extLst>
                <a:ext uri="{FF2B5EF4-FFF2-40B4-BE49-F238E27FC236}">
                  <a16:creationId xmlns:a16="http://schemas.microsoft.com/office/drawing/2014/main" id="{3E05F093-26BF-0EE4-652E-735A09B579E9}"/>
                </a:ext>
              </a:extLst>
            </p:cNvPr>
            <p:cNvSpPr txBox="1">
              <a:spLocks noChangeArrowheads="1"/>
            </p:cNvSpPr>
            <p:nvPr/>
          </p:nvSpPr>
          <p:spPr bwMode="auto">
            <a:xfrm>
              <a:off x="2398" y="3833"/>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浮点运算指令</a:t>
              </a:r>
            </a:p>
          </p:txBody>
        </p:sp>
        <p:sp>
          <p:nvSpPr>
            <p:cNvPr id="28" name="Line 13">
              <a:extLst>
                <a:ext uri="{FF2B5EF4-FFF2-40B4-BE49-F238E27FC236}">
                  <a16:creationId xmlns:a16="http://schemas.microsoft.com/office/drawing/2014/main" id="{44988248-00B1-F2C8-D100-05E19CD05D22}"/>
                </a:ext>
              </a:extLst>
            </p:cNvPr>
            <p:cNvSpPr>
              <a:spLocks noChangeShapeType="1"/>
            </p:cNvSpPr>
            <p:nvPr/>
          </p:nvSpPr>
          <p:spPr bwMode="auto">
            <a:xfrm>
              <a:off x="2795" y="3634"/>
              <a:ext cx="170" cy="227"/>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14">
            <a:extLst>
              <a:ext uri="{FF2B5EF4-FFF2-40B4-BE49-F238E27FC236}">
                <a16:creationId xmlns:a16="http://schemas.microsoft.com/office/drawing/2014/main" id="{ABA20CC2-2EA9-AF14-6568-34ACE79C95B5}"/>
              </a:ext>
            </a:extLst>
          </p:cNvPr>
          <p:cNvGrpSpPr>
            <a:grpSpLocks/>
          </p:cNvGrpSpPr>
          <p:nvPr/>
        </p:nvGrpSpPr>
        <p:grpSpPr bwMode="auto">
          <a:xfrm>
            <a:off x="5337175" y="4959350"/>
            <a:ext cx="3509963" cy="1027113"/>
            <a:chOff x="3362" y="3152"/>
            <a:chExt cx="2211" cy="647"/>
          </a:xfrm>
        </p:grpSpPr>
        <p:sp>
          <p:nvSpPr>
            <p:cNvPr id="30" name="Text Box 15">
              <a:extLst>
                <a:ext uri="{FF2B5EF4-FFF2-40B4-BE49-F238E27FC236}">
                  <a16:creationId xmlns:a16="http://schemas.microsoft.com/office/drawing/2014/main" id="{E3F5C03D-210C-AE94-935F-5349E93E7A85}"/>
                </a:ext>
              </a:extLst>
            </p:cNvPr>
            <p:cNvSpPr txBox="1">
              <a:spLocks noChangeArrowheads="1"/>
            </p:cNvSpPr>
            <p:nvPr/>
          </p:nvSpPr>
          <p:spPr bwMode="auto">
            <a:xfrm>
              <a:off x="3362" y="3549"/>
              <a:ext cx="22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逻辑、位操作或字符处理指令</a:t>
              </a:r>
            </a:p>
          </p:txBody>
        </p:sp>
        <p:sp>
          <p:nvSpPr>
            <p:cNvPr id="31" name="Line 16">
              <a:extLst>
                <a:ext uri="{FF2B5EF4-FFF2-40B4-BE49-F238E27FC236}">
                  <a16:creationId xmlns:a16="http://schemas.microsoft.com/office/drawing/2014/main" id="{2F4533F8-0F43-06A0-2A5E-A37A7B32FD4A}"/>
                </a:ext>
              </a:extLst>
            </p:cNvPr>
            <p:cNvSpPr>
              <a:spLocks noChangeShapeType="1"/>
            </p:cNvSpPr>
            <p:nvPr/>
          </p:nvSpPr>
          <p:spPr bwMode="auto">
            <a:xfrm>
              <a:off x="3844" y="3152"/>
              <a:ext cx="397" cy="425"/>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4" name="Line 17">
              <a:extLst>
                <a:ext uri="{FF2B5EF4-FFF2-40B4-BE49-F238E27FC236}">
                  <a16:creationId xmlns:a16="http://schemas.microsoft.com/office/drawing/2014/main" id="{508A8963-A73A-E8E3-0672-C07B5E252694}"/>
                </a:ext>
              </a:extLst>
            </p:cNvPr>
            <p:cNvSpPr>
              <a:spLocks noChangeShapeType="1"/>
            </p:cNvSpPr>
            <p:nvPr/>
          </p:nvSpPr>
          <p:spPr bwMode="auto">
            <a:xfrm flipH="1">
              <a:off x="4383" y="3266"/>
              <a:ext cx="340" cy="311"/>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1189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2.</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5" name="图片 4">
            <a:extLst>
              <a:ext uri="{FF2B5EF4-FFF2-40B4-BE49-F238E27FC236}">
                <a16:creationId xmlns:a16="http://schemas.microsoft.com/office/drawing/2014/main" id="{763C73A4-D336-4334-AE08-6988186038B5}"/>
              </a:ext>
            </a:extLst>
          </p:cNvPr>
          <p:cNvPicPr>
            <a:picLocks noChangeAspect="1"/>
          </p:cNvPicPr>
          <p:nvPr/>
        </p:nvPicPr>
        <p:blipFill>
          <a:blip r:embed="rId2"/>
          <a:stretch>
            <a:fillRect/>
          </a:stretch>
        </p:blipFill>
        <p:spPr>
          <a:xfrm>
            <a:off x="640841" y="1484784"/>
            <a:ext cx="5974041" cy="936103"/>
          </a:xfrm>
          <a:prstGeom prst="rect">
            <a:avLst/>
          </a:prstGeom>
        </p:spPr>
      </p:pic>
      <p:sp>
        <p:nvSpPr>
          <p:cNvPr id="11" name="文本框 10">
            <a:extLst>
              <a:ext uri="{FF2B5EF4-FFF2-40B4-BE49-F238E27FC236}">
                <a16:creationId xmlns:a16="http://schemas.microsoft.com/office/drawing/2014/main" id="{ABF3439B-C4A9-43B2-A4B7-D0ADD62AABAB}"/>
              </a:ext>
            </a:extLst>
          </p:cNvPr>
          <p:cNvSpPr txBox="1"/>
          <p:nvPr/>
        </p:nvSpPr>
        <p:spPr>
          <a:xfrm>
            <a:off x="6590647" y="1744014"/>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双精度浮点数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double</a:t>
            </a:r>
            <a:endPar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3" name="文本框 12">
            <a:extLst>
              <a:ext uri="{FF2B5EF4-FFF2-40B4-BE49-F238E27FC236}">
                <a16:creationId xmlns:a16="http://schemas.microsoft.com/office/drawing/2014/main" id="{234A3F42-3CE5-435F-BC05-A6A571CAADF6}"/>
              </a:ext>
            </a:extLst>
          </p:cNvPr>
          <p:cNvSpPr txBox="1"/>
          <p:nvPr/>
        </p:nvSpPr>
        <p:spPr>
          <a:xfrm>
            <a:off x="755576" y="2650712"/>
            <a:ext cx="8003312" cy="181588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符号位：</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表示正数，</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表示负数</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指  数：采用“移码”来表示。</a:t>
            </a:r>
            <a:r>
              <a:rPr lang="zh-CN" altLang="en-US" sz="2800" b="1" dirty="0">
                <a:solidFill>
                  <a:srgbClr val="40458C"/>
                </a:solidFill>
                <a:latin typeface="宋体" panose="02010600030101010101" pitchFamily="2" charset="-122"/>
                <a:ea typeface="宋体" pitchFamily="2" charset="-122"/>
              </a:rPr>
              <a:t>双</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精度移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3FF</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-1022D -&gt;  000 0000 0001B</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1023D -&gt;  111 1111 1110B</a:t>
            </a:r>
            <a:endPar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sp>
        <p:nvSpPr>
          <p:cNvPr id="14" name="Rectangle 3">
            <a:extLst>
              <a:ext uri="{FF2B5EF4-FFF2-40B4-BE49-F238E27FC236}">
                <a16:creationId xmlns:a16="http://schemas.microsoft.com/office/drawing/2014/main" id="{E2017810-3DF4-4532-A960-BE8EB5B1D972}"/>
              </a:ext>
            </a:extLst>
          </p:cNvPr>
          <p:cNvSpPr>
            <a:spLocks noChangeArrowheads="1"/>
          </p:cNvSpPr>
          <p:nvPr/>
        </p:nvSpPr>
        <p:spPr bwMode="auto">
          <a:xfrm>
            <a:off x="683568" y="4662252"/>
            <a:ext cx="755508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400" b="1" dirty="0">
                <a:solidFill>
                  <a:srgbClr val="40458C"/>
                </a:solidFill>
                <a:latin typeface="宋体" panose="02010600030101010101" pitchFamily="2" charset="-122"/>
                <a:ea typeface="宋体" pitchFamily="2" charset="-122"/>
              </a:rPr>
              <a:t>double</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  </a:t>
            </a:r>
            <a:r>
              <a:rPr lang="en-US" altLang="zh-CN" sz="2400" b="1" dirty="0">
                <a:solidFill>
                  <a:srgbClr val="40458C"/>
                </a:solidFill>
                <a:latin typeface="宋体" panose="02010600030101010101" pitchFamily="2" charset="-122"/>
                <a:ea typeface="宋体" pitchFamily="2" charset="-122"/>
              </a:rPr>
              <a:t>d</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1=1.25</a:t>
            </a:r>
            <a:r>
              <a:rPr kumimoji="1" lang="zh-CN" altLang="en-US"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a:t>
            </a:r>
            <a:endPar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400" b="1" dirty="0">
                <a:solidFill>
                  <a:srgbClr val="40458C"/>
                </a:solidFill>
                <a:latin typeface="宋体" panose="02010600030101010101" pitchFamily="2" charset="-122"/>
                <a:ea typeface="宋体" pitchFamily="2" charset="-122"/>
              </a:rPr>
              <a:t>0 011 1111 1111  0100 0000 ……</a:t>
            </a:r>
            <a:endPar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2400" b="1" dirty="0">
                <a:solidFill>
                  <a:srgbClr val="40458C"/>
                </a:solidFill>
                <a:latin typeface="宋体" panose="02010600030101010101" pitchFamily="2" charset="-122"/>
                <a:ea typeface="宋体" pitchFamily="2" charset="-122"/>
              </a:rPr>
              <a:t>对应的</a:t>
            </a:r>
            <a:r>
              <a:rPr lang="en-US" altLang="zh-CN" sz="2400" b="1" dirty="0">
                <a:solidFill>
                  <a:srgbClr val="40458C"/>
                </a:solidFill>
                <a:latin typeface="宋体" panose="02010600030101010101" pitchFamily="2" charset="-122"/>
                <a:ea typeface="宋体" pitchFamily="2" charset="-122"/>
              </a:rPr>
              <a:t>8</a:t>
            </a:r>
            <a:r>
              <a:rPr lang="zh-CN" altLang="en-US" sz="2400" b="1" dirty="0">
                <a:solidFill>
                  <a:srgbClr val="40458C"/>
                </a:solidFill>
                <a:latin typeface="宋体" panose="02010600030101010101" pitchFamily="2" charset="-122"/>
                <a:ea typeface="宋体" pitchFamily="2" charset="-122"/>
              </a:rPr>
              <a:t>个字节内容为：</a:t>
            </a:r>
            <a:r>
              <a:rPr lang="en-US" altLang="zh-CN" sz="2400" b="1" dirty="0">
                <a:solidFill>
                  <a:srgbClr val="40458C"/>
                </a:solidFill>
                <a:latin typeface="宋体" panose="02010600030101010101" pitchFamily="2" charset="-122"/>
                <a:ea typeface="宋体" pitchFamily="2" charset="-122"/>
              </a:rPr>
              <a:t>3f f4 00 00 00 00 00 00</a:t>
            </a:r>
            <a:endPar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endParaRPr>
          </a:p>
        </p:txBody>
      </p:sp>
    </p:spTree>
    <p:extLst>
      <p:ext uri="{BB962C8B-B14F-4D97-AF65-F5344CB8AC3E}">
        <p14:creationId xmlns:p14="http://schemas.microsoft.com/office/powerpoint/2010/main" val="287022115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1189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2.</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3" name="图片 2">
            <a:extLst>
              <a:ext uri="{FF2B5EF4-FFF2-40B4-BE49-F238E27FC236}">
                <a16:creationId xmlns:a16="http://schemas.microsoft.com/office/drawing/2014/main" id="{FE0645A4-44B0-4723-AA55-C33FF6E11ADD}"/>
              </a:ext>
            </a:extLst>
          </p:cNvPr>
          <p:cNvPicPr>
            <a:picLocks noChangeAspect="1"/>
          </p:cNvPicPr>
          <p:nvPr/>
        </p:nvPicPr>
        <p:blipFill>
          <a:blip r:embed="rId2"/>
          <a:stretch>
            <a:fillRect/>
          </a:stretch>
        </p:blipFill>
        <p:spPr>
          <a:xfrm>
            <a:off x="467544" y="1412776"/>
            <a:ext cx="6198056" cy="936104"/>
          </a:xfrm>
          <a:prstGeom prst="rect">
            <a:avLst/>
          </a:prstGeom>
        </p:spPr>
      </p:pic>
      <p:pic>
        <p:nvPicPr>
          <p:cNvPr id="5" name="图片 4">
            <a:extLst>
              <a:ext uri="{FF2B5EF4-FFF2-40B4-BE49-F238E27FC236}">
                <a16:creationId xmlns:a16="http://schemas.microsoft.com/office/drawing/2014/main" id="{763C73A4-D336-4334-AE08-6988186038B5}"/>
              </a:ext>
            </a:extLst>
          </p:cNvPr>
          <p:cNvPicPr>
            <a:picLocks noChangeAspect="1"/>
          </p:cNvPicPr>
          <p:nvPr/>
        </p:nvPicPr>
        <p:blipFill>
          <a:blip r:embed="rId3"/>
          <a:stretch>
            <a:fillRect/>
          </a:stretch>
        </p:blipFill>
        <p:spPr>
          <a:xfrm>
            <a:off x="640841" y="2564904"/>
            <a:ext cx="5974041" cy="936103"/>
          </a:xfrm>
          <a:prstGeom prst="rect">
            <a:avLst/>
          </a:prstGeom>
        </p:spPr>
      </p:pic>
      <p:pic>
        <p:nvPicPr>
          <p:cNvPr id="7" name="图片 6">
            <a:extLst>
              <a:ext uri="{FF2B5EF4-FFF2-40B4-BE49-F238E27FC236}">
                <a16:creationId xmlns:a16="http://schemas.microsoft.com/office/drawing/2014/main" id="{1BFFD8C8-B034-43A1-8E7C-7A340FE86419}"/>
              </a:ext>
            </a:extLst>
          </p:cNvPr>
          <p:cNvPicPr>
            <a:picLocks noChangeAspect="1"/>
          </p:cNvPicPr>
          <p:nvPr/>
        </p:nvPicPr>
        <p:blipFill>
          <a:blip r:embed="rId4"/>
          <a:stretch>
            <a:fillRect/>
          </a:stretch>
        </p:blipFill>
        <p:spPr>
          <a:xfrm>
            <a:off x="640841" y="3645024"/>
            <a:ext cx="6016768" cy="926099"/>
          </a:xfrm>
          <a:prstGeom prst="rect">
            <a:avLst/>
          </a:prstGeom>
        </p:spPr>
      </p:pic>
      <p:sp>
        <p:nvSpPr>
          <p:cNvPr id="10" name="文本框 9">
            <a:extLst>
              <a:ext uri="{FF2B5EF4-FFF2-40B4-BE49-F238E27FC236}">
                <a16:creationId xmlns:a16="http://schemas.microsoft.com/office/drawing/2014/main" id="{B37A00AB-61B6-482F-9D90-582D8AF589DB}"/>
              </a:ext>
            </a:extLst>
          </p:cNvPr>
          <p:cNvSpPr txBox="1"/>
          <p:nvPr/>
        </p:nvSpPr>
        <p:spPr>
          <a:xfrm>
            <a:off x="6732240" y="1556792"/>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单精度浮点数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float</a:t>
            </a:r>
            <a:endPar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1" name="文本框 10">
            <a:extLst>
              <a:ext uri="{FF2B5EF4-FFF2-40B4-BE49-F238E27FC236}">
                <a16:creationId xmlns:a16="http://schemas.microsoft.com/office/drawing/2014/main" id="{ABF3439B-C4A9-43B2-A4B7-D0ADD62AABAB}"/>
              </a:ext>
            </a:extLst>
          </p:cNvPr>
          <p:cNvSpPr txBox="1"/>
          <p:nvPr/>
        </p:nvSpPr>
        <p:spPr>
          <a:xfrm>
            <a:off x="6590647" y="2708920"/>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双精度浮点数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double</a:t>
            </a:r>
            <a:endPar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2" name="文本框 11">
            <a:extLst>
              <a:ext uri="{FF2B5EF4-FFF2-40B4-BE49-F238E27FC236}">
                <a16:creationId xmlns:a16="http://schemas.microsoft.com/office/drawing/2014/main" id="{7711DC22-104B-4008-A74B-C22B18C99D10}"/>
              </a:ext>
            </a:extLst>
          </p:cNvPr>
          <p:cNvSpPr txBox="1"/>
          <p:nvPr/>
        </p:nvSpPr>
        <p:spPr>
          <a:xfrm>
            <a:off x="6695575" y="3717032"/>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高精度浮点数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b="1" dirty="0">
                <a:solidFill>
                  <a:srgbClr val="40458C"/>
                </a:solidFill>
                <a:latin typeface="Tahoma" pitchFamily="34" charset="0"/>
                <a:ea typeface="宋体" pitchFamily="2" charset="-122"/>
              </a:rPr>
              <a:t>long double</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3" name="文本框 12">
            <a:extLst>
              <a:ext uri="{FF2B5EF4-FFF2-40B4-BE49-F238E27FC236}">
                <a16:creationId xmlns:a16="http://schemas.microsoft.com/office/drawing/2014/main" id="{234A3F42-3CE5-435F-BC05-A6A571CAADF6}"/>
              </a:ext>
            </a:extLst>
          </p:cNvPr>
          <p:cNvSpPr txBox="1"/>
          <p:nvPr/>
        </p:nvSpPr>
        <p:spPr>
          <a:xfrm>
            <a:off x="570344" y="4855680"/>
            <a:ext cx="7170008" cy="181588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符号位：</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表示正数，</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表示负数</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指  数：采用“移码”来表示。</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dirty="0">
                <a:solidFill>
                  <a:srgbClr val="40458C"/>
                </a:solidFill>
                <a:latin typeface="宋体" panose="02010600030101010101" pitchFamily="2" charset="-122"/>
                <a:ea typeface="宋体" pitchFamily="2" charset="-122"/>
              </a:rPr>
              <a:t>        </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单精度移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7F   </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双精度移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3FF</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高精度移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3FFF</a:t>
            </a:r>
            <a:endPar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spTree>
    <p:extLst>
      <p:ext uri="{BB962C8B-B14F-4D97-AF65-F5344CB8AC3E}">
        <p14:creationId xmlns:p14="http://schemas.microsoft.com/office/powerpoint/2010/main" val="3729219232"/>
      </p:ext>
    </p:extLst>
  </p:cSld>
  <p:clrMapOvr>
    <a:masterClrMapping/>
  </p:clrMapOvr>
  <p:transition spd="med">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dirty="0">
                <a:solidFill>
                  <a:schemeClr val="bg1"/>
                </a:solidFill>
                <a:latin typeface="华文新魏" panose="02010800040101010101" pitchFamily="2" charset="-122"/>
                <a:ea typeface="华文新魏" panose="02010800040101010101" pitchFamily="2" charset="-122"/>
              </a:rPr>
              <a:t>单精度浮点数</a:t>
            </a:r>
            <a:r>
              <a:rPr lang="zh-CN" altLang="en-US" sz="3600" dirty="0">
                <a:solidFill>
                  <a:schemeClr val="bg1"/>
                </a:solidFill>
                <a:latin typeface="华文新魏" panose="02010800040101010101" pitchFamily="2" charset="-122"/>
                <a:ea typeface="华文新魏" panose="02010800040101010101" pitchFamily="2" charset="-122"/>
              </a:rPr>
              <a:t>示例</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04624" y="1124744"/>
            <a:ext cx="8559864" cy="5256583"/>
          </a:xfrm>
          <a:prstGeom prst="rect">
            <a:avLst/>
          </a:prstGeom>
          <a:noFill/>
          <a:ln w="9525">
            <a:noFill/>
          </a:ln>
        </p:spPr>
        <p:txBody>
          <a:bodyPr wrap="square" anchor="t" anchorCtr="0">
            <a:noAutofit/>
          </a:bodyPr>
          <a:lstStyle/>
          <a:p>
            <a:pPr marL="342900" indent="-342900">
              <a:lnSpc>
                <a:spcPct val="150000"/>
              </a:lnSpc>
              <a:buClrTx/>
              <a:buSzTx/>
              <a:buFont typeface="Wingdings" panose="05000000000000000000" charset="0"/>
              <a:buChar char="l"/>
            </a:pPr>
            <a:r>
              <a:rPr sz="2200" dirty="0">
                <a:solidFill>
                  <a:srgbClr val="000066"/>
                </a:solidFill>
                <a:latin typeface="楷体_GB2312" pitchFamily="1" charset="-122"/>
                <a:ea typeface="楷体_GB2312" pitchFamily="1" charset="-122"/>
              </a:rPr>
              <a:t>尾数：规格化数据中，尾数值为 1.XXXX</a:t>
            </a:r>
          </a:p>
          <a:p>
            <a:pPr marL="116205" lvl="1" indent="250190" defTabSz="914400">
              <a:lnSpc>
                <a:spcPct val="150000"/>
              </a:lnSpc>
              <a:buClrTx/>
              <a:buSzTx/>
              <a:tabLst>
                <a:tab pos="358140" algn="l"/>
              </a:tabLst>
            </a:pPr>
            <a:r>
              <a:rPr sz="2200" dirty="0">
                <a:solidFill>
                  <a:srgbClr val="000066"/>
                </a:solidFill>
                <a:latin typeface="楷体_GB2312" pitchFamily="1" charset="-122"/>
                <a:ea typeface="楷体_GB2312" pitchFamily="1" charset="-122"/>
              </a:rPr>
              <a:t>例：</a:t>
            </a:r>
          </a:p>
          <a:p>
            <a:pPr lvl="1">
              <a:lnSpc>
                <a:spcPct val="150000"/>
              </a:lnSpc>
              <a:buClrTx/>
              <a:buSzTx/>
            </a:pPr>
            <a:r>
              <a:rPr sz="2200" dirty="0">
                <a:solidFill>
                  <a:srgbClr val="000066"/>
                </a:solidFill>
                <a:latin typeface="楷体_GB2312" pitchFamily="1" charset="-122"/>
                <a:ea typeface="楷体_GB2312" pitchFamily="1" charset="-122"/>
              </a:rPr>
              <a:t>float  d1 = -0.75；</a:t>
            </a:r>
          </a:p>
          <a:p>
            <a:pPr lvl="1">
              <a:lnSpc>
                <a:spcPct val="150000"/>
              </a:lnSpc>
              <a:buClrTx/>
              <a:buSzTx/>
            </a:pPr>
            <a:r>
              <a:rPr sz="2200" dirty="0">
                <a:solidFill>
                  <a:srgbClr val="000066"/>
                </a:solidFill>
                <a:latin typeface="楷体_GB2312" pitchFamily="1" charset="-122"/>
                <a:ea typeface="楷体_GB2312" pitchFamily="1" charset="-122"/>
              </a:rPr>
              <a:t>(-0.75) = -0.11B = - 1.1B * 2</a:t>
            </a:r>
            <a:r>
              <a:rPr lang="en-US" sz="2200" dirty="0">
                <a:solidFill>
                  <a:srgbClr val="000066"/>
                </a:solidFill>
                <a:latin typeface="楷体_GB2312" pitchFamily="1" charset="-122"/>
                <a:ea typeface="楷体_GB2312" pitchFamily="1" charset="-122"/>
              </a:rPr>
              <a:t>^</a:t>
            </a:r>
            <a:r>
              <a:rPr sz="2200" dirty="0">
                <a:solidFill>
                  <a:srgbClr val="000066"/>
                </a:solidFill>
                <a:latin typeface="楷体_GB2312" pitchFamily="1" charset="-122"/>
                <a:ea typeface="楷体_GB2312" pitchFamily="1" charset="-122"/>
              </a:rPr>
              <a:t>-1</a:t>
            </a:r>
          </a:p>
          <a:p>
            <a:pPr lvl="1">
              <a:lnSpc>
                <a:spcPct val="150000"/>
              </a:lnSpc>
              <a:buClrTx/>
              <a:buSzTx/>
            </a:pPr>
            <a:r>
              <a:rPr sz="2200" dirty="0">
                <a:solidFill>
                  <a:srgbClr val="000066"/>
                </a:solidFill>
                <a:latin typeface="楷体_GB2312" pitchFamily="1" charset="-122"/>
                <a:ea typeface="楷体_GB2312" pitchFamily="1" charset="-122"/>
              </a:rPr>
              <a:t>符号位：1</a:t>
            </a:r>
          </a:p>
          <a:p>
            <a:pPr lvl="1">
              <a:lnSpc>
                <a:spcPct val="150000"/>
              </a:lnSpc>
              <a:buClrTx/>
              <a:buSzTx/>
            </a:pPr>
            <a:r>
              <a:rPr sz="2200" dirty="0">
                <a:solidFill>
                  <a:srgbClr val="000066"/>
                </a:solidFill>
                <a:latin typeface="楷体_GB2312" pitchFamily="1" charset="-122"/>
                <a:ea typeface="楷体_GB2312" pitchFamily="1" charset="-122"/>
              </a:rPr>
              <a:t>指数：n – 127 = -1， n = 126 = 0111 1110B</a:t>
            </a:r>
          </a:p>
          <a:p>
            <a:pPr lvl="1">
              <a:lnSpc>
                <a:spcPct val="150000"/>
              </a:lnSpc>
              <a:buClrTx/>
              <a:buSzTx/>
            </a:pPr>
            <a:r>
              <a:rPr sz="2200" dirty="0">
                <a:solidFill>
                  <a:srgbClr val="000066"/>
                </a:solidFill>
                <a:latin typeface="楷体_GB2312" pitchFamily="1" charset="-122"/>
                <a:ea typeface="楷体_GB2312" pitchFamily="1" charset="-122"/>
              </a:rPr>
              <a:t>尾数：1B</a:t>
            </a:r>
            <a:endParaRPr lang="en-US" sz="2200" dirty="0">
              <a:solidFill>
                <a:srgbClr val="000066"/>
              </a:solidFill>
              <a:latin typeface="楷体_GB2312" pitchFamily="1" charset="-122"/>
              <a:ea typeface="楷体_GB2312" pitchFamily="1" charset="-122"/>
            </a:endParaRPr>
          </a:p>
          <a:p>
            <a:pPr lvl="1">
              <a:lnSpc>
                <a:spcPct val="150000"/>
              </a:lnSpc>
              <a:buClrTx/>
              <a:buSzTx/>
            </a:pPr>
            <a:endParaRPr lang="en-US" sz="2200" dirty="0">
              <a:latin typeface="楷体_GB2312" pitchFamily="1" charset="-122"/>
              <a:ea typeface="楷体_GB2312" pitchFamily="1" charset="-122"/>
            </a:endParaRPr>
          </a:p>
          <a:p>
            <a:pPr lvl="1">
              <a:lnSpc>
                <a:spcPct val="150000"/>
              </a:lnSpc>
              <a:buClrTx/>
              <a:buSzTx/>
            </a:pPr>
            <a:r>
              <a:rPr sz="2000" dirty="0">
                <a:solidFill>
                  <a:srgbClr val="000066"/>
                </a:solidFill>
                <a:latin typeface="楷体_GB2312" pitchFamily="1" charset="-122"/>
                <a:ea typeface="楷体_GB2312" pitchFamily="1" charset="-122"/>
              </a:rPr>
              <a:t>d1的二进制表示：1 0111 1110 1000 0000 0000 0000 0000 000B</a:t>
            </a:r>
          </a:p>
          <a:p>
            <a:pPr lvl="1">
              <a:lnSpc>
                <a:spcPct val="150000"/>
              </a:lnSpc>
              <a:buClrTx/>
              <a:buSzTx/>
            </a:pPr>
            <a:r>
              <a:rPr sz="2000" dirty="0">
                <a:solidFill>
                  <a:srgbClr val="000066"/>
                </a:solidFill>
                <a:latin typeface="楷体_GB2312" pitchFamily="1" charset="-122"/>
                <a:ea typeface="楷体_GB2312" pitchFamily="1" charset="-122"/>
              </a:rPr>
              <a:t>对应的4字节内容：BF F4 00 00H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586915" y="2865792"/>
            <a:ext cx="76098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spcBef>
                <a:spcPct val="30000"/>
              </a:spcBef>
              <a:defRPr/>
            </a:pPr>
            <a:r>
              <a:rPr lang="zh-CN" altLang="en-US" sz="2800" b="1" dirty="0">
                <a:solidFill>
                  <a:srgbClr val="40458C"/>
                </a:solidFill>
                <a:latin typeface="宋体" panose="02010600030101010101" pitchFamily="2" charset="-122"/>
                <a:ea typeface="宋体" pitchFamily="2" charset="-122"/>
              </a:rPr>
              <a:t>单精度浮点指数范围</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-126 </a:t>
            </a:r>
            <a:r>
              <a:rPr lang="zh-CN" altLang="en-US" sz="2800" b="1" dirty="0">
                <a:solidFill>
                  <a:srgbClr val="40458C"/>
                </a:solidFill>
                <a:latin typeface="宋体" panose="02010600030101010101" pitchFamily="2" charset="-122"/>
                <a:ea typeface="宋体" pitchFamily="2" charset="-122"/>
              </a:rPr>
              <a:t>至</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127</a:t>
            </a: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1189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2.</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2" name="图片 1">
            <a:extLst>
              <a:ext uri="{FF2B5EF4-FFF2-40B4-BE49-F238E27FC236}">
                <a16:creationId xmlns:a16="http://schemas.microsoft.com/office/drawing/2014/main" id="{44367E3D-C761-4123-8362-4B4AEC786048}"/>
              </a:ext>
            </a:extLst>
          </p:cNvPr>
          <p:cNvPicPr>
            <a:picLocks noChangeAspect="1"/>
          </p:cNvPicPr>
          <p:nvPr/>
        </p:nvPicPr>
        <p:blipFill>
          <a:blip r:embed="rId2"/>
          <a:stretch>
            <a:fillRect/>
          </a:stretch>
        </p:blipFill>
        <p:spPr>
          <a:xfrm>
            <a:off x="653786" y="4561965"/>
            <a:ext cx="2246769" cy="523219"/>
          </a:xfrm>
          <a:prstGeom prst="rect">
            <a:avLst/>
          </a:prstGeom>
        </p:spPr>
      </p:pic>
      <p:sp>
        <p:nvSpPr>
          <p:cNvPr id="7" name="Rectangle 3">
            <a:extLst>
              <a:ext uri="{FF2B5EF4-FFF2-40B4-BE49-F238E27FC236}">
                <a16:creationId xmlns:a16="http://schemas.microsoft.com/office/drawing/2014/main" id="{9D51A870-2E70-4637-9406-387AECBA5703}"/>
              </a:ext>
            </a:extLst>
          </p:cNvPr>
          <p:cNvSpPr>
            <a:spLocks noChangeArrowheads="1"/>
          </p:cNvSpPr>
          <p:nvPr/>
        </p:nvSpPr>
        <p:spPr bwMode="auto">
          <a:xfrm>
            <a:off x="586915" y="3997933"/>
            <a:ext cx="76098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Q</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：数值 </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、接近于 </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0 </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的很小的数，怎么表示？</a:t>
            </a:r>
            <a:endPar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endParaRPr>
          </a:p>
        </p:txBody>
      </p:sp>
      <p:sp>
        <p:nvSpPr>
          <p:cNvPr id="9" name="文本框 8">
            <a:extLst>
              <a:ext uri="{FF2B5EF4-FFF2-40B4-BE49-F238E27FC236}">
                <a16:creationId xmlns:a16="http://schemas.microsoft.com/office/drawing/2014/main" id="{53CBEF39-78F6-4ABF-9556-63AFFEE282CB}"/>
              </a:ext>
            </a:extLst>
          </p:cNvPr>
          <p:cNvSpPr txBox="1"/>
          <p:nvPr/>
        </p:nvSpPr>
        <p:spPr>
          <a:xfrm>
            <a:off x="657274" y="5138028"/>
            <a:ext cx="4575686" cy="52322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将指数调整到表示范围内</a:t>
            </a:r>
            <a:endPar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pic>
        <p:nvPicPr>
          <p:cNvPr id="10" name="图片 9">
            <a:extLst>
              <a:ext uri="{FF2B5EF4-FFF2-40B4-BE49-F238E27FC236}">
                <a16:creationId xmlns:a16="http://schemas.microsoft.com/office/drawing/2014/main" id="{D6D204F4-AFE0-4D3D-A562-C84C66DD3152}"/>
              </a:ext>
            </a:extLst>
          </p:cNvPr>
          <p:cNvPicPr>
            <a:picLocks noChangeAspect="1"/>
          </p:cNvPicPr>
          <p:nvPr/>
        </p:nvPicPr>
        <p:blipFill>
          <a:blip r:embed="rId3"/>
          <a:stretch>
            <a:fillRect/>
          </a:stretch>
        </p:blipFill>
        <p:spPr>
          <a:xfrm>
            <a:off x="5232960" y="5198585"/>
            <a:ext cx="2201351" cy="402105"/>
          </a:xfrm>
          <a:prstGeom prst="rect">
            <a:avLst/>
          </a:prstGeom>
        </p:spPr>
      </p:pic>
      <p:pic>
        <p:nvPicPr>
          <p:cNvPr id="11" name="图片 10">
            <a:extLst>
              <a:ext uri="{FF2B5EF4-FFF2-40B4-BE49-F238E27FC236}">
                <a16:creationId xmlns:a16="http://schemas.microsoft.com/office/drawing/2014/main" id="{6D613775-D6CD-4145-92B0-0B0347D1C99E}"/>
              </a:ext>
            </a:extLst>
          </p:cNvPr>
          <p:cNvPicPr>
            <a:picLocks noChangeAspect="1"/>
          </p:cNvPicPr>
          <p:nvPr/>
        </p:nvPicPr>
        <p:blipFill>
          <a:blip r:embed="rId4"/>
          <a:stretch>
            <a:fillRect/>
          </a:stretch>
        </p:blipFill>
        <p:spPr>
          <a:xfrm>
            <a:off x="467544" y="1412776"/>
            <a:ext cx="6198056" cy="936104"/>
          </a:xfrm>
          <a:prstGeom prst="rect">
            <a:avLst/>
          </a:prstGeom>
        </p:spPr>
      </p:pic>
      <p:sp>
        <p:nvSpPr>
          <p:cNvPr id="12" name="文本框 11">
            <a:extLst>
              <a:ext uri="{FF2B5EF4-FFF2-40B4-BE49-F238E27FC236}">
                <a16:creationId xmlns:a16="http://schemas.microsoft.com/office/drawing/2014/main" id="{9D3D689E-427D-4DF9-8D7B-D3B4D263EC16}"/>
              </a:ext>
            </a:extLst>
          </p:cNvPr>
          <p:cNvSpPr txBox="1"/>
          <p:nvPr/>
        </p:nvSpPr>
        <p:spPr>
          <a:xfrm>
            <a:off x="6804248" y="1628800"/>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单精度浮点数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float</a:t>
            </a:r>
            <a:endPar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3" name="文本框 12">
            <a:extLst>
              <a:ext uri="{FF2B5EF4-FFF2-40B4-BE49-F238E27FC236}">
                <a16:creationId xmlns:a16="http://schemas.microsoft.com/office/drawing/2014/main" id="{A10C603E-BEB9-4190-B60E-D200D0443ED5}"/>
              </a:ext>
            </a:extLst>
          </p:cNvPr>
          <p:cNvSpPr txBox="1"/>
          <p:nvPr/>
        </p:nvSpPr>
        <p:spPr>
          <a:xfrm>
            <a:off x="676394" y="6124635"/>
            <a:ext cx="4575312"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非规格化数据</a:t>
            </a:r>
            <a:endParaRPr lang="zh-CN" altLang="en-US" sz="2800" dirty="0"/>
          </a:p>
        </p:txBody>
      </p:sp>
      <p:sp>
        <p:nvSpPr>
          <p:cNvPr id="16" name="文本框 15">
            <a:extLst>
              <a:ext uri="{FF2B5EF4-FFF2-40B4-BE49-F238E27FC236}">
                <a16:creationId xmlns:a16="http://schemas.microsoft.com/office/drawing/2014/main" id="{E4D3EE1F-ED4D-4498-B2D5-910FB6A03369}"/>
              </a:ext>
            </a:extLst>
          </p:cNvPr>
          <p:cNvSpPr txBox="1"/>
          <p:nvPr/>
        </p:nvSpPr>
        <p:spPr>
          <a:xfrm>
            <a:off x="635259" y="2356138"/>
            <a:ext cx="6264695" cy="523220"/>
          </a:xfrm>
          <a:prstGeom prst="rect">
            <a:avLst/>
          </a:prstGeom>
          <a:noFill/>
        </p:spPr>
        <p:txBody>
          <a:bodyPr wrap="square">
            <a:spAutoFit/>
          </a:bodyPr>
          <a:lstStyle/>
          <a:p>
            <a:r>
              <a:rPr lang="zh-CN" altLang="en-US" sz="2800" dirty="0"/>
              <a:t>规格化数据： </a:t>
            </a:r>
            <a:r>
              <a:rPr lang="en-US" altLang="zh-CN" sz="2800" dirty="0"/>
              <a:t>±1.XXXX*2</a:t>
            </a:r>
            <a:r>
              <a:rPr lang="en-US" altLang="zh-CN" sz="2800" baseline="30000" dirty="0"/>
              <a:t>n</a:t>
            </a:r>
            <a:r>
              <a:rPr lang="en-US" altLang="zh-CN" sz="2800" dirty="0"/>
              <a:t> B</a:t>
            </a:r>
          </a:p>
        </p:txBody>
      </p:sp>
      <p:sp>
        <p:nvSpPr>
          <p:cNvPr id="18" name="文本框 17">
            <a:extLst>
              <a:ext uri="{FF2B5EF4-FFF2-40B4-BE49-F238E27FC236}">
                <a16:creationId xmlns:a16="http://schemas.microsoft.com/office/drawing/2014/main" id="{DFECF438-0AB1-4B2B-8812-4697D0335B97}"/>
              </a:ext>
            </a:extLst>
          </p:cNvPr>
          <p:cNvSpPr txBox="1"/>
          <p:nvPr/>
        </p:nvSpPr>
        <p:spPr>
          <a:xfrm>
            <a:off x="635259" y="3419971"/>
            <a:ext cx="7253571" cy="523220"/>
          </a:xfrm>
          <a:prstGeom prst="rect">
            <a:avLst/>
          </a:prstGeom>
          <a:noFill/>
        </p:spPr>
        <p:txBody>
          <a:bodyPr wrap="square">
            <a:spAutoFit/>
          </a:bodyPr>
          <a:lstStyle/>
          <a:p>
            <a:r>
              <a:rPr lang="zh-CN" altLang="en-US" sz="2800" b="1" dirty="0">
                <a:solidFill>
                  <a:srgbClr val="40458C"/>
                </a:solidFill>
                <a:latin typeface="宋体" panose="02010600030101010101" pitchFamily="2" charset="-122"/>
                <a:ea typeface="宋体" pitchFamily="2" charset="-122"/>
              </a:rPr>
              <a:t>指数移码</a:t>
            </a:r>
            <a:r>
              <a:rPr lang="en-US" altLang="zh-CN" sz="2800" b="1" dirty="0">
                <a:solidFill>
                  <a:srgbClr val="40458C"/>
                </a:solidFill>
                <a:latin typeface="宋体" panose="02010600030101010101" pitchFamily="2" charset="-122"/>
                <a:ea typeface="宋体" pitchFamily="2" charset="-122"/>
              </a:rPr>
              <a:t>+ 7F</a:t>
            </a:r>
            <a:r>
              <a:rPr lang="zh-CN" altLang="en-US" sz="2800" b="1" dirty="0">
                <a:solidFill>
                  <a:srgbClr val="40458C"/>
                </a:solidFill>
                <a:latin typeface="宋体" panose="02010600030101010101" pitchFamily="2" charset="-122"/>
                <a:ea typeface="宋体" pitchFamily="2" charset="-122"/>
              </a:rPr>
              <a:t>， 取值为 </a:t>
            </a:r>
            <a:r>
              <a:rPr lang="en-US" altLang="zh-CN" sz="2800" b="1" dirty="0">
                <a:solidFill>
                  <a:srgbClr val="40458C"/>
                </a:solidFill>
                <a:latin typeface="宋体" panose="02010600030101010101" pitchFamily="2" charset="-122"/>
                <a:ea typeface="宋体" pitchFamily="2" charset="-122"/>
              </a:rPr>
              <a:t>01 —— 254</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endParaRPr lang="zh-CN" altLang="en-US" sz="2800" dirty="0"/>
          </a:p>
        </p:txBody>
      </p:sp>
      <p:sp>
        <p:nvSpPr>
          <p:cNvPr id="19" name="Rectangle 3">
            <a:extLst>
              <a:ext uri="{FF2B5EF4-FFF2-40B4-BE49-F238E27FC236}">
                <a16:creationId xmlns:a16="http://schemas.microsoft.com/office/drawing/2014/main" id="{A0C40740-7076-4F97-89BF-C432EADCF801}"/>
              </a:ext>
            </a:extLst>
          </p:cNvPr>
          <p:cNvSpPr>
            <a:spLocks noChangeArrowheads="1"/>
          </p:cNvSpPr>
          <p:nvPr/>
        </p:nvSpPr>
        <p:spPr bwMode="auto">
          <a:xfrm>
            <a:off x="647591" y="5609129"/>
            <a:ext cx="76098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spcBef>
                <a:spcPct val="30000"/>
              </a:spcBef>
              <a:defRPr/>
            </a:pPr>
            <a:r>
              <a:rPr lang="zh-CN" altLang="en-US" sz="2800" b="1" dirty="0">
                <a:solidFill>
                  <a:srgbClr val="40458C"/>
                </a:solidFill>
                <a:latin typeface="宋体" panose="02010600030101010101" pitchFamily="2" charset="-122"/>
                <a:ea typeface="宋体" pitchFamily="2" charset="-122"/>
              </a:rPr>
              <a:t>指数表示为 </a:t>
            </a:r>
            <a:r>
              <a:rPr lang="en-US" altLang="zh-CN" sz="2800" b="1" dirty="0">
                <a:solidFill>
                  <a:srgbClr val="40458C"/>
                </a:solidFill>
                <a:latin typeface="宋体" panose="02010600030101010101" pitchFamily="2" charset="-122"/>
                <a:ea typeface="宋体" pitchFamily="2" charset="-122"/>
              </a:rPr>
              <a:t>0, </a:t>
            </a:r>
            <a:r>
              <a:rPr lang="zh-CN" altLang="en-US" sz="2800" b="1" dirty="0">
                <a:solidFill>
                  <a:srgbClr val="40458C"/>
                </a:solidFill>
                <a:latin typeface="宋体" panose="02010600030101010101" pitchFamily="2" charset="-122"/>
                <a:ea typeface="宋体" pitchFamily="2" charset="-122"/>
              </a:rPr>
              <a:t>小数非 </a:t>
            </a:r>
            <a:r>
              <a:rPr lang="en-US" altLang="zh-CN" sz="2800" b="1" dirty="0">
                <a:solidFill>
                  <a:srgbClr val="40458C"/>
                </a:solidFill>
                <a:latin typeface="宋体" panose="02010600030101010101" pitchFamily="2" charset="-122"/>
                <a:ea typeface="宋体" pitchFamily="2" charset="-122"/>
              </a:rPr>
              <a:t>0</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spTree>
    <p:extLst>
      <p:ext uri="{BB962C8B-B14F-4D97-AF65-F5344CB8AC3E}">
        <p14:creationId xmlns:p14="http://schemas.microsoft.com/office/powerpoint/2010/main" val="114885009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431032" y="1293400"/>
            <a:ext cx="8712968" cy="556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规格化数据</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±1.XXXX*2</a:t>
            </a:r>
            <a:r>
              <a:rPr kumimoji="1" lang="en-US" altLang="zh-CN" sz="2800" b="1" i="0" u="none" strike="noStrike" kern="1200" cap="none" spc="0" normalizeH="0" baseline="30000" noProof="0" dirty="0">
                <a:ln>
                  <a:noFill/>
                </a:ln>
                <a:solidFill>
                  <a:srgbClr val="40458C"/>
                </a:solidFill>
                <a:effectLst/>
                <a:uLnTx/>
                <a:uFillTx/>
                <a:latin typeface="宋体" panose="02010600030101010101" pitchFamily="2" charset="-122"/>
                <a:ea typeface="宋体" pitchFamily="2" charset="-122"/>
                <a:cs typeface="+mn-cs"/>
              </a:rPr>
              <a:t>n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B</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非规格化数据</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：接近于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 </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的很小的数</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0.0000 0000 0000 0000 0000 001 *2</a:t>
            </a:r>
            <a:r>
              <a:rPr kumimoji="1" lang="en-US" altLang="zh-CN" sz="2800" b="1" i="0" u="none" strike="noStrike" kern="1200" cap="none" spc="0" normalizeH="0" baseline="30000" noProof="0" dirty="0">
                <a:ln>
                  <a:noFill/>
                </a:ln>
                <a:solidFill>
                  <a:srgbClr val="40458C"/>
                </a:solidFill>
                <a:effectLst/>
                <a:uLnTx/>
                <a:uFillTx/>
                <a:latin typeface="宋体" panose="02010600030101010101" pitchFamily="2" charset="-122"/>
                <a:ea typeface="宋体" pitchFamily="2" charset="-122"/>
                <a:cs typeface="+mn-cs"/>
              </a:rPr>
              <a:t>-127</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数字 </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a:t>
            </a:r>
            <a:r>
              <a:rPr lang="zh-CN" altLang="en-US" sz="2800" b="1" dirty="0">
                <a:solidFill>
                  <a:srgbClr val="40458C"/>
                </a:solidFill>
                <a:latin typeface="宋体" panose="02010600030101010101" pitchFamily="2" charset="-122"/>
                <a:ea typeface="宋体" pitchFamily="2" charset="-122"/>
              </a:rPr>
              <a:t>指数为</a:t>
            </a:r>
            <a:r>
              <a:rPr lang="en-US" altLang="zh-CN" sz="2800" b="1" dirty="0">
                <a:solidFill>
                  <a:srgbClr val="40458C"/>
                </a:solidFill>
                <a:latin typeface="宋体" panose="02010600030101010101" pitchFamily="2" charset="-122"/>
                <a:ea typeface="宋体" pitchFamily="2" charset="-122"/>
              </a:rPr>
              <a:t>0</a:t>
            </a:r>
            <a:r>
              <a:rPr lang="zh-CN" altLang="en-US" sz="2800" b="1" dirty="0">
                <a:solidFill>
                  <a:srgbClr val="40458C"/>
                </a:solidFill>
                <a:latin typeface="宋体" panose="02010600030101010101" pitchFamily="2" charset="-122"/>
                <a:ea typeface="宋体" pitchFamily="2" charset="-122"/>
              </a:rPr>
              <a:t>，尾数为 </a:t>
            </a:r>
            <a:r>
              <a:rPr lang="en-US" altLang="zh-CN" sz="2800" b="1" dirty="0">
                <a:solidFill>
                  <a:srgbClr val="40458C"/>
                </a:solidFill>
                <a:latin typeface="宋体" panose="02010600030101010101" pitchFamily="2" charset="-122"/>
                <a:ea typeface="宋体" pitchFamily="2" charset="-122"/>
              </a:rPr>
              <a:t>0. </a:t>
            </a:r>
            <a:r>
              <a:rPr lang="zh-CN" altLang="en-US" sz="2800" b="1" dirty="0">
                <a:solidFill>
                  <a:srgbClr val="40458C"/>
                </a:solidFill>
                <a:latin typeface="宋体" panose="02010600030101010101" pitchFamily="2" charset="-122"/>
                <a:ea typeface="宋体" pitchFamily="2" charset="-122"/>
              </a:rPr>
              <a:t>有 </a:t>
            </a:r>
            <a:r>
              <a:rPr lang="en-US" altLang="zh-CN" sz="2800" b="1" dirty="0">
                <a:solidFill>
                  <a:srgbClr val="40458C"/>
                </a:solidFill>
                <a:latin typeface="宋体" panose="02010600030101010101" pitchFamily="2" charset="-122"/>
                <a:ea typeface="宋体" pitchFamily="2" charset="-122"/>
              </a:rPr>
              <a:t>+0</a:t>
            </a:r>
            <a:r>
              <a:rPr lang="zh-CN" altLang="en-US" sz="2800" b="1" dirty="0">
                <a:solidFill>
                  <a:srgbClr val="40458C"/>
                </a:solidFill>
                <a:latin typeface="宋体" panose="02010600030101010101" pitchFamily="2" charset="-122"/>
                <a:ea typeface="宋体" pitchFamily="2" charset="-122"/>
              </a:rPr>
              <a:t>、</a:t>
            </a:r>
            <a:r>
              <a:rPr lang="en-US" altLang="zh-CN" sz="2800" b="1" dirty="0">
                <a:solidFill>
                  <a:srgbClr val="40458C"/>
                </a:solidFill>
                <a:latin typeface="宋体" panose="02010600030101010101" pitchFamily="2" charset="-122"/>
                <a:ea typeface="宋体" pitchFamily="2" charset="-122"/>
              </a:rPr>
              <a:t> -0</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特殊数值</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：指数全</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，尾数为</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，符号：</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指数全</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，尾数为</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，符号：</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指数全</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，尾数非</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，符号：</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a:t>
            </a:r>
            <a:r>
              <a:rPr kumimoji="1" lang="en-US" altLang="zh-CN" dirty="0">
                <a:solidFill>
                  <a:srgbClr val="40458C"/>
                </a:solidFill>
                <a:latin typeface="宋体" panose="02010600030101010101" pitchFamily="2" charset="-122"/>
              </a:rPr>
              <a:t>/1</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非数值。</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对</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开平方，其结果就是非数值；</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非数值也可以用于表示未初始化的数据。</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800" b="1" dirty="0">
                <a:solidFill>
                  <a:srgbClr val="FF0000"/>
                </a:solidFill>
                <a:latin typeface="宋体" panose="02010600030101010101" pitchFamily="2" charset="-122"/>
                <a:ea typeface="宋体" pitchFamily="2" charset="-122"/>
              </a:rPr>
              <a:t>+</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a:t>
            </a:r>
            <a:r>
              <a:rPr lang="zh-CN" altLang="en-US" sz="2800" b="1" dirty="0">
                <a:solidFill>
                  <a:srgbClr val="40458C"/>
                </a:solidFill>
                <a:latin typeface="宋体" panose="02010600030101010101" pitchFamily="2" charset="-122"/>
                <a:ea typeface="宋体" pitchFamily="2" charset="-122"/>
              </a:rPr>
              <a:t>是数值，但数据超出了最大的表示范围</a:t>
            </a:r>
            <a:endParaRPr lang="en-US" altLang="zh-CN" sz="2800" b="1" dirty="0">
              <a:solidFill>
                <a:srgbClr val="40458C"/>
              </a:solidFill>
              <a:latin typeface="宋体" panose="02010600030101010101" pitchFamily="2" charset="-122"/>
              <a:ea typeface="宋体" pitchFamily="2" charset="-122"/>
            </a:endParaRP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2327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2.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spTree>
    <p:extLst>
      <p:ext uri="{BB962C8B-B14F-4D97-AF65-F5344CB8AC3E}">
        <p14:creationId xmlns:p14="http://schemas.microsoft.com/office/powerpoint/2010/main" val="3412974790"/>
      </p:ext>
    </p:extLst>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2327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2.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4" name="图片 3">
            <a:extLst>
              <a:ext uri="{FF2B5EF4-FFF2-40B4-BE49-F238E27FC236}">
                <a16:creationId xmlns:a16="http://schemas.microsoft.com/office/drawing/2014/main" id="{C6FC4068-9E95-4F5F-8E8E-F4A3564C87DA}"/>
              </a:ext>
            </a:extLst>
          </p:cNvPr>
          <p:cNvPicPr>
            <a:picLocks noChangeAspect="1"/>
          </p:cNvPicPr>
          <p:nvPr/>
        </p:nvPicPr>
        <p:blipFill>
          <a:blip r:embed="rId2"/>
          <a:stretch>
            <a:fillRect/>
          </a:stretch>
        </p:blipFill>
        <p:spPr>
          <a:xfrm>
            <a:off x="467544" y="1484783"/>
            <a:ext cx="7920880" cy="4990679"/>
          </a:xfrm>
          <a:prstGeom prst="rect">
            <a:avLst/>
          </a:prstGeom>
        </p:spPr>
      </p:pic>
    </p:spTree>
    <p:extLst>
      <p:ext uri="{BB962C8B-B14F-4D97-AF65-F5344CB8AC3E}">
        <p14:creationId xmlns:p14="http://schemas.microsoft.com/office/powerpoint/2010/main" val="2217303153"/>
      </p:ext>
    </p:extLst>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611188" y="1628800"/>
            <a:ext cx="8532812"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Q</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：为什么指数使用移码表示，而不是补码表示？</a:t>
            </a:r>
            <a:endPar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800" b="1" dirty="0">
                <a:solidFill>
                  <a:srgbClr val="FF0000"/>
                </a:solidFill>
                <a:latin typeface="宋体" panose="02010600030101010101" pitchFamily="2" charset="-122"/>
                <a:ea typeface="宋体" pitchFamily="2" charset="-122"/>
              </a:rPr>
              <a:t>   </a:t>
            </a:r>
            <a:r>
              <a:rPr lang="zh-CN" altLang="en-US" sz="2800" b="1" dirty="0">
                <a:solidFill>
                  <a:srgbClr val="40458C"/>
                </a:solidFill>
                <a:latin typeface="宋体" panose="02010600030101010101" pitchFamily="2" charset="-122"/>
                <a:ea typeface="宋体" pitchFamily="2" charset="-122"/>
              </a:rPr>
              <a:t>在加法运算时，要对阶，用无符号数比较、移位更简单。</a:t>
            </a:r>
            <a:endParaRPr lang="en-US" altLang="zh-CN" sz="2800" b="1" dirty="0">
              <a:solidFill>
                <a:srgbClr val="40458C"/>
              </a:solidFill>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2800" b="1" dirty="0">
              <a:solidFill>
                <a:srgbClr val="40458C"/>
              </a:solidFill>
              <a:latin typeface="宋体" panose="02010600030101010101" pitchFamily="2" charset="-122"/>
              <a:ea typeface="宋体" pitchFamily="2" charset="-122"/>
            </a:endParaRPr>
          </a:p>
          <a:p>
            <a:pPr>
              <a:spcBef>
                <a:spcPct val="30000"/>
              </a:spcBef>
              <a:defRPr/>
            </a:pPr>
            <a:r>
              <a:rPr lang="en-US" altLang="zh-CN" sz="2800" b="1" dirty="0">
                <a:solidFill>
                  <a:srgbClr val="FF0000"/>
                </a:solidFill>
                <a:latin typeface="宋体" panose="02010600030101010101" pitchFamily="2" charset="-122"/>
                <a:ea typeface="宋体" pitchFamily="2" charset="-122"/>
              </a:rPr>
              <a:t>Q</a:t>
            </a:r>
            <a:r>
              <a:rPr lang="zh-CN" altLang="en-US" sz="2800" b="1" dirty="0">
                <a:solidFill>
                  <a:srgbClr val="FF0000"/>
                </a:solidFill>
                <a:latin typeface="宋体" panose="02010600030101010101" pitchFamily="2" charset="-122"/>
                <a:ea typeface="宋体" pitchFamily="2" charset="-122"/>
              </a:rPr>
              <a:t>：为什么规格化时，用</a:t>
            </a:r>
            <a:r>
              <a:rPr lang="en-US" altLang="zh-CN" sz="2800" b="1" dirty="0">
                <a:solidFill>
                  <a:srgbClr val="FF0000"/>
                </a:solidFill>
                <a:latin typeface="宋体" panose="02010600030101010101" pitchFamily="2" charset="-122"/>
                <a:ea typeface="宋体" pitchFamily="2" charset="-122"/>
              </a:rPr>
              <a:t> ±1.XXXX*2</a:t>
            </a:r>
            <a:r>
              <a:rPr lang="en-US" altLang="zh-CN" sz="2800" b="1" baseline="30000" dirty="0">
                <a:solidFill>
                  <a:srgbClr val="FF0000"/>
                </a:solidFill>
                <a:latin typeface="宋体" panose="02010600030101010101" pitchFamily="2" charset="-122"/>
                <a:ea typeface="宋体" pitchFamily="2" charset="-122"/>
              </a:rPr>
              <a:t>n</a:t>
            </a:r>
            <a:r>
              <a:rPr lang="en-US" altLang="zh-CN" sz="2800" b="1" dirty="0">
                <a:solidFill>
                  <a:srgbClr val="FF0000"/>
                </a:solidFill>
                <a:latin typeface="宋体" panose="02010600030101010101" pitchFamily="2" charset="-122"/>
                <a:ea typeface="宋体" pitchFamily="2" charset="-122"/>
              </a:rPr>
              <a:t> B </a:t>
            </a:r>
            <a:r>
              <a:rPr lang="zh-CN" altLang="en-US" sz="2800" b="1" dirty="0">
                <a:solidFill>
                  <a:srgbClr val="FF0000"/>
                </a:solidFill>
                <a:latin typeface="宋体" panose="02010600030101010101" pitchFamily="2" charset="-122"/>
                <a:ea typeface="宋体" pitchFamily="2" charset="-122"/>
              </a:rPr>
              <a:t>，</a:t>
            </a:r>
            <a:endParaRPr lang="en-US" altLang="zh-CN" sz="2800" b="1" dirty="0">
              <a:solidFill>
                <a:srgbClr val="FF0000"/>
              </a:solidFill>
              <a:latin typeface="宋体" panose="02010600030101010101" pitchFamily="2" charset="-122"/>
              <a:ea typeface="宋体" pitchFamily="2" charset="-122"/>
            </a:endParaRPr>
          </a:p>
          <a:p>
            <a:pPr>
              <a:spcBef>
                <a:spcPct val="30000"/>
              </a:spcBef>
              <a:defRPr/>
            </a:pPr>
            <a:r>
              <a:rPr lang="en-US" altLang="zh-CN" sz="2800" b="1" dirty="0">
                <a:solidFill>
                  <a:srgbClr val="FF0000"/>
                </a:solidFill>
                <a:latin typeface="宋体" panose="02010600030101010101" pitchFamily="2" charset="-122"/>
                <a:ea typeface="宋体" pitchFamily="2" charset="-122"/>
              </a:rPr>
              <a:t>   </a:t>
            </a:r>
            <a:r>
              <a:rPr lang="zh-CN" altLang="en-US" sz="2800" b="1" dirty="0">
                <a:solidFill>
                  <a:srgbClr val="FF0000"/>
                </a:solidFill>
                <a:latin typeface="宋体" panose="02010600030101010101" pitchFamily="2" charset="-122"/>
                <a:ea typeface="宋体" pitchFamily="2" charset="-122"/>
              </a:rPr>
              <a:t>而不是 </a:t>
            </a:r>
            <a:r>
              <a:rPr lang="en-US" altLang="zh-CN" sz="2800" b="1" dirty="0">
                <a:solidFill>
                  <a:srgbClr val="FF0000"/>
                </a:solidFill>
                <a:latin typeface="宋体" panose="02010600030101010101" pitchFamily="2" charset="-122"/>
                <a:ea typeface="宋体" pitchFamily="2" charset="-122"/>
              </a:rPr>
              <a:t>±0.1XXXX*2</a:t>
            </a:r>
            <a:r>
              <a:rPr lang="en-US" altLang="zh-CN" sz="2800" b="1" baseline="30000" dirty="0">
                <a:solidFill>
                  <a:srgbClr val="FF0000"/>
                </a:solidFill>
                <a:latin typeface="宋体" panose="02010600030101010101" pitchFamily="2" charset="-122"/>
                <a:ea typeface="宋体" pitchFamily="2" charset="-122"/>
              </a:rPr>
              <a:t>n</a:t>
            </a:r>
            <a:r>
              <a:rPr lang="en-US" altLang="zh-CN" sz="2800" b="1" dirty="0">
                <a:solidFill>
                  <a:srgbClr val="FF0000"/>
                </a:solidFill>
                <a:latin typeface="宋体" panose="02010600030101010101" pitchFamily="2" charset="-122"/>
                <a:ea typeface="宋体" pitchFamily="2" charset="-122"/>
              </a:rPr>
              <a:t> B </a:t>
            </a:r>
            <a:r>
              <a:rPr lang="zh-CN" altLang="en-US" sz="2800" b="1" dirty="0">
                <a:solidFill>
                  <a:srgbClr val="FF0000"/>
                </a:solidFill>
                <a:latin typeface="宋体" panose="02010600030101010101" pitchFamily="2" charset="-122"/>
                <a:ea typeface="宋体" pitchFamily="2" charset="-122"/>
              </a:rPr>
              <a:t>？</a:t>
            </a:r>
            <a:endParaRPr lang="en-US" altLang="zh-CN" sz="2800" b="1" dirty="0">
              <a:solidFill>
                <a:srgbClr val="FF0000"/>
              </a:solidFill>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能够保存更多的有效位数，指数的表示范围也更大。</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endParaRPr lang="en-US" altLang="zh-CN" sz="2800" b="1" dirty="0">
              <a:solidFill>
                <a:srgbClr val="40458C"/>
              </a:solidFill>
              <a:latin typeface="宋体" panose="02010600030101010101" pitchFamily="2" charset="-122"/>
              <a:ea typeface="宋体" pitchFamily="2" charset="-122"/>
            </a:endParaRP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1189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2.</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spTree>
    <p:extLst>
      <p:ext uri="{BB962C8B-B14F-4D97-AF65-F5344CB8AC3E}">
        <p14:creationId xmlns:p14="http://schemas.microsoft.com/office/powerpoint/2010/main" val="59329527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 calcmode="lin" valueType="num">
                                      <p:cBhvr additive="base">
                                        <p:cTn id="1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4A60971-6C0F-463E-BA3D-014A4F3E3F24}"/>
              </a:ext>
            </a:extLst>
          </p:cNvPr>
          <p:cNvSpPr>
            <a:spLocks noGrp="1" noChangeArrowheads="1"/>
          </p:cNvSpPr>
          <p:nvPr>
            <p:ph type="title" idx="4294967295"/>
          </p:nvPr>
        </p:nvSpPr>
        <p:spPr>
          <a:xfrm>
            <a:off x="323528" y="292973"/>
            <a:ext cx="7577138" cy="543739"/>
          </a:xfrm>
        </p:spPr>
        <p:txBody>
          <a:bodyPr lIns="63500" tIns="25400" rIns="63500" bIns="25400" anchor="t">
            <a:spAutoFit/>
          </a:bodyPr>
          <a:lstStyle/>
          <a:p>
            <a:r>
              <a:rPr lang="zh-CN" altLang="en-US" sz="3200" dirty="0">
                <a:solidFill>
                  <a:schemeClr val="bg1"/>
                </a:solidFill>
                <a:latin typeface="黑体" panose="02010609060101010101" pitchFamily="49" charset="-122"/>
                <a:ea typeface="宋体" panose="02010600030101010101" pitchFamily="2" charset="-122"/>
              </a:rPr>
              <a:t>“</a:t>
            </a:r>
            <a:r>
              <a:rPr lang="en-US" altLang="zh-CN" sz="3200" dirty="0" err="1">
                <a:solidFill>
                  <a:schemeClr val="bg1"/>
                </a:solidFill>
                <a:ea typeface="宋体" panose="02010600030101010101" pitchFamily="2" charset="-122"/>
              </a:rPr>
              <a:t>Father</a:t>
            </a:r>
            <a:r>
              <a:rPr lang="en-US" altLang="zh-CN" sz="3200" dirty="0" err="1">
                <a:solidFill>
                  <a:schemeClr val="bg1"/>
                </a:solidFill>
                <a:latin typeface="黑体" panose="02010609060101010101" pitchFamily="49" charset="-122"/>
                <a:ea typeface="宋体" panose="02010600030101010101" pitchFamily="2" charset="-122"/>
              </a:rPr>
              <a:t>”</a:t>
            </a:r>
            <a:r>
              <a:rPr lang="en-US" altLang="zh-CN" sz="3200" dirty="0" err="1">
                <a:solidFill>
                  <a:schemeClr val="bg1"/>
                </a:solidFill>
                <a:ea typeface="宋体" panose="02010600030101010101" pitchFamily="2" charset="-122"/>
              </a:rPr>
              <a:t>of</a:t>
            </a:r>
            <a:r>
              <a:rPr lang="en-US" altLang="zh-CN" sz="3200" dirty="0">
                <a:solidFill>
                  <a:schemeClr val="bg1"/>
                </a:solidFill>
                <a:ea typeface="宋体" panose="02010600030101010101" pitchFamily="2" charset="-122"/>
              </a:rPr>
              <a:t> the IEEE 754 standard</a:t>
            </a:r>
          </a:p>
        </p:txBody>
      </p:sp>
      <p:sp>
        <p:nvSpPr>
          <p:cNvPr id="308232" name="Rectangle 8">
            <a:extLst>
              <a:ext uri="{FF2B5EF4-FFF2-40B4-BE49-F238E27FC236}">
                <a16:creationId xmlns:a16="http://schemas.microsoft.com/office/drawing/2014/main" id="{8CC0F8B8-B42F-466A-9097-F6321949AE17}"/>
              </a:ext>
            </a:extLst>
          </p:cNvPr>
          <p:cNvSpPr>
            <a:spLocks noChangeArrowheads="1"/>
          </p:cNvSpPr>
          <p:nvPr/>
        </p:nvSpPr>
        <p:spPr bwMode="auto">
          <a:xfrm>
            <a:off x="485774" y="2025997"/>
            <a:ext cx="631847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1970</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年代后期</a:t>
            </a: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 IEEE</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成立委员会着手制定浮点数标准</a:t>
            </a:r>
          </a:p>
        </p:txBody>
      </p:sp>
      <p:sp>
        <p:nvSpPr>
          <p:cNvPr id="308233" name="Rectangle 9">
            <a:extLst>
              <a:ext uri="{FF2B5EF4-FFF2-40B4-BE49-F238E27FC236}">
                <a16:creationId xmlns:a16="http://schemas.microsoft.com/office/drawing/2014/main" id="{7ACAC477-71AE-49A7-A512-187B380865DE}"/>
              </a:ext>
            </a:extLst>
          </p:cNvPr>
          <p:cNvSpPr>
            <a:spLocks noChangeArrowheads="1"/>
          </p:cNvSpPr>
          <p:nvPr/>
        </p:nvSpPr>
        <p:spPr bwMode="auto">
          <a:xfrm>
            <a:off x="465138" y="2475260"/>
            <a:ext cx="547501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1985</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年完成浮点数标准</a:t>
            </a: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IEEE 754</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的制定</a:t>
            </a:r>
          </a:p>
        </p:txBody>
      </p:sp>
      <p:grpSp>
        <p:nvGrpSpPr>
          <p:cNvPr id="2" name="Group 12">
            <a:extLst>
              <a:ext uri="{FF2B5EF4-FFF2-40B4-BE49-F238E27FC236}">
                <a16:creationId xmlns:a16="http://schemas.microsoft.com/office/drawing/2014/main" id="{B9CA0640-BA25-4436-9A51-386A29AADB18}"/>
              </a:ext>
            </a:extLst>
          </p:cNvPr>
          <p:cNvGrpSpPr>
            <a:grpSpLocks/>
          </p:cNvGrpSpPr>
          <p:nvPr/>
        </p:nvGrpSpPr>
        <p:grpSpPr bwMode="auto">
          <a:xfrm>
            <a:off x="442631" y="2905968"/>
            <a:ext cx="8634413" cy="3835400"/>
            <a:chOff x="276" y="1655"/>
            <a:chExt cx="5439" cy="2416"/>
          </a:xfrm>
        </p:grpSpPr>
        <p:pic>
          <p:nvPicPr>
            <p:cNvPr id="36872" name="Picture 4">
              <a:extLst>
                <a:ext uri="{FF2B5EF4-FFF2-40B4-BE49-F238E27FC236}">
                  <a16:creationId xmlns:a16="http://schemas.microsoft.com/office/drawing/2014/main" id="{9175DB0F-5169-4A27-ABE4-2859D275D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 y="1689"/>
              <a:ext cx="1788"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5">
              <a:extLst>
                <a:ext uri="{FF2B5EF4-FFF2-40B4-BE49-F238E27FC236}">
                  <a16:creationId xmlns:a16="http://schemas.microsoft.com/office/drawing/2014/main" id="{E59A06BC-F688-4D52-8608-EFC2ED187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 y="2251"/>
              <a:ext cx="3139"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Text Box 6">
              <a:extLst>
                <a:ext uri="{FF2B5EF4-FFF2-40B4-BE49-F238E27FC236}">
                  <a16:creationId xmlns:a16="http://schemas.microsoft.com/office/drawing/2014/main" id="{F7CE8645-513D-466E-9D1B-735C609A837E}"/>
                </a:ext>
              </a:extLst>
            </p:cNvPr>
            <p:cNvSpPr txBox="1">
              <a:spLocks noChangeArrowheads="1"/>
            </p:cNvSpPr>
            <p:nvPr/>
          </p:nvSpPr>
          <p:spPr bwMode="auto">
            <a:xfrm>
              <a:off x="3264" y="3696"/>
              <a:ext cx="2352"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Prof. William Kahan</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rPr>
                <a:t> </a:t>
              </a:r>
            </a:p>
          </p:txBody>
        </p:sp>
        <p:sp>
          <p:nvSpPr>
            <p:cNvPr id="36875" name="Rectangle 7">
              <a:extLst>
                <a:ext uri="{FF2B5EF4-FFF2-40B4-BE49-F238E27FC236}">
                  <a16:creationId xmlns:a16="http://schemas.microsoft.com/office/drawing/2014/main" id="{4A876AC3-3EE3-4C8B-B10E-44D2C330B041}"/>
                </a:ext>
              </a:extLst>
            </p:cNvPr>
            <p:cNvSpPr>
              <a:spLocks noChangeArrowheads="1"/>
            </p:cNvSpPr>
            <p:nvPr/>
          </p:nvSpPr>
          <p:spPr bwMode="auto">
            <a:xfrm>
              <a:off x="284" y="3401"/>
              <a:ext cx="29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www.cs.berkeley.edu/~wkahan/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ieee754status/754story.html</a:t>
              </a:r>
            </a:p>
          </p:txBody>
        </p:sp>
        <p:sp>
          <p:nvSpPr>
            <p:cNvPr id="36876" name="Rectangle 10">
              <a:extLst>
                <a:ext uri="{FF2B5EF4-FFF2-40B4-BE49-F238E27FC236}">
                  <a16:creationId xmlns:a16="http://schemas.microsoft.com/office/drawing/2014/main" id="{8942EDD2-AF23-41F8-8EF0-BFF30E46BB83}"/>
                </a:ext>
              </a:extLst>
            </p:cNvPr>
            <p:cNvSpPr>
              <a:spLocks noChangeArrowheads="1"/>
            </p:cNvSpPr>
            <p:nvPr/>
          </p:nvSpPr>
          <p:spPr bwMode="auto">
            <a:xfrm>
              <a:off x="276" y="1655"/>
              <a:ext cx="385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This standard was primarily the work of one person, UC Berkeley math professor William Kahan.</a:t>
              </a:r>
              <a:endPar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6871" name="Rectangle 11">
            <a:extLst>
              <a:ext uri="{FF2B5EF4-FFF2-40B4-BE49-F238E27FC236}">
                <a16:creationId xmlns:a16="http://schemas.microsoft.com/office/drawing/2014/main" id="{924DA0F7-0A1E-4379-9BC5-555D8FEF12D5}"/>
              </a:ext>
            </a:extLst>
          </p:cNvPr>
          <p:cNvSpPr>
            <a:spLocks noChangeArrowheads="1"/>
          </p:cNvSpPr>
          <p:nvPr/>
        </p:nvSpPr>
        <p:spPr bwMode="auto">
          <a:xfrm>
            <a:off x="269875" y="1268760"/>
            <a:ext cx="8262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直到</a:t>
            </a: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80</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年代初，各个机器内部的浮点数表示格式还没有统一</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因而相互不兼容，机器之间传送数据时，带来麻烦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33"/>
                                        </p:tgtEl>
                                        <p:attrNameLst>
                                          <p:attrName>style.visibility</p:attrName>
                                        </p:attrNameLst>
                                      </p:cBhvr>
                                      <p:to>
                                        <p:strVal val="visible"/>
                                      </p:to>
                                    </p:set>
                                    <p:animEffect transition="in" filter="blinds(horizontal)">
                                      <p:cBhvr>
                                        <p:cTn id="10" dur="500"/>
                                        <p:tgtEl>
                                          <p:spTgt spid="3082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2" grpId="0"/>
      <p:bldP spid="30823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dirty="0">
                <a:solidFill>
                  <a:schemeClr val="bg1"/>
                </a:solidFill>
                <a:latin typeface="华文新魏" panose="02010800040101010101" pitchFamily="2" charset="-122"/>
                <a:ea typeface="华文新魏" panose="02010800040101010101" pitchFamily="2" charset="-122"/>
              </a:rPr>
              <a:t>四、</a:t>
            </a:r>
            <a:r>
              <a:rPr lang="en-US" altLang="zh-CN" sz="3600" dirty="0">
                <a:solidFill>
                  <a:schemeClr val="bg1"/>
                </a:solidFill>
                <a:latin typeface="华文新魏" panose="02010800040101010101" pitchFamily="2" charset="-122"/>
                <a:ea typeface="华文新魏" panose="02010800040101010101" pitchFamily="2" charset="-122"/>
              </a:rPr>
              <a:t>BCD</a:t>
            </a:r>
            <a:r>
              <a:rPr lang="zh-CN" altLang="en-US" sz="3600" dirty="0">
                <a:solidFill>
                  <a:schemeClr val="bg1"/>
                </a:solidFill>
                <a:latin typeface="华文新魏" panose="02010800040101010101" pitchFamily="2" charset="-122"/>
                <a:ea typeface="华文新魏" panose="02010800040101010101" pitchFamily="2" charset="-122"/>
              </a:rPr>
              <a:t>码</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125760" y="1484784"/>
            <a:ext cx="8892480" cy="2376264"/>
          </a:xfrm>
          <a:prstGeom prst="rect">
            <a:avLst/>
          </a:prstGeom>
          <a:noFill/>
          <a:ln w="9525">
            <a:noFill/>
          </a:ln>
        </p:spPr>
        <p:txBody>
          <a:bodyPr wrap="square" anchor="t" anchorCtr="0">
            <a:noAutofit/>
          </a:bodyPr>
          <a:lstStyle/>
          <a:p>
            <a:pPr indent="508000" algn="l">
              <a:lnSpc>
                <a:spcPct val="150000"/>
              </a:lnSpc>
              <a:buClrTx/>
              <a:buSzTx/>
              <a:extLst>
                <a:ext uri="{35155182-B16C-46BC-9424-99874614C6A1}">
                  <wpsdc:indentchars xmlns:wpsdc="http://www.wps.cn/officeDocument/2017/drawingmlCustomData" xmlns="" val="200" checksum="282533468"/>
                </a:ext>
              </a:extLst>
            </a:pPr>
            <a:r>
              <a:rPr lang="zh-CN" altLang="en-US" sz="2000" dirty="0">
                <a:latin typeface="楷体_GB2312" pitchFamily="1" charset="-122"/>
                <a:ea typeface="楷体_GB2312" pitchFamily="1" charset="-122"/>
              </a:rPr>
              <a:t>用二进制数来表示十进制数，80X86提供直接处理BCD码的指令。</a:t>
            </a:r>
          </a:p>
          <a:p>
            <a:pPr indent="508000" algn="l">
              <a:lnSpc>
                <a:spcPct val="150000"/>
              </a:lnSpc>
              <a:buClrTx/>
              <a:buSzTx/>
              <a:extLst>
                <a:ext uri="{35155182-B16C-46BC-9424-99874614C6A1}">
                  <wpsdc:indentchars xmlns:wpsdc="http://www.wps.cn/officeDocument/2017/drawingmlCustomData" xmlns="" val="200" checksum="282533468"/>
                </a:ext>
              </a:extLst>
            </a:pPr>
            <a:r>
              <a:rPr lang="zh-CN" altLang="en-US" sz="2000" dirty="0">
                <a:latin typeface="楷体_GB2312" pitchFamily="1" charset="-122"/>
                <a:ea typeface="楷体_GB2312" pitchFamily="1" charset="-122"/>
              </a:rPr>
              <a:t>如：</a:t>
            </a:r>
            <a:r>
              <a:rPr lang="en-US" altLang="zh-CN" sz="2000" dirty="0">
                <a:latin typeface="楷体_GB2312" pitchFamily="1" charset="-122"/>
                <a:ea typeface="楷体_GB2312" pitchFamily="1" charset="-122"/>
              </a:rPr>
              <a:t>	</a:t>
            </a:r>
            <a:r>
              <a:rPr lang="zh-CN" altLang="en-US" sz="2000" dirty="0">
                <a:latin typeface="楷体_GB2312" pitchFamily="1" charset="-122"/>
                <a:ea typeface="楷体_GB2312" pitchFamily="1" charset="-122"/>
              </a:rPr>
              <a:t>98 = 1001 1000   </a:t>
            </a:r>
            <a:r>
              <a:rPr lang="en-US" altLang="zh-CN" sz="2000" dirty="0">
                <a:latin typeface="楷体_GB2312" pitchFamily="1" charset="-122"/>
                <a:ea typeface="楷体_GB2312" pitchFamily="1" charset="-122"/>
              </a:rPr>
              <a:t>——</a:t>
            </a:r>
            <a:r>
              <a:rPr lang="zh-CN" altLang="en-US" sz="2000" dirty="0">
                <a:latin typeface="楷体_GB2312" pitchFamily="1" charset="-122"/>
                <a:ea typeface="楷体_GB2312" pitchFamily="1" charset="-122"/>
              </a:rPr>
              <a:t>BCD码</a:t>
            </a:r>
          </a:p>
          <a:p>
            <a:pPr indent="508000" algn="l">
              <a:lnSpc>
                <a:spcPct val="150000"/>
              </a:lnSpc>
              <a:buClrTx/>
              <a:buSzTx/>
              <a:extLst>
                <a:ext uri="{35155182-B16C-46BC-9424-99874614C6A1}">
                  <wpsdc:indentchars xmlns:wpsdc="http://www.wps.cn/officeDocument/2017/drawingmlCustomData" xmlns="" val="200" checksum="282533468"/>
                </a:ext>
              </a:extLst>
            </a:pPr>
            <a:r>
              <a:rPr lang="zh-CN" altLang="en-US" sz="2000" dirty="0">
                <a:latin typeface="楷体_GB2312" pitchFamily="1" charset="-122"/>
                <a:ea typeface="楷体_GB2312" pitchFamily="1" charset="-122"/>
              </a:rPr>
              <a:t>压缩BCD码：9781 = 1001 0111 1000 0001</a:t>
            </a:r>
          </a:p>
          <a:p>
            <a:pPr indent="508000" algn="l">
              <a:lnSpc>
                <a:spcPct val="150000"/>
              </a:lnSpc>
              <a:buClrTx/>
              <a:buSzTx/>
              <a:extLst>
                <a:ext uri="{35155182-B16C-46BC-9424-99874614C6A1}">
                  <wpsdc:indentchars xmlns:wpsdc="http://www.wps.cn/officeDocument/2017/drawingmlCustomData" xmlns="" val="200" checksum="282533468"/>
                </a:ext>
              </a:extLst>
            </a:pPr>
            <a:r>
              <a:rPr lang="zh-CN" altLang="en-US" sz="2000" dirty="0">
                <a:latin typeface="楷体_GB2312" pitchFamily="1" charset="-122"/>
                <a:ea typeface="楷体_GB2312" pitchFamily="1" charset="-122"/>
              </a:rPr>
              <a:t>非压缩BCD码：9781 = 00001001 00000111 00001000 00000001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p>
        </p:txBody>
      </p:sp>
      <p:sp>
        <p:nvSpPr>
          <p:cNvPr id="4099" name="Rectangle 3"/>
          <p:cNvSpPr>
            <a:spLocks noGrp="1"/>
          </p:cNvSpPr>
          <p:nvPr>
            <p:ph type="body" idx="4294967295"/>
          </p:nvPr>
        </p:nvSpPr>
        <p:spPr>
          <a:xfrm>
            <a:off x="899795" y="2089785"/>
            <a:ext cx="7581900" cy="3962400"/>
          </a:xfrm>
        </p:spPr>
        <p:txBody>
          <a:bodyPr vert="horz" wrap="square" lIns="91440" tIns="45720" rIns="91440" bIns="45720" anchor="t" anchorCtr="0"/>
          <a:lstStyle/>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2.1. </a:t>
            </a:r>
            <a:r>
              <a:rPr lang="zh-CN" altLang="en-US" dirty="0">
                <a:solidFill>
                  <a:srgbClr val="000066"/>
                </a:solidFill>
                <a:ea typeface="黑体" panose="02010609060101010101" pitchFamily="2" charset="-122"/>
              </a:rPr>
              <a:t>编码和数制</a:t>
            </a:r>
          </a:p>
          <a:p>
            <a:pPr>
              <a:spcBef>
                <a:spcPts val="1600"/>
              </a:spcBef>
            </a:pPr>
            <a:r>
              <a:rPr lang="en-US" altLang="zh-CN" dirty="0">
                <a:ea typeface="黑体" panose="02010609060101010101" pitchFamily="2" charset="-122"/>
                <a:sym typeface="+mn-ea"/>
              </a:rPr>
              <a:t> 2.2. </a:t>
            </a:r>
            <a:r>
              <a:rPr lang="zh-CN" altLang="en-US" dirty="0">
                <a:ea typeface="黑体" panose="02010609060101010101" pitchFamily="2" charset="-122"/>
                <a:sym typeface="+mn-ea"/>
              </a:rPr>
              <a:t>数值数据的机内表示</a:t>
            </a:r>
          </a:p>
          <a:p>
            <a:pPr>
              <a:spcBef>
                <a:spcPts val="1600"/>
              </a:spcBef>
            </a:pPr>
            <a:r>
              <a:rPr lang="en-US" altLang="zh-CN" dirty="0">
                <a:ea typeface="黑体" panose="02010609060101010101" pitchFamily="2" charset="-122"/>
                <a:sym typeface="+mn-ea"/>
              </a:rPr>
              <a:t> 2.3. </a:t>
            </a:r>
            <a:r>
              <a:rPr lang="zh-CN" altLang="en-US" dirty="0">
                <a:solidFill>
                  <a:srgbClr val="FF0000"/>
                </a:solidFill>
                <a:ea typeface="黑体" panose="02010609060101010101" pitchFamily="2" charset="-122"/>
                <a:sym typeface="+mn-ea"/>
              </a:rPr>
              <a:t>字符数据的机内表示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二、外部信息与内部数据的转换</a:t>
            </a:r>
          </a:p>
        </p:txBody>
      </p:sp>
      <p:sp>
        <p:nvSpPr>
          <p:cNvPr id="6146" name="文本框 8194"/>
          <p:cNvSpPr txBox="1"/>
          <p:nvPr/>
        </p:nvSpPr>
        <p:spPr>
          <a:xfrm>
            <a:off x="971550" y="1772920"/>
            <a:ext cx="7848922" cy="3742055"/>
          </a:xfrm>
          <a:prstGeom prst="rect">
            <a:avLst/>
          </a:prstGeom>
          <a:noFill/>
          <a:ln w="9525">
            <a:noFill/>
          </a:ln>
        </p:spPr>
        <p:txBody>
          <a:bodyPr wrap="square" anchor="t" anchorCtr="0">
            <a:noAutofit/>
          </a:bodyPr>
          <a:lstStyle/>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外部形式：数值、文字、图、声音、视频等</a:t>
            </a: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算法：</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图、表、树、队列、矩阵等</a:t>
            </a: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程序员：</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数组、结构、指针、实数、整数、布尔数、</a:t>
            </a:r>
            <a:endParaRPr lang="en-US" altLang="zh-CN" sz="2400" dirty="0">
              <a:latin typeface="楷体_GB2312" pitchFamily="1" charset="-122"/>
              <a:ea typeface="楷体_GB2312" pitchFamily="1" charset="-122"/>
            </a:endParaRPr>
          </a:p>
          <a:p>
            <a:pPr algn="l">
              <a:lnSpc>
                <a:spcPct val="150000"/>
              </a:lnSpc>
              <a:buClrTx/>
              <a:buSzTx/>
            </a:pP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字符、字符串等</a:t>
            </a: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ISA：</a:t>
            </a:r>
            <a:r>
              <a:rPr lang="en-US" altLang="zh-CN" sz="2400" dirty="0">
                <a:latin typeface="楷体_GB2312" pitchFamily="1" charset="-122"/>
                <a:ea typeface="楷体_GB2312" pitchFamily="1" charset="-122"/>
              </a:rPr>
              <a:t>	</a:t>
            </a:r>
            <a:r>
              <a:rPr lang="zh-CN" altLang="en-US" sz="2400" dirty="0">
                <a:latin typeface="楷体_GB2312" pitchFamily="1" charset="-122"/>
                <a:ea typeface="楷体_GB2312" pitchFamily="1" charset="-122"/>
              </a:rPr>
              <a:t>整数、浮点数、位串等。</a:t>
            </a:r>
          </a:p>
          <a:p>
            <a:pPr algn="l">
              <a:lnSpc>
                <a:spcPct val="150000"/>
              </a:lnSpc>
              <a:buClrTx/>
              <a:buSzTx/>
            </a:pPr>
            <a:r>
              <a:rPr lang="zh-CN" altLang="en-US" sz="2400" dirty="0">
                <a:latin typeface="楷体_GB2312" pitchFamily="1" charset="-122"/>
                <a:ea typeface="楷体_GB2312" pitchFamily="1" charset="-122"/>
              </a:rPr>
              <a:t>（汇编语句中，操作数的类型由指令决定，只看操作数的话，则只有“码点”）</a:t>
            </a:r>
          </a:p>
        </p:txBody>
      </p:sp>
      <p:sp>
        <p:nvSpPr>
          <p:cNvPr id="2" name="文本框 8194">
            <a:extLst>
              <a:ext uri="{FF2B5EF4-FFF2-40B4-BE49-F238E27FC236}">
                <a16:creationId xmlns:a16="http://schemas.microsoft.com/office/drawing/2014/main" id="{F8E88731-2BB7-1335-F9B3-B40620759C24}"/>
              </a:ext>
            </a:extLst>
          </p:cNvPr>
          <p:cNvSpPr txBox="1"/>
          <p:nvPr/>
        </p:nvSpPr>
        <p:spPr>
          <a:xfrm>
            <a:off x="971550" y="5805264"/>
            <a:ext cx="6998970" cy="706973"/>
          </a:xfrm>
          <a:prstGeom prst="rect">
            <a:avLst/>
          </a:prstGeom>
          <a:noFill/>
          <a:ln w="9525">
            <a:noFill/>
          </a:ln>
        </p:spPr>
        <p:txBody>
          <a:bodyPr wrap="square" anchor="t" anchorCtr="0">
            <a:noAutofit/>
          </a:bodyPr>
          <a:lstStyle/>
          <a:p>
            <a:pPr algn="l">
              <a:lnSpc>
                <a:spcPct val="150000"/>
              </a:lnSpc>
              <a:buClrTx/>
              <a:buSzTx/>
            </a:pPr>
            <a:r>
              <a:rPr lang="zh-CN" altLang="en-US" sz="2400" dirty="0">
                <a:solidFill>
                  <a:srgbClr val="00B0F0"/>
                </a:solidFill>
                <a:latin typeface="楷体_GB2312" pitchFamily="1" charset="-122"/>
                <a:ea typeface="楷体_GB2312" pitchFamily="1" charset="-122"/>
              </a:rPr>
              <a:t>在从不同的角度和层次来看，数据有不同的形态</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en-US" sz="3600">
                <a:solidFill>
                  <a:schemeClr val="bg1"/>
                </a:solidFill>
                <a:latin typeface="华文新魏" panose="02010800040101010101" pitchFamily="2" charset="-122"/>
                <a:ea typeface="华文新魏" panose="02010800040101010101" pitchFamily="2" charset="-122"/>
              </a:rPr>
              <a:t>2.3. </a:t>
            </a:r>
            <a:r>
              <a:rPr lang="zh-CN" altLang="en-US" sz="3600">
                <a:solidFill>
                  <a:schemeClr val="bg1"/>
                </a:solidFill>
                <a:latin typeface="华文新魏" panose="02010800040101010101" pitchFamily="2" charset="-122"/>
                <a:ea typeface="华文新魏" panose="02010800040101010101" pitchFamily="2" charset="-122"/>
              </a:rPr>
              <a:t>字符数据的机内表示</a:t>
            </a:r>
          </a:p>
        </p:txBody>
      </p:sp>
      <p:sp>
        <p:nvSpPr>
          <p:cNvPr id="6146" name="文本框 8194"/>
          <p:cNvSpPr txBox="1"/>
          <p:nvPr/>
        </p:nvSpPr>
        <p:spPr>
          <a:xfrm>
            <a:off x="683895" y="1988820"/>
            <a:ext cx="7632700" cy="1082675"/>
          </a:xfrm>
          <a:prstGeom prst="rect">
            <a:avLst/>
          </a:prstGeom>
          <a:noFill/>
          <a:ln w="9525">
            <a:noFill/>
          </a:ln>
        </p:spPr>
        <p:txBody>
          <a:bodyPr wrap="square" anchor="t" anchorCtr="0">
            <a:noAutofit/>
          </a:bodyPr>
          <a:lstStyle/>
          <a:p>
            <a:pPr indent="457200" algn="l">
              <a:lnSpc>
                <a:spcPct val="150000"/>
              </a:lnSpc>
              <a:buClrTx/>
              <a:buSzTx/>
            </a:pPr>
            <a:r>
              <a:rPr lang="zh-CN" altLang="en-US" dirty="0">
                <a:latin typeface="楷体_GB2312" pitchFamily="1" charset="-122"/>
                <a:ea typeface="楷体_GB2312" pitchFamily="1" charset="-122"/>
              </a:rPr>
              <a:t>字符编码：字符集到“码点空间”的映射</a:t>
            </a:r>
            <a:r>
              <a:rPr lang="zh-CN" altLang="en-US" dirty="0">
                <a:solidFill>
                  <a:schemeClr val="tx1"/>
                </a:solidFill>
                <a:latin typeface="楷体_GB2312" pitchFamily="1" charset="-122"/>
                <a:ea typeface="楷体_GB2312" pitchFamily="1" charset="-122"/>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a:solidFill>
                  <a:schemeClr val="bg1"/>
                </a:solidFill>
                <a:latin typeface="华文新魏" panose="02010800040101010101" pitchFamily="2" charset="-122"/>
                <a:ea typeface="华文新魏" panose="02010800040101010101" pitchFamily="2" charset="-122"/>
              </a:rPr>
              <a:t>一、西文字符的编码</a:t>
            </a:r>
          </a:p>
        </p:txBody>
      </p:sp>
      <p:pic>
        <p:nvPicPr>
          <p:cNvPr id="45059" name="图片 1"/>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1764030" y="1916430"/>
            <a:ext cx="5759450" cy="4421505"/>
          </a:xfrm>
          <a:prstGeom prst="rect">
            <a:avLst/>
          </a:prstGeom>
          <a:noFill/>
          <a:ln>
            <a:noFill/>
          </a:ln>
        </p:spPr>
      </p:pic>
      <p:sp>
        <p:nvSpPr>
          <p:cNvPr id="2" name="文本框 8194"/>
          <p:cNvSpPr txBox="1"/>
          <p:nvPr>
            <p:custDataLst>
              <p:tags r:id="rId2"/>
            </p:custDataLst>
          </p:nvPr>
        </p:nvSpPr>
        <p:spPr>
          <a:xfrm>
            <a:off x="548640" y="1341120"/>
            <a:ext cx="7632700" cy="631825"/>
          </a:xfrm>
          <a:prstGeom prst="rect">
            <a:avLst/>
          </a:prstGeom>
          <a:noFill/>
          <a:ln w="9525">
            <a:noFill/>
          </a:ln>
        </p:spPr>
        <p:txBody>
          <a:bodyPr wrap="square" anchor="t" anchorCtr="0">
            <a:noAutofit/>
          </a:bodyPr>
          <a:lstStyle/>
          <a:p>
            <a:pPr indent="457200" algn="l">
              <a:lnSpc>
                <a:spcPct val="150000"/>
              </a:lnSpc>
              <a:buClrTx/>
              <a:buSzTx/>
            </a:pPr>
            <a:r>
              <a:rPr lang="zh-CN" altLang="en-US" sz="2400" dirty="0">
                <a:solidFill>
                  <a:srgbClr val="000066"/>
                </a:solidFill>
                <a:latin typeface="楷体_GB2312" pitchFamily="1" charset="-122"/>
                <a:ea typeface="楷体_GB2312" pitchFamily="1" charset="-122"/>
              </a:rPr>
              <a:t>西文字符采用ASCII码表示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二</a:t>
            </a:r>
            <a:r>
              <a:rPr lang="zh-CN" sz="3600" dirty="0">
                <a:solidFill>
                  <a:schemeClr val="bg1"/>
                </a:solidFill>
                <a:latin typeface="华文新魏" panose="02010800040101010101" pitchFamily="2" charset="-122"/>
                <a:ea typeface="华文新魏" panose="02010800040101010101" pitchFamily="2" charset="-122"/>
              </a:rPr>
              <a:t>、字符串的存放</a:t>
            </a:r>
          </a:p>
        </p:txBody>
      </p:sp>
      <p:sp>
        <p:nvSpPr>
          <p:cNvPr id="2" name="文本框 8194"/>
          <p:cNvSpPr txBox="1"/>
          <p:nvPr>
            <p:custDataLst>
              <p:tags r:id="rId1"/>
            </p:custDataLst>
          </p:nvPr>
        </p:nvSpPr>
        <p:spPr>
          <a:xfrm>
            <a:off x="828040" y="1556385"/>
            <a:ext cx="6188710" cy="594995"/>
          </a:xfrm>
          <a:prstGeom prst="rect">
            <a:avLst/>
          </a:prstGeom>
          <a:noFill/>
          <a:ln w="9525">
            <a:noFill/>
          </a:ln>
        </p:spPr>
        <p:txBody>
          <a:bodyPr wrap="square" anchor="t" anchorCtr="0">
            <a:noAutofit/>
          </a:bodyPr>
          <a:lstStyle/>
          <a:p>
            <a:pPr algn="l">
              <a:lnSpc>
                <a:spcPct val="150000"/>
              </a:lnSpc>
              <a:buClrTx/>
              <a:buSzTx/>
            </a:pPr>
            <a:r>
              <a:rPr lang="zh-CN" altLang="en-US" sz="2400" dirty="0">
                <a:solidFill>
                  <a:srgbClr val="000066"/>
                </a:solidFill>
                <a:latin typeface="楷体_GB2312" pitchFamily="1" charset="-122"/>
                <a:ea typeface="楷体_GB2312" pitchFamily="1" charset="-122"/>
              </a:rPr>
              <a:t>字符串”1234ABCD”的存放结构</a:t>
            </a:r>
          </a:p>
        </p:txBody>
      </p:sp>
      <p:pic>
        <p:nvPicPr>
          <p:cNvPr id="20" name="图片 20"/>
          <p:cNvPicPr>
            <a:picLocks noChangeAspect="1"/>
          </p:cNvPicPr>
          <p:nvPr>
            <p:custDataLst>
              <p:tags r:id="rId2"/>
            </p:custDataLst>
          </p:nvPr>
        </p:nvPicPr>
        <p:blipFill>
          <a:blip r:embed="rId4"/>
          <a:stretch>
            <a:fillRect/>
          </a:stretch>
        </p:blipFill>
        <p:spPr>
          <a:xfrm>
            <a:off x="3060065" y="2493010"/>
            <a:ext cx="3040380" cy="36258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二</a:t>
            </a:r>
            <a:r>
              <a:rPr lang="zh-CN" sz="3600" dirty="0">
                <a:solidFill>
                  <a:schemeClr val="bg1"/>
                </a:solidFill>
                <a:latin typeface="华文新魏" panose="02010800040101010101" pitchFamily="2" charset="-122"/>
                <a:ea typeface="华文新魏" panose="02010800040101010101" pitchFamily="2" charset="-122"/>
              </a:rPr>
              <a:t>、字符串的存放</a:t>
            </a:r>
          </a:p>
        </p:txBody>
      </p:sp>
      <p:sp>
        <p:nvSpPr>
          <p:cNvPr id="2" name="文本框 8194"/>
          <p:cNvSpPr txBox="1"/>
          <p:nvPr>
            <p:custDataLst>
              <p:tags r:id="rId1"/>
            </p:custDataLst>
          </p:nvPr>
        </p:nvSpPr>
        <p:spPr>
          <a:xfrm>
            <a:off x="828040" y="1556385"/>
            <a:ext cx="7704400" cy="1080527"/>
          </a:xfrm>
          <a:prstGeom prst="rect">
            <a:avLst/>
          </a:prstGeom>
          <a:noFill/>
          <a:ln w="9525">
            <a:noFill/>
          </a:ln>
        </p:spPr>
        <p:txBody>
          <a:bodyPr wrap="square" anchor="t" anchorCtr="0">
            <a:noAutofit/>
          </a:bodyPr>
          <a:lstStyle/>
          <a:p>
            <a:pPr algn="l">
              <a:lnSpc>
                <a:spcPct val="150000"/>
              </a:lnSpc>
              <a:buClrTx/>
              <a:buSzTx/>
            </a:pPr>
            <a:r>
              <a:rPr lang="zh-CN" altLang="en-US" sz="2000" dirty="0">
                <a:solidFill>
                  <a:srgbClr val="000066"/>
                </a:solidFill>
                <a:latin typeface="楷体_GB2312" pitchFamily="1" charset="-122"/>
                <a:ea typeface="楷体_GB2312" pitchFamily="1" charset="-122"/>
              </a:rPr>
              <a:t>例：在键盘上输入123。计算机中得到是什么呢？</a:t>
            </a:r>
          </a:p>
          <a:p>
            <a:pPr algn="l">
              <a:lnSpc>
                <a:spcPct val="150000"/>
              </a:lnSpc>
              <a:buClrTx/>
              <a:buSzTx/>
            </a:pPr>
            <a:r>
              <a:rPr lang="zh-CN" altLang="en-US" sz="2000" dirty="0">
                <a:solidFill>
                  <a:srgbClr val="000066"/>
                </a:solidFill>
                <a:latin typeface="楷体_GB2312" pitchFamily="1" charset="-122"/>
                <a:ea typeface="楷体_GB2312" pitchFamily="1" charset="-122"/>
              </a:rPr>
              <a:t>    若要使用其作数值运算，如何处理呢？</a:t>
            </a:r>
          </a:p>
        </p:txBody>
      </p:sp>
      <p:pic>
        <p:nvPicPr>
          <p:cNvPr id="21" name="图片 21"/>
          <p:cNvPicPr>
            <a:picLocks noChangeAspect="1"/>
          </p:cNvPicPr>
          <p:nvPr>
            <p:custDataLst>
              <p:tags r:id="rId2"/>
            </p:custDataLst>
          </p:nvPr>
        </p:nvPicPr>
        <p:blipFill>
          <a:blip r:embed="rId4"/>
          <a:stretch>
            <a:fillRect/>
          </a:stretch>
        </p:blipFill>
        <p:spPr>
          <a:xfrm>
            <a:off x="1475740" y="2853055"/>
            <a:ext cx="6218555" cy="321564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altLang="en-US" sz="3600" dirty="0">
                <a:solidFill>
                  <a:schemeClr val="bg1"/>
                </a:solidFill>
                <a:latin typeface="华文新魏" panose="02010800040101010101" pitchFamily="2" charset="-122"/>
                <a:ea typeface="华文新魏" panose="02010800040101010101" pitchFamily="2" charset="-122"/>
              </a:rPr>
              <a:t>三</a:t>
            </a:r>
            <a:r>
              <a:rPr lang="zh-CN" sz="3600" dirty="0">
                <a:solidFill>
                  <a:schemeClr val="bg1"/>
                </a:solidFill>
                <a:latin typeface="华文新魏" panose="02010800040101010101" pitchFamily="2" charset="-122"/>
                <a:ea typeface="华文新魏" panose="02010800040101010101" pitchFamily="2" charset="-122"/>
              </a:rPr>
              <a:t>、汉字字符的编码</a:t>
            </a:r>
          </a:p>
        </p:txBody>
      </p:sp>
      <p:sp>
        <p:nvSpPr>
          <p:cNvPr id="2" name="文本框 8194"/>
          <p:cNvSpPr txBox="1"/>
          <p:nvPr>
            <p:custDataLst>
              <p:tags r:id="rId1"/>
            </p:custDataLst>
          </p:nvPr>
        </p:nvSpPr>
        <p:spPr>
          <a:xfrm>
            <a:off x="1128395" y="1772920"/>
            <a:ext cx="6188710" cy="2945130"/>
          </a:xfrm>
          <a:prstGeom prst="rect">
            <a:avLst/>
          </a:prstGeom>
          <a:noFill/>
          <a:ln w="9525">
            <a:noFill/>
          </a:ln>
        </p:spPr>
        <p:txBody>
          <a:bodyPr wrap="square" anchor="t" anchorCtr="0">
            <a:noAutofit/>
          </a:bodyPr>
          <a:lstStyle/>
          <a:p>
            <a:pPr algn="l">
              <a:lnSpc>
                <a:spcPct val="150000"/>
              </a:lnSpc>
              <a:buClrTx/>
              <a:buSzTx/>
            </a:pPr>
            <a:r>
              <a:rPr lang="en-US" altLang="zh-CN" sz="2400" dirty="0">
                <a:solidFill>
                  <a:srgbClr val="000066"/>
                </a:solidFill>
                <a:latin typeface="楷体_GB2312" pitchFamily="1" charset="-122"/>
                <a:ea typeface="楷体_GB2312" pitchFamily="1" charset="-122"/>
              </a:rPr>
              <a:t>1. </a:t>
            </a:r>
            <a:r>
              <a:rPr lang="zh-CN" altLang="en-US" sz="2400" dirty="0">
                <a:solidFill>
                  <a:srgbClr val="000066"/>
                </a:solidFill>
                <a:latin typeface="楷体_GB2312" pitchFamily="1" charset="-122"/>
                <a:ea typeface="楷体_GB2312" pitchFamily="1" charset="-122"/>
              </a:rPr>
              <a:t>汉字字符集</a:t>
            </a:r>
          </a:p>
          <a:p>
            <a:pPr algn="l">
              <a:lnSpc>
                <a:spcPct val="150000"/>
              </a:lnSpc>
              <a:buClrTx/>
              <a:buSzTx/>
            </a:pPr>
            <a:r>
              <a:rPr lang="en-US" altLang="zh-CN" sz="2400" dirty="0">
                <a:solidFill>
                  <a:srgbClr val="000066"/>
                </a:solidFill>
                <a:latin typeface="楷体_GB2312" pitchFamily="1" charset="-122"/>
                <a:ea typeface="楷体_GB2312" pitchFamily="1" charset="-122"/>
              </a:rPr>
              <a:t>2. </a:t>
            </a:r>
            <a:r>
              <a:rPr lang="zh-CN" altLang="en-US" sz="2400" dirty="0">
                <a:solidFill>
                  <a:srgbClr val="000066"/>
                </a:solidFill>
                <a:latin typeface="楷体_GB2312" pitchFamily="1" charset="-122"/>
                <a:ea typeface="楷体_GB2312" pitchFamily="1" charset="-122"/>
              </a:rPr>
              <a:t>汉字字符的编码</a:t>
            </a:r>
          </a:p>
          <a:p>
            <a:pPr marL="800100" lvl="1" indent="-342900" algn="l">
              <a:lnSpc>
                <a:spcPct val="150000"/>
              </a:lnSpc>
              <a:buClrTx/>
              <a:buSzTx/>
              <a:buFont typeface="Wingdings" panose="05000000000000000000" charset="0"/>
              <a:buChar char="u"/>
            </a:pPr>
            <a:r>
              <a:rPr lang="zh-CN" altLang="en-US" sz="2400" dirty="0">
                <a:solidFill>
                  <a:srgbClr val="000066"/>
                </a:solidFill>
                <a:latin typeface="楷体_GB2312" pitchFamily="1" charset="-122"/>
                <a:ea typeface="楷体_GB2312" pitchFamily="1" charset="-122"/>
              </a:rPr>
              <a:t>GBK</a:t>
            </a:r>
          </a:p>
          <a:p>
            <a:pPr marL="800100" lvl="1" indent="-342900" algn="l">
              <a:lnSpc>
                <a:spcPct val="150000"/>
              </a:lnSpc>
              <a:buClrTx/>
              <a:buSzTx/>
              <a:buFont typeface="Wingdings" panose="05000000000000000000" charset="0"/>
              <a:buChar char="u"/>
            </a:pPr>
            <a:r>
              <a:rPr lang="zh-CN" altLang="en-US" sz="2400" dirty="0">
                <a:solidFill>
                  <a:srgbClr val="000066"/>
                </a:solidFill>
                <a:latin typeface="楷体_GB2312" pitchFamily="1" charset="-122"/>
                <a:ea typeface="楷体_GB2312" pitchFamily="1" charset="-122"/>
              </a:rPr>
              <a:t>Unicode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F5126-8860-0F75-9586-C05D35C6755D}"/>
            </a:ext>
          </a:extLst>
        </p:cNvPr>
        <p:cNvGrpSpPr/>
        <p:nvPr/>
      </p:nvGrpSpPr>
      <p:grpSpPr>
        <a:xfrm>
          <a:off x="0" y="0"/>
          <a:ext cx="0" cy="0"/>
          <a:chOff x="0" y="0"/>
          <a:chExt cx="0" cy="0"/>
        </a:xfrm>
      </p:grpSpPr>
      <p:sp>
        <p:nvSpPr>
          <p:cNvPr id="2" name="文本框 8194">
            <a:extLst>
              <a:ext uri="{FF2B5EF4-FFF2-40B4-BE49-F238E27FC236}">
                <a16:creationId xmlns:a16="http://schemas.microsoft.com/office/drawing/2014/main" id="{03330A33-B8CF-E74F-C7E0-F968E2B680C8}"/>
              </a:ext>
            </a:extLst>
          </p:cNvPr>
          <p:cNvSpPr txBox="1"/>
          <p:nvPr>
            <p:custDataLst>
              <p:tags r:id="rId1"/>
            </p:custDataLst>
          </p:nvPr>
        </p:nvSpPr>
        <p:spPr>
          <a:xfrm>
            <a:off x="467544" y="1124744"/>
            <a:ext cx="8280920" cy="5616624"/>
          </a:xfrm>
          <a:prstGeom prst="rect">
            <a:avLst/>
          </a:prstGeom>
          <a:noFill/>
          <a:ln w="9525">
            <a:noFill/>
          </a:ln>
        </p:spPr>
        <p:txBody>
          <a:bodyPr wrap="square" anchor="t" anchorCtr="0">
            <a:noAutofit/>
          </a:bodyPr>
          <a:lstStyle/>
          <a:p>
            <a:pPr lvl="0">
              <a:lnSpc>
                <a:spcPct val="150000"/>
              </a:lnSpc>
            </a:pPr>
            <a:r>
              <a:rPr lang="en-US" altLang="zh-CN" sz="2200" dirty="0">
                <a:ea typeface="楷体_GB2312" pitchFamily="1" charset="-122"/>
              </a:rPr>
              <a:t>1. </a:t>
            </a:r>
            <a:r>
              <a:rPr lang="zh-CN" altLang="zh-CN" sz="2200" dirty="0">
                <a:ea typeface="楷体_GB2312" pitchFamily="1" charset="-122"/>
              </a:rPr>
              <a:t>设以下各数均为有符号数的补码表示， 前</a:t>
            </a:r>
            <a:r>
              <a:rPr lang="en-US" altLang="zh-CN" sz="2200" dirty="0">
                <a:ea typeface="楷体_GB2312" pitchFamily="1" charset="-122"/>
              </a:rPr>
              <a:t>2</a:t>
            </a:r>
            <a:r>
              <a:rPr lang="zh-CN" altLang="zh-CN" sz="2200" dirty="0">
                <a:ea typeface="楷体_GB2312" pitchFamily="1" charset="-122"/>
              </a:rPr>
              <a:t>对为</a:t>
            </a:r>
            <a:r>
              <a:rPr lang="en-US" altLang="zh-CN" sz="2200" dirty="0">
                <a:ea typeface="楷体_GB2312" pitchFamily="1" charset="-122"/>
              </a:rPr>
              <a:t>16</a:t>
            </a:r>
            <a:r>
              <a:rPr lang="zh-CN" altLang="zh-CN" sz="2200" dirty="0">
                <a:ea typeface="楷体_GB2312" pitchFamily="1" charset="-122"/>
              </a:rPr>
              <a:t>位二进制数， 后</a:t>
            </a:r>
            <a:r>
              <a:rPr lang="en-US" altLang="zh-CN" sz="2200" dirty="0">
                <a:ea typeface="楷体_GB2312" pitchFamily="1" charset="-122"/>
              </a:rPr>
              <a:t>2</a:t>
            </a:r>
            <a:r>
              <a:rPr lang="zh-CN" altLang="zh-CN" sz="2200" dirty="0">
                <a:ea typeface="楷体_GB2312" pitchFamily="1" charset="-122"/>
              </a:rPr>
              <a:t>对为</a:t>
            </a:r>
            <a:r>
              <a:rPr lang="en-US" altLang="zh-CN" sz="2200" dirty="0">
                <a:ea typeface="楷体_GB2312" pitchFamily="1" charset="-122"/>
              </a:rPr>
              <a:t>8</a:t>
            </a:r>
            <a:r>
              <a:rPr lang="zh-CN" altLang="zh-CN" sz="2200" dirty="0">
                <a:ea typeface="楷体_GB2312" pitchFamily="1" charset="-122"/>
              </a:rPr>
              <a:t>位二进制数， 请比较它们的大小： </a:t>
            </a:r>
          </a:p>
          <a:p>
            <a:pPr>
              <a:lnSpc>
                <a:spcPct val="150000"/>
              </a:lnSpc>
            </a:pPr>
            <a:r>
              <a:rPr lang="en-US" altLang="zh-CN" sz="2200" dirty="0">
                <a:ea typeface="楷体_GB2312" pitchFamily="1" charset="-122"/>
              </a:rPr>
              <a:t>0x327</a:t>
            </a:r>
            <a:r>
              <a:rPr lang="zh-CN" altLang="zh-CN" sz="2200" dirty="0">
                <a:ea typeface="楷体_GB2312" pitchFamily="1" charset="-122"/>
              </a:rPr>
              <a:t>与</a:t>
            </a:r>
            <a:r>
              <a:rPr lang="en-US" altLang="zh-CN" sz="2200" dirty="0">
                <a:ea typeface="楷体_GB2312" pitchFamily="1" charset="-122"/>
              </a:rPr>
              <a:t>0xA521   0x8000</a:t>
            </a:r>
            <a:r>
              <a:rPr lang="zh-CN" altLang="zh-CN" sz="2200" dirty="0">
                <a:ea typeface="楷体_GB2312" pitchFamily="1" charset="-122"/>
              </a:rPr>
              <a:t>与</a:t>
            </a:r>
            <a:r>
              <a:rPr lang="en-US" altLang="zh-CN" sz="2200" dirty="0">
                <a:ea typeface="楷体_GB2312" pitchFamily="1" charset="-122"/>
              </a:rPr>
              <a:t>0xAF3B   0x72</a:t>
            </a:r>
            <a:r>
              <a:rPr lang="zh-CN" altLang="zh-CN" sz="2200" dirty="0">
                <a:ea typeface="楷体_GB2312" pitchFamily="1" charset="-122"/>
              </a:rPr>
              <a:t>与</a:t>
            </a:r>
            <a:r>
              <a:rPr lang="en-US" altLang="zh-CN" sz="2200" dirty="0">
                <a:ea typeface="楷体_GB2312" pitchFamily="1" charset="-122"/>
              </a:rPr>
              <a:t>0x31  0x80</a:t>
            </a:r>
            <a:r>
              <a:rPr lang="zh-CN" altLang="zh-CN" sz="2200" dirty="0">
                <a:ea typeface="楷体_GB2312" pitchFamily="1" charset="-122"/>
              </a:rPr>
              <a:t>与</a:t>
            </a:r>
            <a:r>
              <a:rPr lang="en-US" altLang="zh-CN" sz="2200" dirty="0">
                <a:ea typeface="楷体_GB2312" pitchFamily="1" charset="-122"/>
              </a:rPr>
              <a:t>0x32</a:t>
            </a:r>
            <a:endParaRPr lang="zh-CN" altLang="zh-CN" sz="2200" dirty="0">
              <a:ea typeface="楷体_GB2312" pitchFamily="1" charset="-122"/>
            </a:endParaRPr>
          </a:p>
          <a:p>
            <a:pPr lvl="0">
              <a:lnSpc>
                <a:spcPct val="150000"/>
              </a:lnSpc>
            </a:pPr>
            <a:r>
              <a:rPr lang="en-US" altLang="zh-CN" sz="2200" dirty="0">
                <a:ea typeface="楷体_GB2312" pitchFamily="1" charset="-122"/>
              </a:rPr>
              <a:t>2. </a:t>
            </a:r>
            <a:r>
              <a:rPr lang="zh-CN" altLang="zh-CN" sz="2200" dirty="0">
                <a:ea typeface="楷体_GB2312" pitchFamily="1" charset="-122"/>
              </a:rPr>
              <a:t>如果将以上各对数均看做无符号数，请再比较它们的大小。</a:t>
            </a:r>
          </a:p>
          <a:p>
            <a:pPr lvl="0">
              <a:lnSpc>
                <a:spcPct val="150000"/>
              </a:lnSpc>
            </a:pPr>
            <a:r>
              <a:rPr lang="en-US" altLang="zh-CN" sz="2200" dirty="0">
                <a:ea typeface="楷体_GB2312" pitchFamily="1" charset="-122"/>
              </a:rPr>
              <a:t>3. </a:t>
            </a:r>
            <a:r>
              <a:rPr lang="zh-CN" altLang="zh-CN" sz="2200" dirty="0">
                <a:ea typeface="楷体_GB2312" pitchFamily="1" charset="-122"/>
              </a:rPr>
              <a:t>已知</a:t>
            </a:r>
            <a:r>
              <a:rPr lang="en-US" altLang="zh-CN" sz="2200" dirty="0">
                <a:ea typeface="楷体_GB2312" pitchFamily="1" charset="-122"/>
              </a:rPr>
              <a:t>8</a:t>
            </a:r>
            <a:r>
              <a:rPr lang="zh-CN" altLang="zh-CN" sz="2200" dirty="0">
                <a:ea typeface="楷体_GB2312" pitchFamily="1" charset="-122"/>
              </a:rPr>
              <a:t>位二进制数</a:t>
            </a:r>
            <a:r>
              <a:rPr lang="en-US" altLang="zh-CN" sz="2200" dirty="0">
                <a:ea typeface="楷体_GB2312" pitchFamily="1" charset="-122"/>
              </a:rPr>
              <a:t>x1</a:t>
            </a:r>
            <a:r>
              <a:rPr lang="zh-CN" altLang="zh-CN" sz="2200" dirty="0">
                <a:ea typeface="楷体_GB2312" pitchFamily="1" charset="-122"/>
              </a:rPr>
              <a:t>和</a:t>
            </a:r>
            <a:r>
              <a:rPr lang="en-US" altLang="zh-CN" sz="2200" dirty="0">
                <a:ea typeface="楷体_GB2312" pitchFamily="1" charset="-122"/>
              </a:rPr>
              <a:t>x2</a:t>
            </a:r>
            <a:r>
              <a:rPr lang="zh-CN" altLang="zh-CN" sz="2200" dirty="0">
                <a:ea typeface="楷体_GB2312" pitchFamily="1" charset="-122"/>
              </a:rPr>
              <a:t>的值，求</a:t>
            </a:r>
            <a:r>
              <a:rPr lang="en-US" altLang="zh-CN" sz="2200" dirty="0">
                <a:ea typeface="楷体_GB2312" pitchFamily="1" charset="-122"/>
              </a:rPr>
              <a:t>[x1]</a:t>
            </a:r>
            <a:r>
              <a:rPr lang="zh-CN" altLang="zh-CN" sz="2200" dirty="0">
                <a:ea typeface="楷体_GB2312" pitchFamily="1" charset="-122"/>
              </a:rPr>
              <a:t>补</a:t>
            </a:r>
            <a:r>
              <a:rPr lang="en-US" altLang="zh-CN" sz="2200" dirty="0">
                <a:ea typeface="楷体_GB2312" pitchFamily="1" charset="-122"/>
              </a:rPr>
              <a:t> + [x2]</a:t>
            </a:r>
            <a:r>
              <a:rPr lang="zh-CN" altLang="zh-CN" sz="2200" dirty="0">
                <a:ea typeface="楷体_GB2312" pitchFamily="1" charset="-122"/>
              </a:rPr>
              <a:t>补，并指出结果的符号， 判断是否产生了溢出和进位。 </a:t>
            </a:r>
          </a:p>
          <a:p>
            <a:pPr>
              <a:lnSpc>
                <a:spcPct val="150000"/>
              </a:lnSpc>
            </a:pPr>
            <a:r>
              <a:rPr lang="en-US" altLang="zh-CN" sz="2200" dirty="0">
                <a:ea typeface="楷体_GB2312" pitchFamily="1" charset="-122"/>
              </a:rPr>
              <a:t> </a:t>
            </a:r>
            <a:r>
              <a:rPr lang="zh-CN" altLang="en-US" sz="2200" dirty="0">
                <a:ea typeface="楷体_GB2312" pitchFamily="1" charset="-122"/>
              </a:rPr>
              <a:t>（</a:t>
            </a:r>
            <a:r>
              <a:rPr lang="en-US" altLang="zh-CN" sz="2200" dirty="0">
                <a:ea typeface="楷体_GB2312" pitchFamily="1" charset="-122"/>
              </a:rPr>
              <a:t>1</a:t>
            </a:r>
            <a:r>
              <a:rPr lang="zh-CN" altLang="en-US" sz="2200" dirty="0">
                <a:ea typeface="楷体_GB2312" pitchFamily="1" charset="-122"/>
              </a:rPr>
              <a:t>）</a:t>
            </a:r>
            <a:r>
              <a:rPr lang="en-US" altLang="zh-CN" sz="2200" dirty="0">
                <a:ea typeface="楷体_GB2312" pitchFamily="1" charset="-122"/>
              </a:rPr>
              <a:t>x1 = + 0110011b</a:t>
            </a:r>
            <a:r>
              <a:rPr lang="zh-CN" altLang="zh-CN" sz="2200" dirty="0">
                <a:ea typeface="楷体_GB2312" pitchFamily="1" charset="-122"/>
              </a:rPr>
              <a:t>，</a:t>
            </a:r>
            <a:r>
              <a:rPr lang="en-US" altLang="zh-CN" sz="2200" dirty="0">
                <a:ea typeface="楷体_GB2312" pitchFamily="1" charset="-122"/>
              </a:rPr>
              <a:t>x2 = +1011010b</a:t>
            </a:r>
            <a:endParaRPr lang="zh-CN" altLang="zh-CN" sz="2200" dirty="0">
              <a:ea typeface="楷体_GB2312" pitchFamily="1" charset="-122"/>
            </a:endParaRPr>
          </a:p>
          <a:p>
            <a:pPr>
              <a:lnSpc>
                <a:spcPct val="150000"/>
              </a:lnSpc>
            </a:pPr>
            <a:r>
              <a:rPr lang="en-US" altLang="zh-CN" sz="2200" dirty="0">
                <a:ea typeface="楷体_GB2312" pitchFamily="1" charset="-122"/>
              </a:rPr>
              <a:t> </a:t>
            </a:r>
            <a:r>
              <a:rPr lang="zh-CN" altLang="en-US" sz="2200" dirty="0">
                <a:ea typeface="楷体_GB2312" pitchFamily="1" charset="-122"/>
              </a:rPr>
              <a:t>（</a:t>
            </a:r>
            <a:r>
              <a:rPr lang="en-US" altLang="zh-CN" sz="2200" dirty="0">
                <a:ea typeface="楷体_GB2312" pitchFamily="1" charset="-122"/>
              </a:rPr>
              <a:t>2</a:t>
            </a:r>
            <a:r>
              <a:rPr lang="zh-CN" altLang="en-US" sz="2200" dirty="0">
                <a:ea typeface="楷体_GB2312" pitchFamily="1" charset="-122"/>
              </a:rPr>
              <a:t>）</a:t>
            </a:r>
            <a:r>
              <a:rPr lang="en-US" altLang="zh-CN" sz="2200" dirty="0">
                <a:ea typeface="楷体_GB2312" pitchFamily="1" charset="-122"/>
              </a:rPr>
              <a:t>x1 = - 0101001b</a:t>
            </a:r>
            <a:r>
              <a:rPr lang="zh-CN" altLang="zh-CN" sz="2200" dirty="0">
                <a:ea typeface="楷体_GB2312" pitchFamily="1" charset="-122"/>
              </a:rPr>
              <a:t>，</a:t>
            </a:r>
            <a:r>
              <a:rPr lang="en-US" altLang="zh-CN" sz="2200" dirty="0">
                <a:ea typeface="楷体_GB2312" pitchFamily="1" charset="-122"/>
              </a:rPr>
              <a:t>x2 = -1011101b</a:t>
            </a:r>
            <a:endParaRPr lang="zh-CN" altLang="zh-CN" sz="2200" dirty="0">
              <a:ea typeface="楷体_GB2312" pitchFamily="1" charset="-122"/>
            </a:endParaRPr>
          </a:p>
          <a:p>
            <a:pPr>
              <a:lnSpc>
                <a:spcPct val="150000"/>
              </a:lnSpc>
            </a:pPr>
            <a:r>
              <a:rPr lang="en-US" altLang="zh-CN" sz="2200" dirty="0">
                <a:ea typeface="楷体_GB2312" pitchFamily="1" charset="-122"/>
              </a:rPr>
              <a:t> </a:t>
            </a:r>
            <a:r>
              <a:rPr lang="zh-CN" altLang="en-US" sz="2200" dirty="0">
                <a:ea typeface="楷体_GB2312" pitchFamily="1" charset="-122"/>
              </a:rPr>
              <a:t>（</a:t>
            </a:r>
            <a:r>
              <a:rPr lang="en-US" altLang="zh-CN" sz="2200" dirty="0">
                <a:ea typeface="楷体_GB2312" pitchFamily="1" charset="-122"/>
              </a:rPr>
              <a:t>3</a:t>
            </a:r>
            <a:r>
              <a:rPr lang="zh-CN" altLang="en-US" sz="2200" dirty="0">
                <a:ea typeface="楷体_GB2312" pitchFamily="1" charset="-122"/>
              </a:rPr>
              <a:t>）</a:t>
            </a:r>
            <a:r>
              <a:rPr lang="en-US" altLang="zh-CN" sz="2200" dirty="0">
                <a:ea typeface="楷体_GB2312" pitchFamily="1" charset="-122"/>
              </a:rPr>
              <a:t>x1 = + 1100101b</a:t>
            </a:r>
            <a:r>
              <a:rPr lang="zh-CN" altLang="zh-CN" sz="2200" dirty="0">
                <a:ea typeface="楷体_GB2312" pitchFamily="1" charset="-122"/>
              </a:rPr>
              <a:t>，</a:t>
            </a:r>
            <a:r>
              <a:rPr lang="en-US" altLang="zh-CN" sz="2200" dirty="0">
                <a:ea typeface="楷体_GB2312" pitchFamily="1" charset="-122"/>
              </a:rPr>
              <a:t>x2 = -1011101b</a:t>
            </a:r>
            <a:endParaRPr lang="zh-CN" altLang="zh-CN" sz="2200" dirty="0">
              <a:ea typeface="楷体_GB2312" pitchFamily="1" charset="-122"/>
            </a:endParaRPr>
          </a:p>
          <a:p>
            <a:pPr algn="l">
              <a:lnSpc>
                <a:spcPct val="150000"/>
              </a:lnSpc>
              <a:buClrTx/>
              <a:buSzTx/>
            </a:pPr>
            <a:r>
              <a:rPr lang="en-US" altLang="zh-CN" sz="2400" dirty="0">
                <a:solidFill>
                  <a:srgbClr val="000066"/>
                </a:solidFill>
                <a:latin typeface="楷体_GB2312" pitchFamily="1" charset="-122"/>
                <a:ea typeface="楷体_GB2312" pitchFamily="1" charset="-122"/>
              </a:rPr>
              <a:t>4. </a:t>
            </a:r>
            <a:r>
              <a:rPr lang="zh-CN" altLang="en-US" sz="2400" dirty="0">
                <a:latin typeface="楷体_GB2312" pitchFamily="1" charset="-122"/>
                <a:ea typeface="楷体_GB2312" pitchFamily="1" charset="-122"/>
              </a:rPr>
              <a:t>书</a:t>
            </a:r>
            <a:r>
              <a:rPr lang="en-US" altLang="zh-CN" sz="2400" dirty="0">
                <a:latin typeface="楷体_GB2312" pitchFamily="1" charset="-122"/>
                <a:ea typeface="楷体_GB2312" pitchFamily="1" charset="-122"/>
              </a:rPr>
              <a:t>P83  </a:t>
            </a:r>
            <a:r>
              <a:rPr lang="zh-CN" altLang="en-US" sz="2400" dirty="0">
                <a:latin typeface="楷体_GB2312" pitchFamily="1" charset="-122"/>
                <a:ea typeface="楷体_GB2312" pitchFamily="1" charset="-122"/>
              </a:rPr>
              <a:t>第</a:t>
            </a:r>
            <a:r>
              <a:rPr lang="en-US" altLang="zh-CN" sz="2400" dirty="0">
                <a:latin typeface="楷体_GB2312" pitchFamily="1" charset="-122"/>
                <a:ea typeface="楷体_GB2312" pitchFamily="1" charset="-122"/>
              </a:rPr>
              <a:t>23</a:t>
            </a:r>
            <a:r>
              <a:rPr lang="zh-CN" altLang="en-US" sz="2400" dirty="0">
                <a:latin typeface="楷体_GB2312" pitchFamily="1" charset="-122"/>
                <a:ea typeface="楷体_GB2312" pitchFamily="1" charset="-122"/>
              </a:rPr>
              <a:t>题</a:t>
            </a:r>
            <a:r>
              <a:rPr lang="en-US" altLang="zh-CN" sz="2400" dirty="0">
                <a:latin typeface="楷体_GB2312" pitchFamily="1" charset="-122"/>
                <a:ea typeface="楷体_GB2312" pitchFamily="1" charset="-122"/>
              </a:rPr>
              <a:t>,  P79   </a:t>
            </a:r>
            <a:r>
              <a:rPr lang="zh-CN" altLang="en-US" sz="2400" dirty="0">
                <a:latin typeface="楷体_GB2312" pitchFamily="1" charset="-122"/>
                <a:ea typeface="楷体_GB2312" pitchFamily="1" charset="-122"/>
              </a:rPr>
              <a:t>第</a:t>
            </a:r>
            <a:r>
              <a:rPr lang="en-US" altLang="zh-CN" sz="2400" dirty="0">
                <a:latin typeface="楷体_GB2312" pitchFamily="1" charset="-122"/>
                <a:ea typeface="楷体_GB2312" pitchFamily="1" charset="-122"/>
              </a:rPr>
              <a:t>6</a:t>
            </a:r>
            <a:r>
              <a:rPr lang="zh-CN" altLang="en-US" sz="2400" dirty="0">
                <a:latin typeface="楷体_GB2312" pitchFamily="1" charset="-122"/>
                <a:ea typeface="楷体_GB2312" pitchFamily="1" charset="-122"/>
              </a:rPr>
              <a:t>题</a:t>
            </a:r>
            <a:endParaRPr lang="zh-CN" altLang="en-US" sz="2400" dirty="0">
              <a:solidFill>
                <a:srgbClr val="000066"/>
              </a:solidFill>
              <a:latin typeface="楷体_GB2312" pitchFamily="1" charset="-122"/>
              <a:ea typeface="楷体_GB2312" pitchFamily="1" charset="-122"/>
            </a:endParaRPr>
          </a:p>
        </p:txBody>
      </p:sp>
      <p:sp>
        <p:nvSpPr>
          <p:cNvPr id="4" name="文本框 3">
            <a:extLst>
              <a:ext uri="{FF2B5EF4-FFF2-40B4-BE49-F238E27FC236}">
                <a16:creationId xmlns:a16="http://schemas.microsoft.com/office/drawing/2014/main" id="{E586D077-B076-F2D2-6FBE-3F6A050CDBF1}"/>
              </a:ext>
            </a:extLst>
          </p:cNvPr>
          <p:cNvSpPr txBox="1"/>
          <p:nvPr/>
        </p:nvSpPr>
        <p:spPr>
          <a:xfrm>
            <a:off x="683568" y="332656"/>
            <a:ext cx="2088232" cy="662554"/>
          </a:xfrm>
          <a:prstGeom prst="rect">
            <a:avLst/>
          </a:prstGeom>
          <a:noFill/>
        </p:spPr>
        <p:txBody>
          <a:bodyPr wrap="square">
            <a:spAutoFit/>
          </a:bodyPr>
          <a:lstStyle/>
          <a:p>
            <a:pPr algn="l">
              <a:lnSpc>
                <a:spcPct val="150000"/>
              </a:lnSpc>
              <a:buClrTx/>
              <a:buSzTx/>
            </a:pPr>
            <a:r>
              <a:rPr lang="zh-CN" altLang="en-US" sz="2800" dirty="0">
                <a:solidFill>
                  <a:schemeClr val="bg1"/>
                </a:solidFill>
                <a:latin typeface="楷体_GB2312" pitchFamily="1" charset="-122"/>
                <a:ea typeface="楷体_GB2312" pitchFamily="1" charset="-122"/>
              </a:rPr>
              <a:t>作业：</a:t>
            </a:r>
            <a:endParaRPr lang="en-US" altLang="zh-CN" sz="2800" dirty="0">
              <a:solidFill>
                <a:schemeClr val="bg1"/>
              </a:solidFill>
              <a:latin typeface="楷体_GB2312" pitchFamily="1" charset="-122"/>
              <a:ea typeface="楷体_GB2312" pitchFamily="1" charset="-122"/>
            </a:endParaRPr>
          </a:p>
        </p:txBody>
      </p:sp>
    </p:spTree>
    <p:extLst>
      <p:ext uri="{BB962C8B-B14F-4D97-AF65-F5344CB8AC3E}">
        <p14:creationId xmlns:p14="http://schemas.microsoft.com/office/powerpoint/2010/main" val="227040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zh-CN" sz="3600" dirty="0">
                <a:solidFill>
                  <a:schemeClr val="bg1"/>
                </a:solidFill>
                <a:latin typeface="华文新魏" panose="02010800040101010101" pitchFamily="2" charset="-122"/>
                <a:ea typeface="华文新魏" panose="02010800040101010101" pitchFamily="2" charset="-122"/>
              </a:rPr>
              <a:t>三、</a:t>
            </a:r>
            <a:r>
              <a:rPr lang="zh-CN" altLang="en-US" sz="3600" dirty="0">
                <a:solidFill>
                  <a:schemeClr val="bg1"/>
                </a:solidFill>
                <a:latin typeface="华文新魏" panose="02010800040101010101" pitchFamily="2" charset="-122"/>
                <a:ea typeface="华文新魏" panose="02010800040101010101" pitchFamily="2" charset="-122"/>
              </a:rPr>
              <a:t>数据存储的基本形式</a:t>
            </a:r>
            <a:endParaRPr lang="zh-CN" sz="3600" dirty="0">
              <a:solidFill>
                <a:schemeClr val="bg1"/>
              </a:solidFill>
              <a:latin typeface="华文新魏" panose="02010800040101010101" pitchFamily="2" charset="-122"/>
              <a:ea typeface="华文新魏" panose="02010800040101010101" pitchFamily="2" charset="-122"/>
            </a:endParaRPr>
          </a:p>
        </p:txBody>
      </p:sp>
      <p:sp>
        <p:nvSpPr>
          <p:cNvPr id="2" name="Rectangle 6">
            <a:extLst>
              <a:ext uri="{FF2B5EF4-FFF2-40B4-BE49-F238E27FC236}">
                <a16:creationId xmlns:a16="http://schemas.microsoft.com/office/drawing/2014/main" id="{28DE7B8C-3D96-1B9B-3F28-857D3F013146}"/>
              </a:ext>
            </a:extLst>
          </p:cNvPr>
          <p:cNvSpPr>
            <a:spLocks noChangeArrowheads="1"/>
          </p:cNvSpPr>
          <p:nvPr/>
        </p:nvSpPr>
        <p:spPr bwMode="auto">
          <a:xfrm>
            <a:off x="791580" y="1602057"/>
            <a:ext cx="7560840" cy="365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solidFill>
                  <a:schemeClr val="tx1"/>
                </a:solidFill>
                <a:latin typeface="宋体" panose="02010600030101010101" pitchFamily="2" charset="-122"/>
                <a:ea typeface="宋体" panose="02010600030101010101" pitchFamily="2" charset="-122"/>
              </a:rPr>
              <a:t>内存条：</a:t>
            </a:r>
            <a:r>
              <a:rPr lang="zh-CN" altLang="en-US" sz="2800" b="1" dirty="0">
                <a:solidFill>
                  <a:srgbClr val="000066"/>
                </a:solidFill>
                <a:latin typeface="宋体" panose="02010600030101010101" pitchFamily="2" charset="-122"/>
                <a:ea typeface="宋体" panose="02010600030101010101" pitchFamily="2" charset="-122"/>
              </a:rPr>
              <a:t>用来存放程序和数据的装置</a:t>
            </a:r>
            <a:endParaRPr lang="en-US" altLang="zh-CN" sz="2800" b="1" dirty="0">
              <a:solidFill>
                <a:srgbClr val="000066"/>
              </a:solidFill>
              <a:latin typeface="宋体" panose="02010600030101010101" pitchFamily="2" charset="-122"/>
              <a:ea typeface="宋体" panose="02010600030101010101" pitchFamily="2" charset="-122"/>
            </a:endParaRPr>
          </a:p>
          <a:p>
            <a:pPr>
              <a:lnSpc>
                <a:spcPct val="150000"/>
              </a:lnSpc>
            </a:pPr>
            <a:r>
              <a:rPr lang="en-US" altLang="zh-CN" sz="2800" b="1" dirty="0">
                <a:solidFill>
                  <a:srgbClr val="000066"/>
                </a:solidFill>
                <a:latin typeface="宋体" panose="02010600030101010101" pitchFamily="2" charset="-122"/>
                <a:ea typeface="宋体" panose="02010600030101010101" pitchFamily="2" charset="-122"/>
              </a:rPr>
              <a:t> C </a:t>
            </a:r>
            <a:r>
              <a:rPr lang="zh-CN" altLang="en-US" sz="2800" b="1" dirty="0">
                <a:solidFill>
                  <a:srgbClr val="000066"/>
                </a:solidFill>
                <a:latin typeface="宋体" panose="02010600030101010101" pitchFamily="2" charset="-122"/>
                <a:ea typeface="宋体" panose="02010600030101010101" pitchFamily="2" charset="-122"/>
              </a:rPr>
              <a:t>语 言：  </a:t>
            </a:r>
            <a:r>
              <a:rPr lang="en-US" altLang="zh-CN" sz="2800" b="1" dirty="0">
                <a:solidFill>
                  <a:srgbClr val="000066"/>
                </a:solidFill>
                <a:latin typeface="宋体" panose="02010600030101010101" pitchFamily="2" charset="-122"/>
                <a:ea typeface="宋体" panose="02010600030101010101" pitchFamily="2" charset="-122"/>
              </a:rPr>
              <a:t>char</a:t>
            </a:r>
            <a:r>
              <a:rPr lang="zh-CN" altLang="en-US" sz="2800" b="1" dirty="0">
                <a:solidFill>
                  <a:srgbClr val="000066"/>
                </a:solidFill>
                <a:latin typeface="宋体" panose="02010600030101010101" pitchFamily="2" charset="-122"/>
                <a:ea typeface="宋体" panose="02010600030101010101" pitchFamily="2" charset="-122"/>
              </a:rPr>
              <a:t>、</a:t>
            </a:r>
            <a:r>
              <a:rPr lang="en-US" altLang="zh-CN" sz="2800" b="1" dirty="0">
                <a:solidFill>
                  <a:srgbClr val="000066"/>
                </a:solidFill>
                <a:latin typeface="宋体" panose="02010600030101010101" pitchFamily="2" charset="-122"/>
                <a:ea typeface="宋体" panose="02010600030101010101" pitchFamily="2" charset="-122"/>
              </a:rPr>
              <a:t>short</a:t>
            </a:r>
            <a:r>
              <a:rPr lang="zh-CN" altLang="en-US" sz="2800" b="1" dirty="0">
                <a:solidFill>
                  <a:srgbClr val="000066"/>
                </a:solidFill>
                <a:latin typeface="宋体" panose="02010600030101010101" pitchFamily="2" charset="-122"/>
                <a:ea typeface="宋体" panose="02010600030101010101" pitchFamily="2" charset="-122"/>
              </a:rPr>
              <a:t>、</a:t>
            </a:r>
            <a:r>
              <a:rPr lang="en-US" altLang="zh-CN" sz="2800" b="1" dirty="0">
                <a:solidFill>
                  <a:srgbClr val="000066"/>
                </a:solidFill>
                <a:latin typeface="宋体" panose="02010600030101010101" pitchFamily="2" charset="-122"/>
                <a:ea typeface="宋体" panose="02010600030101010101" pitchFamily="2" charset="-122"/>
              </a:rPr>
              <a:t>int</a:t>
            </a:r>
            <a:r>
              <a:rPr lang="zh-CN" altLang="en-US" sz="2800" b="1" dirty="0">
                <a:solidFill>
                  <a:srgbClr val="000066"/>
                </a:solidFill>
                <a:latin typeface="宋体" panose="02010600030101010101" pitchFamily="2" charset="-122"/>
                <a:ea typeface="宋体" panose="02010600030101010101" pitchFamily="2" charset="-122"/>
              </a:rPr>
              <a:t>、</a:t>
            </a:r>
            <a:r>
              <a:rPr lang="en-US" altLang="zh-CN" sz="2800" b="1" dirty="0">
                <a:solidFill>
                  <a:srgbClr val="000066"/>
                </a:solidFill>
                <a:latin typeface="宋体" panose="02010600030101010101" pitchFamily="2" charset="-122"/>
                <a:ea typeface="宋体" panose="02010600030101010101" pitchFamily="2" charset="-122"/>
              </a:rPr>
              <a:t>double</a:t>
            </a:r>
          </a:p>
          <a:p>
            <a:pPr>
              <a:lnSpc>
                <a:spcPct val="150000"/>
              </a:lnSpc>
            </a:pPr>
            <a:r>
              <a:rPr lang="zh-CN" altLang="en-US" sz="2800" b="1" dirty="0">
                <a:solidFill>
                  <a:srgbClr val="000066"/>
                </a:solidFill>
                <a:latin typeface="宋体" panose="02010600030101010101" pitchFamily="2" charset="-122"/>
                <a:ea typeface="宋体" panose="02010600030101010101" pitchFamily="2" charset="-122"/>
              </a:rPr>
              <a:t>对应长度：   </a:t>
            </a:r>
            <a:r>
              <a:rPr lang="en-US" altLang="zh-CN" sz="2800" b="1" dirty="0">
                <a:solidFill>
                  <a:srgbClr val="000066"/>
                </a:solidFill>
                <a:latin typeface="宋体" panose="02010600030101010101" pitchFamily="2" charset="-122"/>
                <a:ea typeface="宋体" panose="02010600030101010101" pitchFamily="2" charset="-122"/>
              </a:rPr>
              <a:t>1</a:t>
            </a:r>
            <a:r>
              <a:rPr lang="zh-CN" altLang="en-US" sz="2800" b="1" dirty="0">
                <a:solidFill>
                  <a:srgbClr val="000066"/>
                </a:solidFill>
                <a:latin typeface="宋体" panose="02010600030101010101" pitchFamily="2" charset="-122"/>
                <a:ea typeface="宋体" panose="02010600030101010101" pitchFamily="2" charset="-122"/>
              </a:rPr>
              <a:t>个、 </a:t>
            </a:r>
            <a:r>
              <a:rPr lang="en-US" altLang="zh-CN" sz="2800" b="1" dirty="0">
                <a:solidFill>
                  <a:srgbClr val="000066"/>
                </a:solidFill>
                <a:latin typeface="宋体" panose="02010600030101010101" pitchFamily="2" charset="-122"/>
                <a:ea typeface="宋体" panose="02010600030101010101" pitchFamily="2" charset="-122"/>
              </a:rPr>
              <a:t>2</a:t>
            </a:r>
            <a:r>
              <a:rPr lang="zh-CN" altLang="en-US" sz="2800" b="1" dirty="0">
                <a:solidFill>
                  <a:srgbClr val="000066"/>
                </a:solidFill>
                <a:latin typeface="宋体" panose="02010600030101010101" pitchFamily="2" charset="-122"/>
                <a:ea typeface="宋体" panose="02010600030101010101" pitchFamily="2" charset="-122"/>
              </a:rPr>
              <a:t>个、 </a:t>
            </a:r>
            <a:r>
              <a:rPr lang="en-US" altLang="zh-CN" sz="2800" b="1" dirty="0">
                <a:solidFill>
                  <a:srgbClr val="000066"/>
                </a:solidFill>
                <a:latin typeface="宋体" panose="02010600030101010101" pitchFamily="2" charset="-122"/>
                <a:ea typeface="宋体" panose="02010600030101010101" pitchFamily="2" charset="-122"/>
              </a:rPr>
              <a:t>4</a:t>
            </a:r>
            <a:r>
              <a:rPr lang="zh-CN" altLang="en-US" sz="2800" b="1" dirty="0">
                <a:solidFill>
                  <a:srgbClr val="000066"/>
                </a:solidFill>
                <a:latin typeface="宋体" panose="02010600030101010101" pitchFamily="2" charset="-122"/>
                <a:ea typeface="宋体" panose="02010600030101010101" pitchFamily="2" charset="-122"/>
              </a:rPr>
              <a:t>个、</a:t>
            </a:r>
            <a:r>
              <a:rPr lang="en-US" altLang="zh-CN" sz="2800" b="1" dirty="0">
                <a:solidFill>
                  <a:srgbClr val="000066"/>
                </a:solidFill>
                <a:latin typeface="宋体" panose="02010600030101010101" pitchFamily="2" charset="-122"/>
                <a:ea typeface="宋体" panose="02010600030101010101" pitchFamily="2" charset="-122"/>
              </a:rPr>
              <a:t>8</a:t>
            </a:r>
            <a:r>
              <a:rPr lang="zh-CN" altLang="en-US" sz="2800" b="1" dirty="0">
                <a:solidFill>
                  <a:srgbClr val="000066"/>
                </a:solidFill>
                <a:latin typeface="宋体" panose="02010600030101010101" pitchFamily="2" charset="-122"/>
                <a:ea typeface="宋体" panose="02010600030101010101" pitchFamily="2" charset="-122"/>
              </a:rPr>
              <a:t>个字节</a:t>
            </a:r>
            <a:endParaRPr lang="en-US" altLang="zh-CN" sz="2800" b="1" dirty="0">
              <a:solidFill>
                <a:srgbClr val="000066"/>
              </a:solidFill>
              <a:latin typeface="宋体" panose="02010600030101010101" pitchFamily="2" charset="-122"/>
              <a:ea typeface="宋体" panose="02010600030101010101" pitchFamily="2" charset="-122"/>
            </a:endParaRPr>
          </a:p>
          <a:p>
            <a:pPr>
              <a:lnSpc>
                <a:spcPct val="150000"/>
              </a:lnSpc>
            </a:pPr>
            <a:r>
              <a:rPr lang="en-US" altLang="zh-CN" sz="2800" b="1" dirty="0">
                <a:solidFill>
                  <a:srgbClr val="000066"/>
                </a:solidFill>
                <a:latin typeface="宋体" panose="02010600030101010101" pitchFamily="2" charset="-122"/>
                <a:ea typeface="宋体" panose="02010600030101010101" pitchFamily="2" charset="-122"/>
              </a:rPr>
              <a:t>             </a:t>
            </a:r>
          </a:p>
          <a:p>
            <a:r>
              <a:rPr lang="en-US" altLang="zh-CN" sz="2800" b="1" dirty="0">
                <a:solidFill>
                  <a:srgbClr val="000066"/>
                </a:solidFill>
                <a:latin typeface="宋体" panose="02010600030101010101" pitchFamily="2" charset="-122"/>
                <a:ea typeface="宋体" panose="02010600030101010101" pitchFamily="2" charset="-122"/>
              </a:rPr>
              <a:t>             </a:t>
            </a:r>
            <a:r>
              <a:rPr lang="zh-CN" altLang="en-US" sz="2800" b="1" dirty="0">
                <a:solidFill>
                  <a:srgbClr val="000066"/>
                </a:solidFill>
                <a:latin typeface="宋体" panose="02010600030101010101" pitchFamily="2" charset="-122"/>
                <a:ea typeface="宋体" panose="02010600030101010101" pitchFamily="2" charset="-122"/>
              </a:rPr>
              <a:t>字节</a:t>
            </a:r>
            <a:r>
              <a:rPr lang="en-US" altLang="zh-CN" sz="2800" b="1" dirty="0">
                <a:solidFill>
                  <a:srgbClr val="000066"/>
                </a:solidFill>
                <a:latin typeface="宋体" panose="02010600030101010101" pitchFamily="2" charset="-122"/>
                <a:ea typeface="宋体" panose="02010600030101010101" pitchFamily="2" charset="-122"/>
              </a:rPr>
              <a:t>   </a:t>
            </a:r>
            <a:r>
              <a:rPr lang="zh-CN" altLang="en-US" sz="2800" b="1" dirty="0">
                <a:solidFill>
                  <a:srgbClr val="000066"/>
                </a:solidFill>
                <a:latin typeface="宋体" panose="02010600030101010101" pitchFamily="2" charset="-122"/>
                <a:ea typeface="宋体" panose="02010600030101010101" pitchFamily="2" charset="-122"/>
              </a:rPr>
              <a:t>字   双字    四字</a:t>
            </a:r>
            <a:endParaRPr lang="en-US" altLang="zh-CN" sz="2800" b="1" dirty="0">
              <a:solidFill>
                <a:srgbClr val="000066"/>
              </a:solidFill>
              <a:latin typeface="宋体" panose="02010600030101010101" pitchFamily="2" charset="-122"/>
              <a:ea typeface="宋体" panose="02010600030101010101" pitchFamily="2" charset="-122"/>
            </a:endParaRPr>
          </a:p>
          <a:p>
            <a:r>
              <a:rPr lang="zh-CN" altLang="en-US" sz="2800" b="1" dirty="0">
                <a:solidFill>
                  <a:srgbClr val="000066"/>
                </a:solidFill>
                <a:latin typeface="宋体" panose="02010600030101010101" pitchFamily="2" charset="-122"/>
                <a:ea typeface="宋体" panose="02010600030101010101" pitchFamily="2" charset="-122"/>
              </a:rPr>
              <a:t>汇编语言：  </a:t>
            </a:r>
            <a:r>
              <a:rPr lang="en-US" altLang="zh-CN" sz="2800" b="1" dirty="0">
                <a:solidFill>
                  <a:srgbClr val="000066"/>
                </a:solidFill>
                <a:latin typeface="宋体" panose="02010600030101010101" pitchFamily="2" charset="-122"/>
                <a:ea typeface="宋体" panose="02010600030101010101" pitchFamily="2" charset="-122"/>
              </a:rPr>
              <a:t> byte  word  </a:t>
            </a:r>
            <a:r>
              <a:rPr lang="en-US" altLang="zh-CN" sz="2800" b="1" dirty="0" err="1">
                <a:solidFill>
                  <a:srgbClr val="000066"/>
                </a:solidFill>
                <a:latin typeface="宋体" panose="02010600030101010101" pitchFamily="2" charset="-122"/>
                <a:ea typeface="宋体" panose="02010600030101010101" pitchFamily="2" charset="-122"/>
              </a:rPr>
              <a:t>dword</a:t>
            </a:r>
            <a:r>
              <a:rPr lang="en-US" altLang="zh-CN" sz="2800" b="1" dirty="0">
                <a:solidFill>
                  <a:srgbClr val="000066"/>
                </a:solidFill>
                <a:latin typeface="宋体" panose="02010600030101010101" pitchFamily="2" charset="-122"/>
                <a:ea typeface="宋体" panose="02010600030101010101" pitchFamily="2" charset="-122"/>
              </a:rPr>
              <a:t>  </a:t>
            </a:r>
            <a:r>
              <a:rPr lang="zh-CN" altLang="en-US" sz="2800" b="1" dirty="0">
                <a:solidFill>
                  <a:srgbClr val="000066"/>
                </a:solidFill>
                <a:latin typeface="宋体" panose="02010600030101010101" pitchFamily="2" charset="-122"/>
                <a:ea typeface="宋体" panose="02010600030101010101" pitchFamily="2" charset="-122"/>
              </a:rPr>
              <a:t> </a:t>
            </a:r>
            <a:r>
              <a:rPr lang="en-US" altLang="zh-CN" sz="2800" b="1" dirty="0">
                <a:solidFill>
                  <a:srgbClr val="000066"/>
                </a:solidFill>
                <a:latin typeface="宋体" panose="02010600030101010101" pitchFamily="2" charset="-122"/>
                <a:ea typeface="宋体" panose="02010600030101010101" pitchFamily="2" charset="-122"/>
              </a:rPr>
              <a:t>qword</a:t>
            </a:r>
            <a:endParaRPr lang="zh-CN" altLang="en-US" sz="2800" b="1" dirty="0">
              <a:solidFill>
                <a:srgbClr val="000066"/>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1.</a:t>
            </a:r>
            <a:r>
              <a:rPr lang="zh-CN" sz="3600" dirty="0">
                <a:solidFill>
                  <a:schemeClr val="bg1"/>
                </a:solidFill>
                <a:latin typeface="华文新魏" panose="02010800040101010101" pitchFamily="2" charset="-122"/>
                <a:ea typeface="华文新魏" panose="02010800040101010101" pitchFamily="2" charset="-122"/>
              </a:rPr>
              <a:t>存储容量单位</a:t>
            </a:r>
          </a:p>
        </p:txBody>
      </p:sp>
      <p:sp>
        <p:nvSpPr>
          <p:cNvPr id="6146" name="文本框 8194"/>
          <p:cNvSpPr txBox="1"/>
          <p:nvPr/>
        </p:nvSpPr>
        <p:spPr>
          <a:xfrm>
            <a:off x="1146810" y="1772920"/>
            <a:ext cx="7025005" cy="3484245"/>
          </a:xfrm>
          <a:prstGeom prst="rect">
            <a:avLst/>
          </a:prstGeom>
          <a:noFill/>
          <a:ln w="9525">
            <a:noFill/>
          </a:ln>
        </p:spPr>
        <p:txBody>
          <a:bodyPr wrap="square" anchor="t" anchorCtr="0">
            <a:noAutofit/>
          </a:bodyPr>
          <a:lstStyle/>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KB：2^10字节</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MB：2^20字节</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GB：2^30字节</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TB：2^40字节</a:t>
            </a: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PB：2^50字节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4383400" cy="645160"/>
          </a:xfrm>
          <a:prstGeom prst="rect">
            <a:avLst/>
          </a:prstGeom>
          <a:noFill/>
          <a:ln w="9525">
            <a:noFill/>
          </a:ln>
        </p:spPr>
        <p:txBody>
          <a:bodyPr wrap="square" anchor="t" anchorCtr="0">
            <a:spAutoFit/>
          </a:bodyPr>
          <a:lstStyle/>
          <a:p>
            <a:r>
              <a:rPr lang="en-US" altLang="zh-CN" sz="3600" dirty="0">
                <a:solidFill>
                  <a:schemeClr val="bg1"/>
                </a:solidFill>
                <a:latin typeface="华文新魏" panose="02010800040101010101" pitchFamily="2" charset="-122"/>
                <a:ea typeface="华文新魏" panose="02010800040101010101" pitchFamily="2" charset="-122"/>
              </a:rPr>
              <a:t>2.</a:t>
            </a:r>
            <a:r>
              <a:rPr lang="zh-CN" altLang="en-US" sz="3600" dirty="0">
                <a:solidFill>
                  <a:schemeClr val="bg1"/>
                </a:solidFill>
                <a:latin typeface="华文新魏" panose="02010800040101010101" pitchFamily="2" charset="-122"/>
                <a:ea typeface="华文新魏" panose="02010800040101010101" pitchFamily="2" charset="-122"/>
              </a:rPr>
              <a:t>主存的编址方式</a:t>
            </a:r>
            <a:endParaRPr lang="zh-CN" sz="3600" dirty="0">
              <a:solidFill>
                <a:schemeClr val="bg1"/>
              </a:solidFill>
              <a:latin typeface="华文新魏" panose="02010800040101010101" pitchFamily="2" charset="-122"/>
              <a:ea typeface="华文新魏" panose="02010800040101010101" pitchFamily="2" charset="-122"/>
            </a:endParaRPr>
          </a:p>
        </p:txBody>
      </p:sp>
      <p:grpSp>
        <p:nvGrpSpPr>
          <p:cNvPr id="3" name="Group 88">
            <a:extLst>
              <a:ext uri="{FF2B5EF4-FFF2-40B4-BE49-F238E27FC236}">
                <a16:creationId xmlns:a16="http://schemas.microsoft.com/office/drawing/2014/main" id="{DDE9CDE0-4B67-8395-A5B6-45472BD04B59}"/>
              </a:ext>
            </a:extLst>
          </p:cNvPr>
          <p:cNvGrpSpPr>
            <a:grpSpLocks/>
          </p:cNvGrpSpPr>
          <p:nvPr/>
        </p:nvGrpSpPr>
        <p:grpSpPr bwMode="auto">
          <a:xfrm>
            <a:off x="2438400" y="1124744"/>
            <a:ext cx="1739900" cy="5580856"/>
            <a:chOff x="1665" y="144"/>
            <a:chExt cx="1096" cy="4080"/>
          </a:xfrm>
        </p:grpSpPr>
        <p:sp>
          <p:nvSpPr>
            <p:cNvPr id="4" name="Text Box 14">
              <a:extLst>
                <a:ext uri="{FF2B5EF4-FFF2-40B4-BE49-F238E27FC236}">
                  <a16:creationId xmlns:a16="http://schemas.microsoft.com/office/drawing/2014/main" id="{75A5D95A-4ACF-0524-103B-28C54E4EF888}"/>
                </a:ext>
              </a:extLst>
            </p:cNvPr>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5" name="Text Box 15">
              <a:extLst>
                <a:ext uri="{FF2B5EF4-FFF2-40B4-BE49-F238E27FC236}">
                  <a16:creationId xmlns:a16="http://schemas.microsoft.com/office/drawing/2014/main" id="{4DF74207-C86D-600E-22BE-E667D8B639F9}"/>
                </a:ext>
              </a:extLst>
            </p:cNvPr>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6" name="Text Box 16">
              <a:extLst>
                <a:ext uri="{FF2B5EF4-FFF2-40B4-BE49-F238E27FC236}">
                  <a16:creationId xmlns:a16="http://schemas.microsoft.com/office/drawing/2014/main" id="{E787C492-02A6-6A9A-3C05-B45DA3B8EF64}"/>
                </a:ext>
              </a:extLst>
            </p:cNvPr>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7" name="Text Box 17">
              <a:extLst>
                <a:ext uri="{FF2B5EF4-FFF2-40B4-BE49-F238E27FC236}">
                  <a16:creationId xmlns:a16="http://schemas.microsoft.com/office/drawing/2014/main" id="{79731FE4-F229-DEF2-9AD0-C397F3FF2F14}"/>
                </a:ext>
              </a:extLst>
            </p:cNvPr>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8" name="Text Box 18">
              <a:extLst>
                <a:ext uri="{FF2B5EF4-FFF2-40B4-BE49-F238E27FC236}">
                  <a16:creationId xmlns:a16="http://schemas.microsoft.com/office/drawing/2014/main" id="{EA4ED2DB-ED52-10F0-E009-D258F429F26C}"/>
                </a:ext>
              </a:extLst>
            </p:cNvPr>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9" name="Text Box 19">
              <a:extLst>
                <a:ext uri="{FF2B5EF4-FFF2-40B4-BE49-F238E27FC236}">
                  <a16:creationId xmlns:a16="http://schemas.microsoft.com/office/drawing/2014/main" id="{CB89F6B3-B1F9-8307-C335-D24739EFE598}"/>
                </a:ext>
              </a:extLst>
            </p:cNvPr>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10" name="Text Box 20">
              <a:extLst>
                <a:ext uri="{FF2B5EF4-FFF2-40B4-BE49-F238E27FC236}">
                  <a16:creationId xmlns:a16="http://schemas.microsoft.com/office/drawing/2014/main" id="{728DEF55-948A-3EDE-506D-57E276F7AAA7}"/>
                </a:ext>
              </a:extLst>
            </p:cNvPr>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11" name="Text Box 21">
              <a:extLst>
                <a:ext uri="{FF2B5EF4-FFF2-40B4-BE49-F238E27FC236}">
                  <a16:creationId xmlns:a16="http://schemas.microsoft.com/office/drawing/2014/main" id="{C2937848-30E5-5B21-9A56-9693DC787DD3}"/>
                </a:ext>
              </a:extLst>
            </p:cNvPr>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12" name="Text Box 22">
              <a:extLst>
                <a:ext uri="{FF2B5EF4-FFF2-40B4-BE49-F238E27FC236}">
                  <a16:creationId xmlns:a16="http://schemas.microsoft.com/office/drawing/2014/main" id="{B451CEC5-C0B6-53C3-B9BA-963EDBEEBC68}"/>
                </a:ext>
              </a:extLst>
            </p:cNvPr>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13" name="Text Box 23">
              <a:extLst>
                <a:ext uri="{FF2B5EF4-FFF2-40B4-BE49-F238E27FC236}">
                  <a16:creationId xmlns:a16="http://schemas.microsoft.com/office/drawing/2014/main" id="{E055DF01-D208-94F4-642E-A805F9DBB7FE}"/>
                </a:ext>
              </a:extLst>
            </p:cNvPr>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14" name="Text Box 24">
              <a:extLst>
                <a:ext uri="{FF2B5EF4-FFF2-40B4-BE49-F238E27FC236}">
                  <a16:creationId xmlns:a16="http://schemas.microsoft.com/office/drawing/2014/main" id="{B23CA958-6F02-D695-5555-23C0F23E5024}"/>
                </a:ext>
              </a:extLst>
            </p:cNvPr>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15" name="Text Box 26">
              <a:extLst>
                <a:ext uri="{FF2B5EF4-FFF2-40B4-BE49-F238E27FC236}">
                  <a16:creationId xmlns:a16="http://schemas.microsoft.com/office/drawing/2014/main" id="{F237D666-C560-B506-FBFC-ACB591486185}"/>
                </a:ext>
              </a:extLst>
            </p:cNvPr>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16" name="Text Box 27">
              <a:extLst>
                <a:ext uri="{FF2B5EF4-FFF2-40B4-BE49-F238E27FC236}">
                  <a16:creationId xmlns:a16="http://schemas.microsoft.com/office/drawing/2014/main" id="{587EEC11-5D01-D17A-38CD-39774528739A}"/>
                </a:ext>
              </a:extLst>
            </p:cNvPr>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17" name="Text Box 28">
              <a:extLst>
                <a:ext uri="{FF2B5EF4-FFF2-40B4-BE49-F238E27FC236}">
                  <a16:creationId xmlns:a16="http://schemas.microsoft.com/office/drawing/2014/main" id="{5A8158FC-225F-EE88-D8C7-7F658F919BED}"/>
                </a:ext>
              </a:extLst>
            </p:cNvPr>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18" name="Text Box 29">
              <a:extLst>
                <a:ext uri="{FF2B5EF4-FFF2-40B4-BE49-F238E27FC236}">
                  <a16:creationId xmlns:a16="http://schemas.microsoft.com/office/drawing/2014/main" id="{F8D4AD1A-47BA-8FA2-F634-891FBE664311}"/>
                </a:ext>
              </a:extLst>
            </p:cNvPr>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19" name="Text Box 30">
              <a:extLst>
                <a:ext uri="{FF2B5EF4-FFF2-40B4-BE49-F238E27FC236}">
                  <a16:creationId xmlns:a16="http://schemas.microsoft.com/office/drawing/2014/main" id="{096055A5-53B1-E8B7-0E29-3F76093DCCD0}"/>
                </a:ext>
              </a:extLst>
            </p:cNvPr>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20" name="Text Box 31">
              <a:extLst>
                <a:ext uri="{FF2B5EF4-FFF2-40B4-BE49-F238E27FC236}">
                  <a16:creationId xmlns:a16="http://schemas.microsoft.com/office/drawing/2014/main" id="{2FD9E0F7-73D6-669B-3863-37F97100E841}"/>
                </a:ext>
              </a:extLst>
            </p:cNvPr>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sp>
        <p:nvSpPr>
          <p:cNvPr id="21" name="Line 34">
            <a:extLst>
              <a:ext uri="{FF2B5EF4-FFF2-40B4-BE49-F238E27FC236}">
                <a16:creationId xmlns:a16="http://schemas.microsoft.com/office/drawing/2014/main" id="{B845A906-1869-41E8-B1B5-E44039375D7F}"/>
              </a:ext>
            </a:extLst>
          </p:cNvPr>
          <p:cNvSpPr>
            <a:spLocks noChangeShapeType="1"/>
          </p:cNvSpPr>
          <p:nvPr/>
        </p:nvSpPr>
        <p:spPr bwMode="auto">
          <a:xfrm>
            <a:off x="2822575" y="1462605"/>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6">
            <a:extLst>
              <a:ext uri="{FF2B5EF4-FFF2-40B4-BE49-F238E27FC236}">
                <a16:creationId xmlns:a16="http://schemas.microsoft.com/office/drawing/2014/main" id="{2A8326BC-09C0-FBB8-E0D9-8B021CD42C3D}"/>
              </a:ext>
            </a:extLst>
          </p:cNvPr>
          <p:cNvSpPr>
            <a:spLocks noChangeShapeType="1"/>
          </p:cNvSpPr>
          <p:nvPr/>
        </p:nvSpPr>
        <p:spPr bwMode="auto">
          <a:xfrm>
            <a:off x="2822575" y="1790891"/>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8">
            <a:extLst>
              <a:ext uri="{FF2B5EF4-FFF2-40B4-BE49-F238E27FC236}">
                <a16:creationId xmlns:a16="http://schemas.microsoft.com/office/drawing/2014/main" id="{AB5DBCA8-6DF2-754F-E308-1CF42122CF7C}"/>
              </a:ext>
            </a:extLst>
          </p:cNvPr>
          <p:cNvSpPr>
            <a:spLocks noChangeShapeType="1"/>
          </p:cNvSpPr>
          <p:nvPr/>
        </p:nvSpPr>
        <p:spPr bwMode="auto">
          <a:xfrm>
            <a:off x="2822575" y="2119176"/>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9">
            <a:extLst>
              <a:ext uri="{FF2B5EF4-FFF2-40B4-BE49-F238E27FC236}">
                <a16:creationId xmlns:a16="http://schemas.microsoft.com/office/drawing/2014/main" id="{186F6DEF-4E85-7178-7ABD-0B4796BC3BAE}"/>
              </a:ext>
            </a:extLst>
          </p:cNvPr>
          <p:cNvSpPr>
            <a:spLocks noChangeShapeType="1"/>
          </p:cNvSpPr>
          <p:nvPr/>
        </p:nvSpPr>
        <p:spPr bwMode="auto">
          <a:xfrm>
            <a:off x="2822575" y="2447462"/>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40">
            <a:extLst>
              <a:ext uri="{FF2B5EF4-FFF2-40B4-BE49-F238E27FC236}">
                <a16:creationId xmlns:a16="http://schemas.microsoft.com/office/drawing/2014/main" id="{3C6C18D8-15E2-62A9-320A-B4BF44CBD58E}"/>
              </a:ext>
            </a:extLst>
          </p:cNvPr>
          <p:cNvSpPr>
            <a:spLocks noChangeShapeType="1"/>
          </p:cNvSpPr>
          <p:nvPr/>
        </p:nvSpPr>
        <p:spPr bwMode="auto">
          <a:xfrm>
            <a:off x="2822575" y="2775748"/>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41">
            <a:extLst>
              <a:ext uri="{FF2B5EF4-FFF2-40B4-BE49-F238E27FC236}">
                <a16:creationId xmlns:a16="http://schemas.microsoft.com/office/drawing/2014/main" id="{4D5591A6-C2B5-48F6-86C4-6D3C92326366}"/>
              </a:ext>
            </a:extLst>
          </p:cNvPr>
          <p:cNvSpPr>
            <a:spLocks noChangeShapeType="1"/>
          </p:cNvSpPr>
          <p:nvPr/>
        </p:nvSpPr>
        <p:spPr bwMode="auto">
          <a:xfrm>
            <a:off x="2822575" y="310403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42">
            <a:extLst>
              <a:ext uri="{FF2B5EF4-FFF2-40B4-BE49-F238E27FC236}">
                <a16:creationId xmlns:a16="http://schemas.microsoft.com/office/drawing/2014/main" id="{34AD47D1-211B-891F-8631-32304F356F71}"/>
              </a:ext>
            </a:extLst>
          </p:cNvPr>
          <p:cNvSpPr>
            <a:spLocks noChangeShapeType="1"/>
          </p:cNvSpPr>
          <p:nvPr/>
        </p:nvSpPr>
        <p:spPr bwMode="auto">
          <a:xfrm>
            <a:off x="2822575" y="3432319"/>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43">
            <a:extLst>
              <a:ext uri="{FF2B5EF4-FFF2-40B4-BE49-F238E27FC236}">
                <a16:creationId xmlns:a16="http://schemas.microsoft.com/office/drawing/2014/main" id="{B5CCA18A-41FB-CA4C-81E3-7B294A126EE2}"/>
              </a:ext>
            </a:extLst>
          </p:cNvPr>
          <p:cNvSpPr>
            <a:spLocks noChangeShapeType="1"/>
          </p:cNvSpPr>
          <p:nvPr/>
        </p:nvSpPr>
        <p:spPr bwMode="auto">
          <a:xfrm>
            <a:off x="2822575" y="3760605"/>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44">
            <a:extLst>
              <a:ext uri="{FF2B5EF4-FFF2-40B4-BE49-F238E27FC236}">
                <a16:creationId xmlns:a16="http://schemas.microsoft.com/office/drawing/2014/main" id="{14608A98-174B-9F62-E9AD-6856E271FD58}"/>
              </a:ext>
            </a:extLst>
          </p:cNvPr>
          <p:cNvSpPr>
            <a:spLocks noChangeShapeType="1"/>
          </p:cNvSpPr>
          <p:nvPr/>
        </p:nvSpPr>
        <p:spPr bwMode="auto">
          <a:xfrm>
            <a:off x="2822575" y="4088890"/>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45">
            <a:extLst>
              <a:ext uri="{FF2B5EF4-FFF2-40B4-BE49-F238E27FC236}">
                <a16:creationId xmlns:a16="http://schemas.microsoft.com/office/drawing/2014/main" id="{3C5AE512-DDE0-3451-07DA-9D7510B6B3F7}"/>
              </a:ext>
            </a:extLst>
          </p:cNvPr>
          <p:cNvSpPr>
            <a:spLocks noChangeShapeType="1"/>
          </p:cNvSpPr>
          <p:nvPr/>
        </p:nvSpPr>
        <p:spPr bwMode="auto">
          <a:xfrm>
            <a:off x="2822575" y="4417176"/>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46">
            <a:extLst>
              <a:ext uri="{FF2B5EF4-FFF2-40B4-BE49-F238E27FC236}">
                <a16:creationId xmlns:a16="http://schemas.microsoft.com/office/drawing/2014/main" id="{6EFA7A0B-6A4B-F335-969B-062C42EB8A07}"/>
              </a:ext>
            </a:extLst>
          </p:cNvPr>
          <p:cNvSpPr>
            <a:spLocks noChangeShapeType="1"/>
          </p:cNvSpPr>
          <p:nvPr/>
        </p:nvSpPr>
        <p:spPr bwMode="auto">
          <a:xfrm>
            <a:off x="2822575" y="4745462"/>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4" name="Line 48">
            <a:extLst>
              <a:ext uri="{FF2B5EF4-FFF2-40B4-BE49-F238E27FC236}">
                <a16:creationId xmlns:a16="http://schemas.microsoft.com/office/drawing/2014/main" id="{70FE2BE4-6C66-4975-BC5B-DF54F2A21D28}"/>
              </a:ext>
            </a:extLst>
          </p:cNvPr>
          <p:cNvSpPr>
            <a:spLocks noChangeShapeType="1"/>
          </p:cNvSpPr>
          <p:nvPr/>
        </p:nvSpPr>
        <p:spPr bwMode="auto">
          <a:xfrm>
            <a:off x="2822575" y="5073747"/>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 name="Line 50">
            <a:extLst>
              <a:ext uri="{FF2B5EF4-FFF2-40B4-BE49-F238E27FC236}">
                <a16:creationId xmlns:a16="http://schemas.microsoft.com/office/drawing/2014/main" id="{7725543A-713F-7FDC-E292-9559A1DFFB6F}"/>
              </a:ext>
            </a:extLst>
          </p:cNvPr>
          <p:cNvSpPr>
            <a:spLocks noChangeShapeType="1"/>
          </p:cNvSpPr>
          <p:nvPr/>
        </p:nvSpPr>
        <p:spPr bwMode="auto">
          <a:xfrm>
            <a:off x="2822575" y="5336376"/>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 name="Line 52">
            <a:extLst>
              <a:ext uri="{FF2B5EF4-FFF2-40B4-BE49-F238E27FC236}">
                <a16:creationId xmlns:a16="http://schemas.microsoft.com/office/drawing/2014/main" id="{BED19F8D-A1C2-3A76-FC33-D4D950BFD0A3}"/>
              </a:ext>
            </a:extLst>
          </p:cNvPr>
          <p:cNvSpPr>
            <a:spLocks noChangeShapeType="1"/>
          </p:cNvSpPr>
          <p:nvPr/>
        </p:nvSpPr>
        <p:spPr bwMode="auto">
          <a:xfrm>
            <a:off x="2822575" y="5664661"/>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 name="Line 54">
            <a:extLst>
              <a:ext uri="{FF2B5EF4-FFF2-40B4-BE49-F238E27FC236}">
                <a16:creationId xmlns:a16="http://schemas.microsoft.com/office/drawing/2014/main" id="{E8F895A7-4337-AA9E-AEE0-18147B5CD866}"/>
              </a:ext>
            </a:extLst>
          </p:cNvPr>
          <p:cNvSpPr>
            <a:spLocks noChangeShapeType="1"/>
          </p:cNvSpPr>
          <p:nvPr/>
        </p:nvSpPr>
        <p:spPr bwMode="auto">
          <a:xfrm>
            <a:off x="2822575" y="6058604"/>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 name="Line 56">
            <a:extLst>
              <a:ext uri="{FF2B5EF4-FFF2-40B4-BE49-F238E27FC236}">
                <a16:creationId xmlns:a16="http://schemas.microsoft.com/office/drawing/2014/main" id="{EAAD5B13-ECD8-9EE5-6FC3-C22FD0748728}"/>
              </a:ext>
            </a:extLst>
          </p:cNvPr>
          <p:cNvSpPr>
            <a:spLocks noChangeShapeType="1"/>
          </p:cNvSpPr>
          <p:nvPr/>
        </p:nvSpPr>
        <p:spPr bwMode="auto">
          <a:xfrm>
            <a:off x="2822575" y="6386890"/>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1" name="Text Box 79">
            <a:extLst>
              <a:ext uri="{FF2B5EF4-FFF2-40B4-BE49-F238E27FC236}">
                <a16:creationId xmlns:a16="http://schemas.microsoft.com/office/drawing/2014/main" id="{FD50D6D9-D901-7CB7-84C0-3E1F72066A95}"/>
              </a:ext>
            </a:extLst>
          </p:cNvPr>
          <p:cNvSpPr txBox="1">
            <a:spLocks noChangeArrowheads="1"/>
          </p:cNvSpPr>
          <p:nvPr/>
        </p:nvSpPr>
        <p:spPr bwMode="auto">
          <a:xfrm>
            <a:off x="6705600" y="3948001"/>
            <a:ext cx="184150" cy="39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6152" name="Group 97">
            <a:extLst>
              <a:ext uri="{FF2B5EF4-FFF2-40B4-BE49-F238E27FC236}">
                <a16:creationId xmlns:a16="http://schemas.microsoft.com/office/drawing/2014/main" id="{DE5A772C-416F-C12E-28D2-C87AEDD7F2A1}"/>
              </a:ext>
            </a:extLst>
          </p:cNvPr>
          <p:cNvGrpSpPr>
            <a:grpSpLocks/>
          </p:cNvGrpSpPr>
          <p:nvPr/>
        </p:nvGrpSpPr>
        <p:grpSpPr bwMode="auto">
          <a:xfrm>
            <a:off x="6300788" y="1215023"/>
            <a:ext cx="2306637" cy="2965514"/>
            <a:chOff x="3969" y="346"/>
            <a:chExt cx="1453" cy="2168"/>
          </a:xfrm>
        </p:grpSpPr>
        <p:grpSp>
          <p:nvGrpSpPr>
            <p:cNvPr id="6153" name="Group 75">
              <a:extLst>
                <a:ext uri="{FF2B5EF4-FFF2-40B4-BE49-F238E27FC236}">
                  <a16:creationId xmlns:a16="http://schemas.microsoft.com/office/drawing/2014/main" id="{CC73B8A4-F1BA-1AE4-25A7-980E80E025F3}"/>
                </a:ext>
              </a:extLst>
            </p:cNvPr>
            <p:cNvGrpSpPr>
              <a:grpSpLocks/>
            </p:cNvGrpSpPr>
            <p:nvPr/>
          </p:nvGrpSpPr>
          <p:grpSpPr bwMode="auto">
            <a:xfrm>
              <a:off x="3984" y="1358"/>
              <a:ext cx="1248" cy="240"/>
              <a:chOff x="4032" y="384"/>
              <a:chExt cx="1248" cy="192"/>
            </a:xfrm>
          </p:grpSpPr>
          <p:sp>
            <p:nvSpPr>
              <p:cNvPr id="6159" name="Rectangle 66">
                <a:extLst>
                  <a:ext uri="{FF2B5EF4-FFF2-40B4-BE49-F238E27FC236}">
                    <a16:creationId xmlns:a16="http://schemas.microsoft.com/office/drawing/2014/main" id="{56787E30-7242-0E70-1DFE-609A7DA2EB9D}"/>
                  </a:ext>
                </a:extLst>
              </p:cNvPr>
              <p:cNvSpPr>
                <a:spLocks noChangeArrowheads="1"/>
              </p:cNvSpPr>
              <p:nvPr/>
            </p:nvSpPr>
            <p:spPr bwMode="auto">
              <a:xfrm>
                <a:off x="4032" y="384"/>
                <a:ext cx="124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latin typeface="Times New Roman" pitchFamily="18" charset="0"/>
                    <a:ea typeface="宋体" pitchFamily="2" charset="-122"/>
                  </a:rPr>
                  <a:t>1 1 1 1 1 0 0 0</a:t>
                </a:r>
              </a:p>
            </p:txBody>
          </p:sp>
          <p:sp>
            <p:nvSpPr>
              <p:cNvPr id="6160" name="Line 68">
                <a:extLst>
                  <a:ext uri="{FF2B5EF4-FFF2-40B4-BE49-F238E27FC236}">
                    <a16:creationId xmlns:a16="http://schemas.microsoft.com/office/drawing/2014/main" id="{470C6F7B-C76D-E15F-4714-FC7A6DB06607}"/>
                  </a:ext>
                </a:extLst>
              </p:cNvPr>
              <p:cNvSpPr>
                <a:spLocks noChangeShapeType="1"/>
              </p:cNvSpPr>
              <p:nvPr/>
            </p:nvSpPr>
            <p:spPr bwMode="auto">
              <a:xfrm>
                <a:off x="422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1" name="Line 69">
                <a:extLst>
                  <a:ext uri="{FF2B5EF4-FFF2-40B4-BE49-F238E27FC236}">
                    <a16:creationId xmlns:a16="http://schemas.microsoft.com/office/drawing/2014/main" id="{9C4CEACE-F9FD-5547-6B59-E78CAE92E320}"/>
                  </a:ext>
                </a:extLst>
              </p:cNvPr>
              <p:cNvSpPr>
                <a:spLocks noChangeShapeType="1"/>
              </p:cNvSpPr>
              <p:nvPr/>
            </p:nvSpPr>
            <p:spPr bwMode="auto">
              <a:xfrm>
                <a:off x="436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2" name="Line 70">
                <a:extLst>
                  <a:ext uri="{FF2B5EF4-FFF2-40B4-BE49-F238E27FC236}">
                    <a16:creationId xmlns:a16="http://schemas.microsoft.com/office/drawing/2014/main" id="{888A363E-7911-EC43-C910-8A12BA164832}"/>
                  </a:ext>
                </a:extLst>
              </p:cNvPr>
              <p:cNvSpPr>
                <a:spLocks noChangeShapeType="1"/>
              </p:cNvSpPr>
              <p:nvPr/>
            </p:nvSpPr>
            <p:spPr bwMode="auto">
              <a:xfrm>
                <a:off x="4512"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3" name="Line 71">
                <a:extLst>
                  <a:ext uri="{FF2B5EF4-FFF2-40B4-BE49-F238E27FC236}">
                    <a16:creationId xmlns:a16="http://schemas.microsoft.com/office/drawing/2014/main" id="{B09D5636-C64A-898E-164F-0C4AA1FF9054}"/>
                  </a:ext>
                </a:extLst>
              </p:cNvPr>
              <p:cNvSpPr>
                <a:spLocks noChangeShapeType="1"/>
              </p:cNvSpPr>
              <p:nvPr/>
            </p:nvSpPr>
            <p:spPr bwMode="auto">
              <a:xfrm>
                <a:off x="4656"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 name="Line 72">
                <a:extLst>
                  <a:ext uri="{FF2B5EF4-FFF2-40B4-BE49-F238E27FC236}">
                    <a16:creationId xmlns:a16="http://schemas.microsoft.com/office/drawing/2014/main" id="{9695FEF1-D528-16E0-AAF0-F7DEF653D2A8}"/>
                  </a:ext>
                </a:extLst>
              </p:cNvPr>
              <p:cNvSpPr>
                <a:spLocks noChangeShapeType="1"/>
              </p:cNvSpPr>
              <p:nvPr/>
            </p:nvSpPr>
            <p:spPr bwMode="auto">
              <a:xfrm>
                <a:off x="4800"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5" name="Line 73">
                <a:extLst>
                  <a:ext uri="{FF2B5EF4-FFF2-40B4-BE49-F238E27FC236}">
                    <a16:creationId xmlns:a16="http://schemas.microsoft.com/office/drawing/2014/main" id="{FB3F6090-A3DB-C85B-586C-4873B52D7C30}"/>
                  </a:ext>
                </a:extLst>
              </p:cNvPr>
              <p:cNvSpPr>
                <a:spLocks noChangeShapeType="1"/>
              </p:cNvSpPr>
              <p:nvPr/>
            </p:nvSpPr>
            <p:spPr bwMode="auto">
              <a:xfrm>
                <a:off x="494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6" name="Line 74">
                <a:extLst>
                  <a:ext uri="{FF2B5EF4-FFF2-40B4-BE49-F238E27FC236}">
                    <a16:creationId xmlns:a16="http://schemas.microsoft.com/office/drawing/2014/main" id="{9B858666-AA4B-C557-EE0D-91A4D49200AE}"/>
                  </a:ext>
                </a:extLst>
              </p:cNvPr>
              <p:cNvSpPr>
                <a:spLocks noChangeShapeType="1"/>
              </p:cNvSpPr>
              <p:nvPr/>
            </p:nvSpPr>
            <p:spPr bwMode="auto">
              <a:xfrm>
                <a:off x="508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54" name="Text Box 76">
              <a:extLst>
                <a:ext uri="{FF2B5EF4-FFF2-40B4-BE49-F238E27FC236}">
                  <a16:creationId xmlns:a16="http://schemas.microsoft.com/office/drawing/2014/main" id="{41A32236-CAE1-51ED-939F-713E6FFA5A20}"/>
                </a:ext>
              </a:extLst>
            </p:cNvPr>
            <p:cNvSpPr txBox="1">
              <a:spLocks noChangeArrowheads="1"/>
            </p:cNvSpPr>
            <p:nvPr/>
          </p:nvSpPr>
          <p:spPr bwMode="auto">
            <a:xfrm>
              <a:off x="4105" y="1071"/>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          8</a:t>
              </a:r>
            </a:p>
          </p:txBody>
        </p:sp>
        <p:sp>
          <p:nvSpPr>
            <p:cNvPr id="6155" name="Text Box 77">
              <a:extLst>
                <a:ext uri="{FF2B5EF4-FFF2-40B4-BE49-F238E27FC236}">
                  <a16:creationId xmlns:a16="http://schemas.microsoft.com/office/drawing/2014/main" id="{2670A2BD-4F01-F49D-DE0F-439A93A9596F}"/>
                </a:ext>
              </a:extLst>
            </p:cNvPr>
            <p:cNvSpPr txBox="1">
              <a:spLocks noChangeArrowheads="1"/>
            </p:cNvSpPr>
            <p:nvPr/>
          </p:nvSpPr>
          <p:spPr bwMode="auto">
            <a:xfrm>
              <a:off x="3969" y="346"/>
              <a:ext cx="14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rgbClr val="FF3300"/>
                  </a:solidFill>
                  <a:latin typeface="Times New Roman" pitchFamily="18" charset="0"/>
                  <a:ea typeface="宋体" pitchFamily="2" charset="-122"/>
                </a:rPr>
                <a:t>主存的基本存储单位是位（</a:t>
              </a:r>
              <a:r>
                <a:rPr lang="en-US" altLang="zh-CN" sz="2400" b="1" dirty="0">
                  <a:solidFill>
                    <a:srgbClr val="FF3300"/>
                  </a:solidFill>
                  <a:latin typeface="Times New Roman" pitchFamily="18" charset="0"/>
                  <a:ea typeface="宋体" pitchFamily="2" charset="-122"/>
                </a:rPr>
                <a:t>BIT</a:t>
              </a:r>
              <a:r>
                <a:rPr lang="zh-CN" altLang="en-US" sz="2400" b="1" dirty="0">
                  <a:solidFill>
                    <a:srgbClr val="FF3300"/>
                  </a:solidFill>
                  <a:latin typeface="Times New Roman" pitchFamily="18" charset="0"/>
                  <a:ea typeface="宋体" pitchFamily="2" charset="-122"/>
                </a:rPr>
                <a:t>）</a:t>
              </a:r>
            </a:p>
          </p:txBody>
        </p:sp>
        <p:sp>
          <p:nvSpPr>
            <p:cNvPr id="6156" name="Line 78">
              <a:extLst>
                <a:ext uri="{FF2B5EF4-FFF2-40B4-BE49-F238E27FC236}">
                  <a16:creationId xmlns:a16="http://schemas.microsoft.com/office/drawing/2014/main" id="{93910B6B-999E-6405-3395-6E22BE11080F}"/>
                </a:ext>
              </a:extLst>
            </p:cNvPr>
            <p:cNvSpPr>
              <a:spLocks noChangeShapeType="1"/>
            </p:cNvSpPr>
            <p:nvPr/>
          </p:nvSpPr>
          <p:spPr bwMode="auto">
            <a:xfrm>
              <a:off x="5057" y="845"/>
              <a:ext cx="0" cy="51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Text Box 80">
              <a:extLst>
                <a:ext uri="{FF2B5EF4-FFF2-40B4-BE49-F238E27FC236}">
                  <a16:creationId xmlns:a16="http://schemas.microsoft.com/office/drawing/2014/main" id="{81F222AF-9228-4C33-B03E-F7047D2B48AE}"/>
                </a:ext>
              </a:extLst>
            </p:cNvPr>
            <p:cNvSpPr txBox="1">
              <a:spLocks noChangeArrowheads="1"/>
            </p:cNvSpPr>
            <p:nvPr/>
          </p:nvSpPr>
          <p:spPr bwMode="auto">
            <a:xfrm>
              <a:off x="4014" y="1996"/>
              <a:ext cx="14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dirty="0">
                  <a:solidFill>
                    <a:schemeClr val="tx1"/>
                  </a:solidFill>
                  <a:latin typeface="Times New Roman" pitchFamily="18" charset="0"/>
                  <a:ea typeface="宋体" pitchFamily="2" charset="-122"/>
                </a:rPr>
                <a:t>8</a:t>
              </a:r>
              <a:r>
                <a:rPr lang="zh-CN" altLang="en-US" sz="2400" b="1" dirty="0">
                  <a:solidFill>
                    <a:schemeClr val="tx1"/>
                  </a:solidFill>
                  <a:latin typeface="Times New Roman" pitchFamily="18" charset="0"/>
                  <a:ea typeface="宋体" pitchFamily="2" charset="-122"/>
                </a:rPr>
                <a:t>个位组成一个字节      </a:t>
              </a:r>
              <a:r>
                <a:rPr lang="en-US" altLang="zh-CN" sz="2400" b="1" dirty="0">
                  <a:solidFill>
                    <a:schemeClr val="tx1"/>
                  </a:solidFill>
                  <a:latin typeface="Times New Roman" pitchFamily="18" charset="0"/>
                  <a:ea typeface="宋体" pitchFamily="2" charset="-122"/>
                </a:rPr>
                <a:t>BYTE</a:t>
              </a:r>
            </a:p>
          </p:txBody>
        </p:sp>
        <p:sp>
          <p:nvSpPr>
            <p:cNvPr id="6158" name="AutoShape 81">
              <a:extLst>
                <a:ext uri="{FF2B5EF4-FFF2-40B4-BE49-F238E27FC236}">
                  <a16:creationId xmlns:a16="http://schemas.microsoft.com/office/drawing/2014/main" id="{7F18CDAD-9179-F806-527C-7D492689CF90}"/>
                </a:ext>
              </a:extLst>
            </p:cNvPr>
            <p:cNvSpPr>
              <a:spLocks/>
            </p:cNvSpPr>
            <p:nvPr/>
          </p:nvSpPr>
          <p:spPr bwMode="auto">
            <a:xfrm rot="-5496074">
              <a:off x="4489" y="1199"/>
              <a:ext cx="241" cy="1166"/>
            </a:xfrm>
            <a:prstGeom prst="leftBrace">
              <a:avLst>
                <a:gd name="adj1" fmla="val 4031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67" name="Text Box 82">
            <a:extLst>
              <a:ext uri="{FF2B5EF4-FFF2-40B4-BE49-F238E27FC236}">
                <a16:creationId xmlns:a16="http://schemas.microsoft.com/office/drawing/2014/main" id="{29D52536-4667-A848-7DA5-D42C1425FCDA}"/>
              </a:ext>
            </a:extLst>
          </p:cNvPr>
          <p:cNvSpPr txBox="1">
            <a:spLocks noChangeArrowheads="1"/>
          </p:cNvSpPr>
          <p:nvPr/>
        </p:nvSpPr>
        <p:spPr bwMode="auto">
          <a:xfrm>
            <a:off x="657225" y="5664661"/>
            <a:ext cx="184150" cy="39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6168" name="Group 103">
            <a:extLst>
              <a:ext uri="{FF2B5EF4-FFF2-40B4-BE49-F238E27FC236}">
                <a16:creationId xmlns:a16="http://schemas.microsoft.com/office/drawing/2014/main" id="{50BF1EF4-DA4F-A65F-F2EA-4BBD1C89C3F4}"/>
              </a:ext>
            </a:extLst>
          </p:cNvPr>
          <p:cNvGrpSpPr>
            <a:grpSpLocks/>
          </p:cNvGrpSpPr>
          <p:nvPr/>
        </p:nvGrpSpPr>
        <p:grpSpPr bwMode="auto">
          <a:xfrm>
            <a:off x="323850" y="2734712"/>
            <a:ext cx="2016125" cy="1023157"/>
            <a:chOff x="204" y="1321"/>
            <a:chExt cx="1270" cy="748"/>
          </a:xfrm>
        </p:grpSpPr>
        <p:sp>
          <p:nvSpPr>
            <p:cNvPr id="6169" name="Text Box 12">
              <a:extLst>
                <a:ext uri="{FF2B5EF4-FFF2-40B4-BE49-F238E27FC236}">
                  <a16:creationId xmlns:a16="http://schemas.microsoft.com/office/drawing/2014/main" id="{995407D4-2ABA-7E63-8E3D-DD2137FF55AE}"/>
                </a:ext>
              </a:extLst>
            </p:cNvPr>
            <p:cNvSpPr txBox="1">
              <a:spLocks noChangeArrowheads="1"/>
            </p:cNvSpPr>
            <p:nvPr/>
          </p:nvSpPr>
          <p:spPr bwMode="auto">
            <a:xfrm>
              <a:off x="204" y="1321"/>
              <a:ext cx="95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rgbClr val="FF3300"/>
                  </a:solidFill>
                  <a:latin typeface="Times New Roman" pitchFamily="18" charset="0"/>
                  <a:ea typeface="宋体" pitchFamily="2" charset="-122"/>
                </a:rPr>
                <a:t>每一个字节都有一个地址</a:t>
              </a:r>
            </a:p>
          </p:txBody>
        </p:sp>
        <p:sp>
          <p:nvSpPr>
            <p:cNvPr id="6170" name="Line 13">
              <a:extLst>
                <a:ext uri="{FF2B5EF4-FFF2-40B4-BE49-F238E27FC236}">
                  <a16:creationId xmlns:a16="http://schemas.microsoft.com/office/drawing/2014/main" id="{AC7DB569-07D3-E7A3-C05A-586877FAC5EF}"/>
                </a:ext>
              </a:extLst>
            </p:cNvPr>
            <p:cNvSpPr>
              <a:spLocks noChangeShapeType="1"/>
            </p:cNvSpPr>
            <p:nvPr/>
          </p:nvSpPr>
          <p:spPr bwMode="auto">
            <a:xfrm flipV="1">
              <a:off x="1066" y="1706"/>
              <a:ext cx="4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71" name="Group 104">
            <a:extLst>
              <a:ext uri="{FF2B5EF4-FFF2-40B4-BE49-F238E27FC236}">
                <a16:creationId xmlns:a16="http://schemas.microsoft.com/office/drawing/2014/main" id="{E41623DF-D01C-A5F5-6D51-7586FBDAE4C1}"/>
              </a:ext>
            </a:extLst>
          </p:cNvPr>
          <p:cNvGrpSpPr>
            <a:grpSpLocks/>
          </p:cNvGrpSpPr>
          <p:nvPr/>
        </p:nvGrpSpPr>
        <p:grpSpPr bwMode="auto">
          <a:xfrm>
            <a:off x="323850" y="4013658"/>
            <a:ext cx="2003425" cy="1652371"/>
            <a:chOff x="204" y="2256"/>
            <a:chExt cx="1262" cy="1208"/>
          </a:xfrm>
        </p:grpSpPr>
        <p:sp>
          <p:nvSpPr>
            <p:cNvPr id="6172" name="Line 61">
              <a:extLst>
                <a:ext uri="{FF2B5EF4-FFF2-40B4-BE49-F238E27FC236}">
                  <a16:creationId xmlns:a16="http://schemas.microsoft.com/office/drawing/2014/main" id="{D3DAE444-6191-258E-C384-606CB6B8A7C5}"/>
                </a:ext>
              </a:extLst>
            </p:cNvPr>
            <p:cNvSpPr>
              <a:spLocks noChangeShapeType="1"/>
            </p:cNvSpPr>
            <p:nvPr/>
          </p:nvSpPr>
          <p:spPr bwMode="auto">
            <a:xfrm flipV="1">
              <a:off x="1111" y="2432"/>
              <a:ext cx="3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3" name="Text Box 59">
              <a:extLst>
                <a:ext uri="{FF2B5EF4-FFF2-40B4-BE49-F238E27FC236}">
                  <a16:creationId xmlns:a16="http://schemas.microsoft.com/office/drawing/2014/main" id="{4B5C8E59-C1C1-4837-541E-90F699EA7CAA}"/>
                </a:ext>
              </a:extLst>
            </p:cNvPr>
            <p:cNvSpPr txBox="1">
              <a:spLocks noChangeArrowheads="1"/>
            </p:cNvSpPr>
            <p:nvPr/>
          </p:nvSpPr>
          <p:spPr bwMode="auto">
            <a:xfrm>
              <a:off x="204" y="2256"/>
              <a:ext cx="1089"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物理地址</a:t>
              </a:r>
            </a:p>
            <a:p>
              <a:pPr eaLnBrk="1" hangingPunct="1"/>
              <a:r>
                <a:rPr lang="en-US" altLang="zh-CN" sz="2400" b="1" dirty="0">
                  <a:solidFill>
                    <a:schemeClr val="tx1"/>
                  </a:solidFill>
                  <a:latin typeface="Times New Roman" pitchFamily="18" charset="0"/>
                  <a:ea typeface="宋体" pitchFamily="2" charset="-122"/>
                </a:rPr>
                <a:t>(Physical</a:t>
              </a:r>
            </a:p>
            <a:p>
              <a:pPr eaLnBrk="1" hangingPunct="1"/>
              <a:r>
                <a:rPr lang="en-US" altLang="zh-CN" sz="2400" b="1" dirty="0">
                  <a:solidFill>
                    <a:schemeClr val="tx1"/>
                  </a:solidFill>
                  <a:latin typeface="Times New Roman" pitchFamily="18" charset="0"/>
                  <a:ea typeface="宋体" pitchFamily="2" charset="-122"/>
                </a:rPr>
                <a:t>Address</a:t>
              </a:r>
            </a:p>
            <a:p>
              <a:pPr eaLnBrk="1" hangingPunct="1"/>
              <a:r>
                <a:rPr lang="en-US" altLang="zh-CN" sz="2400" b="1" dirty="0">
                  <a:solidFill>
                    <a:schemeClr val="tx1"/>
                  </a:solidFill>
                  <a:latin typeface="Times New Roman" pitchFamily="18" charset="0"/>
                  <a:ea typeface="宋体" pitchFamily="2" charset="-122"/>
                </a:rPr>
                <a:t>, PA)</a:t>
              </a:r>
            </a:p>
            <a:p>
              <a:pPr eaLnBrk="1" hangingPunct="1"/>
              <a:r>
                <a:rPr lang="zh-CN" altLang="en-US" sz="2400" b="1" dirty="0">
                  <a:solidFill>
                    <a:schemeClr val="tx1"/>
                  </a:solidFill>
                  <a:latin typeface="Times New Roman" pitchFamily="18" charset="0"/>
                  <a:ea typeface="宋体" pitchFamily="2" charset="-122"/>
                </a:rPr>
                <a:t>是唯一的</a:t>
              </a:r>
            </a:p>
          </p:txBody>
        </p:sp>
      </p:grpSp>
      <p:sp>
        <p:nvSpPr>
          <p:cNvPr id="6174" name="Text Box 86">
            <a:extLst>
              <a:ext uri="{FF2B5EF4-FFF2-40B4-BE49-F238E27FC236}">
                <a16:creationId xmlns:a16="http://schemas.microsoft.com/office/drawing/2014/main" id="{982375E6-9052-FCB3-6B30-01C0F45ECB24}"/>
              </a:ext>
            </a:extLst>
          </p:cNvPr>
          <p:cNvSpPr txBox="1">
            <a:spLocks noChangeArrowheads="1"/>
          </p:cNvSpPr>
          <p:nvPr/>
        </p:nvSpPr>
        <p:spPr bwMode="auto">
          <a:xfrm>
            <a:off x="374650" y="1494065"/>
            <a:ext cx="1893888" cy="7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字节是最小的寻址单位</a:t>
            </a:r>
          </a:p>
        </p:txBody>
      </p:sp>
      <p:sp>
        <p:nvSpPr>
          <p:cNvPr id="6175" name="Text Box 95">
            <a:extLst>
              <a:ext uri="{FF2B5EF4-FFF2-40B4-BE49-F238E27FC236}">
                <a16:creationId xmlns:a16="http://schemas.microsoft.com/office/drawing/2014/main" id="{DE839EB8-9447-DCF2-3860-36DDF00BC9FE}"/>
              </a:ext>
            </a:extLst>
          </p:cNvPr>
          <p:cNvSpPr txBox="1">
            <a:spLocks noChangeArrowheads="1"/>
          </p:cNvSpPr>
          <p:nvPr/>
        </p:nvSpPr>
        <p:spPr bwMode="auto">
          <a:xfrm>
            <a:off x="6156325" y="4317322"/>
            <a:ext cx="2592388" cy="228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dirty="0">
                <a:latin typeface="Times New Roman" pitchFamily="18" charset="0"/>
              </a:rPr>
              <a:t>Q:</a:t>
            </a:r>
            <a:r>
              <a:rPr lang="en-US" altLang="zh-CN" sz="2400" b="1" dirty="0">
                <a:solidFill>
                  <a:schemeClr val="tx1"/>
                </a:solidFill>
                <a:latin typeface="Times New Roman" pitchFamily="18" charset="0"/>
              </a:rPr>
              <a:t> 1M</a:t>
            </a:r>
            <a:r>
              <a:rPr lang="zh-CN" altLang="en-US" sz="2400" b="1" dirty="0">
                <a:solidFill>
                  <a:schemeClr val="tx1"/>
                </a:solidFill>
                <a:latin typeface="Times New Roman" pitchFamily="18" charset="0"/>
              </a:rPr>
              <a:t>字节内存，地址编码需要多少二进制位？</a:t>
            </a:r>
          </a:p>
          <a:p>
            <a:pPr eaLnBrk="1" hangingPunct="1"/>
            <a:endParaRPr lang="zh-CN" altLang="en-US" sz="2400" b="1" dirty="0">
              <a:solidFill>
                <a:schemeClr val="tx1"/>
              </a:solidFill>
              <a:latin typeface="Times New Roman" pitchFamily="18" charset="0"/>
            </a:endParaRPr>
          </a:p>
          <a:p>
            <a:pPr eaLnBrk="1" hangingPunct="1"/>
            <a:r>
              <a:rPr lang="en-US" altLang="zh-CN" sz="2400" b="1" dirty="0">
                <a:latin typeface="Times New Roman" pitchFamily="18" charset="0"/>
              </a:rPr>
              <a:t>Q:</a:t>
            </a:r>
            <a:r>
              <a:rPr lang="en-US" altLang="zh-CN" sz="2400" b="1" dirty="0">
                <a:solidFill>
                  <a:schemeClr val="tx1"/>
                </a:solidFill>
                <a:latin typeface="Times New Roman" pitchFamily="18" charset="0"/>
              </a:rPr>
              <a:t>32</a:t>
            </a:r>
            <a:r>
              <a:rPr lang="zh-CN" altLang="en-US" sz="2400" b="1" dirty="0">
                <a:solidFill>
                  <a:schemeClr val="tx1"/>
                </a:solidFill>
                <a:latin typeface="Times New Roman" pitchFamily="18" charset="0"/>
              </a:rPr>
              <a:t>位地址对应的内存大小可达到多大？</a:t>
            </a:r>
          </a:p>
        </p:txBody>
      </p:sp>
      <p:grpSp>
        <p:nvGrpSpPr>
          <p:cNvPr id="6176" name="Group 102">
            <a:extLst>
              <a:ext uri="{FF2B5EF4-FFF2-40B4-BE49-F238E27FC236}">
                <a16:creationId xmlns:a16="http://schemas.microsoft.com/office/drawing/2014/main" id="{7AED6C58-9955-239F-D02F-10E35B366A13}"/>
              </a:ext>
            </a:extLst>
          </p:cNvPr>
          <p:cNvGrpSpPr>
            <a:grpSpLocks/>
          </p:cNvGrpSpPr>
          <p:nvPr/>
        </p:nvGrpSpPr>
        <p:grpSpPr bwMode="auto">
          <a:xfrm>
            <a:off x="4067175" y="1215023"/>
            <a:ext cx="1800225" cy="5397563"/>
            <a:chOff x="2562" y="210"/>
            <a:chExt cx="1134" cy="3946"/>
          </a:xfrm>
        </p:grpSpPr>
        <p:sp>
          <p:nvSpPr>
            <p:cNvPr id="6177" name="Line 4">
              <a:extLst>
                <a:ext uri="{FF2B5EF4-FFF2-40B4-BE49-F238E27FC236}">
                  <a16:creationId xmlns:a16="http://schemas.microsoft.com/office/drawing/2014/main" id="{BC069D2C-A153-6D9C-DA0B-BDE1853D153B}"/>
                </a:ext>
              </a:extLst>
            </p:cNvPr>
            <p:cNvSpPr>
              <a:spLocks noChangeShapeType="1"/>
            </p:cNvSpPr>
            <p:nvPr/>
          </p:nvSpPr>
          <p:spPr bwMode="auto">
            <a:xfrm>
              <a:off x="2562" y="1117"/>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8" name="Line 5">
              <a:extLst>
                <a:ext uri="{FF2B5EF4-FFF2-40B4-BE49-F238E27FC236}">
                  <a16:creationId xmlns:a16="http://schemas.microsoft.com/office/drawing/2014/main" id="{7D55E34F-7F0A-8985-A194-6B2EB8F990CE}"/>
                </a:ext>
              </a:extLst>
            </p:cNvPr>
            <p:cNvSpPr>
              <a:spLocks noChangeShapeType="1"/>
            </p:cNvSpPr>
            <p:nvPr/>
          </p:nvSpPr>
          <p:spPr bwMode="auto">
            <a:xfrm>
              <a:off x="2562" y="1344"/>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9" name="Line 6">
              <a:extLst>
                <a:ext uri="{FF2B5EF4-FFF2-40B4-BE49-F238E27FC236}">
                  <a16:creationId xmlns:a16="http://schemas.microsoft.com/office/drawing/2014/main" id="{19219A77-A86C-108B-1AEE-292055E241E6}"/>
                </a:ext>
              </a:extLst>
            </p:cNvPr>
            <p:cNvSpPr>
              <a:spLocks noChangeShapeType="1"/>
            </p:cNvSpPr>
            <p:nvPr/>
          </p:nvSpPr>
          <p:spPr bwMode="auto">
            <a:xfrm>
              <a:off x="2562" y="1570"/>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0" name="Line 7">
              <a:extLst>
                <a:ext uri="{FF2B5EF4-FFF2-40B4-BE49-F238E27FC236}">
                  <a16:creationId xmlns:a16="http://schemas.microsoft.com/office/drawing/2014/main" id="{8ABAE826-5D47-027F-AA36-45C59E3B29DF}"/>
                </a:ext>
              </a:extLst>
            </p:cNvPr>
            <p:cNvSpPr>
              <a:spLocks noChangeShapeType="1"/>
            </p:cNvSpPr>
            <p:nvPr/>
          </p:nvSpPr>
          <p:spPr bwMode="auto">
            <a:xfrm>
              <a:off x="2562" y="1842"/>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1" name="Line 8">
              <a:extLst>
                <a:ext uri="{FF2B5EF4-FFF2-40B4-BE49-F238E27FC236}">
                  <a16:creationId xmlns:a16="http://schemas.microsoft.com/office/drawing/2014/main" id="{E2E6B15E-D6B8-D8A9-7F2B-AC01AF300C58}"/>
                </a:ext>
              </a:extLst>
            </p:cNvPr>
            <p:cNvSpPr>
              <a:spLocks noChangeShapeType="1"/>
            </p:cNvSpPr>
            <p:nvPr/>
          </p:nvSpPr>
          <p:spPr bwMode="auto">
            <a:xfrm>
              <a:off x="2562" y="2069"/>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2" name="Line 9">
              <a:extLst>
                <a:ext uri="{FF2B5EF4-FFF2-40B4-BE49-F238E27FC236}">
                  <a16:creationId xmlns:a16="http://schemas.microsoft.com/office/drawing/2014/main" id="{3F971565-9285-AD84-4334-943413B7ADDF}"/>
                </a:ext>
              </a:extLst>
            </p:cNvPr>
            <p:cNvSpPr>
              <a:spLocks noChangeShapeType="1"/>
            </p:cNvSpPr>
            <p:nvPr/>
          </p:nvSpPr>
          <p:spPr bwMode="auto">
            <a:xfrm>
              <a:off x="2562" y="2296"/>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3" name="Line 10">
              <a:extLst>
                <a:ext uri="{FF2B5EF4-FFF2-40B4-BE49-F238E27FC236}">
                  <a16:creationId xmlns:a16="http://schemas.microsoft.com/office/drawing/2014/main" id="{E23C1554-B303-B480-E537-551BA560395A}"/>
                </a:ext>
              </a:extLst>
            </p:cNvPr>
            <p:cNvSpPr>
              <a:spLocks noChangeShapeType="1"/>
            </p:cNvSpPr>
            <p:nvPr/>
          </p:nvSpPr>
          <p:spPr bwMode="auto">
            <a:xfrm>
              <a:off x="2562" y="2568"/>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4" name="Line 11">
              <a:extLst>
                <a:ext uri="{FF2B5EF4-FFF2-40B4-BE49-F238E27FC236}">
                  <a16:creationId xmlns:a16="http://schemas.microsoft.com/office/drawing/2014/main" id="{8755179D-4089-78FD-1A5C-B86973D12F96}"/>
                </a:ext>
              </a:extLst>
            </p:cNvPr>
            <p:cNvSpPr>
              <a:spLocks noChangeShapeType="1"/>
            </p:cNvSpPr>
            <p:nvPr/>
          </p:nvSpPr>
          <p:spPr bwMode="auto">
            <a:xfrm>
              <a:off x="2562" y="2795"/>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5" name="Line 33">
              <a:extLst>
                <a:ext uri="{FF2B5EF4-FFF2-40B4-BE49-F238E27FC236}">
                  <a16:creationId xmlns:a16="http://schemas.microsoft.com/office/drawing/2014/main" id="{7FDA4F11-4031-4004-EC55-9A24ECA7CEC2}"/>
                </a:ext>
              </a:extLst>
            </p:cNvPr>
            <p:cNvSpPr>
              <a:spLocks noChangeShapeType="1"/>
            </p:cNvSpPr>
            <p:nvPr/>
          </p:nvSpPr>
          <p:spPr bwMode="auto">
            <a:xfrm>
              <a:off x="2562" y="391"/>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6" name="Line 35">
              <a:extLst>
                <a:ext uri="{FF2B5EF4-FFF2-40B4-BE49-F238E27FC236}">
                  <a16:creationId xmlns:a16="http://schemas.microsoft.com/office/drawing/2014/main" id="{ECFE25CC-D69A-12DB-9773-D631D6FBA6F3}"/>
                </a:ext>
              </a:extLst>
            </p:cNvPr>
            <p:cNvSpPr>
              <a:spLocks noChangeShapeType="1"/>
            </p:cNvSpPr>
            <p:nvPr/>
          </p:nvSpPr>
          <p:spPr bwMode="auto">
            <a:xfrm>
              <a:off x="2562" y="636"/>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7" name="Line 37">
              <a:extLst>
                <a:ext uri="{FF2B5EF4-FFF2-40B4-BE49-F238E27FC236}">
                  <a16:creationId xmlns:a16="http://schemas.microsoft.com/office/drawing/2014/main" id="{162F6CEB-6FAF-4B7F-537C-989A96EDA457}"/>
                </a:ext>
              </a:extLst>
            </p:cNvPr>
            <p:cNvSpPr>
              <a:spLocks noChangeShapeType="1"/>
            </p:cNvSpPr>
            <p:nvPr/>
          </p:nvSpPr>
          <p:spPr bwMode="auto">
            <a:xfrm>
              <a:off x="2562" y="890"/>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8" name="Line 47">
              <a:extLst>
                <a:ext uri="{FF2B5EF4-FFF2-40B4-BE49-F238E27FC236}">
                  <a16:creationId xmlns:a16="http://schemas.microsoft.com/office/drawing/2014/main" id="{7A67E421-830D-9228-88C1-116ECD217359}"/>
                </a:ext>
              </a:extLst>
            </p:cNvPr>
            <p:cNvSpPr>
              <a:spLocks noChangeShapeType="1"/>
            </p:cNvSpPr>
            <p:nvPr/>
          </p:nvSpPr>
          <p:spPr bwMode="auto">
            <a:xfrm>
              <a:off x="2562" y="3022"/>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9" name="Line 49">
              <a:extLst>
                <a:ext uri="{FF2B5EF4-FFF2-40B4-BE49-F238E27FC236}">
                  <a16:creationId xmlns:a16="http://schemas.microsoft.com/office/drawing/2014/main" id="{BAB22A16-9BF5-A5AB-7D42-8BC6C0C918B9}"/>
                </a:ext>
              </a:extLst>
            </p:cNvPr>
            <p:cNvSpPr>
              <a:spLocks noChangeShapeType="1"/>
            </p:cNvSpPr>
            <p:nvPr/>
          </p:nvSpPr>
          <p:spPr bwMode="auto">
            <a:xfrm>
              <a:off x="2562" y="3221"/>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0" name="Line 51">
              <a:extLst>
                <a:ext uri="{FF2B5EF4-FFF2-40B4-BE49-F238E27FC236}">
                  <a16:creationId xmlns:a16="http://schemas.microsoft.com/office/drawing/2014/main" id="{87CAA68D-E9DE-6D2D-1379-7817DEC065D4}"/>
                </a:ext>
              </a:extLst>
            </p:cNvPr>
            <p:cNvSpPr>
              <a:spLocks noChangeShapeType="1"/>
            </p:cNvSpPr>
            <p:nvPr/>
          </p:nvSpPr>
          <p:spPr bwMode="auto">
            <a:xfrm>
              <a:off x="2562" y="3457"/>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1" name="Line 53">
              <a:extLst>
                <a:ext uri="{FF2B5EF4-FFF2-40B4-BE49-F238E27FC236}">
                  <a16:creationId xmlns:a16="http://schemas.microsoft.com/office/drawing/2014/main" id="{0DB0FE7E-265F-8050-481B-34694F29CA28}"/>
                </a:ext>
              </a:extLst>
            </p:cNvPr>
            <p:cNvSpPr>
              <a:spLocks noChangeShapeType="1"/>
            </p:cNvSpPr>
            <p:nvPr/>
          </p:nvSpPr>
          <p:spPr bwMode="auto">
            <a:xfrm>
              <a:off x="2562" y="3757"/>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2" name="Line 55">
              <a:extLst>
                <a:ext uri="{FF2B5EF4-FFF2-40B4-BE49-F238E27FC236}">
                  <a16:creationId xmlns:a16="http://schemas.microsoft.com/office/drawing/2014/main" id="{FD80A8D7-A077-FD46-7DAA-936454BE5BF9}"/>
                </a:ext>
              </a:extLst>
            </p:cNvPr>
            <p:cNvSpPr>
              <a:spLocks noChangeShapeType="1"/>
            </p:cNvSpPr>
            <p:nvPr/>
          </p:nvSpPr>
          <p:spPr bwMode="auto">
            <a:xfrm>
              <a:off x="2562" y="3983"/>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3" name="Rectangle 101">
              <a:extLst>
                <a:ext uri="{FF2B5EF4-FFF2-40B4-BE49-F238E27FC236}">
                  <a16:creationId xmlns:a16="http://schemas.microsoft.com/office/drawing/2014/main" id="{F0708103-B145-219C-5B63-7C017142ED96}"/>
                </a:ext>
              </a:extLst>
            </p:cNvPr>
            <p:cNvSpPr>
              <a:spLocks noChangeArrowheads="1"/>
            </p:cNvSpPr>
            <p:nvPr/>
          </p:nvSpPr>
          <p:spPr bwMode="auto">
            <a:xfrm>
              <a:off x="2562" y="210"/>
              <a:ext cx="1134" cy="3946"/>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6194" name="Text Box 105">
            <a:extLst>
              <a:ext uri="{FF2B5EF4-FFF2-40B4-BE49-F238E27FC236}">
                <a16:creationId xmlns:a16="http://schemas.microsoft.com/office/drawing/2014/main" id="{9C129323-A226-30B3-A7D3-797F9A99FCDC}"/>
              </a:ext>
            </a:extLst>
          </p:cNvPr>
          <p:cNvSpPr txBox="1">
            <a:spLocks noChangeArrowheads="1"/>
          </p:cNvSpPr>
          <p:nvPr/>
        </p:nvSpPr>
        <p:spPr bwMode="auto">
          <a:xfrm>
            <a:off x="4067175" y="3075308"/>
            <a:ext cx="1800225" cy="367954"/>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dirty="0"/>
              <a:t>      F 8 H</a:t>
            </a:r>
          </a:p>
        </p:txBody>
      </p:sp>
    </p:spTree>
    <p:extLst>
      <p:ext uri="{BB962C8B-B14F-4D97-AF65-F5344CB8AC3E}">
        <p14:creationId xmlns:p14="http://schemas.microsoft.com/office/powerpoint/2010/main" val="133809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52"/>
                                        </p:tgtEl>
                                        <p:attrNameLst>
                                          <p:attrName>style.visibility</p:attrName>
                                        </p:attrNameLst>
                                      </p:cBhvr>
                                      <p:to>
                                        <p:strVal val="visible"/>
                                      </p:to>
                                    </p:set>
                                    <p:anim calcmode="lin" valueType="num">
                                      <p:cBhvr additive="base">
                                        <p:cTn id="7" dur="500" fill="hold"/>
                                        <p:tgtEl>
                                          <p:spTgt spid="6152"/>
                                        </p:tgtEl>
                                        <p:attrNameLst>
                                          <p:attrName>ppt_x</p:attrName>
                                        </p:attrNameLst>
                                      </p:cBhvr>
                                      <p:tavLst>
                                        <p:tav tm="0">
                                          <p:val>
                                            <p:strVal val="#ppt_x"/>
                                          </p:val>
                                        </p:tav>
                                        <p:tav tm="100000">
                                          <p:val>
                                            <p:strVal val="#ppt_x"/>
                                          </p:val>
                                        </p:tav>
                                      </p:tavLst>
                                    </p:anim>
                                    <p:anim calcmode="lin" valueType="num">
                                      <p:cBhvr additive="base">
                                        <p:cTn id="8"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74"/>
                                        </p:tgtEl>
                                        <p:attrNameLst>
                                          <p:attrName>style.visibility</p:attrName>
                                        </p:attrNameLst>
                                      </p:cBhvr>
                                      <p:to>
                                        <p:strVal val="visible"/>
                                      </p:to>
                                    </p:set>
                                    <p:anim calcmode="lin" valueType="num">
                                      <p:cBhvr additive="base">
                                        <p:cTn id="13" dur="500" fill="hold"/>
                                        <p:tgtEl>
                                          <p:spTgt spid="6174"/>
                                        </p:tgtEl>
                                        <p:attrNameLst>
                                          <p:attrName>ppt_x</p:attrName>
                                        </p:attrNameLst>
                                      </p:cBhvr>
                                      <p:tavLst>
                                        <p:tav tm="0">
                                          <p:val>
                                            <p:strVal val="#ppt_x"/>
                                          </p:val>
                                        </p:tav>
                                        <p:tav tm="100000">
                                          <p:val>
                                            <p:strVal val="#ppt_x"/>
                                          </p:val>
                                        </p:tav>
                                      </p:tavLst>
                                    </p:anim>
                                    <p:anim calcmode="lin" valueType="num">
                                      <p:cBhvr additive="base">
                                        <p:cTn id="14" dur="500" fill="hold"/>
                                        <p:tgtEl>
                                          <p:spTgt spid="61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75"/>
                                        </p:tgtEl>
                                        <p:attrNameLst>
                                          <p:attrName>style.visibility</p:attrName>
                                        </p:attrNameLst>
                                      </p:cBhvr>
                                      <p:to>
                                        <p:strVal val="visible"/>
                                      </p:to>
                                    </p:set>
                                    <p:anim calcmode="lin" valueType="num">
                                      <p:cBhvr additive="base">
                                        <p:cTn id="19" dur="500" fill="hold"/>
                                        <p:tgtEl>
                                          <p:spTgt spid="6175"/>
                                        </p:tgtEl>
                                        <p:attrNameLst>
                                          <p:attrName>ppt_x</p:attrName>
                                        </p:attrNameLst>
                                      </p:cBhvr>
                                      <p:tavLst>
                                        <p:tav tm="0">
                                          <p:val>
                                            <p:strVal val="#ppt_x"/>
                                          </p:val>
                                        </p:tav>
                                        <p:tav tm="100000">
                                          <p:val>
                                            <p:strVal val="#ppt_x"/>
                                          </p:val>
                                        </p:tav>
                                      </p:tavLst>
                                    </p:anim>
                                    <p:anim calcmode="lin" valueType="num">
                                      <p:cBhvr additive="base">
                                        <p:cTn id="20" dur="500" fill="hold"/>
                                        <p:tgtEl>
                                          <p:spTgt spid="61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68"/>
                                        </p:tgtEl>
                                        <p:attrNameLst>
                                          <p:attrName>style.visibility</p:attrName>
                                        </p:attrNameLst>
                                      </p:cBhvr>
                                      <p:to>
                                        <p:strVal val="visible"/>
                                      </p:to>
                                    </p:set>
                                    <p:anim calcmode="lin" valueType="num">
                                      <p:cBhvr additive="base">
                                        <p:cTn id="25" dur="500" fill="hold"/>
                                        <p:tgtEl>
                                          <p:spTgt spid="6168"/>
                                        </p:tgtEl>
                                        <p:attrNameLst>
                                          <p:attrName>ppt_x</p:attrName>
                                        </p:attrNameLst>
                                      </p:cBhvr>
                                      <p:tavLst>
                                        <p:tav tm="0">
                                          <p:val>
                                            <p:strVal val="#ppt_x"/>
                                          </p:val>
                                        </p:tav>
                                        <p:tav tm="100000">
                                          <p:val>
                                            <p:strVal val="#ppt_x"/>
                                          </p:val>
                                        </p:tav>
                                      </p:tavLst>
                                    </p:anim>
                                    <p:anim calcmode="lin" valueType="num">
                                      <p:cBhvr additive="base">
                                        <p:cTn id="26" dur="500" fill="hold"/>
                                        <p:tgtEl>
                                          <p:spTgt spid="616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71"/>
                                        </p:tgtEl>
                                        <p:attrNameLst>
                                          <p:attrName>style.visibility</p:attrName>
                                        </p:attrNameLst>
                                      </p:cBhvr>
                                      <p:to>
                                        <p:strVal val="visible"/>
                                      </p:to>
                                    </p:set>
                                    <p:anim calcmode="lin" valueType="num">
                                      <p:cBhvr additive="base">
                                        <p:cTn id="31" dur="500" fill="hold"/>
                                        <p:tgtEl>
                                          <p:spTgt spid="6171"/>
                                        </p:tgtEl>
                                        <p:attrNameLst>
                                          <p:attrName>ppt_x</p:attrName>
                                        </p:attrNameLst>
                                      </p:cBhvr>
                                      <p:tavLst>
                                        <p:tav tm="0">
                                          <p:val>
                                            <p:strVal val="#ppt_x"/>
                                          </p:val>
                                        </p:tav>
                                        <p:tav tm="100000">
                                          <p:val>
                                            <p:strVal val="#ppt_x"/>
                                          </p:val>
                                        </p:tav>
                                      </p:tavLst>
                                    </p:anim>
                                    <p:anim calcmode="lin" valueType="num">
                                      <p:cBhvr additive="base">
                                        <p:cTn id="32" dur="500" fill="hold"/>
                                        <p:tgtEl>
                                          <p:spTgt spid="61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94"/>
                                        </p:tgtEl>
                                        <p:attrNameLst>
                                          <p:attrName>style.visibility</p:attrName>
                                        </p:attrNameLst>
                                      </p:cBhvr>
                                      <p:to>
                                        <p:strVal val="visible"/>
                                      </p:to>
                                    </p:set>
                                    <p:anim calcmode="lin" valueType="num">
                                      <p:cBhvr additive="base">
                                        <p:cTn id="37" dur="500" fill="hold"/>
                                        <p:tgtEl>
                                          <p:spTgt spid="6194"/>
                                        </p:tgtEl>
                                        <p:attrNameLst>
                                          <p:attrName>ppt_x</p:attrName>
                                        </p:attrNameLst>
                                      </p:cBhvr>
                                      <p:tavLst>
                                        <p:tav tm="0">
                                          <p:val>
                                            <p:strVal val="#ppt_x"/>
                                          </p:val>
                                        </p:tav>
                                        <p:tav tm="100000">
                                          <p:val>
                                            <p:strVal val="#ppt_x"/>
                                          </p:val>
                                        </p:tav>
                                      </p:tavLst>
                                    </p:anim>
                                    <p:anim calcmode="lin" valueType="num">
                                      <p:cBhvr additive="base">
                                        <p:cTn id="38" dur="500" fill="hold"/>
                                        <p:tgtEl>
                                          <p:spTgt spid="6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 grpId="0"/>
      <p:bldP spid="6175" grpId="0"/>
      <p:bldP spid="619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g1NGU3MmE1Yjc5MDU5NjQ3ZjllNDQ2ZDhmZGY5NzIifQ=="/>
  <p:tag name="KSO_WPP_MARK_KEY" val="d49286c5-fd35-43ad-9bc0-1880cc3ef88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IMING" val="|0.3|1.2|1.1|0.2|0.1"/>
</p:tagLst>
</file>

<file path=ppt/tags/tag3.xml><?xml version="1.0" encoding="utf-8"?>
<p:tagLst xmlns:a="http://schemas.openxmlformats.org/drawingml/2006/main" xmlns:r="http://schemas.openxmlformats.org/officeDocument/2006/relationships" xmlns:p="http://schemas.openxmlformats.org/presentationml/2006/main">
  <p:tag name="TIMING" val="|0.3|1.2|1.1|0.2|0.1"/>
</p:tagLst>
</file>

<file path=ppt/tags/tag4.xml><?xml version="1.0" encoding="utf-8"?>
<p:tagLst xmlns:a="http://schemas.openxmlformats.org/drawingml/2006/main" xmlns:r="http://schemas.openxmlformats.org/officeDocument/2006/relationships" xmlns:p="http://schemas.openxmlformats.org/presentationml/2006/main">
  <p:tag name="TIMING" val="|26.1|1|0.3|0.2"/>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563*288"/>
  <p:tag name="TABLE_ENDDRAG_RECT" val="82*190*563*288"/>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8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8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8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8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9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9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9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9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9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9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9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9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9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10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0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10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10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10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2792</TotalTime>
  <Words>4584</Words>
  <Application>Microsoft Office PowerPoint</Application>
  <PresentationFormat>全屏显示(4:3)</PresentationFormat>
  <Paragraphs>725</Paragraphs>
  <Slides>65</Slides>
  <Notes>9</Notes>
  <HiddenSlides>0</HiddenSlides>
  <MMClips>0</MMClips>
  <ScaleCrop>false</ScaleCrop>
  <HeadingPairs>
    <vt:vector size="6" baseType="variant">
      <vt:variant>
        <vt:lpstr>已用的字体</vt:lpstr>
      </vt:variant>
      <vt:variant>
        <vt:i4>12</vt:i4>
      </vt:variant>
      <vt:variant>
        <vt:lpstr>主题</vt:lpstr>
      </vt:variant>
      <vt:variant>
        <vt:i4>30</vt:i4>
      </vt:variant>
      <vt:variant>
        <vt:lpstr>幻灯片标题</vt:lpstr>
      </vt:variant>
      <vt:variant>
        <vt:i4>65</vt:i4>
      </vt:variant>
    </vt:vector>
  </HeadingPairs>
  <TitlesOfParts>
    <vt:vector size="107" baseType="lpstr">
      <vt:lpstr>等线</vt:lpstr>
      <vt:lpstr>黑体</vt:lpstr>
      <vt:lpstr>华文新魏</vt:lpstr>
      <vt:lpstr>楷体_GB2312</vt:lpstr>
      <vt:lpstr>宋体</vt:lpstr>
      <vt:lpstr>微软雅黑</vt:lpstr>
      <vt:lpstr>新宋体</vt:lpstr>
      <vt:lpstr>Arial</vt:lpstr>
      <vt:lpstr>Calibri</vt:lpstr>
      <vt:lpstr>Tahoma</vt:lpstr>
      <vt:lpstr>Times New Roman</vt:lpstr>
      <vt:lpstr>Wingdings</vt:lpstr>
      <vt:lpstr>1_model-3</vt:lpstr>
      <vt:lpstr>5_model-3</vt:lpstr>
      <vt:lpstr>11_model-3</vt:lpstr>
      <vt:lpstr>35_model-3</vt:lpstr>
      <vt:lpstr>78_model-3</vt:lpstr>
      <vt:lpstr>79_model-3</vt:lpstr>
      <vt:lpstr>80_model-3</vt:lpstr>
      <vt:lpstr>81_model-3</vt:lpstr>
      <vt:lpstr>82_model-3</vt:lpstr>
      <vt:lpstr>83_model-3</vt:lpstr>
      <vt:lpstr>84_model-3</vt:lpstr>
      <vt:lpstr>85_model-3</vt:lpstr>
      <vt:lpstr>86_model-3</vt:lpstr>
      <vt:lpstr>87_model-3</vt:lpstr>
      <vt:lpstr>88_model-3</vt:lpstr>
      <vt:lpstr>89_model-3</vt:lpstr>
      <vt:lpstr>90_model-3</vt:lpstr>
      <vt:lpstr>91_model-3</vt:lpstr>
      <vt:lpstr>92_model-3</vt:lpstr>
      <vt:lpstr>93_model-3</vt:lpstr>
      <vt:lpstr>94_model-3</vt:lpstr>
      <vt:lpstr>95_model-3</vt:lpstr>
      <vt:lpstr>96_model-3</vt:lpstr>
      <vt:lpstr>97_model-3</vt:lpstr>
      <vt:lpstr>98_model-3</vt:lpstr>
      <vt:lpstr>100_model-3</vt:lpstr>
      <vt:lpstr>101_model-3</vt:lpstr>
      <vt:lpstr>102_model-3</vt:lpstr>
      <vt:lpstr>103_model-3</vt:lpstr>
      <vt:lpstr>104_model-3</vt:lpstr>
      <vt:lpstr>第二章 数据的机器级表示和处理</vt:lpstr>
      <vt:lpstr>主要内容</vt:lpstr>
      <vt:lpstr>什么是数据的表示？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“Father”of the IEEE 754 standard</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vector>
  </TitlesOfParts>
  <Company>soft.netnest.com.cn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zhuhong</cp:lastModifiedBy>
  <cp:revision>955</cp:revision>
  <dcterms:created xsi:type="dcterms:W3CDTF">2006-11-13T09:10:00Z</dcterms:created>
  <dcterms:modified xsi:type="dcterms:W3CDTF">2024-09-07T15:20:01Z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2052-12.1.0.15358</vt:lpwstr>
  </property>
  <property fmtid="{D5CDD505-2E9C-101B-9397-08002B2CF9AE}" pid="3" name="ICV">
    <vt:lpwstr>849A4ED79F6A4168823D8913AE8C4ED2</vt:lpwstr>
  </property>
</Properties>
</file>