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26.xml" ContentType="application/vnd.openxmlformats-officedocument.theme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27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theme/theme28.xml" ContentType="application/vnd.openxmlformats-officedocument.theme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theme/theme29.xml" ContentType="application/vnd.openxmlformats-officedocument.theme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theme/theme30.xml" ContentType="application/vnd.openxmlformats-officedocument.theme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31.xml" ContentType="application/vnd.openxmlformats-officedocument.theme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theme/theme32.xml" ContentType="application/vnd.openxmlformats-officedocument.theme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theme/theme33.xml" ContentType="application/vnd.openxmlformats-officedocument.theme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theme/theme34.xml" ContentType="application/vnd.openxmlformats-officedocument.theme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theme/theme35.xml" ContentType="application/vnd.openxmlformats-officedocument.theme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theme/theme36.xml" ContentType="application/vnd.openxmlformats-officedocument.theme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theme/theme37.xml" ContentType="application/vnd.openxmlformats-officedocument.theme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theme/theme38.xml" ContentType="application/vnd.openxmlformats-officedocument.theme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theme/theme39.xml" ContentType="application/vnd.openxmlformats-officedocument.theme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theme/theme40.xml" ContentType="application/vnd.openxmlformats-officedocument.theme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theme/theme41.xml" ContentType="application/vnd.openxmlformats-officedocument.theme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theme/theme42.xml" ContentType="application/vnd.openxmlformats-officedocument.theme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theme/theme43.xml" ContentType="application/vnd.openxmlformats-officedocument.theme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theme/theme44.xml" ContentType="application/vnd.openxmlformats-officedocument.theme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theme/theme45.xml" ContentType="application/vnd.openxmlformats-officedocument.theme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theme/theme46.xml" ContentType="application/vnd.openxmlformats-officedocument.theme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theme/theme47.xml" ContentType="application/vnd.openxmlformats-officedocument.theme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theme/theme48.xml" ContentType="application/vnd.openxmlformats-officedocument.theme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theme/theme49.xml" ContentType="application/vnd.openxmlformats-officedocument.theme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theme/theme50.xml" ContentType="application/vnd.openxmlformats-officedocument.theme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theme/theme51.xml" ContentType="application/vnd.openxmlformats-officedocument.theme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theme/theme52.xml" ContentType="application/vnd.openxmlformats-officedocument.theme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slideLayouts/slideLayout583.xml" ContentType="application/vnd.openxmlformats-officedocument.presentationml.slideLayout+xml"/>
  <Override PartName="/ppt/theme/theme53.xml" ContentType="application/vnd.openxmlformats-officedocument.theme+xml"/>
  <Override PartName="/ppt/slideLayouts/slideLayout584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slideLayouts/slideLayout58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593.xml" ContentType="application/vnd.openxmlformats-officedocument.presentationml.slideLayout+xml"/>
  <Override PartName="/ppt/slideLayouts/slideLayout594.xml" ContentType="application/vnd.openxmlformats-officedocument.presentationml.slideLayout+xml"/>
  <Override PartName="/ppt/theme/theme54.xml" ContentType="application/vnd.openxmlformats-officedocument.theme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slideLayouts/slideLayout605.xml" ContentType="application/vnd.openxmlformats-officedocument.presentationml.slideLayout+xml"/>
  <Override PartName="/ppt/theme/theme55.xml" ContentType="application/vnd.openxmlformats-officedocument.theme+xml"/>
  <Override PartName="/ppt/slideLayouts/slideLayout606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608.xml" ContentType="application/vnd.openxmlformats-officedocument.presentationml.slideLayout+xml"/>
  <Override PartName="/ppt/slideLayouts/slideLayout609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612.xml" ContentType="application/vnd.openxmlformats-officedocument.presentationml.slideLayout+xml"/>
  <Override PartName="/ppt/slideLayouts/slideLayout613.xml" ContentType="application/vnd.openxmlformats-officedocument.presentationml.slideLayout+xml"/>
  <Override PartName="/ppt/slideLayouts/slideLayout614.xml" ContentType="application/vnd.openxmlformats-officedocument.presentationml.slideLayout+xml"/>
  <Override PartName="/ppt/slideLayouts/slideLayout615.xml" ContentType="application/vnd.openxmlformats-officedocument.presentationml.slideLayout+xml"/>
  <Override PartName="/ppt/slideLayouts/slideLayout616.xml" ContentType="application/vnd.openxmlformats-officedocument.presentationml.slideLayout+xml"/>
  <Override PartName="/ppt/theme/theme56.xml" ContentType="application/vnd.openxmlformats-officedocument.theme+xml"/>
  <Override PartName="/ppt/theme/theme5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9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0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1.xml" ContentType="application/vnd.openxmlformats-officedocument.presentationml.notesSlide+xml"/>
  <Override PartName="/ppt/tags/tag78.xml" ContentType="application/vnd.openxmlformats-officedocument.presentationml.tags+xml"/>
  <Override PartName="/ppt/notesSlides/notesSlide12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804" r:id="rId9"/>
    <p:sldMasterId id="2147483816" r:id="rId10"/>
    <p:sldMasterId id="2147483828" r:id="rId11"/>
    <p:sldMasterId id="2147483840" r:id="rId12"/>
    <p:sldMasterId id="2147483852" r:id="rId13"/>
    <p:sldMasterId id="2147483864" r:id="rId14"/>
    <p:sldMasterId id="2147483876" r:id="rId15"/>
    <p:sldMasterId id="2147483888" r:id="rId16"/>
    <p:sldMasterId id="2147483900" r:id="rId17"/>
    <p:sldMasterId id="2147483912" r:id="rId18"/>
    <p:sldMasterId id="2147483924" r:id="rId19"/>
    <p:sldMasterId id="2147483936" r:id="rId20"/>
    <p:sldMasterId id="2147483948" r:id="rId21"/>
    <p:sldMasterId id="2147483960" r:id="rId22"/>
    <p:sldMasterId id="2147483972" r:id="rId23"/>
    <p:sldMasterId id="2147483984" r:id="rId24"/>
    <p:sldMasterId id="2147484008" r:id="rId25"/>
    <p:sldMasterId id="2147484032" r:id="rId26"/>
    <p:sldMasterId id="2147484056" r:id="rId27"/>
    <p:sldMasterId id="2147484068" r:id="rId28"/>
    <p:sldMasterId id="2147484080" r:id="rId29"/>
    <p:sldMasterId id="2147484116" r:id="rId30"/>
    <p:sldMasterId id="2147484140" r:id="rId31"/>
    <p:sldMasterId id="2147484152" r:id="rId32"/>
    <p:sldMasterId id="2147484176" r:id="rId33"/>
    <p:sldMasterId id="2147484200" r:id="rId34"/>
    <p:sldMasterId id="2147484212" r:id="rId35"/>
    <p:sldMasterId id="2147484224" r:id="rId36"/>
    <p:sldMasterId id="2147484236" r:id="rId37"/>
    <p:sldMasterId id="2147484248" r:id="rId38"/>
    <p:sldMasterId id="2147484260" r:id="rId39"/>
    <p:sldMasterId id="2147484272" r:id="rId40"/>
    <p:sldMasterId id="2147484284" r:id="rId41"/>
    <p:sldMasterId id="2147484296" r:id="rId42"/>
    <p:sldMasterId id="2147484308" r:id="rId43"/>
    <p:sldMasterId id="2147484320" r:id="rId44"/>
    <p:sldMasterId id="2147484332" r:id="rId45"/>
    <p:sldMasterId id="2147484356" r:id="rId46"/>
    <p:sldMasterId id="2147484380" r:id="rId47"/>
    <p:sldMasterId id="2147484392" r:id="rId48"/>
    <p:sldMasterId id="2147484404" r:id="rId49"/>
    <p:sldMasterId id="2147484416" r:id="rId50"/>
    <p:sldMasterId id="2147484428" r:id="rId51"/>
    <p:sldMasterId id="2147484440" r:id="rId52"/>
    <p:sldMasterId id="2147484452" r:id="rId53"/>
    <p:sldMasterId id="2147484464" r:id="rId54"/>
    <p:sldMasterId id="2147484476" r:id="rId55"/>
    <p:sldMasterId id="2147484488" r:id="rId56"/>
  </p:sldMasterIdLst>
  <p:notesMasterIdLst>
    <p:notesMasterId r:id="rId135"/>
  </p:notesMasterIdLst>
  <p:sldIdLst>
    <p:sldId id="256" r:id="rId57"/>
    <p:sldId id="544" r:id="rId58"/>
    <p:sldId id="1847" r:id="rId59"/>
    <p:sldId id="1340" r:id="rId60"/>
    <p:sldId id="1341" r:id="rId61"/>
    <p:sldId id="1343" r:id="rId62"/>
    <p:sldId id="1338" r:id="rId63"/>
    <p:sldId id="557" r:id="rId64"/>
    <p:sldId id="1448" r:id="rId65"/>
    <p:sldId id="1449" r:id="rId66"/>
    <p:sldId id="961" r:id="rId67"/>
    <p:sldId id="1563" r:id="rId68"/>
    <p:sldId id="962" r:id="rId69"/>
    <p:sldId id="1841" r:id="rId70"/>
    <p:sldId id="1842" r:id="rId71"/>
    <p:sldId id="1843" r:id="rId72"/>
    <p:sldId id="964" r:id="rId73"/>
    <p:sldId id="1564" r:id="rId74"/>
    <p:sldId id="1565" r:id="rId75"/>
    <p:sldId id="1566" r:id="rId76"/>
    <p:sldId id="1567" r:id="rId77"/>
    <p:sldId id="1844" r:id="rId78"/>
    <p:sldId id="1845" r:id="rId79"/>
    <p:sldId id="1846" r:id="rId80"/>
    <p:sldId id="963" r:id="rId81"/>
    <p:sldId id="1832" r:id="rId82"/>
    <p:sldId id="1831" r:id="rId83"/>
    <p:sldId id="1833" r:id="rId84"/>
    <p:sldId id="1569" r:id="rId85"/>
    <p:sldId id="1570" r:id="rId86"/>
    <p:sldId id="1677" r:id="rId87"/>
    <p:sldId id="1678" r:id="rId88"/>
    <p:sldId id="1679" r:id="rId89"/>
    <p:sldId id="1680" r:id="rId90"/>
    <p:sldId id="1681" r:id="rId91"/>
    <p:sldId id="1682" r:id="rId92"/>
    <p:sldId id="1683" r:id="rId93"/>
    <p:sldId id="1684" r:id="rId94"/>
    <p:sldId id="1685" r:id="rId95"/>
    <p:sldId id="1687" r:id="rId96"/>
    <p:sldId id="1689" r:id="rId97"/>
    <p:sldId id="1691" r:id="rId98"/>
    <p:sldId id="1834" r:id="rId99"/>
    <p:sldId id="1835" r:id="rId100"/>
    <p:sldId id="1836" r:id="rId101"/>
    <p:sldId id="1837" r:id="rId102"/>
    <p:sldId id="1838" r:id="rId103"/>
    <p:sldId id="1839" r:id="rId104"/>
    <p:sldId id="1795" r:id="rId105"/>
    <p:sldId id="1796" r:id="rId106"/>
    <p:sldId id="1799" r:id="rId107"/>
    <p:sldId id="1801" r:id="rId108"/>
    <p:sldId id="1840" r:id="rId109"/>
    <p:sldId id="1802" r:id="rId110"/>
    <p:sldId id="1804" r:id="rId111"/>
    <p:sldId id="1806" r:id="rId112"/>
    <p:sldId id="1807" r:id="rId113"/>
    <p:sldId id="1808" r:id="rId114"/>
    <p:sldId id="1809" r:id="rId115"/>
    <p:sldId id="1810" r:id="rId116"/>
    <p:sldId id="1811" r:id="rId117"/>
    <p:sldId id="1812" r:id="rId118"/>
    <p:sldId id="1813" r:id="rId119"/>
    <p:sldId id="1814" r:id="rId120"/>
    <p:sldId id="1815" r:id="rId121"/>
    <p:sldId id="1816" r:id="rId122"/>
    <p:sldId id="1817" r:id="rId123"/>
    <p:sldId id="1819" r:id="rId124"/>
    <p:sldId id="1821" r:id="rId125"/>
    <p:sldId id="1822" r:id="rId126"/>
    <p:sldId id="1823" r:id="rId127"/>
    <p:sldId id="1824" r:id="rId128"/>
    <p:sldId id="1825" r:id="rId129"/>
    <p:sldId id="1826" r:id="rId130"/>
    <p:sldId id="1827" r:id="rId131"/>
    <p:sldId id="1828" r:id="rId132"/>
    <p:sldId id="1829" r:id="rId133"/>
    <p:sldId id="1830" r:id="rId134"/>
  </p:sldIdLst>
  <p:sldSz cx="9144000" cy="6858000" type="screen4x3"/>
  <p:notesSz cx="6858000" cy="9144000"/>
  <p:custDataLst>
    <p:tags r:id="rId13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海波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802"/>
    <a:srgbClr val="FF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00" autoAdjust="0"/>
  </p:normalViewPr>
  <p:slideViewPr>
    <p:cSldViewPr showGuides="1">
      <p:cViewPr varScale="1">
        <p:scale>
          <a:sx n="106" d="100"/>
          <a:sy n="106" d="100"/>
        </p:scale>
        <p:origin x="2074" y="86"/>
      </p:cViewPr>
      <p:guideLst>
        <p:guide orient="horz" pos="2205"/>
        <p:guide pos="2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61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63" Type="http://schemas.openxmlformats.org/officeDocument/2006/relationships/slide" Target="slides/slide7.xml"/><Relationship Id="rId84" Type="http://schemas.openxmlformats.org/officeDocument/2006/relationships/slide" Target="slides/slide28.xml"/><Relationship Id="rId138" Type="http://schemas.openxmlformats.org/officeDocument/2006/relationships/presProps" Target="presProps.xml"/><Relationship Id="rId107" Type="http://schemas.openxmlformats.org/officeDocument/2006/relationships/slide" Target="slides/slide51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53" Type="http://schemas.openxmlformats.org/officeDocument/2006/relationships/slideMaster" Target="slideMasters/slideMaster53.xml"/><Relationship Id="rId58" Type="http://schemas.openxmlformats.org/officeDocument/2006/relationships/slide" Target="slides/slide2.xml"/><Relationship Id="rId74" Type="http://schemas.openxmlformats.org/officeDocument/2006/relationships/slide" Target="slides/slide18.xml"/><Relationship Id="rId79" Type="http://schemas.openxmlformats.org/officeDocument/2006/relationships/slide" Target="slides/slide23.xml"/><Relationship Id="rId102" Type="http://schemas.openxmlformats.org/officeDocument/2006/relationships/slide" Target="slides/slide46.xml"/><Relationship Id="rId123" Type="http://schemas.openxmlformats.org/officeDocument/2006/relationships/slide" Target="slides/slide67.xml"/><Relationship Id="rId128" Type="http://schemas.openxmlformats.org/officeDocument/2006/relationships/slide" Target="slides/slide72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34.xml"/><Relationship Id="rId95" Type="http://schemas.openxmlformats.org/officeDocument/2006/relationships/slide" Target="slides/slide39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64" Type="http://schemas.openxmlformats.org/officeDocument/2006/relationships/slide" Target="slides/slide8.xml"/><Relationship Id="rId69" Type="http://schemas.openxmlformats.org/officeDocument/2006/relationships/slide" Target="slides/slide13.xml"/><Relationship Id="rId113" Type="http://schemas.openxmlformats.org/officeDocument/2006/relationships/slide" Target="slides/slide57.xml"/><Relationship Id="rId118" Type="http://schemas.openxmlformats.org/officeDocument/2006/relationships/slide" Target="slides/slide62.xml"/><Relationship Id="rId134" Type="http://schemas.openxmlformats.org/officeDocument/2006/relationships/slide" Target="slides/slide78.xml"/><Relationship Id="rId139" Type="http://schemas.openxmlformats.org/officeDocument/2006/relationships/viewProps" Target="viewProps.xml"/><Relationship Id="rId80" Type="http://schemas.openxmlformats.org/officeDocument/2006/relationships/slide" Target="slides/slide24.xml"/><Relationship Id="rId85" Type="http://schemas.openxmlformats.org/officeDocument/2006/relationships/slide" Target="slides/slide29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59" Type="http://schemas.openxmlformats.org/officeDocument/2006/relationships/slide" Target="slides/slide3.xml"/><Relationship Id="rId103" Type="http://schemas.openxmlformats.org/officeDocument/2006/relationships/slide" Target="slides/slide47.xml"/><Relationship Id="rId108" Type="http://schemas.openxmlformats.org/officeDocument/2006/relationships/slide" Target="slides/slide52.xml"/><Relationship Id="rId124" Type="http://schemas.openxmlformats.org/officeDocument/2006/relationships/slide" Target="slides/slide68.xml"/><Relationship Id="rId129" Type="http://schemas.openxmlformats.org/officeDocument/2006/relationships/slide" Target="slides/slide73.xml"/><Relationship Id="rId54" Type="http://schemas.openxmlformats.org/officeDocument/2006/relationships/slideMaster" Target="slideMasters/slideMaster54.xml"/><Relationship Id="rId70" Type="http://schemas.openxmlformats.org/officeDocument/2006/relationships/slide" Target="slides/slide14.xml"/><Relationship Id="rId75" Type="http://schemas.openxmlformats.org/officeDocument/2006/relationships/slide" Target="slides/slide19.xml"/><Relationship Id="rId91" Type="http://schemas.openxmlformats.org/officeDocument/2006/relationships/slide" Target="slides/slide35.xml"/><Relationship Id="rId96" Type="http://schemas.openxmlformats.org/officeDocument/2006/relationships/slide" Target="slides/slide40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49" Type="http://schemas.openxmlformats.org/officeDocument/2006/relationships/slideMaster" Target="slideMasters/slideMaster49.xml"/><Relationship Id="rId114" Type="http://schemas.openxmlformats.org/officeDocument/2006/relationships/slide" Target="slides/slide58.xml"/><Relationship Id="rId119" Type="http://schemas.openxmlformats.org/officeDocument/2006/relationships/slide" Target="slides/slide63.xml"/><Relationship Id="rId44" Type="http://schemas.openxmlformats.org/officeDocument/2006/relationships/slideMaster" Target="slideMasters/slideMaster44.xml"/><Relationship Id="rId60" Type="http://schemas.openxmlformats.org/officeDocument/2006/relationships/slide" Target="slides/slide4.xml"/><Relationship Id="rId65" Type="http://schemas.openxmlformats.org/officeDocument/2006/relationships/slide" Target="slides/slide9.xml"/><Relationship Id="rId81" Type="http://schemas.openxmlformats.org/officeDocument/2006/relationships/slide" Target="slides/slide25.xml"/><Relationship Id="rId86" Type="http://schemas.openxmlformats.org/officeDocument/2006/relationships/slide" Target="slides/slide30.xml"/><Relationship Id="rId130" Type="http://schemas.openxmlformats.org/officeDocument/2006/relationships/slide" Target="slides/slide74.xml"/><Relationship Id="rId135" Type="http://schemas.openxmlformats.org/officeDocument/2006/relationships/notesMaster" Target="notesMasters/notesMaster1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109" Type="http://schemas.openxmlformats.org/officeDocument/2006/relationships/slide" Target="slides/slide53.xml"/><Relationship Id="rId34" Type="http://schemas.openxmlformats.org/officeDocument/2006/relationships/slideMaster" Target="slideMasters/slideMaster34.xml"/><Relationship Id="rId50" Type="http://schemas.openxmlformats.org/officeDocument/2006/relationships/slideMaster" Target="slideMasters/slideMaster50.xml"/><Relationship Id="rId55" Type="http://schemas.openxmlformats.org/officeDocument/2006/relationships/slideMaster" Target="slideMasters/slideMaster55.xml"/><Relationship Id="rId76" Type="http://schemas.openxmlformats.org/officeDocument/2006/relationships/slide" Target="slides/slide20.xml"/><Relationship Id="rId97" Type="http://schemas.openxmlformats.org/officeDocument/2006/relationships/slide" Target="slides/slide41.xml"/><Relationship Id="rId104" Type="http://schemas.openxmlformats.org/officeDocument/2006/relationships/slide" Target="slides/slide48.xml"/><Relationship Id="rId120" Type="http://schemas.openxmlformats.org/officeDocument/2006/relationships/slide" Target="slides/slide64.xml"/><Relationship Id="rId125" Type="http://schemas.openxmlformats.org/officeDocument/2006/relationships/slide" Target="slides/slide69.xml"/><Relationship Id="rId14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15.xml"/><Relationship Id="rId92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66" Type="http://schemas.openxmlformats.org/officeDocument/2006/relationships/slide" Target="slides/slide10.xml"/><Relationship Id="rId87" Type="http://schemas.openxmlformats.org/officeDocument/2006/relationships/slide" Target="slides/slide31.xml"/><Relationship Id="rId110" Type="http://schemas.openxmlformats.org/officeDocument/2006/relationships/slide" Target="slides/slide54.xml"/><Relationship Id="rId115" Type="http://schemas.openxmlformats.org/officeDocument/2006/relationships/slide" Target="slides/slide59.xml"/><Relationship Id="rId131" Type="http://schemas.openxmlformats.org/officeDocument/2006/relationships/slide" Target="slides/slide75.xml"/><Relationship Id="rId136" Type="http://schemas.openxmlformats.org/officeDocument/2006/relationships/tags" Target="tags/tag1.xml"/><Relationship Id="rId61" Type="http://schemas.openxmlformats.org/officeDocument/2006/relationships/slide" Target="slides/slide5.xml"/><Relationship Id="rId82" Type="http://schemas.openxmlformats.org/officeDocument/2006/relationships/slide" Target="slides/slide26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56" Type="http://schemas.openxmlformats.org/officeDocument/2006/relationships/slideMaster" Target="slideMasters/slideMaster56.xml"/><Relationship Id="rId77" Type="http://schemas.openxmlformats.org/officeDocument/2006/relationships/slide" Target="slides/slide21.xml"/><Relationship Id="rId100" Type="http://schemas.openxmlformats.org/officeDocument/2006/relationships/slide" Target="slides/slide44.xml"/><Relationship Id="rId105" Type="http://schemas.openxmlformats.org/officeDocument/2006/relationships/slide" Target="slides/slide49.xml"/><Relationship Id="rId126" Type="http://schemas.openxmlformats.org/officeDocument/2006/relationships/slide" Target="slides/slide70.xml"/><Relationship Id="rId8" Type="http://schemas.openxmlformats.org/officeDocument/2006/relationships/slideMaster" Target="slideMasters/slideMaster8.xml"/><Relationship Id="rId51" Type="http://schemas.openxmlformats.org/officeDocument/2006/relationships/slideMaster" Target="slideMasters/slideMaster51.xml"/><Relationship Id="rId72" Type="http://schemas.openxmlformats.org/officeDocument/2006/relationships/slide" Target="slides/slide16.xml"/><Relationship Id="rId93" Type="http://schemas.openxmlformats.org/officeDocument/2006/relationships/slide" Target="slides/slide37.xml"/><Relationship Id="rId98" Type="http://schemas.openxmlformats.org/officeDocument/2006/relationships/slide" Target="slides/slide42.xml"/><Relationship Id="rId121" Type="http://schemas.openxmlformats.org/officeDocument/2006/relationships/slide" Target="slides/slide65.xml"/><Relationship Id="rId3" Type="http://schemas.openxmlformats.org/officeDocument/2006/relationships/slideMaster" Target="slideMasters/slideMaster3.xml"/><Relationship Id="rId25" Type="http://schemas.openxmlformats.org/officeDocument/2006/relationships/slideMaster" Target="slideMasters/slideMaster25.xml"/><Relationship Id="rId46" Type="http://schemas.openxmlformats.org/officeDocument/2006/relationships/slideMaster" Target="slideMasters/slideMaster46.xml"/><Relationship Id="rId67" Type="http://schemas.openxmlformats.org/officeDocument/2006/relationships/slide" Target="slides/slide11.xml"/><Relationship Id="rId116" Type="http://schemas.openxmlformats.org/officeDocument/2006/relationships/slide" Target="slides/slide60.xml"/><Relationship Id="rId137" Type="http://schemas.openxmlformats.org/officeDocument/2006/relationships/commentAuthors" Target="commentAuthors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62" Type="http://schemas.openxmlformats.org/officeDocument/2006/relationships/slide" Target="slides/slide6.xml"/><Relationship Id="rId83" Type="http://schemas.openxmlformats.org/officeDocument/2006/relationships/slide" Target="slides/slide27.xml"/><Relationship Id="rId88" Type="http://schemas.openxmlformats.org/officeDocument/2006/relationships/slide" Target="slides/slide32.xml"/><Relationship Id="rId111" Type="http://schemas.openxmlformats.org/officeDocument/2006/relationships/slide" Target="slides/slide55.xml"/><Relationship Id="rId132" Type="http://schemas.openxmlformats.org/officeDocument/2006/relationships/slide" Target="slides/slide76.xml"/><Relationship Id="rId15" Type="http://schemas.openxmlformats.org/officeDocument/2006/relationships/slideMaster" Target="slideMasters/slideMaster15.xml"/><Relationship Id="rId36" Type="http://schemas.openxmlformats.org/officeDocument/2006/relationships/slideMaster" Target="slideMasters/slideMaster36.xml"/><Relationship Id="rId57" Type="http://schemas.openxmlformats.org/officeDocument/2006/relationships/slide" Target="slides/slide1.xml"/><Relationship Id="rId106" Type="http://schemas.openxmlformats.org/officeDocument/2006/relationships/slide" Target="slides/slide50.xml"/><Relationship Id="rId127" Type="http://schemas.openxmlformats.org/officeDocument/2006/relationships/slide" Target="slides/slide71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52" Type="http://schemas.openxmlformats.org/officeDocument/2006/relationships/slideMaster" Target="slideMasters/slideMaster52.xml"/><Relationship Id="rId73" Type="http://schemas.openxmlformats.org/officeDocument/2006/relationships/slide" Target="slides/slide17.xml"/><Relationship Id="rId78" Type="http://schemas.openxmlformats.org/officeDocument/2006/relationships/slide" Target="slides/slide22.xml"/><Relationship Id="rId94" Type="http://schemas.openxmlformats.org/officeDocument/2006/relationships/slide" Target="slides/slide38.xml"/><Relationship Id="rId99" Type="http://schemas.openxmlformats.org/officeDocument/2006/relationships/slide" Target="slides/slide43.xml"/><Relationship Id="rId101" Type="http://schemas.openxmlformats.org/officeDocument/2006/relationships/slide" Target="slides/slide45.xml"/><Relationship Id="rId122" Type="http://schemas.openxmlformats.org/officeDocument/2006/relationships/slide" Target="slides/slide6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26" Type="http://schemas.openxmlformats.org/officeDocument/2006/relationships/slideMaster" Target="slideMasters/slideMaster26.xml"/><Relationship Id="rId47" Type="http://schemas.openxmlformats.org/officeDocument/2006/relationships/slideMaster" Target="slideMasters/slideMaster47.xml"/><Relationship Id="rId68" Type="http://schemas.openxmlformats.org/officeDocument/2006/relationships/slide" Target="slides/slide12.xml"/><Relationship Id="rId89" Type="http://schemas.openxmlformats.org/officeDocument/2006/relationships/slide" Target="slides/slide33.xml"/><Relationship Id="rId112" Type="http://schemas.openxmlformats.org/officeDocument/2006/relationships/slide" Target="slides/slide56.xml"/><Relationship Id="rId133" Type="http://schemas.openxmlformats.org/officeDocument/2006/relationships/slide" Target="slides/slide77.xml"/><Relationship Id="rId16" Type="http://schemas.openxmlformats.org/officeDocument/2006/relationships/slideMaster" Target="slideMasters/slideMaster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_CRT_SECURE_NO_WARNINGS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stdio.h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string.h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3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name[8];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short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age;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float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score;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remark[200];  </a:t>
            </a:r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备注信息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stu1 = {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"ZHUHONG"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20, 80,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"introduction to computer systems"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};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 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= 0;</a:t>
            </a:r>
          </a:p>
          <a:p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x = </a:t>
            </a:r>
            <a:r>
              <a:rPr lang="en-US" altLang="zh-CN" sz="1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"%d"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x);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940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楷体_GB2312" pitchFamily="1" charset="-122"/>
                <a:ea typeface="楷体_GB2312" pitchFamily="1" charset="-122"/>
              </a:rPr>
              <a:t>指令 </a:t>
            </a:r>
            <a:r>
              <a:rPr lang="en-US" altLang="zh-CN" sz="1200" dirty="0">
                <a:latin typeface="楷体_GB2312" pitchFamily="1" charset="-122"/>
                <a:ea typeface="楷体_GB2312" pitchFamily="1" charset="-122"/>
              </a:rPr>
              <a:t>mov  </a:t>
            </a:r>
            <a:r>
              <a:rPr lang="en-US" altLang="zh-CN" sz="1200" dirty="0" err="1">
                <a:latin typeface="楷体_GB2312" pitchFamily="1" charset="-122"/>
                <a:ea typeface="楷体_GB2312" pitchFamily="1" charset="-122"/>
              </a:rPr>
              <a:t>buf</a:t>
            </a:r>
            <a:r>
              <a:rPr lang="en-US" altLang="zh-CN" sz="1200" dirty="0">
                <a:latin typeface="楷体_GB2312" pitchFamily="1" charset="-122"/>
                <a:ea typeface="楷体_GB2312" pitchFamily="1" charset="-122"/>
              </a:rPr>
              <a:t>,  %</a:t>
            </a:r>
            <a:r>
              <a:rPr lang="en-US" altLang="zh-CN" sz="1200" dirty="0" err="1">
                <a:latin typeface="楷体_GB2312" pitchFamily="1" charset="-122"/>
                <a:ea typeface="楷体_GB2312" pitchFamily="1" charset="-122"/>
              </a:rPr>
              <a:t>edx</a:t>
            </a:r>
            <a:r>
              <a:rPr lang="en-US" altLang="zh-CN" sz="12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1200" dirty="0">
                <a:latin typeface="楷体_GB2312" pitchFamily="1" charset="-122"/>
                <a:ea typeface="楷体_GB2312" pitchFamily="1" charset="-122"/>
              </a:rPr>
              <a:t>是否正确？ </a:t>
            </a:r>
          </a:p>
          <a:p>
            <a:r>
              <a:rPr lang="en-US" altLang="zh-CN" dirty="0"/>
              <a:t>——</a:t>
            </a:r>
            <a:r>
              <a:rPr lang="zh-CN" altLang="en-US" dirty="0"/>
              <a:t>上机试试看？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506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649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</a:t>
            </a:r>
            <a:r>
              <a:rPr lang="en-US" altLang="zh-CN" dirty="0"/>
              <a:t>MOV  $</a:t>
            </a:r>
            <a:r>
              <a:rPr lang="en-US" altLang="zh-CN" dirty="0" err="1"/>
              <a:t>buf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%</a:t>
            </a:r>
            <a:r>
              <a:rPr lang="en-US" altLang="zh-CN" dirty="0" err="1"/>
              <a:t>eax</a:t>
            </a:r>
            <a:r>
              <a:rPr lang="zh-CN" altLang="en-US" dirty="0"/>
              <a:t>与</a:t>
            </a:r>
            <a:r>
              <a:rPr lang="en-US" altLang="zh-CN" dirty="0"/>
              <a:t>MOV  </a:t>
            </a:r>
            <a:r>
              <a:rPr lang="en-US" altLang="zh-CN" dirty="0" err="1"/>
              <a:t>buf</a:t>
            </a:r>
            <a:r>
              <a:rPr lang="zh-CN" altLang="en-US" dirty="0"/>
              <a:t>， </a:t>
            </a:r>
            <a:r>
              <a:rPr lang="en-US" altLang="zh-CN" dirty="0"/>
              <a:t>%</a:t>
            </a:r>
            <a:r>
              <a:rPr lang="en-US" altLang="zh-CN" dirty="0" err="1"/>
              <a:t>eax</a:t>
            </a:r>
            <a:r>
              <a:rPr lang="zh-CN" altLang="en-US" dirty="0"/>
              <a:t>的区别    </a:t>
            </a:r>
            <a:r>
              <a:rPr lang="en-US" altLang="zh-CN" dirty="0"/>
              <a:t>(</a:t>
            </a:r>
            <a:r>
              <a:rPr lang="zh-CN" altLang="en-US" dirty="0"/>
              <a:t>立即寻址，直接寻址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MOV  $1234, %</a:t>
            </a:r>
            <a:r>
              <a:rPr lang="en-US" altLang="zh-CN" dirty="0" err="1"/>
              <a:t>eax</a:t>
            </a:r>
            <a:r>
              <a:rPr lang="zh-CN" altLang="en-US" dirty="0"/>
              <a:t>，    </a:t>
            </a:r>
            <a:r>
              <a:rPr lang="en-US" altLang="zh-CN" dirty="0"/>
              <a:t>MOV  1234</a:t>
            </a:r>
            <a:r>
              <a:rPr lang="zh-CN" altLang="en-US" dirty="0"/>
              <a:t>， </a:t>
            </a:r>
            <a:r>
              <a:rPr lang="en-US" altLang="zh-CN" dirty="0"/>
              <a:t>%</a:t>
            </a:r>
            <a:r>
              <a:rPr lang="en-US" altLang="zh-CN" dirty="0" err="1"/>
              <a:t>eax</a:t>
            </a:r>
            <a:r>
              <a:rPr lang="zh-CN" altLang="en-US" dirty="0"/>
              <a:t>的区别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MOV   buf+2, %</a:t>
            </a:r>
            <a:r>
              <a:rPr lang="en-US" altLang="zh-CN" dirty="0" err="1"/>
              <a:t>eax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47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694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06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197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40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158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 *p;</a:t>
            </a:r>
          </a:p>
          <a:p>
            <a:r>
              <a:rPr lang="en-US" altLang="zh-CN" dirty="0"/>
              <a:t>     *p=100</a:t>
            </a:r>
          </a:p>
          <a:p>
            <a:r>
              <a:rPr lang="en-US" altLang="zh-CN" dirty="0"/>
              <a:t>Mov  p, %</a:t>
            </a:r>
            <a:r>
              <a:rPr lang="en-US" altLang="zh-CN" dirty="0" err="1"/>
              <a:t>esi</a:t>
            </a:r>
            <a:endParaRPr lang="en-US" altLang="zh-CN" dirty="0"/>
          </a:p>
          <a:p>
            <a:r>
              <a:rPr lang="en-US" altLang="zh-CN" dirty="0"/>
              <a:t>Mov  100, (%</a:t>
            </a:r>
            <a:r>
              <a:rPr lang="en-US" altLang="zh-CN" dirty="0" err="1"/>
              <a:t>esi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75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6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3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3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3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3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3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Relationship Id="rId14" Type="http://schemas.openxmlformats.org/officeDocument/2006/relationships/image" Target="../media/image3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Relationship Id="rId14" Type="http://schemas.openxmlformats.org/officeDocument/2006/relationships/image" Target="../media/image3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Relationship Id="rId14" Type="http://schemas.openxmlformats.org/officeDocument/2006/relationships/image" Target="../media/image3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Relationship Id="rId14" Type="http://schemas.openxmlformats.org/officeDocument/2006/relationships/image" Target="../media/image3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Relationship Id="rId14" Type="http://schemas.openxmlformats.org/officeDocument/2006/relationships/image" Target="../media/image3.pn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Relationship Id="rId14" Type="http://schemas.openxmlformats.org/officeDocument/2006/relationships/image" Target="../media/image3.pn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Relationship Id="rId14" Type="http://schemas.openxmlformats.org/officeDocument/2006/relationships/image" Target="../media/image3.pn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Relationship Id="rId14" Type="http://schemas.openxmlformats.org/officeDocument/2006/relationships/image" Target="../media/image3.pn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Relationship Id="rId14" Type="http://schemas.openxmlformats.org/officeDocument/2006/relationships/image" Target="../media/image3.png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Relationship Id="rId14" Type="http://schemas.openxmlformats.org/officeDocument/2006/relationships/image" Target="../media/image3.png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8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85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Relationship Id="rId14" Type="http://schemas.openxmlformats.org/officeDocument/2006/relationships/image" Target="../media/image3.png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89.xml"/><Relationship Id="rId7" Type="http://schemas.openxmlformats.org/officeDocument/2006/relationships/slideLayout" Target="../slideLayouts/slideLayout293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87.xml"/><Relationship Id="rId6" Type="http://schemas.openxmlformats.org/officeDocument/2006/relationships/slideLayout" Target="../slideLayouts/slideLayout292.xml"/><Relationship Id="rId11" Type="http://schemas.openxmlformats.org/officeDocument/2006/relationships/slideLayout" Target="../slideLayouts/slideLayout297.xml"/><Relationship Id="rId5" Type="http://schemas.openxmlformats.org/officeDocument/2006/relationships/slideLayout" Target="../slideLayouts/slideLayout29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96.xml"/><Relationship Id="rId4" Type="http://schemas.openxmlformats.org/officeDocument/2006/relationships/slideLayout" Target="../slideLayouts/slideLayout290.xml"/><Relationship Id="rId9" Type="http://schemas.openxmlformats.org/officeDocument/2006/relationships/slideLayout" Target="../slideLayouts/slideLayout295.xml"/><Relationship Id="rId14" Type="http://schemas.openxmlformats.org/officeDocument/2006/relationships/image" Target="../media/image3.png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00.xml"/><Relationship Id="rId7" Type="http://schemas.openxmlformats.org/officeDocument/2006/relationships/slideLayout" Target="../slideLayouts/slideLayout304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5" Type="http://schemas.openxmlformats.org/officeDocument/2006/relationships/slideLayout" Target="../slideLayouts/slideLayout30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07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Relationship Id="rId14" Type="http://schemas.openxmlformats.org/officeDocument/2006/relationships/image" Target="../media/image3.png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11.xml"/><Relationship Id="rId7" Type="http://schemas.openxmlformats.org/officeDocument/2006/relationships/slideLayout" Target="../slideLayouts/slideLayout315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1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09.xml"/><Relationship Id="rId6" Type="http://schemas.openxmlformats.org/officeDocument/2006/relationships/slideLayout" Target="../slideLayouts/slideLayout314.xml"/><Relationship Id="rId11" Type="http://schemas.openxmlformats.org/officeDocument/2006/relationships/slideLayout" Target="../slideLayouts/slideLayout319.xml"/><Relationship Id="rId5" Type="http://schemas.openxmlformats.org/officeDocument/2006/relationships/slideLayout" Target="../slideLayouts/slideLayout31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18.xml"/><Relationship Id="rId4" Type="http://schemas.openxmlformats.org/officeDocument/2006/relationships/slideLayout" Target="../slideLayouts/slideLayout312.xml"/><Relationship Id="rId9" Type="http://schemas.openxmlformats.org/officeDocument/2006/relationships/slideLayout" Target="../slideLayouts/slideLayout317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22.xml"/><Relationship Id="rId7" Type="http://schemas.openxmlformats.org/officeDocument/2006/relationships/slideLayout" Target="../slideLayouts/slideLayout326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2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20.xml"/><Relationship Id="rId6" Type="http://schemas.openxmlformats.org/officeDocument/2006/relationships/slideLayout" Target="../slideLayouts/slideLayout325.xml"/><Relationship Id="rId11" Type="http://schemas.openxmlformats.org/officeDocument/2006/relationships/slideLayout" Target="../slideLayouts/slideLayout330.xml"/><Relationship Id="rId5" Type="http://schemas.openxmlformats.org/officeDocument/2006/relationships/slideLayout" Target="../slideLayouts/slideLayout32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29.xml"/><Relationship Id="rId4" Type="http://schemas.openxmlformats.org/officeDocument/2006/relationships/slideLayout" Target="../slideLayouts/slideLayout323.xml"/><Relationship Id="rId9" Type="http://schemas.openxmlformats.org/officeDocument/2006/relationships/slideLayout" Target="../slideLayouts/slideLayout328.xml"/><Relationship Id="rId14" Type="http://schemas.openxmlformats.org/officeDocument/2006/relationships/image" Target="../media/image3.png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33.xml"/><Relationship Id="rId7" Type="http://schemas.openxmlformats.org/officeDocument/2006/relationships/slideLayout" Target="../slideLayouts/slideLayout337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3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31.xml"/><Relationship Id="rId6" Type="http://schemas.openxmlformats.org/officeDocument/2006/relationships/slideLayout" Target="../slideLayouts/slideLayout336.xml"/><Relationship Id="rId11" Type="http://schemas.openxmlformats.org/officeDocument/2006/relationships/slideLayout" Target="../slideLayouts/slideLayout341.xml"/><Relationship Id="rId5" Type="http://schemas.openxmlformats.org/officeDocument/2006/relationships/slideLayout" Target="../slideLayouts/slideLayout33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40.xml"/><Relationship Id="rId4" Type="http://schemas.openxmlformats.org/officeDocument/2006/relationships/slideLayout" Target="../slideLayouts/slideLayout334.xml"/><Relationship Id="rId9" Type="http://schemas.openxmlformats.org/officeDocument/2006/relationships/slideLayout" Target="../slideLayouts/slideLayout339.xml"/><Relationship Id="rId14" Type="http://schemas.openxmlformats.org/officeDocument/2006/relationships/image" Target="../media/image3.png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44.xml"/><Relationship Id="rId7" Type="http://schemas.openxmlformats.org/officeDocument/2006/relationships/slideLayout" Target="../slideLayouts/slideLayout348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4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42.xml"/><Relationship Id="rId6" Type="http://schemas.openxmlformats.org/officeDocument/2006/relationships/slideLayout" Target="../slideLayouts/slideLayout347.xml"/><Relationship Id="rId11" Type="http://schemas.openxmlformats.org/officeDocument/2006/relationships/slideLayout" Target="../slideLayouts/slideLayout352.xml"/><Relationship Id="rId5" Type="http://schemas.openxmlformats.org/officeDocument/2006/relationships/slideLayout" Target="../slideLayouts/slideLayout34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45.xml"/><Relationship Id="rId9" Type="http://schemas.openxmlformats.org/officeDocument/2006/relationships/slideLayout" Target="../slideLayouts/slideLayout350.xml"/><Relationship Id="rId14" Type="http://schemas.openxmlformats.org/officeDocument/2006/relationships/image" Target="../media/image3.png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55.xml"/><Relationship Id="rId7" Type="http://schemas.openxmlformats.org/officeDocument/2006/relationships/slideLayout" Target="../slideLayouts/slideLayout359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5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53.xml"/><Relationship Id="rId6" Type="http://schemas.openxmlformats.org/officeDocument/2006/relationships/slideLayout" Target="../slideLayouts/slideLayout358.xml"/><Relationship Id="rId11" Type="http://schemas.openxmlformats.org/officeDocument/2006/relationships/slideLayout" Target="../slideLayouts/slideLayout363.xml"/><Relationship Id="rId5" Type="http://schemas.openxmlformats.org/officeDocument/2006/relationships/slideLayout" Target="../slideLayouts/slideLayout35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62.xml"/><Relationship Id="rId4" Type="http://schemas.openxmlformats.org/officeDocument/2006/relationships/slideLayout" Target="../slideLayouts/slideLayout356.xml"/><Relationship Id="rId9" Type="http://schemas.openxmlformats.org/officeDocument/2006/relationships/slideLayout" Target="../slideLayouts/slideLayout361.xml"/><Relationship Id="rId14" Type="http://schemas.openxmlformats.org/officeDocument/2006/relationships/image" Target="../media/image3.png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6.xml"/><Relationship Id="rId7" Type="http://schemas.openxmlformats.org/officeDocument/2006/relationships/slideLayout" Target="../slideLayouts/slideLayout370.xml"/><Relationship Id="rId12" Type="http://schemas.openxmlformats.org/officeDocument/2006/relationships/theme" Target="../theme/theme34.xml"/><Relationship Id="rId2" Type="http://schemas.openxmlformats.org/officeDocument/2006/relationships/slideLayout" Target="../slideLayouts/slideLayout36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64.xml"/><Relationship Id="rId6" Type="http://schemas.openxmlformats.org/officeDocument/2006/relationships/slideLayout" Target="../slideLayouts/slideLayout369.xml"/><Relationship Id="rId11" Type="http://schemas.openxmlformats.org/officeDocument/2006/relationships/slideLayout" Target="../slideLayouts/slideLayout374.xml"/><Relationship Id="rId5" Type="http://schemas.openxmlformats.org/officeDocument/2006/relationships/slideLayout" Target="../slideLayouts/slideLayout36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73.xml"/><Relationship Id="rId4" Type="http://schemas.openxmlformats.org/officeDocument/2006/relationships/slideLayout" Target="../slideLayouts/slideLayout367.xml"/><Relationship Id="rId9" Type="http://schemas.openxmlformats.org/officeDocument/2006/relationships/slideLayout" Target="../slideLayouts/slideLayout372.xml"/><Relationship Id="rId14" Type="http://schemas.openxmlformats.org/officeDocument/2006/relationships/image" Target="../media/image3.png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77.xml"/><Relationship Id="rId7" Type="http://schemas.openxmlformats.org/officeDocument/2006/relationships/slideLayout" Target="../slideLayouts/slideLayout381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37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75.xml"/><Relationship Id="rId6" Type="http://schemas.openxmlformats.org/officeDocument/2006/relationships/slideLayout" Target="../slideLayouts/slideLayout380.xml"/><Relationship Id="rId11" Type="http://schemas.openxmlformats.org/officeDocument/2006/relationships/slideLayout" Target="../slideLayouts/slideLayout385.xml"/><Relationship Id="rId5" Type="http://schemas.openxmlformats.org/officeDocument/2006/relationships/slideLayout" Target="../slideLayouts/slideLayout37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84.xml"/><Relationship Id="rId4" Type="http://schemas.openxmlformats.org/officeDocument/2006/relationships/slideLayout" Target="../slideLayouts/slideLayout378.xml"/><Relationship Id="rId9" Type="http://schemas.openxmlformats.org/officeDocument/2006/relationships/slideLayout" Target="../slideLayouts/slideLayout383.xml"/><Relationship Id="rId14" Type="http://schemas.openxmlformats.org/officeDocument/2006/relationships/image" Target="../media/image3.png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88.xml"/><Relationship Id="rId7" Type="http://schemas.openxmlformats.org/officeDocument/2006/relationships/slideLayout" Target="../slideLayouts/slideLayout392.xml"/><Relationship Id="rId12" Type="http://schemas.openxmlformats.org/officeDocument/2006/relationships/theme" Target="../theme/theme36.xml"/><Relationship Id="rId2" Type="http://schemas.openxmlformats.org/officeDocument/2006/relationships/slideLayout" Target="../slideLayouts/slideLayout38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86.xml"/><Relationship Id="rId6" Type="http://schemas.openxmlformats.org/officeDocument/2006/relationships/slideLayout" Target="../slideLayouts/slideLayout391.xml"/><Relationship Id="rId11" Type="http://schemas.openxmlformats.org/officeDocument/2006/relationships/slideLayout" Target="../slideLayouts/slideLayout396.xml"/><Relationship Id="rId5" Type="http://schemas.openxmlformats.org/officeDocument/2006/relationships/slideLayout" Target="../slideLayouts/slideLayout39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95.xml"/><Relationship Id="rId4" Type="http://schemas.openxmlformats.org/officeDocument/2006/relationships/slideLayout" Target="../slideLayouts/slideLayout389.xml"/><Relationship Id="rId9" Type="http://schemas.openxmlformats.org/officeDocument/2006/relationships/slideLayout" Target="../slideLayouts/slideLayout394.xml"/><Relationship Id="rId14" Type="http://schemas.openxmlformats.org/officeDocument/2006/relationships/image" Target="../media/image3.png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99.xml"/><Relationship Id="rId7" Type="http://schemas.openxmlformats.org/officeDocument/2006/relationships/slideLayout" Target="../slideLayouts/slideLayout403.xml"/><Relationship Id="rId12" Type="http://schemas.openxmlformats.org/officeDocument/2006/relationships/theme" Target="../theme/theme37.xml"/><Relationship Id="rId2" Type="http://schemas.openxmlformats.org/officeDocument/2006/relationships/slideLayout" Target="../slideLayouts/slideLayout39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97.xml"/><Relationship Id="rId6" Type="http://schemas.openxmlformats.org/officeDocument/2006/relationships/slideLayout" Target="../slideLayouts/slideLayout402.xml"/><Relationship Id="rId11" Type="http://schemas.openxmlformats.org/officeDocument/2006/relationships/slideLayout" Target="../slideLayouts/slideLayout407.xml"/><Relationship Id="rId5" Type="http://schemas.openxmlformats.org/officeDocument/2006/relationships/slideLayout" Target="../slideLayouts/slideLayout40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06.xml"/><Relationship Id="rId4" Type="http://schemas.openxmlformats.org/officeDocument/2006/relationships/slideLayout" Target="../slideLayouts/slideLayout400.xml"/><Relationship Id="rId9" Type="http://schemas.openxmlformats.org/officeDocument/2006/relationships/slideLayout" Target="../slideLayouts/slideLayout405.xml"/><Relationship Id="rId14" Type="http://schemas.openxmlformats.org/officeDocument/2006/relationships/image" Target="../media/image3.png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10.xml"/><Relationship Id="rId7" Type="http://schemas.openxmlformats.org/officeDocument/2006/relationships/slideLayout" Target="../slideLayouts/slideLayout414.xml"/><Relationship Id="rId12" Type="http://schemas.openxmlformats.org/officeDocument/2006/relationships/theme" Target="../theme/theme38.xml"/><Relationship Id="rId2" Type="http://schemas.openxmlformats.org/officeDocument/2006/relationships/slideLayout" Target="../slideLayouts/slideLayout40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08.xml"/><Relationship Id="rId6" Type="http://schemas.openxmlformats.org/officeDocument/2006/relationships/slideLayout" Target="../slideLayouts/slideLayout413.xml"/><Relationship Id="rId11" Type="http://schemas.openxmlformats.org/officeDocument/2006/relationships/slideLayout" Target="../slideLayouts/slideLayout418.xml"/><Relationship Id="rId5" Type="http://schemas.openxmlformats.org/officeDocument/2006/relationships/slideLayout" Target="../slideLayouts/slideLayout41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17.xml"/><Relationship Id="rId4" Type="http://schemas.openxmlformats.org/officeDocument/2006/relationships/slideLayout" Target="../slideLayouts/slideLayout411.xml"/><Relationship Id="rId9" Type="http://schemas.openxmlformats.org/officeDocument/2006/relationships/slideLayout" Target="../slideLayouts/slideLayout416.xml"/><Relationship Id="rId14" Type="http://schemas.openxmlformats.org/officeDocument/2006/relationships/image" Target="../media/image3.png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21.xml"/><Relationship Id="rId7" Type="http://schemas.openxmlformats.org/officeDocument/2006/relationships/slideLayout" Target="../slideLayouts/slideLayout425.xml"/><Relationship Id="rId12" Type="http://schemas.openxmlformats.org/officeDocument/2006/relationships/theme" Target="../theme/theme39.xml"/><Relationship Id="rId2" Type="http://schemas.openxmlformats.org/officeDocument/2006/relationships/slideLayout" Target="../slideLayouts/slideLayout42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19.xml"/><Relationship Id="rId6" Type="http://schemas.openxmlformats.org/officeDocument/2006/relationships/slideLayout" Target="../slideLayouts/slideLayout424.xml"/><Relationship Id="rId11" Type="http://schemas.openxmlformats.org/officeDocument/2006/relationships/slideLayout" Target="../slideLayouts/slideLayout429.xml"/><Relationship Id="rId5" Type="http://schemas.openxmlformats.org/officeDocument/2006/relationships/slideLayout" Target="../slideLayouts/slideLayout42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28.xml"/><Relationship Id="rId4" Type="http://schemas.openxmlformats.org/officeDocument/2006/relationships/slideLayout" Target="../slideLayouts/slideLayout422.xml"/><Relationship Id="rId9" Type="http://schemas.openxmlformats.org/officeDocument/2006/relationships/slideLayout" Target="../slideLayouts/slideLayout427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32.xml"/><Relationship Id="rId7" Type="http://schemas.openxmlformats.org/officeDocument/2006/relationships/slideLayout" Target="../slideLayouts/slideLayout436.xml"/><Relationship Id="rId12" Type="http://schemas.openxmlformats.org/officeDocument/2006/relationships/theme" Target="../theme/theme40.xml"/><Relationship Id="rId2" Type="http://schemas.openxmlformats.org/officeDocument/2006/relationships/slideLayout" Target="../slideLayouts/slideLayout43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30.xml"/><Relationship Id="rId6" Type="http://schemas.openxmlformats.org/officeDocument/2006/relationships/slideLayout" Target="../slideLayouts/slideLayout435.xml"/><Relationship Id="rId11" Type="http://schemas.openxmlformats.org/officeDocument/2006/relationships/slideLayout" Target="../slideLayouts/slideLayout440.xml"/><Relationship Id="rId5" Type="http://schemas.openxmlformats.org/officeDocument/2006/relationships/slideLayout" Target="../slideLayouts/slideLayout43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39.xml"/><Relationship Id="rId4" Type="http://schemas.openxmlformats.org/officeDocument/2006/relationships/slideLayout" Target="../slideLayouts/slideLayout433.xml"/><Relationship Id="rId9" Type="http://schemas.openxmlformats.org/officeDocument/2006/relationships/slideLayout" Target="../slideLayouts/slideLayout438.xml"/><Relationship Id="rId14" Type="http://schemas.openxmlformats.org/officeDocument/2006/relationships/image" Target="../media/image3.png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43.xml"/><Relationship Id="rId7" Type="http://schemas.openxmlformats.org/officeDocument/2006/relationships/slideLayout" Target="../slideLayouts/slideLayout447.xml"/><Relationship Id="rId12" Type="http://schemas.openxmlformats.org/officeDocument/2006/relationships/theme" Target="../theme/theme41.xml"/><Relationship Id="rId2" Type="http://schemas.openxmlformats.org/officeDocument/2006/relationships/slideLayout" Target="../slideLayouts/slideLayout44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41.xml"/><Relationship Id="rId6" Type="http://schemas.openxmlformats.org/officeDocument/2006/relationships/slideLayout" Target="../slideLayouts/slideLayout446.xml"/><Relationship Id="rId11" Type="http://schemas.openxmlformats.org/officeDocument/2006/relationships/slideLayout" Target="../slideLayouts/slideLayout451.xml"/><Relationship Id="rId5" Type="http://schemas.openxmlformats.org/officeDocument/2006/relationships/slideLayout" Target="../slideLayouts/slideLayout44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0.xml"/><Relationship Id="rId4" Type="http://schemas.openxmlformats.org/officeDocument/2006/relationships/slideLayout" Target="../slideLayouts/slideLayout444.xml"/><Relationship Id="rId9" Type="http://schemas.openxmlformats.org/officeDocument/2006/relationships/slideLayout" Target="../slideLayouts/slideLayout449.xml"/><Relationship Id="rId14" Type="http://schemas.openxmlformats.org/officeDocument/2006/relationships/image" Target="../media/image3.png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54.xml"/><Relationship Id="rId7" Type="http://schemas.openxmlformats.org/officeDocument/2006/relationships/slideLayout" Target="../slideLayouts/slideLayout458.xml"/><Relationship Id="rId12" Type="http://schemas.openxmlformats.org/officeDocument/2006/relationships/theme" Target="../theme/theme42.xml"/><Relationship Id="rId2" Type="http://schemas.openxmlformats.org/officeDocument/2006/relationships/slideLayout" Target="../slideLayouts/slideLayout45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52.xml"/><Relationship Id="rId6" Type="http://schemas.openxmlformats.org/officeDocument/2006/relationships/slideLayout" Target="../slideLayouts/slideLayout457.xml"/><Relationship Id="rId11" Type="http://schemas.openxmlformats.org/officeDocument/2006/relationships/slideLayout" Target="../slideLayouts/slideLayout462.xml"/><Relationship Id="rId5" Type="http://schemas.openxmlformats.org/officeDocument/2006/relationships/slideLayout" Target="../slideLayouts/slideLayout45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61.xml"/><Relationship Id="rId4" Type="http://schemas.openxmlformats.org/officeDocument/2006/relationships/slideLayout" Target="../slideLayouts/slideLayout455.xml"/><Relationship Id="rId9" Type="http://schemas.openxmlformats.org/officeDocument/2006/relationships/slideLayout" Target="../slideLayouts/slideLayout460.xml"/><Relationship Id="rId14" Type="http://schemas.openxmlformats.org/officeDocument/2006/relationships/image" Target="../media/image3.png"/></Relationships>
</file>

<file path=ppt/slideMasters/_rels/slideMaster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65.xml"/><Relationship Id="rId7" Type="http://schemas.openxmlformats.org/officeDocument/2006/relationships/slideLayout" Target="../slideLayouts/slideLayout469.xml"/><Relationship Id="rId12" Type="http://schemas.openxmlformats.org/officeDocument/2006/relationships/theme" Target="../theme/theme43.xml"/><Relationship Id="rId2" Type="http://schemas.openxmlformats.org/officeDocument/2006/relationships/slideLayout" Target="../slideLayouts/slideLayout46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63.xml"/><Relationship Id="rId6" Type="http://schemas.openxmlformats.org/officeDocument/2006/relationships/slideLayout" Target="../slideLayouts/slideLayout468.xml"/><Relationship Id="rId11" Type="http://schemas.openxmlformats.org/officeDocument/2006/relationships/slideLayout" Target="../slideLayouts/slideLayout473.xml"/><Relationship Id="rId5" Type="http://schemas.openxmlformats.org/officeDocument/2006/relationships/slideLayout" Target="../slideLayouts/slideLayout46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72.xml"/><Relationship Id="rId4" Type="http://schemas.openxmlformats.org/officeDocument/2006/relationships/slideLayout" Target="../slideLayouts/slideLayout466.xml"/><Relationship Id="rId9" Type="http://schemas.openxmlformats.org/officeDocument/2006/relationships/slideLayout" Target="../slideLayouts/slideLayout471.xml"/><Relationship Id="rId14" Type="http://schemas.openxmlformats.org/officeDocument/2006/relationships/image" Target="../media/image3.png"/></Relationships>
</file>

<file path=ppt/slideMasters/_rels/slideMaster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6.xml"/><Relationship Id="rId7" Type="http://schemas.openxmlformats.org/officeDocument/2006/relationships/slideLayout" Target="../slideLayouts/slideLayout480.xml"/><Relationship Id="rId12" Type="http://schemas.openxmlformats.org/officeDocument/2006/relationships/theme" Target="../theme/theme44.xml"/><Relationship Id="rId2" Type="http://schemas.openxmlformats.org/officeDocument/2006/relationships/slideLayout" Target="../slideLayouts/slideLayout47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74.xml"/><Relationship Id="rId6" Type="http://schemas.openxmlformats.org/officeDocument/2006/relationships/slideLayout" Target="../slideLayouts/slideLayout479.xml"/><Relationship Id="rId11" Type="http://schemas.openxmlformats.org/officeDocument/2006/relationships/slideLayout" Target="../slideLayouts/slideLayout484.xml"/><Relationship Id="rId5" Type="http://schemas.openxmlformats.org/officeDocument/2006/relationships/slideLayout" Target="../slideLayouts/slideLayout47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83.xml"/><Relationship Id="rId4" Type="http://schemas.openxmlformats.org/officeDocument/2006/relationships/slideLayout" Target="../slideLayouts/slideLayout477.xml"/><Relationship Id="rId9" Type="http://schemas.openxmlformats.org/officeDocument/2006/relationships/slideLayout" Target="../slideLayouts/slideLayout482.xml"/><Relationship Id="rId14" Type="http://schemas.openxmlformats.org/officeDocument/2006/relationships/image" Target="../media/image3.png"/></Relationships>
</file>

<file path=ppt/slideMasters/_rels/slideMaster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87.xml"/><Relationship Id="rId7" Type="http://schemas.openxmlformats.org/officeDocument/2006/relationships/slideLayout" Target="../slideLayouts/slideLayout491.xml"/><Relationship Id="rId12" Type="http://schemas.openxmlformats.org/officeDocument/2006/relationships/theme" Target="../theme/theme45.xml"/><Relationship Id="rId2" Type="http://schemas.openxmlformats.org/officeDocument/2006/relationships/slideLayout" Target="../slideLayouts/slideLayout48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85.xml"/><Relationship Id="rId6" Type="http://schemas.openxmlformats.org/officeDocument/2006/relationships/slideLayout" Target="../slideLayouts/slideLayout490.xml"/><Relationship Id="rId11" Type="http://schemas.openxmlformats.org/officeDocument/2006/relationships/slideLayout" Target="../slideLayouts/slideLayout495.xml"/><Relationship Id="rId5" Type="http://schemas.openxmlformats.org/officeDocument/2006/relationships/slideLayout" Target="../slideLayouts/slideLayout48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94.xml"/><Relationship Id="rId4" Type="http://schemas.openxmlformats.org/officeDocument/2006/relationships/slideLayout" Target="../slideLayouts/slideLayout488.xml"/><Relationship Id="rId9" Type="http://schemas.openxmlformats.org/officeDocument/2006/relationships/slideLayout" Target="../slideLayouts/slideLayout493.xml"/><Relationship Id="rId14" Type="http://schemas.openxmlformats.org/officeDocument/2006/relationships/image" Target="../media/image3.png"/></Relationships>
</file>

<file path=ppt/slideMasters/_rels/slideMaster4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98.xml"/><Relationship Id="rId7" Type="http://schemas.openxmlformats.org/officeDocument/2006/relationships/slideLayout" Target="../slideLayouts/slideLayout502.xml"/><Relationship Id="rId12" Type="http://schemas.openxmlformats.org/officeDocument/2006/relationships/theme" Target="../theme/theme46.xml"/><Relationship Id="rId2" Type="http://schemas.openxmlformats.org/officeDocument/2006/relationships/slideLayout" Target="../slideLayouts/slideLayout49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96.xml"/><Relationship Id="rId6" Type="http://schemas.openxmlformats.org/officeDocument/2006/relationships/slideLayout" Target="../slideLayouts/slideLayout501.xml"/><Relationship Id="rId11" Type="http://schemas.openxmlformats.org/officeDocument/2006/relationships/slideLayout" Target="../slideLayouts/slideLayout506.xml"/><Relationship Id="rId5" Type="http://schemas.openxmlformats.org/officeDocument/2006/relationships/slideLayout" Target="../slideLayouts/slideLayout50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05.xml"/><Relationship Id="rId4" Type="http://schemas.openxmlformats.org/officeDocument/2006/relationships/slideLayout" Target="../slideLayouts/slideLayout499.xml"/><Relationship Id="rId9" Type="http://schemas.openxmlformats.org/officeDocument/2006/relationships/slideLayout" Target="../slideLayouts/slideLayout504.xml"/><Relationship Id="rId14" Type="http://schemas.openxmlformats.org/officeDocument/2006/relationships/image" Target="../media/image3.png"/></Relationships>
</file>

<file path=ppt/slideMasters/_rels/slideMaster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09.xml"/><Relationship Id="rId7" Type="http://schemas.openxmlformats.org/officeDocument/2006/relationships/slideLayout" Target="../slideLayouts/slideLayout513.xml"/><Relationship Id="rId12" Type="http://schemas.openxmlformats.org/officeDocument/2006/relationships/theme" Target="../theme/theme47.xml"/><Relationship Id="rId2" Type="http://schemas.openxmlformats.org/officeDocument/2006/relationships/slideLayout" Target="../slideLayouts/slideLayout50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07.xml"/><Relationship Id="rId6" Type="http://schemas.openxmlformats.org/officeDocument/2006/relationships/slideLayout" Target="../slideLayouts/slideLayout512.xml"/><Relationship Id="rId11" Type="http://schemas.openxmlformats.org/officeDocument/2006/relationships/slideLayout" Target="../slideLayouts/slideLayout517.xml"/><Relationship Id="rId5" Type="http://schemas.openxmlformats.org/officeDocument/2006/relationships/slideLayout" Target="../slideLayouts/slideLayout51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16.xml"/><Relationship Id="rId4" Type="http://schemas.openxmlformats.org/officeDocument/2006/relationships/slideLayout" Target="../slideLayouts/slideLayout510.xml"/><Relationship Id="rId9" Type="http://schemas.openxmlformats.org/officeDocument/2006/relationships/slideLayout" Target="../slideLayouts/slideLayout515.xml"/><Relationship Id="rId14" Type="http://schemas.openxmlformats.org/officeDocument/2006/relationships/image" Target="../media/image3.png"/></Relationships>
</file>

<file path=ppt/slideMasters/_rels/slideMaster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20.xml"/><Relationship Id="rId7" Type="http://schemas.openxmlformats.org/officeDocument/2006/relationships/slideLayout" Target="../slideLayouts/slideLayout524.xml"/><Relationship Id="rId12" Type="http://schemas.openxmlformats.org/officeDocument/2006/relationships/theme" Target="../theme/theme48.xml"/><Relationship Id="rId2" Type="http://schemas.openxmlformats.org/officeDocument/2006/relationships/slideLayout" Target="../slideLayouts/slideLayout51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18.xml"/><Relationship Id="rId6" Type="http://schemas.openxmlformats.org/officeDocument/2006/relationships/slideLayout" Target="../slideLayouts/slideLayout523.xml"/><Relationship Id="rId11" Type="http://schemas.openxmlformats.org/officeDocument/2006/relationships/slideLayout" Target="../slideLayouts/slideLayout528.xml"/><Relationship Id="rId5" Type="http://schemas.openxmlformats.org/officeDocument/2006/relationships/slideLayout" Target="../slideLayouts/slideLayout52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27.xml"/><Relationship Id="rId4" Type="http://schemas.openxmlformats.org/officeDocument/2006/relationships/slideLayout" Target="../slideLayouts/slideLayout521.xml"/><Relationship Id="rId9" Type="http://schemas.openxmlformats.org/officeDocument/2006/relationships/slideLayout" Target="../slideLayouts/slideLayout526.xml"/><Relationship Id="rId14" Type="http://schemas.openxmlformats.org/officeDocument/2006/relationships/image" Target="../media/image3.png"/></Relationships>
</file>

<file path=ppt/slideMasters/_rels/slideMaster4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31.xml"/><Relationship Id="rId7" Type="http://schemas.openxmlformats.org/officeDocument/2006/relationships/slideLayout" Target="../slideLayouts/slideLayout535.xml"/><Relationship Id="rId12" Type="http://schemas.openxmlformats.org/officeDocument/2006/relationships/theme" Target="../theme/theme49.xml"/><Relationship Id="rId2" Type="http://schemas.openxmlformats.org/officeDocument/2006/relationships/slideLayout" Target="../slideLayouts/slideLayout53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29.xml"/><Relationship Id="rId6" Type="http://schemas.openxmlformats.org/officeDocument/2006/relationships/slideLayout" Target="../slideLayouts/slideLayout534.xml"/><Relationship Id="rId11" Type="http://schemas.openxmlformats.org/officeDocument/2006/relationships/slideLayout" Target="../slideLayouts/slideLayout539.xml"/><Relationship Id="rId5" Type="http://schemas.openxmlformats.org/officeDocument/2006/relationships/slideLayout" Target="../slideLayouts/slideLayout53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38.xml"/><Relationship Id="rId4" Type="http://schemas.openxmlformats.org/officeDocument/2006/relationships/slideLayout" Target="../slideLayouts/slideLayout532.xml"/><Relationship Id="rId9" Type="http://schemas.openxmlformats.org/officeDocument/2006/relationships/slideLayout" Target="../slideLayouts/slideLayout537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5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42.xml"/><Relationship Id="rId7" Type="http://schemas.openxmlformats.org/officeDocument/2006/relationships/slideLayout" Target="../slideLayouts/slideLayout546.xml"/><Relationship Id="rId12" Type="http://schemas.openxmlformats.org/officeDocument/2006/relationships/theme" Target="../theme/theme50.xml"/><Relationship Id="rId2" Type="http://schemas.openxmlformats.org/officeDocument/2006/relationships/slideLayout" Target="../slideLayouts/slideLayout54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40.xml"/><Relationship Id="rId6" Type="http://schemas.openxmlformats.org/officeDocument/2006/relationships/slideLayout" Target="../slideLayouts/slideLayout545.xml"/><Relationship Id="rId11" Type="http://schemas.openxmlformats.org/officeDocument/2006/relationships/slideLayout" Target="../slideLayouts/slideLayout550.xml"/><Relationship Id="rId5" Type="http://schemas.openxmlformats.org/officeDocument/2006/relationships/slideLayout" Target="../slideLayouts/slideLayout54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49.xml"/><Relationship Id="rId4" Type="http://schemas.openxmlformats.org/officeDocument/2006/relationships/slideLayout" Target="../slideLayouts/slideLayout543.xml"/><Relationship Id="rId9" Type="http://schemas.openxmlformats.org/officeDocument/2006/relationships/slideLayout" Target="../slideLayouts/slideLayout548.xml"/><Relationship Id="rId14" Type="http://schemas.openxmlformats.org/officeDocument/2006/relationships/image" Target="../media/image3.png"/></Relationships>
</file>

<file path=ppt/slideMasters/_rels/slideMaster5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53.xml"/><Relationship Id="rId7" Type="http://schemas.openxmlformats.org/officeDocument/2006/relationships/slideLayout" Target="../slideLayouts/slideLayout557.xml"/><Relationship Id="rId12" Type="http://schemas.openxmlformats.org/officeDocument/2006/relationships/theme" Target="../theme/theme51.xml"/><Relationship Id="rId2" Type="http://schemas.openxmlformats.org/officeDocument/2006/relationships/slideLayout" Target="../slideLayouts/slideLayout55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51.xml"/><Relationship Id="rId6" Type="http://schemas.openxmlformats.org/officeDocument/2006/relationships/slideLayout" Target="../slideLayouts/slideLayout556.xml"/><Relationship Id="rId11" Type="http://schemas.openxmlformats.org/officeDocument/2006/relationships/slideLayout" Target="../slideLayouts/slideLayout561.xml"/><Relationship Id="rId5" Type="http://schemas.openxmlformats.org/officeDocument/2006/relationships/slideLayout" Target="../slideLayouts/slideLayout55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60.xml"/><Relationship Id="rId4" Type="http://schemas.openxmlformats.org/officeDocument/2006/relationships/slideLayout" Target="../slideLayouts/slideLayout554.xml"/><Relationship Id="rId9" Type="http://schemas.openxmlformats.org/officeDocument/2006/relationships/slideLayout" Target="../slideLayouts/slideLayout559.xml"/><Relationship Id="rId14" Type="http://schemas.openxmlformats.org/officeDocument/2006/relationships/image" Target="../media/image3.png"/></Relationships>
</file>

<file path=ppt/slideMasters/_rels/slideMaster5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64.xml"/><Relationship Id="rId7" Type="http://schemas.openxmlformats.org/officeDocument/2006/relationships/slideLayout" Target="../slideLayouts/slideLayout568.xml"/><Relationship Id="rId12" Type="http://schemas.openxmlformats.org/officeDocument/2006/relationships/theme" Target="../theme/theme52.xml"/><Relationship Id="rId2" Type="http://schemas.openxmlformats.org/officeDocument/2006/relationships/slideLayout" Target="../slideLayouts/slideLayout56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62.xml"/><Relationship Id="rId6" Type="http://schemas.openxmlformats.org/officeDocument/2006/relationships/slideLayout" Target="../slideLayouts/slideLayout567.xml"/><Relationship Id="rId11" Type="http://schemas.openxmlformats.org/officeDocument/2006/relationships/slideLayout" Target="../slideLayouts/slideLayout572.xml"/><Relationship Id="rId5" Type="http://schemas.openxmlformats.org/officeDocument/2006/relationships/slideLayout" Target="../slideLayouts/slideLayout56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71.xml"/><Relationship Id="rId4" Type="http://schemas.openxmlformats.org/officeDocument/2006/relationships/slideLayout" Target="../slideLayouts/slideLayout565.xml"/><Relationship Id="rId9" Type="http://schemas.openxmlformats.org/officeDocument/2006/relationships/slideLayout" Target="../slideLayouts/slideLayout570.xml"/><Relationship Id="rId14" Type="http://schemas.openxmlformats.org/officeDocument/2006/relationships/image" Target="../media/image3.png"/></Relationships>
</file>

<file path=ppt/slideMasters/_rels/slideMaster5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75.xml"/><Relationship Id="rId7" Type="http://schemas.openxmlformats.org/officeDocument/2006/relationships/slideLayout" Target="../slideLayouts/slideLayout579.xml"/><Relationship Id="rId12" Type="http://schemas.openxmlformats.org/officeDocument/2006/relationships/theme" Target="../theme/theme53.xml"/><Relationship Id="rId2" Type="http://schemas.openxmlformats.org/officeDocument/2006/relationships/slideLayout" Target="../slideLayouts/slideLayout57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73.xml"/><Relationship Id="rId6" Type="http://schemas.openxmlformats.org/officeDocument/2006/relationships/slideLayout" Target="../slideLayouts/slideLayout578.xml"/><Relationship Id="rId11" Type="http://schemas.openxmlformats.org/officeDocument/2006/relationships/slideLayout" Target="../slideLayouts/slideLayout583.xml"/><Relationship Id="rId5" Type="http://schemas.openxmlformats.org/officeDocument/2006/relationships/slideLayout" Target="../slideLayouts/slideLayout57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82.xml"/><Relationship Id="rId4" Type="http://schemas.openxmlformats.org/officeDocument/2006/relationships/slideLayout" Target="../slideLayouts/slideLayout576.xml"/><Relationship Id="rId9" Type="http://schemas.openxmlformats.org/officeDocument/2006/relationships/slideLayout" Target="../slideLayouts/slideLayout581.xml"/><Relationship Id="rId14" Type="http://schemas.openxmlformats.org/officeDocument/2006/relationships/image" Target="../media/image3.png"/></Relationships>
</file>

<file path=ppt/slideMasters/_rels/slideMaster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86.xml"/><Relationship Id="rId7" Type="http://schemas.openxmlformats.org/officeDocument/2006/relationships/slideLayout" Target="../slideLayouts/slideLayout590.xml"/><Relationship Id="rId12" Type="http://schemas.openxmlformats.org/officeDocument/2006/relationships/theme" Target="../theme/theme54.xml"/><Relationship Id="rId2" Type="http://schemas.openxmlformats.org/officeDocument/2006/relationships/slideLayout" Target="../slideLayouts/slideLayout58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84.xml"/><Relationship Id="rId6" Type="http://schemas.openxmlformats.org/officeDocument/2006/relationships/slideLayout" Target="../slideLayouts/slideLayout589.xml"/><Relationship Id="rId11" Type="http://schemas.openxmlformats.org/officeDocument/2006/relationships/slideLayout" Target="../slideLayouts/slideLayout594.xml"/><Relationship Id="rId5" Type="http://schemas.openxmlformats.org/officeDocument/2006/relationships/slideLayout" Target="../slideLayouts/slideLayout58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93.xml"/><Relationship Id="rId4" Type="http://schemas.openxmlformats.org/officeDocument/2006/relationships/slideLayout" Target="../slideLayouts/slideLayout587.xml"/><Relationship Id="rId9" Type="http://schemas.openxmlformats.org/officeDocument/2006/relationships/slideLayout" Target="../slideLayouts/slideLayout592.xml"/><Relationship Id="rId14" Type="http://schemas.openxmlformats.org/officeDocument/2006/relationships/image" Target="../media/image3.png"/></Relationships>
</file>

<file path=ppt/slideMasters/_rels/slideMaster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97.xml"/><Relationship Id="rId7" Type="http://schemas.openxmlformats.org/officeDocument/2006/relationships/slideLayout" Target="../slideLayouts/slideLayout601.xml"/><Relationship Id="rId12" Type="http://schemas.openxmlformats.org/officeDocument/2006/relationships/theme" Target="../theme/theme55.xml"/><Relationship Id="rId2" Type="http://schemas.openxmlformats.org/officeDocument/2006/relationships/slideLayout" Target="../slideLayouts/slideLayout59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95.xml"/><Relationship Id="rId6" Type="http://schemas.openxmlformats.org/officeDocument/2006/relationships/slideLayout" Target="../slideLayouts/slideLayout600.xml"/><Relationship Id="rId11" Type="http://schemas.openxmlformats.org/officeDocument/2006/relationships/slideLayout" Target="../slideLayouts/slideLayout605.xml"/><Relationship Id="rId5" Type="http://schemas.openxmlformats.org/officeDocument/2006/relationships/slideLayout" Target="../slideLayouts/slideLayout59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604.xml"/><Relationship Id="rId4" Type="http://schemas.openxmlformats.org/officeDocument/2006/relationships/slideLayout" Target="../slideLayouts/slideLayout598.xml"/><Relationship Id="rId9" Type="http://schemas.openxmlformats.org/officeDocument/2006/relationships/slideLayout" Target="../slideLayouts/slideLayout603.xml"/><Relationship Id="rId14" Type="http://schemas.openxmlformats.org/officeDocument/2006/relationships/image" Target="../media/image3.png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08.xml"/><Relationship Id="rId7" Type="http://schemas.openxmlformats.org/officeDocument/2006/relationships/slideLayout" Target="../slideLayouts/slideLayout612.xml"/><Relationship Id="rId12" Type="http://schemas.openxmlformats.org/officeDocument/2006/relationships/theme" Target="../theme/theme56.xml"/><Relationship Id="rId2" Type="http://schemas.openxmlformats.org/officeDocument/2006/relationships/slideLayout" Target="../slideLayouts/slideLayout60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06.xml"/><Relationship Id="rId6" Type="http://schemas.openxmlformats.org/officeDocument/2006/relationships/slideLayout" Target="../slideLayouts/slideLayout611.xml"/><Relationship Id="rId11" Type="http://schemas.openxmlformats.org/officeDocument/2006/relationships/slideLayout" Target="../slideLayouts/slideLayout616.xml"/><Relationship Id="rId5" Type="http://schemas.openxmlformats.org/officeDocument/2006/relationships/slideLayout" Target="../slideLayouts/slideLayout61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615.xml"/><Relationship Id="rId4" Type="http://schemas.openxmlformats.org/officeDocument/2006/relationships/slideLayout" Target="../slideLayouts/slideLayout609.xml"/><Relationship Id="rId9" Type="http://schemas.openxmlformats.org/officeDocument/2006/relationships/slideLayout" Target="../slideLayouts/slideLayout614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2049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2" name="组合 205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3" name="矩形 2052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lstStyle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54" name="组合 20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5" name="直接连接符 2054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直接连接符 2055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直接连接符 2056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直接连接符 2057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直接连接符 2058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直接连接符 2059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直接连接符 2060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直接连接符 2061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直接连接符 2062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4" name="直接连接符 2063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5" name="直接连接符 2064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6" name="直接连接符 2065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7" name="直接连接符 2066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8" name="直接连接符 2067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9" name="直接连接符 2068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0" name="直接连接符 2069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1" name="直接连接符 2070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2" name="直接连接符 2071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3" name="直接连接符 2072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4" name="直接连接符 2073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5" name="直接连接符 2074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6" name="直接连接符 2075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7" name="直接连接符 2076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" name="直接连接符 2077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9" name="直接连接符 2078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0" name="直接连接符 2079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1" name="直接连接符 2080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2" name="直接连接符 2081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3" name="直接连接符 2082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4" name="直接连接符 2083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5" name="直接连接符 2084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6" name="直接连接符 2085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7" name="直接连接符 2086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8" name="直接连接符 2087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9" name="直接连接符 2088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0" name="直接连接符 2089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1" name="直接连接符 2090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2" name="直接连接符 2091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3" name="直接连接符 2092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4" name="直接连接符 2093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5" name="直接连接符 2094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6" name="直接连接符 2095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7" name="直接连接符 2096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8" name="直接连接符 2097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" name="直接连接符 2098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0" name="直接连接符 2099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1" name="直接连接符 2100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2" name="直接连接符 2101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3" name="直接连接符 2102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4" name="直接连接符 2103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5" name="直接连接符 2104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06" name="直接连接符 2105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07" name="直接连接符 2106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8" name="直接连接符 2107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" name="任意多边形 2108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10" name="直接连接符 2109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1" name="直接连接符 2110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2" name="任意多边形 2111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13" name="矩形 211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14" name="图片 2118" descr="logo3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5" name="图片 2119" descr="new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6" name="图片 2120" descr="new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17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2118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2119" name="日期占位符 2114"/>
          <p:cNvSpPr>
            <a:spLocks noGrp="1"/>
          </p:cNvSpPr>
          <p:nvPr>
            <p:ph type="dt" sz="quarter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2120" name="页脚占位符 211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2121" name="灯片编号占位符 211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81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94" r:id="rId2"/>
    <p:sldLayoutId id="2147484395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1" r:id="rId9"/>
    <p:sldLayoutId id="2147484402" r:id="rId10"/>
    <p:sldLayoutId id="214748440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89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8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95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17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8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39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51.xml"/><Relationship Id="rId1" Type="http://schemas.openxmlformats.org/officeDocument/2006/relationships/tags" Target="../tags/tag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0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2.xml"/><Relationship Id="rId1" Type="http://schemas.openxmlformats.org/officeDocument/2006/relationships/tags" Target="../tags/tag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3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19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0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6.xml"/><Relationship Id="rId1" Type="http://schemas.openxmlformats.org/officeDocument/2006/relationships/tags" Target="../tags/tag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8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4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0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27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28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3.xml"/><Relationship Id="rId1" Type="http://schemas.openxmlformats.org/officeDocument/2006/relationships/tags" Target="../tags/tag4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30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32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7.xml"/><Relationship Id="rId1" Type="http://schemas.openxmlformats.org/officeDocument/2006/relationships/tags" Target="../tags/tag5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34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image" Target="../media/image25.png"/><Relationship Id="rId4" Type="http://schemas.openxmlformats.org/officeDocument/2006/relationships/slideLayout" Target="../slideLayouts/slideLayout35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0.xml"/><Relationship Id="rId1" Type="http://schemas.openxmlformats.org/officeDocument/2006/relationships/tags" Target="../tags/tag6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81.xml"/><Relationship Id="rId1" Type="http://schemas.openxmlformats.org/officeDocument/2006/relationships/tags" Target="../tags/tag6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2.xml"/><Relationship Id="rId1" Type="http://schemas.openxmlformats.org/officeDocument/2006/relationships/tags" Target="../tags/tag6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403.xml"/><Relationship Id="rId1" Type="http://schemas.openxmlformats.org/officeDocument/2006/relationships/tags" Target="../tags/tag6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14.xml"/><Relationship Id="rId1" Type="http://schemas.openxmlformats.org/officeDocument/2006/relationships/tags" Target="../tags/tag6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5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image" Target="../media/image2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Layout" Target="../slideLayouts/slideLayout436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447.xml"/><Relationship Id="rId4" Type="http://schemas.openxmlformats.org/officeDocument/2006/relationships/tags" Target="../tags/tag7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58.xml"/><Relationship Id="rId1" Type="http://schemas.openxmlformats.org/officeDocument/2006/relationships/tags" Target="../tags/tag7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469.xml"/><Relationship Id="rId1" Type="http://schemas.openxmlformats.org/officeDocument/2006/relationships/tags" Target="../tags/tag7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480.xml"/><Relationship Id="rId1" Type="http://schemas.openxmlformats.org/officeDocument/2006/relationships/tags" Target="../tags/tag8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24.xml"/><Relationship Id="rId1" Type="http://schemas.openxmlformats.org/officeDocument/2006/relationships/tags" Target="../tags/tag8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7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6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4097"/>
          <p:cNvSpPr>
            <a:spLocks noGrp="1"/>
          </p:cNvSpPr>
          <p:nvPr>
            <p:ph type="ctrTitle" idx="4294967295"/>
          </p:nvPr>
        </p:nvSpPr>
        <p:spPr>
          <a:xfrm>
            <a:off x="1143000" y="1752600"/>
            <a:ext cx="7487285" cy="1066800"/>
          </a:xfrm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indent="0" defTabSz="914400"/>
            <a:r>
              <a:rPr lang="zh-CN" altLang="en-US" sz="3600">
                <a:latin typeface="Tahoma" panose="020B0604030504040204" pitchFamily="2" charset="0"/>
                <a:ea typeface="黑体" panose="02010609060101010101" pitchFamily="2" charset="-122"/>
                <a:sym typeface="+mn-ea"/>
              </a:rPr>
              <a:t>第三章 程序的转换及机器级表示</a:t>
            </a:r>
            <a:endParaRPr lang="zh-CN" altLang="en-US" sz="3600"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AT&amp;T指令长度后缀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827405" y="2277745"/>
          <a:ext cx="6865620" cy="2745740"/>
        </p:xfrm>
        <a:graphic>
          <a:graphicData uri="http://schemas.openxmlformats.org/drawingml/2006/table">
            <a:tbl>
              <a:tblPr/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64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后缀</a:t>
                      </a:r>
                      <a:endParaRPr lang="en-US" altLang="en-US" sz="24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操作数</a:t>
                      </a:r>
                      <a:endParaRPr lang="en-US" altLang="en-US" sz="24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b="1">
                          <a:latin typeface="Times New Roman" panose="02020603050405020304" pitchFamily="2" charset="0"/>
                          <a:ea typeface="Times New Roman" panose="02020603050405020304" pitchFamily="2" charset="0"/>
                          <a:cs typeface="Times New Roman" panose="02020603050405020304" pitchFamily="2" charset="0"/>
                        </a:rPr>
                        <a:t>例子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b</a:t>
                      </a:r>
                      <a:endParaRPr lang="en-US" altLang="en-US" sz="24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8位</a:t>
                      </a:r>
                      <a:endParaRPr lang="en-US" altLang="en-US" sz="24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 b="1" dirty="0" err="1">
                          <a:latin typeface="Times New Roman" panose="02020603050405020304" pitchFamily="2" charset="0"/>
                          <a:ea typeface="Times New Roman" panose="02020603050405020304" pitchFamily="2" charset="0"/>
                          <a:cs typeface="Times New Roman" panose="02020603050405020304" pitchFamily="2" charset="0"/>
                        </a:rPr>
                        <a:t>movb</a:t>
                      </a:r>
                      <a:r>
                        <a:rPr lang="en-US" altLang="en-US" sz="2400" b="1" dirty="0">
                          <a:latin typeface="Times New Roman" panose="02020603050405020304" pitchFamily="2" charset="0"/>
                          <a:ea typeface="Times New Roman" panose="02020603050405020304" pitchFamily="2" charset="0"/>
                          <a:cs typeface="Times New Roman" panose="02020603050405020304" pitchFamily="2" charset="0"/>
                        </a:rPr>
                        <a:t>  $0</a:t>
                      </a:r>
                      <a:r>
                        <a:rPr lang="zh-CN" altLang="en-US" sz="2400" b="1" dirty="0"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，</a:t>
                      </a:r>
                      <a:r>
                        <a:rPr lang="en-US" altLang="zh-CN" sz="2400" b="1" dirty="0"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 %</a:t>
                      </a:r>
                      <a:r>
                        <a:rPr lang="en-US" altLang="en-US" sz="2400" b="1" dirty="0">
                          <a:latin typeface="Times New Roman" panose="02020603050405020304" pitchFamily="2" charset="0"/>
                          <a:ea typeface="Times New Roman" panose="02020603050405020304" pitchFamily="2" charset="0"/>
                          <a:cs typeface="Times New Roman" panose="02020603050405020304" pitchFamily="2" charset="0"/>
                        </a:rPr>
                        <a:t>al, 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w</a:t>
                      </a:r>
                      <a:endParaRPr lang="en-US" altLang="en-US" sz="2400" b="1" dirty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16位</a:t>
                      </a:r>
                      <a:endParaRPr lang="en-US" altLang="en-US" sz="2400" b="1" dirty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 dirty="0" err="1">
                          <a:latin typeface="Times New Roman" panose="02020603050405020304" pitchFamily="2" charset="0"/>
                          <a:ea typeface="Times New Roman" panose="02020603050405020304" pitchFamily="2" charset="0"/>
                          <a:cs typeface="Times New Roman" panose="02020603050405020304" pitchFamily="2" charset="0"/>
                        </a:rPr>
                        <a:t>movw</a:t>
                      </a:r>
                      <a:r>
                        <a:rPr lang="en-US" altLang="zh-CN" sz="2400" b="1" dirty="0">
                          <a:latin typeface="Times New Roman" panose="02020603050405020304" pitchFamily="2" charset="0"/>
                          <a:ea typeface="Times New Roman" panose="02020603050405020304" pitchFamily="2" charset="0"/>
                          <a:cs typeface="Times New Roman" panose="02020603050405020304" pitchFamily="2" charset="0"/>
                        </a:rPr>
                        <a:t> $0, </a:t>
                      </a:r>
                      <a:r>
                        <a:rPr lang="en-US" altLang="zh-CN" sz="2400" b="1" dirty="0" err="1">
                          <a:latin typeface="Times New Roman" panose="02020603050405020304" pitchFamily="2" charset="0"/>
                          <a:ea typeface="Times New Roman" panose="02020603050405020304" pitchFamily="2" charset="0"/>
                          <a:cs typeface="Times New Roman" panose="02020603050405020304" pitchFamily="2" charset="0"/>
                        </a:rPr>
                        <a:t>buf</a:t>
                      </a:r>
                      <a:endParaRPr lang="en-US" altLang="zh-CN" sz="2400" b="1" dirty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l</a:t>
                      </a:r>
                      <a:endParaRPr lang="en-US" altLang="en-US" sz="24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32位</a:t>
                      </a:r>
                      <a:endParaRPr lang="en-US" altLang="en-US" sz="24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400" b="1" dirty="0" err="1">
                          <a:latin typeface="Times New Roman" panose="02020603050405020304" pitchFamily="2" charset="0"/>
                          <a:ea typeface="Times New Roman" panose="02020603050405020304" pitchFamily="2" charset="0"/>
                          <a:cs typeface="Times New Roman" panose="02020603050405020304" pitchFamily="2" charset="0"/>
                        </a:rPr>
                        <a:t>movl</a:t>
                      </a:r>
                      <a:r>
                        <a:rPr lang="en-US" altLang="en-US" sz="2400" b="1" dirty="0">
                          <a:latin typeface="Times New Roman" panose="02020603050405020304" pitchFamily="2" charset="0"/>
                          <a:ea typeface="Times New Roman" panose="02020603050405020304" pitchFamily="2" charset="0"/>
                          <a:cs typeface="Times New Roman" panose="02020603050405020304" pitchFamily="2" charset="0"/>
                        </a:rPr>
                        <a:t> $0,  %</a:t>
                      </a:r>
                      <a:r>
                        <a:rPr lang="en-US" altLang="en-US" sz="2400" b="1" dirty="0" err="1">
                          <a:latin typeface="Times New Roman" panose="02020603050405020304" pitchFamily="2" charset="0"/>
                          <a:ea typeface="Times New Roman" panose="02020603050405020304" pitchFamily="2" charset="0"/>
                          <a:cs typeface="Times New Roman" panose="02020603050405020304" pitchFamily="2" charset="0"/>
                        </a:rPr>
                        <a:t>eax</a:t>
                      </a:r>
                      <a:r>
                        <a:rPr lang="en-US" altLang="en-US" sz="2400" b="1" dirty="0">
                          <a:latin typeface="Times New Roman" panose="02020603050405020304" pitchFamily="2" charset="0"/>
                          <a:ea typeface="Times New Roman" panose="02020603050405020304" pitchFamily="2" charset="0"/>
                          <a:cs typeface="Times New Roman" panose="02020603050405020304" pitchFamily="2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文本框 8194"/>
          <p:cNvSpPr txBox="1"/>
          <p:nvPr>
            <p:custDataLst>
              <p:tags r:id="rId2"/>
            </p:custDataLst>
          </p:nvPr>
        </p:nvSpPr>
        <p:spPr>
          <a:xfrm>
            <a:off x="612140" y="1413510"/>
            <a:ext cx="7827645" cy="793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0" algn="l">
              <a:lnSpc>
                <a:spcPct val="150000"/>
              </a:lnSpc>
              <a:buClrTx/>
              <a:buSzTx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AT&amp;T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格式汇编指令，可以有操作数长度后缀：</a:t>
            </a:r>
          </a:p>
        </p:txBody>
      </p:sp>
      <p:sp>
        <p:nvSpPr>
          <p:cNvPr id="5" name="文本框 8194"/>
          <p:cNvSpPr txBox="1"/>
          <p:nvPr>
            <p:custDataLst>
              <p:tags r:id="rId3"/>
            </p:custDataLst>
          </p:nvPr>
        </p:nvSpPr>
        <p:spPr>
          <a:xfrm>
            <a:off x="612140" y="5229860"/>
            <a:ext cx="7772400" cy="1214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注：若指令中有一个操作数是寄存器，则操作数长度已确定，长度后缀可省略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三、寻址方式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179070" y="1124744"/>
            <a:ext cx="8555990" cy="561662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en-US" altLang="zh-CN" sz="2400" dirty="0">
                <a:ea typeface="楷体_GB2312" pitchFamily="1" charset="-122"/>
              </a:rPr>
              <a:t>1.</a:t>
            </a:r>
            <a:r>
              <a:rPr lang="zh-CN" altLang="en-US" sz="2400" dirty="0">
                <a:ea typeface="楷体_GB2312" pitchFamily="1" charset="-122"/>
              </a:rPr>
              <a:t>实方式下物理地址的形成</a:t>
            </a:r>
            <a:endParaRPr lang="en-US" altLang="zh-CN" sz="2400" dirty="0"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早期的8086微处理：</a:t>
            </a: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20位地址总线，寻址范围：2^20 = 1M</a:t>
            </a: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与地址相关的寄存器均为16位(SP，BP，SI，DI)，寻址范围：2^16 = 64K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问题：如何通过16位寄存器访问1MB的内存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解决：将1M字节主存分段，每段最多64K字节</a:t>
            </a: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用CS、DS、SS、ES保存当前可用段的段首地址</a:t>
            </a: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计算物理地址时，应将段寄存器内容左移4位，然后再与偏移地址相加，得到待访问单元的物理地址。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实方式下</a:t>
            </a:r>
            <a:r>
              <a:rPr sz="36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物理地址的形成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467360" y="1412875"/>
            <a:ext cx="8555990" cy="725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PA = 段首址 * 16 + 偏移地址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 </a:t>
            </a: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9219" name="图片 4270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91640" y="2277110"/>
            <a:ext cx="5473700" cy="3921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.保护模式下的内存管理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179512" y="1459865"/>
            <a:ext cx="8784976" cy="247319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80x86的寻址范围：</a:t>
            </a: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80x86地址总线32位，寻址范围4G</a:t>
            </a: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80x86通用寄存器32位，寻址范围也是4G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所以80x86的一个通用寄存器能够存放一个完整的32位地址</a:t>
            </a:r>
            <a:endParaRPr lang="en-US" altLang="zh-CN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endParaRPr lang="en-US" altLang="zh-CN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内存的管理依然采用分段机制。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C5BDB-943A-FEAA-727A-10D33D23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>
            <a:extLst>
              <a:ext uri="{FF2B5EF4-FFF2-40B4-BE49-F238E27FC236}">
                <a16:creationId xmlns:a16="http://schemas.microsoft.com/office/drawing/2014/main" id="{53DAAE29-C557-DF75-F277-6DE75EBE37B2}"/>
              </a:ext>
            </a:extLst>
          </p:cNvPr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.保护模式下的内存管理</a:t>
            </a:r>
          </a:p>
        </p:txBody>
      </p:sp>
      <p:sp>
        <p:nvSpPr>
          <p:cNvPr id="2" name="Text Box 34">
            <a:extLst>
              <a:ext uri="{FF2B5EF4-FFF2-40B4-BE49-F238E27FC236}">
                <a16:creationId xmlns:a16="http://schemas.microsoft.com/office/drawing/2014/main" id="{25C4F06D-5CD1-2981-5B21-CDC151E62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19250"/>
            <a:ext cx="52293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66"/>
                </a:solidFill>
                <a:ea typeface="楷体_GB2312" pitchFamily="1" charset="-122"/>
              </a:rPr>
              <a:t>Q: </a:t>
            </a:r>
            <a:r>
              <a:rPr lang="zh-CN" altLang="en-US" sz="2400" dirty="0">
                <a:solidFill>
                  <a:srgbClr val="000066"/>
                </a:solidFill>
                <a:ea typeface="楷体_GB2312" pitchFamily="1" charset="-122"/>
              </a:rPr>
              <a:t>程序中能够直接使用物理地址吗？</a:t>
            </a:r>
          </a:p>
          <a:p>
            <a:pPr eaLnBrk="1" hangingPunct="1"/>
            <a:r>
              <a:rPr lang="zh-CN" altLang="en-US" sz="2400" dirty="0">
                <a:solidFill>
                  <a:srgbClr val="000066"/>
                </a:solidFill>
                <a:ea typeface="楷体_GB2312" pitchFamily="1" charset="-122"/>
              </a:rPr>
              <a:t>     有必要使用物理地址吗？</a:t>
            </a:r>
          </a:p>
        </p:txBody>
      </p:sp>
      <p:sp>
        <p:nvSpPr>
          <p:cNvPr id="3" name="Text Box 35">
            <a:extLst>
              <a:ext uri="{FF2B5EF4-FFF2-40B4-BE49-F238E27FC236}">
                <a16:creationId xmlns:a16="http://schemas.microsoft.com/office/drawing/2014/main" id="{579DFE0F-5FC0-C233-89E8-4920911DA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2644240"/>
            <a:ext cx="66479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66"/>
                </a:solidFill>
                <a:ea typeface="楷体_GB2312" pitchFamily="1" charset="-122"/>
              </a:rPr>
              <a:t>程序中单元（如变量等）的相对位置，逻辑地址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658356B-0EEB-6F85-1691-237723F13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616727"/>
            <a:ext cx="8892480" cy="2280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3048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sz="2400" dirty="0">
                <a:latin typeface="华文新魏" pitchFamily="2" charset="-122"/>
                <a:ea typeface="楷体_GB2312" pitchFamily="1" charset="-122"/>
              </a:rPr>
              <a:t> C</a:t>
            </a:r>
            <a:r>
              <a:rPr kumimoji="1" lang="zh-CN" altLang="en-US" sz="2400" dirty="0">
                <a:latin typeface="华文新魏" pitchFamily="2" charset="-122"/>
                <a:ea typeface="楷体_GB2312" pitchFamily="1" charset="-122"/>
              </a:rPr>
              <a:t>语言程序中，变量的定义和指令写在一起</a:t>
            </a:r>
          </a:p>
          <a:p>
            <a:pPr indent="3048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华文新魏" pitchFamily="2" charset="-122"/>
                <a:ea typeface="楷体_GB2312" pitchFamily="1" charset="-122"/>
              </a:rPr>
              <a:t> </a:t>
            </a:r>
            <a:r>
              <a:rPr kumimoji="1" lang="en-US" altLang="zh-CN" sz="2400" dirty="0">
                <a:latin typeface="华文新魏" pitchFamily="2" charset="-122"/>
                <a:ea typeface="楷体_GB2312" pitchFamily="1" charset="-122"/>
              </a:rPr>
              <a:t>C</a:t>
            </a:r>
            <a:r>
              <a:rPr kumimoji="1" lang="zh-CN" altLang="en-US" sz="2400" dirty="0">
                <a:latin typeface="华文新魏" pitchFamily="2" charset="-122"/>
                <a:ea typeface="楷体_GB2312" pitchFamily="1" charset="-122"/>
              </a:rPr>
              <a:t>语言程序中无分段的概念</a:t>
            </a:r>
          </a:p>
          <a:p>
            <a:pPr indent="3048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华文新魏" pitchFamily="2" charset="-122"/>
                <a:ea typeface="楷体_GB2312" pitchFamily="1" charset="-122"/>
              </a:rPr>
              <a:t> 机器语言层次上，是要分段的</a:t>
            </a:r>
          </a:p>
          <a:p>
            <a:pPr indent="3048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zh-CN" altLang="en-US" sz="2400" dirty="0">
                <a:latin typeface="华文新魏" pitchFamily="2" charset="-122"/>
                <a:ea typeface="楷体_GB2312" pitchFamily="1" charset="-122"/>
              </a:rPr>
              <a:t> 在</a:t>
            </a:r>
            <a:r>
              <a:rPr kumimoji="1" lang="en-US" altLang="zh-CN" sz="2400" dirty="0">
                <a:latin typeface="华文新魏" pitchFamily="2" charset="-122"/>
                <a:ea typeface="楷体_GB2312" pitchFamily="1" charset="-122"/>
              </a:rPr>
              <a:t>C</a:t>
            </a:r>
            <a:r>
              <a:rPr kumimoji="1" lang="zh-CN" altLang="en-US" sz="2400" dirty="0">
                <a:latin typeface="华文新魏" pitchFamily="2" charset="-122"/>
                <a:ea typeface="楷体_GB2312" pitchFamily="1" charset="-122"/>
              </a:rPr>
              <a:t>程序编译时，将变量的空间分配和指令分开，分别放在不同段中。</a:t>
            </a:r>
          </a:p>
        </p:txBody>
      </p:sp>
    </p:spTree>
    <p:extLst>
      <p:ext uri="{BB962C8B-B14F-4D97-AF65-F5344CB8AC3E}">
        <p14:creationId xmlns:p14="http://schemas.microsoft.com/office/powerpoint/2010/main" val="17763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79AB6-8CE5-D342-399D-001D2DB8F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>
            <a:extLst>
              <a:ext uri="{FF2B5EF4-FFF2-40B4-BE49-F238E27FC236}">
                <a16:creationId xmlns:a16="http://schemas.microsoft.com/office/drawing/2014/main" id="{3868B5A2-45DD-09D4-AEA2-4A68D7A5FE15}"/>
              </a:ext>
            </a:extLst>
          </p:cNvPr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.保护模式下的内存管理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D51105-AE3E-3239-71DE-585B6B7E5892}"/>
              </a:ext>
            </a:extLst>
          </p:cNvPr>
          <p:cNvSpPr txBox="1"/>
          <p:nvPr/>
        </p:nvSpPr>
        <p:spPr>
          <a:xfrm>
            <a:off x="251520" y="1268760"/>
            <a:ext cx="864096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/>
              <a:t>思考题：</a:t>
            </a:r>
          </a:p>
          <a:p>
            <a:r>
              <a:rPr lang="zh-CN" altLang="en-US" sz="3200" b="1" dirty="0"/>
              <a:t>        为什么机器指令和数据存放要分开呢？</a:t>
            </a:r>
            <a:endParaRPr lang="en-US" altLang="zh-CN" sz="3200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例：</a:t>
            </a:r>
            <a:r>
              <a:rPr lang="en-US" altLang="zh-CN" sz="2800" b="1" dirty="0"/>
              <a:t>MOV   $0, %EAX</a:t>
            </a:r>
          </a:p>
          <a:p>
            <a:r>
              <a:rPr lang="zh-CN" altLang="en-US" sz="2800" b="1" dirty="0"/>
              <a:t>        </a:t>
            </a:r>
            <a:r>
              <a:rPr lang="en-US" altLang="zh-CN" sz="2800" b="1" dirty="0"/>
              <a:t>A:  .</a:t>
            </a:r>
            <a:r>
              <a:rPr lang="en-US" altLang="zh-CN" dirty="0"/>
              <a:t>WORD 100</a:t>
            </a:r>
            <a:endParaRPr lang="en-US" altLang="zh-CN" sz="2800" b="1" dirty="0"/>
          </a:p>
          <a:p>
            <a:r>
              <a:rPr lang="en-US" altLang="zh-CN" sz="2800" b="1" dirty="0"/>
              <a:t>        MOV   $10, %EBX</a:t>
            </a:r>
            <a:r>
              <a:rPr lang="zh-CN" altLang="en-US" sz="2800" b="1" dirty="0"/>
              <a:t>， </a:t>
            </a:r>
            <a:r>
              <a:rPr lang="en-US" altLang="zh-CN" sz="2800" b="1" dirty="0"/>
              <a:t>10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70057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55687-CF5C-0715-62C9-D9083FDF9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>
            <a:extLst>
              <a:ext uri="{FF2B5EF4-FFF2-40B4-BE49-F238E27FC236}">
                <a16:creationId xmlns:a16="http://schemas.microsoft.com/office/drawing/2014/main" id="{3C7CE736-AE78-0C5D-76B4-DA881F00C465}"/>
              </a:ext>
            </a:extLst>
          </p:cNvPr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.保护模式下的内存管理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80127784-4451-743D-0FC0-143F5059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915" y="1340768"/>
            <a:ext cx="6696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80386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中寄存器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32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位，地址线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32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根。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24B9780-C00A-4CB7-4CE4-FDFA2F77C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988468"/>
            <a:ext cx="77041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在多任务环境下，系统中有多个程序在运行。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 程序之间要隔离！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C29C214-FAAE-4047-0FFE-E289DCB1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063205"/>
            <a:ext cx="8064500" cy="340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Q: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如何隔离？</a:t>
            </a:r>
            <a:endParaRPr lang="en-US" altLang="zh-CN" sz="2800" b="1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分段是存储管理的一种方式，为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保护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提供基础；</a:t>
            </a:r>
          </a:p>
          <a:p>
            <a:pPr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 不同程序在不同段中；</a:t>
            </a:r>
          </a:p>
          <a:p>
            <a:pPr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 一个程序可以包含多个段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;</a:t>
            </a:r>
          </a:p>
          <a:p>
            <a:pPr>
              <a:lnSpc>
                <a:spcPct val="130000"/>
              </a:lnSpc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段用于封闭具有共同属性的存储区域；</a:t>
            </a:r>
            <a:endParaRPr lang="en-US" altLang="zh-CN" sz="2800" b="1" dirty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二维逻辑地址的概念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段寄存器：偏移地址</a:t>
            </a:r>
          </a:p>
        </p:txBody>
      </p:sp>
    </p:spTree>
    <p:extLst>
      <p:ext uri="{BB962C8B-B14F-4D97-AF65-F5344CB8AC3E}">
        <p14:creationId xmlns:p14="http://schemas.microsoft.com/office/powerpoint/2010/main" val="150576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特权级与分段机制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467360" y="1412875"/>
            <a:ext cx="8079105" cy="10820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(1) 80x86有4个特权级：0,1,2,3（0级最高，3级最低），能够在虚拟内存的基础上实现进一步的内存保护机制</a:t>
            </a:r>
          </a:p>
        </p:txBody>
      </p:sp>
      <p:pic>
        <p:nvPicPr>
          <p:cNvPr id="15362" name="图片 10737440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84530" y="2637790"/>
            <a:ext cx="7727315" cy="32759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.保护模式下的内存管理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439102" y="1340768"/>
            <a:ext cx="8265795" cy="51333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要为每个进程提供一个独立的4G大小的虚拟地址空间。逻辑地址空间（多个进程的地址空间总和）大于物理地址空间。采用分段和分页机制来实现：</a:t>
            </a:r>
          </a:p>
          <a:p>
            <a:pPr marL="1080135" indent="-3429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将进程的逻辑地址空间映射到物理地址上； </a:t>
            </a: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只有映射了物理内存的逻辑地址空间才能访问；</a:t>
            </a: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每次映射的物理内存不大，且用完后可释放，再重新映射到新的逻辑地址空间上，因此能够让多个进程同时运行；</a:t>
            </a: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分页由系统基于页目录和页表，自动完成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.保护模式下的内存管理</a:t>
            </a:r>
          </a:p>
        </p:txBody>
      </p:sp>
      <p:pic>
        <p:nvPicPr>
          <p:cNvPr id="4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83895" y="1557020"/>
            <a:ext cx="7498080" cy="47580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lstStyle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99795" y="1844675"/>
            <a:ext cx="7581900" cy="4207510"/>
          </a:xfrm>
        </p:spPr>
        <p:txBody>
          <a:bodyPr vert="horz" wrap="square" lIns="91440" tIns="45720" rIns="91440" bIns="45720" anchor="t" anchorCtr="0"/>
          <a:lstStyle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3.1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</a:rPr>
              <a:t>程序转换概述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3.2 IA-32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指令系统概述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3.3 IA-32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常用指令类型及其操作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3.4 C</a:t>
            </a:r>
            <a:r>
              <a:rPr lang="zh-CN" altLang="en-US" dirty="0">
                <a:ea typeface="黑体" panose="02010609060101010101" pitchFamily="2" charset="-122"/>
              </a:rPr>
              <a:t>语言的机器级表示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3.5 </a:t>
            </a:r>
            <a:r>
              <a:rPr lang="zh-CN" altLang="en-US" dirty="0">
                <a:ea typeface="黑体" panose="02010609060101010101" pitchFamily="2" charset="-122"/>
              </a:rPr>
              <a:t>复杂数据类型的分配和访问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3.6 </a:t>
            </a:r>
            <a:r>
              <a:rPr lang="zh-CN" altLang="en-US" dirty="0">
                <a:ea typeface="黑体" panose="02010609060101010101" pitchFamily="2" charset="-122"/>
              </a:rPr>
              <a:t>越界访问和缓冲区攻击</a:t>
            </a:r>
          </a:p>
          <a:p>
            <a:pPr>
              <a:spcBef>
                <a:spcPts val="1600"/>
              </a:spcBef>
            </a:pP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特权级与分段机制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467544" y="1340768"/>
            <a:ext cx="7933055" cy="15132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(2) 80x86通过分段机制来实现特权级的访问控制。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用“段选择符：EA”的形式表示逻辑地址，段选择符（16位）存放在段寄存器中，指向一个段描述符（64位）</a:t>
            </a:r>
          </a:p>
        </p:txBody>
      </p:sp>
      <p:pic>
        <p:nvPicPr>
          <p:cNvPr id="16387" name="图片 1638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3895" y="3069590"/>
            <a:ext cx="7610475" cy="19919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8194"/>
          <p:cNvSpPr txBox="1"/>
          <p:nvPr>
            <p:custDataLst>
              <p:tags r:id="rId2"/>
            </p:custDataLst>
          </p:nvPr>
        </p:nvSpPr>
        <p:spPr>
          <a:xfrm>
            <a:off x="611505" y="5205095"/>
            <a:ext cx="7802245" cy="10820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用逻辑地址访问内存时，段选择符中的特权级需要高于段描述符中的特权级。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4311392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特权级与分段机制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467360" y="1628140"/>
            <a:ext cx="7933055" cy="7848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(3) 由逻辑地址生成物理地址的过程：</a:t>
            </a:r>
          </a:p>
        </p:txBody>
      </p:sp>
      <p:pic>
        <p:nvPicPr>
          <p:cNvPr id="5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27405" y="2493010"/>
            <a:ext cx="7684770" cy="159512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5698D45-C4FE-4FE9-B790-93F4CBF0855B}"/>
              </a:ext>
            </a:extLst>
          </p:cNvPr>
          <p:cNvSpPr txBox="1"/>
          <p:nvPr/>
        </p:nvSpPr>
        <p:spPr>
          <a:xfrm>
            <a:off x="1331640" y="4365104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该过程由系统自动完成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5CBE0E4-0C29-CAE6-797F-FA4111297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>
            <a:extLst>
              <a:ext uri="{FF2B5EF4-FFF2-40B4-BE49-F238E27FC236}">
                <a16:creationId xmlns:a16="http://schemas.microsoft.com/office/drawing/2014/main" id="{29FE416B-226A-6C7C-809B-829BD89CEA8B}"/>
              </a:ext>
            </a:extLst>
          </p:cNvPr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关于实验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779955-3804-782D-5D0E-8FB88F807E02}"/>
              </a:ext>
            </a:extLst>
          </p:cNvPr>
          <p:cNvSpPr txBox="1"/>
          <p:nvPr/>
        </p:nvSpPr>
        <p:spPr>
          <a:xfrm>
            <a:off x="647564" y="1775713"/>
            <a:ext cx="82449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定义了 结构 </a:t>
            </a:r>
            <a:r>
              <a:rPr lang="en-US" altLang="zh-CN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student </a:t>
            </a:r>
            <a:r>
              <a:rPr lang="zh-CN" altLang="en-US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，以及结构数组变量</a:t>
            </a:r>
            <a:r>
              <a:rPr lang="en-US" altLang="zh-CN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s[3];</a:t>
            </a:r>
          </a:p>
          <a:p>
            <a:r>
              <a:rPr lang="en-US" altLang="zh-CN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struct student {                        //</a:t>
            </a:r>
            <a:r>
              <a:rPr lang="zh-CN" altLang="en-US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关于结构各字段的长度</a:t>
            </a:r>
            <a:endParaRPr lang="en-US" altLang="zh-CN" sz="2400" b="1" dirty="0">
              <a:solidFill>
                <a:srgbClr val="40458C"/>
              </a:solidFill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    char name[8];                     </a:t>
            </a:r>
            <a:r>
              <a:rPr lang="en-US" altLang="zh-CN" sz="2400" dirty="0">
                <a:solidFill>
                  <a:srgbClr val="40458C"/>
                </a:solidFill>
                <a:latin typeface="Times New Roman" pitchFamily="18" charset="0"/>
              </a:rPr>
              <a:t>//</a:t>
            </a:r>
            <a:r>
              <a:rPr lang="zh-CN" altLang="en-US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与结构的总长度</a:t>
            </a:r>
            <a:endParaRPr lang="en-US" altLang="zh-CN" sz="2400" b="1" dirty="0">
              <a:solidFill>
                <a:srgbClr val="40458C"/>
              </a:solidFill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    short age;                            </a:t>
            </a:r>
            <a:r>
              <a:rPr lang="en-US" altLang="zh-CN" sz="2400" dirty="0">
                <a:solidFill>
                  <a:srgbClr val="40458C"/>
                </a:solidFill>
                <a:latin typeface="Times New Roman" pitchFamily="18" charset="0"/>
              </a:rPr>
              <a:t>//</a:t>
            </a:r>
            <a:r>
              <a:rPr lang="zh-CN" altLang="en-US" sz="2400" dirty="0">
                <a:solidFill>
                  <a:srgbClr val="40458C"/>
                </a:solidFill>
                <a:latin typeface="Times New Roman" pitchFamily="18" charset="0"/>
              </a:rPr>
              <a:t>该结构的总长度是</a:t>
            </a:r>
            <a:r>
              <a:rPr lang="en-US" altLang="zh-CN" sz="2400" dirty="0">
                <a:solidFill>
                  <a:srgbClr val="40458C"/>
                </a:solidFill>
                <a:latin typeface="Times New Roman" pitchFamily="18" charset="0"/>
              </a:rPr>
              <a:t>214</a:t>
            </a:r>
            <a:r>
              <a:rPr lang="zh-CN" altLang="en-US" sz="2400" dirty="0">
                <a:solidFill>
                  <a:srgbClr val="40458C"/>
                </a:solidFill>
                <a:latin typeface="Times New Roman" pitchFamily="18" charset="0"/>
              </a:rPr>
              <a:t>字节吗？</a:t>
            </a:r>
            <a:endParaRPr lang="en-US" altLang="zh-CN" sz="2400" b="1" dirty="0">
              <a:solidFill>
                <a:srgbClr val="40458C"/>
              </a:solidFill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    float score;</a:t>
            </a:r>
          </a:p>
          <a:p>
            <a:r>
              <a:rPr lang="en-US" altLang="zh-CN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    char  remark[200];</a:t>
            </a:r>
          </a:p>
          <a:p>
            <a:r>
              <a:rPr lang="en-US" altLang="zh-CN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};</a:t>
            </a:r>
          </a:p>
          <a:p>
            <a:r>
              <a:rPr lang="en-US" altLang="zh-CN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student </a:t>
            </a:r>
            <a:r>
              <a:rPr lang="zh-CN" altLang="en-US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dirty="0" err="1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zh-CN" sz="2400" dirty="0" err="1">
                <a:solidFill>
                  <a:srgbClr val="40458C"/>
                </a:solidFill>
                <a:latin typeface="Times New Roman" pitchFamily="18" charset="0"/>
              </a:rPr>
              <a:t>_old</a:t>
            </a:r>
            <a:r>
              <a:rPr lang="en-US" altLang="zh-CN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[3];</a:t>
            </a:r>
          </a:p>
          <a:p>
            <a:r>
              <a:rPr lang="en-US" altLang="zh-CN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student </a:t>
            </a:r>
            <a:r>
              <a:rPr lang="zh-CN" altLang="en-US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dirty="0" err="1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new_s</a:t>
            </a:r>
            <a:r>
              <a:rPr lang="en-US" altLang="zh-CN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[3];</a:t>
            </a:r>
          </a:p>
          <a:p>
            <a:endParaRPr lang="en-US" altLang="zh-CN" sz="2400" b="1" dirty="0">
              <a:solidFill>
                <a:srgbClr val="40458C"/>
              </a:solidFill>
              <a:latin typeface="Times New Roman" pitchFamily="18" charset="0"/>
              <a:ea typeface="宋体" pitchFamily="2" charset="-122"/>
            </a:endParaRPr>
          </a:p>
          <a:p>
            <a:r>
              <a:rPr lang="zh-CN" altLang="en-US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编写程序，将 </a:t>
            </a:r>
            <a:r>
              <a:rPr lang="en-US" altLang="zh-CN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s[3] </a:t>
            </a:r>
            <a:r>
              <a:rPr lang="zh-CN" altLang="en-US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中的信息紧凑存放到 一个字符数组 </a:t>
            </a:r>
            <a:r>
              <a:rPr lang="en-US" altLang="zh-CN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message </a:t>
            </a:r>
            <a:r>
              <a:rPr lang="zh-CN" altLang="en-US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中，然后从 </a:t>
            </a:r>
            <a:r>
              <a:rPr lang="en-US" altLang="zh-CN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message </a:t>
            </a:r>
            <a:r>
              <a:rPr lang="zh-CN" altLang="en-US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转换到结构数组 </a:t>
            </a:r>
            <a:r>
              <a:rPr lang="en-US" altLang="zh-CN" sz="2400" b="1" dirty="0" err="1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new_s</a:t>
            </a:r>
            <a:r>
              <a:rPr lang="en-US" altLang="zh-CN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[3]</a:t>
            </a:r>
            <a:r>
              <a:rPr lang="zh-CN" altLang="en-US" sz="2400" b="1" dirty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rPr>
              <a:t>中。</a:t>
            </a:r>
          </a:p>
        </p:txBody>
      </p:sp>
      <p:sp>
        <p:nvSpPr>
          <p:cNvPr id="6" name="Text Box 19">
            <a:extLst>
              <a:ext uri="{FF2B5EF4-FFF2-40B4-BE49-F238E27FC236}">
                <a16:creationId xmlns:a16="http://schemas.microsoft.com/office/drawing/2014/main" id="{B0428F39-526E-0ED7-C80C-C5EACAA75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64" y="1252493"/>
            <a:ext cx="52116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练习：体会地址类型转换的应用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169123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B1CBD8D-1135-FE74-0077-061400CE4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>
            <a:extLst>
              <a:ext uri="{FF2B5EF4-FFF2-40B4-BE49-F238E27FC236}">
                <a16:creationId xmlns:a16="http://schemas.microsoft.com/office/drawing/2014/main" id="{5D302DC7-5888-DEAE-7028-FB0AE3044B60}"/>
              </a:ext>
            </a:extLst>
          </p:cNvPr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可参考的程序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980FDEC6-B6E1-A72D-5AAD-7754B1C4D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213" y="6087769"/>
            <a:ext cx="39013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关键词：地址类型转换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565CCA6-7E5B-CE24-E324-E1D27BA5B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1072" y="2103144"/>
            <a:ext cx="1219200" cy="419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31H</a:t>
            </a:r>
          </a:p>
          <a:p>
            <a:pPr algn="ctr"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32H</a:t>
            </a:r>
          </a:p>
          <a:p>
            <a:pPr algn="ctr"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33H</a:t>
            </a:r>
          </a:p>
          <a:p>
            <a:pPr algn="ctr"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34H</a:t>
            </a:r>
          </a:p>
          <a:p>
            <a:pPr algn="ctr"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35H</a:t>
            </a:r>
          </a:p>
          <a:p>
            <a:pPr algn="ctr"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36H</a:t>
            </a:r>
          </a:p>
          <a:p>
            <a:pPr algn="ctr"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37H</a:t>
            </a:r>
          </a:p>
          <a:p>
            <a:pPr algn="ctr"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00H</a:t>
            </a: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DD942C28-FFF7-1CB4-948A-5844E3738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1072" y="5989344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6FF23CEA-041B-94B9-B878-453FB7BB4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1072" y="2865144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80854275-351A-640C-3EFD-BFDD12FC4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1072" y="3322344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11ADC9C3-ECC7-739F-02CC-9BCB9380D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1072" y="3779544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DD134D77-C270-6CC8-4A1B-B3E3CD78C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1072" y="4236744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F8A09704-09F2-8215-6D23-3878A5251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1072" y="4693944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8D62D7B6-1213-5D3F-CB67-3EA48E680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1072" y="5151144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D1E5306A-EDEE-062F-7C23-8703B4DE1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1072" y="5532144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BDE51612-098B-2056-7840-43E23361B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1072" y="2484144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3FBEE2D0-746E-5050-01F3-7C0D04FCE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700" y="2166644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地址    小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F3855CBA-4207-4C5A-D4EA-02EFC9CEC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163" y="5622631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地址    大</a:t>
            </a: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595E3231-27FF-D0D0-DFA3-0F9DD1F48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1300" y="2814344"/>
            <a:ext cx="0" cy="266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9418BC-E8FC-8BDA-1338-5010A3B33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55" y="1757640"/>
            <a:ext cx="486092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333375"/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char   s[10];</a:t>
            </a:r>
          </a:p>
          <a:p>
            <a:pPr indent="333375"/>
            <a:r>
              <a:rPr lang="en-US" altLang="zh-CN" sz="2400" b="1" dirty="0" err="1">
                <a:solidFill>
                  <a:schemeClr val="tx1"/>
                </a:solidFill>
                <a:latin typeface="Times New Roman" pitchFamily="18" charset="0"/>
              </a:rPr>
              <a:t>strcpy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(s,”1234567”);</a:t>
            </a:r>
          </a:p>
          <a:p>
            <a:pPr indent="333375"/>
            <a:endParaRPr lang="en-US" altLang="zh-CN" sz="2400" b="1" dirty="0">
              <a:solidFill>
                <a:schemeClr val="tx1"/>
              </a:solidFill>
              <a:latin typeface="Times New Roman" pitchFamily="18" charset="0"/>
            </a:endParaRPr>
          </a:p>
          <a:p>
            <a:pPr indent="333375"/>
            <a:r>
              <a:rPr lang="en-US" altLang="zh-CN" sz="2400" b="1" dirty="0" err="1">
                <a:solidFill>
                  <a:schemeClr val="tx1"/>
                </a:solidFill>
                <a:latin typeface="Times New Roman" pitchFamily="18" charset="0"/>
              </a:rPr>
              <a:t>printf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(“%x \n”,  *(long *)(s+2));</a:t>
            </a:r>
          </a:p>
          <a:p>
            <a:pPr indent="333375"/>
            <a:endParaRPr lang="en-US" altLang="zh-CN" sz="2400" b="1" dirty="0">
              <a:solidFill>
                <a:schemeClr val="tx1"/>
              </a:solidFill>
              <a:latin typeface="Times New Roman" pitchFamily="18" charset="0"/>
            </a:endParaRPr>
          </a:p>
          <a:p>
            <a:pPr indent="333375"/>
            <a:r>
              <a:rPr lang="en-US" altLang="zh-CN" sz="2400" b="1" dirty="0" err="1">
                <a:solidFill>
                  <a:schemeClr val="tx1"/>
                </a:solidFill>
                <a:latin typeface="Times New Roman" pitchFamily="18" charset="0"/>
              </a:rPr>
              <a:t>printf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(“%x \n”,  *(short *)(s+2));</a:t>
            </a:r>
          </a:p>
          <a:p>
            <a:pPr indent="333375"/>
            <a:endParaRPr lang="en-US" altLang="zh-CN" sz="2400" b="1" dirty="0">
              <a:solidFill>
                <a:schemeClr val="tx1"/>
              </a:solidFill>
              <a:latin typeface="Times New Roman" pitchFamily="18" charset="0"/>
            </a:endParaRPr>
          </a:p>
          <a:p>
            <a:pPr indent="333375"/>
            <a:r>
              <a:rPr lang="en-US" altLang="zh-CN" sz="2400" b="1" dirty="0" err="1">
                <a:solidFill>
                  <a:schemeClr val="tx1"/>
                </a:solidFill>
                <a:latin typeface="Times New Roman" pitchFamily="18" charset="0"/>
              </a:rPr>
              <a:t>printf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(“%d \n”,  *(char *)(s+2));</a:t>
            </a:r>
          </a:p>
          <a:p>
            <a:pPr indent="333375"/>
            <a:endParaRPr lang="en-US" altLang="zh-CN" sz="2400" b="1" dirty="0">
              <a:solidFill>
                <a:schemeClr val="tx1"/>
              </a:solidFill>
              <a:latin typeface="Times New Roman" pitchFamily="18" charset="0"/>
            </a:endParaRPr>
          </a:p>
          <a:p>
            <a:pPr indent="333375"/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*(int *)(s+1)=16706;</a:t>
            </a:r>
          </a:p>
          <a:p>
            <a:pPr indent="333375"/>
            <a:r>
              <a:rPr lang="en-US" altLang="zh-CN" sz="2400" b="1" dirty="0" err="1">
                <a:solidFill>
                  <a:schemeClr val="tx1"/>
                </a:solidFill>
                <a:latin typeface="Times New Roman" pitchFamily="18" charset="0"/>
              </a:rPr>
              <a:t>printf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(“%s \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itchFamily="18" charset="0"/>
              </a:rPr>
              <a:t>n”,s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);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9D38D695-5031-849A-0255-73F2582E9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947" y="2388894"/>
            <a:ext cx="323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s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998B95AF-03CA-A05C-EB12-3BB304B62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306428"/>
            <a:ext cx="52116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程序运行结果是什么？为什么？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8FF91826-A1DB-699A-82F7-082A85472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7023" y="6246489"/>
            <a:ext cx="39013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000" b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type_convert.c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3F95320-CEF2-B732-37B7-AECBFFD72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206" y="836712"/>
            <a:ext cx="1232728" cy="118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0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4CBEBD2-1E5A-5C65-6155-D08E69556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>
            <a:extLst>
              <a:ext uri="{FF2B5EF4-FFF2-40B4-BE49-F238E27FC236}">
                <a16:creationId xmlns:a16="http://schemas.microsoft.com/office/drawing/2014/main" id="{4322BC75-F9DC-B0A8-4FFD-7751B20C3AAC}"/>
              </a:ext>
            </a:extLst>
          </p:cNvPr>
          <p:cNvSpPr txBox="1"/>
          <p:nvPr/>
        </p:nvSpPr>
        <p:spPr>
          <a:xfrm>
            <a:off x="611560" y="318544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可参考的程序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994F9E12-8247-9BF7-0FA6-3EFDD7701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11" y="1228110"/>
            <a:ext cx="858967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333375"/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一个字节一个字节地拷贝怎么办？</a:t>
            </a:r>
            <a:endParaRPr lang="en-US" altLang="zh-CN" sz="2400" b="1" dirty="0">
              <a:solidFill>
                <a:schemeClr val="tx1"/>
              </a:solidFill>
              <a:latin typeface="Times New Roman" pitchFamily="18" charset="0"/>
            </a:endParaRPr>
          </a:p>
          <a:p>
            <a:pPr indent="333375"/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int 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itchFamily="18" charset="0"/>
              </a:rPr>
              <a:t>pack_student_bytebybyte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(STU* s, int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itchFamily="18" charset="0"/>
              </a:rPr>
              <a:t>sno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, char*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itchFamily="18" charset="0"/>
              </a:rPr>
              <a:t>buf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)</a:t>
            </a:r>
          </a:p>
          <a:p>
            <a:pPr indent="333375"/>
            <a:endParaRPr lang="en-US" altLang="zh-CN" sz="2400" dirty="0">
              <a:solidFill>
                <a:schemeClr val="tx1"/>
              </a:solidFill>
              <a:latin typeface="Times New Roman" pitchFamily="18" charset="0"/>
            </a:endParaRPr>
          </a:p>
          <a:p>
            <a:pPr indent="333375"/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若有两个指针一个指向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itchFamily="18" charset="0"/>
              </a:rPr>
              <a:t>buf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，一个指向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s</a:t>
            </a:r>
            <a:endParaRPr lang="en-US" altLang="zh-CN" sz="2400" dirty="0">
              <a:solidFill>
                <a:schemeClr val="tx1"/>
              </a:solidFill>
              <a:latin typeface="Times New Roman" pitchFamily="18" charset="0"/>
            </a:endParaRPr>
          </a:p>
          <a:p>
            <a:pPr indent="333375"/>
            <a:endParaRPr lang="en-US" altLang="zh-CN" sz="2400" b="1" dirty="0">
              <a:solidFill>
                <a:schemeClr val="tx1"/>
              </a:solidFill>
              <a:latin typeface="Times New Roman" pitchFamily="18" charset="0"/>
            </a:endParaRPr>
          </a:p>
          <a:p>
            <a:pPr indent="333375"/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此时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s+1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相当于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取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</a:rPr>
              <a:t>s[1]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Times New Roman" pitchFamily="18" charset="0"/>
            </a:endParaRPr>
          </a:p>
          <a:p>
            <a:pPr indent="333375"/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char* p;</a:t>
            </a:r>
          </a:p>
          <a:p>
            <a:pPr indent="333375"/>
            <a:endParaRPr lang="en-US" altLang="zh-CN" sz="2400" b="1" dirty="0">
              <a:solidFill>
                <a:schemeClr val="tx1"/>
              </a:solidFill>
              <a:latin typeface="Times New Roman" pitchFamily="18" charset="0"/>
            </a:endParaRPr>
          </a:p>
          <a:p>
            <a:pPr indent="333375"/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    p = (char *)s;</a:t>
            </a:r>
          </a:p>
          <a:p>
            <a:pPr indent="333375"/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然后用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指针拷贝，每拷贝一次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加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， 拷贝时注意，跳过对齐增加的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字节</a:t>
            </a:r>
            <a:endParaRPr lang="en-US" altLang="zh-CN" sz="2400" dirty="0">
              <a:solidFill>
                <a:schemeClr val="tx1"/>
              </a:solidFill>
              <a:latin typeface="Times New Roman" pitchFamily="18" charset="0"/>
            </a:endParaRPr>
          </a:p>
          <a:p>
            <a:pPr indent="333375"/>
            <a:endParaRPr lang="en-US" altLang="zh-CN" sz="2400" b="1" dirty="0">
              <a:solidFill>
                <a:schemeClr val="tx1"/>
              </a:solidFill>
              <a:latin typeface="Times New Roman" pitchFamily="18" charset="0"/>
            </a:endParaRPr>
          </a:p>
          <a:p>
            <a:pPr indent="333375"/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</a:rPr>
              <a:t>字符串的处理？注意字符串末尾字符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</a:rPr>
              <a:t>0.</a:t>
            </a:r>
          </a:p>
        </p:txBody>
      </p:sp>
    </p:spTree>
    <p:extLst>
      <p:ext uri="{BB962C8B-B14F-4D97-AF65-F5344CB8AC3E}">
        <p14:creationId xmlns:p14="http://schemas.microsoft.com/office/powerpoint/2010/main" val="3575933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.具体寻址方式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B44886AE-E54B-DFCC-50E0-5EDC0D5C2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64" y="1412776"/>
            <a:ext cx="81374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zh-CN" sz="3200" b="1" i="0" dirty="0">
                <a:latin typeface="+mn-ea"/>
                <a:ea typeface="+mn-ea"/>
              </a:rPr>
              <a:t>寻址方式：寻找操作数存放地址的方法，即</a:t>
            </a:r>
            <a:r>
              <a:rPr lang="zh-CN" altLang="en-US" sz="3200" b="1" i="0" dirty="0">
                <a:latin typeface="+mn-ea"/>
                <a:ea typeface="+mn-ea"/>
              </a:rPr>
              <a:t>根据</a:t>
            </a:r>
            <a:r>
              <a:rPr lang="zh-CN" altLang="zh-CN" sz="3200" b="1" i="0" dirty="0">
                <a:latin typeface="+mn-ea"/>
                <a:ea typeface="+mn-ea"/>
              </a:rPr>
              <a:t>指令计算操作数地址的方法。</a:t>
            </a:r>
          </a:p>
          <a:p>
            <a:endParaRPr lang="en-US" altLang="zh-CN" sz="3200" b="1" i="0" dirty="0">
              <a:latin typeface="+mn-ea"/>
              <a:ea typeface="+mn-ea"/>
            </a:endParaRPr>
          </a:p>
          <a:p>
            <a:r>
              <a:rPr lang="zh-CN" altLang="zh-CN" sz="3200" b="1" i="0" dirty="0">
                <a:latin typeface="+mn-ea"/>
                <a:ea typeface="+mn-ea"/>
              </a:rPr>
              <a:t>问题：如何得到某人的住址？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B4CDDEAC-5BB9-6962-6F7A-D8C5B5252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3789040"/>
            <a:ext cx="58150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sz="3200" b="1" i="0" dirty="0">
                <a:latin typeface="+mn-ea"/>
                <a:ea typeface="+mn-ea"/>
              </a:rPr>
              <a:t>CPU</a:t>
            </a:r>
            <a:r>
              <a:rPr lang="zh-CN" altLang="en-US" sz="3200" b="1" i="0" dirty="0">
                <a:latin typeface="+mn-ea"/>
                <a:ea typeface="+mn-ea"/>
              </a:rPr>
              <a:t>如何知道操作数的地址？</a:t>
            </a: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3F589253-AF38-3B19-A285-91F38FA8D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114" y="4669549"/>
            <a:ext cx="69929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sz="3200" b="1" i="0" dirty="0">
                <a:latin typeface="+mn-ea"/>
                <a:ea typeface="+mn-ea"/>
              </a:rPr>
              <a:t>C</a:t>
            </a:r>
            <a:r>
              <a:rPr lang="zh-CN" altLang="en-US" sz="3200" b="1" i="0" dirty="0">
                <a:latin typeface="+mn-ea"/>
                <a:ea typeface="+mn-ea"/>
              </a:rPr>
              <a:t>程序中，有哪些给出地址的方式？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.具体寻址方式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2B9CF407-ED52-84B5-F937-0A2DE7246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96752"/>
            <a:ext cx="7705352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solidFill>
                  <a:srgbClr val="000000"/>
                </a:solidFill>
                <a:latin typeface="宋体" panose="02010600030101010101" pitchFamily="2" charset="-122"/>
              </a:rPr>
              <a:t>程序中和寻址方式相关的部分</a:t>
            </a:r>
            <a:endParaRPr lang="en-US" altLang="zh-CN" sz="2800" b="1" i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2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eaLnBrk="1" hangingPunct="1"/>
            <a:r>
              <a:rPr lang="en-US" altLang="zh-CN" sz="2200" b="1" i="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200" b="1" i="0" dirty="0">
                <a:latin typeface="宋体" panose="02010600030101010101" pitchFamily="2" charset="-122"/>
                <a:ea typeface="宋体" panose="02010600030101010101" pitchFamily="2" charset="-122"/>
              </a:rPr>
              <a:t> mov  </a:t>
            </a:r>
            <a:r>
              <a:rPr lang="en-US" altLang="zh-CN" sz="2200" i="0" dirty="0">
                <a:solidFill>
                  <a:srgbClr val="FF0000"/>
                </a:solidFill>
                <a:latin typeface="宋体" panose="02010600030101010101" pitchFamily="2" charset="-122"/>
              </a:rPr>
              <a:t>$0, %</a:t>
            </a:r>
            <a:r>
              <a:rPr lang="en-US" altLang="zh-CN" sz="2200" b="1" i="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2200" b="1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2200" b="1" i="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(</a:t>
            </a:r>
            <a:r>
              <a:rPr lang="en-US" altLang="zh-CN" sz="2200" b="1" i="0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2200" b="1" i="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)=0</a:t>
            </a:r>
            <a:r>
              <a:rPr lang="zh-CN" altLang="en-US" sz="2200" b="1" i="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，用于存放累加和</a:t>
            </a:r>
          </a:p>
          <a:p>
            <a:pPr eaLnBrk="1" hangingPunct="1"/>
            <a:r>
              <a:rPr lang="en-US" altLang="zh-CN" sz="2200" b="1" i="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200" b="1" i="0" dirty="0">
                <a:latin typeface="宋体" panose="02010600030101010101" pitchFamily="2" charset="-122"/>
              </a:rPr>
              <a:t>mov</a:t>
            </a:r>
            <a:r>
              <a:rPr lang="en-US" altLang="zh-CN" sz="22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$1, %</a:t>
            </a:r>
            <a:r>
              <a:rPr lang="en-US" altLang="zh-CN" sz="2200" b="1" i="0" dirty="0" err="1">
                <a:solidFill>
                  <a:srgbClr val="FF3300"/>
                </a:solidFill>
                <a:latin typeface="宋体" panose="02010600030101010101" pitchFamily="2" charset="-122"/>
              </a:rPr>
              <a:t>ebx</a:t>
            </a:r>
            <a:r>
              <a:rPr lang="en-US" altLang="zh-CN" sz="22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200" b="1" i="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(</a:t>
            </a:r>
            <a:r>
              <a:rPr lang="en-US" altLang="zh-CN" sz="2200" b="1" i="0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2200" b="1" i="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)=1</a:t>
            </a:r>
            <a:r>
              <a:rPr lang="zh-CN" altLang="en-US" sz="2200" b="1" i="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，用于指示当前的加数</a:t>
            </a:r>
          </a:p>
          <a:p>
            <a:pPr eaLnBrk="1" hangingPunct="1"/>
            <a:r>
              <a:rPr lang="en-US" altLang="zh-CN" sz="2200" b="1" i="0" dirty="0" err="1">
                <a:solidFill>
                  <a:srgbClr val="FF3300"/>
                </a:solidFill>
                <a:latin typeface="宋体" panose="02010600030101010101" pitchFamily="2" charset="-122"/>
              </a:rPr>
              <a:t>lp</a:t>
            </a:r>
            <a:r>
              <a:rPr lang="en-US" altLang="zh-CN" sz="22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: </a:t>
            </a:r>
            <a:r>
              <a:rPr lang="en-US" altLang="zh-CN" sz="2200" b="1" i="0" dirty="0" err="1">
                <a:latin typeface="宋体" panose="02010600030101010101" pitchFamily="2" charset="-122"/>
              </a:rPr>
              <a:t>cmp</a:t>
            </a:r>
            <a:r>
              <a:rPr lang="en-US" altLang="zh-CN" sz="22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$100, %</a:t>
            </a:r>
            <a:r>
              <a:rPr lang="en-US" altLang="zh-CN" sz="2200" b="1" i="0" dirty="0" err="1">
                <a:solidFill>
                  <a:srgbClr val="FF3300"/>
                </a:solidFill>
                <a:latin typeface="宋体" panose="02010600030101010101" pitchFamily="2" charset="-122"/>
              </a:rPr>
              <a:t>ebx</a:t>
            </a:r>
            <a:r>
              <a:rPr lang="en-US" altLang="zh-CN" sz="22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200" b="1" i="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lang="zh-CN" altLang="en-US" sz="2200" b="1" i="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连续两条指令，等同于 </a:t>
            </a:r>
            <a:endParaRPr lang="en-US" altLang="zh-CN" sz="2200" b="1" i="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200" b="1" i="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;  if (</a:t>
            </a:r>
            <a:r>
              <a:rPr lang="en-US" altLang="zh-CN" sz="2200" b="1" i="0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2200" b="1" i="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&gt;100) </a:t>
            </a:r>
            <a:r>
              <a:rPr lang="en-US" altLang="zh-CN" sz="2200" b="1" i="0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goto</a:t>
            </a:r>
            <a:r>
              <a:rPr lang="en-US" altLang="zh-CN" sz="2200" b="1" i="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exit</a:t>
            </a:r>
            <a:endParaRPr lang="zh-CN" altLang="en-US" sz="2200" b="1" i="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200" b="1" i="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200" b="1" i="0" dirty="0" err="1">
                <a:latin typeface="宋体" panose="02010600030101010101" pitchFamily="2" charset="-122"/>
              </a:rPr>
              <a:t>jg</a:t>
            </a:r>
            <a:r>
              <a:rPr lang="en-US" altLang="zh-CN" sz="22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 exit</a:t>
            </a:r>
          </a:p>
          <a:p>
            <a:pPr eaLnBrk="1" hangingPunct="1"/>
            <a:r>
              <a:rPr lang="en-US" altLang="zh-CN" sz="2200" b="1" i="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200" b="1" i="0" dirty="0">
                <a:latin typeface="宋体" panose="02010600030101010101" pitchFamily="2" charset="-122"/>
              </a:rPr>
              <a:t>add</a:t>
            </a:r>
            <a:r>
              <a:rPr lang="en-US" altLang="zh-CN" sz="22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200" i="0" dirty="0">
                <a:solidFill>
                  <a:srgbClr val="FF3300"/>
                </a:solidFill>
                <a:latin typeface="宋体" panose="02010600030101010101" pitchFamily="2" charset="-122"/>
              </a:rPr>
              <a:t>%</a:t>
            </a:r>
            <a:r>
              <a:rPr lang="en-US" altLang="zh-CN" sz="2200" b="1" i="0" dirty="0" err="1">
                <a:solidFill>
                  <a:srgbClr val="FF3300"/>
                </a:solidFill>
                <a:latin typeface="宋体" panose="02010600030101010101" pitchFamily="2" charset="-122"/>
              </a:rPr>
              <a:t>ebx</a:t>
            </a:r>
            <a:r>
              <a:rPr lang="en-US" altLang="zh-CN" sz="22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, %</a:t>
            </a:r>
            <a:r>
              <a:rPr lang="en-US" altLang="zh-CN" sz="2200" b="1" i="0" dirty="0" err="1">
                <a:solidFill>
                  <a:srgbClr val="FF3300"/>
                </a:solidFill>
                <a:latin typeface="宋体" panose="02010600030101010101" pitchFamily="2" charset="-122"/>
              </a:rPr>
              <a:t>eax</a:t>
            </a:r>
            <a:r>
              <a:rPr lang="en-US" altLang="zh-CN" sz="22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200" b="1" i="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(</a:t>
            </a:r>
            <a:r>
              <a:rPr lang="en-US" altLang="zh-CN" sz="2200" b="1" i="0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2200" b="1" i="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= (</a:t>
            </a:r>
            <a:r>
              <a:rPr lang="en-US" altLang="zh-CN" sz="2200" b="1" i="0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2200" b="1" i="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+ (</a:t>
            </a:r>
            <a:r>
              <a:rPr lang="en-US" altLang="zh-CN" sz="2200" b="1" i="0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2200" b="1" i="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eaLnBrk="1" hangingPunct="1"/>
            <a:r>
              <a:rPr lang="en-US" altLang="zh-CN" sz="2200" b="1" i="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200" b="1" i="0" dirty="0" err="1">
                <a:latin typeface="宋体" panose="02010600030101010101" pitchFamily="2" charset="-122"/>
              </a:rPr>
              <a:t>inc</a:t>
            </a:r>
            <a:r>
              <a:rPr lang="en-US" altLang="zh-CN" sz="22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%</a:t>
            </a:r>
            <a:r>
              <a:rPr lang="en-US" altLang="zh-CN" sz="2200" b="1" i="0" dirty="0" err="1">
                <a:solidFill>
                  <a:srgbClr val="FF3300"/>
                </a:solidFill>
                <a:latin typeface="宋体" panose="02010600030101010101" pitchFamily="2" charset="-122"/>
              </a:rPr>
              <a:t>ebx</a:t>
            </a:r>
            <a:r>
              <a:rPr lang="en-US" altLang="zh-CN" sz="22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     </a:t>
            </a:r>
            <a:r>
              <a:rPr lang="en-US" altLang="zh-CN" sz="2200" b="1" i="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(</a:t>
            </a:r>
            <a:r>
              <a:rPr lang="en-US" altLang="zh-CN" sz="2200" b="1" i="0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2200" b="1" i="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= (</a:t>
            </a:r>
            <a:r>
              <a:rPr lang="en-US" altLang="zh-CN" sz="2200" b="1" i="0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2200" b="1" i="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+1</a:t>
            </a:r>
          </a:p>
          <a:p>
            <a:pPr eaLnBrk="1" hangingPunct="1"/>
            <a:r>
              <a:rPr lang="en-US" altLang="zh-CN" sz="22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200" b="1" i="0" dirty="0" err="1">
                <a:latin typeface="宋体" panose="02010600030101010101" pitchFamily="2" charset="-122"/>
              </a:rPr>
              <a:t>jmp</a:t>
            </a:r>
            <a:r>
              <a:rPr lang="en-US" altLang="zh-CN" sz="22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200" b="1" i="0" dirty="0" err="1">
                <a:solidFill>
                  <a:srgbClr val="FF3300"/>
                </a:solidFill>
                <a:latin typeface="宋体" panose="02010600030101010101" pitchFamily="2" charset="-122"/>
              </a:rPr>
              <a:t>lp</a:t>
            </a:r>
            <a:r>
              <a:rPr lang="en-US" altLang="zh-CN" sz="22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      </a:t>
            </a:r>
            <a:r>
              <a:rPr lang="en-US" altLang="zh-CN" sz="2200" b="1" i="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  <a:r>
              <a:rPr lang="en-US" altLang="zh-CN" sz="2200" b="1" i="0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goto</a:t>
            </a:r>
            <a:r>
              <a:rPr lang="en-US" altLang="zh-CN" sz="2200" b="1" i="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200" b="1" i="0" dirty="0" err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lp</a:t>
            </a:r>
            <a:endParaRPr lang="zh-CN" altLang="en-US" sz="2200" b="1" i="0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200" b="1" i="0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exit:…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8891E77C-74CE-A04C-9310-86C02773E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144" y="4474425"/>
            <a:ext cx="3168352" cy="20145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.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所谓寻址方式就是在指令中表达操作数的方法。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.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实际上决定了常用汇编指令的语法格式。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68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.具体寻址方式</a:t>
            </a:r>
          </a:p>
        </p:txBody>
      </p:sp>
      <p:pic>
        <p:nvPicPr>
          <p:cNvPr id="16" name="图片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11505" y="1628775"/>
            <a:ext cx="7427595" cy="43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54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24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.具体寻址方式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65E5E8ED-72DF-31DA-41CF-16B50069A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279059"/>
            <a:ext cx="69119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Times New Roman" pitchFamily="18" charset="0"/>
              </a:rPr>
              <a:t>一条指令，关注的焦点有哪些？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AEDBE382-7D9C-CEE3-4303-00C4CEA2C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5661025"/>
            <a:ext cx="9001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solidFill>
                  <a:srgbClr val="000000"/>
                </a:solidFill>
                <a:latin typeface="Times New Roman" pitchFamily="18" charset="0"/>
              </a:rPr>
              <a:t>寻址方式关注的要素：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itchFamily="18" charset="0"/>
              </a:rPr>
              <a:t>位置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zh-CN" altLang="en-US" sz="2800" b="1" i="0" dirty="0">
                <a:solidFill>
                  <a:srgbClr val="000000"/>
                </a:solidFill>
                <a:latin typeface="Times New Roman" pitchFamily="18" charset="0"/>
              </a:rPr>
              <a:t>内存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itchFamily="18" charset="0"/>
              </a:rPr>
              <a:t>/</a:t>
            </a:r>
            <a:r>
              <a:rPr lang="zh-CN" altLang="en-US" sz="2800" b="1" i="0" dirty="0">
                <a:solidFill>
                  <a:srgbClr val="000000"/>
                </a:solidFill>
                <a:latin typeface="Times New Roman" pitchFamily="18" charset="0"/>
              </a:rPr>
              <a:t>寄存器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itchFamily="18" charset="0"/>
              </a:rPr>
              <a:t>/</a:t>
            </a:r>
            <a:r>
              <a:rPr lang="zh-CN" altLang="en-US" sz="2800" b="1" i="0" dirty="0">
                <a:solidFill>
                  <a:srgbClr val="000000"/>
                </a:solidFill>
                <a:latin typeface="Times New Roman" pitchFamily="18" charset="0"/>
              </a:rPr>
              <a:t>立即数</a:t>
            </a:r>
            <a:r>
              <a:rPr lang="en-US" altLang="zh-CN" sz="2800" b="1" i="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800" b="1" i="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itchFamily="18" charset="0"/>
              </a:rPr>
              <a:t>类型</a:t>
            </a:r>
            <a:endParaRPr lang="en-US" altLang="zh-CN" sz="2800" b="1" i="0" dirty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/>
            <a:r>
              <a:rPr lang="zh-CN" altLang="en-US" sz="2800" b="1" i="0" dirty="0">
                <a:solidFill>
                  <a:srgbClr val="000000"/>
                </a:solidFill>
                <a:latin typeface="Times New Roman" pitchFamily="18" charset="0"/>
              </a:rPr>
              <a:t>对于存储器操作数还要关注：段选择符：偏移地址</a:t>
            </a:r>
            <a:r>
              <a:rPr lang="zh-CN" altLang="en-US" sz="2800" b="1" i="0" dirty="0">
                <a:latin typeface="Times New Roman" pitchFamily="18" charset="0"/>
              </a:rPr>
              <a:t>。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647CD71-978A-F438-D54F-E6FC76639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397" y="2305844"/>
            <a:ext cx="41370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zh-CN" altLang="en-US" sz="2800" b="1" i="0" dirty="0">
                <a:solidFill>
                  <a:srgbClr val="FF3300"/>
                </a:solidFill>
                <a:latin typeface="Times New Roman" pitchFamily="18" charset="0"/>
              </a:rPr>
              <a:t>操作数在哪里？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E3FE13A6-A211-8C8C-4363-B23773451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4868863"/>
            <a:ext cx="5943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800" b="1" i="0" dirty="0">
                <a:solidFill>
                  <a:srgbClr val="FF3300"/>
                </a:solidFill>
                <a:latin typeface="Times New Roman" pitchFamily="18" charset="0"/>
              </a:rPr>
              <a:t>操作数的类型</a:t>
            </a:r>
            <a:r>
              <a:rPr lang="zh-CN" altLang="en-US" sz="2400" b="1" i="0" dirty="0">
                <a:latin typeface="Times New Roman" pitchFamily="18" charset="0"/>
              </a:rPr>
              <a:t>        字节</a:t>
            </a:r>
            <a:r>
              <a:rPr lang="en-US" altLang="zh-CN" sz="2400" b="1" i="0" dirty="0">
                <a:latin typeface="Times New Roman" pitchFamily="18" charset="0"/>
              </a:rPr>
              <a:t>/</a:t>
            </a:r>
            <a:r>
              <a:rPr lang="zh-CN" altLang="en-US" sz="2400" b="1" i="0" dirty="0">
                <a:latin typeface="Times New Roman" pitchFamily="18" charset="0"/>
              </a:rPr>
              <a:t>字</a:t>
            </a:r>
            <a:r>
              <a:rPr lang="en-US" altLang="zh-CN" sz="2400" b="1" i="0" dirty="0">
                <a:latin typeface="Times New Roman" pitchFamily="18" charset="0"/>
              </a:rPr>
              <a:t>/</a:t>
            </a:r>
            <a:r>
              <a:rPr lang="zh-CN" altLang="en-US" sz="2400" b="1" i="0" dirty="0">
                <a:latin typeface="Times New Roman" pitchFamily="18" charset="0"/>
              </a:rPr>
              <a:t>双字？</a:t>
            </a:r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4D21276D-3561-844B-8283-0DE6E8F432C3}"/>
              </a:ext>
            </a:extLst>
          </p:cNvPr>
          <p:cNvGrpSpPr>
            <a:grpSpLocks/>
          </p:cNvGrpSpPr>
          <p:nvPr/>
        </p:nvGrpSpPr>
        <p:grpSpPr bwMode="auto">
          <a:xfrm>
            <a:off x="1287463" y="2886075"/>
            <a:ext cx="6702425" cy="1982788"/>
            <a:chOff x="1175" y="1818"/>
            <a:chExt cx="4132" cy="124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1C699C-5CD0-F761-ABF5-3CF3D5204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24"/>
              <a:ext cx="164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i="0" dirty="0">
                  <a:latin typeface="Times New Roman" pitchFamily="18" charset="0"/>
                </a:rPr>
                <a:t>操作数的存放位置</a:t>
              </a:r>
              <a:endParaRPr lang="en-US" altLang="zh-CN" sz="2400" b="1" i="0" dirty="0">
                <a:latin typeface="Times New Roman" pitchFamily="18" charset="0"/>
              </a:endParaRPr>
            </a:p>
            <a:p>
              <a:r>
                <a:rPr lang="zh-CN" altLang="en-US" sz="2400" b="1" i="0" dirty="0">
                  <a:latin typeface="Times New Roman" pitchFamily="18" charset="0"/>
                </a:rPr>
                <a:t>即存放</a:t>
              </a:r>
              <a:r>
                <a:rPr lang="zh-CN" altLang="en-US" sz="2400" b="1" i="0" dirty="0">
                  <a:solidFill>
                    <a:srgbClr val="FF0000"/>
                  </a:solidFill>
                  <a:latin typeface="Times New Roman" pitchFamily="18" charset="0"/>
                </a:rPr>
                <a:t>地址</a:t>
              </a: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1EB4B87D-A681-249B-0937-F6483DEBA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5" y="2779"/>
              <a:ext cx="41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 i="0" dirty="0">
                  <a:latin typeface="Times New Roman" pitchFamily="18" charset="0"/>
                </a:rPr>
                <a:t>操作数在主存时：关注</a:t>
              </a:r>
              <a:r>
                <a:rPr lang="zh-CN" altLang="en-US" sz="2400" b="1" i="0" dirty="0">
                  <a:solidFill>
                    <a:srgbClr val="FF3300"/>
                  </a:solidFill>
                  <a:latin typeface="Times New Roman" pitchFamily="18" charset="0"/>
                </a:rPr>
                <a:t>段址</a:t>
              </a:r>
              <a:r>
                <a:rPr lang="en-US" altLang="zh-CN" sz="2400" b="1" i="0" dirty="0">
                  <a:solidFill>
                    <a:srgbClr val="FF3300"/>
                  </a:solidFill>
                  <a:latin typeface="Times New Roman" pitchFamily="18" charset="0"/>
                </a:rPr>
                <a:t>/</a:t>
              </a:r>
              <a:r>
                <a:rPr lang="zh-CN" altLang="en-US" sz="2400" b="1" i="0" dirty="0">
                  <a:solidFill>
                    <a:srgbClr val="FF3300"/>
                  </a:solidFill>
                  <a:latin typeface="Times New Roman" pitchFamily="18" charset="0"/>
                </a:rPr>
                <a:t>段选择符、段内偏移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A00AC3BF-7CFF-1B67-B584-D98CAD5F4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1818"/>
              <a:ext cx="15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i="0">
                  <a:latin typeface="Times New Roman" pitchFamily="18" charset="0"/>
                </a:rPr>
                <a:t>CPU</a:t>
              </a:r>
              <a:r>
                <a:rPr lang="zh-CN" altLang="en-US" sz="2400" b="1" i="0">
                  <a:latin typeface="Times New Roman" pitchFamily="18" charset="0"/>
                </a:rPr>
                <a:t>内的</a:t>
              </a:r>
              <a:r>
                <a:rPr lang="zh-CN" altLang="en-US" sz="2800" b="1" i="0">
                  <a:solidFill>
                    <a:srgbClr val="FF3300"/>
                  </a:solidFill>
                  <a:latin typeface="Times New Roman" pitchFamily="18" charset="0"/>
                </a:rPr>
                <a:t>寄存器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C5B4B29A-2E3E-89D6-983C-F8268EB47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4" y="2139"/>
              <a:ext cx="22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 i="0" dirty="0">
                  <a:latin typeface="Times New Roman" pitchFamily="18" charset="0"/>
                </a:rPr>
                <a:t>主存</a:t>
              </a:r>
              <a:r>
                <a:rPr lang="en-US" altLang="zh-CN" sz="2400" b="1" i="0" dirty="0">
                  <a:latin typeface="Times New Roman" pitchFamily="18" charset="0"/>
                </a:rPr>
                <a:t>(</a:t>
              </a:r>
              <a:r>
                <a:rPr lang="zh-CN" altLang="en-US" sz="2400" b="1" i="0" dirty="0">
                  <a:latin typeface="Times New Roman" pitchFamily="18" charset="0"/>
                </a:rPr>
                <a:t>段寄存器：偏移地址</a:t>
              </a:r>
              <a:r>
                <a:rPr lang="en-US" altLang="zh-CN" sz="2400" b="1" i="0" dirty="0">
                  <a:latin typeface="Times New Roman" pitchFamily="18" charset="0"/>
                </a:rPr>
                <a:t>)</a:t>
              </a:r>
              <a:endParaRPr lang="zh-CN" altLang="en-US" sz="2400" b="1" i="0" dirty="0">
                <a:latin typeface="Times New Roman" pitchFamily="18" charset="0"/>
              </a:endParaRP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2E7E9552-A8A9-F86E-01F8-3727628FF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2462"/>
              <a:ext cx="11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i="0" dirty="0">
                  <a:latin typeface="Times New Roman" pitchFamily="18" charset="0"/>
                </a:rPr>
                <a:t>I/O</a:t>
              </a:r>
              <a:r>
                <a:rPr lang="zh-CN" altLang="en-US" sz="2400" b="1" i="0" dirty="0">
                  <a:latin typeface="Times New Roman" pitchFamily="18" charset="0"/>
                </a:rPr>
                <a:t>设备端口</a:t>
              </a:r>
            </a:p>
          </p:txBody>
        </p:sp>
        <p:sp>
          <p:nvSpPr>
            <p:cNvPr id="12" name="AutoShape 12">
              <a:extLst>
                <a:ext uri="{FF2B5EF4-FFF2-40B4-BE49-F238E27FC236}">
                  <a16:creationId xmlns:a16="http://schemas.microsoft.com/office/drawing/2014/main" id="{7DB068CE-E624-80D9-1FC3-55054D2C2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1934"/>
              <a:ext cx="192" cy="720"/>
            </a:xfrm>
            <a:prstGeom prst="leftBrace">
              <a:avLst>
                <a:gd name="adj1" fmla="val 312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Rectangle 13">
            <a:extLst>
              <a:ext uri="{FF2B5EF4-FFF2-40B4-BE49-F238E27FC236}">
                <a16:creationId xmlns:a16="http://schemas.microsoft.com/office/drawing/2014/main" id="{54A614AC-5BF8-C95E-9AA5-9142DC5AF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97" y="1792287"/>
            <a:ext cx="304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zh-CN" altLang="en-US" sz="2800" b="1" i="0" dirty="0">
                <a:solidFill>
                  <a:srgbClr val="FF3300"/>
                </a:solidFill>
                <a:latin typeface="Times New Roman" pitchFamily="18" charset="0"/>
              </a:rPr>
              <a:t>执行什么操作？</a:t>
            </a:r>
          </a:p>
        </p:txBody>
      </p:sp>
    </p:spTree>
    <p:extLst>
      <p:ext uri="{BB962C8B-B14F-4D97-AF65-F5344CB8AC3E}">
        <p14:creationId xmlns:p14="http://schemas.microsoft.com/office/powerpoint/2010/main" val="253664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/>
      <p:bldP spid="5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.具体寻址方式</a:t>
            </a: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467360" y="1412875"/>
            <a:ext cx="7933055" cy="27057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(1)立即寻址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操作数直接存放在指令中，紧跟在操作码之后，它作为指令的一部分存放在代码段里，这种操作数称为立即数。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汇编格式：$n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功能：指令的下一单元的内容为操作数n，即：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633470" y="4291965"/>
            <a:ext cx="2143760" cy="18878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 </a:t>
            </a:r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程序转换概述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827405" y="1700530"/>
            <a:ext cx="7777043" cy="40157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计算机硬件只能识别</a:t>
            </a:r>
            <a:r>
              <a:rPr lang="zh-CN" altLang="en-US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机器语言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。用</a:t>
            </a:r>
            <a:r>
              <a:rPr lang="zh-CN" altLang="en-US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汇编语言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或</a:t>
            </a:r>
            <a:r>
              <a:rPr lang="zh-CN" altLang="en-US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高级语言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编写的源代码，需要转换成机器指令才能运行。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一般先用</a:t>
            </a:r>
            <a:r>
              <a:rPr lang="zh-CN" altLang="en-US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编译器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将高级语言源代码转为汇编语言源代码，再用</a:t>
            </a:r>
            <a:r>
              <a:rPr lang="zh-CN" altLang="en-US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汇编程序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将汇编语言源代码转为机器语言目标代码。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(1)立即寻址</a:t>
            </a: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323215" y="1412875"/>
            <a:ext cx="7933055" cy="17310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例:  movl  $0x3064,  %eax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目的操作数采用寄存器寻址，为寄存器eax。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源操作数采用立即寻址。即：</a:t>
            </a:r>
          </a:p>
        </p:txBody>
      </p:sp>
      <p:pic>
        <p:nvPicPr>
          <p:cNvPr id="26" name="图片 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635375" y="3283585"/>
            <a:ext cx="1370330" cy="294259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611560" y="260648"/>
            <a:ext cx="3744416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(1)立即寻址</a:t>
            </a: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-180528" y="1124744"/>
            <a:ext cx="9289032" cy="561662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说明：</a:t>
            </a: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立即数只能作为双操作数指令的源操作数，不能作为目的操作数；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   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如：mov  %ax,  $100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;  error</a:t>
            </a: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立即数不能作为单操作数指令的操作数；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   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如：incl  $50	  	;  error</a:t>
            </a: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立即数只有大小，类型不明确；</a:t>
            </a:r>
            <a:endParaRPr lang="en-US" altLang="zh-CN"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-3429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 dirty="0">
                <a:ea typeface="楷体_GB2312" pitchFamily="1" charset="-122"/>
              </a:rPr>
              <a:t>立即数值的大小应在另一个操作数的类型限定的取值范围内</a:t>
            </a:r>
            <a:endParaRPr lang="en-US" altLang="zh-CN" sz="2400" dirty="0">
              <a:ea typeface="楷体_GB2312" pitchFamily="1" charset="-122"/>
            </a:endParaRPr>
          </a:p>
          <a:p>
            <a:pPr marL="1080135" indent="-3429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 dirty="0">
                <a:ea typeface="楷体_GB2312" pitchFamily="1" charset="-122"/>
              </a:rPr>
              <a:t>字符、字符串是立即数</a:t>
            </a:r>
            <a:endParaRPr lang="en-US" altLang="zh-CN" sz="2400" dirty="0">
              <a:ea typeface="楷体_GB2312" pitchFamily="1" charset="-122"/>
            </a:endParaRPr>
          </a:p>
          <a:p>
            <a:pPr marL="1080135" indent="-34290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 dirty="0">
                <a:ea typeface="楷体_GB2312" pitchFamily="1" charset="-122"/>
              </a:rPr>
              <a:t>由常量组成的数值表达式是立即数</a:t>
            </a:r>
            <a:endParaRPr lang="en-US" altLang="zh-CN" sz="2400" dirty="0">
              <a:ea typeface="楷体_GB2312" pitchFamily="1" charset="-122"/>
            </a:endParaRPr>
          </a:p>
          <a:p>
            <a:pPr marL="737235">
              <a:lnSpc>
                <a:spcPct val="150000"/>
              </a:lnSpc>
            </a:pPr>
            <a:endParaRPr lang="en-US" altLang="zh-CN" sz="2400" dirty="0">
              <a:ea typeface="楷体_GB2312" pitchFamily="1" charset="-122"/>
            </a:endParaRPr>
          </a:p>
          <a:p>
            <a:pPr marL="737235" algn="l">
              <a:lnSpc>
                <a:spcPct val="150000"/>
              </a:lnSpc>
              <a:buClrTx/>
              <a:buSzTx/>
            </a:pPr>
            <a:endParaRPr lang="en-US" altLang="zh-CN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(2)寄存器寻址</a:t>
            </a: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323215" y="1412875"/>
            <a:ext cx="8122920" cy="17310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在这种寻址方式中，指令所指明的寄存器中存放操作数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汇编格式：%R 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功能：寄存器R的内容就是操作数。</a:t>
            </a:r>
          </a:p>
        </p:txBody>
      </p:sp>
      <p:pic>
        <p:nvPicPr>
          <p:cNvPr id="19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03648" y="3284984"/>
            <a:ext cx="3960440" cy="155423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453640" y="1916832"/>
            <a:ext cx="4686935" cy="1940560"/>
          </a:xfrm>
          <a:prstGeom prst="rect">
            <a:avLst/>
          </a:prstGeom>
        </p:spPr>
      </p:pic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(2)寄存器寻址</a:t>
            </a:r>
          </a:p>
        </p:txBody>
      </p:sp>
      <p:sp>
        <p:nvSpPr>
          <p:cNvPr id="6146" name="文本框 8194"/>
          <p:cNvSpPr txBox="1"/>
          <p:nvPr>
            <p:custDataLst>
              <p:tags r:id="rId2"/>
            </p:custDataLst>
          </p:nvPr>
        </p:nvSpPr>
        <p:spPr>
          <a:xfrm>
            <a:off x="323215" y="1412875"/>
            <a:ext cx="8122920" cy="1261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例:  incl  %eax 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    操作数在EAX中。</a:t>
            </a:r>
          </a:p>
        </p:txBody>
      </p:sp>
      <p:sp>
        <p:nvSpPr>
          <p:cNvPr id="2" name="文本框 8194"/>
          <p:cNvSpPr txBox="1"/>
          <p:nvPr>
            <p:custDataLst>
              <p:tags r:id="rId3"/>
            </p:custDataLst>
          </p:nvPr>
        </p:nvSpPr>
        <p:spPr>
          <a:xfrm>
            <a:off x="1043305" y="3790082"/>
            <a:ext cx="7203440" cy="17354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执行前：（EAX）=12H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执行：（EAX）+1 → EAX。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执行后：（EAX）= 13H</a:t>
            </a:r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486CFBC9-CF80-70DD-7278-DE17D6FFF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837237"/>
            <a:ext cx="7548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Question</a:t>
            </a:r>
            <a:r>
              <a:rPr lang="zh-CN" altLang="en-US" sz="2800" b="1" i="0" dirty="0">
                <a:latin typeface="华文新魏" pitchFamily="2" charset="-122"/>
                <a:ea typeface="华文新魏" pitchFamily="2" charset="-122"/>
              </a:rPr>
              <a:t>：   操作数在哪？操作数类型是什么？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(2)寄存器寻址</a:t>
            </a: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323528" y="1231900"/>
            <a:ext cx="8122920" cy="1261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例:  add  %ebx, %eax 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    EAX为目的操作数地址，EBX为源操作数地址。</a:t>
            </a:r>
          </a:p>
        </p:txBody>
      </p:sp>
      <p:pic>
        <p:nvPicPr>
          <p:cNvPr id="28" name="图片 2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195830" y="2466975"/>
            <a:ext cx="4762500" cy="1924050"/>
          </a:xfrm>
          <a:prstGeom prst="rect">
            <a:avLst/>
          </a:prstGeom>
        </p:spPr>
      </p:pic>
      <p:sp>
        <p:nvSpPr>
          <p:cNvPr id="2" name="文本框 8194"/>
          <p:cNvSpPr txBox="1"/>
          <p:nvPr>
            <p:custDataLst>
              <p:tags r:id="rId3"/>
            </p:custDataLst>
          </p:nvPr>
        </p:nvSpPr>
        <p:spPr>
          <a:xfrm>
            <a:off x="971550" y="4364990"/>
            <a:ext cx="7086600" cy="2149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执行前：（EAX）=1234H，（EBX）=5620H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执行：</a:t>
            </a:r>
            <a:r>
              <a:rPr lang="en-US" altLang="zh-CN" sz="22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（EAX）+（EBX）→ EAX。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执行后：（EAX）=6854H，（EBX）=5620H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目的操作数、源操作数都是用寄存器寻址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(2)寄存器寻址</a:t>
            </a: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395604" y="1052736"/>
            <a:ext cx="8208843" cy="288059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说明：</a:t>
            </a: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采用寄存器寻址方式，指令执行速度快。特别是加法指令，如果目的操作数为AX，指令执行快一些。</a:t>
            </a: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采用寄存器寻址方式，目的、源操作数类型必须一致。如：movw  %bx, %ah;  ERROR</a:t>
            </a:r>
          </a:p>
        </p:txBody>
      </p:sp>
      <p:sp>
        <p:nvSpPr>
          <p:cNvPr id="2" name="Text Box 6">
            <a:extLst>
              <a:ext uri="{FF2B5EF4-FFF2-40B4-BE49-F238E27FC236}">
                <a16:creationId xmlns:a16="http://schemas.microsoft.com/office/drawing/2014/main" id="{E025BE41-C075-0598-0001-D5495EBED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590" y="4018907"/>
            <a:ext cx="87529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i="0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Question</a:t>
            </a:r>
            <a:r>
              <a:rPr kumimoji="0" lang="en-US" altLang="zh-CN" sz="2800" b="1" i="0" dirty="0">
                <a:latin typeface="Arial" charset="0"/>
              </a:rPr>
              <a:t> :   </a:t>
            </a:r>
            <a:r>
              <a:rPr kumimoji="0" lang="zh-CN" altLang="en-US" sz="2800" b="1" i="0" dirty="0">
                <a:latin typeface="Arial" charset="0"/>
              </a:rPr>
              <a:t>指令 </a:t>
            </a:r>
            <a:r>
              <a:rPr kumimoji="0" lang="en-US" altLang="zh-CN" sz="2800" b="1" i="0" dirty="0">
                <a:latin typeface="Arial" charset="0"/>
              </a:rPr>
              <a:t>MOV  %BH, %AX </a:t>
            </a:r>
            <a:r>
              <a:rPr kumimoji="0" lang="zh-CN" altLang="en-US" sz="2800" b="1" i="0" dirty="0">
                <a:latin typeface="Arial" charset="0"/>
              </a:rPr>
              <a:t>正确吗？为什么？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44790631-74AA-FA4E-F36B-9C2F86247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590" y="4627700"/>
            <a:ext cx="895469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zh-CN" sz="2800" b="1" i="0" dirty="0"/>
              <a:t>讨论指令</a:t>
            </a:r>
            <a:r>
              <a:rPr lang="en-US" altLang="zh-CN" sz="2800" b="1" i="0" dirty="0"/>
              <a:t>: </a:t>
            </a:r>
            <a:r>
              <a:rPr kumimoji="0" lang="en-US" altLang="zh-CN" sz="2800" b="1" i="0" dirty="0">
                <a:latin typeface="Arial" charset="0"/>
              </a:rPr>
              <a:t>ADD  %BX, %EAX,    </a:t>
            </a:r>
            <a:r>
              <a:rPr lang="zh-CN" altLang="zh-CN" sz="2800" b="1" i="0" dirty="0"/>
              <a:t>是否正确？为什么？</a:t>
            </a:r>
            <a:endParaRPr lang="zh-CN" altLang="zh-CN" sz="2800" i="0" dirty="0"/>
          </a:p>
          <a:p>
            <a:r>
              <a:rPr lang="en-US" altLang="zh-CN" sz="2800" b="1" i="0" dirty="0"/>
              <a:t>                </a:t>
            </a:r>
            <a:r>
              <a:rPr kumimoji="0" lang="en-US" altLang="zh-CN" sz="2800" b="1" i="0" dirty="0">
                <a:latin typeface="Arial" charset="0"/>
              </a:rPr>
              <a:t>MOV  %AX</a:t>
            </a:r>
            <a:r>
              <a:rPr kumimoji="0" lang="en-US" altLang="zh-CN" sz="2800" i="0" dirty="0">
                <a:latin typeface="Arial" charset="0"/>
              </a:rPr>
              <a:t>, %</a:t>
            </a:r>
            <a:r>
              <a:rPr kumimoji="0" lang="en-US" altLang="zh-CN" sz="2800" b="1" i="0" dirty="0">
                <a:latin typeface="Arial" charset="0"/>
              </a:rPr>
              <a:t>CS</a:t>
            </a:r>
            <a:endParaRPr kumimoji="0" lang="zh-CN" altLang="zh-CN" sz="2800" b="1" i="0" dirty="0">
              <a:latin typeface="Arial" charset="0"/>
            </a:endParaRPr>
          </a:p>
          <a:p>
            <a:r>
              <a:rPr lang="en-US" altLang="zh-CN" sz="2800" b="1" i="0" dirty="0"/>
              <a:t>                </a:t>
            </a:r>
            <a:r>
              <a:rPr kumimoji="0" lang="en-US" altLang="zh-CN" sz="2800" b="1" i="0" dirty="0">
                <a:latin typeface="Arial" charset="0"/>
              </a:rPr>
              <a:t>MOV  %EIP, %BX</a:t>
            </a:r>
            <a:endParaRPr kumimoji="0" lang="zh-CN" altLang="zh-CN" sz="2800" b="1" i="0" dirty="0">
              <a:latin typeface="Arial" charset="0"/>
            </a:endParaRPr>
          </a:p>
          <a:p>
            <a:r>
              <a:rPr lang="en-US" altLang="zh-CN" sz="2800" b="1" i="0" dirty="0"/>
              <a:t>                </a:t>
            </a:r>
            <a:r>
              <a:rPr kumimoji="0" lang="en-US" altLang="zh-CN" sz="2800" b="1" i="0" dirty="0">
                <a:latin typeface="Arial" charset="0"/>
              </a:rPr>
              <a:t>MOV  %EBX+3, %EAX</a:t>
            </a:r>
            <a:endParaRPr kumimoji="0" lang="zh-CN" altLang="zh-CN" sz="2800" b="1" i="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(3)直接寻址</a:t>
            </a: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395605" y="1124744"/>
            <a:ext cx="7804150" cy="259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直接寻址方式中，操作数的偏移地址就在指令操作码后面，而操作数则存放在内存中。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汇编格式：</a:t>
            </a:r>
            <a:r>
              <a:rPr lang="en-US" altLang="zh-CN" sz="2200" dirty="0">
                <a:latin typeface="楷体_GB2312" pitchFamily="1" charset="-122"/>
                <a:ea typeface="楷体_GB2312" pitchFamily="1" charset="-122"/>
              </a:rPr>
              <a:t>EA   </a:t>
            </a: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或   段寄存器名：EA 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en-US" altLang="zh-CN" sz="2200" dirty="0">
                <a:latin typeface="楷体_GB2312" pitchFamily="1" charset="-122"/>
                <a:ea typeface="楷体_GB2312" pitchFamily="1" charset="-122"/>
              </a:rPr>
              <a:t>     </a:t>
            </a: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或：地址表达式 </a:t>
            </a:r>
            <a:r>
              <a:rPr lang="en-US" altLang="zh-CN" sz="2200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变量，变量</a:t>
            </a:r>
            <a:r>
              <a:rPr lang="en-US" altLang="zh-CN" sz="2200" dirty="0">
                <a:latin typeface="楷体_GB2312" pitchFamily="1" charset="-122"/>
                <a:ea typeface="楷体_GB2312" pitchFamily="1" charset="-122"/>
              </a:rPr>
              <a:t>+</a:t>
            </a: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常量</a:t>
            </a:r>
            <a:r>
              <a:rPr lang="en-US" altLang="zh-CN" sz="2200" dirty="0">
                <a:latin typeface="楷体_GB2312" pitchFamily="1" charset="-122"/>
                <a:ea typeface="楷体_GB2312" pitchFamily="1" charset="-122"/>
              </a:rPr>
              <a:t>)</a:t>
            </a:r>
            <a:endParaRPr lang="zh-CN" altLang="en-US" sz="22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功能：指令下一字单元的内容是操作数的偏移地址。</a:t>
            </a:r>
          </a:p>
        </p:txBody>
      </p:sp>
      <p:pic>
        <p:nvPicPr>
          <p:cNvPr id="30" name="图片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55576" y="3763858"/>
            <a:ext cx="4845685" cy="2617470"/>
          </a:xfrm>
          <a:prstGeom prst="rect">
            <a:avLst/>
          </a:prstGeom>
        </p:spPr>
      </p:pic>
      <p:sp>
        <p:nvSpPr>
          <p:cNvPr id="2" name="Text Box 6">
            <a:extLst>
              <a:ext uri="{FF2B5EF4-FFF2-40B4-BE49-F238E27FC236}">
                <a16:creationId xmlns:a16="http://schemas.microsoft.com/office/drawing/2014/main" id="{D9688059-210D-8F35-0E59-50C61C537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20" y="3818091"/>
            <a:ext cx="3456384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：操作数的类型是什么？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段寄存器（段址）和偏移地址怎样得到？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(3)直接寻址</a:t>
            </a: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395536" y="4365104"/>
            <a:ext cx="8172400" cy="14719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段基址为0时，EA等于操作数的线性地址。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操作数的线性地址到物理地址的转换，由系统自动完成。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因此在实际应用中，只需要着重考虑操作数的偏移地址。</a:t>
            </a:r>
          </a:p>
        </p:txBody>
      </p:sp>
      <p:pic>
        <p:nvPicPr>
          <p:cNvPr id="30" name="图片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75656" y="1393109"/>
            <a:ext cx="5382260" cy="290703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(3)直接寻址</a:t>
            </a: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357504" y="1196752"/>
            <a:ext cx="8606983" cy="10845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例:  movl  0x2000, %eax   注意与</a:t>
            </a:r>
            <a:r>
              <a:rPr lang="en-US" altLang="zh-CN" sz="2200" dirty="0" err="1">
                <a:latin typeface="楷体_GB2312" pitchFamily="1" charset="-122"/>
                <a:ea typeface="楷体_GB2312" pitchFamily="1" charset="-122"/>
              </a:rPr>
              <a:t>movl</a:t>
            </a:r>
            <a:r>
              <a:rPr lang="en-US" altLang="zh-CN" sz="2200" dirty="0">
                <a:latin typeface="楷体_GB2312" pitchFamily="1" charset="-122"/>
                <a:ea typeface="楷体_GB2312" pitchFamily="1" charset="-122"/>
              </a:rPr>
              <a:t> $0x2000, %</a:t>
            </a:r>
            <a:r>
              <a:rPr lang="en-US" altLang="zh-CN" sz="2200" dirty="0" err="1">
                <a:latin typeface="楷体_GB2312" pitchFamily="1" charset="-122"/>
                <a:ea typeface="楷体_GB2312" pitchFamily="1" charset="-122"/>
              </a:rPr>
              <a:t>eax</a:t>
            </a: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差异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执行前：（0x2000）= 1234H</a:t>
            </a:r>
          </a:p>
        </p:txBody>
      </p:sp>
      <p:pic>
        <p:nvPicPr>
          <p:cNvPr id="31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475740" y="2349500"/>
            <a:ext cx="5274310" cy="2867660"/>
          </a:xfrm>
          <a:prstGeom prst="rect">
            <a:avLst/>
          </a:prstGeom>
        </p:spPr>
      </p:pic>
      <p:sp>
        <p:nvSpPr>
          <p:cNvPr id="2" name="文本框 8194"/>
          <p:cNvSpPr txBox="1"/>
          <p:nvPr>
            <p:custDataLst>
              <p:tags r:id="rId3"/>
            </p:custDataLst>
          </p:nvPr>
        </p:nvSpPr>
        <p:spPr>
          <a:xfrm>
            <a:off x="755576" y="5229225"/>
            <a:ext cx="7804150" cy="10845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执行：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（2000H）→ EAX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执行后：（EAX）= 0x1234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55A694-8031-4F31-9084-D627FFD21285}"/>
              </a:ext>
            </a:extLst>
          </p:cNvPr>
          <p:cNvSpPr txBox="1"/>
          <p:nvPr/>
        </p:nvSpPr>
        <p:spPr>
          <a:xfrm>
            <a:off x="5220072" y="4746630"/>
            <a:ext cx="1368152" cy="338554"/>
          </a:xfrm>
          <a:prstGeom prst="rect">
            <a:avLst/>
          </a:prstGeom>
          <a:solidFill>
            <a:schemeClr val="bg1"/>
          </a:solidFill>
          <a:ln>
            <a:solidFill>
              <a:srgbClr val="0A080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798F07-B4CD-4ACA-B5E1-52B3438CADFA}"/>
              </a:ext>
            </a:extLst>
          </p:cNvPr>
          <p:cNvSpPr txBox="1"/>
          <p:nvPr/>
        </p:nvSpPr>
        <p:spPr>
          <a:xfrm>
            <a:off x="5220072" y="5085184"/>
            <a:ext cx="1368152" cy="338554"/>
          </a:xfrm>
          <a:prstGeom prst="rect">
            <a:avLst/>
          </a:prstGeom>
          <a:solidFill>
            <a:schemeClr val="bg1"/>
          </a:solidFill>
          <a:ln>
            <a:solidFill>
              <a:srgbClr val="0A080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0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(3)直接寻址</a:t>
            </a: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610870" y="1484630"/>
            <a:ext cx="8209602" cy="46494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说明：</a:t>
            </a: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“EA”格式表示的操作数类型不明确。</a:t>
            </a: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“地址表达式”格式中，若还有变量，则表示的操作数类型明确。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例：  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movw  0x20, %ax	; 源操作数类型不明确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movw  %ax, buf	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; 目的操作数为直接寻址，其中buf为已定义的字类型的变量。则目的操作数类型明确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</a:t>
            </a:r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sz="36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生成机器代码的过程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DBF51BD-FB71-83F7-1CD9-98A250B2EA69}"/>
              </a:ext>
            </a:extLst>
          </p:cNvPr>
          <p:cNvGrpSpPr/>
          <p:nvPr/>
        </p:nvGrpSpPr>
        <p:grpSpPr>
          <a:xfrm>
            <a:off x="323528" y="2276872"/>
            <a:ext cx="8278813" cy="2519363"/>
            <a:chOff x="469651" y="2132856"/>
            <a:chExt cx="8278813" cy="2519363"/>
          </a:xfrm>
        </p:grpSpPr>
        <p:sp>
          <p:nvSpPr>
            <p:cNvPr id="3" name="Text Box 8">
              <a:extLst>
                <a:ext uri="{FF2B5EF4-FFF2-40B4-BE49-F238E27FC236}">
                  <a16:creationId xmlns:a16="http://schemas.microsoft.com/office/drawing/2014/main" id="{FA658647-308A-4304-7ECE-618422CE1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801" y="3007569"/>
              <a:ext cx="769938" cy="798512"/>
            </a:xfrm>
            <a:prstGeom prst="rect">
              <a:avLst/>
            </a:prstGeom>
            <a:solidFill>
              <a:srgbClr val="0000FF">
                <a:alpha val="29019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预处理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8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cpp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4" name="Text Box 9">
              <a:extLst>
                <a:ext uri="{FF2B5EF4-FFF2-40B4-BE49-F238E27FC236}">
                  <a16:creationId xmlns:a16="http://schemas.microsoft.com/office/drawing/2014/main" id="{38777615-BE9B-4516-A212-E79918FE7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4451" y="3012331"/>
              <a:ext cx="769938" cy="798513"/>
            </a:xfrm>
            <a:prstGeom prst="rect">
              <a:avLst/>
            </a:prstGeom>
            <a:solidFill>
              <a:srgbClr val="0000FF">
                <a:alpha val="29019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(cc1)</a:t>
              </a:r>
            </a:p>
          </p:txBody>
        </p:sp>
        <p:sp>
          <p:nvSpPr>
            <p:cNvPr id="5" name="Text Box 10">
              <a:extLst>
                <a:ext uri="{FF2B5EF4-FFF2-40B4-BE49-F238E27FC236}">
                  <a16:creationId xmlns:a16="http://schemas.microsoft.com/office/drawing/2014/main" id="{2BEC9610-180C-044C-D5E1-C76C9B362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3876" y="3032969"/>
              <a:ext cx="769938" cy="798512"/>
            </a:xfrm>
            <a:prstGeom prst="rect">
              <a:avLst/>
            </a:prstGeom>
            <a:solidFill>
              <a:srgbClr val="0000FF">
                <a:alpha val="29019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汇编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(as)</a:t>
              </a:r>
            </a:p>
          </p:txBody>
        </p:sp>
        <p:sp>
          <p:nvSpPr>
            <p:cNvPr id="6" name="Text Box 11">
              <a:extLst>
                <a:ext uri="{FF2B5EF4-FFF2-40B4-BE49-F238E27FC236}">
                  <a16:creationId xmlns:a16="http://schemas.microsoft.com/office/drawing/2014/main" id="{C5BA09D3-818C-B5CF-B67D-FFFA0200B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6164" y="3023444"/>
              <a:ext cx="769937" cy="798512"/>
            </a:xfrm>
            <a:prstGeom prst="rect">
              <a:avLst/>
            </a:prstGeom>
            <a:solidFill>
              <a:srgbClr val="0000FF">
                <a:alpha val="29019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链接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(ld)</a:t>
              </a:r>
            </a:p>
          </p:txBody>
        </p:sp>
        <p:grpSp>
          <p:nvGrpSpPr>
            <p:cNvPr id="7" name="Group 12">
              <a:extLst>
                <a:ext uri="{FF2B5EF4-FFF2-40B4-BE49-F238E27FC236}">
                  <a16:creationId xmlns:a16="http://schemas.microsoft.com/office/drawing/2014/main" id="{01E6B405-C2DF-FA11-3D23-22D756BF22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67089" y="2286844"/>
              <a:ext cx="1495425" cy="727075"/>
              <a:chOff x="3295" y="2749"/>
              <a:chExt cx="942" cy="458"/>
            </a:xfrm>
          </p:grpSpPr>
          <p:sp>
            <p:nvSpPr>
              <p:cNvPr id="67" name="Line 13">
                <a:extLst>
                  <a:ext uri="{FF2B5EF4-FFF2-40B4-BE49-F238E27FC236}">
                    <a16:creationId xmlns:a16="http://schemas.microsoft.com/office/drawing/2014/main" id="{81FA1B11-DB8A-C73D-802A-E987D07B2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9" y="2877"/>
                <a:ext cx="348" cy="33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Text Box 14">
                <a:extLst>
                  <a:ext uri="{FF2B5EF4-FFF2-40B4-BE49-F238E27FC236}">
                    <a16:creationId xmlns:a16="http://schemas.microsoft.com/office/drawing/2014/main" id="{208CE652-1608-23D0-186F-A6199D70DA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5" y="2749"/>
                <a:ext cx="64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/>
                  <a:t>printf.o</a:t>
                </a:r>
              </a:p>
            </p:txBody>
          </p:sp>
        </p:grpSp>
        <p:grpSp>
          <p:nvGrpSpPr>
            <p:cNvPr id="8" name="Group 16">
              <a:extLst>
                <a:ext uri="{FF2B5EF4-FFF2-40B4-BE49-F238E27FC236}">
                  <a16:creationId xmlns:a16="http://schemas.microsoft.com/office/drawing/2014/main" id="{2F3D0559-4FBC-6662-E6C3-F22A20501C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689" y="3050431"/>
              <a:ext cx="1041400" cy="1089025"/>
              <a:chOff x="239" y="3230"/>
              <a:chExt cx="656" cy="686"/>
            </a:xfrm>
          </p:grpSpPr>
          <p:grpSp>
            <p:nvGrpSpPr>
              <p:cNvPr id="30" name="Group 17">
                <a:extLst>
                  <a:ext uri="{FF2B5EF4-FFF2-40B4-BE49-F238E27FC236}">
                    <a16:creationId xmlns:a16="http://schemas.microsoft.com/office/drawing/2014/main" id="{5F12DA5C-A94F-439E-C679-5EAB7BF1D1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" y="3230"/>
                <a:ext cx="622" cy="238"/>
                <a:chOff x="219" y="3401"/>
                <a:chExt cx="622" cy="238"/>
              </a:xfrm>
            </p:grpSpPr>
            <p:sp>
              <p:nvSpPr>
                <p:cNvPr id="65" name="Line 18">
                  <a:extLst>
                    <a:ext uri="{FF2B5EF4-FFF2-40B4-BE49-F238E27FC236}">
                      <a16:creationId xmlns:a16="http://schemas.microsoft.com/office/drawing/2014/main" id="{DEAA9469-2879-2B13-C3C7-9040565EE8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" y="3639"/>
                  <a:ext cx="59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Text Box 19">
                  <a:extLst>
                    <a:ext uri="{FF2B5EF4-FFF2-40B4-BE49-F238E27FC236}">
                      <a16:creationId xmlns:a16="http://schemas.microsoft.com/office/drawing/2014/main" id="{EBF1076D-8CA8-954A-FF2F-87CD95F18D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6" y="3401"/>
                  <a:ext cx="5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2000" b="1">
                      <a:solidFill>
                        <a:srgbClr val="0000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rgbClr val="00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1600" b="1">
                      <a:solidFill>
                        <a:srgbClr val="CC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/>
                    <a:t>hello.c</a:t>
                  </a:r>
                </a:p>
              </p:txBody>
            </p:sp>
          </p:grpSp>
          <p:sp>
            <p:nvSpPr>
              <p:cNvPr id="31" name="Text Box 20">
                <a:extLst>
                  <a:ext uri="{FF2B5EF4-FFF2-40B4-BE49-F238E27FC236}">
                    <a16:creationId xmlns:a16="http://schemas.microsoft.com/office/drawing/2014/main" id="{C0943110-8F88-C578-8E26-5C06996490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" y="3512"/>
                <a:ext cx="631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源程序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1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</p:txBody>
          </p:sp>
        </p:grpSp>
        <p:grpSp>
          <p:nvGrpSpPr>
            <p:cNvPr id="9" name="Group 21">
              <a:extLst>
                <a:ext uri="{FF2B5EF4-FFF2-40B4-BE49-F238E27FC236}">
                  <a16:creationId xmlns:a16="http://schemas.microsoft.com/office/drawing/2014/main" id="{E2FAB5B9-8D65-A203-E845-C7AA4440B6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7651" y="3026619"/>
              <a:ext cx="1085850" cy="1073150"/>
              <a:chOff x="1330" y="3215"/>
              <a:chExt cx="684" cy="676"/>
            </a:xfrm>
          </p:grpSpPr>
          <p:grpSp>
            <p:nvGrpSpPr>
              <p:cNvPr id="26" name="Group 22">
                <a:extLst>
                  <a:ext uri="{FF2B5EF4-FFF2-40B4-BE49-F238E27FC236}">
                    <a16:creationId xmlns:a16="http://schemas.microsoft.com/office/drawing/2014/main" id="{C72AC44B-0286-BF51-4129-4341162F4A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3215"/>
                <a:ext cx="622" cy="238"/>
                <a:chOff x="219" y="3401"/>
                <a:chExt cx="622" cy="238"/>
              </a:xfrm>
            </p:grpSpPr>
            <p:sp>
              <p:nvSpPr>
                <p:cNvPr id="28" name="Line 23">
                  <a:extLst>
                    <a:ext uri="{FF2B5EF4-FFF2-40B4-BE49-F238E27FC236}">
                      <a16:creationId xmlns:a16="http://schemas.microsoft.com/office/drawing/2014/main" id="{B8E2B787-404E-2F1B-0D81-1DDAD423B3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" y="3639"/>
                  <a:ext cx="59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Text Box 24">
                  <a:extLst>
                    <a:ext uri="{FF2B5EF4-FFF2-40B4-BE49-F238E27FC236}">
                      <a16:creationId xmlns:a16="http://schemas.microsoft.com/office/drawing/2014/main" id="{DD5CF062-8336-29D4-8107-F6F6BA7DD1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6" y="3401"/>
                  <a:ext cx="5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2000" b="1">
                      <a:solidFill>
                        <a:srgbClr val="0000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rgbClr val="00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1600" b="1">
                      <a:solidFill>
                        <a:srgbClr val="CC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/>
                    <a:t>hello.i</a:t>
                  </a:r>
                </a:p>
              </p:txBody>
            </p:sp>
          </p:grpSp>
          <p:sp>
            <p:nvSpPr>
              <p:cNvPr id="27" name="Text Box 25">
                <a:extLst>
                  <a:ext uri="{FF2B5EF4-FFF2-40B4-BE49-F238E27FC236}">
                    <a16:creationId xmlns:a16="http://schemas.microsoft.com/office/drawing/2014/main" id="{85908EF6-BAA0-F3AD-8A83-3961A2B76C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0" y="3487"/>
                <a:ext cx="631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源程序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180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r>
                  <a:rPr lang="en-US" altLang="zh-CN" sz="180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</p:txBody>
          </p:sp>
        </p:grpSp>
        <p:grpSp>
          <p:nvGrpSpPr>
            <p:cNvPr id="10" name="Group 26">
              <a:extLst>
                <a:ext uri="{FF2B5EF4-FFF2-40B4-BE49-F238E27FC236}">
                  <a16:creationId xmlns:a16="http://schemas.microsoft.com/office/drawing/2014/main" id="{41436DBD-B399-5902-124F-B083335B6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9301" y="3040906"/>
              <a:ext cx="1055688" cy="1365250"/>
              <a:chOff x="2446" y="3224"/>
              <a:chExt cx="665" cy="860"/>
            </a:xfrm>
          </p:grpSpPr>
          <p:grpSp>
            <p:nvGrpSpPr>
              <p:cNvPr id="22" name="Group 27">
                <a:extLst>
                  <a:ext uri="{FF2B5EF4-FFF2-40B4-BE49-F238E27FC236}">
                    <a16:creationId xmlns:a16="http://schemas.microsoft.com/office/drawing/2014/main" id="{80B0A73F-AF5C-73D4-13E3-309E0B8057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89" y="3224"/>
                <a:ext cx="622" cy="238"/>
                <a:chOff x="219" y="3401"/>
                <a:chExt cx="622" cy="238"/>
              </a:xfrm>
            </p:grpSpPr>
            <p:sp>
              <p:nvSpPr>
                <p:cNvPr id="24" name="Line 28">
                  <a:extLst>
                    <a:ext uri="{FF2B5EF4-FFF2-40B4-BE49-F238E27FC236}">
                      <a16:creationId xmlns:a16="http://schemas.microsoft.com/office/drawing/2014/main" id="{B9C4F0C0-F2A3-4E39-1324-B26C1502E3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" y="3639"/>
                  <a:ext cx="59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Text Box 29">
                  <a:extLst>
                    <a:ext uri="{FF2B5EF4-FFF2-40B4-BE49-F238E27FC236}">
                      <a16:creationId xmlns:a16="http://schemas.microsoft.com/office/drawing/2014/main" id="{FF6D5AF9-ADDE-94CB-77D3-038ED58612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6" y="3401"/>
                  <a:ext cx="5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2000" b="1">
                      <a:solidFill>
                        <a:srgbClr val="0000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rgbClr val="00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1600" b="1">
                      <a:solidFill>
                        <a:srgbClr val="CC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/>
                    <a:t>hello.s</a:t>
                  </a:r>
                </a:p>
              </p:txBody>
            </p:sp>
          </p:grpSp>
          <p:sp>
            <p:nvSpPr>
              <p:cNvPr id="23" name="Text Box 30">
                <a:extLst>
                  <a:ext uri="{FF2B5EF4-FFF2-40B4-BE49-F238E27FC236}">
                    <a16:creationId xmlns:a16="http://schemas.microsoft.com/office/drawing/2014/main" id="{55646D34-76E6-7AD0-8F5B-F301BB424B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6" y="3507"/>
                <a:ext cx="631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汇编语言程序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180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r>
                  <a:rPr lang="en-US" altLang="zh-CN" sz="180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</p:txBody>
          </p:sp>
        </p:grpSp>
        <p:grpSp>
          <p:nvGrpSpPr>
            <p:cNvPr id="11" name="Group 31">
              <a:extLst>
                <a:ext uri="{FF2B5EF4-FFF2-40B4-BE49-F238E27FC236}">
                  <a16:creationId xmlns:a16="http://schemas.microsoft.com/office/drawing/2014/main" id="{282A1AE3-06E5-CE19-A5EB-5EDA9CEA6A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5714" y="2999631"/>
              <a:ext cx="1093787" cy="1652588"/>
              <a:chOff x="3565" y="3198"/>
              <a:chExt cx="689" cy="1041"/>
            </a:xfrm>
          </p:grpSpPr>
          <p:grpSp>
            <p:nvGrpSpPr>
              <p:cNvPr id="18" name="Group 32">
                <a:extLst>
                  <a:ext uri="{FF2B5EF4-FFF2-40B4-BE49-F238E27FC236}">
                    <a16:creationId xmlns:a16="http://schemas.microsoft.com/office/drawing/2014/main" id="{4BC83FD6-E386-BD68-8F17-801F3A7E3C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4" y="3198"/>
                <a:ext cx="650" cy="238"/>
                <a:chOff x="219" y="3401"/>
                <a:chExt cx="622" cy="238"/>
              </a:xfrm>
            </p:grpSpPr>
            <p:sp>
              <p:nvSpPr>
                <p:cNvPr id="20" name="Line 33">
                  <a:extLst>
                    <a:ext uri="{FF2B5EF4-FFF2-40B4-BE49-F238E27FC236}">
                      <a16:creationId xmlns:a16="http://schemas.microsoft.com/office/drawing/2014/main" id="{7CF4C2F4-F873-CF12-26A9-C24FBB010B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" y="3639"/>
                  <a:ext cx="59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Text Box 34">
                  <a:extLst>
                    <a:ext uri="{FF2B5EF4-FFF2-40B4-BE49-F238E27FC236}">
                      <a16:creationId xmlns:a16="http://schemas.microsoft.com/office/drawing/2014/main" id="{B495D529-D64C-7655-1F8F-0D102FCF4E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6" y="3401"/>
                  <a:ext cx="5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2000" b="1">
                      <a:solidFill>
                        <a:srgbClr val="0000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rgbClr val="00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1600" b="1">
                      <a:solidFill>
                        <a:srgbClr val="CC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/>
                    <a:t>hello.o</a:t>
                  </a:r>
                </a:p>
              </p:txBody>
            </p:sp>
          </p:grpSp>
          <p:sp>
            <p:nvSpPr>
              <p:cNvPr id="19" name="Text Box 35">
                <a:extLst>
                  <a:ext uri="{FF2B5EF4-FFF2-40B4-BE49-F238E27FC236}">
                    <a16:creationId xmlns:a16="http://schemas.microsoft.com/office/drawing/2014/main" id="{6C17181E-80A7-9794-A324-D543D7D1EB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" y="3489"/>
                <a:ext cx="668" cy="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可重定位目标程序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180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二进制</a:t>
                </a:r>
                <a:r>
                  <a:rPr lang="en-US" altLang="zh-CN" sz="180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</p:txBody>
          </p:sp>
        </p:grpSp>
        <p:grpSp>
          <p:nvGrpSpPr>
            <p:cNvPr id="12" name="Group 36">
              <a:extLst>
                <a:ext uri="{FF2B5EF4-FFF2-40B4-BE49-F238E27FC236}">
                  <a16:creationId xmlns:a16="http://schemas.microsoft.com/office/drawing/2014/main" id="{64E55120-8355-8285-F836-03EB2EEAE8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30864" y="2983756"/>
              <a:ext cx="1117600" cy="1365250"/>
              <a:chOff x="4721" y="3188"/>
              <a:chExt cx="704" cy="860"/>
            </a:xfrm>
          </p:grpSpPr>
          <p:grpSp>
            <p:nvGrpSpPr>
              <p:cNvPr id="14" name="Group 37">
                <a:extLst>
                  <a:ext uri="{FF2B5EF4-FFF2-40B4-BE49-F238E27FC236}">
                    <a16:creationId xmlns:a16="http://schemas.microsoft.com/office/drawing/2014/main" id="{24913272-5A03-8875-9BC4-F5584FA3A3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8" y="3188"/>
                <a:ext cx="622" cy="238"/>
                <a:chOff x="219" y="3401"/>
                <a:chExt cx="622" cy="238"/>
              </a:xfrm>
            </p:grpSpPr>
            <p:sp>
              <p:nvSpPr>
                <p:cNvPr id="16" name="Line 38">
                  <a:extLst>
                    <a:ext uri="{FF2B5EF4-FFF2-40B4-BE49-F238E27FC236}">
                      <a16:creationId xmlns:a16="http://schemas.microsoft.com/office/drawing/2014/main" id="{36C26046-3813-125B-2B0D-2221AEF482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" y="3639"/>
                  <a:ext cx="59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Text Box 39">
                  <a:extLst>
                    <a:ext uri="{FF2B5EF4-FFF2-40B4-BE49-F238E27FC236}">
                      <a16:creationId xmlns:a16="http://schemas.microsoft.com/office/drawing/2014/main" id="{D142CB0C-2ACB-7BA6-D42E-D8FFE69971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6" y="3401"/>
                  <a:ext cx="5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2000" b="1">
                      <a:solidFill>
                        <a:srgbClr val="0000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15000"/>
                    </a:lnSpc>
                    <a:spcBef>
                      <a:spcPct val="20000"/>
                    </a:spcBef>
                    <a:buChar char="•"/>
                    <a:defRPr sz="2400" b="1">
                      <a:solidFill>
                        <a:srgbClr val="00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15000"/>
                    </a:lnSpc>
                    <a:spcBef>
                      <a:spcPct val="20000"/>
                    </a:spcBef>
                    <a:buChar char="–"/>
                    <a:defRPr sz="1600" b="1">
                      <a:solidFill>
                        <a:srgbClr val="CC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15000"/>
                    </a:lnSpc>
                    <a:spcBef>
                      <a:spcPct val="20000"/>
                    </a:spcBef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500" b="1">
                      <a:solidFill>
                        <a:srgbClr val="9966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/>
                    <a:t>hello</a:t>
                  </a:r>
                </a:p>
              </p:txBody>
            </p:sp>
          </p:grpSp>
          <p:sp>
            <p:nvSpPr>
              <p:cNvPr id="15" name="Text Box 40">
                <a:extLst>
                  <a:ext uri="{FF2B5EF4-FFF2-40B4-BE49-F238E27FC236}">
                    <a16:creationId xmlns:a16="http://schemas.microsoft.com/office/drawing/2014/main" id="{BB3EDBA7-D29C-573D-86A1-3149B6A73B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1" y="3471"/>
                <a:ext cx="704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20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15000"/>
                  </a:lnSpc>
                  <a:spcBef>
                    <a:spcPct val="20000"/>
                  </a:spcBef>
                  <a:buChar char="•"/>
                  <a:defRPr sz="2400" b="1">
                    <a:solidFill>
                      <a:srgbClr val="00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15000"/>
                  </a:lnSpc>
                  <a:spcBef>
                    <a:spcPct val="20000"/>
                  </a:spcBef>
                  <a:buChar char="–"/>
                  <a:defRPr sz="1600" b="1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15000"/>
                  </a:lnSpc>
                  <a:spcBef>
                    <a:spcPct val="20000"/>
                  </a:spcBef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="1">
                    <a:solidFill>
                      <a:srgbClr val="9966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可执行目标程序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180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二进制</a:t>
                </a:r>
                <a:r>
                  <a:rPr lang="en-US" altLang="zh-CN" sz="180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</p:txBody>
          </p:sp>
        </p:grpSp>
        <p:sp>
          <p:nvSpPr>
            <p:cNvPr id="13" name="Text Box 41">
              <a:extLst>
                <a:ext uri="{FF2B5EF4-FFF2-40B4-BE49-F238E27FC236}">
                  <a16:creationId xmlns:a16="http://schemas.microsoft.com/office/drawing/2014/main" id="{5C52B98C-69D8-3F32-2314-544295480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651" y="2132856"/>
              <a:ext cx="46180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GCC+Linux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平台中的处理过程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(4)寄存器间接寻址</a:t>
            </a: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323850" y="1052736"/>
            <a:ext cx="8039735" cy="17741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操作数的偏移地址在寄存器中，而操作数则在存贮器中。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格式：(%R) 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功能：R的内容为操作数的偏移地址EA</a:t>
            </a:r>
          </a:p>
        </p:txBody>
      </p:sp>
      <p:pic>
        <p:nvPicPr>
          <p:cNvPr id="6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91640" y="2636912"/>
            <a:ext cx="5885180" cy="3154045"/>
          </a:xfrm>
          <a:prstGeom prst="rect">
            <a:avLst/>
          </a:prstGeom>
        </p:spPr>
      </p:pic>
      <p:sp>
        <p:nvSpPr>
          <p:cNvPr id="2" name="文本框 8194">
            <a:extLst>
              <a:ext uri="{FF2B5EF4-FFF2-40B4-BE49-F238E27FC236}">
                <a16:creationId xmlns:a16="http://schemas.microsoft.com/office/drawing/2014/main" id="{E3D02CA8-B60B-D5E1-BD47-360E48F9065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83895" y="5538296"/>
            <a:ext cx="7708265" cy="1275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R可以是EAX、EBX、ECX、EDX、ESI、EDI、EBP、ESP之一。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默认EBP和ESP所指的段为堆栈段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(4)寄存器间接寻址</a:t>
            </a: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323850" y="1052736"/>
            <a:ext cx="8039735" cy="17741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例:  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mov  (%esi),  %eax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假定执行前：（EAX）= 5，（ESI）=1000H，（1000H）=50A0H。</a:t>
            </a:r>
          </a:p>
        </p:txBody>
      </p:sp>
      <p:pic>
        <p:nvPicPr>
          <p:cNvPr id="7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907540" y="2564904"/>
            <a:ext cx="5274310" cy="3119120"/>
          </a:xfrm>
          <a:prstGeom prst="rect">
            <a:avLst/>
          </a:prstGeom>
        </p:spPr>
      </p:pic>
      <p:sp>
        <p:nvSpPr>
          <p:cNvPr id="3" name="文本框 8194">
            <a:extLst>
              <a:ext uri="{FF2B5EF4-FFF2-40B4-BE49-F238E27FC236}">
                <a16:creationId xmlns:a16="http://schemas.microsoft.com/office/drawing/2014/main" id="{7A60DE73-3F39-7A19-44A0-CE157C9EAA7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48640" y="5157192"/>
            <a:ext cx="8343840" cy="995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执行：（1000H）→ EAX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执行后：（EAX）=50A0H，（ESI）、（DS）、（1000H）不变。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(4)寄存器间接寻址</a:t>
            </a: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611505" y="1628775"/>
            <a:ext cx="7841615" cy="266432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说明：</a:t>
            </a: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当R是EBP、ESP, 则操作对象在堆栈段中；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当R为其他寄存器，则操作对象在数据段中。</a:t>
            </a: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此种寻址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操作数类型不明确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(4)寄存器间接寻址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CF39291-2B5F-845E-B4B7-7AC35CA77D36}"/>
              </a:ext>
            </a:extLst>
          </p:cNvPr>
          <p:cNvGrpSpPr/>
          <p:nvPr/>
        </p:nvGrpSpPr>
        <p:grpSpPr>
          <a:xfrm>
            <a:off x="5097191" y="797096"/>
            <a:ext cx="3363241" cy="5872264"/>
            <a:chOff x="4790159" y="610789"/>
            <a:chExt cx="3363241" cy="587226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C8555B4-410C-8764-01B6-EC8A2B2B94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84752" y="2742859"/>
              <a:ext cx="1697042" cy="1852605"/>
              <a:chOff x="3077" y="1910"/>
              <a:chExt cx="1069" cy="1000"/>
            </a:xfrm>
          </p:grpSpPr>
          <p:sp>
            <p:nvSpPr>
              <p:cNvPr id="29" name="Text Box 3">
                <a:extLst>
                  <a:ext uri="{FF2B5EF4-FFF2-40B4-BE49-F238E27FC236}">
                    <a16:creationId xmlns:a16="http://schemas.microsoft.com/office/drawing/2014/main" id="{DBAF02BD-9A1C-989F-18A8-282F0A3073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0" y="2138"/>
                <a:ext cx="10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0" dirty="0">
                    <a:latin typeface="Times New Roman" pitchFamily="18" charset="0"/>
                  </a:rPr>
                  <a:t>00000020H</a:t>
                </a:r>
              </a:p>
            </p:txBody>
          </p:sp>
          <p:sp>
            <p:nvSpPr>
              <p:cNvPr id="30" name="Text Box 4">
                <a:extLst>
                  <a:ext uri="{FF2B5EF4-FFF2-40B4-BE49-F238E27FC236}">
                    <a16:creationId xmlns:a16="http://schemas.microsoft.com/office/drawing/2014/main" id="{E53DFD0D-621D-6728-A597-B99FBE8C3C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7" y="2360"/>
                <a:ext cx="10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0" dirty="0">
                    <a:latin typeface="Times New Roman" pitchFamily="18" charset="0"/>
                  </a:rPr>
                  <a:t>00000021H</a:t>
                </a:r>
              </a:p>
            </p:txBody>
          </p:sp>
          <p:sp>
            <p:nvSpPr>
              <p:cNvPr id="31" name="Text Box 5">
                <a:extLst>
                  <a:ext uri="{FF2B5EF4-FFF2-40B4-BE49-F238E27FC236}">
                    <a16:creationId xmlns:a16="http://schemas.microsoft.com/office/drawing/2014/main" id="{CD35C309-9B08-9E2C-7DB2-4E98F2023E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7" y="1910"/>
                <a:ext cx="10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0" dirty="0">
                    <a:latin typeface="Times New Roman" pitchFamily="18" charset="0"/>
                  </a:rPr>
                  <a:t>0000001FH</a:t>
                </a:r>
              </a:p>
            </p:txBody>
          </p:sp>
          <p:sp>
            <p:nvSpPr>
              <p:cNvPr id="6144" name="Text Box 6">
                <a:extLst>
                  <a:ext uri="{FF2B5EF4-FFF2-40B4-BE49-F238E27FC236}">
                    <a16:creationId xmlns:a16="http://schemas.microsoft.com/office/drawing/2014/main" id="{8F43A8F2-70B3-5B46-8634-AF289C441B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4" y="2619"/>
                <a:ext cx="10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i="0" dirty="0">
                    <a:latin typeface="Times New Roman" pitchFamily="18" charset="0"/>
                  </a:rPr>
                  <a:t>00000022H</a:t>
                </a:r>
              </a:p>
            </p:txBody>
          </p:sp>
        </p:grpSp>
        <p:sp>
          <p:nvSpPr>
            <p:cNvPr id="4" name="Rectangle 12">
              <a:extLst>
                <a:ext uri="{FF2B5EF4-FFF2-40B4-BE49-F238E27FC236}">
                  <a16:creationId xmlns:a16="http://schemas.microsoft.com/office/drawing/2014/main" id="{8A0F1E40-1438-E999-D258-BC508A3A2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610789"/>
              <a:ext cx="1524000" cy="51946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i="0">
                <a:latin typeface="Times New Roman" pitchFamily="18" charset="0"/>
              </a:endParaRPr>
            </a:p>
          </p:txBody>
        </p:sp>
        <p:sp>
          <p:nvSpPr>
            <p:cNvPr id="5" name="Line 13">
              <a:extLst>
                <a:ext uri="{FF2B5EF4-FFF2-40B4-BE49-F238E27FC236}">
                  <a16:creationId xmlns:a16="http://schemas.microsoft.com/office/drawing/2014/main" id="{34FBE952-3D5B-C3EB-11C3-40EA6A927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4005263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14">
              <a:extLst>
                <a:ext uri="{FF2B5EF4-FFF2-40B4-BE49-F238E27FC236}">
                  <a16:creationId xmlns:a16="http://schemas.microsoft.com/office/drawing/2014/main" id="{3886662C-76EF-AACD-EB2E-A1B1E974F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4422775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5">
              <a:extLst>
                <a:ext uri="{FF2B5EF4-FFF2-40B4-BE49-F238E27FC236}">
                  <a16:creationId xmlns:a16="http://schemas.microsoft.com/office/drawing/2014/main" id="{2196EE3C-3CD7-A26F-9A9D-16ED84D43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4841875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6">
              <a:extLst>
                <a:ext uri="{FF2B5EF4-FFF2-40B4-BE49-F238E27FC236}">
                  <a16:creationId xmlns:a16="http://schemas.microsoft.com/office/drawing/2014/main" id="{346D2C09-3848-4883-40B8-6CB089AF16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3516313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7">
              <a:extLst>
                <a:ext uri="{FF2B5EF4-FFF2-40B4-BE49-F238E27FC236}">
                  <a16:creationId xmlns:a16="http://schemas.microsoft.com/office/drawing/2014/main" id="{C91E7097-F4D5-8194-7D94-0FE2E86A8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30988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8">
              <a:extLst>
                <a:ext uri="{FF2B5EF4-FFF2-40B4-BE49-F238E27FC236}">
                  <a16:creationId xmlns:a16="http://schemas.microsoft.com/office/drawing/2014/main" id="{5010879F-C721-AB53-DEDD-C4EB5E9F0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260985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1F9CE64A-63A8-C182-CFAD-151618756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7400" y="1808222"/>
              <a:ext cx="431800" cy="731778"/>
            </a:xfrm>
            <a:custGeom>
              <a:avLst/>
              <a:gdLst>
                <a:gd name="T0" fmla="*/ 403225000 w 272"/>
                <a:gd name="T1" fmla="*/ 0 h 576"/>
                <a:gd name="T2" fmla="*/ 40322500 w 272"/>
                <a:gd name="T3" fmla="*/ 284437936 h 576"/>
                <a:gd name="T4" fmla="*/ 645160000 w 272"/>
                <a:gd name="T5" fmla="*/ 511988502 h 576"/>
                <a:gd name="T6" fmla="*/ 282257500 w 272"/>
                <a:gd name="T7" fmla="*/ 682650611 h 5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2" h="576">
                  <a:moveTo>
                    <a:pt x="160" y="0"/>
                  </a:moveTo>
                  <a:cubicBezTo>
                    <a:pt x="80" y="84"/>
                    <a:pt x="0" y="168"/>
                    <a:pt x="16" y="240"/>
                  </a:cubicBezTo>
                  <a:cubicBezTo>
                    <a:pt x="32" y="312"/>
                    <a:pt x="240" y="376"/>
                    <a:pt x="256" y="432"/>
                  </a:cubicBezTo>
                  <a:cubicBezTo>
                    <a:pt x="272" y="488"/>
                    <a:pt x="136" y="552"/>
                    <a:pt x="112" y="5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0">
              <a:extLst>
                <a:ext uri="{FF2B5EF4-FFF2-40B4-BE49-F238E27FC236}">
                  <a16:creationId xmlns:a16="http://schemas.microsoft.com/office/drawing/2014/main" id="{79C375D2-8B86-6586-F3B9-01610E20EA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1843088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A96391AB-C854-B307-574B-5A5811C4E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2950" y="4798527"/>
              <a:ext cx="450850" cy="791062"/>
            </a:xfrm>
            <a:custGeom>
              <a:avLst/>
              <a:gdLst>
                <a:gd name="T0" fmla="*/ 349975728 w 264"/>
                <a:gd name="T1" fmla="*/ 0 h 720"/>
                <a:gd name="T2" fmla="*/ 69994463 w 264"/>
                <a:gd name="T3" fmla="*/ 212730356 h 720"/>
                <a:gd name="T4" fmla="*/ 769945919 w 264"/>
                <a:gd name="T5" fmla="*/ 382915394 h 720"/>
                <a:gd name="T6" fmla="*/ 69994463 w 264"/>
                <a:gd name="T7" fmla="*/ 638192009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4" h="720">
                  <a:moveTo>
                    <a:pt x="120" y="0"/>
                  </a:moveTo>
                  <a:cubicBezTo>
                    <a:pt x="60" y="84"/>
                    <a:pt x="0" y="168"/>
                    <a:pt x="24" y="240"/>
                  </a:cubicBezTo>
                  <a:cubicBezTo>
                    <a:pt x="48" y="312"/>
                    <a:pt x="264" y="352"/>
                    <a:pt x="264" y="432"/>
                  </a:cubicBezTo>
                  <a:cubicBezTo>
                    <a:pt x="264" y="512"/>
                    <a:pt x="64" y="672"/>
                    <a:pt x="24" y="7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22">
              <a:extLst>
                <a:ext uri="{FF2B5EF4-FFF2-40B4-BE49-F238E27FC236}">
                  <a16:creationId xmlns:a16="http://schemas.microsoft.com/office/drawing/2014/main" id="{D7729C32-DB4B-C4F6-C25B-BD4381EE5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5600" y="5157788"/>
              <a:ext cx="1098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800" i="0">
                  <a:latin typeface="Times New Roman" pitchFamily="18" charset="0"/>
                </a:rPr>
                <a:t>偏移地址</a:t>
              </a:r>
            </a:p>
          </p:txBody>
        </p: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2F8634A9-C0C8-BDC7-ABA1-B8E9C7741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1844675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24">
              <a:extLst>
                <a:ext uri="{FF2B5EF4-FFF2-40B4-BE49-F238E27FC236}">
                  <a16:creationId xmlns:a16="http://schemas.microsoft.com/office/drawing/2014/main" id="{15D95584-21E7-E2F0-ADAD-3C82D0E88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1646" y="1410543"/>
              <a:ext cx="163859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 dirty="0">
                  <a:latin typeface="Times New Roman" pitchFamily="18" charset="0"/>
                </a:rPr>
                <a:t>00000000H</a:t>
              </a:r>
            </a:p>
          </p:txBody>
        </p:sp>
        <p:sp>
          <p:nvSpPr>
            <p:cNvPr id="17" name="Line 25">
              <a:extLst>
                <a:ext uri="{FF2B5EF4-FFF2-40B4-BE49-F238E27FC236}">
                  <a16:creationId xmlns:a16="http://schemas.microsoft.com/office/drawing/2014/main" id="{85BD10F5-CD1E-29F0-9EC1-3523BE862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833938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6">
              <a:extLst>
                <a:ext uri="{FF2B5EF4-FFF2-40B4-BE49-F238E27FC236}">
                  <a16:creationId xmlns:a16="http://schemas.microsoft.com/office/drawing/2014/main" id="{2B1EEDD6-8C67-73EF-074A-F8D379A5A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4196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7">
              <a:extLst>
                <a:ext uri="{FF2B5EF4-FFF2-40B4-BE49-F238E27FC236}">
                  <a16:creationId xmlns:a16="http://schemas.microsoft.com/office/drawing/2014/main" id="{550233C1-69F9-F9EB-03C6-F746ECDFF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990975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8">
              <a:extLst>
                <a:ext uri="{FF2B5EF4-FFF2-40B4-BE49-F238E27FC236}">
                  <a16:creationId xmlns:a16="http://schemas.microsoft.com/office/drawing/2014/main" id="{A392C9EA-E84B-EA94-17CA-842620AA3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500438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9">
              <a:extLst>
                <a:ext uri="{FF2B5EF4-FFF2-40B4-BE49-F238E27FC236}">
                  <a16:creationId xmlns:a16="http://schemas.microsoft.com/office/drawing/2014/main" id="{237C0477-8FF8-787A-1051-03A4DDBEB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2608263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0">
              <a:extLst>
                <a:ext uri="{FF2B5EF4-FFF2-40B4-BE49-F238E27FC236}">
                  <a16:creationId xmlns:a16="http://schemas.microsoft.com/office/drawing/2014/main" id="{3CC3C660-78A8-9B8A-0F5A-D6C081FE2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0861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31">
              <a:extLst>
                <a:ext uri="{FF2B5EF4-FFF2-40B4-BE49-F238E27FC236}">
                  <a16:creationId xmlns:a16="http://schemas.microsoft.com/office/drawing/2014/main" id="{DDB539A9-7C93-79BA-4C99-ED0DA9D48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3054350"/>
              <a:ext cx="79692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lang="en-US" altLang="zh-CN" sz="2800" i="0">
                  <a:latin typeface="Times New Roman" pitchFamily="18" charset="0"/>
                </a:rPr>
                <a:t>56H</a:t>
              </a:r>
            </a:p>
          </p:txBody>
        </p:sp>
        <p:sp>
          <p:nvSpPr>
            <p:cNvPr id="24" name="Rectangle 32">
              <a:extLst>
                <a:ext uri="{FF2B5EF4-FFF2-40B4-BE49-F238E27FC236}">
                  <a16:creationId xmlns:a16="http://schemas.microsoft.com/office/drawing/2014/main" id="{8C469113-C4F4-17F2-B014-1ABDCB690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4363" y="4421188"/>
              <a:ext cx="796925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0" dirty="0">
                  <a:latin typeface="Times New Roman" pitchFamily="18" charset="0"/>
                </a:rPr>
                <a:t>78H</a:t>
              </a:r>
            </a:p>
          </p:txBody>
        </p:sp>
        <p:sp>
          <p:nvSpPr>
            <p:cNvPr id="25" name="Text Box 33">
              <a:extLst>
                <a:ext uri="{FF2B5EF4-FFF2-40B4-BE49-F238E27FC236}">
                  <a16:creationId xmlns:a16="http://schemas.microsoft.com/office/drawing/2014/main" id="{4D125375-390C-F12D-4490-2B4CE7C7E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1725" y="1171575"/>
              <a:ext cx="5746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latin typeface="Times New Roman" pitchFamily="18" charset="0"/>
                </a:rPr>
                <a:t>DS</a:t>
              </a:r>
            </a:p>
          </p:txBody>
        </p:sp>
        <p:sp>
          <p:nvSpPr>
            <p:cNvPr id="26" name="Rectangle 38">
              <a:extLst>
                <a:ext uri="{FF2B5EF4-FFF2-40B4-BE49-F238E27FC236}">
                  <a16:creationId xmlns:a16="http://schemas.microsoft.com/office/drawing/2014/main" id="{B81DB4AA-2471-93AE-4EAB-19CE94132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8488" y="3490913"/>
              <a:ext cx="796925" cy="946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lang="en-US" altLang="zh-CN" sz="2800" i="0" dirty="0">
                  <a:latin typeface="Times New Roman" pitchFamily="18" charset="0"/>
                </a:rPr>
                <a:t>34H</a:t>
              </a:r>
            </a:p>
            <a:p>
              <a:r>
                <a:rPr lang="en-US" altLang="zh-CN" sz="2800" i="0" dirty="0">
                  <a:latin typeface="Times New Roman" pitchFamily="18" charset="0"/>
                </a:rPr>
                <a:t>12H</a:t>
              </a:r>
            </a:p>
          </p:txBody>
        </p:sp>
        <p:sp>
          <p:nvSpPr>
            <p:cNvPr id="27" name="Rectangle 43">
              <a:extLst>
                <a:ext uri="{FF2B5EF4-FFF2-40B4-BE49-F238E27FC236}">
                  <a16:creationId xmlns:a16="http://schemas.microsoft.com/office/drawing/2014/main" id="{FFF912FE-72F4-BF32-B322-97322F13E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624" y="5949280"/>
              <a:ext cx="2252663" cy="5039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 i="0" dirty="0"/>
                <a:t>00000020H</a:t>
              </a:r>
            </a:p>
          </p:txBody>
        </p:sp>
        <p:sp>
          <p:nvSpPr>
            <p:cNvPr id="28" name="Text Box 45">
              <a:extLst>
                <a:ext uri="{FF2B5EF4-FFF2-40B4-BE49-F238E27FC236}">
                  <a16:creationId xmlns:a16="http://schemas.microsoft.com/office/drawing/2014/main" id="{C15D5E20-FC27-6A03-0506-D1E507E9D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159" y="6021388"/>
              <a:ext cx="71846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i="0" dirty="0"/>
                <a:t>ESI</a:t>
              </a:r>
            </a:p>
          </p:txBody>
        </p:sp>
      </p:grpSp>
      <p:sp>
        <p:nvSpPr>
          <p:cNvPr id="6147" name="Text Box 7">
            <a:extLst>
              <a:ext uri="{FF2B5EF4-FFF2-40B4-BE49-F238E27FC236}">
                <a16:creationId xmlns:a16="http://schemas.microsoft.com/office/drawing/2014/main" id="{FFE35A05-7730-DF33-13A7-C49EA5B5C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314" y="1636713"/>
            <a:ext cx="437164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Times New Roman" pitchFamily="18" charset="0"/>
              </a:rPr>
              <a:t>例</a:t>
            </a:r>
            <a:r>
              <a:rPr lang="en-US" altLang="zh-CN" sz="2800" b="1" i="0" dirty="0">
                <a:latin typeface="Times New Roman" pitchFamily="18" charset="0"/>
              </a:rPr>
              <a:t>1</a:t>
            </a:r>
            <a:r>
              <a:rPr lang="zh-CN" altLang="en-US" sz="2800" b="1" i="0" dirty="0">
                <a:latin typeface="Times New Roman" pitchFamily="18" charset="0"/>
              </a:rPr>
              <a:t>：</a:t>
            </a:r>
            <a:r>
              <a:rPr lang="en-US" altLang="zh-CN" sz="2800" b="1" i="0" dirty="0">
                <a:latin typeface="Times New Roman" pitchFamily="18" charset="0"/>
              </a:rPr>
              <a:t>MOV  </a:t>
            </a:r>
            <a:r>
              <a:rPr lang="en-US" altLang="zh-CN" sz="2800" i="0" dirty="0">
                <a:solidFill>
                  <a:srgbClr val="FF0000"/>
                </a:solidFill>
                <a:latin typeface="Times New Roman" pitchFamily="18" charset="0"/>
              </a:rPr>
              <a:t>(%ESI)</a:t>
            </a:r>
            <a:r>
              <a:rPr lang="en-US" altLang="zh-CN" sz="2800" i="0" dirty="0">
                <a:latin typeface="Times New Roman" pitchFamily="18" charset="0"/>
              </a:rPr>
              <a:t>, %</a:t>
            </a:r>
            <a:r>
              <a:rPr lang="en-US" altLang="zh-CN" sz="2800" b="1" i="0" dirty="0">
                <a:latin typeface="Times New Roman" pitchFamily="18" charset="0"/>
              </a:rPr>
              <a:t>AX</a:t>
            </a:r>
            <a:endParaRPr lang="en-US" altLang="zh-CN" sz="2800" b="1" i="0" dirty="0">
              <a:solidFill>
                <a:srgbClr val="FF3300"/>
              </a:solidFill>
              <a:latin typeface="Times New Roman" pitchFamily="18" charset="0"/>
            </a:endParaRPr>
          </a:p>
          <a:p>
            <a:pPr eaLnBrk="1" hangingPunct="1"/>
            <a:r>
              <a:rPr lang="zh-CN" altLang="en-US" sz="2800" b="1" i="0" dirty="0">
                <a:latin typeface="Times New Roman" pitchFamily="18" charset="0"/>
              </a:rPr>
              <a:t>执行前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(AX)=0005H</a:t>
            </a:r>
          </a:p>
          <a:p>
            <a:pPr eaLnBrk="1" hangingPunct="1"/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             (ESI)  =00000020H</a:t>
            </a:r>
          </a:p>
          <a:p>
            <a:pPr eaLnBrk="1" hangingPunct="1"/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   DS:(00000020H)=3456H</a:t>
            </a:r>
            <a:endParaRPr lang="en-US" altLang="zh-CN" sz="2800" b="1" i="0" dirty="0">
              <a:latin typeface="Times New Roman" pitchFamily="18" charset="0"/>
            </a:endParaRPr>
          </a:p>
        </p:txBody>
      </p:sp>
      <p:sp>
        <p:nvSpPr>
          <p:cNvPr id="6148" name="Text Box 8">
            <a:extLst>
              <a:ext uri="{FF2B5EF4-FFF2-40B4-BE49-F238E27FC236}">
                <a16:creationId xmlns:a16="http://schemas.microsoft.com/office/drawing/2014/main" id="{A7A9A47B-0EEC-E4A0-3C3B-6B35E10A4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01" y="3573463"/>
            <a:ext cx="241123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Times New Roman" pitchFamily="18" charset="0"/>
              </a:rPr>
              <a:t>执行后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(AX)=</a:t>
            </a:r>
          </a:p>
          <a:p>
            <a:pPr eaLnBrk="1" hangingPunct="1"/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            (ESI) =</a:t>
            </a:r>
            <a:endParaRPr lang="en-US" altLang="zh-CN" sz="2800" b="1" i="0" dirty="0">
              <a:latin typeface="Times New Roman" pitchFamily="18" charset="0"/>
            </a:endParaRPr>
          </a:p>
        </p:txBody>
      </p:sp>
      <p:sp>
        <p:nvSpPr>
          <p:cNvPr id="6149" name="Text Box 35">
            <a:extLst>
              <a:ext uri="{FF2B5EF4-FFF2-40B4-BE49-F238E27FC236}">
                <a16:creationId xmlns:a16="http://schemas.microsoft.com/office/drawing/2014/main" id="{30FBFDBE-2870-1CC9-030D-CD562028C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826" y="4603750"/>
            <a:ext cx="36630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latin typeface="Times New Roman" pitchFamily="18" charset="0"/>
              </a:rPr>
              <a:t>问：</a:t>
            </a:r>
            <a:r>
              <a:rPr lang="en-US" altLang="zh-CN" sz="2400" b="1" i="0" dirty="0">
                <a:latin typeface="Times New Roman" pitchFamily="18" charset="0"/>
              </a:rPr>
              <a:t>MOV  (%ESI), %CL 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       (CL) = ?</a:t>
            </a:r>
          </a:p>
        </p:txBody>
      </p:sp>
      <p:sp>
        <p:nvSpPr>
          <p:cNvPr id="6150" name="Text Box 36">
            <a:extLst>
              <a:ext uri="{FF2B5EF4-FFF2-40B4-BE49-F238E27FC236}">
                <a16:creationId xmlns:a16="http://schemas.microsoft.com/office/drawing/2014/main" id="{386136AF-6876-1737-9F5A-F773308F6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701" y="5518150"/>
            <a:ext cx="4283075" cy="46166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latin typeface="Times New Roman" pitchFamily="18" charset="0"/>
              </a:rPr>
              <a:t>操作数的类型是如何确定的</a:t>
            </a:r>
            <a:r>
              <a:rPr lang="en-US" altLang="zh-CN" sz="2400" b="1" i="0" dirty="0">
                <a:latin typeface="Times New Roman" pitchFamily="18" charset="0"/>
              </a:rPr>
              <a:t>?</a:t>
            </a:r>
            <a:endParaRPr lang="zh-CN" altLang="en-US" sz="2400" b="1" i="0" dirty="0">
              <a:latin typeface="Times New Roman" pitchFamily="18" charset="0"/>
            </a:endParaRPr>
          </a:p>
        </p:txBody>
      </p:sp>
      <p:sp>
        <p:nvSpPr>
          <p:cNvPr id="6151" name="Rectangle 39">
            <a:extLst>
              <a:ext uri="{FF2B5EF4-FFF2-40B4-BE49-F238E27FC236}">
                <a16:creationId xmlns:a16="http://schemas.microsoft.com/office/drawing/2014/main" id="{9CB92A29-5EA8-E88D-1F06-04E345397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443" y="3615407"/>
            <a:ext cx="12025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0" dirty="0">
                <a:sym typeface="Wingdings" pitchFamily="2" charset="2"/>
              </a:rPr>
              <a:t>3456H</a:t>
            </a:r>
          </a:p>
        </p:txBody>
      </p:sp>
      <p:sp>
        <p:nvSpPr>
          <p:cNvPr id="6152" name="Rectangle 40">
            <a:extLst>
              <a:ext uri="{FF2B5EF4-FFF2-40B4-BE49-F238E27FC236}">
                <a16:creationId xmlns:a16="http://schemas.microsoft.com/office/drawing/2014/main" id="{C5141B27-D11C-0909-88FA-B3B54B120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495" y="4041715"/>
            <a:ext cx="16882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0" dirty="0">
                <a:sym typeface="Wingdings" pitchFamily="2" charset="2"/>
              </a:rPr>
              <a:t>00000020H</a:t>
            </a:r>
          </a:p>
        </p:txBody>
      </p:sp>
    </p:spTree>
    <p:extLst>
      <p:ext uri="{BB962C8B-B14F-4D97-AF65-F5344CB8AC3E}">
        <p14:creationId xmlns:p14="http://schemas.microsoft.com/office/powerpoint/2010/main" val="63654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49" grpId="0" autoUpdateAnimBg="0"/>
      <p:bldP spid="6150" grpId="0" animBg="1" autoUpdateAnimBg="0"/>
      <p:bldP spid="6151" grpId="0"/>
      <p:bldP spid="615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(4)寄存器间接寻址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84F53C6A-F695-17AC-7401-4759FEBFD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1633538"/>
            <a:ext cx="450950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Times New Roman" pitchFamily="18" charset="0"/>
              </a:rPr>
              <a:t>例</a:t>
            </a:r>
            <a:r>
              <a:rPr lang="en-US" altLang="zh-CN" sz="2800" b="1" i="0" dirty="0">
                <a:latin typeface="Times New Roman" pitchFamily="18" charset="0"/>
              </a:rPr>
              <a:t>2</a:t>
            </a:r>
            <a:r>
              <a:rPr lang="zh-CN" altLang="en-US" sz="2800" b="1" i="0" dirty="0">
                <a:latin typeface="Times New Roman" pitchFamily="18" charset="0"/>
              </a:rPr>
              <a:t>：</a:t>
            </a:r>
            <a:r>
              <a:rPr lang="en-US" altLang="zh-CN" sz="2800" b="1" i="0" dirty="0">
                <a:latin typeface="Times New Roman" pitchFamily="18" charset="0"/>
              </a:rPr>
              <a:t>MOV  </a:t>
            </a:r>
            <a:r>
              <a:rPr lang="en-US" altLang="zh-CN" sz="2800" i="0" dirty="0">
                <a:latin typeface="Times New Roman" pitchFamily="18" charset="0"/>
              </a:rPr>
              <a:t>(%EBP),</a:t>
            </a:r>
            <a:r>
              <a:rPr lang="zh-CN" altLang="en-US" sz="2800" i="0" dirty="0">
                <a:latin typeface="Times New Roman" pitchFamily="18" charset="0"/>
              </a:rPr>
              <a:t> </a:t>
            </a:r>
            <a:r>
              <a:rPr lang="en-US" altLang="zh-CN" sz="2800" i="0" dirty="0">
                <a:latin typeface="Times New Roman" pitchFamily="18" charset="0"/>
              </a:rPr>
              <a:t>%</a:t>
            </a:r>
            <a:r>
              <a:rPr lang="en-US" altLang="zh-CN" sz="2800" b="1" i="0" dirty="0">
                <a:latin typeface="Times New Roman" pitchFamily="18" charset="0"/>
              </a:rPr>
              <a:t>AH</a:t>
            </a:r>
          </a:p>
          <a:p>
            <a:pPr eaLnBrk="1" hangingPunct="1"/>
            <a:r>
              <a:rPr lang="zh-CN" altLang="en-US" sz="2800" b="1" i="0" dirty="0">
                <a:latin typeface="Times New Roman" pitchFamily="18" charset="0"/>
              </a:rPr>
              <a:t>执行前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(AX)=0005H</a:t>
            </a:r>
          </a:p>
          <a:p>
            <a:pPr eaLnBrk="1" hangingPunct="1"/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             (EBP)  =21H</a:t>
            </a:r>
          </a:p>
          <a:p>
            <a:pPr eaLnBrk="1" hangingPunct="1"/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        SS:(EBP) =12H</a:t>
            </a:r>
            <a:endParaRPr lang="en-US" altLang="zh-CN" sz="2800" b="1" i="0" dirty="0">
              <a:latin typeface="Times New Roman" pitchFamily="18" charset="0"/>
            </a:endParaRPr>
          </a:p>
        </p:txBody>
      </p:sp>
      <p:sp>
        <p:nvSpPr>
          <p:cNvPr id="6153" name="Text Box 3">
            <a:extLst>
              <a:ext uri="{FF2B5EF4-FFF2-40B4-BE49-F238E27FC236}">
                <a16:creationId xmlns:a16="http://schemas.microsoft.com/office/drawing/2014/main" id="{21C2147D-FC96-7BCD-A026-58009AF45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3995738"/>
            <a:ext cx="349807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Times New Roman" pitchFamily="18" charset="0"/>
              </a:rPr>
              <a:t>执行后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(AX)  =1205H</a:t>
            </a:r>
          </a:p>
          <a:p>
            <a:pPr eaLnBrk="1" hangingPunct="1"/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             (EBP) =21H</a:t>
            </a:r>
            <a:endParaRPr lang="en-US" altLang="zh-CN" sz="2800" b="1" i="0" dirty="0">
              <a:latin typeface="Times New Roman" pitchFamily="18" charset="0"/>
            </a:endParaRPr>
          </a:p>
        </p:txBody>
      </p:sp>
      <p:grpSp>
        <p:nvGrpSpPr>
          <p:cNvPr id="6154" name="Group 5">
            <a:extLst>
              <a:ext uri="{FF2B5EF4-FFF2-40B4-BE49-F238E27FC236}">
                <a16:creationId xmlns:a16="http://schemas.microsoft.com/office/drawing/2014/main" id="{D9304EBF-43F3-CE58-0D89-D811F909065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363303"/>
            <a:ext cx="4492626" cy="5264869"/>
            <a:chOff x="2976" y="794"/>
            <a:chExt cx="2830" cy="3286"/>
          </a:xfrm>
        </p:grpSpPr>
        <p:sp>
          <p:nvSpPr>
            <p:cNvPr id="6155" name="Rectangle 6">
              <a:extLst>
                <a:ext uri="{FF2B5EF4-FFF2-40B4-BE49-F238E27FC236}">
                  <a16:creationId xmlns:a16="http://schemas.microsoft.com/office/drawing/2014/main" id="{6700EF10-E887-6190-CA1B-B487F1031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864"/>
              <a:ext cx="960" cy="31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i="0">
                  <a:latin typeface="Times New Roman" pitchFamily="18" charset="0"/>
                </a:rPr>
                <a:t>78H</a:t>
              </a:r>
            </a:p>
            <a:p>
              <a:pPr algn="ctr"/>
              <a:r>
                <a:rPr lang="en-US" altLang="zh-CN" sz="3200" i="0">
                  <a:latin typeface="Times New Roman" pitchFamily="18" charset="0"/>
                </a:rPr>
                <a:t>56H</a:t>
              </a:r>
            </a:p>
            <a:p>
              <a:pPr algn="ctr"/>
              <a:r>
                <a:rPr lang="en-US" altLang="zh-CN" sz="3200" i="0">
                  <a:latin typeface="Times New Roman" pitchFamily="18" charset="0"/>
                </a:rPr>
                <a:t>34H</a:t>
              </a:r>
            </a:p>
            <a:p>
              <a:pPr algn="ctr"/>
              <a:r>
                <a:rPr lang="en-US" altLang="zh-CN" sz="3200" i="0">
                  <a:latin typeface="Times New Roman" pitchFamily="18" charset="0"/>
                </a:rPr>
                <a:t>12H</a:t>
              </a:r>
            </a:p>
            <a:p>
              <a:pPr algn="ctr"/>
              <a:r>
                <a:rPr lang="en-US" altLang="zh-CN" sz="3200" i="0">
                  <a:latin typeface="Times New Roman" pitchFamily="18" charset="0"/>
                </a:rPr>
                <a:t>45H</a:t>
              </a:r>
            </a:p>
          </p:txBody>
        </p:sp>
        <p:sp>
          <p:nvSpPr>
            <p:cNvPr id="6156" name="Line 7">
              <a:extLst>
                <a:ext uri="{FF2B5EF4-FFF2-40B4-BE49-F238E27FC236}">
                  <a16:creationId xmlns:a16="http://schemas.microsoft.com/office/drawing/2014/main" id="{FA4883E9-3D60-0D1F-0F03-D67033492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Line 8">
              <a:extLst>
                <a:ext uri="{FF2B5EF4-FFF2-40B4-BE49-F238E27FC236}">
                  <a16:creationId xmlns:a16="http://schemas.microsoft.com/office/drawing/2014/main" id="{ECFE5D54-CBFE-4780-31E4-DBA95E24C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88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Line 9">
              <a:extLst>
                <a:ext uri="{FF2B5EF4-FFF2-40B4-BE49-F238E27FC236}">
                  <a16:creationId xmlns:a16="http://schemas.microsoft.com/office/drawing/2014/main" id="{1152AD16-5FFE-3EC8-5134-AD7D44B6A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16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Line 10">
              <a:extLst>
                <a:ext uri="{FF2B5EF4-FFF2-40B4-BE49-F238E27FC236}">
                  <a16:creationId xmlns:a16="http://schemas.microsoft.com/office/drawing/2014/main" id="{3BAC903C-1D41-F9CF-6322-025DDB65E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2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Line 11">
              <a:extLst>
                <a:ext uri="{FF2B5EF4-FFF2-40B4-BE49-F238E27FC236}">
                  <a16:creationId xmlns:a16="http://schemas.microsoft.com/office/drawing/2014/main" id="{E0BC9300-5823-F3FD-2A34-597456D32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6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Line 12">
              <a:extLst>
                <a:ext uri="{FF2B5EF4-FFF2-40B4-BE49-F238E27FC236}">
                  <a16:creationId xmlns:a16="http://schemas.microsoft.com/office/drawing/2014/main" id="{215B150B-ABE1-286D-ACB6-3FF2A2D76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63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Freeform 13">
              <a:extLst>
                <a:ext uri="{FF2B5EF4-FFF2-40B4-BE49-F238E27FC236}">
                  <a16:creationId xmlns:a16="http://schemas.microsoft.com/office/drawing/2014/main" id="{6FE67580-3898-E494-005A-6F00B9E6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6" y="1152"/>
              <a:ext cx="272" cy="432"/>
            </a:xfrm>
            <a:custGeom>
              <a:avLst/>
              <a:gdLst>
                <a:gd name="T0" fmla="*/ 160 w 272"/>
                <a:gd name="T1" fmla="*/ 0 h 576"/>
                <a:gd name="T2" fmla="*/ 16 w 272"/>
                <a:gd name="T3" fmla="*/ 135 h 576"/>
                <a:gd name="T4" fmla="*/ 256 w 272"/>
                <a:gd name="T5" fmla="*/ 243 h 576"/>
                <a:gd name="T6" fmla="*/ 112 w 272"/>
                <a:gd name="T7" fmla="*/ 324 h 5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2" h="576">
                  <a:moveTo>
                    <a:pt x="160" y="0"/>
                  </a:moveTo>
                  <a:cubicBezTo>
                    <a:pt x="80" y="84"/>
                    <a:pt x="0" y="168"/>
                    <a:pt x="16" y="240"/>
                  </a:cubicBezTo>
                  <a:cubicBezTo>
                    <a:pt x="32" y="312"/>
                    <a:pt x="240" y="376"/>
                    <a:pt x="256" y="432"/>
                  </a:cubicBezTo>
                  <a:cubicBezTo>
                    <a:pt x="272" y="488"/>
                    <a:pt x="136" y="552"/>
                    <a:pt x="112" y="5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Line 14">
              <a:extLst>
                <a:ext uri="{FF2B5EF4-FFF2-40B4-BE49-F238E27FC236}">
                  <a16:creationId xmlns:a16="http://schemas.microsoft.com/office/drawing/2014/main" id="{063287CC-F016-AC50-22F8-4A71F3C65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10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Freeform 15">
              <a:extLst>
                <a:ext uri="{FF2B5EF4-FFF2-40B4-BE49-F238E27FC236}">
                  <a16:creationId xmlns:a16="http://schemas.microsoft.com/office/drawing/2014/main" id="{9279B0B0-48BC-DA30-841C-7151D3185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" y="3216"/>
              <a:ext cx="264" cy="720"/>
            </a:xfrm>
            <a:custGeom>
              <a:avLst/>
              <a:gdLst>
                <a:gd name="T0" fmla="*/ 120 w 264"/>
                <a:gd name="T1" fmla="*/ 0 h 720"/>
                <a:gd name="T2" fmla="*/ 24 w 264"/>
                <a:gd name="T3" fmla="*/ 240 h 720"/>
                <a:gd name="T4" fmla="*/ 264 w 264"/>
                <a:gd name="T5" fmla="*/ 432 h 720"/>
                <a:gd name="T6" fmla="*/ 24 w 264"/>
                <a:gd name="T7" fmla="*/ 720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4" h="720">
                  <a:moveTo>
                    <a:pt x="120" y="0"/>
                  </a:moveTo>
                  <a:cubicBezTo>
                    <a:pt x="60" y="84"/>
                    <a:pt x="0" y="168"/>
                    <a:pt x="24" y="240"/>
                  </a:cubicBezTo>
                  <a:cubicBezTo>
                    <a:pt x="48" y="312"/>
                    <a:pt x="264" y="352"/>
                    <a:pt x="264" y="432"/>
                  </a:cubicBezTo>
                  <a:cubicBezTo>
                    <a:pt x="264" y="512"/>
                    <a:pt x="64" y="672"/>
                    <a:pt x="24" y="7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Rectangle 16">
              <a:extLst>
                <a:ext uri="{FF2B5EF4-FFF2-40B4-BE49-F238E27FC236}">
                  <a16:creationId xmlns:a16="http://schemas.microsoft.com/office/drawing/2014/main" id="{5B85A19A-0E16-E025-5493-4E200D1A7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792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i="0">
                  <a:latin typeface="Times New Roman" pitchFamily="18" charset="0"/>
                </a:rPr>
                <a:t>偏移地址</a:t>
              </a:r>
            </a:p>
          </p:txBody>
        </p:sp>
        <p:sp>
          <p:nvSpPr>
            <p:cNvPr id="6166" name="Line 17">
              <a:extLst>
                <a:ext uri="{FF2B5EF4-FFF2-40B4-BE49-F238E27FC236}">
                  <a16:creationId xmlns:a16="http://schemas.microsoft.com/office/drawing/2014/main" id="{6C3D1B65-8BDA-0B6D-5195-8EA2D7143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10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Text Box 18">
              <a:extLst>
                <a:ext uri="{FF2B5EF4-FFF2-40B4-BE49-F238E27FC236}">
                  <a16:creationId xmlns:a16="http://schemas.microsoft.com/office/drawing/2014/main" id="{E82B4D64-4B3C-AC02-47FB-811B197CD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794"/>
              <a:ext cx="6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latin typeface="Times New Roman" pitchFamily="18" charset="0"/>
                </a:rPr>
                <a:t>0000H</a:t>
              </a:r>
            </a:p>
          </p:txBody>
        </p:sp>
        <p:sp>
          <p:nvSpPr>
            <p:cNvPr id="6168" name="Line 19">
              <a:extLst>
                <a:ext uri="{FF2B5EF4-FFF2-40B4-BE49-F238E27FC236}">
                  <a16:creationId xmlns:a16="http://schemas.microsoft.com/office/drawing/2014/main" id="{9A4564F7-3A74-57A9-85DB-D496A9262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16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9" name="Line 20">
              <a:extLst>
                <a:ext uri="{FF2B5EF4-FFF2-40B4-BE49-F238E27FC236}">
                  <a16:creationId xmlns:a16="http://schemas.microsoft.com/office/drawing/2014/main" id="{BB81663F-A358-0EF9-78C3-F8D755DF2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8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" name="Line 21">
              <a:extLst>
                <a:ext uri="{FF2B5EF4-FFF2-40B4-BE49-F238E27FC236}">
                  <a16:creationId xmlns:a16="http://schemas.microsoft.com/office/drawing/2014/main" id="{9EAB1E00-FF1E-BCD4-2EFA-CD3711004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59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1" name="Line 22">
              <a:extLst>
                <a:ext uri="{FF2B5EF4-FFF2-40B4-BE49-F238E27FC236}">
                  <a16:creationId xmlns:a16="http://schemas.microsoft.com/office/drawing/2014/main" id="{E5DDB59A-3EDE-EAF8-9F5E-29582390AB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2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2" name="Text Box 23">
              <a:extLst>
                <a:ext uri="{FF2B5EF4-FFF2-40B4-BE49-F238E27FC236}">
                  <a16:creationId xmlns:a16="http://schemas.microsoft.com/office/drawing/2014/main" id="{0E4787F5-72CC-0513-574D-4820198FF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" y="2282"/>
              <a:ext cx="6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 dirty="0">
                  <a:latin typeface="Times New Roman" pitchFamily="18" charset="0"/>
                </a:rPr>
                <a:t>0020H</a:t>
              </a:r>
            </a:p>
          </p:txBody>
        </p:sp>
        <p:sp>
          <p:nvSpPr>
            <p:cNvPr id="6173" name="Text Box 24">
              <a:extLst>
                <a:ext uri="{FF2B5EF4-FFF2-40B4-BE49-F238E27FC236}">
                  <a16:creationId xmlns:a16="http://schemas.microsoft.com/office/drawing/2014/main" id="{689E8164-D6CB-92FE-EABC-D66A83626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592"/>
              <a:ext cx="6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 dirty="0">
                  <a:latin typeface="Times New Roman" pitchFamily="18" charset="0"/>
                </a:rPr>
                <a:t>0021H</a:t>
              </a:r>
            </a:p>
          </p:txBody>
        </p:sp>
        <p:sp>
          <p:nvSpPr>
            <p:cNvPr id="6174" name="Text Box 25">
              <a:extLst>
                <a:ext uri="{FF2B5EF4-FFF2-40B4-BE49-F238E27FC236}">
                  <a16:creationId xmlns:a16="http://schemas.microsoft.com/office/drawing/2014/main" id="{EF875296-A0C0-0CEA-CE9D-2F339119D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016"/>
              <a:ext cx="6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 dirty="0">
                  <a:latin typeface="Times New Roman" pitchFamily="18" charset="0"/>
                </a:rPr>
                <a:t>001FH</a:t>
              </a:r>
            </a:p>
          </p:txBody>
        </p:sp>
        <p:sp>
          <p:nvSpPr>
            <p:cNvPr id="6175" name="Text Box 26">
              <a:extLst>
                <a:ext uri="{FF2B5EF4-FFF2-40B4-BE49-F238E27FC236}">
                  <a16:creationId xmlns:a16="http://schemas.microsoft.com/office/drawing/2014/main" id="{76B3FADE-5673-930B-CF68-371920DE41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880"/>
              <a:ext cx="6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 dirty="0">
                  <a:latin typeface="Times New Roman" pitchFamily="18" charset="0"/>
                </a:rPr>
                <a:t>0022H</a:t>
              </a:r>
            </a:p>
          </p:txBody>
        </p:sp>
        <p:sp>
          <p:nvSpPr>
            <p:cNvPr id="6176" name="Line 27">
              <a:extLst>
                <a:ext uri="{FF2B5EF4-FFF2-40B4-BE49-F238E27FC236}">
                  <a16:creationId xmlns:a16="http://schemas.microsoft.com/office/drawing/2014/main" id="{E406CF21-6F66-EBAB-0665-33DE60250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6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7" name="Line 28">
              <a:extLst>
                <a:ext uri="{FF2B5EF4-FFF2-40B4-BE49-F238E27FC236}">
                  <a16:creationId xmlns:a16="http://schemas.microsoft.com/office/drawing/2014/main" id="{40182122-3902-8126-5710-49D636EBD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96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29">
              <a:extLst>
                <a:ext uri="{FF2B5EF4-FFF2-40B4-BE49-F238E27FC236}">
                  <a16:creationId xmlns:a16="http://schemas.microsoft.com/office/drawing/2014/main" id="{AB968334-9A3B-C60B-AD44-6C271CD59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77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9" name="Text Box 30">
              <a:extLst>
                <a:ext uri="{FF2B5EF4-FFF2-40B4-BE49-F238E27FC236}">
                  <a16:creationId xmlns:a16="http://schemas.microsoft.com/office/drawing/2014/main" id="{269989D3-B39C-738B-727E-3732F8BCD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1555"/>
              <a:ext cx="4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 dirty="0">
                  <a:latin typeface="Times New Roman" pitchFamily="18" charset="0"/>
                </a:rPr>
                <a:t>ESP</a:t>
              </a:r>
            </a:p>
          </p:txBody>
        </p:sp>
        <p:sp>
          <p:nvSpPr>
            <p:cNvPr id="6180" name="Text Box 31">
              <a:extLst>
                <a:ext uri="{FF2B5EF4-FFF2-40B4-BE49-F238E27FC236}">
                  <a16:creationId xmlns:a16="http://schemas.microsoft.com/office/drawing/2014/main" id="{11CD61D6-DA29-75D5-F5A5-1418FC6D9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728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 dirty="0">
                  <a:latin typeface="Times New Roman" pitchFamily="18" charset="0"/>
                </a:rPr>
                <a:t>001EH</a:t>
              </a:r>
            </a:p>
          </p:txBody>
        </p:sp>
        <p:sp>
          <p:nvSpPr>
            <p:cNvPr id="6181" name="Line 32">
              <a:extLst>
                <a:ext uri="{FF2B5EF4-FFF2-40B4-BE49-F238E27FC236}">
                  <a16:creationId xmlns:a16="http://schemas.microsoft.com/office/drawing/2014/main" id="{743212E0-F354-38DC-4D22-C6E66D465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73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2" name="Text Box 33">
              <a:extLst>
                <a:ext uri="{FF2B5EF4-FFF2-40B4-BE49-F238E27FC236}">
                  <a16:creationId xmlns:a16="http://schemas.microsoft.com/office/drawing/2014/main" id="{56EDBB50-09D7-222E-351E-7DBD29463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2515"/>
              <a:ext cx="59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i="0" dirty="0">
                  <a:latin typeface="Times New Roman" pitchFamily="18" charset="0"/>
                </a:rPr>
                <a:t>EBP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92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(4)寄存器间接寻址</a:t>
            </a:r>
          </a:p>
        </p:txBody>
      </p:sp>
      <p:sp>
        <p:nvSpPr>
          <p:cNvPr id="2" name="Text Box 6">
            <a:extLst>
              <a:ext uri="{FF2B5EF4-FFF2-40B4-BE49-F238E27FC236}">
                <a16:creationId xmlns:a16="http://schemas.microsoft.com/office/drawing/2014/main" id="{B276F3BD-63B4-99D9-5C9A-431C0002B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69" y="1798151"/>
            <a:ext cx="39782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比较：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</a:t>
            </a:r>
            <a:r>
              <a:rPr lang="en-US" altLang="zh-CN" sz="2800" b="1" i="0" dirty="0">
                <a:latin typeface="宋体" panose="02010600030101010101" pitchFamily="2" charset="-122"/>
              </a:rPr>
              <a:t>MOV   %EBX</a:t>
            </a:r>
            <a:r>
              <a:rPr lang="zh-CN" altLang="en-US" sz="2800" b="1" i="0" dirty="0">
                <a:latin typeface="宋体" panose="02010600030101010101" pitchFamily="2" charset="-122"/>
              </a:rPr>
              <a:t>，</a:t>
            </a:r>
            <a:r>
              <a:rPr lang="en-US" altLang="zh-CN" sz="2800" b="1" i="0" dirty="0">
                <a:latin typeface="宋体" panose="02010600030101010101" pitchFamily="2" charset="-122"/>
              </a:rPr>
              <a:t>%EAX  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MOV   (%EBX),</a:t>
            </a:r>
            <a:r>
              <a:rPr lang="en-US" altLang="zh-CN" sz="2800" i="0" dirty="0">
                <a:latin typeface="宋体" panose="02010600030101010101" pitchFamily="2" charset="-122"/>
              </a:rPr>
              <a:t>%</a:t>
            </a:r>
            <a:r>
              <a:rPr lang="en-US" altLang="zh-CN" sz="2800" b="1" i="0" dirty="0">
                <a:latin typeface="宋体" panose="02010600030101010101" pitchFamily="2" charset="-122"/>
              </a:rPr>
              <a:t>E</a:t>
            </a:r>
            <a:r>
              <a:rPr lang="en-US" altLang="zh-CN" sz="2800" i="0" dirty="0">
                <a:latin typeface="宋体" panose="02010600030101010101" pitchFamily="2" charset="-122"/>
              </a:rPr>
              <a:t>A</a:t>
            </a:r>
            <a:r>
              <a:rPr lang="en-US" altLang="zh-CN" sz="2800" b="1" i="0" dirty="0">
                <a:latin typeface="宋体" panose="02010600030101010101" pitchFamily="2" charset="-122"/>
              </a:rPr>
              <a:t>X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841E002B-1B09-88E4-67DC-598F9733C6FC}"/>
              </a:ext>
            </a:extLst>
          </p:cNvPr>
          <p:cNvGrpSpPr>
            <a:grpSpLocks/>
          </p:cNvGrpSpPr>
          <p:nvPr/>
        </p:nvGrpSpPr>
        <p:grpSpPr bwMode="auto">
          <a:xfrm>
            <a:off x="1043608" y="3438128"/>
            <a:ext cx="2963044" cy="1143000"/>
            <a:chOff x="576" y="1920"/>
            <a:chExt cx="1680" cy="720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13CDDF24-F406-813F-B391-A420ED3F6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" y="1920"/>
              <a:ext cx="1142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i="0" dirty="0">
                  <a:latin typeface="Times New Roman" pitchFamily="18" charset="0"/>
                </a:rPr>
                <a:t>78123456H</a:t>
              </a:r>
            </a:p>
            <a:p>
              <a:pPr marL="457200" indent="-457200" algn="ctr"/>
              <a:r>
                <a:rPr lang="en-US" altLang="zh-CN" sz="2800" i="0" dirty="0">
                  <a:latin typeface="Times New Roman" pitchFamily="18" charset="0"/>
                </a:rPr>
                <a:t>00000020H</a:t>
              </a:r>
            </a:p>
          </p:txBody>
        </p:sp>
        <p:sp>
          <p:nvSpPr>
            <p:cNvPr id="5" name="Text Box 7">
              <a:extLst>
                <a:ext uri="{FF2B5EF4-FFF2-40B4-BE49-F238E27FC236}">
                  <a16:creationId xmlns:a16="http://schemas.microsoft.com/office/drawing/2014/main" id="{71B70D3C-402A-88CB-2B4A-5F23921BC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998"/>
              <a:ext cx="524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i="0" dirty="0">
                  <a:latin typeface="Times New Roman" pitchFamily="18" charset="0"/>
                </a:rPr>
                <a:t>EAX</a:t>
              </a:r>
            </a:p>
            <a:p>
              <a:pPr eaLnBrk="1" hangingPunct="1"/>
              <a:r>
                <a:rPr lang="en-US" altLang="zh-CN" sz="2800" i="0" dirty="0">
                  <a:latin typeface="Times New Roman" pitchFamily="18" charset="0"/>
                </a:rPr>
                <a:t>EBX</a:t>
              </a:r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43433042-51E8-3F07-AAEC-7E213E4FB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304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BA2BF9B7-51D5-5B04-CBAE-C6B206397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3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C6BB3FB7-6928-A974-CF30-82B1C072BAC5}"/>
              </a:ext>
            </a:extLst>
          </p:cNvPr>
          <p:cNvGrpSpPr>
            <a:grpSpLocks/>
          </p:cNvGrpSpPr>
          <p:nvPr/>
        </p:nvGrpSpPr>
        <p:grpSpPr bwMode="auto">
          <a:xfrm>
            <a:off x="5505456" y="3428454"/>
            <a:ext cx="1038226" cy="1828800"/>
            <a:chOff x="3468" y="1920"/>
            <a:chExt cx="654" cy="1152"/>
          </a:xfrm>
        </p:grpSpPr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B0439FCA-8751-41A7-7D8F-9D0185E76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2186"/>
              <a:ext cx="6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 dirty="0">
                  <a:latin typeface="Times New Roman" pitchFamily="18" charset="0"/>
                </a:rPr>
                <a:t>0021H</a:t>
              </a:r>
            </a:p>
          </p:txBody>
        </p:sp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89EBA544-2B29-1F31-6B71-D160A32AE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8" y="2496"/>
              <a:ext cx="6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 dirty="0">
                  <a:latin typeface="Times New Roman" pitchFamily="18" charset="0"/>
                </a:rPr>
                <a:t>0022H</a:t>
              </a: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41548054-A259-EDC6-B77A-C64598152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8" y="1920"/>
              <a:ext cx="6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 dirty="0">
                  <a:latin typeface="Times New Roman" pitchFamily="18" charset="0"/>
                </a:rPr>
                <a:t>0020H</a:t>
              </a:r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37BD0FD5-3B5C-CC55-A41F-E68F5B1FA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8" y="2784"/>
              <a:ext cx="6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 dirty="0">
                  <a:latin typeface="Times New Roman" pitchFamily="18" charset="0"/>
                </a:rPr>
                <a:t>0023H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00E9534-A073-F8CA-7598-29D420682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713954"/>
            <a:ext cx="1524000" cy="4451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800" i="0">
              <a:latin typeface="Times New Roman" pitchFamily="18" charset="0"/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A73AD70A-FC3C-4444-4C4B-D7F9080D64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365079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A050E289-ABA8-23C3-5817-28C3564B9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782591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32FD1DBE-D60C-3CEC-A7F9-7890EC307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5201691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3D6D5840-F212-B9F8-5889-1AF588C25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876129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0022279E-5B40-5C8D-D07B-AFD1AADD3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458616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A4F2B152-BF36-9355-7953-485040F1A3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969666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6F34EFE-9CAE-4461-7F33-391D384B8BBA}"/>
              </a:ext>
            </a:extLst>
          </p:cNvPr>
          <p:cNvSpPr>
            <a:spLocks/>
          </p:cNvSpPr>
          <p:nvPr/>
        </p:nvSpPr>
        <p:spPr bwMode="auto">
          <a:xfrm>
            <a:off x="7137400" y="2272754"/>
            <a:ext cx="431800" cy="627062"/>
          </a:xfrm>
          <a:custGeom>
            <a:avLst/>
            <a:gdLst>
              <a:gd name="T0" fmla="*/ 403225000 w 272"/>
              <a:gd name="T1" fmla="*/ 0 h 576"/>
              <a:gd name="T2" fmla="*/ 40322500 w 272"/>
              <a:gd name="T3" fmla="*/ 284437936 h 576"/>
              <a:gd name="T4" fmla="*/ 645160000 w 272"/>
              <a:gd name="T5" fmla="*/ 511988502 h 576"/>
              <a:gd name="T6" fmla="*/ 282257500 w 272"/>
              <a:gd name="T7" fmla="*/ 682650611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576">
                <a:moveTo>
                  <a:pt x="160" y="0"/>
                </a:moveTo>
                <a:cubicBezTo>
                  <a:pt x="80" y="84"/>
                  <a:pt x="0" y="168"/>
                  <a:pt x="16" y="240"/>
                </a:cubicBezTo>
                <a:cubicBezTo>
                  <a:pt x="32" y="312"/>
                  <a:pt x="240" y="376"/>
                  <a:pt x="256" y="432"/>
                </a:cubicBezTo>
                <a:cubicBezTo>
                  <a:pt x="272" y="488"/>
                  <a:pt x="136" y="552"/>
                  <a:pt x="112" y="5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E6FCC70B-20F4-329B-D446-B4D677F1FF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202904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BA5EAAE-E932-DFA5-30F9-AEE5257C032A}"/>
              </a:ext>
            </a:extLst>
          </p:cNvPr>
          <p:cNvSpPr>
            <a:spLocks/>
          </p:cNvSpPr>
          <p:nvPr/>
        </p:nvSpPr>
        <p:spPr bwMode="auto">
          <a:xfrm>
            <a:off x="7092950" y="5271541"/>
            <a:ext cx="450850" cy="677863"/>
          </a:xfrm>
          <a:custGeom>
            <a:avLst/>
            <a:gdLst>
              <a:gd name="T0" fmla="*/ 349975728 w 264"/>
              <a:gd name="T1" fmla="*/ 0 h 720"/>
              <a:gd name="T2" fmla="*/ 69994463 w 264"/>
              <a:gd name="T3" fmla="*/ 212730356 h 720"/>
              <a:gd name="T4" fmla="*/ 769945919 w 264"/>
              <a:gd name="T5" fmla="*/ 382915394 h 720"/>
              <a:gd name="T6" fmla="*/ 69994463 w 264"/>
              <a:gd name="T7" fmla="*/ 638192009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4" h="720">
                <a:moveTo>
                  <a:pt x="120" y="0"/>
                </a:moveTo>
                <a:cubicBezTo>
                  <a:pt x="60" y="84"/>
                  <a:pt x="0" y="168"/>
                  <a:pt x="24" y="240"/>
                </a:cubicBezTo>
                <a:cubicBezTo>
                  <a:pt x="48" y="312"/>
                  <a:pt x="264" y="352"/>
                  <a:pt x="264" y="432"/>
                </a:cubicBezTo>
                <a:cubicBezTo>
                  <a:pt x="264" y="512"/>
                  <a:pt x="64" y="672"/>
                  <a:pt x="24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C58B8C-8908-4E88-A05F-19CFC7582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9713" y="5522401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i="0" dirty="0">
                <a:latin typeface="Times New Roman" pitchFamily="18" charset="0"/>
              </a:rPr>
              <a:t>偏移地址</a:t>
            </a: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C27994ED-FECC-B2AA-F763-F95846E469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204491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E3CB4C87-228F-74FC-1170-1B0D4B7B4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0" y="1818729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0000H</a:t>
            </a: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847451AD-72A7-1407-4B6D-BD37B0BFD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193754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A2B7CDE4-855A-3B44-ABCB-BA5819CAB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779416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388623BA-C712-C4C9-EB19-6771014DC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350791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B103DAA5-4613-0635-A9CA-5CF71BBCE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860254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9FD641C8-13BA-C7FB-07B7-4BC7E98B3F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968079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234FC593-1DA2-FA76-88F3-05807D9517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445916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" name="Rectangle 31">
            <a:extLst>
              <a:ext uri="{FF2B5EF4-FFF2-40B4-BE49-F238E27FC236}">
                <a16:creationId xmlns:a16="http://schemas.microsoft.com/office/drawing/2014/main" id="{F2D0DDCD-F705-570B-303E-021BD3EF5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414166"/>
            <a:ext cx="796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altLang="zh-CN" sz="2800" i="0">
                <a:latin typeface="Times New Roman" pitchFamily="18" charset="0"/>
              </a:rPr>
              <a:t>56H</a:t>
            </a:r>
          </a:p>
        </p:txBody>
      </p:sp>
      <p:sp>
        <p:nvSpPr>
          <p:cNvPr id="6147" name="Rectangle 32">
            <a:extLst>
              <a:ext uri="{FF2B5EF4-FFF2-40B4-BE49-F238E27FC236}">
                <a16:creationId xmlns:a16="http://schemas.microsoft.com/office/drawing/2014/main" id="{5C72D2E8-F28A-C16D-1CB6-182CA7ECC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363" y="4781004"/>
            <a:ext cx="796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0">
                <a:latin typeface="Times New Roman" pitchFamily="18" charset="0"/>
              </a:rPr>
              <a:t>78H</a:t>
            </a:r>
          </a:p>
        </p:txBody>
      </p:sp>
      <p:sp>
        <p:nvSpPr>
          <p:cNvPr id="6148" name="Text Box 33">
            <a:extLst>
              <a:ext uri="{FF2B5EF4-FFF2-40B4-BE49-F238E27FC236}">
                <a16:creationId xmlns:a16="http://schemas.microsoft.com/office/drawing/2014/main" id="{1283AD4A-82C6-4D96-6904-A2F8F9024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1725" y="1531391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DS</a:t>
            </a:r>
          </a:p>
        </p:txBody>
      </p:sp>
      <p:sp>
        <p:nvSpPr>
          <p:cNvPr id="6149" name="Rectangle 38">
            <a:extLst>
              <a:ext uri="{FF2B5EF4-FFF2-40B4-BE49-F238E27FC236}">
                <a16:creationId xmlns:a16="http://schemas.microsoft.com/office/drawing/2014/main" id="{9F7077B8-EF81-8587-85BB-8E2D0824D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3850729"/>
            <a:ext cx="796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altLang="zh-CN" sz="2800" i="0">
                <a:latin typeface="Times New Roman" pitchFamily="18" charset="0"/>
              </a:rPr>
              <a:t>34H</a:t>
            </a:r>
          </a:p>
          <a:p>
            <a:r>
              <a:rPr lang="en-US" altLang="zh-CN" sz="2800" i="0">
                <a:latin typeface="Times New Roman" pitchFamily="18" charset="0"/>
              </a:rPr>
              <a:t>12H</a:t>
            </a:r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A8D903A6-B550-B99B-B408-749333A5A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959935"/>
            <a:ext cx="415669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比较：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MOV  %EBX, %AX </a:t>
            </a:r>
          </a:p>
          <a:p>
            <a:pPr eaLnBrk="1" hangingPunct="1"/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800" b="1" i="0" dirty="0">
                <a:latin typeface="宋体" panose="02010600030101010101" pitchFamily="2" charset="-122"/>
              </a:rPr>
              <a:t>MOV  (%EBX),%AX</a:t>
            </a:r>
          </a:p>
        </p:txBody>
      </p:sp>
      <p:grpSp>
        <p:nvGrpSpPr>
          <p:cNvPr id="6151" name="组合 6150">
            <a:extLst>
              <a:ext uri="{FF2B5EF4-FFF2-40B4-BE49-F238E27FC236}">
                <a16:creationId xmlns:a16="http://schemas.microsoft.com/office/drawing/2014/main" id="{8299AC8C-A398-30BE-AA39-25A4A7106606}"/>
              </a:ext>
            </a:extLst>
          </p:cNvPr>
          <p:cNvGrpSpPr/>
          <p:nvPr/>
        </p:nvGrpSpPr>
        <p:grpSpPr>
          <a:xfrm>
            <a:off x="827584" y="5498350"/>
            <a:ext cx="2750251" cy="306914"/>
            <a:chOff x="827584" y="5517604"/>
            <a:chExt cx="2750251" cy="306914"/>
          </a:xfrm>
        </p:grpSpPr>
        <p:cxnSp>
          <p:nvCxnSpPr>
            <p:cNvPr id="6152" name="直接连接符 6151">
              <a:extLst>
                <a:ext uri="{FF2B5EF4-FFF2-40B4-BE49-F238E27FC236}">
                  <a16:creationId xmlns:a16="http://schemas.microsoft.com/office/drawing/2014/main" id="{800DEFF7-F883-768A-EFA7-27D12EC85E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9592" y="5517604"/>
              <a:ext cx="2652923" cy="28766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83" name="直接连接符 6182">
              <a:extLst>
                <a:ext uri="{FF2B5EF4-FFF2-40B4-BE49-F238E27FC236}">
                  <a16:creationId xmlns:a16="http://schemas.microsoft.com/office/drawing/2014/main" id="{03E7683E-7D2B-68AF-2917-ACB9CC9CC7B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27584" y="5517604"/>
              <a:ext cx="2750251" cy="30691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9736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(4)寄存器间接寻址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B508D83E-2E91-8B0B-39C4-7ADAD763B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1412776"/>
            <a:ext cx="4953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</a:t>
            </a:r>
            <a:r>
              <a:rPr lang="zh-CN" altLang="en-US" sz="2400" b="1" i="0" dirty="0">
                <a:latin typeface="Times New Roman" pitchFamily="18" charset="0"/>
              </a:rPr>
              <a:t>例：</a:t>
            </a:r>
            <a:endParaRPr lang="en-US" altLang="zh-CN" sz="2400" b="1" i="0" dirty="0">
              <a:latin typeface="Times New Roman" pitchFamily="18" charset="0"/>
            </a:endParaRPr>
          </a:p>
          <a:p>
            <a:pPr eaLnBrk="1" hangingPunct="1"/>
            <a:r>
              <a:rPr lang="zh-CN" altLang="en-US" sz="2400" b="1" i="0" dirty="0">
                <a:latin typeface="Times New Roman" pitchFamily="18" charset="0"/>
              </a:rPr>
              <a:t>设  </a:t>
            </a:r>
            <a:r>
              <a:rPr lang="en-US" altLang="zh-CN" sz="2400" b="1" i="0" dirty="0">
                <a:latin typeface="Times New Roman" pitchFamily="18" charset="0"/>
              </a:rPr>
              <a:t>BUF</a:t>
            </a:r>
            <a:r>
              <a:rPr lang="en-US" altLang="zh-CN" sz="2400" i="0" dirty="0">
                <a:latin typeface="Times New Roman" pitchFamily="18" charset="0"/>
              </a:rPr>
              <a:t>:</a:t>
            </a:r>
            <a:r>
              <a:rPr lang="en-US" altLang="zh-CN" sz="2400" b="1" i="0" dirty="0">
                <a:latin typeface="Times New Roman" pitchFamily="18" charset="0"/>
              </a:rPr>
              <a:t>  BYTE  10,20,30,40,50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     </a:t>
            </a:r>
            <a:r>
              <a:rPr lang="zh-CN" altLang="en-US" sz="2400" b="1" i="0" dirty="0">
                <a:latin typeface="Times New Roman" pitchFamily="18" charset="0"/>
              </a:rPr>
              <a:t>即以</a:t>
            </a:r>
            <a:r>
              <a:rPr lang="en-US" altLang="zh-CN" sz="2400" b="1" i="0" dirty="0">
                <a:latin typeface="Times New Roman" pitchFamily="18" charset="0"/>
              </a:rPr>
              <a:t>BUF</a:t>
            </a:r>
            <a:r>
              <a:rPr lang="zh-CN" altLang="en-US" sz="2400" b="1" i="0" dirty="0">
                <a:latin typeface="Times New Roman" pitchFamily="18" charset="0"/>
              </a:rPr>
              <a:t>为首址的字节区中存放有</a:t>
            </a:r>
            <a:r>
              <a:rPr lang="en-US" altLang="zh-CN" sz="2400" b="1" i="0" dirty="0">
                <a:latin typeface="Times New Roman" pitchFamily="18" charset="0"/>
              </a:rPr>
              <a:t>5</a:t>
            </a:r>
            <a:r>
              <a:rPr lang="zh-CN" altLang="en-US" sz="2400" b="1" i="0" dirty="0">
                <a:latin typeface="Times New Roman" pitchFamily="18" charset="0"/>
              </a:rPr>
              <a:t>个数据，求它们的和。</a:t>
            </a:r>
          </a:p>
        </p:txBody>
      </p:sp>
      <p:sp>
        <p:nvSpPr>
          <p:cNvPr id="6153" name="Rectangle 5">
            <a:extLst>
              <a:ext uri="{FF2B5EF4-FFF2-40B4-BE49-F238E27FC236}">
                <a16:creationId xmlns:a16="http://schemas.microsoft.com/office/drawing/2014/main" id="{33784F0B-826C-D1D0-311B-EBE785C84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450" y="1254125"/>
            <a:ext cx="1524000" cy="419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3200" i="0">
              <a:latin typeface="Times New Roman" pitchFamily="18" charset="0"/>
            </a:endParaRPr>
          </a:p>
        </p:txBody>
      </p:sp>
      <p:sp>
        <p:nvSpPr>
          <p:cNvPr id="6154" name="Line 6">
            <a:extLst>
              <a:ext uri="{FF2B5EF4-FFF2-40B4-BE49-F238E27FC236}">
                <a16:creationId xmlns:a16="http://schemas.microsoft.com/office/drawing/2014/main" id="{C21F13F6-714C-BC71-C537-13145D641B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8450" y="3954463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5" name="Line 7">
            <a:extLst>
              <a:ext uri="{FF2B5EF4-FFF2-40B4-BE49-F238E27FC236}">
                <a16:creationId xmlns:a16="http://schemas.microsoft.com/office/drawing/2014/main" id="{CB9A3E40-AEA7-47C3-554B-2A0203DB1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8450" y="4405313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6" name="Line 8">
            <a:extLst>
              <a:ext uri="{FF2B5EF4-FFF2-40B4-BE49-F238E27FC236}">
                <a16:creationId xmlns:a16="http://schemas.microsoft.com/office/drawing/2014/main" id="{638DAB84-5A2E-DD91-968F-137CFED5A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8450" y="4856163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7" name="Line 9">
            <a:extLst>
              <a:ext uri="{FF2B5EF4-FFF2-40B4-BE49-F238E27FC236}">
                <a16:creationId xmlns:a16="http://schemas.microsoft.com/office/drawing/2014/main" id="{DAA39292-BB85-6BA4-BED4-FFFCE014A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8450" y="3430588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8" name="Line 10">
            <a:extLst>
              <a:ext uri="{FF2B5EF4-FFF2-40B4-BE49-F238E27FC236}">
                <a16:creationId xmlns:a16="http://schemas.microsoft.com/office/drawing/2014/main" id="{B66B565A-4C51-7486-7E58-EA6A15496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8450" y="282892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9" name="Line 11">
            <a:extLst>
              <a:ext uri="{FF2B5EF4-FFF2-40B4-BE49-F238E27FC236}">
                <a16:creationId xmlns:a16="http://schemas.microsoft.com/office/drawing/2014/main" id="{2D960EC3-DE62-F271-7477-DF168AD2A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8450" y="230505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0" name="Line 12">
            <a:extLst>
              <a:ext uri="{FF2B5EF4-FFF2-40B4-BE49-F238E27FC236}">
                <a16:creationId xmlns:a16="http://schemas.microsoft.com/office/drawing/2014/main" id="{F99A4D84-B7D8-C1DE-AEFA-A00EBE379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8450" y="1779588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1" name="Freeform 13">
            <a:extLst>
              <a:ext uri="{FF2B5EF4-FFF2-40B4-BE49-F238E27FC236}">
                <a16:creationId xmlns:a16="http://schemas.microsoft.com/office/drawing/2014/main" id="{A709AB14-D4F4-2164-3571-F7E0261D224F}"/>
              </a:ext>
            </a:extLst>
          </p:cNvPr>
          <p:cNvSpPr>
            <a:spLocks/>
          </p:cNvSpPr>
          <p:nvPr/>
        </p:nvSpPr>
        <p:spPr bwMode="auto">
          <a:xfrm>
            <a:off x="7143750" y="4179888"/>
            <a:ext cx="419100" cy="1189037"/>
          </a:xfrm>
          <a:custGeom>
            <a:avLst/>
            <a:gdLst>
              <a:gd name="T0" fmla="*/ 302418750 w 264"/>
              <a:gd name="T1" fmla="*/ 0 h 720"/>
              <a:gd name="T2" fmla="*/ 60483750 w 264"/>
              <a:gd name="T3" fmla="*/ 654541748 h 720"/>
              <a:gd name="T4" fmla="*/ 665321250 w 264"/>
              <a:gd name="T5" fmla="*/ 1178173826 h 720"/>
              <a:gd name="T6" fmla="*/ 60483750 w 264"/>
              <a:gd name="T7" fmla="*/ 1963623594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4" h="720">
                <a:moveTo>
                  <a:pt x="120" y="0"/>
                </a:moveTo>
                <a:cubicBezTo>
                  <a:pt x="60" y="84"/>
                  <a:pt x="0" y="168"/>
                  <a:pt x="24" y="240"/>
                </a:cubicBezTo>
                <a:cubicBezTo>
                  <a:pt x="48" y="312"/>
                  <a:pt x="264" y="352"/>
                  <a:pt x="264" y="432"/>
                </a:cubicBezTo>
                <a:cubicBezTo>
                  <a:pt x="264" y="512"/>
                  <a:pt x="64" y="672"/>
                  <a:pt x="24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2" name="Line 14">
            <a:extLst>
              <a:ext uri="{FF2B5EF4-FFF2-40B4-BE49-F238E27FC236}">
                <a16:creationId xmlns:a16="http://schemas.microsoft.com/office/drawing/2014/main" id="{7B8EFA98-4614-6F63-9012-AED5143345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850" y="17795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3" name="Text Box 15">
            <a:extLst>
              <a:ext uri="{FF2B5EF4-FFF2-40B4-BE49-F238E27FC236}">
                <a16:creationId xmlns:a16="http://schemas.microsoft.com/office/drawing/2014/main" id="{6509F1B0-6640-59A7-4379-239FD40D2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975" y="1254125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0005H</a:t>
            </a:r>
          </a:p>
        </p:txBody>
      </p:sp>
      <p:sp>
        <p:nvSpPr>
          <p:cNvPr id="6164" name="Line 16">
            <a:extLst>
              <a:ext uri="{FF2B5EF4-FFF2-40B4-BE49-F238E27FC236}">
                <a16:creationId xmlns:a16="http://schemas.microsoft.com/office/drawing/2014/main" id="{751C158D-D172-5D84-7504-F9DB24235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850" y="48561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5" name="Line 17">
            <a:extLst>
              <a:ext uri="{FF2B5EF4-FFF2-40B4-BE49-F238E27FC236}">
                <a16:creationId xmlns:a16="http://schemas.microsoft.com/office/drawing/2014/main" id="{83AC8474-061D-3152-3F0B-A240CD541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850" y="440531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6" name="Line 18">
            <a:extLst>
              <a:ext uri="{FF2B5EF4-FFF2-40B4-BE49-F238E27FC236}">
                <a16:creationId xmlns:a16="http://schemas.microsoft.com/office/drawing/2014/main" id="{D29CE833-3B2F-3BF4-C906-8F513EE0C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850" y="39544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7" name="Line 19">
            <a:extLst>
              <a:ext uri="{FF2B5EF4-FFF2-40B4-BE49-F238E27FC236}">
                <a16:creationId xmlns:a16="http://schemas.microsoft.com/office/drawing/2014/main" id="{2F119D93-E674-2B4C-22F6-ABF091417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850" y="34305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8" name="Text Box 20">
            <a:extLst>
              <a:ext uri="{FF2B5EF4-FFF2-40B4-BE49-F238E27FC236}">
                <a16:creationId xmlns:a16="http://schemas.microsoft.com/office/drawing/2014/main" id="{0EBCFAE7-2549-99B0-2327-C9B064603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775" y="3470275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0009H</a:t>
            </a:r>
          </a:p>
        </p:txBody>
      </p:sp>
      <p:sp>
        <p:nvSpPr>
          <p:cNvPr id="6169" name="Text Box 21">
            <a:extLst>
              <a:ext uri="{FF2B5EF4-FFF2-40B4-BE49-F238E27FC236}">
                <a16:creationId xmlns:a16="http://schemas.microsoft.com/office/drawing/2014/main" id="{9B3AE909-8471-F264-4552-EF84B04BF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650" y="3054350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0008H</a:t>
            </a:r>
          </a:p>
        </p:txBody>
      </p:sp>
      <p:sp>
        <p:nvSpPr>
          <p:cNvPr id="6170" name="Line 22">
            <a:extLst>
              <a:ext uri="{FF2B5EF4-FFF2-40B4-BE49-F238E27FC236}">
                <a16:creationId xmlns:a16="http://schemas.microsoft.com/office/drawing/2014/main" id="{F97E90CF-C4E1-35C6-3C1A-4C10210BD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850" y="230505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1" name="Line 23">
            <a:extLst>
              <a:ext uri="{FF2B5EF4-FFF2-40B4-BE49-F238E27FC236}">
                <a16:creationId xmlns:a16="http://schemas.microsoft.com/office/drawing/2014/main" id="{41FA575D-E179-4E24-910C-091EDF0991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850" y="28289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2" name="Text Box 24">
            <a:extLst>
              <a:ext uri="{FF2B5EF4-FFF2-40B4-BE49-F238E27FC236}">
                <a16:creationId xmlns:a16="http://schemas.microsoft.com/office/drawing/2014/main" id="{24CED179-F8D1-FE56-46AE-C5FACCED7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650" y="2454275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0007H</a:t>
            </a:r>
          </a:p>
        </p:txBody>
      </p:sp>
      <p:sp>
        <p:nvSpPr>
          <p:cNvPr id="6173" name="Text Box 25">
            <a:extLst>
              <a:ext uri="{FF2B5EF4-FFF2-40B4-BE49-F238E27FC236}">
                <a16:creationId xmlns:a16="http://schemas.microsoft.com/office/drawing/2014/main" id="{A1A32080-8423-2D2A-3FB6-FBEF1E4CC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1328738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0AH</a:t>
            </a:r>
          </a:p>
        </p:txBody>
      </p:sp>
      <p:sp>
        <p:nvSpPr>
          <p:cNvPr id="6174" name="Text Box 26">
            <a:extLst>
              <a:ext uri="{FF2B5EF4-FFF2-40B4-BE49-F238E27FC236}">
                <a16:creationId xmlns:a16="http://schemas.microsoft.com/office/drawing/2014/main" id="{3E5031AF-EEBD-6C59-50D0-DBE8A322C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185420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14H</a:t>
            </a:r>
          </a:p>
        </p:txBody>
      </p:sp>
      <p:sp>
        <p:nvSpPr>
          <p:cNvPr id="6175" name="Text Box 27">
            <a:extLst>
              <a:ext uri="{FF2B5EF4-FFF2-40B4-BE49-F238E27FC236}">
                <a16:creationId xmlns:a16="http://schemas.microsoft.com/office/drawing/2014/main" id="{4EB8880E-9864-8EB4-4276-406383EAB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379663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1EH</a:t>
            </a:r>
          </a:p>
        </p:txBody>
      </p:sp>
      <p:sp>
        <p:nvSpPr>
          <p:cNvPr id="6176" name="Text Box 28">
            <a:extLst>
              <a:ext uri="{FF2B5EF4-FFF2-40B4-BE49-F238E27FC236}">
                <a16:creationId xmlns:a16="http://schemas.microsoft.com/office/drawing/2014/main" id="{166B0795-97B3-BCEF-73EB-D4EF5DF8E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979738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28H</a:t>
            </a:r>
          </a:p>
        </p:txBody>
      </p:sp>
      <p:sp>
        <p:nvSpPr>
          <p:cNvPr id="6177" name="Text Box 29">
            <a:extLst>
              <a:ext uri="{FF2B5EF4-FFF2-40B4-BE49-F238E27FC236}">
                <a16:creationId xmlns:a16="http://schemas.microsoft.com/office/drawing/2014/main" id="{412D091D-E3F6-2575-C47F-CDE4D55A9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350520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32H</a:t>
            </a:r>
          </a:p>
        </p:txBody>
      </p:sp>
      <p:sp>
        <p:nvSpPr>
          <p:cNvPr id="6178" name="Text Box 30">
            <a:extLst>
              <a:ext uri="{FF2B5EF4-FFF2-40B4-BE49-F238E27FC236}">
                <a16:creationId xmlns:a16="http://schemas.microsoft.com/office/drawing/2014/main" id="{9B60FF5D-032C-729F-B986-2D6C79127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1854200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0006H</a:t>
            </a:r>
          </a:p>
        </p:txBody>
      </p:sp>
      <p:sp>
        <p:nvSpPr>
          <p:cNvPr id="6179" name="Text Box 32">
            <a:extLst>
              <a:ext uri="{FF2B5EF4-FFF2-40B4-BE49-F238E27FC236}">
                <a16:creationId xmlns:a16="http://schemas.microsoft.com/office/drawing/2014/main" id="{8F4E9675-AA19-F960-7258-C50ACEEFA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165475"/>
            <a:ext cx="232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>
                <a:latin typeface="Times New Roman" pitchFamily="18" charset="0"/>
              </a:rPr>
              <a:t>算法分析：</a:t>
            </a:r>
            <a:r>
              <a:rPr lang="en-US" altLang="zh-CN" sz="2400" b="1" i="0">
                <a:latin typeface="Times New Roman" pitchFamily="18" charset="0"/>
              </a:rPr>
              <a:t>……</a:t>
            </a:r>
          </a:p>
        </p:txBody>
      </p:sp>
      <p:sp>
        <p:nvSpPr>
          <p:cNvPr id="6180" name="Text Box 42">
            <a:extLst>
              <a:ext uri="{FF2B5EF4-FFF2-40B4-BE49-F238E27FC236}">
                <a16:creationId xmlns:a16="http://schemas.microsoft.com/office/drawing/2014/main" id="{C5068C70-C5F9-D54E-94E2-CEA08AC32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5578475"/>
            <a:ext cx="5365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latin typeface="Times New Roman" pitchFamily="18" charset="0"/>
              </a:rPr>
              <a:t>共同特点：单元中的内容无规律，</a:t>
            </a:r>
          </a:p>
          <a:p>
            <a:pPr eaLnBrk="1" hangingPunct="1"/>
            <a:r>
              <a:rPr lang="zh-CN" altLang="en-US" sz="2400" b="1" i="0" dirty="0">
                <a:latin typeface="Times New Roman" pitchFamily="18" charset="0"/>
              </a:rPr>
              <a:t>                    但单元之间的地址有规律。</a:t>
            </a:r>
          </a:p>
        </p:txBody>
      </p:sp>
      <p:sp>
        <p:nvSpPr>
          <p:cNvPr id="6181" name="Text Box 43">
            <a:extLst>
              <a:ext uri="{FF2B5EF4-FFF2-40B4-BE49-F238E27FC236}">
                <a16:creationId xmlns:a16="http://schemas.microsoft.com/office/drawing/2014/main" id="{C2FDD256-5B93-91AB-53D6-B7C2BDA9E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1268413"/>
            <a:ext cx="811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2400" b="1" i="0">
                <a:latin typeface="Arial" charset="0"/>
              </a:rPr>
              <a:t>BUF</a:t>
            </a:r>
          </a:p>
        </p:txBody>
      </p:sp>
      <p:grpSp>
        <p:nvGrpSpPr>
          <p:cNvPr id="6182" name="Group 45">
            <a:extLst>
              <a:ext uri="{FF2B5EF4-FFF2-40B4-BE49-F238E27FC236}">
                <a16:creationId xmlns:a16="http://schemas.microsoft.com/office/drawing/2014/main" id="{B19C6052-BF57-7E65-FD91-DBAB11D9038C}"/>
              </a:ext>
            </a:extLst>
          </p:cNvPr>
          <p:cNvGrpSpPr>
            <a:grpSpLocks/>
          </p:cNvGrpSpPr>
          <p:nvPr/>
        </p:nvGrpSpPr>
        <p:grpSpPr bwMode="auto">
          <a:xfrm>
            <a:off x="1239837" y="3697288"/>
            <a:ext cx="3934684" cy="1747835"/>
            <a:chOff x="781" y="2329"/>
            <a:chExt cx="2206" cy="981"/>
          </a:xfrm>
        </p:grpSpPr>
        <p:grpSp>
          <p:nvGrpSpPr>
            <p:cNvPr id="6184" name="Group 35">
              <a:extLst>
                <a:ext uri="{FF2B5EF4-FFF2-40B4-BE49-F238E27FC236}">
                  <a16:creationId xmlns:a16="http://schemas.microsoft.com/office/drawing/2014/main" id="{4FAEF098-3F21-E599-3056-9641FC39AD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9" y="2984"/>
              <a:ext cx="1263" cy="326"/>
              <a:chOff x="2198" y="2810"/>
              <a:chExt cx="1263" cy="326"/>
            </a:xfrm>
          </p:grpSpPr>
          <p:sp>
            <p:nvSpPr>
              <p:cNvPr id="6187" name="Text Box 36">
                <a:extLst>
                  <a:ext uri="{FF2B5EF4-FFF2-40B4-BE49-F238E27FC236}">
                    <a16:creationId xmlns:a16="http://schemas.microsoft.com/office/drawing/2014/main" id="{60BF1DC1-469F-FE14-68E1-F410153AD2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8" y="2810"/>
                <a:ext cx="56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i="0" dirty="0">
                    <a:latin typeface="Times New Roman" pitchFamily="18" charset="0"/>
                  </a:rPr>
                  <a:t>EBX </a:t>
                </a:r>
              </a:p>
            </p:txBody>
          </p:sp>
          <p:sp>
            <p:nvSpPr>
              <p:cNvPr id="6188" name="Rectangle 37">
                <a:extLst>
                  <a:ext uri="{FF2B5EF4-FFF2-40B4-BE49-F238E27FC236}">
                    <a16:creationId xmlns:a16="http://schemas.microsoft.com/office/drawing/2014/main" id="{A1FA0AA7-8E47-FC25-936B-86C514824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2848"/>
                <a:ext cx="67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 i="0" dirty="0">
                    <a:latin typeface="Times New Roman" pitchFamily="18" charset="0"/>
                  </a:rPr>
                  <a:t>0005</a:t>
                </a:r>
              </a:p>
            </p:txBody>
          </p:sp>
        </p:grpSp>
        <p:sp>
          <p:nvSpPr>
            <p:cNvPr id="6185" name="Text Box 38">
              <a:extLst>
                <a:ext uri="{FF2B5EF4-FFF2-40B4-BE49-F238E27FC236}">
                  <a16:creationId xmlns:a16="http://schemas.microsoft.com/office/drawing/2014/main" id="{5E261BFF-46A6-F5D2-F569-416B4AEC8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1" y="2984"/>
              <a:ext cx="74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i="0" dirty="0">
                  <a:latin typeface="Times New Roman" pitchFamily="18" charset="0"/>
                </a:rPr>
                <a:t>(%EBX)</a:t>
              </a:r>
            </a:p>
          </p:txBody>
        </p:sp>
        <p:sp>
          <p:nvSpPr>
            <p:cNvPr id="6186" name="Text Box 44">
              <a:extLst>
                <a:ext uri="{FF2B5EF4-FFF2-40B4-BE49-F238E27FC236}">
                  <a16:creationId xmlns:a16="http://schemas.microsoft.com/office/drawing/2014/main" id="{33394AA1-905C-B35D-3C6E-8F60828F6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" y="2329"/>
              <a:ext cx="1641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 i="0" dirty="0"/>
                <a:t>和？            </a:t>
              </a:r>
              <a:r>
                <a:rPr lang="en-US" altLang="zh-CN" sz="2400" b="1" i="0" dirty="0"/>
                <a:t>AL</a:t>
              </a:r>
              <a:endParaRPr lang="zh-CN" altLang="en-US" sz="2400" b="1" i="0" dirty="0"/>
            </a:p>
            <a:p>
              <a:pPr eaLnBrk="1" hangingPunct="1"/>
              <a:r>
                <a:rPr lang="zh-CN" altLang="en-US" sz="2400" b="1" i="0" dirty="0"/>
                <a:t>循环次数？  </a:t>
              </a:r>
              <a:r>
                <a:rPr lang="en-US" altLang="zh-CN" sz="2400" b="1" i="0" dirty="0"/>
                <a:t>ECX </a:t>
              </a:r>
              <a:endParaRPr lang="zh-CN" altLang="en-US" sz="2400" b="1" i="0" dirty="0"/>
            </a:p>
            <a:p>
              <a:pPr eaLnBrk="1" hangingPunct="1"/>
              <a:r>
                <a:rPr lang="zh-CN" altLang="en-US" sz="2400" b="1" i="0" dirty="0"/>
                <a:t>数据位置？  </a:t>
              </a:r>
              <a:r>
                <a:rPr lang="en-US" altLang="zh-CN" sz="2400" b="1" i="0" dirty="0"/>
                <a:t>EBX</a:t>
              </a:r>
              <a:endParaRPr lang="zh-CN" altLang="en-US" sz="2400" b="1" i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50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(4)寄存器间接寻址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419879DB-CA55-8C24-ED98-D52CFBC07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6432" y="1254125"/>
            <a:ext cx="1379984" cy="419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3200" i="0">
              <a:latin typeface="Times New Roman" pitchFamily="18" charset="0"/>
            </a:endParaRPr>
          </a:p>
        </p:txBody>
      </p:sp>
      <p:sp>
        <p:nvSpPr>
          <p:cNvPr id="3" name="Line 6">
            <a:extLst>
              <a:ext uri="{FF2B5EF4-FFF2-40B4-BE49-F238E27FC236}">
                <a16:creationId xmlns:a16="http://schemas.microsoft.com/office/drawing/2014/main" id="{BD558E6D-D7D9-84D4-C20B-3CA32B210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6432" y="3927475"/>
            <a:ext cx="1379984" cy="2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7">
            <a:extLst>
              <a:ext uri="{FF2B5EF4-FFF2-40B4-BE49-F238E27FC236}">
                <a16:creationId xmlns:a16="http://schemas.microsoft.com/office/drawing/2014/main" id="{80774234-090D-FBDD-15EC-24134BF27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6432" y="4405313"/>
            <a:ext cx="13799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FCB95D3F-965D-78F6-8B24-6C5D6A68FD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6432" y="4856163"/>
            <a:ext cx="13799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BB14273E-22C6-DDF4-2294-61533D2F8E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6432" y="3430588"/>
            <a:ext cx="13799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CB44F79B-958D-DE7C-AFEB-F2AEAF0104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6432" y="2828925"/>
            <a:ext cx="13799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E61230B1-45B2-038F-532D-CE536B78A1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6432" y="2305050"/>
            <a:ext cx="13799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067669F5-41EB-04AA-856D-2AA33A7434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6432" y="1779588"/>
            <a:ext cx="13799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74923980-4A85-6A1A-DE48-4D00208D9C57}"/>
              </a:ext>
            </a:extLst>
          </p:cNvPr>
          <p:cNvSpPr>
            <a:spLocks/>
          </p:cNvSpPr>
          <p:nvPr/>
        </p:nvSpPr>
        <p:spPr bwMode="auto">
          <a:xfrm>
            <a:off x="7431732" y="4179888"/>
            <a:ext cx="419100" cy="1189037"/>
          </a:xfrm>
          <a:custGeom>
            <a:avLst/>
            <a:gdLst>
              <a:gd name="T0" fmla="*/ 302418750 w 264"/>
              <a:gd name="T1" fmla="*/ 0 h 720"/>
              <a:gd name="T2" fmla="*/ 60483750 w 264"/>
              <a:gd name="T3" fmla="*/ 654541748 h 720"/>
              <a:gd name="T4" fmla="*/ 665321250 w 264"/>
              <a:gd name="T5" fmla="*/ 1178173826 h 720"/>
              <a:gd name="T6" fmla="*/ 60483750 w 264"/>
              <a:gd name="T7" fmla="*/ 1963623594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4" h="720">
                <a:moveTo>
                  <a:pt x="120" y="0"/>
                </a:moveTo>
                <a:cubicBezTo>
                  <a:pt x="60" y="84"/>
                  <a:pt x="0" y="168"/>
                  <a:pt x="24" y="240"/>
                </a:cubicBezTo>
                <a:cubicBezTo>
                  <a:pt x="48" y="312"/>
                  <a:pt x="264" y="352"/>
                  <a:pt x="264" y="432"/>
                </a:cubicBezTo>
                <a:cubicBezTo>
                  <a:pt x="264" y="512"/>
                  <a:pt x="64" y="672"/>
                  <a:pt x="24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08620D01-9CA4-26F0-D39A-A4DC3C9949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5832" y="17795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C529875E-682D-4E0B-06C1-9124DD30E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957" y="1254125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 dirty="0">
                <a:latin typeface="Times New Roman" pitchFamily="18" charset="0"/>
              </a:rPr>
              <a:t>0005H</a:t>
            </a:r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B3E703B2-8B75-AB83-96A4-3B2DBB39E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5832" y="48561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EDA1AC1A-D325-9BD6-2CE9-B82A07A3F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5832" y="440531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E13A46A2-7542-D8A7-2CA0-28FE5AE038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5832" y="39544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8C9BB58D-8B61-4EB3-5408-BFE506CB0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5832" y="34305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33F14CAC-16DF-6BA5-258E-234643C1B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3757" y="3470275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0009H</a:t>
            </a: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4B23AA7A-6CE9-1557-3ED2-D90E3769E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9632" y="3054350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 dirty="0">
                <a:latin typeface="Times New Roman" pitchFamily="18" charset="0"/>
              </a:rPr>
              <a:t>0008H</a:t>
            </a:r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A94A0B53-D9A0-238C-CB70-B5352C284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5832" y="230505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E2B4438A-C64C-5B1C-DEDD-2399E52BE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5832" y="28289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24">
            <a:extLst>
              <a:ext uri="{FF2B5EF4-FFF2-40B4-BE49-F238E27FC236}">
                <a16:creationId xmlns:a16="http://schemas.microsoft.com/office/drawing/2014/main" id="{65DCBEA1-FEA4-ECE7-E091-F77B3715B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9632" y="2454275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 dirty="0">
                <a:latin typeface="Times New Roman" pitchFamily="18" charset="0"/>
              </a:rPr>
              <a:t>0007H</a:t>
            </a:r>
          </a:p>
        </p:txBody>
      </p:sp>
      <p:sp>
        <p:nvSpPr>
          <p:cNvPr id="22" name="Text Box 25">
            <a:extLst>
              <a:ext uri="{FF2B5EF4-FFF2-40B4-BE49-F238E27FC236}">
                <a16:creationId xmlns:a16="http://schemas.microsoft.com/office/drawing/2014/main" id="{2417F87E-1AA4-C2D1-451A-0800DF1D0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7432" y="1328738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0AH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E1CEFBEC-4387-0C2F-EB7F-F04D51957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7432" y="185420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14H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67BA0D66-6A52-3FA7-D4B2-1B57B1C19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7432" y="2379663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1EH</a:t>
            </a:r>
          </a:p>
        </p:txBody>
      </p:sp>
      <p:sp>
        <p:nvSpPr>
          <p:cNvPr id="25" name="Text Box 28">
            <a:extLst>
              <a:ext uri="{FF2B5EF4-FFF2-40B4-BE49-F238E27FC236}">
                <a16:creationId xmlns:a16="http://schemas.microsoft.com/office/drawing/2014/main" id="{E5D0D144-8177-1FB9-3941-FE97DB58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7432" y="2979738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28H</a:t>
            </a:r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id="{30905B4C-53C9-7C45-0341-E36909725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7432" y="350520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32H</a:t>
            </a:r>
          </a:p>
        </p:txBody>
      </p:sp>
      <p:sp>
        <p:nvSpPr>
          <p:cNvPr id="27" name="Text Box 30">
            <a:extLst>
              <a:ext uri="{FF2B5EF4-FFF2-40B4-BE49-F238E27FC236}">
                <a16:creationId xmlns:a16="http://schemas.microsoft.com/office/drawing/2014/main" id="{9AE13C88-D4BC-7F56-28D3-C305E2BDA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5832" y="1854200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 dirty="0">
                <a:latin typeface="Times New Roman" pitchFamily="18" charset="0"/>
              </a:rPr>
              <a:t>0006H</a:t>
            </a:r>
          </a:p>
        </p:txBody>
      </p:sp>
      <p:sp>
        <p:nvSpPr>
          <p:cNvPr id="28" name="Text Box 43">
            <a:extLst>
              <a:ext uri="{FF2B5EF4-FFF2-40B4-BE49-F238E27FC236}">
                <a16:creationId xmlns:a16="http://schemas.microsoft.com/office/drawing/2014/main" id="{B535E8EA-6037-AF14-9DF6-E40061224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1268413"/>
            <a:ext cx="811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en-US" altLang="zh-CN" sz="2400" b="1" i="0">
                <a:latin typeface="Arial" charset="0"/>
              </a:rPr>
              <a:t>BUF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F057926-9B72-7465-C8FF-CBC26C93F336}"/>
              </a:ext>
            </a:extLst>
          </p:cNvPr>
          <p:cNvSpPr/>
          <p:nvPr/>
        </p:nvSpPr>
        <p:spPr>
          <a:xfrm>
            <a:off x="755664" y="3717032"/>
            <a:ext cx="158408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p=</a:t>
            </a:r>
            <a:r>
              <a:rPr lang="en-US" altLang="zh-CN" sz="2400" b="1" i="0" dirty="0" err="1">
                <a:latin typeface="楷体_GB2312" pitchFamily="49" charset="-122"/>
                <a:ea typeface="楷体_GB2312" pitchFamily="49" charset="-122"/>
              </a:rPr>
              <a:t>buf</a:t>
            </a:r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/>
            <a:endParaRPr lang="en-US" altLang="zh-CN" sz="2400" b="1" i="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AL=AL+*p;</a:t>
            </a:r>
          </a:p>
          <a:p>
            <a:pPr eaLnBrk="1" hangingPunct="1"/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p=p+1;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D492E36-E9A9-6D26-1E92-0C089029BF17}"/>
              </a:ext>
            </a:extLst>
          </p:cNvPr>
          <p:cNvSpPr/>
          <p:nvPr/>
        </p:nvSpPr>
        <p:spPr>
          <a:xfrm>
            <a:off x="457200" y="1497013"/>
            <a:ext cx="4978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i="0" dirty="0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rPr>
              <a:t>char  </a:t>
            </a:r>
            <a:r>
              <a:rPr lang="en-US" altLang="zh-CN" sz="2400" b="1" i="0" dirty="0" err="1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rPr>
              <a:t>buf</a:t>
            </a:r>
            <a:r>
              <a:rPr lang="en-US" altLang="zh-CN" sz="2400" b="1" i="0" dirty="0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rPr>
              <a:t>[5]={10,20,30,40,50} ;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E64C5CA-0781-7A57-D23F-FCE38C6EB8EB}"/>
              </a:ext>
            </a:extLst>
          </p:cNvPr>
          <p:cNvSpPr/>
          <p:nvPr/>
        </p:nvSpPr>
        <p:spPr>
          <a:xfrm>
            <a:off x="2483768" y="2979738"/>
            <a:ext cx="3196709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i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EBX</a:t>
            </a:r>
          </a:p>
          <a:p>
            <a:pPr eaLnBrk="1" hangingPunct="1"/>
            <a:endParaRPr lang="en-US" altLang="zh-CN" sz="2400" b="1" i="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en-US" altLang="zh-CN" sz="2400" b="1" i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MOV $BUF, %EBX;</a:t>
            </a:r>
          </a:p>
          <a:p>
            <a:pPr eaLnBrk="1" hangingPunct="1"/>
            <a:endParaRPr lang="en-US" altLang="zh-CN" sz="2400" b="1" i="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en-US" altLang="zh-CN" sz="2400" b="1" i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ADD (%EBX), %AL;</a:t>
            </a:r>
          </a:p>
          <a:p>
            <a:pPr eaLnBrk="1" hangingPunct="1"/>
            <a:r>
              <a:rPr lang="en-US" altLang="zh-CN" sz="2400" b="1" i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ADD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$1, %</a:t>
            </a:r>
            <a:r>
              <a:rPr lang="en-US" altLang="zh-CN" sz="2400" b="1" i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EBX;</a:t>
            </a:r>
          </a:p>
          <a:p>
            <a:pPr eaLnBrk="1" hangingPunct="1"/>
            <a:endParaRPr lang="en-US" altLang="zh-CN" sz="2400" b="1" i="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4" name="矩形 6143">
            <a:extLst>
              <a:ext uri="{FF2B5EF4-FFF2-40B4-BE49-F238E27FC236}">
                <a16:creationId xmlns:a16="http://schemas.microsoft.com/office/drawing/2014/main" id="{863F91F7-05FF-6C83-9CD1-8F69E95EED24}"/>
              </a:ext>
            </a:extLst>
          </p:cNvPr>
          <p:cNvSpPr/>
          <p:nvPr/>
        </p:nvSpPr>
        <p:spPr bwMode="auto">
          <a:xfrm>
            <a:off x="827584" y="2758380"/>
            <a:ext cx="1232619" cy="3825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0005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47" name="矩形 6146">
            <a:extLst>
              <a:ext uri="{FF2B5EF4-FFF2-40B4-BE49-F238E27FC236}">
                <a16:creationId xmlns:a16="http://schemas.microsoft.com/office/drawing/2014/main" id="{5CED259B-E93A-0203-4E6F-625FE1D95C68}"/>
              </a:ext>
            </a:extLst>
          </p:cNvPr>
          <p:cNvSpPr/>
          <p:nvPr/>
        </p:nvSpPr>
        <p:spPr>
          <a:xfrm>
            <a:off x="620415" y="2129810"/>
            <a:ext cx="1584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i="0" dirty="0">
                <a:solidFill>
                  <a:srgbClr val="40458C"/>
                </a:solidFill>
                <a:latin typeface="楷体_GB2312" pitchFamily="49" charset="-122"/>
                <a:ea typeface="楷体_GB2312" pitchFamily="49" charset="-122"/>
              </a:rPr>
              <a:t>char  *p;</a:t>
            </a:r>
          </a:p>
        </p:txBody>
      </p:sp>
      <p:cxnSp>
        <p:nvCxnSpPr>
          <p:cNvPr id="6148" name="直接箭头连接符 6147">
            <a:extLst>
              <a:ext uri="{FF2B5EF4-FFF2-40B4-BE49-F238E27FC236}">
                <a16:creationId xmlns:a16="http://schemas.microsoft.com/office/drawing/2014/main" id="{08DCE28C-8B69-2C4A-6BF9-196DBF304616}"/>
              </a:ext>
            </a:extLst>
          </p:cNvPr>
          <p:cNvCxnSpPr>
            <a:endCxn id="12" idx="2"/>
          </p:cNvCxnSpPr>
          <p:nvPr/>
        </p:nvCxnSpPr>
        <p:spPr bwMode="auto">
          <a:xfrm flipV="1">
            <a:off x="1907704" y="1711325"/>
            <a:ext cx="4529460" cy="1238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9" name="TextBox 8">
            <a:extLst>
              <a:ext uri="{FF2B5EF4-FFF2-40B4-BE49-F238E27FC236}">
                <a16:creationId xmlns:a16="http://schemas.microsoft.com/office/drawing/2014/main" id="{D8E2A745-FF59-035F-9D6F-D05145D17BE3}"/>
              </a:ext>
            </a:extLst>
          </p:cNvPr>
          <p:cNvSpPr txBox="1"/>
          <p:nvPr/>
        </p:nvSpPr>
        <p:spPr>
          <a:xfrm>
            <a:off x="516140" y="5498410"/>
            <a:ext cx="5739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0" dirty="0"/>
              <a:t>C </a:t>
            </a:r>
            <a:r>
              <a:rPr lang="zh-CN" altLang="en-US" sz="2400" b="1" i="0" dirty="0"/>
              <a:t>用指针实现存储单元内容的间接访问；</a:t>
            </a:r>
            <a:endParaRPr lang="en-US" altLang="zh-CN" sz="2400" b="1" i="0" dirty="0"/>
          </a:p>
          <a:p>
            <a:endParaRPr lang="en-US" altLang="zh-CN" sz="2400" b="1" i="0" dirty="0"/>
          </a:p>
          <a:p>
            <a:r>
              <a:rPr lang="zh-CN" altLang="en-US" sz="2400" b="1" i="0" dirty="0"/>
              <a:t>本质：寄存器间接寻址</a:t>
            </a:r>
          </a:p>
        </p:txBody>
      </p:sp>
    </p:spTree>
    <p:extLst>
      <p:ext uri="{BB962C8B-B14F-4D97-AF65-F5344CB8AC3E}">
        <p14:creationId xmlns:p14="http://schemas.microsoft.com/office/powerpoint/2010/main" val="116301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(4)寄存器间接寻址</a:t>
            </a:r>
          </a:p>
        </p:txBody>
      </p:sp>
      <p:sp>
        <p:nvSpPr>
          <p:cNvPr id="6146" name="Text Box 8">
            <a:extLst>
              <a:ext uri="{FF2B5EF4-FFF2-40B4-BE49-F238E27FC236}">
                <a16:creationId xmlns:a16="http://schemas.microsoft.com/office/drawing/2014/main" id="{2E845769-CD4F-3032-6703-C99376F76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658" y="1625074"/>
            <a:ext cx="489634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400" b="1" i="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1" i="0" dirty="0" err="1">
                <a:latin typeface="楷体_GB2312" pitchFamily="49" charset="-122"/>
                <a:ea typeface="楷体_GB2312" pitchFamily="49" charset="-122"/>
              </a:rPr>
              <a:t>buf</a:t>
            </a:r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[5]={10,20,25,37,50} ;</a:t>
            </a:r>
          </a:p>
          <a:p>
            <a:pPr eaLnBrk="1" hangingPunct="1"/>
            <a:r>
              <a:rPr lang="en-US" altLang="zh-CN" sz="2400" b="1" i="0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b="1" i="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/>
            <a:r>
              <a:rPr lang="en-US" altLang="zh-CN" sz="2400" b="1" i="0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  *p;</a:t>
            </a:r>
          </a:p>
          <a:p>
            <a:pPr eaLnBrk="1" hangingPunct="1"/>
            <a:r>
              <a:rPr lang="en-US" altLang="zh-CN" sz="2400" b="1" i="0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   result=0;</a:t>
            </a:r>
          </a:p>
          <a:p>
            <a:pPr eaLnBrk="1" hangingPunct="1"/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p=</a:t>
            </a:r>
            <a:r>
              <a:rPr lang="en-US" altLang="zh-CN" sz="2400" b="1" i="0" dirty="0" err="1">
                <a:latin typeface="楷体_GB2312" pitchFamily="49" charset="-122"/>
                <a:ea typeface="楷体_GB2312" pitchFamily="49" charset="-122"/>
              </a:rPr>
              <a:t>buf</a:t>
            </a:r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/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for  (</a:t>
            </a:r>
            <a:r>
              <a:rPr lang="en-US" altLang="zh-CN" sz="2400" b="1" i="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=0;i&lt;5;i++)</a:t>
            </a:r>
          </a:p>
          <a:p>
            <a:pPr eaLnBrk="1" hangingPunct="1"/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{</a:t>
            </a:r>
          </a:p>
          <a:p>
            <a:pPr eaLnBrk="1" hangingPunct="1"/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     result+=*p;</a:t>
            </a:r>
          </a:p>
          <a:p>
            <a:pPr eaLnBrk="1" hangingPunct="1"/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     p=p+1;</a:t>
            </a:r>
          </a:p>
          <a:p>
            <a:pPr eaLnBrk="1" hangingPunct="1"/>
            <a:r>
              <a:rPr lang="en-US" altLang="zh-CN" sz="2400" b="1" i="0" dirty="0">
                <a:latin typeface="楷体_GB2312" pitchFamily="49" charset="-122"/>
                <a:ea typeface="楷体_GB2312" pitchFamily="49" charset="-122"/>
              </a:rPr>
              <a:t>}    </a:t>
            </a:r>
          </a:p>
        </p:txBody>
      </p:sp>
      <p:grpSp>
        <p:nvGrpSpPr>
          <p:cNvPr id="6150" name="Group 19">
            <a:extLst>
              <a:ext uri="{FF2B5EF4-FFF2-40B4-BE49-F238E27FC236}">
                <a16:creationId xmlns:a16="http://schemas.microsoft.com/office/drawing/2014/main" id="{9C46026B-F3ED-5443-72E3-03A6D65261EB}"/>
              </a:ext>
            </a:extLst>
          </p:cNvPr>
          <p:cNvGrpSpPr>
            <a:grpSpLocks/>
          </p:cNvGrpSpPr>
          <p:nvPr/>
        </p:nvGrpSpPr>
        <p:grpSpPr bwMode="auto">
          <a:xfrm>
            <a:off x="6784975" y="1793453"/>
            <a:ext cx="1890713" cy="2592388"/>
            <a:chOff x="4274" y="1480"/>
            <a:chExt cx="1191" cy="1633"/>
          </a:xfrm>
        </p:grpSpPr>
        <p:sp>
          <p:nvSpPr>
            <p:cNvPr id="6151" name="Rectangle 9">
              <a:extLst>
                <a:ext uri="{FF2B5EF4-FFF2-40B4-BE49-F238E27FC236}">
                  <a16:creationId xmlns:a16="http://schemas.microsoft.com/office/drawing/2014/main" id="{32EBAE37-E944-8A87-491E-4CCBA4B57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4" y="1518"/>
              <a:ext cx="726" cy="15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2" name="Line 10">
              <a:extLst>
                <a:ext uri="{FF2B5EF4-FFF2-40B4-BE49-F238E27FC236}">
                  <a16:creationId xmlns:a16="http://schemas.microsoft.com/office/drawing/2014/main" id="{8CAA381C-0649-8D95-FDE3-615835A80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4" y="1790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3" name="Line 11">
              <a:extLst>
                <a:ext uri="{FF2B5EF4-FFF2-40B4-BE49-F238E27FC236}">
                  <a16:creationId xmlns:a16="http://schemas.microsoft.com/office/drawing/2014/main" id="{EC828F7A-DA39-2A88-6A70-24CF9C111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4" y="2062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4" name="Line 12">
              <a:extLst>
                <a:ext uri="{FF2B5EF4-FFF2-40B4-BE49-F238E27FC236}">
                  <a16:creationId xmlns:a16="http://schemas.microsoft.com/office/drawing/2014/main" id="{91D9C69C-C3E3-43B1-4696-94CCA2BC04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4" y="2334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5" name="Line 13">
              <a:extLst>
                <a:ext uri="{FF2B5EF4-FFF2-40B4-BE49-F238E27FC236}">
                  <a16:creationId xmlns:a16="http://schemas.microsoft.com/office/drawing/2014/main" id="{AF72DC3D-4270-0DD6-6E06-4A8BB5844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4" y="2606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6" name="Line 14">
              <a:extLst>
                <a:ext uri="{FF2B5EF4-FFF2-40B4-BE49-F238E27FC236}">
                  <a16:creationId xmlns:a16="http://schemas.microsoft.com/office/drawing/2014/main" id="{F143D92F-2C83-E7AB-934E-D0AF3ABD4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4" y="2888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7" name="Text Box 16">
              <a:extLst>
                <a:ext uri="{FF2B5EF4-FFF2-40B4-BE49-F238E27FC236}">
                  <a16:creationId xmlns:a16="http://schemas.microsoft.com/office/drawing/2014/main" id="{15DEC5F6-6809-5687-EE6B-50CA4ABFC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2" y="1480"/>
              <a:ext cx="4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i="0"/>
                <a:t>buf</a:t>
              </a:r>
            </a:p>
          </p:txBody>
        </p:sp>
        <p:sp>
          <p:nvSpPr>
            <p:cNvPr id="6158" name="Text Box 17">
              <a:extLst>
                <a:ext uri="{FF2B5EF4-FFF2-40B4-BE49-F238E27FC236}">
                  <a16:creationId xmlns:a16="http://schemas.microsoft.com/office/drawing/2014/main" id="{A4006ED0-8D62-7913-72CC-6C0827ADD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0" y="1518"/>
              <a:ext cx="402" cy="1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0"/>
                <a:t>10</a:t>
              </a:r>
            </a:p>
            <a:p>
              <a:pPr eaLnBrk="1" hangingPunct="1"/>
              <a:r>
                <a:rPr lang="en-US" altLang="zh-CN" sz="2800" b="1" i="0"/>
                <a:t>20</a:t>
              </a:r>
            </a:p>
            <a:p>
              <a:pPr eaLnBrk="1" hangingPunct="1"/>
              <a:r>
                <a:rPr lang="en-US" altLang="zh-CN" sz="2800" b="1" i="0"/>
                <a:t>25</a:t>
              </a:r>
            </a:p>
            <a:p>
              <a:pPr eaLnBrk="1" hangingPunct="1"/>
              <a:r>
                <a:rPr lang="en-US" altLang="zh-CN" sz="2800" b="1" i="0"/>
                <a:t>37</a:t>
              </a:r>
            </a:p>
            <a:p>
              <a:pPr eaLnBrk="1" hangingPunct="1"/>
              <a:r>
                <a:rPr lang="en-US" altLang="zh-CN" sz="2800" b="1" i="0"/>
                <a:t>50</a:t>
              </a:r>
            </a:p>
          </p:txBody>
        </p:sp>
      </p:grpSp>
      <p:sp>
        <p:nvSpPr>
          <p:cNvPr id="6159" name="Text Box 21">
            <a:extLst>
              <a:ext uri="{FF2B5EF4-FFF2-40B4-BE49-F238E27FC236}">
                <a16:creationId xmlns:a16="http://schemas.microsoft.com/office/drawing/2014/main" id="{7E8F993F-9828-446E-C05D-9570E75F3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0" y="1772816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60" name="Text Box 22">
            <a:extLst>
              <a:ext uri="{FF2B5EF4-FFF2-40B4-BE49-F238E27FC236}">
                <a16:creationId xmlns:a16="http://schemas.microsoft.com/office/drawing/2014/main" id="{72BC1964-EA43-16A3-A6C8-F60432694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1936328"/>
            <a:ext cx="1025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0"/>
              <a:t>0004H</a:t>
            </a:r>
          </a:p>
        </p:txBody>
      </p:sp>
      <p:grpSp>
        <p:nvGrpSpPr>
          <p:cNvPr id="6161" name="Group 25">
            <a:extLst>
              <a:ext uri="{FF2B5EF4-FFF2-40B4-BE49-F238E27FC236}">
                <a16:creationId xmlns:a16="http://schemas.microsoft.com/office/drawing/2014/main" id="{B4F4B014-3ED4-286E-DEDB-2FDF6C101824}"/>
              </a:ext>
            </a:extLst>
          </p:cNvPr>
          <p:cNvGrpSpPr>
            <a:grpSpLocks/>
          </p:cNvGrpSpPr>
          <p:nvPr/>
        </p:nvGrpSpPr>
        <p:grpSpPr bwMode="auto">
          <a:xfrm>
            <a:off x="6135688" y="4601741"/>
            <a:ext cx="1893887" cy="649287"/>
            <a:chOff x="3865" y="3430"/>
            <a:chExt cx="1193" cy="409"/>
          </a:xfrm>
        </p:grpSpPr>
        <p:sp>
          <p:nvSpPr>
            <p:cNvPr id="6162" name="Rectangle 20">
              <a:extLst>
                <a:ext uri="{FF2B5EF4-FFF2-40B4-BE49-F238E27FC236}">
                  <a16:creationId xmlns:a16="http://schemas.microsoft.com/office/drawing/2014/main" id="{2652978A-F8D4-195D-577B-E7FB39015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3430"/>
              <a:ext cx="817" cy="40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 i="0"/>
                <a:t>0004H</a:t>
              </a:r>
            </a:p>
          </p:txBody>
        </p:sp>
        <p:sp>
          <p:nvSpPr>
            <p:cNvPr id="6163" name="Text Box 23">
              <a:extLst>
                <a:ext uri="{FF2B5EF4-FFF2-40B4-BE49-F238E27FC236}">
                  <a16:creationId xmlns:a16="http://schemas.microsoft.com/office/drawing/2014/main" id="{E3E86E2D-23C6-C8A4-069A-A83DD81E3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5" y="3466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0"/>
                <a:t>p</a:t>
              </a:r>
            </a:p>
          </p:txBody>
        </p:sp>
      </p:grpSp>
      <p:sp>
        <p:nvSpPr>
          <p:cNvPr id="6164" name="Text Box 26">
            <a:extLst>
              <a:ext uri="{FF2B5EF4-FFF2-40B4-BE49-F238E27FC236}">
                <a16:creationId xmlns:a16="http://schemas.microsoft.com/office/drawing/2014/main" id="{3AA8E033-64C7-BCDB-4596-D9A012225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368128"/>
            <a:ext cx="1025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0"/>
              <a:t>0008H</a:t>
            </a:r>
          </a:p>
        </p:txBody>
      </p:sp>
      <p:sp>
        <p:nvSpPr>
          <p:cNvPr id="6165" name="Text Box 27">
            <a:extLst>
              <a:ext uri="{FF2B5EF4-FFF2-40B4-BE49-F238E27FC236}">
                <a16:creationId xmlns:a16="http://schemas.microsoft.com/office/drawing/2014/main" id="{54AE05DC-0B79-219D-531F-47E2308E2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763416"/>
            <a:ext cx="1033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i="0"/>
              <a:t>000CH</a:t>
            </a:r>
          </a:p>
        </p:txBody>
      </p:sp>
      <p:sp>
        <p:nvSpPr>
          <p:cNvPr id="6166" name="Text Box 28">
            <a:extLst>
              <a:ext uri="{FF2B5EF4-FFF2-40B4-BE49-F238E27FC236}">
                <a16:creationId xmlns:a16="http://schemas.microsoft.com/office/drawing/2014/main" id="{4AD46447-C3C3-4CF9-76EC-3479591BB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41" y="5390709"/>
            <a:ext cx="60315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4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EBX</a:t>
            </a:r>
            <a:r>
              <a:rPr lang="zh-CN" altLang="en-US" sz="24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对应：</a:t>
            </a:r>
            <a:r>
              <a:rPr lang="en-US" altLang="zh-CN" sz="24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MOV  </a:t>
            </a:r>
            <a:r>
              <a:rPr lang="en-US" altLang="zh-CN" sz="2400" i="0" dirty="0">
                <a:latin typeface="楷体" panose="02010609060101010101" pitchFamily="49" charset="-122"/>
                <a:ea typeface="楷体" panose="02010609060101010101" pitchFamily="49" charset="-122"/>
              </a:rPr>
              <a:t>$BUF, %</a:t>
            </a:r>
            <a:r>
              <a:rPr lang="en-US" altLang="zh-CN" sz="24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EBX</a:t>
            </a:r>
          </a:p>
          <a:p>
            <a:pPr eaLnBrk="1" hangingPunct="1"/>
            <a:r>
              <a:rPr lang="en-US" altLang="zh-CN" sz="24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            ADD  (%EBX), %EAX</a:t>
            </a:r>
          </a:p>
          <a:p>
            <a:pPr eaLnBrk="1" hangingPunct="1"/>
            <a:r>
              <a:rPr lang="en-US" altLang="zh-CN" sz="24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            ADD  $4, %EBX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2677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/>
      <p:bldP spid="6164" grpId="0"/>
      <p:bldP spid="6165" grpId="0"/>
      <p:bldP spid="616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6" name="图片 1537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48130" y="3068960"/>
            <a:ext cx="6135370" cy="2854960"/>
          </a:xfrm>
          <a:prstGeom prst="rect">
            <a:avLst/>
          </a:prstGeom>
        </p:spPr>
      </p:pic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变址寻址</a:t>
            </a:r>
          </a:p>
        </p:txBody>
      </p:sp>
      <p:sp>
        <p:nvSpPr>
          <p:cNvPr id="6146" name="文本框 8194"/>
          <p:cNvSpPr txBox="1"/>
          <p:nvPr>
            <p:custDataLst>
              <p:tags r:id="rId2"/>
            </p:custDataLst>
          </p:nvPr>
        </p:nvSpPr>
        <p:spPr>
          <a:xfrm>
            <a:off x="179512" y="1071802"/>
            <a:ext cx="8856984" cy="23704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操作数的偏移地址EA是指令中指明的寄存器的内容与指令中给出的位移量之和。操作数在存贮器中。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汇编格式：X(%R) (或：X(, %R, S))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功能：R的内容乘以</a:t>
            </a:r>
            <a:r>
              <a:rPr lang="en-US" altLang="zh-CN" sz="2200" dirty="0">
                <a:latin typeface="楷体_GB2312" pitchFamily="1" charset="-122"/>
                <a:ea typeface="楷体_GB2312" pitchFamily="1" charset="-122"/>
              </a:rPr>
              <a:t>S</a:t>
            </a: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再与X相加，和为操作数的偏移地址EA</a:t>
            </a:r>
            <a:r>
              <a:rPr lang="en-US" altLang="zh-CN" sz="2200" dirty="0">
                <a:latin typeface="楷体_GB2312" pitchFamily="1" charset="-122"/>
                <a:ea typeface="楷体_GB2312" pitchFamily="1" charset="-122"/>
              </a:rPr>
              <a:t>, S</a:t>
            </a: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为比例因子。</a:t>
            </a:r>
          </a:p>
        </p:txBody>
      </p:sp>
      <p:sp>
        <p:nvSpPr>
          <p:cNvPr id="2" name="文本框 8194">
            <a:extLst>
              <a:ext uri="{FF2B5EF4-FFF2-40B4-BE49-F238E27FC236}">
                <a16:creationId xmlns:a16="http://schemas.microsoft.com/office/drawing/2014/main" id="{4E5827F9-0636-BEA0-6720-9EE3805E964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7504" y="5652715"/>
            <a:ext cx="9145016" cy="10166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寄存器的选择同寄存器间接寻址一样，可以用EAX、EBX、ECX、EDX、ESI、EDI、EBP、ESP之一。EBP和ESP所指的段默认为堆栈段。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1.分步骤生成可执行程序</a:t>
            </a:r>
          </a:p>
        </p:txBody>
      </p:sp>
      <p:sp>
        <p:nvSpPr>
          <p:cNvPr id="4099" name="Rectangle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99795" y="1556385"/>
            <a:ext cx="6699250" cy="462978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</a:pPr>
            <a:r>
              <a:rPr sz="2400" dirty="0">
                <a:ea typeface="黑体" panose="02010609060101010101" pitchFamily="2" charset="-122"/>
              </a:rPr>
              <a:t>(1)</a:t>
            </a:r>
            <a:r>
              <a:rPr lang="en-US" sz="2400" dirty="0">
                <a:ea typeface="黑体" panose="02010609060101010101" pitchFamily="2" charset="-122"/>
              </a:rPr>
              <a:t> </a:t>
            </a:r>
            <a:r>
              <a:rPr sz="2400" dirty="0">
                <a:ea typeface="黑体" panose="02010609060101010101" pitchFamily="2" charset="-122"/>
              </a:rPr>
              <a:t>预处理：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sz="2400" dirty="0">
                <a:ea typeface="黑体" panose="02010609060101010101" pitchFamily="2" charset="-122"/>
              </a:rPr>
              <a:t>  </a:t>
            </a:r>
            <a:r>
              <a:rPr sz="2400" dirty="0">
                <a:ea typeface="黑体" panose="02010609060101010101" pitchFamily="2" charset="-122"/>
              </a:rPr>
              <a:t>gcc -E -o hello.i hello.c</a:t>
            </a:r>
          </a:p>
          <a:p>
            <a:pPr marL="0" indent="0">
              <a:spcBef>
                <a:spcPts val="1600"/>
              </a:spcBef>
              <a:buNone/>
            </a:pPr>
            <a:r>
              <a:rPr sz="2400" dirty="0">
                <a:ea typeface="黑体" panose="02010609060101010101" pitchFamily="2" charset="-122"/>
              </a:rPr>
              <a:t>(2)</a:t>
            </a:r>
            <a:r>
              <a:rPr lang="en-US" sz="2400" dirty="0">
                <a:ea typeface="黑体" panose="02010609060101010101" pitchFamily="2" charset="-122"/>
              </a:rPr>
              <a:t> </a:t>
            </a:r>
            <a:r>
              <a:rPr sz="2400" dirty="0">
                <a:ea typeface="黑体" panose="02010609060101010101" pitchFamily="2" charset="-122"/>
              </a:rPr>
              <a:t>编译：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sz="2400" dirty="0">
                <a:ea typeface="黑体" panose="02010609060101010101" pitchFamily="2" charset="-122"/>
              </a:rPr>
              <a:t>  </a:t>
            </a:r>
            <a:r>
              <a:rPr sz="2400" dirty="0">
                <a:ea typeface="黑体" panose="02010609060101010101" pitchFamily="2" charset="-122"/>
              </a:rPr>
              <a:t>gcc -S -o hello.s hello.i</a:t>
            </a:r>
          </a:p>
          <a:p>
            <a:pPr marL="0" indent="0">
              <a:spcBef>
                <a:spcPts val="1600"/>
              </a:spcBef>
              <a:buNone/>
            </a:pPr>
            <a:r>
              <a:rPr sz="2400" dirty="0">
                <a:ea typeface="黑体" panose="02010609060101010101" pitchFamily="2" charset="-122"/>
              </a:rPr>
              <a:t>(3)</a:t>
            </a:r>
            <a:r>
              <a:rPr lang="en-US" sz="2400" dirty="0">
                <a:ea typeface="黑体" panose="02010609060101010101" pitchFamily="2" charset="-122"/>
              </a:rPr>
              <a:t> </a:t>
            </a:r>
            <a:r>
              <a:rPr sz="2400" dirty="0">
                <a:ea typeface="黑体" panose="02010609060101010101" pitchFamily="2" charset="-122"/>
              </a:rPr>
              <a:t>汇编：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sz="2400" dirty="0">
                <a:ea typeface="黑体" panose="02010609060101010101" pitchFamily="2" charset="-122"/>
              </a:rPr>
              <a:t>  </a:t>
            </a:r>
            <a:r>
              <a:rPr sz="2400" dirty="0">
                <a:ea typeface="黑体" panose="02010609060101010101" pitchFamily="2" charset="-122"/>
              </a:rPr>
              <a:t>gcc -c -o hello.o hello.s</a:t>
            </a:r>
          </a:p>
          <a:p>
            <a:pPr marL="0" indent="0">
              <a:spcBef>
                <a:spcPts val="1600"/>
              </a:spcBef>
              <a:buNone/>
            </a:pPr>
            <a:r>
              <a:rPr sz="2400" dirty="0">
                <a:ea typeface="黑体" panose="02010609060101010101" pitchFamily="2" charset="-122"/>
              </a:rPr>
              <a:t>(4)</a:t>
            </a:r>
            <a:r>
              <a:rPr lang="en-US" sz="2400" dirty="0">
                <a:ea typeface="黑体" panose="02010609060101010101" pitchFamily="2" charset="-122"/>
              </a:rPr>
              <a:t> </a:t>
            </a:r>
            <a:r>
              <a:rPr sz="2400" dirty="0">
                <a:ea typeface="黑体" panose="02010609060101010101" pitchFamily="2" charset="-122"/>
              </a:rPr>
              <a:t>链接：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sz="2400" dirty="0">
                <a:ea typeface="黑体" panose="02010609060101010101" pitchFamily="2" charset="-122"/>
              </a:rPr>
              <a:t>  </a:t>
            </a:r>
            <a:r>
              <a:rPr sz="2400" dirty="0">
                <a:ea typeface="黑体" panose="02010609060101010101" pitchFamily="2" charset="-122"/>
              </a:rPr>
              <a:t>gcc -o hello hello.o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变址寻址</a:t>
            </a: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651192" y="1052737"/>
            <a:ext cx="8492808" cy="187220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例: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movl  count(%esi),  eax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源操作数采用变址寻址方式。操作数EA=(ESI) + COUNT。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假定执行前：（ESI）=2000H，COUNT=3000H，（EAX）=0，（5000H）=1234H。</a:t>
            </a:r>
          </a:p>
        </p:txBody>
      </p:sp>
      <p:pic>
        <p:nvPicPr>
          <p:cNvPr id="15377" name="图片 1537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934845" y="2929550"/>
            <a:ext cx="5274310" cy="2912110"/>
          </a:xfrm>
          <a:prstGeom prst="rect">
            <a:avLst/>
          </a:prstGeom>
        </p:spPr>
      </p:pic>
      <p:sp>
        <p:nvSpPr>
          <p:cNvPr id="2" name="文本框 8194">
            <a:extLst>
              <a:ext uri="{FF2B5EF4-FFF2-40B4-BE49-F238E27FC236}">
                <a16:creationId xmlns:a16="http://schemas.microsoft.com/office/drawing/2014/main" id="{CAB5011E-0776-EEFF-8C95-A925666F302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51520" y="5191866"/>
            <a:ext cx="9217024" cy="108860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执行：（0x5000）→ EAX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执行后：（EAX）= 0x1234，（ESI）、（DS）、（5000H）内容不变。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变址寻址</a:t>
            </a: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396240" y="980728"/>
            <a:ext cx="8712264" cy="93610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采用变址寻址可以方便地访问数组中的任一元素，使得编程更加方便。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例：一唯数组a，其存放如图所示。</a:t>
            </a:r>
          </a:p>
        </p:txBody>
      </p:sp>
      <p:pic>
        <p:nvPicPr>
          <p:cNvPr id="10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363845" y="2493010"/>
            <a:ext cx="2646680" cy="3714750"/>
          </a:xfrm>
          <a:prstGeom prst="rect">
            <a:avLst/>
          </a:prstGeom>
        </p:spPr>
      </p:pic>
      <p:sp>
        <p:nvSpPr>
          <p:cNvPr id="2" name="文本框 8194">
            <a:extLst>
              <a:ext uri="{FF2B5EF4-FFF2-40B4-BE49-F238E27FC236}">
                <a16:creationId xmlns:a16="http://schemas.microsoft.com/office/drawing/2014/main" id="{22885FA7-1AAE-DF21-9D85-3B64370D274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96240" y="1700808"/>
            <a:ext cx="5759936" cy="51504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访问数组元素的源码如下：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; 定义数据段：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.section   .data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c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ount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：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	.byte  a0, a1,…, an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.section   .text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...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mov   </a:t>
            </a: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$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count,  %ebx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#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若要将a8放到ah中，可用：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movb   8(%ebx),  %ah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#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 若要将第 i 个元素放到AH中，可用：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movb   i(%ebx),  %ah</a:t>
            </a: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    //</a:t>
            </a:r>
            <a:r>
              <a:rPr lang="en-US" sz="2000" dirty="0" err="1">
                <a:latin typeface="楷体_GB2312" pitchFamily="1" charset="-122"/>
                <a:ea typeface="楷体_GB2312" pitchFamily="1" charset="-122"/>
              </a:rPr>
              <a:t>i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为常数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变址寻址</a:t>
            </a: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467544" y="1196752"/>
            <a:ext cx="8424936" cy="51504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说明：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sz="2000" dirty="0" err="1">
                <a:latin typeface="楷体_GB2312" pitchFamily="1" charset="-122"/>
                <a:ea typeface="楷体_GB2312" pitchFamily="1" charset="-122"/>
              </a:rPr>
              <a:t>段属性问题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X为常数或数值表达式时，操作对象的段由R决定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X为变量或标号时，操作数对象所在的段就是变量或标号所在的段。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sz="2000" dirty="0" err="1">
                <a:latin typeface="楷体_GB2312" pitchFamily="1" charset="-122"/>
                <a:ea typeface="楷体_GB2312" pitchFamily="1" charset="-122"/>
              </a:rPr>
              <a:t>类型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 err="1">
                <a:latin typeface="楷体_GB2312" pitchFamily="1" charset="-122"/>
                <a:ea typeface="楷体_GB2312" pitchFamily="1" charset="-122"/>
              </a:rPr>
              <a:t>当X为常量时，此种寻址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方式</a:t>
            </a:r>
            <a:r>
              <a:rPr sz="2000" dirty="0" err="1">
                <a:latin typeface="楷体_GB2312" pitchFamily="1" charset="-122"/>
                <a:ea typeface="楷体_GB2312" pitchFamily="1" charset="-122"/>
              </a:rPr>
              <a:t>类型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不明确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；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 err="1">
                <a:latin typeface="楷体_GB2312" pitchFamily="1" charset="-122"/>
                <a:ea typeface="楷体_GB2312" pitchFamily="1" charset="-122"/>
              </a:rPr>
              <a:t>当X为含有变量或者标号的表达式时，则类型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明确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如： movw  buf(%ebx), %cx;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若BUF是已定义的字类型变量， BUF</a:t>
            </a: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(%E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BX</a:t>
            </a: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)</a:t>
            </a:r>
            <a:r>
              <a:rPr sz="2000" dirty="0" err="1">
                <a:latin typeface="楷体_GB2312" pitchFamily="1" charset="-122"/>
                <a:ea typeface="楷体_GB2312" pitchFamily="1" charset="-122"/>
              </a:rPr>
              <a:t>类型为字类型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若BUF定义为字节类型，则buf(%ebx)</a:t>
            </a:r>
            <a:r>
              <a:rPr sz="2000" dirty="0" err="1">
                <a:latin typeface="楷体_GB2312" pitchFamily="1" charset="-122"/>
                <a:ea typeface="楷体_GB2312" pitchFamily="1" charset="-122"/>
              </a:rPr>
              <a:t>与%cx类型不一致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。</a:t>
            </a:r>
            <a:endParaRPr lang="en-US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      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此时</a:t>
            </a:r>
            <a:r>
              <a:rPr lang="en-US" altLang="zh-CN" sz="2000" dirty="0" err="1">
                <a:latin typeface="楷体_GB2312" pitchFamily="1" charset="-122"/>
                <a:ea typeface="楷体_GB2312" pitchFamily="1" charset="-122"/>
              </a:rPr>
              <a:t>gcc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不会报错，但是执行结果可能不正确。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变址寻址</a:t>
            </a: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55706979-877F-95E8-A636-EA2FA355417A}"/>
              </a:ext>
            </a:extLst>
          </p:cNvPr>
          <p:cNvGrpSpPr>
            <a:grpSpLocks/>
          </p:cNvGrpSpPr>
          <p:nvPr/>
        </p:nvGrpSpPr>
        <p:grpSpPr bwMode="auto">
          <a:xfrm>
            <a:off x="688828" y="1664377"/>
            <a:ext cx="7885113" cy="1612899"/>
            <a:chOff x="352" y="2190"/>
            <a:chExt cx="4967" cy="1016"/>
          </a:xfrm>
        </p:grpSpPr>
        <p:sp>
          <p:nvSpPr>
            <p:cNvPr id="3" name="Rectangle 11">
              <a:extLst>
                <a:ext uri="{FF2B5EF4-FFF2-40B4-BE49-F238E27FC236}">
                  <a16:creationId xmlns:a16="http://schemas.microsoft.com/office/drawing/2014/main" id="{406D669F-DE6F-C301-BACB-1056D7357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504"/>
              <a:ext cx="27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 b="1" i="0" dirty="0">
                  <a:latin typeface="宋体" panose="02010600030101010101" pitchFamily="2" charset="-122"/>
                </a:rPr>
                <a:t>    </a:t>
              </a:r>
              <a:r>
                <a:rPr lang="en-US" altLang="zh-CN" sz="2400" b="1" i="0" dirty="0">
                  <a:latin typeface="宋体" panose="02010600030101010101" pitchFamily="2" charset="-122"/>
                </a:rPr>
                <a:t>MOV  </a:t>
              </a:r>
              <a:r>
                <a:rPr lang="en-US" altLang="zh-CN" sz="2400" dirty="0">
                  <a:latin typeface="宋体" panose="02010600030101010101" pitchFamily="2" charset="-122"/>
                </a:rPr>
                <a:t>BUF(%EBX, </a:t>
              </a:r>
              <a:r>
                <a:rPr lang="en-US" altLang="zh-CN" sz="2400" dirty="0">
                  <a:solidFill>
                    <a:srgbClr val="FF0000"/>
                  </a:solidFill>
                  <a:latin typeface="宋体" panose="02010600030101010101" pitchFamily="2" charset="-122"/>
                </a:rPr>
                <a:t>2</a:t>
              </a:r>
              <a:r>
                <a:rPr lang="en-US" altLang="zh-CN" sz="2400" dirty="0">
                  <a:latin typeface="宋体" panose="02010600030101010101" pitchFamily="2" charset="-122"/>
                </a:rPr>
                <a:t>), %</a:t>
              </a:r>
              <a:r>
                <a:rPr lang="en-US" altLang="zh-CN" sz="2400" b="1" i="0" dirty="0">
                  <a:latin typeface="宋体" panose="02010600030101010101" pitchFamily="2" charset="-122"/>
                </a:rPr>
                <a:t>AX</a:t>
              </a:r>
            </a:p>
          </p:txBody>
        </p:sp>
        <p:grpSp>
          <p:nvGrpSpPr>
            <p:cNvPr id="4" name="Group 18">
              <a:extLst>
                <a:ext uri="{FF2B5EF4-FFF2-40B4-BE49-F238E27FC236}">
                  <a16:creationId xmlns:a16="http://schemas.microsoft.com/office/drawing/2014/main" id="{BEF06550-15BD-B468-718C-C476B1C81A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0" y="2190"/>
              <a:ext cx="1849" cy="1016"/>
              <a:chOff x="3470" y="2190"/>
              <a:chExt cx="1849" cy="1016"/>
            </a:xfrm>
          </p:grpSpPr>
          <p:sp>
            <p:nvSpPr>
              <p:cNvPr id="5" name="Rectangle 12">
                <a:extLst>
                  <a:ext uri="{FF2B5EF4-FFF2-40B4-BE49-F238E27FC236}">
                    <a16:creationId xmlns:a16="http://schemas.microsoft.com/office/drawing/2014/main" id="{F4471BF9-6C22-D8C2-33E6-092F4FAD7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2205"/>
                <a:ext cx="680" cy="93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kumimoji="0" lang="en-US" altLang="zh-CN" sz="2400" b="1" i="0" dirty="0">
                    <a:latin typeface="宋体" panose="02010600030101010101" pitchFamily="2" charset="-122"/>
                  </a:rPr>
                  <a:t>11H</a:t>
                </a:r>
              </a:p>
              <a:p>
                <a:pPr algn="ctr" eaLnBrk="0" hangingPunct="0"/>
                <a:r>
                  <a:rPr kumimoji="0" lang="en-US" altLang="zh-CN" sz="2400" b="1" i="0" dirty="0">
                    <a:latin typeface="宋体" panose="02010600030101010101" pitchFamily="2" charset="-122"/>
                  </a:rPr>
                  <a:t>22H</a:t>
                </a:r>
              </a:p>
              <a:p>
                <a:pPr algn="ctr" eaLnBrk="0" hangingPunct="0"/>
                <a:r>
                  <a:rPr kumimoji="0" lang="en-US" altLang="zh-CN" sz="2400" b="1" i="0" dirty="0">
                    <a:latin typeface="宋体" panose="02010600030101010101" pitchFamily="2" charset="-122"/>
                  </a:rPr>
                  <a:t>33H</a:t>
                </a:r>
              </a:p>
              <a:p>
                <a:pPr algn="ctr" eaLnBrk="0" hangingPunct="0"/>
                <a:r>
                  <a:rPr kumimoji="0" lang="en-US" altLang="zh-CN" sz="2400" b="1" i="0" dirty="0">
                    <a:latin typeface="宋体" panose="02010600030101010101" pitchFamily="2" charset="-122"/>
                  </a:rPr>
                  <a:t>44H</a:t>
                </a:r>
              </a:p>
            </p:txBody>
          </p:sp>
          <p:sp>
            <p:nvSpPr>
              <p:cNvPr id="6" name="Line 13">
                <a:extLst>
                  <a:ext uri="{FF2B5EF4-FFF2-40B4-BE49-F238E27FC236}">
                    <a16:creationId xmlns:a16="http://schemas.microsoft.com/office/drawing/2014/main" id="{3581CD76-E616-DB4D-87E7-68010AB05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0" y="2432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宋体" panose="02010600030101010101" pitchFamily="2" charset="-122"/>
                </a:endParaRPr>
              </a:p>
            </p:txBody>
          </p:sp>
          <p:sp>
            <p:nvSpPr>
              <p:cNvPr id="7" name="Line 14">
                <a:extLst>
                  <a:ext uri="{FF2B5EF4-FFF2-40B4-BE49-F238E27FC236}">
                    <a16:creationId xmlns:a16="http://schemas.microsoft.com/office/drawing/2014/main" id="{5087342D-A9A0-A794-E5DE-FA7FE4F06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0" y="2659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宋体" panose="02010600030101010101" pitchFamily="2" charset="-122"/>
                </a:endParaRPr>
              </a:p>
            </p:txBody>
          </p:sp>
          <p:sp>
            <p:nvSpPr>
              <p:cNvPr id="8" name="Text Box 15">
                <a:extLst>
                  <a:ext uri="{FF2B5EF4-FFF2-40B4-BE49-F238E27FC236}">
                    <a16:creationId xmlns:a16="http://schemas.microsoft.com/office/drawing/2014/main" id="{A21B66CB-A293-BC19-4C5F-C446B848B7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0" y="2217"/>
                <a:ext cx="606" cy="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r>
                  <a:rPr kumimoji="0" lang="en-US" altLang="zh-CN" sz="2400" b="1" i="0" dirty="0">
                    <a:latin typeface="宋体" panose="02010600030101010101" pitchFamily="2" charset="-122"/>
                  </a:rPr>
                  <a:t>0004H</a:t>
                </a:r>
              </a:p>
              <a:p>
                <a:r>
                  <a:rPr kumimoji="0" lang="en-US" altLang="zh-CN" sz="2400" b="1" i="0" dirty="0">
                    <a:latin typeface="宋体" panose="02010600030101010101" pitchFamily="2" charset="-122"/>
                  </a:rPr>
                  <a:t>0005H</a:t>
                </a:r>
              </a:p>
              <a:p>
                <a:r>
                  <a:rPr kumimoji="0" lang="en-US" altLang="zh-CN" sz="2400" b="1" i="0" dirty="0">
                    <a:latin typeface="宋体" panose="02010600030101010101" pitchFamily="2" charset="-122"/>
                  </a:rPr>
                  <a:t>0006H</a:t>
                </a:r>
              </a:p>
              <a:p>
                <a:r>
                  <a:rPr kumimoji="0" lang="en-US" altLang="zh-CN" sz="2400" b="1" i="0" dirty="0">
                    <a:latin typeface="宋体" panose="02010600030101010101" pitchFamily="2" charset="-122"/>
                  </a:rPr>
                  <a:t>0007H</a:t>
                </a:r>
              </a:p>
            </p:txBody>
          </p:sp>
          <p:sp>
            <p:nvSpPr>
              <p:cNvPr id="9" name="Text Box 17">
                <a:extLst>
                  <a:ext uri="{FF2B5EF4-FFF2-40B4-BE49-F238E27FC236}">
                    <a16:creationId xmlns:a16="http://schemas.microsoft.com/office/drawing/2014/main" id="{EC3C9DF1-A617-D42F-9679-307D067510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9" y="2190"/>
                <a:ext cx="41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r>
                  <a:rPr kumimoji="0" lang="en-US" altLang="zh-CN" sz="2400" b="1" i="0">
                    <a:latin typeface="宋体" panose="02010600030101010101" pitchFamily="2" charset="-122"/>
                  </a:rPr>
                  <a:t>BUF</a:t>
                </a:r>
              </a:p>
            </p:txBody>
          </p:sp>
        </p:grpSp>
      </p:grpSp>
      <p:sp>
        <p:nvSpPr>
          <p:cNvPr id="10" name="Rectangle 11">
            <a:extLst>
              <a:ext uri="{FF2B5EF4-FFF2-40B4-BE49-F238E27FC236}">
                <a16:creationId xmlns:a16="http://schemas.microsoft.com/office/drawing/2014/main" id="{2DC60858-DB0A-0719-89C0-1434B8370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240" y="1700808"/>
            <a:ext cx="48461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i="0" dirty="0">
                <a:latin typeface="宋体" panose="02010600030101010101" pitchFamily="2" charset="-122"/>
              </a:rPr>
              <a:t>例：</a:t>
            </a:r>
            <a:r>
              <a:rPr lang="en-US" altLang="zh-CN" sz="2400" b="1" i="0" dirty="0">
                <a:latin typeface="宋体" panose="02010600030101010101" pitchFamily="2" charset="-122"/>
              </a:rPr>
              <a:t>BUF: .WORD 0x2211, 0x4433</a:t>
            </a:r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DAB72966-BF2D-01A0-4DC7-42DD366CF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8251" y="281618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6C18EAA9-0B3E-6B5F-6424-D2BBA11D4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443" y="3175676"/>
            <a:ext cx="46085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buClr>
                <a:srgbClr val="FF3300"/>
              </a:buClr>
            </a:pPr>
            <a:r>
              <a:rPr lang="en-US" altLang="zh-CN" sz="2400" b="1" i="0" dirty="0">
                <a:latin typeface="宋体" panose="02010600030101010101" pitchFamily="2" charset="-122"/>
              </a:rPr>
              <a:t>Question:</a:t>
            </a:r>
          </a:p>
          <a:p>
            <a:pPr eaLnBrk="0" hangingPunct="0">
              <a:buClr>
                <a:srgbClr val="FF3300"/>
              </a:buClr>
            </a:pPr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zh-CN" altLang="en-US" sz="2400" b="1" i="0" dirty="0">
                <a:latin typeface="宋体" panose="02010600030101010101" pitchFamily="2" charset="-122"/>
              </a:rPr>
              <a:t>若 （</a:t>
            </a:r>
            <a:r>
              <a:rPr lang="en-US" altLang="zh-CN" sz="2400" b="1" i="0" dirty="0">
                <a:latin typeface="宋体" panose="02010600030101010101" pitchFamily="2" charset="-122"/>
              </a:rPr>
              <a:t>EBX</a:t>
            </a:r>
            <a:r>
              <a:rPr lang="zh-CN" altLang="en-US" sz="2400" b="1" i="0" dirty="0">
                <a:latin typeface="宋体" panose="02010600030101010101" pitchFamily="2" charset="-122"/>
              </a:rPr>
              <a:t>）</a:t>
            </a:r>
            <a:r>
              <a:rPr lang="en-US" altLang="zh-CN" sz="2400" b="1" i="0" dirty="0">
                <a:latin typeface="宋体" panose="02010600030101010101" pitchFamily="2" charset="-122"/>
              </a:rPr>
              <a:t>=0</a:t>
            </a:r>
            <a:r>
              <a:rPr lang="zh-CN" altLang="en-US" sz="2400" b="1" i="0" dirty="0">
                <a:latin typeface="宋体" panose="02010600030101010101" pitchFamily="2" charset="-122"/>
              </a:rPr>
              <a:t>，  （</a:t>
            </a:r>
            <a:r>
              <a:rPr lang="en-US" altLang="zh-CN" sz="2400" b="1" i="0" dirty="0">
                <a:latin typeface="宋体" panose="02010600030101010101" pitchFamily="2" charset="-122"/>
              </a:rPr>
              <a:t>AX</a:t>
            </a:r>
            <a:r>
              <a:rPr lang="zh-CN" altLang="en-US" sz="2400" b="1" i="0" dirty="0">
                <a:latin typeface="宋体" panose="02010600030101010101" pitchFamily="2" charset="-122"/>
              </a:rPr>
              <a:t>）</a:t>
            </a:r>
            <a:r>
              <a:rPr lang="en-US" altLang="zh-CN" sz="2400" b="1" i="0" dirty="0">
                <a:latin typeface="宋体" panose="02010600030101010101" pitchFamily="2" charset="-122"/>
              </a:rPr>
              <a:t>=</a:t>
            </a:r>
            <a:r>
              <a:rPr lang="zh-CN" altLang="en-US" sz="2400" b="1" i="0" dirty="0">
                <a:latin typeface="宋体" panose="02010600030101010101" pitchFamily="2" charset="-122"/>
              </a:rPr>
              <a:t>？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0" hangingPunct="0">
              <a:buClr>
                <a:srgbClr val="FF3300"/>
              </a:buClr>
            </a:pPr>
            <a:r>
              <a:rPr lang="zh-CN" altLang="en-US" sz="2400" b="1" i="0" dirty="0">
                <a:latin typeface="宋体" panose="02010600030101010101" pitchFamily="2" charset="-122"/>
              </a:rPr>
              <a:t>  若 （</a:t>
            </a:r>
            <a:r>
              <a:rPr lang="en-US" altLang="zh-CN" sz="2400" b="1" i="0" dirty="0">
                <a:latin typeface="宋体" panose="02010600030101010101" pitchFamily="2" charset="-122"/>
              </a:rPr>
              <a:t>EBX</a:t>
            </a:r>
            <a:r>
              <a:rPr lang="zh-CN" altLang="en-US" sz="2400" b="1" i="0" dirty="0">
                <a:latin typeface="宋体" panose="02010600030101010101" pitchFamily="2" charset="-122"/>
              </a:rPr>
              <a:t>）</a:t>
            </a:r>
            <a:r>
              <a:rPr lang="en-US" altLang="zh-CN" sz="2400" b="1" i="0" dirty="0">
                <a:latin typeface="宋体" panose="02010600030101010101" pitchFamily="2" charset="-122"/>
              </a:rPr>
              <a:t>=1</a:t>
            </a:r>
            <a:r>
              <a:rPr lang="zh-CN" altLang="en-US" sz="2400" b="1" i="0" dirty="0">
                <a:latin typeface="宋体" panose="02010600030101010101" pitchFamily="2" charset="-122"/>
              </a:rPr>
              <a:t>，  （</a:t>
            </a:r>
            <a:r>
              <a:rPr lang="en-US" altLang="zh-CN" sz="2400" b="1" i="0" dirty="0">
                <a:latin typeface="宋体" panose="02010600030101010101" pitchFamily="2" charset="-122"/>
              </a:rPr>
              <a:t>AX</a:t>
            </a:r>
            <a:r>
              <a:rPr lang="zh-CN" altLang="en-US" sz="2400" b="1" i="0" dirty="0">
                <a:latin typeface="宋体" panose="02010600030101010101" pitchFamily="2" charset="-122"/>
              </a:rPr>
              <a:t>）</a:t>
            </a:r>
            <a:r>
              <a:rPr lang="en-US" altLang="zh-CN" sz="2400" b="1" i="0" dirty="0">
                <a:latin typeface="宋体" panose="02010600030101010101" pitchFamily="2" charset="-122"/>
              </a:rPr>
              <a:t>=</a:t>
            </a:r>
            <a:r>
              <a:rPr lang="zh-CN" altLang="en-US" sz="2400" b="1" i="0" dirty="0">
                <a:latin typeface="宋体" panose="02010600030101010101" pitchFamily="2" charset="-122"/>
              </a:rPr>
              <a:t>？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9FABECB2-D321-F8D1-FD3B-270C57284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458" y="3497354"/>
            <a:ext cx="132469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buClr>
                <a:srgbClr val="FF3300"/>
              </a:buClr>
            </a:pPr>
            <a:r>
              <a:rPr lang="en-US" altLang="zh-CN" sz="2400" b="1" i="0" dirty="0">
                <a:latin typeface="宋体" panose="02010600030101010101" pitchFamily="2" charset="-122"/>
              </a:rPr>
              <a:t>2211H</a:t>
            </a:r>
          </a:p>
          <a:p>
            <a:pPr eaLnBrk="0" hangingPunct="0">
              <a:buClr>
                <a:srgbClr val="FF3300"/>
              </a:buClr>
            </a:pPr>
            <a:r>
              <a:rPr lang="en-US" altLang="zh-CN" sz="2400" b="1" i="0" dirty="0">
                <a:latin typeface="宋体" panose="02010600030101010101" pitchFamily="2" charset="-122"/>
              </a:rPr>
              <a:t>4433H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76802AC6-7962-759C-7E86-E21E1ACE2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4864954"/>
            <a:ext cx="8928992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800" b="1" i="0" dirty="0">
                <a:latin typeface="宋体" panose="02010600030101010101" pitchFamily="2" charset="-122"/>
              </a:rPr>
              <a:t>    </a:t>
            </a:r>
            <a:r>
              <a:rPr lang="zh-CN" altLang="en-US" sz="2800" b="1" i="0" dirty="0">
                <a:latin typeface="宋体" panose="02010600030101010101" pitchFamily="2" charset="-122"/>
              </a:rPr>
              <a:t>若执行：</a:t>
            </a:r>
            <a:r>
              <a:rPr lang="en-US" altLang="zh-CN" sz="2400" b="1" i="0" dirty="0">
                <a:latin typeface="宋体" panose="02010600030101010101" pitchFamily="2" charset="-122"/>
              </a:rPr>
              <a:t>MOV  </a:t>
            </a:r>
            <a:r>
              <a:rPr lang="en-US" altLang="zh-CN" sz="2400" dirty="0">
                <a:latin typeface="宋体" panose="02010600030101010101" pitchFamily="2" charset="-122"/>
              </a:rPr>
              <a:t>BUF(%EBX), %E</a:t>
            </a:r>
            <a:r>
              <a:rPr lang="en-US" altLang="zh-CN" sz="2400" b="1" i="0" dirty="0">
                <a:latin typeface="宋体" panose="02010600030101010101" pitchFamily="2" charset="-122"/>
              </a:rPr>
              <a:t>AX</a:t>
            </a:r>
            <a:r>
              <a:rPr lang="zh-CN" altLang="en-US" sz="2400" b="1" i="0" dirty="0">
                <a:latin typeface="宋体" panose="02010600030101010101" pitchFamily="2" charset="-122"/>
              </a:rPr>
              <a:t>， 两操作数类型不匹配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latin typeface="宋体" panose="02010600030101010101" pitchFamily="2" charset="-122"/>
              </a:rPr>
              <a:t>     </a:t>
            </a:r>
          </a:p>
          <a:p>
            <a:pPr eaLnBrk="0" hangingPunct="0"/>
            <a:r>
              <a:rPr lang="en-US" altLang="zh-CN" sz="2400" dirty="0">
                <a:latin typeface="宋体" panose="02010600030101010101" pitchFamily="2" charset="-122"/>
              </a:rPr>
              <a:t>     </a:t>
            </a:r>
            <a:r>
              <a:rPr lang="en-US" altLang="zh-CN" sz="2400" dirty="0" err="1">
                <a:latin typeface="宋体" panose="02010600030101010101" pitchFamily="2" charset="-122"/>
              </a:rPr>
              <a:t>gcc</a:t>
            </a:r>
            <a:r>
              <a:rPr lang="zh-CN" altLang="en-US" sz="2400" dirty="0">
                <a:latin typeface="宋体" panose="02010600030101010101" pitchFamily="2" charset="-122"/>
              </a:rPr>
              <a:t>编译时不会报错，但是执行时：取出来的值是</a:t>
            </a:r>
            <a:r>
              <a:rPr lang="en-US" altLang="zh-CN" sz="2400" dirty="0">
                <a:latin typeface="宋体" panose="02010600030101010101" pitchFamily="2" charset="-122"/>
              </a:rPr>
              <a:t>44332211H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51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基址加变址寻址</a:t>
            </a: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611505" y="980728"/>
            <a:ext cx="7841615" cy="23704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操作数的偏移地址EA是指令中指定的基址寄存器内容、变址寄存器内容及位移量X三者之和。操作数存放在主存之中。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格式：X(%BR, %IR, S)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功能：BR的内容加上(IR) * S，再加上X，得到操作数的偏移地址。也就是：EA =（BR）+（IR）*S + X。</a:t>
            </a:r>
          </a:p>
        </p:txBody>
      </p:sp>
      <p:pic>
        <p:nvPicPr>
          <p:cNvPr id="11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43940" y="3256508"/>
            <a:ext cx="7544435" cy="2044700"/>
          </a:xfrm>
          <a:prstGeom prst="rect">
            <a:avLst/>
          </a:prstGeom>
        </p:spPr>
      </p:pic>
      <p:sp>
        <p:nvSpPr>
          <p:cNvPr id="2" name="文本框 8194">
            <a:extLst>
              <a:ext uri="{FF2B5EF4-FFF2-40B4-BE49-F238E27FC236}">
                <a16:creationId xmlns:a16="http://schemas.microsoft.com/office/drawing/2014/main" id="{CED34B2D-2403-468E-9393-D61D9894C0E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7504" y="5013176"/>
            <a:ext cx="8784976" cy="23704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其中：BR表示基址寄存器，IR表示变址寄存器。BR和IR可以是EAX、EBX、ECX、EDX、ESI、EDI、EBP、ESP之一。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若BR为空，则简化为变址寻址。基址寄存器决定操作数所在的段。</a:t>
            </a:r>
            <a:endParaRPr lang="en-US" altLang="zh-CN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如果选用EBP或ESP，则操作数在堆栈段中；否则操作数在数据段中。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基址加变址寻址</a:t>
            </a: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391291" y="1165008"/>
            <a:ext cx="8343840" cy="19900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例：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movw  mask(%ebx, %esi, ),  %ax;  mask为一个符号常量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源操作数采用基址加变址寻址，EA = (EBX) + (ESI) + mask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执行前：（EBX）=0x2000，（ESI）= 0x1000，MASK= 0x250，（0x3250）= 0x1234。</a:t>
            </a:r>
          </a:p>
        </p:txBody>
      </p:sp>
      <p:pic>
        <p:nvPicPr>
          <p:cNvPr id="15378" name="图片 1537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6611" y="2996952"/>
            <a:ext cx="7983800" cy="2304256"/>
          </a:xfrm>
          <a:prstGeom prst="rect">
            <a:avLst/>
          </a:prstGeom>
        </p:spPr>
      </p:pic>
      <p:sp>
        <p:nvSpPr>
          <p:cNvPr id="2" name="文本框 8194">
            <a:extLst>
              <a:ext uri="{FF2B5EF4-FFF2-40B4-BE49-F238E27FC236}">
                <a16:creationId xmlns:a16="http://schemas.microsoft.com/office/drawing/2014/main" id="{28F4F356-B622-EC08-9005-B8E8BBF43AC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063" y="5116928"/>
            <a:ext cx="9217023" cy="115212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执行：（3250H）→ AX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执行后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:(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AX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=0x1234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（EBX）、（ESI）、（DS）、（0x3250）不变。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467544" y="260648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基址加变址寻址</a:t>
            </a: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611560" y="1484784"/>
            <a:ext cx="7920880" cy="352839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说明：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段的默认情况：当X为常数时，BR为BP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/EBP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默认段为SS, 其它默认段为DS。操作数类型不明确。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当X为变量或标号表达式时，操作对象所在的段就是变量或标号所在的段。操作数有类型，且与变量或标号类型相同。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带有比例因子的寻址方式</a:t>
            </a: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683260" y="1604011"/>
            <a:ext cx="7801610" cy="348117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X(%BR, %IR, S)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(1) 只在变址寄存器IR上可以加比例因子S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(2) 比例因子S可以为1，2，4，8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CPU提供的指令和寻址方式，需要能够将高级语言翻译成高效的机器代码。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带有比例因子的寻址方式</a:t>
            </a: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526530" y="2132856"/>
            <a:ext cx="8149926" cy="21545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例：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movw  buf(%ebx, %esi, 2),  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%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ax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  #BUF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为变量名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则EA = (EBX) + 2 * (ESI) + (BUF的偏移地址)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(7)寻址方式的有关问题</a:t>
            </a:r>
          </a:p>
        </p:txBody>
      </p:sp>
      <p:pic>
        <p:nvPicPr>
          <p:cNvPr id="8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3528" y="1412776"/>
            <a:ext cx="8640960" cy="43440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2.单步生成可执行程序</a:t>
            </a:r>
          </a:p>
        </p:txBody>
      </p:sp>
      <p:sp>
        <p:nvSpPr>
          <p:cNvPr id="4099" name="Rectangle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5576" y="2060711"/>
            <a:ext cx="7920930" cy="273657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600"/>
              </a:spcBef>
              <a:buNone/>
            </a:pPr>
            <a:r>
              <a:rPr dirty="0">
                <a:ea typeface="黑体" panose="02010609060101010101" pitchFamily="2" charset="-122"/>
              </a:rPr>
              <a:t>gcc </a:t>
            </a:r>
            <a:r>
              <a:rPr lang="en-US" dirty="0">
                <a:ea typeface="黑体" panose="02010609060101010101" pitchFamily="2" charset="-122"/>
              </a:rPr>
              <a:t> </a:t>
            </a:r>
            <a:r>
              <a:rPr dirty="0">
                <a:ea typeface="黑体" panose="02010609060101010101" pitchFamily="2" charset="-122"/>
              </a:rPr>
              <a:t>-o </a:t>
            </a:r>
            <a:r>
              <a:rPr lang="en-US" dirty="0">
                <a:ea typeface="黑体" panose="02010609060101010101" pitchFamily="2" charset="-122"/>
              </a:rPr>
              <a:t> </a:t>
            </a:r>
            <a:r>
              <a:rPr dirty="0">
                <a:ea typeface="黑体" panose="02010609060101010101" pitchFamily="2" charset="-122"/>
              </a:rPr>
              <a:t>hello </a:t>
            </a:r>
            <a:r>
              <a:rPr lang="en-US" dirty="0">
                <a:ea typeface="黑体" panose="02010609060101010101" pitchFamily="2" charset="-122"/>
              </a:rPr>
              <a:t> </a:t>
            </a:r>
            <a:r>
              <a:rPr dirty="0" err="1">
                <a:ea typeface="黑体" panose="02010609060101010101" pitchFamily="2" charset="-122"/>
              </a:rPr>
              <a:t>hello.c</a:t>
            </a:r>
            <a:r>
              <a:rPr lang="en-US" dirty="0">
                <a:ea typeface="黑体" panose="02010609060101010101" pitchFamily="2" charset="-122"/>
              </a:rPr>
              <a:t>   </a:t>
            </a:r>
            <a:r>
              <a:rPr lang="zh-CN" altLang="en-US" dirty="0">
                <a:ea typeface="黑体" panose="02010609060101010101" pitchFamily="2" charset="-122"/>
              </a:rPr>
              <a:t>生成</a:t>
            </a:r>
            <a:r>
              <a:rPr lang="en-US" altLang="zh-CN" dirty="0">
                <a:ea typeface="黑体" panose="02010609060101010101" pitchFamily="2" charset="-122"/>
              </a:rPr>
              <a:t>64</a:t>
            </a:r>
            <a:r>
              <a:rPr lang="zh-CN" altLang="en-US" dirty="0">
                <a:ea typeface="黑体" panose="02010609060101010101" pitchFamily="2" charset="-122"/>
              </a:rPr>
              <a:t>位程序</a:t>
            </a:r>
            <a:endParaRPr lang="en-US" altLang="zh-CN" dirty="0">
              <a:ea typeface="黑体" panose="02010609060101010101" pitchFamily="2" charset="-12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dirty="0" err="1">
                <a:ea typeface="黑体" panose="02010609060101010101" pitchFamily="2" charset="-122"/>
              </a:rPr>
              <a:t>gcc</a:t>
            </a:r>
            <a:r>
              <a:rPr lang="en-US" dirty="0">
                <a:ea typeface="黑体" panose="02010609060101010101" pitchFamily="2" charset="-122"/>
              </a:rPr>
              <a:t> –m32 –o hello </a:t>
            </a:r>
            <a:r>
              <a:rPr lang="en-US" dirty="0" err="1">
                <a:ea typeface="黑体" panose="02010609060101010101" pitchFamily="2" charset="-122"/>
              </a:rPr>
              <a:t>hello.c</a:t>
            </a:r>
            <a:r>
              <a:rPr lang="en-US" dirty="0">
                <a:ea typeface="黑体" panose="02010609060101010101" pitchFamily="2" charset="-122"/>
              </a:rPr>
              <a:t>  </a:t>
            </a:r>
            <a:r>
              <a:rPr lang="zh-CN" altLang="en-US" dirty="0">
                <a:ea typeface="黑体" panose="02010609060101010101" pitchFamily="2" charset="-122"/>
              </a:rPr>
              <a:t>生成</a:t>
            </a:r>
            <a:r>
              <a:rPr lang="en-US" altLang="zh-CN" dirty="0">
                <a:ea typeface="黑体" panose="02010609060101010101" pitchFamily="2" charset="-122"/>
              </a:rPr>
              <a:t>32</a:t>
            </a:r>
            <a:r>
              <a:rPr lang="zh-CN" altLang="en-US" dirty="0">
                <a:ea typeface="黑体" panose="02010609060101010101" pitchFamily="2" charset="-122"/>
              </a:rPr>
              <a:t>位程序</a:t>
            </a:r>
            <a:endParaRPr lang="en-US" altLang="zh-CN" dirty="0">
              <a:ea typeface="黑体" panose="02010609060101010101" pitchFamily="2" charset="-12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s-ES" altLang="zh-CN" dirty="0">
                <a:ea typeface="黑体" panose="02010609060101010101" pitchFamily="2" charset="-122"/>
              </a:rPr>
              <a:t>gcc –</a:t>
            </a:r>
            <a:r>
              <a:rPr lang="en-US" altLang="zh-CN" dirty="0">
                <a:ea typeface="黑体" panose="02010609060101010101" pitchFamily="2" charset="-122"/>
              </a:rPr>
              <a:t>g</a:t>
            </a:r>
            <a:r>
              <a:rPr lang="zh-CN" altLang="en-US" dirty="0">
                <a:ea typeface="黑体" panose="02010609060101010101" pitchFamily="2" charset="-122"/>
              </a:rPr>
              <a:t> </a:t>
            </a:r>
            <a:r>
              <a:rPr lang="es-ES" altLang="zh-CN" dirty="0">
                <a:ea typeface="黑体" panose="02010609060101010101" pitchFamily="2" charset="-122"/>
              </a:rPr>
              <a:t>–m32 –o hello hello.c  </a:t>
            </a:r>
            <a:r>
              <a:rPr lang="zh-CN" altLang="es-ES" dirty="0">
                <a:ea typeface="黑体" panose="02010609060101010101" pitchFamily="2" charset="-122"/>
              </a:rPr>
              <a:t>生成</a:t>
            </a:r>
            <a:r>
              <a:rPr lang="zh-CN" altLang="en-US" dirty="0">
                <a:ea typeface="黑体" panose="02010609060101010101" pitchFamily="2" charset="-122"/>
              </a:rPr>
              <a:t>带调试信息的</a:t>
            </a:r>
            <a:r>
              <a:rPr lang="es-ES" altLang="zh-CN" dirty="0">
                <a:ea typeface="黑体" panose="02010609060101010101" pitchFamily="2" charset="-122"/>
              </a:rPr>
              <a:t>32</a:t>
            </a:r>
            <a:r>
              <a:rPr lang="zh-CN" altLang="es-ES" dirty="0">
                <a:ea typeface="黑体" panose="02010609060101010101" pitchFamily="2" charset="-122"/>
              </a:rPr>
              <a:t>位程序</a:t>
            </a:r>
            <a:endParaRPr lang="es-ES" altLang="zh-CN" dirty="0">
              <a:ea typeface="黑体" panose="02010609060101010101" pitchFamily="2" charset="-122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(7)寻址方式的有关问题</a:t>
            </a: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323528" y="1412776"/>
            <a:ext cx="8820472" cy="50857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某些指令的执行涉及到缺省的操作数，其寻址方式也是隐含的。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例：	cbw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隐含源和目的操作数。源操作数为AL,寄存器寻址；目的操作数为AX,寄存器寻址。</a:t>
            </a: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双操作数指令中，源和目的操作数不能同为存储器寻址方式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例：	MOV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B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（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%E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SI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(%E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DI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#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ERROR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ADD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L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10(%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EBX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,%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EDI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4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, COUNT  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#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ERROR</a:t>
            </a:r>
            <a:endParaRPr lang="en-US" altLang="zh-CN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COUNT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为变量名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(8)寻址方式举例</a:t>
            </a: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611505" y="1412876"/>
            <a:ext cx="5401310" cy="475242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例：已知数据段定义和存储示意图如下：</a:t>
            </a: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# </a:t>
            </a: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.section  .data</a:t>
            </a: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buf:	.byte  10, 20, 40, 80, 30</a:t>
            </a: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buf1:	.byte  0, 0, 0, 0, 0</a:t>
            </a: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200" dirty="0">
                <a:latin typeface="楷体_GB2312" pitchFamily="1" charset="-122"/>
                <a:ea typeface="楷体_GB2312" pitchFamily="1" charset="-122"/>
              </a:rPr>
              <a:t>1)分别利用直接寻址，寄存器间接寻址，变址寻址和基址加变址寻址，将该段中BUF+3单元中的内容送到AL中。</a:t>
            </a:r>
          </a:p>
        </p:txBody>
      </p:sp>
      <p:pic>
        <p:nvPicPr>
          <p:cNvPr id="9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868035" y="2009140"/>
            <a:ext cx="2903220" cy="389382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(8)寻址方式举例</a:t>
            </a: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611505" y="1484630"/>
            <a:ext cx="7801610" cy="10153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1)分别利用直接寻址，寄存器间接寻址，变址寻址和基址加变址寻址，将该段中BUF+3单元中的内容送到AL中。</a:t>
            </a:r>
          </a:p>
        </p:txBody>
      </p:sp>
      <p:sp>
        <p:nvSpPr>
          <p:cNvPr id="2" name="文本框 8194"/>
          <p:cNvSpPr txBox="1"/>
          <p:nvPr>
            <p:custDataLst>
              <p:tags r:id="rId2"/>
            </p:custDataLst>
          </p:nvPr>
        </p:nvSpPr>
        <p:spPr>
          <a:xfrm>
            <a:off x="683895" y="2564765"/>
            <a:ext cx="2341245" cy="10153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a) 直接寻址</a:t>
            </a: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mov  buf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+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3, %al</a:t>
            </a:r>
          </a:p>
        </p:txBody>
      </p:sp>
      <p:sp>
        <p:nvSpPr>
          <p:cNvPr id="3" name="文本框 8194"/>
          <p:cNvSpPr txBox="1"/>
          <p:nvPr>
            <p:custDataLst>
              <p:tags r:id="rId3"/>
            </p:custDataLst>
          </p:nvPr>
        </p:nvSpPr>
        <p:spPr>
          <a:xfrm>
            <a:off x="684784" y="3644900"/>
            <a:ext cx="3346450" cy="2919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b) 寄存器间接寻址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mov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$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buf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+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3,  %ebx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;将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BUF+3相对于段首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地址的偏移地址   </a:t>
            </a:r>
            <a:endParaRPr lang="en-US" altLang="zh-CN" sz="2000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           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EA=3送入BX中</a:t>
            </a: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mov  (%ebx), %al</a:t>
            </a:r>
          </a:p>
        </p:txBody>
      </p:sp>
      <p:sp>
        <p:nvSpPr>
          <p:cNvPr id="4" name="文本框 8194"/>
          <p:cNvSpPr txBox="1"/>
          <p:nvPr>
            <p:custDataLst>
              <p:tags r:id="rId4"/>
            </p:custDataLst>
          </p:nvPr>
        </p:nvSpPr>
        <p:spPr>
          <a:xfrm>
            <a:off x="4788535" y="2493010"/>
            <a:ext cx="3111500" cy="1557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c) 寄存器变址寻址</a:t>
            </a:r>
          </a:p>
          <a:p>
            <a:pPr algn="l">
              <a:lnSpc>
                <a:spcPct val="150000"/>
              </a:lnSpc>
              <a:buClrTx/>
              <a:buSzTx/>
            </a:pPr>
            <a:r>
              <a:rPr lang="en-US" altLang="zh-CN" sz="2000" dirty="0" err="1">
                <a:latin typeface="楷体_GB2312" pitchFamily="1" charset="-122"/>
                <a:ea typeface="楷体_GB2312" pitchFamily="1" charset="-122"/>
              </a:rPr>
              <a:t>movl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$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buf, %ebx</a:t>
            </a: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movb  3(%ebx), %al</a:t>
            </a:r>
          </a:p>
        </p:txBody>
      </p:sp>
      <p:sp>
        <p:nvSpPr>
          <p:cNvPr id="5" name="文本框 8194"/>
          <p:cNvSpPr txBox="1"/>
          <p:nvPr>
            <p:custDataLst>
              <p:tags r:id="rId5"/>
            </p:custDataLst>
          </p:nvPr>
        </p:nvSpPr>
        <p:spPr>
          <a:xfrm>
            <a:off x="4788535" y="4077335"/>
            <a:ext cx="4175953" cy="19215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d) 基址加变址寻址</a:t>
            </a:r>
          </a:p>
          <a:p>
            <a:pPr algn="l">
              <a:lnSpc>
                <a:spcPct val="150000"/>
              </a:lnSpc>
              <a:buClrTx/>
              <a:buSzTx/>
            </a:pP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mov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$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buf, %ebx</a:t>
            </a: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movl  $3, %esi</a:t>
            </a:r>
          </a:p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movb  (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%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ebx, 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%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esi, ),  %al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(8)寻址方式举例</a:t>
            </a: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539750" y="1413510"/>
            <a:ext cx="7801610" cy="10153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2)利用寄存器间接寻址，变址寻址和基址加变址寻址，将BUF为首址的连续字节单元的内容分别送到以BUF1为首址的连续字节单元中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。</a:t>
            </a:r>
          </a:p>
        </p:txBody>
      </p:sp>
      <p:sp>
        <p:nvSpPr>
          <p:cNvPr id="2" name="文本框 8194"/>
          <p:cNvSpPr txBox="1"/>
          <p:nvPr>
            <p:custDataLst>
              <p:tags r:id="rId2"/>
            </p:custDataLst>
          </p:nvPr>
        </p:nvSpPr>
        <p:spPr>
          <a:xfrm>
            <a:off x="394467" y="2134236"/>
            <a:ext cx="2447821" cy="4462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a) 寄存器间接寻址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…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leal  buf, %esi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leal  buf1,  %edi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movl  $5,  %ecx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l1: 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movb  (%esi), %al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movb  %al, (%edi)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inc  esi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inc  edi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dec  ecx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jnz  l1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…</a:t>
            </a:r>
          </a:p>
        </p:txBody>
      </p:sp>
      <p:sp>
        <p:nvSpPr>
          <p:cNvPr id="3" name="文本框 8194"/>
          <p:cNvSpPr txBox="1"/>
          <p:nvPr>
            <p:custDataLst>
              <p:tags r:id="rId3"/>
            </p:custDataLst>
          </p:nvPr>
        </p:nvSpPr>
        <p:spPr>
          <a:xfrm>
            <a:off x="3060700" y="2205990"/>
            <a:ext cx="2880994" cy="388730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b) 变址寻址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…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movl  $0,  %esi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movl  $5,  %ecx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l1: 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movb  buf(%esi), %al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movb  %al,  buf1(%esi)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inc  esi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dec  ecx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jnz  l1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…</a:t>
            </a:r>
          </a:p>
        </p:txBody>
      </p:sp>
      <p:sp>
        <p:nvSpPr>
          <p:cNvPr id="4" name="文本框 8194"/>
          <p:cNvSpPr txBox="1"/>
          <p:nvPr>
            <p:custDataLst>
              <p:tags r:id="rId4"/>
            </p:custDataLst>
          </p:nvPr>
        </p:nvSpPr>
        <p:spPr>
          <a:xfrm>
            <a:off x="5941694" y="2134235"/>
            <a:ext cx="3346449" cy="45643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c) 基址加变址寻址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…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leal  buf,  ebx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leal  buf1, e</a:t>
            </a:r>
            <a:r>
              <a:rPr lang="en-US" altLang="zh-CN" sz="1800" dirty="0">
                <a:latin typeface="楷体_GB2312" pitchFamily="1" charset="-122"/>
                <a:ea typeface="楷体_GB2312" pitchFamily="1" charset="-122"/>
              </a:rPr>
              <a:t>ax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movl  $0,  esi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movl  $5,  ecx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l1:  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movb  (</a:t>
            </a:r>
            <a:r>
              <a:rPr lang="en-US" altLang="zh-CN" sz="1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%</a:t>
            </a:r>
            <a:r>
              <a:rPr lang="zh-CN" altLang="en-US" sz="1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ebx, </a:t>
            </a:r>
            <a:r>
              <a:rPr lang="en-US" altLang="zh-CN" sz="1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%</a:t>
            </a:r>
            <a:r>
              <a:rPr lang="zh-CN" altLang="en-US" sz="1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esi, 1), %al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movb  %al,  (</a:t>
            </a:r>
            <a:r>
              <a:rPr lang="en-US" altLang="zh-CN" sz="1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%</a:t>
            </a:r>
            <a:r>
              <a:rPr lang="zh-CN" altLang="en-US" sz="1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e</a:t>
            </a:r>
            <a:r>
              <a:rPr lang="en-US" altLang="zh-CN" sz="1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ax</a:t>
            </a:r>
            <a:r>
              <a:rPr lang="zh-CN" altLang="en-US" sz="1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en-US" altLang="zh-CN" sz="1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%</a:t>
            </a:r>
            <a:r>
              <a:rPr lang="zh-CN" altLang="en-US" sz="18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esi, 1)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inc  %esi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dec  %ecx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jnz  l1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…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(8)寻址方式举例</a:t>
            </a: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539750" y="1556385"/>
            <a:ext cx="7801610" cy="3502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2)利用寄存器间接寻址，变址寻址和基址加变址寻址，将BUF为首址的连续字节单元的内容分别送到以BUF1为首址的连续字节单元中。</a:t>
            </a:r>
          </a:p>
          <a:p>
            <a:pPr algn="l">
              <a:lnSpc>
                <a:spcPct val="120000"/>
              </a:lnSpc>
              <a:buClrTx/>
              <a:buSzTx/>
            </a:pP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说明：</a:t>
            </a:r>
          </a:p>
          <a:p>
            <a:pPr marL="342900" indent="-342900" algn="l">
              <a:lnSpc>
                <a:spcPct val="12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存器间接寻址，变址寻址和基址加变址寻址都能用来传送一片连续存储区的内容。</a:t>
            </a:r>
          </a:p>
          <a:p>
            <a:pPr marL="342900" indent="-342900" algn="l">
              <a:lnSpc>
                <a:spcPct val="12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a),b),c)三种连续寻址中，b)的寻址最直观，可读性最好。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28040" y="2421255"/>
            <a:ext cx="7228205" cy="2642235"/>
          </a:xfrm>
          <a:prstGeom prst="rect">
            <a:avLst/>
          </a:prstGeom>
        </p:spPr>
      </p:pic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5.常量和变量的定义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323528" y="1412875"/>
            <a:ext cx="8640960" cy="791989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汇编程序的语句中具体的操作数，可以分为常量和变量两种：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55650" y="5085715"/>
            <a:ext cx="753300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表达式：由常数、寄存器、标号、变量加上运算符构成的式子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(1)常量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609600" y="1412875"/>
            <a:ext cx="7832090" cy="1301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常量：汇编时已有确定数值的量。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用途：赋值、作立即数、位移量。</a:t>
            </a:r>
          </a:p>
        </p:txBody>
      </p:sp>
      <p:pic>
        <p:nvPicPr>
          <p:cNvPr id="13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31595" y="2924810"/>
            <a:ext cx="6557010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符号常量的定义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343534" y="1341120"/>
            <a:ext cx="8764969" cy="51485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720090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等价伪指令 .equ</a:t>
            </a:r>
          </a:p>
          <a:p>
            <a:pPr marL="720090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等号伪指令 =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使用：定义后直接引用符号名。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注意：</a:t>
            </a:r>
          </a:p>
          <a:p>
            <a:pPr marL="72009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符号常量不分配存贮单元，只建立等价代换关系, 可出现在任何段。</a:t>
            </a:r>
          </a:p>
          <a:p>
            <a:pPr marL="72009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用.equ语句定义的符号常量在该程序中不能再重新赋值，而用“=”定义的符号常量可多次重新赋值，使用时，以最后一次定义的值为准。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(3)变量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476250" y="1772920"/>
            <a:ext cx="7785100" cy="1917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>
              <a:lnSpc>
                <a:spcPct val="150000"/>
              </a:lnSpc>
              <a:buClrTx/>
              <a:buSzTx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数据段或附加数据段中一个数据存贮单元的名字, 是这个存储单元的地址的符号表示。可代表一批存储单元的首址。 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1) 变量的属性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476250" y="1772920"/>
            <a:ext cx="7785100" cy="37833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720090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段属性：定义变量所在段;</a:t>
            </a:r>
          </a:p>
          <a:p>
            <a:pPr marL="720090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偏移地址：该变量所占存储单元到所在段的段首址的字节距离; </a:t>
            </a:r>
          </a:p>
          <a:p>
            <a:pPr marL="720090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类型：类型是指存取该变量中的数据所需要的字节数, 变量的类型由定义该变量时所使用的伪指令确定;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lstStyle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99795" y="1844675"/>
            <a:ext cx="7581900" cy="4207510"/>
          </a:xfrm>
        </p:spPr>
        <p:txBody>
          <a:bodyPr vert="horz" wrap="square" lIns="91440" tIns="45720" rIns="91440" bIns="45720" anchor="t" anchorCtr="0"/>
          <a:lstStyle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</a:rPr>
              <a:t>3.1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</a:rPr>
              <a:t>程序转换概述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FF3300"/>
                </a:solidFill>
                <a:ea typeface="黑体" panose="02010609060101010101" pitchFamily="2" charset="-122"/>
                <a:sym typeface="+mn-ea"/>
              </a:rPr>
              <a:t>3.2 IA-32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  <a:sym typeface="+mn-ea"/>
              </a:rPr>
              <a:t>指令系统概述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3.3 IA-32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常用指令类型及其操作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3.4 C</a:t>
            </a:r>
            <a:r>
              <a:rPr lang="zh-CN" altLang="en-US" dirty="0">
                <a:ea typeface="黑体" panose="02010609060101010101" pitchFamily="2" charset="-122"/>
              </a:rPr>
              <a:t>语言的机器级表示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3.5 </a:t>
            </a:r>
            <a:r>
              <a:rPr lang="zh-CN" altLang="en-US" dirty="0">
                <a:ea typeface="黑体" panose="02010609060101010101" pitchFamily="2" charset="-122"/>
              </a:rPr>
              <a:t>复杂数据类型的分配和访问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3.6 </a:t>
            </a:r>
            <a:r>
              <a:rPr lang="zh-CN" altLang="en-US" dirty="0">
                <a:ea typeface="黑体" panose="02010609060101010101" pitchFamily="2" charset="-122"/>
              </a:rPr>
              <a:t>越界访问和缓冲区攻击</a:t>
            </a:r>
          </a:p>
          <a:p>
            <a:pPr>
              <a:spcBef>
                <a:spcPts val="1600"/>
              </a:spcBef>
            </a:pP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2) 变量的定义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467360" y="1412875"/>
            <a:ext cx="7785100" cy="9391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格式: [变量名:]  变量定义伪指令  表达式[，…]</a:t>
            </a:r>
          </a:p>
          <a:p>
            <a:pPr marL="37719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变量定义伪指令：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8835251"/>
              </p:ext>
            </p:extLst>
          </p:nvPr>
        </p:nvGraphicFramePr>
        <p:xfrm>
          <a:off x="1043608" y="2492375"/>
          <a:ext cx="7044387" cy="3854450"/>
        </p:xfrm>
        <a:graphic>
          <a:graphicData uri="http://schemas.openxmlformats.org/drawingml/2006/table">
            <a:tbl>
              <a:tblPr/>
              <a:tblGrid>
                <a:gridCol w="2880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3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伪指令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.ascii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文本字符串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.asciiz/.string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以0结尾的文本字符串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.byte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8位字节变量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.word/.short/.hword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16位字变量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.long/.int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32位双字变量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.quad</a:t>
                      </a:r>
                      <a:endParaRPr lang="en-US" altLang="en-US" sz="20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64位四字变量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.octa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128位八字变量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.float/.single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32位单精度浮点数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.double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64位双精度浮点数</a:t>
                      </a:r>
                      <a:endParaRPr lang="en-US" altLang="en-US" sz="20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2) 变量的定义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323850" y="1412875"/>
            <a:ext cx="7966710" cy="34562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格式: [变量名:]  变量定义伪指令  表达式[，…]</a:t>
            </a:r>
          </a:p>
          <a:p>
            <a:pPr marL="37719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表达式：</a:t>
            </a:r>
          </a:p>
          <a:p>
            <a:pPr marL="377190">
              <a:lnSpc>
                <a:spcPct val="150000"/>
              </a:lnSpc>
              <a:buClrTx/>
              <a:buSzTx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a) 数值表达式</a:t>
            </a:r>
          </a:p>
          <a:p>
            <a:pPr marL="377190">
              <a:lnSpc>
                <a:spcPct val="150000"/>
              </a:lnSpc>
              <a:buClrTx/>
              <a:buSzTx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b) ASCII字符串</a:t>
            </a:r>
          </a:p>
          <a:p>
            <a:pPr marL="377190">
              <a:lnSpc>
                <a:spcPct val="150000"/>
              </a:lnSpc>
              <a:buClrTx/>
              <a:buSzTx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c) 地址表达式</a:t>
            </a:r>
          </a:p>
          <a:p>
            <a:pPr marL="377190">
              <a:lnSpc>
                <a:spcPct val="150000"/>
              </a:lnSpc>
              <a:buClrTx/>
              <a:buSzTx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上述(a)～(c)组成的系列，各表达式之间用逗号隔开。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3)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示例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323850" y="1484630"/>
            <a:ext cx="7966710" cy="46056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数据段定义如下： </a:t>
            </a:r>
          </a:p>
          <a:p>
            <a:pPr marL="37719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# var_def.s</a:t>
            </a:r>
          </a:p>
          <a:p>
            <a:pPr marL="37719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.section  .data</a:t>
            </a:r>
          </a:p>
          <a:p>
            <a:pPr marL="37719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msg:</a:t>
            </a: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   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.ascii  “abc”, “123”, “\n\0”</a:t>
            </a:r>
          </a:p>
          <a:p>
            <a:pPr marL="37719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.equ  con, 0x500</a:t>
            </a:r>
          </a:p>
          <a:p>
            <a:pPr marL="37719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a1:	.word  0xffaa</a:t>
            </a:r>
          </a:p>
          <a:p>
            <a:pPr marL="37719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mark</a:t>
            </a: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= 0x100</a:t>
            </a:r>
          </a:p>
          <a:p>
            <a:pPr marL="37719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b1:	.long </a:t>
            </a: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0x0462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buf:	.byte  1, 2, </a:t>
            </a: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3, 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‘1’, </a:t>
            </a:r>
            <a:r>
              <a:rPr sz="2000">
                <a:latin typeface="楷体_GB2312" pitchFamily="1" charset="-122"/>
                <a:ea typeface="楷体_GB2312" pitchFamily="1" charset="-122"/>
              </a:rPr>
              <a:t>‘</a:t>
            </a:r>
            <a:r>
              <a:rPr lang="en-US" sz="2000">
                <a:latin typeface="楷体_GB2312" pitchFamily="1" charset="-122"/>
                <a:ea typeface="楷体_GB2312" pitchFamily="1" charset="-122"/>
              </a:rPr>
              <a:t>a’</a:t>
            </a:r>
            <a:endParaRPr lang="en-US" sz="20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d1:	.long  b1</a:t>
            </a:r>
          </a:p>
          <a:p>
            <a:pPr marL="377190">
              <a:lnSpc>
                <a:spcPct val="120000"/>
              </a:lnSpc>
              <a:buClrTx/>
              <a:buSzTx/>
            </a:pP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请画出数据段中的数据在主存中的存储形式。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3)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示例</a:t>
            </a:r>
          </a:p>
        </p:txBody>
      </p:sp>
      <p:pic>
        <p:nvPicPr>
          <p:cNvPr id="20" name="图片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27404" y="1196752"/>
            <a:ext cx="7421880" cy="4608512"/>
          </a:xfrm>
          <a:prstGeom prst="rect">
            <a:avLst/>
          </a:prstGeom>
        </p:spPr>
      </p:pic>
      <p:pic>
        <p:nvPicPr>
          <p:cNvPr id="21" name="图片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12596" y="5805264"/>
            <a:ext cx="6493510" cy="96012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3)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示例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323850" y="1484630"/>
            <a:ext cx="7966710" cy="46056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在上例中分别执行语句后AL的结果。</a:t>
            </a:r>
          </a:p>
          <a:p>
            <a:pPr marL="37719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movb  buf, %al	; (%al) = 0x01</a:t>
            </a:r>
          </a:p>
          <a:p>
            <a:pPr marL="37719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movw  buf + 2, %ax	; (%ax) = 0x3103</a:t>
            </a:r>
          </a:p>
          <a:p>
            <a:pPr marL="37719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指令 mov  buf,  %edx 是否正确？ </a:t>
            </a:r>
          </a:p>
          <a:p>
            <a:pPr marL="377190"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语法</a:t>
            </a:r>
            <a:r>
              <a:rPr sz="2000" dirty="0" err="1">
                <a:latin typeface="楷体_GB2312" pitchFamily="1" charset="-122"/>
                <a:ea typeface="楷体_GB2312" pitchFamily="1" charset="-122"/>
              </a:rPr>
              <a:t>正确，执行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movl buf, %edx</a:t>
            </a:r>
          </a:p>
          <a:p>
            <a:pPr marL="377190">
              <a:lnSpc>
                <a:spcPct val="150000"/>
              </a:lnSpc>
              <a:buClrTx/>
              <a:buSzTx/>
            </a:pP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注意：   </a:t>
            </a:r>
          </a:p>
          <a:p>
            <a:pPr marL="37719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伪指令EQU及“=”不分配存贮单元；</a:t>
            </a:r>
          </a:p>
          <a:p>
            <a:pPr marL="37719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使用直接寻址方式时，变量的类型必须与指令的要求相符；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(4)地址表达式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539114" y="1484630"/>
            <a:ext cx="8281357" cy="46056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>
              <a:lnSpc>
                <a:spcPct val="150000"/>
              </a:lnSpc>
              <a:buClrTx/>
              <a:buSzTx/>
            </a:pPr>
            <a:r>
              <a:rPr sz="2400" dirty="0" err="1">
                <a:latin typeface="楷体_GB2312" pitchFamily="1" charset="-122"/>
                <a:ea typeface="楷体_GB2312" pitchFamily="1" charset="-122"/>
              </a:rPr>
              <a:t>由变量、标号、常量、寄存器名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sz="2400" dirty="0" err="1">
                <a:latin typeface="楷体_GB2312" pitchFamily="1" charset="-122"/>
                <a:ea typeface="楷体_GB2312" pitchFamily="1" charset="-122"/>
              </a:rPr>
              <a:t>加括号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)及一些运算符(数值表达式的运算符和特殊运算符)所组成的有意义的式子。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地址表达式也具有段、EA、类型等三个属性。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 err="1">
                <a:latin typeface="楷体_GB2312" pitchFamily="1" charset="-122"/>
                <a:ea typeface="楷体_GB2312" pitchFamily="1" charset="-122"/>
              </a:rPr>
              <a:t>简单的地址表达式：直接寻址、间接寻址、变址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寻址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、</a:t>
            </a:r>
            <a:r>
              <a:rPr sz="2400" dirty="0" err="1">
                <a:latin typeface="楷体_GB2312" pitchFamily="1" charset="-122"/>
                <a:ea typeface="楷体_GB2312" pitchFamily="1" charset="-122"/>
              </a:rPr>
              <a:t>基址加变址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寻址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等。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(4)地址表达式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539115" y="1484630"/>
            <a:ext cx="7966710" cy="46056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720090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取偏移地址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$地址表达式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功能：分离出变量、标号的偏移地址。</a:t>
            </a:r>
          </a:p>
          <a:p>
            <a:pPr indent="457200">
              <a:lnSpc>
                <a:spcPct val="150000"/>
              </a:lnSpc>
              <a:buClrTx/>
              <a:buSzTx/>
            </a:pP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例：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movl  $buf,  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%</a:t>
            </a:r>
            <a:r>
              <a:rPr sz="2400" dirty="0" err="1">
                <a:latin typeface="楷体_GB2312" pitchFamily="1" charset="-122"/>
                <a:ea typeface="楷体_GB2312" pitchFamily="1" charset="-122"/>
              </a:rPr>
              <a:t>esi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将变量buf的偏移地址，传送到esi中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$buf是一个常量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(4)地址表达式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539115" y="1341120"/>
            <a:ext cx="7966710" cy="46056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720090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当前即将分配的地址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功能：表示汇编程序当前即将分配的地址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格式：.</a:t>
            </a:r>
          </a:p>
          <a:p>
            <a:pPr indent="457200">
              <a:lnSpc>
                <a:spcPct val="150000"/>
              </a:lnSpc>
              <a:buClrTx/>
              <a:buSzTx/>
            </a:pP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例: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.section  .data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buf:  .ascii  “12345”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con	= . - buf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“.“表示当前即将分配的地址，“. - buf”表示当前地址减去buf的偏移地址，结果即为变量buf的字节长度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“. - buf”在汇编时计算，结果为一个常数值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3807336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(4)地址表达式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539115" y="1484631"/>
            <a:ext cx="7966710" cy="511238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720090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填充伪指令</a:t>
            </a:r>
          </a:p>
          <a:p>
            <a:pPr marL="37719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格式：.fill repeat, size, value</a:t>
            </a:r>
          </a:p>
          <a:p>
            <a:pPr marL="37719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功能：使用初始值，重复repeat次填充size个字节</a:t>
            </a:r>
          </a:p>
          <a:p>
            <a:pPr marL="377190">
              <a:lnSpc>
                <a:spcPct val="150000"/>
              </a:lnSpc>
              <a:buClrTx/>
              <a:buSzTx/>
            </a:pP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例：</a:t>
            </a:r>
          </a:p>
          <a:p>
            <a:pPr marL="37719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.fill  10, 2, 0x5656</a:t>
            </a:r>
          </a:p>
          <a:p>
            <a:pPr marL="37719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分配20个字节，用word值0x5656，填充10次。</a:t>
            </a:r>
            <a:endParaRPr lang="en-US" sz="24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50000"/>
              </a:lnSpc>
              <a:buClrTx/>
              <a:buSzTx/>
            </a:pPr>
            <a:endParaRPr lang="en-US" sz="2400" dirty="0">
              <a:latin typeface="楷体_GB2312" pitchFamily="1" charset="-122"/>
              <a:ea typeface="楷体_GB2312" pitchFamily="1" charset="-122"/>
            </a:endParaRPr>
          </a:p>
          <a:p>
            <a:pPr marL="377190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本周作业：会发到群里，习题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3.docx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一、数据类型及其格式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683895" y="1700530"/>
            <a:ext cx="7827645" cy="4137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0" algn="l">
              <a:lnSpc>
                <a:spcPct val="150000"/>
              </a:lnSpc>
              <a:buClrTx/>
              <a:buSzTx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IA-32指令系统中，操作数可以按存储方式分为：</a:t>
            </a:r>
          </a:p>
          <a:p>
            <a:pPr marL="457200" lvl="3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立即数</a:t>
            </a:r>
          </a:p>
          <a:p>
            <a:pPr marL="457200" lvl="3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寄存器操作数</a:t>
            </a:r>
          </a:p>
          <a:p>
            <a:pPr marL="457200" lvl="3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存储器操作数</a:t>
            </a:r>
          </a:p>
          <a:p>
            <a:pPr marL="457200" lvl="3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endParaRPr lang="zh-CN" altLang="en-US" dirty="0">
              <a:latin typeface="楷体_GB2312" pitchFamily="1" charset="-122"/>
              <a:ea typeface="楷体_GB2312" pitchFamily="1" charset="-122"/>
            </a:endParaRPr>
          </a:p>
          <a:p>
            <a:pPr marL="0" lvl="1" algn="l">
              <a:lnSpc>
                <a:spcPct val="150000"/>
              </a:lnSpc>
              <a:buClrTx/>
              <a:buSzTx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注：IA-32指令系统中，操作数被看作0/1序列。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AT&amp;T格式指令格式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899795" y="2205355"/>
          <a:ext cx="6856730" cy="3136900"/>
        </p:xfrm>
        <a:graphic>
          <a:graphicData uri="http://schemas.openxmlformats.org/drawingml/2006/table">
            <a:tbl>
              <a:tblPr/>
              <a:tblGrid>
                <a:gridCol w="3353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422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4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Intel格式</a:t>
                      </a:r>
                      <a:endParaRPr lang="en-US" altLang="en-US" sz="24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4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AT&amp;T格式</a:t>
                      </a:r>
                      <a:endParaRPr lang="en-US" altLang="en-US" sz="24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22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4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MOV EAX, 0</a:t>
                      </a:r>
                      <a:endParaRPr lang="en-US" altLang="en-US" sz="24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4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movl $0, %eax</a:t>
                      </a:r>
                      <a:endParaRPr lang="en-US" altLang="en-US" sz="24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22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4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ADD EAX, EBX</a:t>
                      </a:r>
                      <a:endParaRPr lang="en-US" altLang="en-US" sz="24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4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addl %ebx, %eax</a:t>
                      </a:r>
                      <a:endParaRPr lang="en-US" altLang="en-US" sz="24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22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4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INC ECX</a:t>
                      </a:r>
                      <a:endParaRPr lang="en-US" altLang="en-US" sz="24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400" b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incl %ecx</a:t>
                      </a:r>
                      <a:endParaRPr lang="en-US" altLang="en-US" sz="24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文本框 8194"/>
          <p:cNvSpPr txBox="1"/>
          <p:nvPr>
            <p:custDataLst>
              <p:tags r:id="rId2"/>
            </p:custDataLst>
          </p:nvPr>
        </p:nvSpPr>
        <p:spPr>
          <a:xfrm>
            <a:off x="612140" y="1412875"/>
            <a:ext cx="7827645" cy="793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0" algn="l">
              <a:lnSpc>
                <a:spcPct val="150000"/>
              </a:lnSpc>
              <a:buClrTx/>
              <a:buSzTx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Intel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格式和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AT&amp;T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格式的汇编指令对比：</a:t>
            </a:r>
          </a:p>
        </p:txBody>
      </p:sp>
      <p:sp>
        <p:nvSpPr>
          <p:cNvPr id="4" name="文本框 8194"/>
          <p:cNvSpPr txBox="1"/>
          <p:nvPr>
            <p:custDataLst>
              <p:tags r:id="rId3"/>
            </p:custDataLst>
          </p:nvPr>
        </p:nvSpPr>
        <p:spPr>
          <a:xfrm>
            <a:off x="514985" y="5517515"/>
            <a:ext cx="7827645" cy="793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注：两者目的操作数和源操作数的顺序不同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g1NGU3MmE1Yjc5MDU5NjQ3ZjllNDQ2ZDhmZGY5NzIifQ=="/>
  <p:tag name="KSO_WPP_MARK_KEY" val="d49286c5-fd35-43ad-9bc0-1880cc3ef8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39*246"/>
  <p:tag name="TABLE_ENDDRAG_RECT" val="76*138*539*24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40*216"/>
  <p:tag name="TABLE_ENDDRAG_RECT" val="78*224*540*21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73*303"/>
  <p:tag name="TABLE_ENDDRAG_RECT" val="69*201*573*30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8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8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8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8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8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9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9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9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9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9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9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9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9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9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10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10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10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10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10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10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11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11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11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11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11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11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11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12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12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12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12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12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12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12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12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12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7.xml><?xml version="1.0" encoding="utf-8"?>
<a:theme xmlns:a="http://schemas.openxmlformats.org/drawingml/2006/main" name="13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8.xml><?xml version="1.0" encoding="utf-8"?>
<a:theme xmlns:a="http://schemas.openxmlformats.org/drawingml/2006/main" name="13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9.xml><?xml version="1.0" encoding="utf-8"?>
<a:theme xmlns:a="http://schemas.openxmlformats.org/drawingml/2006/main" name="13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0.xml><?xml version="1.0" encoding="utf-8"?>
<a:theme xmlns:a="http://schemas.openxmlformats.org/drawingml/2006/main" name="13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1.xml><?xml version="1.0" encoding="utf-8"?>
<a:theme xmlns:a="http://schemas.openxmlformats.org/drawingml/2006/main" name="13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2.xml><?xml version="1.0" encoding="utf-8"?>
<a:theme xmlns:a="http://schemas.openxmlformats.org/drawingml/2006/main" name="13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3.xml><?xml version="1.0" encoding="utf-8"?>
<a:theme xmlns:a="http://schemas.openxmlformats.org/drawingml/2006/main" name="13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4.xml><?xml version="1.0" encoding="utf-8"?>
<a:theme xmlns:a="http://schemas.openxmlformats.org/drawingml/2006/main" name="13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5.xml><?xml version="1.0" encoding="utf-8"?>
<a:theme xmlns:a="http://schemas.openxmlformats.org/drawingml/2006/main" name="13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6.xml><?xml version="1.0" encoding="utf-8"?>
<a:theme xmlns:a="http://schemas.openxmlformats.org/drawingml/2006/main" name="14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Asm</Template>
  <TotalTime>2421</TotalTime>
  <Words>4909</Words>
  <Application>Microsoft Office PowerPoint</Application>
  <PresentationFormat>全屏显示(4:3)</PresentationFormat>
  <Paragraphs>773</Paragraphs>
  <Slides>78</Slides>
  <Notes>13</Notes>
  <HiddenSlides>3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56</vt:i4>
      </vt:variant>
      <vt:variant>
        <vt:lpstr>幻灯片标题</vt:lpstr>
      </vt:variant>
      <vt:variant>
        <vt:i4>78</vt:i4>
      </vt:variant>
    </vt:vector>
  </HeadingPairs>
  <TitlesOfParts>
    <vt:vector size="147" baseType="lpstr">
      <vt:lpstr>等线</vt:lpstr>
      <vt:lpstr>黑体</vt:lpstr>
      <vt:lpstr>华文新魏</vt:lpstr>
      <vt:lpstr>楷体</vt:lpstr>
      <vt:lpstr>楷体_GB2312</vt:lpstr>
      <vt:lpstr>宋体</vt:lpstr>
      <vt:lpstr>微软雅黑</vt:lpstr>
      <vt:lpstr>新宋体</vt:lpstr>
      <vt:lpstr>Arial</vt:lpstr>
      <vt:lpstr>Calibri</vt:lpstr>
      <vt:lpstr>Tahoma</vt:lpstr>
      <vt:lpstr>Times New Roman</vt:lpstr>
      <vt:lpstr>Wingdings</vt:lpstr>
      <vt:lpstr>1_model-3</vt:lpstr>
      <vt:lpstr>6_model-3</vt:lpstr>
      <vt:lpstr>35_model-3</vt:lpstr>
      <vt:lpstr>40_model-3</vt:lpstr>
      <vt:lpstr>41_model-3</vt:lpstr>
      <vt:lpstr>42_model-3</vt:lpstr>
      <vt:lpstr>5_model-3</vt:lpstr>
      <vt:lpstr>78_model-3</vt:lpstr>
      <vt:lpstr>83_model-3</vt:lpstr>
      <vt:lpstr>84_model-3</vt:lpstr>
      <vt:lpstr>85_model-3</vt:lpstr>
      <vt:lpstr>86_model-3</vt:lpstr>
      <vt:lpstr>87_model-3</vt:lpstr>
      <vt:lpstr>89_model-3</vt:lpstr>
      <vt:lpstr>88_model-3</vt:lpstr>
      <vt:lpstr>90_model-3</vt:lpstr>
      <vt:lpstr>91_model-3</vt:lpstr>
      <vt:lpstr>92_model-3</vt:lpstr>
      <vt:lpstr>93_model-3</vt:lpstr>
      <vt:lpstr>94_model-3</vt:lpstr>
      <vt:lpstr>95_model-3</vt:lpstr>
      <vt:lpstr>96_model-3</vt:lpstr>
      <vt:lpstr>97_model-3</vt:lpstr>
      <vt:lpstr>98_model-3</vt:lpstr>
      <vt:lpstr>100_model-3</vt:lpstr>
      <vt:lpstr>102_model-3</vt:lpstr>
      <vt:lpstr>104_model-3</vt:lpstr>
      <vt:lpstr>105_model-3</vt:lpstr>
      <vt:lpstr>106_model-3</vt:lpstr>
      <vt:lpstr>109_model-3</vt:lpstr>
      <vt:lpstr>111_model-3</vt:lpstr>
      <vt:lpstr>112_model-3</vt:lpstr>
      <vt:lpstr>114_model-3</vt:lpstr>
      <vt:lpstr>116_model-3</vt:lpstr>
      <vt:lpstr>117_model-3</vt:lpstr>
      <vt:lpstr>118_model-3</vt:lpstr>
      <vt:lpstr>119_model-3</vt:lpstr>
      <vt:lpstr>120_model-3</vt:lpstr>
      <vt:lpstr>121_model-3</vt:lpstr>
      <vt:lpstr>122_model-3</vt:lpstr>
      <vt:lpstr>123_model-3</vt:lpstr>
      <vt:lpstr>124_model-3</vt:lpstr>
      <vt:lpstr>125_model-3</vt:lpstr>
      <vt:lpstr>126_model-3</vt:lpstr>
      <vt:lpstr>127_model-3</vt:lpstr>
      <vt:lpstr>129_model-3</vt:lpstr>
      <vt:lpstr>131_model-3</vt:lpstr>
      <vt:lpstr>132_model-3</vt:lpstr>
      <vt:lpstr>133_model-3</vt:lpstr>
      <vt:lpstr>134_model-3</vt:lpstr>
      <vt:lpstr>135_model-3</vt:lpstr>
      <vt:lpstr>136_model-3</vt:lpstr>
      <vt:lpstr>137_model-3</vt:lpstr>
      <vt:lpstr>138_model-3</vt:lpstr>
      <vt:lpstr>139_model-3</vt:lpstr>
      <vt:lpstr>140_model-3</vt:lpstr>
      <vt:lpstr>第三章 程序的转换及机器级表示</vt:lpstr>
      <vt:lpstr>主要内容</vt:lpstr>
      <vt:lpstr>PowerPoint 演示文稿</vt:lpstr>
      <vt:lpstr>PowerPoint 演示文稿</vt:lpstr>
      <vt:lpstr>PowerPoint 演示文稿</vt:lpstr>
      <vt:lpstr>PowerPoint 演示文稿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soft.netnest.com.cn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软件仓库</dc:creator>
  <cp:lastModifiedBy>zhuhong</cp:lastModifiedBy>
  <cp:revision>1147</cp:revision>
  <dcterms:created xsi:type="dcterms:W3CDTF">2006-11-13T09:10:00Z</dcterms:created>
  <dcterms:modified xsi:type="dcterms:W3CDTF">2024-09-15T09:21:28Z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2052-12.1.0.15358</vt:lpwstr>
  </property>
  <property fmtid="{D5CDD505-2E9C-101B-9397-08002B2CF9AE}" pid="3" name="ICV">
    <vt:lpwstr>849A4ED79F6A4168823D8913AE8C4ED2</vt:lpwstr>
  </property>
</Properties>
</file>