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39.xml" ContentType="application/vnd.openxmlformats-officedocument.presentationml.tags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4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3.xml" ContentType="application/vnd.openxmlformats-officedocument.presentationml.notesSlide+xml"/>
  <Override PartName="/ppt/tags/tag56.xml" ContentType="application/vnd.openxmlformats-officedocument.presentationml.tags+xml"/>
  <Override PartName="/ppt/notesSlides/notesSlide4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816" r:id="rId11"/>
    <p:sldMasterId id="2147483828" r:id="rId12"/>
    <p:sldMasterId id="2147483840" r:id="rId13"/>
    <p:sldMasterId id="2147483852" r:id="rId14"/>
    <p:sldMasterId id="2147483864" r:id="rId15"/>
    <p:sldMasterId id="2147483984" r:id="rId16"/>
    <p:sldMasterId id="2147484056" r:id="rId17"/>
    <p:sldMasterId id="2147484068" r:id="rId18"/>
    <p:sldMasterId id="2147484080" r:id="rId19"/>
    <p:sldMasterId id="2147484092" r:id="rId20"/>
    <p:sldMasterId id="2147484116" r:id="rId21"/>
    <p:sldMasterId id="2147484128" r:id="rId22"/>
    <p:sldMasterId id="2147484140" r:id="rId23"/>
  </p:sldMasterIdLst>
  <p:notesMasterIdLst>
    <p:notesMasterId r:id="rId103"/>
  </p:notesMasterIdLst>
  <p:sldIdLst>
    <p:sldId id="256" r:id="rId24"/>
    <p:sldId id="1338" r:id="rId25"/>
    <p:sldId id="2160" r:id="rId26"/>
    <p:sldId id="2161" r:id="rId27"/>
    <p:sldId id="2162" r:id="rId28"/>
    <p:sldId id="2163" r:id="rId29"/>
    <p:sldId id="2164" r:id="rId30"/>
    <p:sldId id="2165" r:id="rId31"/>
    <p:sldId id="2166" r:id="rId32"/>
    <p:sldId id="2167" r:id="rId33"/>
    <p:sldId id="2207" r:id="rId34"/>
    <p:sldId id="2208" r:id="rId35"/>
    <p:sldId id="2206" r:id="rId36"/>
    <p:sldId id="2170" r:id="rId37"/>
    <p:sldId id="2171" r:id="rId38"/>
    <p:sldId id="2172" r:id="rId39"/>
    <p:sldId id="2173" r:id="rId40"/>
    <p:sldId id="2175" r:id="rId41"/>
    <p:sldId id="2176" r:id="rId42"/>
    <p:sldId id="2177" r:id="rId43"/>
    <p:sldId id="2178" r:id="rId44"/>
    <p:sldId id="2179" r:id="rId45"/>
    <p:sldId id="2209" r:id="rId46"/>
    <p:sldId id="2181" r:id="rId47"/>
    <p:sldId id="2182" r:id="rId48"/>
    <p:sldId id="2183" r:id="rId49"/>
    <p:sldId id="2184" r:id="rId50"/>
    <p:sldId id="2185" r:id="rId51"/>
    <p:sldId id="2186" r:id="rId52"/>
    <p:sldId id="2187" r:id="rId53"/>
    <p:sldId id="2188" r:id="rId54"/>
    <p:sldId id="2189" r:id="rId55"/>
    <p:sldId id="2190" r:id="rId56"/>
    <p:sldId id="2191" r:id="rId57"/>
    <p:sldId id="2192" r:id="rId58"/>
    <p:sldId id="2193" r:id="rId59"/>
    <p:sldId id="2194" r:id="rId60"/>
    <p:sldId id="2197" r:id="rId61"/>
    <p:sldId id="2198" r:id="rId62"/>
    <p:sldId id="2199" r:id="rId63"/>
    <p:sldId id="2202" r:id="rId64"/>
    <p:sldId id="2203" r:id="rId65"/>
    <p:sldId id="2204" r:id="rId66"/>
    <p:sldId id="2205" r:id="rId67"/>
    <p:sldId id="557" r:id="rId68"/>
    <p:sldId id="2003" r:id="rId69"/>
    <p:sldId id="2004" r:id="rId70"/>
    <p:sldId id="2005" r:id="rId71"/>
    <p:sldId id="2115" r:id="rId72"/>
    <p:sldId id="2006" r:id="rId73"/>
    <p:sldId id="2007" r:id="rId74"/>
    <p:sldId id="504" r:id="rId75"/>
    <p:sldId id="939" r:id="rId76"/>
    <p:sldId id="505" r:id="rId77"/>
    <p:sldId id="507" r:id="rId78"/>
    <p:sldId id="2210" r:id="rId79"/>
    <p:sldId id="1448" r:id="rId80"/>
    <p:sldId id="2012" r:id="rId81"/>
    <p:sldId id="2013" r:id="rId82"/>
    <p:sldId id="935" r:id="rId83"/>
    <p:sldId id="937" r:id="rId84"/>
    <p:sldId id="936" r:id="rId85"/>
    <p:sldId id="2014" r:id="rId86"/>
    <p:sldId id="1833" r:id="rId87"/>
    <p:sldId id="2015" r:id="rId88"/>
    <p:sldId id="2016" r:id="rId89"/>
    <p:sldId id="2116" r:id="rId90"/>
    <p:sldId id="1834" r:id="rId91"/>
    <p:sldId id="2026" r:id="rId92"/>
    <p:sldId id="2035" r:id="rId93"/>
    <p:sldId id="2036" r:id="rId94"/>
    <p:sldId id="2038" r:id="rId95"/>
    <p:sldId id="2037" r:id="rId96"/>
    <p:sldId id="2040" r:id="rId97"/>
    <p:sldId id="2041" r:id="rId98"/>
    <p:sldId id="2042" r:id="rId99"/>
    <p:sldId id="2211" r:id="rId100"/>
    <p:sldId id="2212" r:id="rId101"/>
    <p:sldId id="2213" r:id="rId102"/>
  </p:sldIdLst>
  <p:sldSz cx="9144000" cy="6858000" type="screen4x3"/>
  <p:notesSz cx="6858000" cy="9144000"/>
  <p:custDataLst>
    <p:tags r:id="rId10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33" autoAdjust="0"/>
  </p:normalViewPr>
  <p:slideViewPr>
    <p:cSldViewPr showGuides="1">
      <p:cViewPr varScale="1">
        <p:scale>
          <a:sx n="64" d="100"/>
          <a:sy n="64" d="100"/>
        </p:scale>
        <p:origin x="1752" y="72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84" Type="http://schemas.openxmlformats.org/officeDocument/2006/relationships/slide" Target="slides/slide61.xml"/><Relationship Id="rId89" Type="http://schemas.openxmlformats.org/officeDocument/2006/relationships/slide" Target="slides/slide66.xml"/><Relationship Id="rId16" Type="http://schemas.openxmlformats.org/officeDocument/2006/relationships/slideMaster" Target="slideMasters/slideMaster16.xml"/><Relationship Id="rId107" Type="http://schemas.openxmlformats.org/officeDocument/2006/relationships/viewProps" Target="viewProps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74" Type="http://schemas.openxmlformats.org/officeDocument/2006/relationships/slide" Target="slides/slide51.xml"/><Relationship Id="rId79" Type="http://schemas.openxmlformats.org/officeDocument/2006/relationships/slide" Target="slides/slide56.xml"/><Relationship Id="rId102" Type="http://schemas.openxmlformats.org/officeDocument/2006/relationships/slide" Target="slides/slide79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7.xml"/><Relationship Id="rId95" Type="http://schemas.openxmlformats.org/officeDocument/2006/relationships/slide" Target="slides/slide72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0" Type="http://schemas.openxmlformats.org/officeDocument/2006/relationships/slide" Target="slides/slide57.xml"/><Relationship Id="rId85" Type="http://schemas.openxmlformats.org/officeDocument/2006/relationships/slide" Target="slides/slide62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59" Type="http://schemas.openxmlformats.org/officeDocument/2006/relationships/slide" Target="slides/slide3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54" Type="http://schemas.openxmlformats.org/officeDocument/2006/relationships/slide" Target="slides/slide31.xml"/><Relationship Id="rId70" Type="http://schemas.openxmlformats.org/officeDocument/2006/relationships/slide" Target="slides/slide47.xml"/><Relationship Id="rId75" Type="http://schemas.openxmlformats.org/officeDocument/2006/relationships/slide" Target="slides/slide52.xml"/><Relationship Id="rId91" Type="http://schemas.openxmlformats.org/officeDocument/2006/relationships/slide" Target="slides/slide68.xml"/><Relationship Id="rId96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slide" Target="slides/slide55.xml"/><Relationship Id="rId81" Type="http://schemas.openxmlformats.org/officeDocument/2006/relationships/slide" Target="slides/slide58.xml"/><Relationship Id="rId86" Type="http://schemas.openxmlformats.org/officeDocument/2006/relationships/slide" Target="slides/slide63.xml"/><Relationship Id="rId94" Type="http://schemas.openxmlformats.org/officeDocument/2006/relationships/slide" Target="slides/slide71.xml"/><Relationship Id="rId99" Type="http://schemas.openxmlformats.org/officeDocument/2006/relationships/slide" Target="slides/slide76.xml"/><Relationship Id="rId101" Type="http://schemas.openxmlformats.org/officeDocument/2006/relationships/slide" Target="slides/slide7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109" Type="http://schemas.openxmlformats.org/officeDocument/2006/relationships/tableStyles" Target="tableStyles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slide" Target="slides/slide53.xml"/><Relationship Id="rId97" Type="http://schemas.openxmlformats.org/officeDocument/2006/relationships/slide" Target="slides/slide74.xml"/><Relationship Id="rId104" Type="http://schemas.openxmlformats.org/officeDocument/2006/relationships/tags" Target="tags/tag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92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Relationship Id="rId24" Type="http://schemas.openxmlformats.org/officeDocument/2006/relationships/slide" Target="slides/slide1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66" Type="http://schemas.openxmlformats.org/officeDocument/2006/relationships/slide" Target="slides/slide43.xml"/><Relationship Id="rId87" Type="http://schemas.openxmlformats.org/officeDocument/2006/relationships/slide" Target="slides/slide64.xml"/><Relationship Id="rId61" Type="http://schemas.openxmlformats.org/officeDocument/2006/relationships/slide" Target="slides/slide38.xml"/><Relationship Id="rId82" Type="http://schemas.openxmlformats.org/officeDocument/2006/relationships/slide" Target="slides/slide5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56" Type="http://schemas.openxmlformats.org/officeDocument/2006/relationships/slide" Target="slides/slide33.xml"/><Relationship Id="rId77" Type="http://schemas.openxmlformats.org/officeDocument/2006/relationships/slide" Target="slides/slide54.xml"/><Relationship Id="rId100" Type="http://schemas.openxmlformats.org/officeDocument/2006/relationships/slide" Target="slides/slide77.xml"/><Relationship Id="rId105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93" Type="http://schemas.openxmlformats.org/officeDocument/2006/relationships/slide" Target="slides/slide70.xml"/><Relationship Id="rId98" Type="http://schemas.openxmlformats.org/officeDocument/2006/relationships/slide" Target="slides/slide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.xml"/><Relationship Id="rId46" Type="http://schemas.openxmlformats.org/officeDocument/2006/relationships/slide" Target="slides/slide23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62" Type="http://schemas.openxmlformats.org/officeDocument/2006/relationships/slide" Target="slides/slide39.xml"/><Relationship Id="rId83" Type="http://schemas.openxmlformats.org/officeDocument/2006/relationships/slide" Target="slides/slide60.xml"/><Relationship Id="rId88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  </a:t>
            </a:r>
            <a:r>
              <a:rPr lang="zh-CN" altLang="en-US" dirty="0"/>
              <a:t>堆的作用，</a:t>
            </a:r>
            <a:r>
              <a:rPr lang="en-US" altLang="zh-CN" dirty="0"/>
              <a:t>C++</a:t>
            </a:r>
            <a:r>
              <a:rPr lang="zh-CN" altLang="en-US" dirty="0"/>
              <a:t>语言中内存管理有三类东西，全局变量，堆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，空间不重叠</a:t>
            </a:r>
            <a:r>
              <a:rPr lang="en-US" altLang="zh-CN" dirty="0"/>
              <a:t>&lt;--</a:t>
            </a:r>
            <a:r>
              <a:rPr lang="zh-CN" altLang="en-US" dirty="0"/>
              <a:t>堆栈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语言函数库， </a:t>
            </a:r>
            <a:r>
              <a:rPr lang="en-US" altLang="zh-CN" dirty="0"/>
              <a:t>C++</a:t>
            </a:r>
            <a:r>
              <a:rPr lang="zh-CN" altLang="en-US" dirty="0"/>
              <a:t>数据结构问题， </a:t>
            </a:r>
            <a:r>
              <a:rPr lang="en-US" altLang="zh-CN" dirty="0"/>
              <a:t>Python</a:t>
            </a:r>
            <a:r>
              <a:rPr lang="zh-CN" altLang="en-US" dirty="0"/>
              <a:t>语法不变，提供了面向人工智能的函数库，高级语言不管怎样变化，最底层的机器码依然是不变的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0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7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02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关键点：子程序调用时堆栈里面放了什么？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关键点：子程序调用时堆栈里面放了什么？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7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关键点：子程序调用时堆栈里面放了什么？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9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关键点：子程序调用时堆栈里面放了什么？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1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0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可以用原来的例子以及堆栈显示说明。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85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之前加一张</a:t>
            </a:r>
            <a:r>
              <a:rPr lang="en-US" altLang="zh-CN" dirty="0"/>
              <a:t>ppt</a:t>
            </a:r>
            <a:r>
              <a:rPr lang="zh-CN" altLang="en-US" dirty="0"/>
              <a:t>，显示栈帧的情况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2B(43</a:t>
            </a:r>
            <a:r>
              <a:rPr lang="zh-CN" altLang="en-US" dirty="0"/>
              <a:t>十进制</a:t>
            </a:r>
            <a:r>
              <a:rPr lang="en-US" altLang="zh-CN" dirty="0"/>
              <a:t>), a</a:t>
            </a:r>
            <a:r>
              <a:rPr lang="zh-CN" altLang="en-US" dirty="0"/>
              <a:t>的</a:t>
            </a:r>
            <a:r>
              <a:rPr lang="en-US" altLang="zh-CN" dirty="0"/>
              <a:t>ascii:61H</a:t>
            </a:r>
            <a:r>
              <a:rPr lang="zh-CN" altLang="en-US" dirty="0"/>
              <a:t>（</a:t>
            </a:r>
            <a:r>
              <a:rPr lang="en-US" altLang="zh-CN" dirty="0"/>
              <a:t>97</a:t>
            </a:r>
            <a:r>
              <a:rPr lang="zh-CN" altLang="en-US" dirty="0"/>
              <a:t>），</a:t>
            </a:r>
            <a:r>
              <a:rPr lang="en-US" altLang="zh-CN" dirty="0"/>
              <a:t>-</a:t>
            </a:r>
            <a:r>
              <a:rPr lang="zh-CN" altLang="en-US" dirty="0"/>
              <a:t>是</a:t>
            </a:r>
            <a:r>
              <a:rPr lang="en-US" altLang="zh-CN" dirty="0"/>
              <a:t>2DH</a:t>
            </a:r>
            <a:r>
              <a:rPr lang="zh-CN" altLang="en-US" dirty="0"/>
              <a:t>（</a:t>
            </a:r>
            <a:r>
              <a:rPr lang="en-US" altLang="zh-CN" dirty="0"/>
              <a:t>45</a:t>
            </a:r>
            <a:r>
              <a:rPr lang="zh-CN" altLang="en-US" dirty="0"/>
              <a:t>），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73H</a:t>
            </a:r>
            <a:r>
              <a:rPr lang="zh-CN" altLang="en-US" dirty="0"/>
              <a:t>（</a:t>
            </a:r>
            <a:r>
              <a:rPr lang="en-US" altLang="zh-CN" dirty="0"/>
              <a:t>115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参数的值被修改了的话，是修改的堆栈中的值，因而不会被带出来。回到主程序会被回收空间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6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VS2019</a:t>
            </a:r>
            <a:r>
              <a:rPr lang="zh-CN" altLang="en-US" dirty="0"/>
              <a:t>下展示</a:t>
            </a:r>
            <a:r>
              <a:rPr lang="en-US" altLang="zh-CN" dirty="0"/>
              <a:t>swap</a:t>
            </a:r>
            <a:r>
              <a:rPr lang="zh-CN" altLang="en-US" dirty="0"/>
              <a:t>在堆栈内对</a:t>
            </a:r>
            <a:r>
              <a:rPr lang="en-US" altLang="zh-CN" dirty="0" err="1"/>
              <a:t>a,b</a:t>
            </a:r>
            <a:r>
              <a:rPr lang="zh-CN" altLang="en-US" dirty="0"/>
              <a:t>两参数的交换，而实际上</a:t>
            </a:r>
            <a:r>
              <a:rPr lang="en-US" altLang="zh-CN" dirty="0" err="1"/>
              <a:t>a,b</a:t>
            </a:r>
            <a:r>
              <a:rPr lang="zh-CN" altLang="en-US" dirty="0"/>
              <a:t>原值不变（没有交换）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VS</a:t>
            </a:r>
            <a:r>
              <a:rPr lang="zh-CN" altLang="en-US" dirty="0"/>
              <a:t>，然后查看堆栈情况，可反汇编单步执行，查看堆栈和原来的数据，注意：打开内存窗口时，要把窗口浮动并调整窗口大小使得它可以显示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VS2019</a:t>
            </a:r>
            <a:r>
              <a:rPr lang="zh-CN" altLang="en-US" dirty="0"/>
              <a:t>查看堆栈以及主程序和子程序栈帧中的数据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51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每一次调用都会往堆栈里面压入数据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4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这些是如何映射到汇编语言上，</a:t>
            </a:r>
            <a:r>
              <a:rPr lang="en-US" altLang="zh-CN" dirty="0"/>
              <a:t>unsigned</a:t>
            </a:r>
            <a:r>
              <a:rPr lang="zh-CN" altLang="en-US" dirty="0"/>
              <a:t>与</a:t>
            </a:r>
            <a:r>
              <a:rPr lang="en-US" altLang="zh-CN" dirty="0"/>
              <a:t>signed</a:t>
            </a:r>
            <a:r>
              <a:rPr lang="zh-CN" altLang="en-US" dirty="0"/>
              <a:t>差别在于所处理这些数据的指令，有符号数和无符号数相乘，要做转换，转换是由编译器来做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5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不必去记忆，写一个程序反汇编之后观察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0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2B(43</a:t>
            </a:r>
            <a:r>
              <a:rPr lang="zh-CN" altLang="en-US" dirty="0"/>
              <a:t>十进制</a:t>
            </a:r>
            <a:r>
              <a:rPr lang="en-US" altLang="zh-CN" dirty="0"/>
              <a:t>), a</a:t>
            </a:r>
            <a:r>
              <a:rPr lang="zh-CN" altLang="en-US" dirty="0"/>
              <a:t>的</a:t>
            </a:r>
            <a:r>
              <a:rPr lang="en-US" altLang="zh-CN" dirty="0"/>
              <a:t>ascii:61H</a:t>
            </a:r>
            <a:r>
              <a:rPr lang="zh-CN" altLang="en-US" dirty="0"/>
              <a:t>（</a:t>
            </a:r>
            <a:r>
              <a:rPr lang="en-US" altLang="zh-CN" dirty="0"/>
              <a:t>97</a:t>
            </a:r>
            <a:r>
              <a:rPr lang="zh-CN" altLang="en-US" dirty="0"/>
              <a:t>），</a:t>
            </a:r>
            <a:r>
              <a:rPr lang="en-US" altLang="zh-CN" dirty="0"/>
              <a:t>-</a:t>
            </a:r>
            <a:r>
              <a:rPr lang="zh-CN" altLang="en-US" dirty="0"/>
              <a:t>是</a:t>
            </a:r>
            <a:r>
              <a:rPr lang="en-US" altLang="zh-CN" dirty="0"/>
              <a:t>2DH</a:t>
            </a:r>
            <a:r>
              <a:rPr lang="zh-CN" altLang="en-US" dirty="0"/>
              <a:t>（</a:t>
            </a:r>
            <a:r>
              <a:rPr lang="en-US" altLang="zh-CN" dirty="0"/>
              <a:t>45</a:t>
            </a:r>
            <a:r>
              <a:rPr lang="zh-CN" altLang="en-US" dirty="0"/>
              <a:t>），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73H</a:t>
            </a:r>
            <a:r>
              <a:rPr lang="zh-CN" altLang="en-US" dirty="0"/>
              <a:t>（</a:t>
            </a:r>
            <a:r>
              <a:rPr lang="en-US" altLang="zh-CN" dirty="0"/>
              <a:t>115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17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书上的例子，用</a:t>
            </a:r>
            <a:r>
              <a:rPr lang="en-US" altLang="zh-CN" dirty="0" err="1"/>
              <a:t>gdb</a:t>
            </a:r>
            <a:r>
              <a:rPr lang="zh-CN" altLang="en-US" dirty="0"/>
              <a:t>反汇编来看汇编指令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00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C282B-DAF3-1167-3A6A-EC0D1ADA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E79A3C-879A-A5A6-CEC3-8E1C0E9A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8F80DC-E053-008D-F0A4-F0FBA8792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669A-E176-0E0E-7444-05BD4247D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99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885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能不能通过一些例子，总结出规律？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963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 s1 = 0xffff; </a:t>
            </a:r>
            <a:endParaRPr lang="en-US" altLang="zh-CN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   eax,0FFFFFFFFh  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  word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[s1],ax  </a:t>
            </a:r>
          </a:p>
          <a:p>
            <a:pPr algn="l"/>
            <a:endParaRPr lang="en-US" altLang="zh-CN" sz="12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 short s2 = 0xffff;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eax,0FFFFh  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word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[s2],ax  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en-US" dirty="0"/>
              <a:t>若是 </a:t>
            </a:r>
            <a:r>
              <a:rPr lang="en-US" altLang="zh-CN" dirty="0"/>
              <a:t>short s1=0xff;  </a:t>
            </a:r>
            <a:r>
              <a:rPr lang="zh-CN" altLang="en-US" dirty="0"/>
              <a:t>执行后 </a:t>
            </a:r>
            <a:r>
              <a:rPr lang="en-US" altLang="zh-CN" dirty="0"/>
              <a:t>s1=0x00ff;</a:t>
            </a:r>
          </a:p>
          <a:p>
            <a:pPr algn="l"/>
            <a:r>
              <a:rPr lang="zh-CN" altLang="en-US" dirty="0"/>
              <a:t>若是 </a:t>
            </a:r>
            <a:r>
              <a:rPr lang="en-US" altLang="zh-CN" dirty="0"/>
              <a:t>int x=0xffff;  </a:t>
            </a:r>
            <a:r>
              <a:rPr lang="zh-CN" altLang="en-US" dirty="0"/>
              <a:t>执行后  </a:t>
            </a:r>
            <a:r>
              <a:rPr lang="en-US" altLang="zh-CN" dirty="0"/>
              <a:t>x=0x0000ffff;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sz="12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 = s1;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i1=0xffffffff;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movsx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[s1]  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 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[i1],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2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2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 = s2;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i1=0x0000ffff;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movzx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[s2] 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  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[i1],</a:t>
            </a:r>
            <a:r>
              <a:rPr lang="en-US" altLang="zh-CN" sz="12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2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  <a:p>
            <a:pPr algn="l"/>
            <a:endParaRPr lang="en-US" altLang="zh-CN" sz="12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34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s1;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i2=0xffffffff;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movsx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[s1]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mov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[i2],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s2;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i2=0x0000ffff;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movzx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[s2]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mov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[i2],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zh-CN" altLang="en-US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682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s1;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i2=0xffffffff;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movsx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[s1]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mov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[i2],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s2;   // </a:t>
            </a:r>
            <a:r>
              <a:rPr lang="en-US" altLang="zh-CN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i2=0x0000ffff;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movzx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word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[s2]  </a:t>
            </a:r>
          </a:p>
          <a:p>
            <a:pPr algn="l"/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mov    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[i2],</a:t>
            </a:r>
            <a:r>
              <a:rPr lang="en-US" altLang="zh-CN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zh-CN" altLang="en-US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72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7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41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有符号转换成无符号易出错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2B(43</a:t>
            </a:r>
            <a:r>
              <a:rPr lang="zh-CN" altLang="en-US" dirty="0"/>
              <a:t>十进制</a:t>
            </a:r>
            <a:r>
              <a:rPr lang="en-US" altLang="zh-CN" dirty="0"/>
              <a:t>), a</a:t>
            </a:r>
            <a:r>
              <a:rPr lang="zh-CN" altLang="en-US" dirty="0"/>
              <a:t>的</a:t>
            </a:r>
            <a:r>
              <a:rPr lang="en-US" altLang="zh-CN" dirty="0"/>
              <a:t>ascii:61H</a:t>
            </a:r>
            <a:r>
              <a:rPr lang="zh-CN" altLang="en-US" dirty="0"/>
              <a:t>（</a:t>
            </a:r>
            <a:r>
              <a:rPr lang="en-US" altLang="zh-CN" dirty="0"/>
              <a:t>97</a:t>
            </a:r>
            <a:r>
              <a:rPr lang="zh-CN" altLang="en-US" dirty="0"/>
              <a:t>），</a:t>
            </a:r>
            <a:r>
              <a:rPr lang="en-US" altLang="zh-CN" dirty="0"/>
              <a:t>-</a:t>
            </a:r>
            <a:r>
              <a:rPr lang="zh-CN" altLang="en-US" dirty="0"/>
              <a:t>是</a:t>
            </a:r>
            <a:r>
              <a:rPr lang="en-US" altLang="zh-CN" dirty="0"/>
              <a:t>2DH</a:t>
            </a:r>
            <a:r>
              <a:rPr lang="zh-CN" altLang="en-US" dirty="0"/>
              <a:t>（</a:t>
            </a:r>
            <a:r>
              <a:rPr lang="en-US" altLang="zh-CN" dirty="0"/>
              <a:t>45</a:t>
            </a:r>
            <a:r>
              <a:rPr lang="zh-CN" altLang="en-US" dirty="0"/>
              <a:t>），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73H</a:t>
            </a:r>
            <a:r>
              <a:rPr lang="zh-CN" altLang="en-US" dirty="0"/>
              <a:t>（</a:t>
            </a:r>
            <a:r>
              <a:rPr lang="en-US" altLang="zh-CN" dirty="0"/>
              <a:t>115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64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不必记住，要用</a:t>
            </a:r>
            <a:r>
              <a:rPr lang="en-US" altLang="zh-CN" dirty="0" err="1"/>
              <a:t>gdb</a:t>
            </a:r>
            <a:r>
              <a:rPr lang="zh-CN" altLang="en-US" dirty="0"/>
              <a:t>查看反汇编指令的扩展，该程序在</a:t>
            </a:r>
            <a:r>
              <a:rPr lang="en-US" altLang="zh-CN" dirty="0"/>
              <a:t>VS2019</a:t>
            </a:r>
            <a:r>
              <a:rPr lang="zh-CN" altLang="en-US" dirty="0"/>
              <a:t>下，前一条给</a:t>
            </a:r>
            <a:r>
              <a:rPr lang="en-US" altLang="zh-CN" dirty="0"/>
              <a:t>d</a:t>
            </a:r>
            <a:r>
              <a:rPr lang="zh-CN" altLang="en-US" dirty="0"/>
              <a:t>赋值的语句会报警告错误，但是</a:t>
            </a:r>
            <a:r>
              <a:rPr lang="en-US" altLang="zh-CN" dirty="0" err="1"/>
              <a:t>gcc</a:t>
            </a:r>
            <a:r>
              <a:rPr lang="zh-CN" altLang="en-US" dirty="0"/>
              <a:t>不会报错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3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822F-2CBF-81FB-940D-DA915E96A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6491BF-79CE-AA6E-A12E-6266025A9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126553-07CB-C183-BF7A-753D24FE6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不必记住，要用</a:t>
            </a:r>
            <a:r>
              <a:rPr lang="en-US" altLang="zh-CN" dirty="0" err="1"/>
              <a:t>gdb</a:t>
            </a:r>
            <a:r>
              <a:rPr lang="zh-CN" altLang="en-US" dirty="0"/>
              <a:t>查看反汇编指令的扩展， </a:t>
            </a:r>
            <a:r>
              <a:rPr lang="en-US" altLang="zh-CN" dirty="0"/>
              <a:t>seta %al</a:t>
            </a:r>
            <a:r>
              <a:rPr lang="zh-CN" altLang="en-US" dirty="0"/>
              <a:t>，当作无符号比较高于时，设置</a:t>
            </a:r>
            <a:r>
              <a:rPr lang="en-US" altLang="zh-CN" dirty="0"/>
              <a:t>al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 err="1"/>
              <a:t>setg</a:t>
            </a:r>
            <a:r>
              <a:rPr lang="en-US" altLang="zh-CN" dirty="0"/>
              <a:t> %al</a:t>
            </a:r>
            <a:r>
              <a:rPr lang="zh-CN" altLang="en-US" dirty="0"/>
              <a:t>，当作有符号比较时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75553-96D7-99AE-8F31-420A6D40E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3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在机器运行一下这个程序，分配了一个很大的</a:t>
            </a:r>
            <a:r>
              <a:rPr lang="en-US" altLang="zh-CN" dirty="0"/>
              <a:t>count=2^30+1</a:t>
            </a:r>
            <a:r>
              <a:rPr lang="zh-CN" altLang="en-US" dirty="0"/>
              <a:t>。在堆里面分配空间。程序运行时按理会出现崩溃，不一定马上崩溃</a:t>
            </a:r>
            <a:endParaRPr lang="en-US" altLang="zh-CN" dirty="0"/>
          </a:p>
          <a:p>
            <a:r>
              <a:rPr lang="zh-CN" altLang="en-US" dirty="0"/>
              <a:t>程序：</a:t>
            </a:r>
            <a:endParaRPr lang="en-US" altLang="zh-CN" dirty="0"/>
          </a:p>
          <a:p>
            <a:r>
              <a:rPr lang="en-US" altLang="zh-CN" dirty="0"/>
              <a:t>//#define  _CRT_SECURE_NO_WARNINGS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copy_array</a:t>
            </a:r>
            <a:r>
              <a:rPr lang="en-US" altLang="zh-CN" dirty="0"/>
              <a:t>(int* array, int count)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/* </a:t>
            </a:r>
            <a:r>
              <a:rPr lang="zh-CN" altLang="en-US" dirty="0"/>
              <a:t>在堆区申请一块内存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int* </a:t>
            </a:r>
            <a:r>
              <a:rPr lang="en-US" altLang="zh-CN" dirty="0" err="1"/>
              <a:t>myarray</a:t>
            </a:r>
            <a:r>
              <a:rPr lang="en-US" altLang="zh-CN" dirty="0"/>
              <a:t> = (int*)malloc(count * 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myarray</a:t>
            </a:r>
            <a:r>
              <a:rPr lang="en-US" altLang="zh-CN" dirty="0"/>
              <a:t> == NULL)</a:t>
            </a:r>
          </a:p>
          <a:p>
            <a:r>
              <a:rPr lang="en-US" altLang="zh-CN" dirty="0"/>
              <a:t>        return -1;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count;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myarray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array[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return count;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x,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x = 1;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30; </a:t>
            </a:r>
            <a:r>
              <a:rPr lang="en-US" altLang="zh-CN" dirty="0" err="1"/>
              <a:t>i</a:t>
            </a:r>
            <a:r>
              <a:rPr lang="en-US" altLang="zh-CN" dirty="0"/>
              <a:t>++) x = 2 * x;</a:t>
            </a:r>
          </a:p>
          <a:p>
            <a:r>
              <a:rPr lang="en-US" altLang="zh-CN" dirty="0"/>
              <a:t>    int  array[10] = {100,100,100,100,100,10,10,10,10,10};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copy_array</a:t>
            </a:r>
            <a:r>
              <a:rPr lang="en-US" altLang="zh-CN" dirty="0"/>
              <a:t>(array, 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66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580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左边的运行不报错，右边的会报错，原因就是编译器的问题，编译器对两段代码的解释不同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0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–g –m32 –no-pie –</a:t>
            </a:r>
            <a:r>
              <a:rPr lang="en-US" altLang="zh-CN" dirty="0" err="1"/>
              <a:t>fno</a:t>
            </a:r>
            <a:r>
              <a:rPr lang="en-US" altLang="zh-CN" dirty="0"/>
              <a:t>-pic –o t1  t1.c</a:t>
            </a:r>
            <a:r>
              <a:rPr lang="zh-CN" altLang="en-US" dirty="0"/>
              <a:t>这种形式命令，去掉编译器添加的代码，所生成的代码看到的是跳转表地址</a:t>
            </a:r>
            <a:r>
              <a:rPr lang="en-US" altLang="zh-CN" dirty="0"/>
              <a:t> </a:t>
            </a:r>
            <a:r>
              <a:rPr lang="zh-CN" altLang="en-US" dirty="0"/>
              <a:t>若不带</a:t>
            </a:r>
            <a:r>
              <a:rPr lang="en-US" altLang="zh-CN" dirty="0"/>
              <a:t>–no-pie –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则地址表是个偏移量，需要加上表头获得跳转的入口地址，此例是</a:t>
            </a:r>
            <a:r>
              <a:rPr lang="en-US" altLang="zh-CN" dirty="0"/>
              <a:t>64</a:t>
            </a:r>
            <a:r>
              <a:rPr lang="zh-CN" altLang="en-US" dirty="0"/>
              <a:t>位情况下的跳转表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4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0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1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1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3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3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3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4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4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0.xml"/><Relationship Id="rId1" Type="http://schemas.openxmlformats.org/officeDocument/2006/relationships/tags" Target="../tags/tag4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5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3.xml"/><Relationship Id="rId1" Type="http://schemas.openxmlformats.org/officeDocument/2006/relationships/tags" Target="../tags/tag5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94.xml"/><Relationship Id="rId1" Type="http://schemas.openxmlformats.org/officeDocument/2006/relationships/tags" Target="../tags/tag5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16.xml"/><Relationship Id="rId1" Type="http://schemas.openxmlformats.org/officeDocument/2006/relationships/tags" Target="../tags/tag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4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5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8.xml"/><Relationship Id="rId1" Type="http://schemas.openxmlformats.org/officeDocument/2006/relationships/tags" Target="../tags/tag6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9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016" y="1124744"/>
            <a:ext cx="9145016" cy="518457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switch (a)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/>
              <a:t>0x0000555555555171 &lt;+40&gt;:8b 45 f8		</a:t>
            </a:r>
            <a:r>
              <a:rPr lang="en-US" altLang="zh-CN" sz="1800" dirty="0">
                <a:solidFill>
                  <a:srgbClr val="FF0000"/>
                </a:solidFill>
              </a:rPr>
              <a:t>mov    -0x8(%</a:t>
            </a:r>
            <a:r>
              <a:rPr lang="en-US" altLang="zh-CN" sz="1800" dirty="0" err="1">
                <a:solidFill>
                  <a:srgbClr val="FF0000"/>
                </a:solidFill>
              </a:rPr>
              <a:t>rbp</a:t>
            </a:r>
            <a:r>
              <a:rPr lang="en-US" altLang="zh-CN" sz="1800" dirty="0">
                <a:solidFill>
                  <a:srgbClr val="FF0000"/>
                </a:solidFill>
              </a:rPr>
              <a:t>),%</a:t>
            </a:r>
            <a:r>
              <a:rPr lang="en-US" altLang="zh-CN" sz="1800" dirty="0" err="1">
                <a:solidFill>
                  <a:srgbClr val="FF0000"/>
                </a:solidFill>
              </a:rPr>
              <a:t>eax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0x0000555555555174 &lt;+43&gt;:83 e8 0a		</a:t>
            </a:r>
            <a:r>
              <a:rPr lang="en-US" altLang="zh-CN" sz="1800" dirty="0">
                <a:solidFill>
                  <a:srgbClr val="FF0000"/>
                </a:solidFill>
              </a:rPr>
              <a:t>sub    $0xa,%eax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0x0000555555555177 &lt;+46&gt;:83 f8 07		</a:t>
            </a:r>
            <a:r>
              <a:rPr lang="en-US" altLang="zh-CN" sz="1800" dirty="0" err="1">
                <a:solidFill>
                  <a:srgbClr val="FF0000"/>
                </a:solidFill>
              </a:rPr>
              <a:t>cmp</a:t>
            </a:r>
            <a:r>
              <a:rPr lang="en-US" altLang="zh-CN" sz="1800" dirty="0">
                <a:solidFill>
                  <a:srgbClr val="FF0000"/>
                </a:solidFill>
              </a:rPr>
              <a:t>    $0x7,%eax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0x000055555555517a &lt;+49&gt;:77 4a	</a:t>
            </a:r>
            <a:r>
              <a:rPr lang="en-US" altLang="zh-CN" sz="1800" dirty="0">
                <a:solidFill>
                  <a:srgbClr val="FF0000"/>
                </a:solidFill>
              </a:rPr>
              <a:t>ja     0x5555555551c6 &lt;main+125&gt;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0x000055555555517c &lt;+51&gt;:89 c0		</a:t>
            </a:r>
            <a:r>
              <a:rPr lang="en-US" altLang="zh-CN" sz="1800" dirty="0">
                <a:solidFill>
                  <a:srgbClr val="FF0000"/>
                </a:solidFill>
              </a:rPr>
              <a:t>mov    %</a:t>
            </a:r>
            <a:r>
              <a:rPr lang="en-US" altLang="zh-CN" sz="1800" dirty="0" err="1">
                <a:solidFill>
                  <a:srgbClr val="FF0000"/>
                </a:solidFill>
              </a:rPr>
              <a:t>eax</a:t>
            </a:r>
            <a:r>
              <a:rPr lang="en-US" altLang="zh-CN" sz="1800" dirty="0">
                <a:solidFill>
                  <a:srgbClr val="FF0000"/>
                </a:solidFill>
              </a:rPr>
              <a:t>,%</a:t>
            </a:r>
            <a:r>
              <a:rPr lang="en-US" altLang="zh-CN" sz="1800" dirty="0" err="1">
                <a:solidFill>
                  <a:srgbClr val="FF0000"/>
                </a:solidFill>
              </a:rPr>
              <a:t>eax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0x000055555555517e &lt;+53&gt;:48 8d 14 85 00 00 00 00   </a:t>
            </a:r>
            <a:r>
              <a:rPr lang="en-US" altLang="zh-CN" sz="1800" dirty="0">
                <a:solidFill>
                  <a:srgbClr val="FF0000"/>
                </a:solidFill>
              </a:rPr>
              <a:t>lea    0x0(,%rax,4), %</a:t>
            </a:r>
            <a:r>
              <a:rPr lang="en-US" altLang="zh-CN" sz="1800" dirty="0" err="1">
                <a:solidFill>
                  <a:srgbClr val="FF0000"/>
                </a:solidFill>
              </a:rPr>
              <a:t>rdx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r>
              <a:rPr lang="en-US" altLang="zh-CN" sz="1800" dirty="0"/>
              <a:t> 0x0000555555555186 &lt;+61&gt;:48 8d 05 7b 0e 00 00	    </a:t>
            </a:r>
            <a:r>
              <a:rPr lang="en-US" altLang="zh-CN" sz="1800" dirty="0">
                <a:solidFill>
                  <a:srgbClr val="FF0000"/>
                </a:solidFill>
              </a:rPr>
              <a:t>lea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0xe7b(%rip), </a:t>
            </a:r>
            <a:r>
              <a:rPr lang="en-US" altLang="zh-CN" sz="1800" dirty="0">
                <a:solidFill>
                  <a:srgbClr val="FF0000"/>
                </a:solidFill>
              </a:rPr>
              <a:t>%</a:t>
            </a:r>
            <a:r>
              <a:rPr lang="en-US" altLang="zh-CN" sz="1800" dirty="0" err="1">
                <a:solidFill>
                  <a:srgbClr val="FF0000"/>
                </a:solidFill>
              </a:rPr>
              <a:t>rax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0x000055555555518d &lt;+68&gt;:8b 04 02 		</a:t>
            </a:r>
            <a:r>
              <a:rPr lang="en-US" altLang="zh-CN" sz="1800" dirty="0">
                <a:solidFill>
                  <a:srgbClr val="FF0000"/>
                </a:solidFill>
              </a:rPr>
              <a:t>  mov    (%rdx,%rax,1),%</a:t>
            </a:r>
            <a:r>
              <a:rPr lang="en-US" altLang="zh-CN" sz="1800" dirty="0" err="1">
                <a:solidFill>
                  <a:srgbClr val="FF0000"/>
                </a:solidFill>
              </a:rPr>
              <a:t>eax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0x0000555555555190 &lt;+71&gt;:48 98		  </a:t>
            </a:r>
            <a:r>
              <a:rPr lang="en-US" altLang="zh-CN" sz="1800" dirty="0" err="1">
                <a:solidFill>
                  <a:srgbClr val="FF0000"/>
                </a:solidFill>
              </a:rPr>
              <a:t>cltq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  </a:t>
            </a:r>
            <a:endParaRPr lang="zh-CN" altLang="zh-CN" sz="1800" dirty="0"/>
          </a:p>
          <a:p>
            <a:r>
              <a:rPr lang="en-US" altLang="zh-CN" sz="1800" dirty="0"/>
              <a:t>   0x0000555555555192 &lt;+73&gt;:48 8d 15 6f 0e 00 00	  </a:t>
            </a:r>
            <a:r>
              <a:rPr lang="en-US" altLang="zh-CN" sz="1800" dirty="0">
                <a:solidFill>
                  <a:srgbClr val="FF0000"/>
                </a:solidFill>
              </a:rPr>
              <a:t>lea  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0xe6f(%rip)</a:t>
            </a:r>
            <a:r>
              <a:rPr lang="en-US" altLang="zh-CN" sz="1800" dirty="0">
                <a:solidFill>
                  <a:srgbClr val="FF0000"/>
                </a:solidFill>
              </a:rPr>
              <a:t>,%</a:t>
            </a:r>
            <a:r>
              <a:rPr lang="en-US" altLang="zh-CN" sz="1800" dirty="0" err="1">
                <a:solidFill>
                  <a:srgbClr val="FF0000"/>
                </a:solidFill>
              </a:rPr>
              <a:t>rdx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0x0000555555555199 &lt;+80&gt;:48 01 d0 		  </a:t>
            </a:r>
            <a:r>
              <a:rPr lang="en-US" altLang="zh-CN" sz="1800" dirty="0">
                <a:solidFill>
                  <a:srgbClr val="FF0000"/>
                </a:solidFill>
              </a:rPr>
              <a:t>add    %</a:t>
            </a:r>
            <a:r>
              <a:rPr lang="en-US" altLang="zh-CN" sz="1800" dirty="0" err="1">
                <a:solidFill>
                  <a:srgbClr val="FF0000"/>
                </a:solidFill>
              </a:rPr>
              <a:t>rdx</a:t>
            </a:r>
            <a:r>
              <a:rPr lang="en-US" altLang="zh-CN" sz="1800" dirty="0">
                <a:solidFill>
                  <a:srgbClr val="FF0000"/>
                </a:solidFill>
              </a:rPr>
              <a:t>,%</a:t>
            </a:r>
            <a:r>
              <a:rPr lang="en-US" altLang="zh-CN" sz="1800" dirty="0" err="1">
                <a:solidFill>
                  <a:srgbClr val="FF0000"/>
                </a:solidFill>
              </a:rPr>
              <a:t>rax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0x000055555555519c &lt;+83&gt;:3e ff e0	</a:t>
            </a:r>
            <a:r>
              <a:rPr lang="en-US" altLang="zh-CN" sz="1800" dirty="0" err="1"/>
              <a:t>notrack</a:t>
            </a:r>
            <a:r>
              <a:rPr lang="en-US" altLang="zh-CN" sz="1800" dirty="0"/>
              <a:t>   </a:t>
            </a:r>
            <a:r>
              <a:rPr lang="en-US" altLang="zh-CN" sz="1800" dirty="0" err="1">
                <a:solidFill>
                  <a:srgbClr val="FF0000"/>
                </a:solidFill>
              </a:rPr>
              <a:t>jmp</a:t>
            </a:r>
            <a:r>
              <a:rPr lang="en-US" altLang="zh-CN" sz="1800" dirty="0">
                <a:solidFill>
                  <a:srgbClr val="FF0000"/>
                </a:solidFill>
              </a:rPr>
              <a:t> *%</a:t>
            </a:r>
            <a:r>
              <a:rPr lang="en-US" altLang="zh-CN" sz="1800" dirty="0" err="1">
                <a:solidFill>
                  <a:srgbClr val="FF0000"/>
                </a:solidFill>
              </a:rPr>
              <a:t>rax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11	        </a:t>
            </a:r>
            <a:r>
              <a:rPr lang="en-US" altLang="zh-CN" sz="1800" dirty="0">
                <a:solidFill>
                  <a:srgbClr val="FF3300"/>
                </a:solidFill>
              </a:rPr>
              <a:t>case 15: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12	            	c = b &amp;0x0f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   0x000055555555519f &lt;+86&gt;:	8b 45 fc	mov    -0x4(%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r>
              <a:rPr lang="en-US" altLang="zh-CN" sz="1800" dirty="0"/>
              <a:t>   0x00005555555551a2 &lt;+89&gt;:	83 e0 0f	and    $0xf,%eax</a:t>
            </a:r>
            <a:endParaRPr lang="zh-CN" altLang="zh-CN" sz="1800" dirty="0"/>
          </a:p>
          <a:p>
            <a:r>
              <a:rPr lang="en-US" altLang="zh-CN" sz="1800" dirty="0"/>
              <a:t>   0x00005555555551a5 &lt;+92&gt;:	89 45 f4	mov    %eax,-0xc(%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endParaRPr lang="en-US" altLang="zh-CN" sz="18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跳转表存放在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0xe7b(%rip), 0xe6f(%rip)</a:t>
            </a:r>
            <a:r>
              <a:rPr lang="zh-CN" altLang="en-US" sz="1800" dirty="0">
                <a:solidFill>
                  <a:srgbClr val="FF3300"/>
                </a:solidFill>
              </a:rPr>
              <a:t>这俩是一个地址</a:t>
            </a:r>
            <a:endParaRPr lang="zh-CN" altLang="zh-CN" sz="1800" kern="100" dirty="0">
              <a:solidFill>
                <a:srgbClr val="FF33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r>
              <a:rPr sz="2400" dirty="0">
                <a:latin typeface="Times New Roman" panose="0202060305040502030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013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1922" y="1052736"/>
            <a:ext cx="9145016" cy="518457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altLang="zh-CN" sz="1800" dirty="0"/>
              <a:t>13	        case 10:</a:t>
            </a:r>
            <a:endParaRPr lang="zh-CN" altLang="zh-CN" sz="1800" dirty="0"/>
          </a:p>
          <a:p>
            <a:r>
              <a:rPr lang="en-US" altLang="zh-CN" sz="1800" dirty="0"/>
              <a:t>14		</a:t>
            </a:r>
            <a:r>
              <a:rPr lang="en-US" altLang="zh-CN" sz="1800" dirty="0">
                <a:solidFill>
                  <a:srgbClr val="FF3300"/>
                </a:solidFill>
              </a:rPr>
              <a:t>            result = c + 50;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0x00005555555551a8 &lt;+95&gt;:	8b 45 f4	</a:t>
            </a:r>
            <a:r>
              <a:rPr lang="en-US" altLang="zh-CN" sz="1800" dirty="0">
                <a:solidFill>
                  <a:srgbClr val="000000"/>
                </a:solidFill>
              </a:rPr>
              <a:t>mov    -0xc(%</a:t>
            </a:r>
            <a:r>
              <a:rPr lang="en-US" altLang="zh-CN" sz="1800" dirty="0" err="1">
                <a:solidFill>
                  <a:srgbClr val="000000"/>
                </a:solidFill>
              </a:rPr>
              <a:t>rbp</a:t>
            </a:r>
            <a:r>
              <a:rPr lang="en-US" altLang="zh-CN" sz="1800" dirty="0">
                <a:solidFill>
                  <a:srgbClr val="000000"/>
                </a:solidFill>
              </a:rPr>
              <a:t>),%</a:t>
            </a:r>
            <a:r>
              <a:rPr lang="en-US" altLang="zh-CN" sz="1800" dirty="0" err="1">
                <a:solidFill>
                  <a:srgbClr val="000000"/>
                </a:solidFill>
              </a:rPr>
              <a:t>eax</a:t>
            </a:r>
            <a:endParaRPr lang="zh-CN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/>
              <a:t>   0x00005555555551ab &lt;+98&gt;:	83 c0 32	</a:t>
            </a:r>
            <a:r>
              <a:rPr lang="en-US" altLang="zh-CN" sz="1800" dirty="0">
                <a:solidFill>
                  <a:srgbClr val="000000"/>
                </a:solidFill>
              </a:rPr>
              <a:t>add    $0x32,%eax</a:t>
            </a:r>
            <a:endParaRPr lang="zh-CN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/>
              <a:t>   0x00005555555551ae &lt;+101&gt;:	89 45 f0	</a:t>
            </a:r>
            <a:r>
              <a:rPr lang="en-US" altLang="zh-CN" sz="1800" dirty="0">
                <a:solidFill>
                  <a:srgbClr val="000000"/>
                </a:solidFill>
              </a:rPr>
              <a:t>mov    %eax,-0x10(%</a:t>
            </a:r>
            <a:r>
              <a:rPr lang="en-US" altLang="zh-CN" sz="1800" dirty="0" err="1">
                <a:solidFill>
                  <a:srgbClr val="000000"/>
                </a:solidFill>
              </a:rPr>
              <a:t>rbp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zh-CN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/>
              <a:t> 15	                 </a:t>
            </a:r>
            <a:r>
              <a:rPr lang="en-US" altLang="zh-CN" sz="1800" dirty="0">
                <a:solidFill>
                  <a:srgbClr val="FF3300"/>
                </a:solidFill>
              </a:rPr>
              <a:t>break;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0x00005555555551b1 &lt;+104&gt;:	eb 19	</a:t>
            </a:r>
            <a:r>
              <a:rPr lang="en-US" altLang="zh-CN" sz="1800" dirty="0" err="1">
                <a:solidFill>
                  <a:srgbClr val="000000"/>
                </a:solidFill>
              </a:rPr>
              <a:t>jmp</a:t>
            </a:r>
            <a:r>
              <a:rPr lang="en-US" altLang="zh-CN" sz="1800" dirty="0">
                <a:solidFill>
                  <a:srgbClr val="000000"/>
                </a:solidFill>
              </a:rPr>
              <a:t>    0x5555555551cc &lt;main+131&gt;</a:t>
            </a:r>
            <a:endParaRPr lang="zh-CN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/>
              <a:t> 16	        </a:t>
            </a:r>
            <a:r>
              <a:rPr lang="en-US" altLang="zh-CN" sz="1800" dirty="0">
                <a:solidFill>
                  <a:srgbClr val="FF3300"/>
                </a:solidFill>
              </a:rPr>
              <a:t>case 12: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17	        case 17: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18	            result = b + 50;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0x00005555555551b3 &lt;+106&gt;:	8b 45 fc	mov    -0x4(%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r>
              <a:rPr lang="en-US" altLang="zh-CN" sz="1800" dirty="0"/>
              <a:t>   0x00005555555551b6 &lt;+109&gt;:	83 c0 32	add    $0x32,%eax</a:t>
            </a:r>
            <a:endParaRPr lang="zh-CN" altLang="zh-CN" sz="1800" dirty="0"/>
          </a:p>
          <a:p>
            <a:r>
              <a:rPr lang="en-US" altLang="zh-CN" sz="1800" dirty="0"/>
              <a:t>    0x00005555555551b9 &lt;+112&gt;:	89 45 f0	mov    %eax,-0x10(%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19	            </a:t>
            </a:r>
            <a:r>
              <a:rPr lang="en-US" altLang="zh-CN" sz="1800" dirty="0">
                <a:solidFill>
                  <a:srgbClr val="FF3300"/>
                </a:solidFill>
              </a:rPr>
              <a:t>break;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0x00005555555551bc &lt;+115&gt;:	eb 0e	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   0x5555555551cc &lt;main+131&gt;</a:t>
            </a:r>
            <a:endParaRPr lang="zh-CN" altLang="zh-CN" sz="1800" dirty="0"/>
          </a:p>
          <a:p>
            <a:r>
              <a:rPr lang="en-US" altLang="zh-CN" sz="1800" dirty="0"/>
              <a:t> 20	        </a:t>
            </a:r>
            <a:r>
              <a:rPr lang="en-US" altLang="zh-CN" sz="1800" dirty="0">
                <a:solidFill>
                  <a:srgbClr val="FF3300"/>
                </a:solidFill>
              </a:rPr>
              <a:t>case 14: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21	            result = b;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0x00005555555551be &lt;+117&gt;:	8b 45 fc	mov    -0x4(%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r>
              <a:rPr lang="en-US" altLang="zh-CN" sz="1800" dirty="0"/>
              <a:t>   0x00005555555551c1 &lt;+120&gt;:	89 45 f0	mov    %eax,-0x10(%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22	</a:t>
            </a:r>
            <a:r>
              <a:rPr lang="en-US" altLang="zh-CN" sz="1800" dirty="0">
                <a:solidFill>
                  <a:srgbClr val="FF3300"/>
                </a:solidFill>
              </a:rPr>
              <a:t>            break;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0x00005555555551c4 &lt;+123&gt;:	eb 06	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   0x5555555551cc &lt;main+131&gt;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8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03" y="1124744"/>
            <a:ext cx="9145016" cy="518457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altLang="zh-CN" sz="1800" dirty="0"/>
              <a:t> 20	        </a:t>
            </a:r>
            <a:r>
              <a:rPr lang="en-US" altLang="zh-CN" sz="1800" dirty="0">
                <a:solidFill>
                  <a:srgbClr val="FF3300"/>
                </a:solidFill>
              </a:rPr>
              <a:t>case 14: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21	            result = b;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0x00005555555551be &lt;+117&gt;:	8b 45 fc	mov    -0x4(%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r>
              <a:rPr lang="en-US" altLang="zh-CN" sz="1800" dirty="0"/>
              <a:t>   0x00005555555551c1 &lt;+120&gt;:	89 45 f0	mov    %eax,-0x10(%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22	</a:t>
            </a:r>
            <a:r>
              <a:rPr lang="en-US" altLang="zh-CN" sz="1800" dirty="0">
                <a:solidFill>
                  <a:srgbClr val="FF3300"/>
                </a:solidFill>
              </a:rPr>
              <a:t>            break;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0x00005555555551c4 &lt;+123&gt;:	eb 06	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   0x5555555551cc &lt;main+131&gt;</a:t>
            </a:r>
            <a:endParaRPr lang="zh-CN" altLang="zh-CN" sz="1800" dirty="0"/>
          </a:p>
          <a:p>
            <a:r>
              <a:rPr lang="en-US" altLang="zh-CN" sz="1800" dirty="0"/>
              <a:t> 23	</a:t>
            </a:r>
            <a:r>
              <a:rPr lang="en-US" altLang="zh-CN" sz="1800" dirty="0">
                <a:solidFill>
                  <a:srgbClr val="FF3300"/>
                </a:solidFill>
              </a:rPr>
              <a:t>        default: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>
                <a:solidFill>
                  <a:srgbClr val="FF3300"/>
                </a:solidFill>
              </a:rPr>
              <a:t>24	            result = a;        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0x00005555555551c6 &lt;+125&gt;:	8b 45 f8	mov    -0x8(%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r>
              <a:rPr lang="en-US" altLang="zh-CN" sz="1800" dirty="0"/>
              <a:t>   0x00005555555551c9 &lt;+128&gt;:	89 45 f0	mov    %eax,-0x10(%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25	    }</a:t>
            </a:r>
            <a:endParaRPr lang="zh-CN" altLang="zh-CN" sz="1800" dirty="0"/>
          </a:p>
          <a:p>
            <a:r>
              <a:rPr lang="en-US" altLang="zh-CN" sz="1800" dirty="0"/>
              <a:t>26	    </a:t>
            </a:r>
            <a:r>
              <a:rPr lang="en-US" altLang="zh-CN" sz="1800" dirty="0" err="1">
                <a:solidFill>
                  <a:srgbClr val="FF3300"/>
                </a:solidFill>
              </a:rPr>
              <a:t>printf</a:t>
            </a:r>
            <a:r>
              <a:rPr lang="en-US" altLang="zh-CN" sz="1800" dirty="0">
                <a:solidFill>
                  <a:srgbClr val="FF3300"/>
                </a:solidFill>
              </a:rPr>
              <a:t>("%d\n", result);</a:t>
            </a:r>
            <a:endParaRPr lang="zh-CN" altLang="zh-CN" sz="1800" dirty="0">
              <a:solidFill>
                <a:srgbClr val="FF3300"/>
              </a:solidFill>
            </a:endParaRPr>
          </a:p>
          <a:p>
            <a:r>
              <a:rPr lang="en-US" altLang="zh-CN" sz="1800" dirty="0"/>
              <a:t>   0x00005555555551cc &lt;+131&gt;:	8b 45 f0	mov    -0x10(%</a:t>
            </a:r>
            <a:r>
              <a:rPr lang="en-US" altLang="zh-CN" sz="1800" dirty="0" err="1"/>
              <a:t>rbp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eax</a:t>
            </a:r>
            <a:endParaRPr lang="en-US" altLang="zh-CN" sz="1800" dirty="0"/>
          </a:p>
          <a:p>
            <a:r>
              <a:rPr lang="en-US" altLang="zh-CN" dirty="0"/>
              <a:t> </a:t>
            </a:r>
            <a:r>
              <a:rPr lang="en-US" altLang="zh-CN" sz="1800" dirty="0"/>
              <a:t>0x00005555555551cf &lt;+134&gt;:	89 c6	mov    %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,%</a:t>
            </a:r>
            <a:r>
              <a:rPr lang="en-US" altLang="zh-CN" sz="1800" dirty="0" err="1"/>
              <a:t>esi</a:t>
            </a:r>
            <a:endParaRPr lang="zh-CN" altLang="zh-CN" sz="1800" dirty="0"/>
          </a:p>
          <a:p>
            <a:r>
              <a:rPr lang="en-US" altLang="zh-CN" sz="1800" dirty="0"/>
              <a:t>   0x00005555555551d1 &lt;+136&gt;:	48 8d 05 2c 0e 00 00	lea    0xe2c(%rip),%</a:t>
            </a:r>
            <a:r>
              <a:rPr lang="en-US" altLang="zh-CN" sz="1800" dirty="0" err="1"/>
              <a:t>rax</a:t>
            </a:r>
            <a:r>
              <a:rPr lang="en-US" altLang="zh-CN" sz="1800" dirty="0"/>
              <a:t> 0x00005555555551d8 &lt;+143&gt;:	48 89 c7	mov    %</a:t>
            </a:r>
            <a:r>
              <a:rPr lang="en-US" altLang="zh-CN" sz="1800" dirty="0" err="1"/>
              <a:t>rax</a:t>
            </a:r>
            <a:r>
              <a:rPr lang="en-US" altLang="zh-CN" sz="1800" dirty="0"/>
              <a:t>,%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r>
              <a:rPr lang="en-US" altLang="zh-CN" sz="1800" dirty="0"/>
              <a:t>   0x00005555555551db &lt;+146&gt;:	b8 00 00 00 00	mov    $0x0,%eax</a:t>
            </a:r>
            <a:endParaRPr lang="zh-CN" altLang="zh-CN" sz="1800" dirty="0"/>
          </a:p>
          <a:p>
            <a:r>
              <a:rPr lang="en-US" altLang="zh-CN" sz="1800" dirty="0"/>
              <a:t>   0x00005555555551e0 &lt;+151&gt;:e8 6b </a:t>
            </a:r>
            <a:r>
              <a:rPr lang="en-US" altLang="zh-CN" sz="1800" dirty="0" err="1"/>
              <a:t>fe</a:t>
            </a:r>
            <a:r>
              <a:rPr lang="en-US" altLang="zh-CN" sz="1800" dirty="0"/>
              <a:t> ff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    call   0x555555555050 &lt;</a:t>
            </a:r>
            <a:r>
              <a:rPr lang="en-US" altLang="zh-CN" sz="1800" dirty="0" err="1"/>
              <a:t>printf@plt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endParaRPr lang="zh-CN" altLang="zh-CN" sz="1800" dirty="0"/>
          </a:p>
          <a:p>
            <a:pPr marL="266700" indent="266700">
              <a:lnSpc>
                <a:spcPct val="150000"/>
              </a:lnSpc>
            </a:pPr>
            <a:r>
              <a:rPr sz="2400" dirty="0">
                <a:latin typeface="Times New Roman" panose="0202060305040502030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9172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8D1DB7-1768-447E-97A1-FA26B37D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62980"/>
              </p:ext>
            </p:extLst>
          </p:nvPr>
        </p:nvGraphicFramePr>
        <p:xfrm>
          <a:off x="323528" y="2117304"/>
          <a:ext cx="7298690" cy="3213735"/>
        </p:xfrm>
        <a:graphic>
          <a:graphicData uri="http://schemas.openxmlformats.org/drawingml/2006/table">
            <a:tbl>
              <a:tblPr/>
              <a:tblGrid>
                <a:gridCol w="1126490">
                  <a:extLst>
                    <a:ext uri="{9D8B030D-6E8A-4147-A177-3AD203B41FA5}">
                      <a16:colId xmlns:a16="http://schemas.microsoft.com/office/drawing/2014/main" val="3566021150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3619100076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174329721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950896955"/>
                    </a:ext>
                  </a:extLst>
                </a:gridCol>
              </a:tblGrid>
              <a:tr h="810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条件值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跳转表索引值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分支入口地址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跳转表项</a:t>
                      </a: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入口地址</a:t>
                      </a: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en-US" altLang="zh-CN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AX)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78477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0x5555555551a8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fffff1a0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618468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0x</a:t>
                      </a: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5555555551b3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xfffff1ab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2367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0x</a:t>
                      </a: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5555555551be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xfffff1b6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74775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0x</a:t>
                      </a: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55555555519f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xfffff197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0468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0x</a:t>
                      </a: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5555555551b3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xfffff1ab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403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r>
                        <a:rPr 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efault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</a:t>
                      </a:r>
                      <a:r>
                        <a:rPr lang="en-US" altLang="zh-CN" sz="2000" b="1" i="0" u="none" kern="120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5555555551c6</a:t>
                      </a:r>
                      <a:endParaRPr lang="en-US" altLang="en-US" sz="2000" b="1" i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xfffff1be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06784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F06D80E-C89A-4F0B-B594-93C5854A52D1}"/>
              </a:ext>
            </a:extLst>
          </p:cNvPr>
          <p:cNvSpPr txBox="1"/>
          <p:nvPr/>
        </p:nvSpPr>
        <p:spPr>
          <a:xfrm>
            <a:off x="755576" y="5441500"/>
            <a:ext cx="742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分支入口地址</a:t>
            </a:r>
            <a:r>
              <a:rPr lang="en-US" altLang="zh-CN" dirty="0"/>
              <a:t>=</a:t>
            </a:r>
            <a:r>
              <a:rPr lang="zh-CN" altLang="en-US" dirty="0"/>
              <a:t>跳转表头地址</a:t>
            </a:r>
            <a:r>
              <a:rPr lang="en-US" altLang="zh-CN" dirty="0"/>
              <a:t>+</a:t>
            </a:r>
            <a:r>
              <a:rPr lang="zh-CN" altLang="en-US" dirty="0"/>
              <a:t>跳转表项的值</a:t>
            </a:r>
            <a:endParaRPr lang="en-US" altLang="zh-CN" dirty="0"/>
          </a:p>
          <a:p>
            <a:r>
              <a:rPr lang="zh-CN" altLang="en-US" dirty="0"/>
              <a:t>跳转表头地址：</a:t>
            </a:r>
            <a:r>
              <a:rPr lang="en-US" altLang="zh-CN" dirty="0"/>
              <a:t>0x555555556008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9F0C5-7691-4967-8808-07EFE81B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" y="5514936"/>
            <a:ext cx="9144000" cy="12984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F88230-53E6-43C7-9857-BBB8623B117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8258" y="1052736"/>
            <a:ext cx="8292214" cy="1152128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sz="2200" dirty="0" err="1">
                <a:latin typeface="Times New Roman" panose="02020603050405020304" charset="0"/>
              </a:rPr>
              <a:t>跳转表按“相对”的条件值存放的“相对”的分支入口地址</a:t>
            </a:r>
            <a:r>
              <a:rPr sz="2200" dirty="0">
                <a:latin typeface="Times New Roman" panose="02020603050405020304" charset="0"/>
              </a:rPr>
              <a:t>。</a:t>
            </a:r>
          </a:p>
          <a:p>
            <a:pPr marL="266700" indent="266700">
              <a:lnSpc>
                <a:spcPct val="150000"/>
              </a:lnSpc>
            </a:pPr>
            <a:r>
              <a:rPr sz="2200" dirty="0" err="1">
                <a:latin typeface="Times New Roman" panose="02020603050405020304" charset="0"/>
              </a:rPr>
              <a:t>条件值和入口地址的对应表如下</a:t>
            </a:r>
            <a:r>
              <a:rPr sz="2200" dirty="0">
                <a:latin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008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3.条件表达式的机器级表示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99795" y="1340485"/>
            <a:ext cx="6322695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#include &lt;</a:t>
            </a:r>
            <a:r>
              <a:rPr sz="2000" dirty="0" err="1">
                <a:latin typeface="Times New Roman" panose="02020603050405020304" charset="0"/>
              </a:rPr>
              <a:t>stdio.h</a:t>
            </a:r>
            <a:r>
              <a:rPr sz="2000" dirty="0">
                <a:latin typeface="Times New Roman" panose="02020603050405020304" charset="0"/>
              </a:rPr>
              <a:t>&gt;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int main()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{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a;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x;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</a:t>
            </a:r>
            <a:r>
              <a:rPr sz="2000" dirty="0" err="1">
                <a:latin typeface="Times New Roman" panose="02020603050405020304" charset="0"/>
              </a:rPr>
              <a:t>scanf</a:t>
            </a:r>
            <a:r>
              <a:rPr sz="2000" dirty="0">
                <a:latin typeface="Times New Roman" panose="02020603050405020304" charset="0"/>
              </a:rPr>
              <a:t>("%d", &amp;a);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x = a &gt; 0 ? a : a + 100;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</a:t>
            </a:r>
            <a:r>
              <a:rPr sz="2000" dirty="0" err="1">
                <a:latin typeface="Times New Roman" panose="02020603050405020304" charset="0"/>
              </a:rPr>
              <a:t>printf</a:t>
            </a:r>
            <a:r>
              <a:rPr sz="2000" dirty="0">
                <a:latin typeface="Times New Roman" panose="02020603050405020304" charset="0"/>
              </a:rPr>
              <a:t>("x = %d \n", x);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return 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92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3.条件表达式的机器级表示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108520" y="1268760"/>
            <a:ext cx="9252521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d",&amp;a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0x080491b2 &lt;+28&gt;:	83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08	sub    $0x8,%esp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0x080491b5 &lt;+31&gt;:	8d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lea    -0x14(%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0x080491b8 &lt;+34&gt;:	50		push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0x080491b9 &lt;+35&gt;:	68 08 a0 04 08	push   $0x804a008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0x080491be &lt;+40&gt;:	e8 ad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call 0x8049070 &lt;__isoc99_scanf@plt&gt;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0x080491c3 &lt;+45&gt;:	83 c4 10	add    $0x10,%esp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	x=a&gt;0?a:a+100;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0x080491c6 &lt;+48&gt;:	8b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-0x14(%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0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</a:t>
            </a:r>
            <a:endParaRPr lang="zh-CN" altLang="zh-CN" sz="20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0x080491c9 &lt;+51&gt;:	85 c0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   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0x080491cb &lt;+53&gt;:	7f 08	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0x80491d5 &lt;main+63&gt;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0x080491cd &lt;+55&gt;:	8b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-0x14(%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#&lt;=0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时取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a+100</a:t>
            </a:r>
            <a:endParaRPr lang="zh-CN" altLang="zh-CN" sz="20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  0x080491d0 &lt;+58&gt;:	83 c0 64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   $0x64,%eax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0x080491d3 &lt;+61&gt;: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03	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0x80491d8 &lt;main+66&gt;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0x080491d5 &lt;+63&gt;:	8b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-0x14(%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0x080491d8 &lt;+66&gt;:	89 45 f0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mov    %eax,-0x10(%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过程调用的机器级表示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D0BDC2E-E8FA-FB4D-D4A5-C1471017EC18}"/>
              </a:ext>
            </a:extLst>
          </p:cNvPr>
          <p:cNvSpPr txBox="1">
            <a:spLocks noChangeArrowheads="1"/>
          </p:cNvSpPr>
          <p:nvPr/>
        </p:nvSpPr>
        <p:spPr>
          <a:xfrm>
            <a:off x="-468560" y="1389112"/>
            <a:ext cx="8686800" cy="3014662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54000" algn="just">
              <a:spcBef>
                <a:spcPct val="4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</a:rPr>
              <a:t>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过程调用的执行步骤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为调用者，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为被调用者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将入口参数（实参）放到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能访问到的地方；</a:t>
            </a:r>
            <a:endParaRPr lang="en-US" altLang="zh-CN" sz="2400" b="1" dirty="0">
              <a:solidFill>
                <a:srgbClr val="99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将返回地址放到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能取到的地方，然后将控制转移到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solidFill>
                <a:srgbClr val="99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的现场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非静态局部变量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分配空间；</a:t>
            </a: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的过程体（函数体）；</a:t>
            </a: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en-US" altLang="zh-CN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的现场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，释放局部变量空间；</a:t>
            </a:r>
          </a:p>
          <a:p>
            <a:pPr marL="552450" lvl="1" indent="-234950">
              <a:spcBef>
                <a:spcPct val="40000"/>
              </a:spcBef>
              <a:buFontTx/>
              <a:buNone/>
            </a:pP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取出返回地址，将控制转移到</a:t>
            </a:r>
            <a:r>
              <a:rPr lang="en-US" altLang="zh-CN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E7A74F73-13E1-666D-A9AA-11636978D759}"/>
              </a:ext>
            </a:extLst>
          </p:cNvPr>
          <p:cNvGrpSpPr>
            <a:grpSpLocks/>
          </p:cNvGrpSpPr>
          <p:nvPr/>
        </p:nvGrpSpPr>
        <p:grpSpPr bwMode="auto">
          <a:xfrm>
            <a:off x="6741616" y="4221088"/>
            <a:ext cx="1574800" cy="630238"/>
            <a:chOff x="3816" y="2358"/>
            <a:chExt cx="992" cy="397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353FA189-D71C-6551-6A47-BF9072DE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66040659-1798-3D33-D49A-6CCD69CA7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结束阶段</a:t>
              </a:r>
            </a:p>
          </p:txBody>
        </p:sp>
      </p:grpSp>
      <p:sp>
        <p:nvSpPr>
          <p:cNvPr id="18" name="Text Box 7">
            <a:extLst>
              <a:ext uri="{FF2B5EF4-FFF2-40B4-BE49-F238E27FC236}">
                <a16:creationId xmlns:a16="http://schemas.microsoft.com/office/drawing/2014/main" id="{3706FA78-11C1-261A-6D89-956E0A12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3032125"/>
            <a:ext cx="1214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准备阶段</a:t>
            </a:r>
          </a:p>
        </p:txBody>
      </p:sp>
      <p:grpSp>
        <p:nvGrpSpPr>
          <p:cNvPr id="19" name="Group 8">
            <a:extLst>
              <a:ext uri="{FF2B5EF4-FFF2-40B4-BE49-F238E27FC236}">
                <a16:creationId xmlns:a16="http://schemas.microsoft.com/office/drawing/2014/main" id="{D3FDE3B1-4E33-43D0-2BE5-CBBDC798CB7C}"/>
              </a:ext>
            </a:extLst>
          </p:cNvPr>
          <p:cNvGrpSpPr>
            <a:grpSpLocks/>
          </p:cNvGrpSpPr>
          <p:nvPr/>
        </p:nvGrpSpPr>
        <p:grpSpPr bwMode="auto">
          <a:xfrm>
            <a:off x="8181078" y="3284984"/>
            <a:ext cx="1123950" cy="1574800"/>
            <a:chOff x="4666" y="1753"/>
            <a:chExt cx="708" cy="992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4B1B19F5-08F6-8595-7041-F15663DED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9F753B1C-EB9F-41FA-7BD2-B0EFCEA07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223"/>
              <a:ext cx="6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12620925-BB61-B6C8-2895-0D16E5A9860C}"/>
              </a:ext>
            </a:extLst>
          </p:cNvPr>
          <p:cNvGrpSpPr>
            <a:grpSpLocks/>
          </p:cNvGrpSpPr>
          <p:nvPr/>
        </p:nvGrpSpPr>
        <p:grpSpPr bwMode="auto">
          <a:xfrm>
            <a:off x="8019603" y="1871737"/>
            <a:ext cx="1304925" cy="765175"/>
            <a:chOff x="4439" y="1026"/>
            <a:chExt cx="822" cy="482"/>
          </a:xfrm>
        </p:grpSpPr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7AB2CD52-3D56-1CE4-6651-12BCB004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9D19E446-AF0D-BF1A-169E-DF8139BA6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</a:p>
          </p:txBody>
        </p:sp>
      </p:grpSp>
      <p:sp>
        <p:nvSpPr>
          <p:cNvPr id="25" name="Text Box 15">
            <a:extLst>
              <a:ext uri="{FF2B5EF4-FFF2-40B4-BE49-F238E27FC236}">
                <a16:creationId xmlns:a16="http://schemas.microsoft.com/office/drawing/2014/main" id="{9BD5C9B7-B193-40E4-E56C-80629FEAE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2600077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992300FF-2B87-7244-A1BD-71E237D7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541" y="4544938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797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下过程调用的运行机理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D0BDC2E-E8FA-FB4D-D4A5-C1471017EC18}"/>
              </a:ext>
            </a:extLst>
          </p:cNvPr>
          <p:cNvSpPr txBox="1">
            <a:spLocks noChangeArrowheads="1"/>
          </p:cNvSpPr>
          <p:nvPr/>
        </p:nvSpPr>
        <p:spPr>
          <a:xfrm>
            <a:off x="-36512" y="1311277"/>
            <a:ext cx="9036496" cy="3014662"/>
          </a:xfrm>
          <a:prstGeom prst="rect">
            <a:avLst/>
          </a:prstGeom>
          <a:noFill/>
          <a:ln w="9525">
            <a:noFill/>
          </a:ln>
        </p:spPr>
        <p:txBody>
          <a:bodyPr lIns="38100" tIns="38100" rIns="38100" bIns="3810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 dirty="0">
                <a:solidFill>
                  <a:srgbClr val="CC3300"/>
                </a:solidFill>
              </a:rPr>
              <a:t>          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i386 System V ABI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规范约定 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调用者保存寄存器：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调用过程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可以直接使用这三个寄存器，不用将它们的值保存到栈中。如果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在从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返回后还要用这三个寄存器的话，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应在转到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之前先保存，并在从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返回后先恢复它们的值再使用。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被调用者保存寄存器：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必须先将它们的值保存到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中再使用它们，并在返回</a:t>
            </a:r>
            <a:r>
              <a:rPr lang="en-US" altLang="zh-CN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之前恢复它们的值。</a:t>
            </a:r>
          </a:p>
          <a:p>
            <a:pPr lvl="1" algn="just"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帧指针寄存器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栈指针寄存器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，分别用来指向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当前栈帧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的底部和顶部。 </a:t>
            </a:r>
          </a:p>
          <a:p>
            <a:pPr marL="552450" lvl="1" indent="-234950">
              <a:spcBef>
                <a:spcPct val="40000"/>
              </a:spcBef>
              <a:buFontTx/>
              <a:buNone/>
            </a:pPr>
            <a:endParaRPr lang="en-US" altLang="zh-CN" sz="2400" b="1" dirty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90FD94D3-9C6B-461E-238F-B76C2510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5348285"/>
            <a:ext cx="8370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问题：为减少准备和结束阶段的开销，每个过程应先使用哪些寄存器？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0992A57-9D7A-9EDC-7D09-FD5AF5B1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021288"/>
            <a:ext cx="2970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553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265B34-5878-3814-2FE1-AFFFE32D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772"/>
            <a:ext cx="9144000" cy="6082612"/>
          </a:xfrm>
          <a:prstGeom prst="rect">
            <a:avLst/>
          </a:prstGeom>
        </p:spPr>
      </p:pic>
      <p:sp>
        <p:nvSpPr>
          <p:cNvPr id="4" name="文本框 8193">
            <a:extLst>
              <a:ext uri="{FF2B5EF4-FFF2-40B4-BE49-F238E27FC236}">
                <a16:creationId xmlns:a16="http://schemas.microsoft.com/office/drawing/2014/main" id="{93DCFC4D-B80F-4A29-9B47-34BB6FDFF90D}"/>
              </a:ext>
            </a:extLst>
          </p:cNvPr>
          <p:cNvSpPr txBox="1"/>
          <p:nvPr/>
        </p:nvSpPr>
        <p:spPr>
          <a:xfrm>
            <a:off x="548640" y="116632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下过程调用的运行机理</a:t>
            </a:r>
          </a:p>
        </p:txBody>
      </p:sp>
    </p:spTree>
    <p:extLst>
      <p:ext uri="{BB962C8B-B14F-4D97-AF65-F5344CB8AC3E}">
        <p14:creationId xmlns:p14="http://schemas.microsoft.com/office/powerpoint/2010/main" val="38007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504" y="1340768"/>
            <a:ext cx="4680074" cy="532874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例：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# c_func.c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#include &lt;stdio.h&gt;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int fadd(int x, int y)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	int u,v,w;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	u = x + 10;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	v = y + 25;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	w = u + v;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	return w;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499992" y="1772816"/>
            <a:ext cx="4017010" cy="35960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int main()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int  a = 100;    // 0x 64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int  b = 200;    // 0x C8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int  sum = 0;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sum = fadd(a, b);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printf("%d\n", sum);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return 0;</a:t>
            </a:r>
          </a:p>
          <a:p>
            <a:pPr marL="2667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</a:t>
            </a:r>
          </a:p>
        </p:txBody>
      </p:sp>
      <p:sp>
        <p:nvSpPr>
          <p:cNvPr id="5" name="文本框 8193">
            <a:extLst>
              <a:ext uri="{FF2B5EF4-FFF2-40B4-BE49-F238E27FC236}">
                <a16:creationId xmlns:a16="http://schemas.microsoft.com/office/drawing/2014/main" id="{6EDE3361-C7EB-404D-B5DC-10B77CD98FAF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下过程调用的运行机理</a:t>
            </a:r>
          </a:p>
        </p:txBody>
      </p:sp>
    </p:spTree>
    <p:extLst>
      <p:ext uri="{BB962C8B-B14F-4D97-AF65-F5344CB8AC3E}">
        <p14:creationId xmlns:p14="http://schemas.microsoft.com/office/powerpoint/2010/main" val="15410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3.1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指令系统概述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3.3 C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语言的机器级表示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</a:t>
            </a:r>
            <a:r>
              <a:rPr lang="zh-CN" altLang="en-US" dirty="0">
                <a:ea typeface="黑体" panose="02010609060101010101" pitchFamily="2" charset="-122"/>
              </a:rPr>
              <a:t>复杂数据类型的分配和访问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越界访问和缓冲区攻击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35496" y="1124744"/>
            <a:ext cx="95770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func.c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	{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/>
              <a:t> </a:t>
            </a:r>
            <a:r>
              <a:rPr lang="en-US" altLang="zh-CN" sz="1800" dirty="0"/>
              <a:t>0x565561cf &lt;+0&gt;:	8d 4c 24 04	lea    0x4(%</a:t>
            </a:r>
            <a:r>
              <a:rPr lang="en-US" altLang="zh-CN" sz="1800" dirty="0" err="1"/>
              <a:t>esp</a:t>
            </a:r>
            <a:r>
              <a:rPr lang="en-US" altLang="zh-CN" sz="1800" dirty="0"/>
              <a:t>),%</a:t>
            </a:r>
            <a:r>
              <a:rPr lang="en-US" altLang="zh-CN" sz="1800" dirty="0" err="1"/>
              <a:t>ecx</a:t>
            </a:r>
            <a:endParaRPr lang="zh-CN" altLang="zh-CN" sz="1800" dirty="0"/>
          </a:p>
          <a:p>
            <a:r>
              <a:rPr lang="en-US" altLang="zh-CN" sz="1800" dirty="0"/>
              <a:t>   0x565561d3 &lt;+4&gt;:	83 e4 f0	             and    $0xfffffff0,%esp</a:t>
            </a:r>
            <a:endParaRPr lang="zh-CN" altLang="zh-CN" sz="1800" dirty="0"/>
          </a:p>
          <a:p>
            <a:r>
              <a:rPr lang="en-US" altLang="zh-CN" sz="1800" dirty="0"/>
              <a:t>   0x565561d6 &lt;+7&gt;:	ff 71 fc		push   -0x4(%</a:t>
            </a:r>
            <a:r>
              <a:rPr lang="en-US" altLang="zh-CN" sz="1800" dirty="0" err="1"/>
              <a:t>ecx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   0x565561d9 &lt;+10&gt;:	55		push   %</a:t>
            </a:r>
            <a:r>
              <a:rPr lang="en-US" altLang="zh-CN" sz="1800" dirty="0" err="1"/>
              <a:t>ebp</a:t>
            </a:r>
            <a:endParaRPr lang="zh-CN" altLang="zh-CN" sz="1800" dirty="0"/>
          </a:p>
          <a:p>
            <a:r>
              <a:rPr lang="en-US" altLang="zh-CN" sz="1800" dirty="0"/>
              <a:t>   0x565561da &lt;+11&gt;:	89 e5		mov    %</a:t>
            </a:r>
            <a:r>
              <a:rPr lang="en-US" altLang="zh-CN" sz="1800" dirty="0" err="1"/>
              <a:t>esp</a:t>
            </a:r>
            <a:r>
              <a:rPr lang="en-US" altLang="zh-CN" sz="1800" dirty="0"/>
              <a:t>,%</a:t>
            </a:r>
            <a:r>
              <a:rPr lang="en-US" altLang="zh-CN" sz="1800" dirty="0" err="1"/>
              <a:t>ebp</a:t>
            </a:r>
            <a:endParaRPr lang="zh-CN" altLang="zh-CN" sz="1800" dirty="0"/>
          </a:p>
          <a:p>
            <a:r>
              <a:rPr lang="en-US" altLang="zh-CN" sz="1800" dirty="0"/>
              <a:t>   0x565561dc &lt;+13&gt;:	53		push   %</a:t>
            </a:r>
            <a:r>
              <a:rPr lang="en-US" altLang="zh-CN" sz="1800" dirty="0" err="1"/>
              <a:t>ebx</a:t>
            </a:r>
            <a:endParaRPr lang="zh-CN" altLang="zh-CN" sz="1800" dirty="0"/>
          </a:p>
          <a:p>
            <a:r>
              <a:rPr lang="en-US" altLang="zh-CN" sz="1800" dirty="0"/>
              <a:t>   0x565561dd &lt;+14&gt;:	51		push   %</a:t>
            </a:r>
            <a:r>
              <a:rPr lang="en-US" altLang="zh-CN" sz="1800" dirty="0" err="1"/>
              <a:t>ecx</a:t>
            </a:r>
            <a:endParaRPr lang="zh-CN" altLang="zh-CN" sz="1800" dirty="0"/>
          </a:p>
          <a:p>
            <a:r>
              <a:rPr lang="en-US" altLang="zh-CN" sz="1800" dirty="0"/>
              <a:t>   0x565561de &lt;+15&gt;:	83 </a:t>
            </a:r>
            <a:r>
              <a:rPr lang="en-US" altLang="zh-CN" sz="1800" dirty="0" err="1"/>
              <a:t>ec</a:t>
            </a:r>
            <a:r>
              <a:rPr lang="en-US" altLang="zh-CN" sz="1800" dirty="0"/>
              <a:t> 10		sub    $0x10,%esp</a:t>
            </a:r>
            <a:endParaRPr lang="zh-CN" altLang="zh-CN" sz="1800" dirty="0"/>
          </a:p>
          <a:p>
            <a:r>
              <a:rPr lang="en-US" altLang="zh-CN" sz="1800" dirty="0"/>
              <a:t>   0x565561e1 &lt;+18&gt;:	e8 </a:t>
            </a:r>
            <a:r>
              <a:rPr lang="en-US" altLang="zh-CN" sz="1800" dirty="0" err="1"/>
              <a:t>ba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fe</a:t>
            </a:r>
            <a:r>
              <a:rPr lang="en-US" altLang="zh-CN" sz="1800" dirty="0"/>
              <a:t> ff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	call   0x565560a0 &lt;__x86.get_pc_thunk.bx&gt;</a:t>
            </a:r>
            <a:endParaRPr lang="zh-CN" altLang="zh-CN" sz="1800" dirty="0"/>
          </a:p>
          <a:p>
            <a:r>
              <a:rPr lang="en-US" altLang="zh-CN" sz="1800" dirty="0"/>
              <a:t>   0x565561e6 &lt;+23&gt;:	81 c3 f2 2d 00 00	add    $0x2df2,%ebx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/>
              <a:t>13	</a:t>
            </a:r>
            <a:r>
              <a:rPr lang="en-US" altLang="zh-CN" sz="1800" dirty="0">
                <a:solidFill>
                  <a:srgbClr val="FF0000"/>
                </a:solidFill>
              </a:rPr>
              <a:t>   int  a = 100;    </a:t>
            </a:r>
            <a:r>
              <a:rPr lang="en-US" altLang="zh-CN" sz="1800" dirty="0"/>
              <a:t>// 0x 64 mov $0x64,-0x14(%</a:t>
            </a:r>
            <a:r>
              <a:rPr lang="en-US" altLang="zh-CN" sz="1800" dirty="0" err="1"/>
              <a:t>ebp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/>
              <a:t>14	</a:t>
            </a:r>
            <a:r>
              <a:rPr lang="en-US" altLang="zh-CN" sz="1800" dirty="0">
                <a:solidFill>
                  <a:srgbClr val="FF0000"/>
                </a:solidFill>
              </a:rPr>
              <a:t>   int  b = 200;    </a:t>
            </a:r>
            <a:r>
              <a:rPr lang="en-US" altLang="zh-CN" sz="1800" dirty="0"/>
              <a:t>// 0x C8</a:t>
            </a:r>
            <a:endParaRPr lang="zh-CN" altLang="zh-CN" sz="1800" dirty="0"/>
          </a:p>
          <a:p>
            <a:r>
              <a:rPr lang="en-US" altLang="zh-CN" sz="1800" dirty="0"/>
              <a:t>   0x565561f3 &lt;+36&gt;:	c7 45 f0 c8 00 00 00	</a:t>
            </a:r>
            <a:r>
              <a:rPr lang="en-US" altLang="zh-CN" sz="1800" dirty="0" err="1"/>
              <a:t>movl</a:t>
            </a:r>
            <a:r>
              <a:rPr lang="en-US" altLang="zh-CN" sz="1800" dirty="0"/>
              <a:t>   $0xc8,-0x10(%</a:t>
            </a:r>
            <a:r>
              <a:rPr lang="en-US" altLang="zh-CN" sz="1800" dirty="0" err="1"/>
              <a:t>ebp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r>
              <a:rPr lang="en-US" altLang="zh-CN" sz="1800" dirty="0"/>
              <a:t> 15	</a:t>
            </a:r>
            <a:r>
              <a:rPr lang="en-US" altLang="zh-CN" sz="1800" dirty="0">
                <a:solidFill>
                  <a:srgbClr val="FF0000"/>
                </a:solidFill>
              </a:rPr>
              <a:t>   int  sum = 0;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0x565561fa &lt;+43&gt;:	c7 45 f4 00 00 00 00	</a:t>
            </a:r>
            <a:r>
              <a:rPr lang="en-US" altLang="zh-CN" sz="1800" dirty="0" err="1"/>
              <a:t>movl</a:t>
            </a:r>
            <a:r>
              <a:rPr lang="en-US" altLang="zh-CN" sz="1800" dirty="0"/>
              <a:t>   $0x0,-0xc(%</a:t>
            </a:r>
            <a:r>
              <a:rPr lang="en-US" altLang="zh-CN" sz="1800" dirty="0" err="1"/>
              <a:t>ebp</a:t>
            </a:r>
            <a:r>
              <a:rPr lang="en-US" altLang="zh-CN" sz="1800" dirty="0"/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35496" y="1052736"/>
            <a:ext cx="910850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1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func.c</a:t>
            </a:r>
            <a:r>
              <a:rPr lang="en-US" altLang="zh-CN" sz="2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sum = </a:t>
            </a:r>
            <a:r>
              <a:rPr lang="en-US" altLang="zh-CN" sz="2000" dirty="0" err="1">
                <a:solidFill>
                  <a:srgbClr val="FF0000"/>
                </a:solidFill>
              </a:rPr>
              <a:t>fadd</a:t>
            </a:r>
            <a:r>
              <a:rPr lang="en-US" altLang="zh-CN" sz="2000" dirty="0">
                <a:solidFill>
                  <a:srgbClr val="FF0000"/>
                </a:solidFill>
              </a:rPr>
              <a:t>(a, b);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0x56556201 &lt;+50&gt;:	ff 75 f0		push   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0x56556204 &lt;+53&gt;:	ff 75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		push   -0x14(%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0x56556207 &lt;+56&gt;:	e8 91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call   0x5655619d &lt;</a:t>
            </a:r>
            <a:r>
              <a:rPr lang="en-US" altLang="zh-CN" sz="2000" dirty="0" err="1"/>
              <a:t>fadd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r>
              <a:rPr lang="en-US" altLang="zh-CN" sz="2000" dirty="0"/>
              <a:t>   0x5655620c &lt;+61&gt;:	83 c4 08	add    $0x8,%esp</a:t>
            </a:r>
            <a:endParaRPr lang="zh-CN" altLang="zh-CN" sz="2000" dirty="0"/>
          </a:p>
          <a:p>
            <a:r>
              <a:rPr lang="en-US" altLang="zh-CN" sz="2000" dirty="0"/>
              <a:t>   0x5655620f &lt;+64&gt;:	89 45 f4	mov    %eax,-0xc(%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17	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("%d\n", sum);</a:t>
            </a:r>
            <a:endParaRPr lang="zh-CN" altLang="zh-CN" sz="2000" dirty="0">
              <a:solidFill>
                <a:srgbClr val="FF0000"/>
              </a:solidFill>
            </a:endParaRPr>
          </a:p>
          <a:p>
            <a:endParaRPr lang="zh-CN" altLang="zh-CN" sz="2000" dirty="0"/>
          </a:p>
          <a:p>
            <a:r>
              <a:rPr lang="en-US" altLang="zh-CN" sz="2000" dirty="0"/>
              <a:t>   0x56556212 &lt;+67&gt;: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08		sub    $0x8,%esp</a:t>
            </a:r>
            <a:endParaRPr lang="zh-CN" altLang="zh-CN" sz="2000" dirty="0"/>
          </a:p>
          <a:p>
            <a:r>
              <a:rPr lang="en-US" altLang="zh-CN" sz="2000" dirty="0"/>
              <a:t>   0x56556215 &lt;+70&gt;:	ff 75 f4		push   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   0x56556218 &lt;+73&gt;:	8d 83 30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-0x1fd0(%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  0x5655621e &lt;+79&gt;:	50		push   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r>
              <a:rPr lang="en-US" altLang="zh-CN" sz="2000" dirty="0"/>
              <a:t>   0x5655621f &lt;+80&gt;:	e8 2c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call   0x56556050 &lt;</a:t>
            </a:r>
            <a:r>
              <a:rPr lang="en-US" altLang="zh-CN" sz="2000" dirty="0" err="1"/>
              <a:t>printf@plt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r>
              <a:rPr lang="en-US" altLang="zh-CN" sz="2000" dirty="0"/>
              <a:t>   0x56556224 &lt;+85&gt;:	83 c4 10	add        $0x10,%esp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18	</a:t>
            </a:r>
            <a:r>
              <a:rPr lang="en-US" altLang="zh-CN" sz="2000" dirty="0">
                <a:solidFill>
                  <a:srgbClr val="FF0000"/>
                </a:solidFill>
              </a:rPr>
              <a:t>   return 0;</a:t>
            </a:r>
            <a:endParaRPr lang="zh-CN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0x56556227 &lt;+88&gt;:	b8 00 00 00 00	mov    $0x0,%eax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35496" y="1052736"/>
            <a:ext cx="910850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Dump of assembler code for function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fadd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func.c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	{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0x5655619d &lt;+0&gt;:	55		push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0x5655619e &lt;+1&gt;:	89 e5		mov 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0x565561a0 &lt;+3&gt;:	83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10	sub    $0x10,%esp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0x565561a3 &lt;+6&gt;:e8 8e 00 00 00	call 0x56556236 &lt;__x86.get_pc_thunk.ax&gt;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0x565561a8 &lt;+11&gt;:05 30 2e 00 00	add    $0x2e30,%eax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	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u,v,w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		u = x + 10;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0x565561ad &lt;+16&gt;:	8b 45 08	mov    0x8(%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0x565561b0 &lt;+19&gt;:	83 c0 0a	add    $0xa,%eax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0x565561b3 &lt;+22&gt;:	89 45 f4	mov    %eax,-0xc(%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	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 = y + 25;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0x565561b6 &lt;+25&gt;:	8b 45 0c	mov    0xc(%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0x565561b9 &lt;+28&gt;:	83 c0 19	add    $0x19,%eax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0x565561bc &lt;+31&gt;:	89 45 f8	mov    %eax,-0x8(%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59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0" y="1124744"/>
            <a:ext cx="91085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	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 = u + v;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0x565561bf &lt;+34&gt;:8b 55 f4	mov    -0xc(%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0x565561c2 &lt;+37&gt;:8b 45 f8	mov    -0x8(%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0x565561c5 &lt;+40&gt;:01 d0		add 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0x565561c7 &lt;+42&gt;:89 45 fc	mov    %eax,-0x4(%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	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w;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0x565561ca &lt;+45&gt;:8b 45 fc	mov    -0x4(%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	}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0x565561cd &lt;+48&gt;:c9		leave  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0x565561ce &lt;+49&gt;:	c3	ret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65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35496" y="1196752"/>
            <a:ext cx="9108504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Times New Roman" panose="02020603050405020304" charset="0"/>
              </a:rPr>
              <a:t>进入</a:t>
            </a:r>
            <a:r>
              <a:rPr lang="en-US" altLang="zh-CN" sz="2400" dirty="0" err="1">
                <a:latin typeface="Times New Roman" panose="02020603050405020304" charset="0"/>
              </a:rPr>
              <a:t>fadd</a:t>
            </a:r>
            <a:r>
              <a:rPr lang="zh-CN" altLang="en-US" sz="2400" dirty="0">
                <a:latin typeface="Times New Roman" panose="02020603050405020304" charset="0"/>
              </a:rPr>
              <a:t>函数时，栈帧情况：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reg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0xffffd014        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0xffffd038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endParaRPr lang="en-US" altLang="zh-CN" sz="2400" dirty="0">
              <a:latin typeface="Times New Roman" panose="02020603050405020304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执行到语句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 = x + 10;</a:t>
            </a:r>
            <a:r>
              <a:rPr lang="zh-CN" altLang="en-US" sz="2400" dirty="0">
                <a:latin typeface="Times New Roman" panose="02020603050405020304" charset="0"/>
              </a:rPr>
              <a:t>前栈帧情况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reg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0xffffd010          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0xffffd000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x /10xw 0xffffd000   #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个字节，红色框为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指向的单元地址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dirty="0">
              <a:latin typeface="Times New Roman" panose="020206030504050203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3710EB-A71D-4C43-A7BB-192902E3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" y="2204864"/>
            <a:ext cx="9144000" cy="1561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8695EE-8BAD-4325-8151-B25DF46F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" y="5106823"/>
            <a:ext cx="9144000" cy="14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35496" y="1196752"/>
            <a:ext cx="91085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执行到语句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 = y + 25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前栈帧情况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reg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0xffffd000         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0xffffd010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0xffffd000:	0x00000000	0x00000000	0x01000000	0x0000000b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0xffffd010:	0xf7fc4570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0x0000006e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0xf7c184be	0xf7e26054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0xffffd020:	</a:t>
            </a:r>
            <a:r>
              <a:rPr lang="en-US" altLang="zh-CN" sz="20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0xffffd048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0x080491cf	0x00000064	0x000000c8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0xffffd030:	0xffffd070	0x00000064	0x000000c8	0x00000000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r>
              <a:rPr lang="zh-CN" altLang="en-US" sz="2400" dirty="0">
                <a:latin typeface="Times New Roman" panose="02020603050405020304" charset="0"/>
              </a:rPr>
              <a:t>执行到语句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 = u + v;</a:t>
            </a:r>
            <a:r>
              <a:rPr lang="zh-CN" altLang="en-US" sz="2400" dirty="0">
                <a:latin typeface="Times New Roman" panose="02020603050405020304" charset="0"/>
              </a:rPr>
              <a:t>前栈帧情况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just"/>
            <a:endParaRPr lang="zh-CN" altLang="zh-CN" sz="2400" dirty="0">
              <a:latin typeface="Times New Roman" panose="020206030504050203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EA322A-69DE-42AF-89BD-F5C0A7D4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" y="2306409"/>
            <a:ext cx="9144000" cy="14847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AF6725-6A02-49DD-B962-7BD3EE30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" y="4530735"/>
            <a:ext cx="9144000" cy="14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6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56D0-48C1-EF89-3442-DC63C552A895}"/>
              </a:ext>
            </a:extLst>
          </p:cNvPr>
          <p:cNvSpPr txBox="1"/>
          <p:nvPr/>
        </p:nvSpPr>
        <p:spPr>
          <a:xfrm>
            <a:off x="42925" y="1556792"/>
            <a:ext cx="91085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执行到语句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w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前栈帧情况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</a:rPr>
              <a:t>8		return w;</a:t>
            </a:r>
          </a:p>
          <a:p>
            <a:pPr algn="just"/>
            <a:endParaRPr lang="zh-CN" altLang="zh-CN" sz="2400" dirty="0">
              <a:latin typeface="Times New Roman" panose="020206030504050203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830D0D-B2D7-4F25-A59C-010165D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" y="2420888"/>
            <a:ext cx="9144000" cy="14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7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540568" y="1124744"/>
            <a:ext cx="8199120" cy="48336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5655619d</a:t>
            </a:r>
            <a:r>
              <a:rPr lang="zh-CN" sz="2000" dirty="0">
                <a:latin typeface="Times New Roman" panose="02020603050405020304" charset="0"/>
              </a:rPr>
              <a:t>：保护现场，这里只用保护ebp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5655619e</a:t>
            </a:r>
            <a:r>
              <a:rPr lang="zh-CN" sz="2000" dirty="0">
                <a:latin typeface="Times New Roman" panose="02020603050405020304" charset="0"/>
              </a:rPr>
              <a:t>：使用ebp，保存进入子程序时，保护现场后堆栈段的</a:t>
            </a:r>
            <a:endParaRPr lang="en-US" altLang="zh-CN" sz="2000" dirty="0">
              <a:latin typeface="Times New Roman" panose="02020603050405020304" charset="0"/>
            </a:endParaRPr>
          </a:p>
          <a:p>
            <a:pPr marL="266700" indent="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charset="0"/>
              </a:rPr>
              <a:t>                       </a:t>
            </a:r>
            <a:r>
              <a:rPr lang="zh-CN" sz="2000" dirty="0">
                <a:latin typeface="Times New Roman" panose="02020603050405020304" charset="0"/>
              </a:rPr>
              <a:t>基址。EBP =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0xffffd010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 565561a0</a:t>
            </a:r>
            <a:r>
              <a:rPr lang="zh-CN" sz="2000" dirty="0">
                <a:latin typeface="Times New Roman" panose="02020603050405020304" charset="0"/>
              </a:rPr>
              <a:t>：为局部变量分配空间。三个局部变量，总长度为12</a:t>
            </a:r>
            <a:endParaRPr lang="en-US" altLang="zh-CN" sz="2000" dirty="0">
              <a:latin typeface="Times New Roman" panose="02020603050405020304" charset="0"/>
            </a:endParaRPr>
          </a:p>
          <a:p>
            <a:pPr marL="266700" indent="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charset="0"/>
              </a:rPr>
              <a:t>                        </a:t>
            </a:r>
            <a:r>
              <a:rPr lang="zh-CN" sz="2000" dirty="0">
                <a:latin typeface="Times New Roman" panose="02020603050405020304" charset="0"/>
              </a:rPr>
              <a:t>个字节。为了对齐，分配了16个字节的空间。</a:t>
            </a:r>
          </a:p>
          <a:p>
            <a:pPr marL="266700" indent="457200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 565561ad</a:t>
            </a:r>
            <a:r>
              <a:rPr lang="zh-CN" sz="2000" dirty="0">
                <a:latin typeface="Times New Roman" panose="02020603050405020304" charset="0"/>
              </a:rPr>
              <a:t>：源操作数使用了参数x</a:t>
            </a:r>
          </a:p>
          <a:p>
            <a:pPr marL="266700" indent="457200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 565561b3</a:t>
            </a:r>
            <a:r>
              <a:rPr lang="zh-CN" sz="2000" dirty="0">
                <a:latin typeface="Times New Roman" panose="02020603050405020304" charset="0"/>
              </a:rPr>
              <a:t>：目的操作数使用了局部变量</a:t>
            </a:r>
            <a:r>
              <a:rPr lang="en-US" altLang="zh-CN" sz="2000" dirty="0">
                <a:latin typeface="Times New Roman" panose="02020603050405020304" charset="0"/>
              </a:rPr>
              <a:t>u</a:t>
            </a:r>
            <a:endParaRPr lang="zh-CN" sz="2000" dirty="0">
              <a:latin typeface="Times New Roman" panose="02020603050405020304" charset="0"/>
            </a:endParaRP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  <a:sym typeface="+mn-ea"/>
              </a:rPr>
              <a:t>注意：</a:t>
            </a:r>
            <a:endParaRPr lang="zh-CN" sz="2000" dirty="0">
              <a:latin typeface="Times New Roman" panose="02020603050405020304" charset="0"/>
            </a:endParaRPr>
          </a:p>
          <a:p>
            <a:pPr marL="72009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dirty="0">
                <a:latin typeface="Times New Roman" panose="02020603050405020304" charset="0"/>
                <a:sym typeface="+mn-ea"/>
              </a:rPr>
              <a:t>参数的寻址形式是：+n(%ebp)</a:t>
            </a:r>
            <a:endParaRPr lang="zh-CN" sz="2000" dirty="0">
              <a:latin typeface="Times New Roman" panose="02020603050405020304" charset="0"/>
            </a:endParaRPr>
          </a:p>
          <a:p>
            <a:pPr marL="72009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000" dirty="0">
                <a:latin typeface="Times New Roman" panose="02020603050405020304" charset="0"/>
                <a:sym typeface="+mn-ea"/>
              </a:rPr>
              <a:t>局部变量的寻址形式是：-n(%ebp)</a:t>
            </a:r>
            <a:endParaRPr lang="zh-CN" sz="2000" dirty="0">
              <a:latin typeface="Times New Roman" panose="020206030504050203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2D81F0-2E1F-4CEC-A8DF-B37746B3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26718"/>
            <a:ext cx="4320480" cy="45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IA-32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过程调用的运行机理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540568" y="1268760"/>
            <a:ext cx="8216900" cy="36093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565561ca</a:t>
            </a:r>
            <a:r>
              <a:rPr lang="zh-CN" sz="2000" dirty="0">
                <a:latin typeface="Times New Roman" panose="02020603050405020304" charset="0"/>
              </a:rPr>
              <a:t>：将返回值送入EAX。通过EAX返回子程序的返回值。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565561cd</a:t>
            </a:r>
            <a:r>
              <a:rPr lang="zh-CN" sz="2000" dirty="0">
                <a:latin typeface="Times New Roman" panose="02020603050405020304" charset="0"/>
              </a:rPr>
              <a:t>：leave指令，等价于</a:t>
            </a:r>
          </a:p>
          <a:p>
            <a:pPr marL="723900" lvl="1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mov  %ebp, %esp</a:t>
            </a:r>
          </a:p>
          <a:p>
            <a:pPr marL="723900" lvl="1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pop  %ebp</a:t>
            </a:r>
          </a:p>
          <a:p>
            <a:pPr marL="723900" lvl="1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即还原ESP、EBP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565561ce</a:t>
            </a:r>
            <a:r>
              <a:rPr lang="zh-CN" sz="2000" dirty="0">
                <a:latin typeface="Times New Roman" panose="02020603050405020304" charset="0"/>
              </a:rPr>
              <a:t>：ret，出栈到EIP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5655620c</a:t>
            </a:r>
            <a:r>
              <a:rPr lang="zh-CN" sz="2000" dirty="0">
                <a:latin typeface="Times New Roman" panose="02020603050405020304" charset="0"/>
              </a:rPr>
              <a:t>：出栈参数x、y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DA31F-C116-486F-8B46-E962E29FA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82" y="2204864"/>
            <a:ext cx="5576118" cy="3180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4BBA0-41B6-4048-8D06-BA6221628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640655"/>
            <a:ext cx="7560840" cy="20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2.局部变量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34645" y="1743075"/>
            <a:ext cx="8091805" cy="3270101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>
                <a:latin typeface="Times New Roman" panose="02020603050405020304" charset="0"/>
              </a:rPr>
              <a:t>子程序开始执行时，在堆栈中分配局部变量空间。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>
                <a:latin typeface="Times New Roman" panose="02020603050405020304" charset="0"/>
              </a:rPr>
              <a:t>局部变量在子程序的栈帧中。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>
                <a:latin typeface="Times New Roman" panose="02020603050405020304" charset="0"/>
              </a:rPr>
              <a:t>子程序退出前，会释放局部变量的空间。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>
                <a:latin typeface="Times New Roman" panose="02020603050405020304" charset="0"/>
              </a:rPr>
              <a:t>因此，C语言局部变量的作用域和生存空间，只在该子程序中。</a:t>
            </a:r>
          </a:p>
        </p:txBody>
      </p:sp>
    </p:spTree>
    <p:extLst>
      <p:ext uri="{BB962C8B-B14F-4D97-AF65-F5344CB8AC3E}">
        <p14:creationId xmlns:p14="http://schemas.microsoft.com/office/powerpoint/2010/main" val="98849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选择语句的机器级表示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995" y="1556385"/>
            <a:ext cx="3959860" cy="4471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1.if-else语句的机器级表示 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int flag;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int x = 3;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int y = -1;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if (x &gt; 0 || y &gt; 0)</a:t>
            </a:r>
          </a:p>
          <a:p>
            <a:pPr marL="457200" lvl="1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flag = 1;</a:t>
            </a:r>
          </a:p>
          <a:p>
            <a:pPr lvl="1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else </a:t>
            </a:r>
          </a:p>
          <a:p>
            <a:pPr lvl="2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flag = 0;	</a:t>
            </a:r>
          </a:p>
          <a:p>
            <a:pPr algn="l">
              <a:lnSpc>
                <a:spcPct val="12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4427855" y="2409825"/>
            <a:ext cx="4377690" cy="1257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printf("flag = %d \n", flag);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return 0;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1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2.局部变量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9512" y="1196752"/>
            <a:ext cx="8784976" cy="23571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例：前例反汇编中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565561a0</a:t>
            </a:r>
            <a:r>
              <a:rPr lang="zh-CN" sz="2000" dirty="0">
                <a:latin typeface="Times New Roman" panose="02020603050405020304" charset="0"/>
              </a:rPr>
              <a:t>：可以看到局部变量的分配。</a:t>
            </a:r>
          </a:p>
          <a:p>
            <a:pPr marL="266700" indent="4572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565561b3</a:t>
            </a:r>
            <a:r>
              <a:rPr lang="zh-CN" sz="2000" dirty="0">
                <a:latin typeface="Times New Roman" panose="02020603050405020304" charset="0"/>
              </a:rPr>
              <a:t>：目的操作数使用了局部变量</a:t>
            </a:r>
            <a:r>
              <a:rPr lang="en-US" altLang="zh-CN" sz="2000" dirty="0">
                <a:latin typeface="Times New Roman" panose="02020603050405020304" charset="0"/>
              </a:rPr>
              <a:t>u</a:t>
            </a:r>
            <a:r>
              <a:rPr lang="zh-CN" sz="2000" dirty="0">
                <a:latin typeface="Times New Roman" panose="02020603050405020304" charset="0"/>
              </a:rPr>
              <a:t>，为 -0xc(%ebp)。</a:t>
            </a:r>
          </a:p>
          <a:p>
            <a:pPr marL="266700" indent="457200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charset="0"/>
              </a:rPr>
              <a:t>0x</a:t>
            </a:r>
            <a:r>
              <a:rPr lang="en-US" altLang="zh-CN" sz="2000" dirty="0">
                <a:latin typeface="Times New Roman" panose="02020603050405020304" charset="0"/>
              </a:rPr>
              <a:t>565561cd</a:t>
            </a:r>
            <a:r>
              <a:rPr lang="zh-CN" sz="2000" dirty="0">
                <a:latin typeface="Times New Roman" panose="02020603050405020304" charset="0"/>
              </a:rPr>
              <a:t>：leave指令还原了esp的值，即回收了局部变量分配的空间。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478F61-5CB0-4190-B3F8-31C6B235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140968"/>
            <a:ext cx="7935024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BF1D2-9F3E-449C-9045-40F37B0D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553872"/>
            <a:ext cx="6840760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3677" y="1330325"/>
            <a:ext cx="8091805" cy="4197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a)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zh-CN" sz="2400" dirty="0">
                <a:latin typeface="Times New Roman" panose="02020603050405020304" charset="0"/>
              </a:rPr>
              <a:t>形式参数和实际参数</a:t>
            </a:r>
          </a:p>
          <a:p>
            <a:pPr marL="9525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形式参数：在函数定义时出现的参数。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9525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形式参数只相当于一个占位符。在编译时，编译检查主函数给出的实际参数是否类型相符。在函数体中，使用形式参数当作变量实现函数体。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</a:rPr>
              <a:t>编译器会将函数体中的形式参数，翻译为堆栈段中的相应的内存操作数，形成完整的汇编指令</a:t>
            </a:r>
            <a:r>
              <a:rPr lang="zh-CN" sz="2400" dirty="0">
                <a:latin typeface="Times New Roman" panose="0202060305040502030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635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a)形式参数和实际参数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99390" y="1700808"/>
            <a:ext cx="8120380" cy="33121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95250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实际参数：函数被调用时给出的参数。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9525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Times New Roman" panose="02020603050405020304" charset="0"/>
              </a:rPr>
              <a:t>实际参数应该和子程序的形式参数一致，并且按照形式参数的顺序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</a:rPr>
              <a:t>（在C语言中，按从右到左的顺序）</a:t>
            </a:r>
            <a:r>
              <a:rPr lang="zh-CN" sz="2400" dirty="0">
                <a:latin typeface="Times New Roman" panose="02020603050405020304" charset="0"/>
              </a:rPr>
              <a:t>依次进栈。在程序体中的形式参数翻译成的堆栈段内存操作数，就会正确访问到堆栈段中的实际参数的值。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8389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52536" y="1340768"/>
            <a:ext cx="9001065" cy="525624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952500" indent="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按值传递参数：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</a:rPr>
              <a:t>主程序调用子程序时，传递的是一个变量的值</a:t>
            </a:r>
            <a:r>
              <a:rPr lang="zh-CN" sz="2400" dirty="0">
                <a:latin typeface="Times New Roman" panose="02020603050405020304" charset="0"/>
              </a:rPr>
              <a:t>。即将一个变量的值复制到了堆栈段中。子程序修改该参数时，只是修改了堆栈段中该参数的值，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</a:rPr>
              <a:t>并没有修改主程序中原变量的值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，回到主程序空间会被回收，因而修改的值不会带出来</a:t>
            </a:r>
            <a:r>
              <a:rPr lang="zh-CN" sz="2400" dirty="0">
                <a:latin typeface="Times New Roman" panose="02020603050405020304" charset="0"/>
              </a:rPr>
              <a:t>。</a:t>
            </a:r>
          </a:p>
          <a:p>
            <a:pPr marL="952500" indent="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按地址传递参数：主程序调用子程序时，传递的是一个变量的</a:t>
            </a:r>
            <a:r>
              <a:rPr lang="zh-CN" altLang="en-US" sz="2400" dirty="0">
                <a:latin typeface="Times New Roman" panose="02020603050405020304" charset="0"/>
              </a:rPr>
              <a:t>地址</a:t>
            </a:r>
            <a:r>
              <a:rPr lang="zh-CN" sz="2400" dirty="0">
                <a:latin typeface="Times New Roman" panose="02020603050405020304" charset="0"/>
              </a:rPr>
              <a:t>。即将一个变量的地址复制到了堆栈段中。子程序可以修改该地址寻址到的操作数的值，即可以修改主程序中原变量的值。</a:t>
            </a:r>
          </a:p>
          <a:p>
            <a:pPr marL="609600" indent="457200">
              <a:lnSpc>
                <a:spcPct val="150000"/>
              </a:lnSpc>
            </a:pPr>
            <a:endParaRPr lang="zh-CN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80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34645" y="1557020"/>
            <a:ext cx="8091805" cy="29521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注意：按地址传递参数，</a:t>
            </a:r>
            <a:r>
              <a:rPr lang="zh-CN" sz="2400" dirty="0">
                <a:solidFill>
                  <a:srgbClr val="FF0000"/>
                </a:solidFill>
                <a:latin typeface="Times New Roman" panose="02020603050405020304" charset="0"/>
              </a:rPr>
              <a:t>若子程序修改的是堆栈段中的地址参数值，也无法影响主程序中的原变量</a:t>
            </a:r>
            <a:r>
              <a:rPr lang="zh-CN" sz="2400" dirty="0">
                <a:latin typeface="Times New Roman" panose="02020603050405020304" charset="0"/>
              </a:rPr>
              <a:t>。只有通过对堆栈段中的地址参数值进行间接寻址，修改间接寻址到的操作的值，才能对主程序中的原变量的产生作用。</a:t>
            </a:r>
          </a:p>
        </p:txBody>
      </p:sp>
    </p:spTree>
    <p:extLst>
      <p:ext uri="{BB962C8B-B14F-4D97-AF65-F5344CB8AC3E}">
        <p14:creationId xmlns:p14="http://schemas.microsoft.com/office/powerpoint/2010/main" val="253958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52730" y="1628775"/>
            <a:ext cx="4320674" cy="4262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例：按值传递参数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#include &lt;stdio.h&gt;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void swap(int x, int y)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int t = x;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x = y;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y = t;   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92500" y="1988820"/>
            <a:ext cx="5688012" cy="35610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int main()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   </a:t>
            </a:r>
            <a:r>
              <a:rPr lang="zh-CN" sz="2400" dirty="0">
                <a:latin typeface="Times New Roman" panose="02020603050405020304" charset="0"/>
              </a:rPr>
              <a:t>int a = 15;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   </a:t>
            </a:r>
            <a:r>
              <a:rPr lang="zh-CN" sz="2400" dirty="0">
                <a:latin typeface="Times New Roman" panose="02020603050405020304" charset="0"/>
              </a:rPr>
              <a:t>int b = 22;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  </a:t>
            </a:r>
            <a:r>
              <a:rPr lang="zh-CN" sz="2400" dirty="0">
                <a:latin typeface="Times New Roman" panose="02020603050405020304" charset="0"/>
              </a:rPr>
              <a:t>printf("a=%d b=%d\n", a, b);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  </a:t>
            </a:r>
            <a:r>
              <a:rPr lang="zh-CN" sz="2400" dirty="0">
                <a:latin typeface="Times New Roman" panose="02020603050405020304" charset="0"/>
              </a:rPr>
              <a:t>swap(a, b);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  </a:t>
            </a:r>
            <a:r>
              <a:rPr lang="zh-CN" sz="2400" dirty="0">
                <a:latin typeface="Times New Roman" panose="02020603050405020304" charset="0"/>
              </a:rPr>
              <a:t>printf("a=%d b=%d\n", a, b);</a:t>
            </a:r>
          </a:p>
          <a:p>
            <a:pPr marL="609600"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</a:rPr>
              <a:t>    </a:t>
            </a:r>
            <a:r>
              <a:rPr lang="zh-CN" sz="2400" dirty="0">
                <a:latin typeface="Times New Roman" panose="02020603050405020304" charset="0"/>
              </a:rPr>
              <a:t>return 0;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829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1196752"/>
            <a:ext cx="9144000" cy="5256584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10	</a:t>
            </a:r>
            <a:r>
              <a:rPr lang="en-US" altLang="zh-CN" sz="2000" dirty="0">
                <a:solidFill>
                  <a:srgbClr val="FF0000"/>
                </a:solidFill>
              </a:rPr>
              <a:t>    int a = 15;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0x565561df &lt;+29&gt;:c7 45 f0 0f 00 00 00	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$0xf</a:t>
            </a:r>
            <a:r>
              <a:rPr lang="en-US" altLang="zh-CN" sz="2000" dirty="0">
                <a:solidFill>
                  <a:srgbClr val="FF0000"/>
                </a:solidFill>
              </a:rPr>
              <a:t>,-0x10(%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 11	    </a:t>
            </a:r>
            <a:r>
              <a:rPr lang="en-US" altLang="zh-CN" sz="2000" dirty="0">
                <a:solidFill>
                  <a:srgbClr val="FF0000"/>
                </a:solidFill>
              </a:rPr>
              <a:t>int b = 22;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0x565561e6 &lt;+36&gt;:	c7 45 f4 16 00 00 00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$0x16</a:t>
            </a:r>
            <a:r>
              <a:rPr lang="en-US" altLang="zh-CN" sz="2000" dirty="0">
                <a:solidFill>
                  <a:srgbClr val="FF0000"/>
                </a:solidFill>
              </a:rPr>
              <a:t>,-0xc(%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 12	</a:t>
            </a: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("a=%d b=%d\n", a, b);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0x565561ed &lt;+43&gt;: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04		sub    $0x4,%esp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0x565561f0 &lt;+46&gt;:	ff 75 f4			push   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0x565561f3 &lt;+49&gt;:	ff 75 f0			push   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0x565561f6 &lt;+52&gt;:	8d 83 30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-0x1fd0(%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0x565561fc &lt;+58&gt;:	50	              	push   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0x565561fd &lt;+59&gt;:	e8 4e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 call 0x56556050 &lt;</a:t>
            </a:r>
            <a:r>
              <a:rPr lang="en-US" altLang="zh-CN" sz="2000" dirty="0" err="1"/>
              <a:t>printf@plt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0x56556202 &lt;+64&gt;:	83 c4 10	     	add    $0x10,%esp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 13	    </a:t>
            </a:r>
            <a:r>
              <a:rPr lang="en-US" altLang="zh-CN" sz="2000" dirty="0">
                <a:solidFill>
                  <a:srgbClr val="FF0000"/>
                </a:solidFill>
              </a:rPr>
              <a:t>swap(a, b);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0x56556205 &lt;+67&gt;: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08	 	</a:t>
            </a:r>
            <a:r>
              <a:rPr lang="en-US" altLang="zh-CN" sz="2000" dirty="0">
                <a:solidFill>
                  <a:srgbClr val="FF0000"/>
                </a:solidFill>
              </a:rPr>
              <a:t>sub    $0x8,%esp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0x56556208 &lt;+70&gt;:	ff 75 f4	   		</a:t>
            </a:r>
            <a:r>
              <a:rPr lang="en-US" altLang="zh-CN" sz="2000" dirty="0">
                <a:solidFill>
                  <a:srgbClr val="FF0000"/>
                </a:solidFill>
              </a:rPr>
              <a:t>push   -0xc(%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0x5655620b &lt;+73&gt;:	ff 75 f0	    		</a:t>
            </a:r>
            <a:r>
              <a:rPr lang="en-US" altLang="zh-CN" sz="2000" dirty="0">
                <a:solidFill>
                  <a:srgbClr val="FF0000"/>
                </a:solidFill>
              </a:rPr>
              <a:t>push   -0x10(%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0x5655620e &lt;+76&gt;:e8 8a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FF0000"/>
                </a:solidFill>
              </a:rPr>
              <a:t>call  0x5655619d &lt;swap&gt;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0x56556213 &lt;+81&gt;:	83 c4 10	  	</a:t>
            </a:r>
            <a:r>
              <a:rPr lang="en-US" altLang="zh-CN" sz="2000" dirty="0">
                <a:solidFill>
                  <a:srgbClr val="FF0000"/>
                </a:solidFill>
              </a:rPr>
              <a:t>add    $0x10,%esp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 14	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("a=%d b=%d\n", a, b);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017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302" y="1038453"/>
            <a:ext cx="10081314" cy="577492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Dump of assembler code for function swap: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swap1.c: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3	{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0x5655619d &lt;+0&gt;:	55		push   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0x5655619e &lt;+1&gt;:	89 e5		mov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0x565561a0 &lt;+3&gt;: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10	sub    $0x10,%esp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0x565561a3 &lt;+6&gt;:e8 95 00 00 00 call   0x5655623d &lt;__x86.get_pc_thunk.ax&gt;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0x565561a8 &lt;+11&gt;:	05 30 2e 00 00	add    $0x2e30,%eax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 4	    </a:t>
            </a:r>
            <a:r>
              <a:rPr lang="en-US" altLang="zh-CN" sz="2000" dirty="0">
                <a:solidFill>
                  <a:srgbClr val="FF0000"/>
                </a:solidFill>
              </a:rPr>
              <a:t>int t = x;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0x565561ad &lt;+16&gt;:	8b 45 08	mov    </a:t>
            </a:r>
            <a:r>
              <a:rPr lang="en-US" altLang="zh-CN" sz="2000" dirty="0">
                <a:solidFill>
                  <a:srgbClr val="FF0000"/>
                </a:solidFill>
              </a:rPr>
              <a:t>0x8(%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0x565561b0 &lt;+19&gt;:	89 45 fc	mov    %eax,-0x4(%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5	    </a:t>
            </a:r>
            <a:r>
              <a:rPr lang="en-US" altLang="zh-CN" sz="2000" dirty="0">
                <a:solidFill>
                  <a:srgbClr val="FF0000"/>
                </a:solidFill>
              </a:rPr>
              <a:t>x = y;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0x565561b3 &lt;+22&gt;:	8b 45 0c	mov    </a:t>
            </a:r>
            <a:r>
              <a:rPr lang="en-US" altLang="zh-CN" sz="2000" dirty="0">
                <a:solidFill>
                  <a:srgbClr val="FF0000"/>
                </a:solidFill>
              </a:rPr>
              <a:t>0xc(%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0x565561b6 &lt;+25&gt;:	89 45 08	mov    %eax,0x8(%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6	    </a:t>
            </a:r>
            <a:r>
              <a:rPr lang="en-US" altLang="zh-CN" sz="2000" dirty="0">
                <a:solidFill>
                  <a:srgbClr val="FF0000"/>
                </a:solidFill>
              </a:rPr>
              <a:t>y = t;   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0x565561b9 &lt;+28&gt;:	8b 45 fc	mov    -0x4(%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0x565561bc &lt;+31&gt;:	89 45 0c	mov    %eax,0xc(%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7	}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0x565561bf &lt;+34&gt;:	90		</a:t>
            </a:r>
            <a:r>
              <a:rPr lang="en-US" altLang="zh-CN" sz="2000" dirty="0" err="1"/>
              <a:t>nop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0x565561c0 &lt;+35&gt;:	c9		leave  </a:t>
            </a:r>
            <a:endParaRPr lang="zh-CN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0x565561c1 &lt;+36&gt;:	c3		ret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2452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52730" y="1628775"/>
            <a:ext cx="4392682" cy="4262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例：按地址传递参数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#include &lt;stdio.h&gt;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void swap(int* x, int* y)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int t = *x;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*x = *y;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*y = t;   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</a:t>
            </a:r>
          </a:p>
          <a:p>
            <a:pPr marL="609600" indent="457200">
              <a:lnSpc>
                <a:spcPct val="120000"/>
              </a:lnSpc>
            </a:pPr>
            <a:endParaRPr lang="zh-CN" sz="2000" dirty="0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92500" y="1988820"/>
            <a:ext cx="5471988" cy="35610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int main()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{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  <a:sym typeface="+mn-ea"/>
              </a:rPr>
              <a:t>  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int a = 15;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int b = 22;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printf("a=%d b=%d\n", a, b);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swap(&amp;a, &amp;b);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printf("a=%d b=%d\n", a, b);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charset="0"/>
                <a:sym typeface="+mn-ea"/>
              </a:rPr>
              <a:t>    </a:t>
            </a:r>
            <a:r>
              <a:rPr lang="zh-CN" sz="2400" dirty="0">
                <a:latin typeface="Times New Roman" panose="02020603050405020304" charset="0"/>
                <a:sym typeface="+mn-ea"/>
              </a:rPr>
              <a:t>return 0;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}</a:t>
            </a:r>
            <a:endParaRPr lang="zh-CN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61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2645" y="1124744"/>
            <a:ext cx="9061355" cy="5976664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10	</a:t>
            </a:r>
            <a:r>
              <a:rPr lang="en-US" altLang="zh-CN" sz="2000" dirty="0">
                <a:solidFill>
                  <a:srgbClr val="FF0000"/>
                </a:solidFill>
              </a:rPr>
              <a:t>    int a = 15;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0x56556202 &lt;+40&gt;:	c7 45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0f 00 00 00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$0xf,-0x14(%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 11	</a:t>
            </a:r>
            <a:r>
              <a:rPr lang="en-US" altLang="zh-CN" sz="2000" dirty="0">
                <a:solidFill>
                  <a:srgbClr val="FF0000"/>
                </a:solidFill>
              </a:rPr>
              <a:t>    int b = 22;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0x56556209 &lt;+47&gt;:	c7 45 f0 16 00 00 00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$0x16,-0x10(%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 12	</a:t>
            </a: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("a=%d b=%d\n", a, b);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0x56556210 &lt;+54&gt;:	8b 55 f0		mov    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edx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0x56556213 &lt;+57&gt;:	8b 45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		mov    -0x14(%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0x56556216 &lt;+60&gt;: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04		sub    $0x4,%esp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0x56556219 &lt;+63&gt;:	52			push   %</a:t>
            </a:r>
            <a:r>
              <a:rPr lang="en-US" altLang="zh-CN" sz="2000" dirty="0" err="1"/>
              <a:t>edx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0x5655621a &lt;+64&gt;:	50			push   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0x5655621b &lt;+65&gt;:	8d 83 34 e0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lea    -0x1fcc(%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0x56556221 &lt;+71&gt;:	50			push   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0x56556222 &lt;+72&gt;:	e8 29 </a:t>
            </a:r>
            <a:r>
              <a:rPr lang="en-US" altLang="zh-CN" sz="2000" dirty="0" err="1"/>
              <a:t>fe</a:t>
            </a:r>
            <a:r>
              <a:rPr lang="en-US" altLang="zh-CN" sz="2000" dirty="0"/>
              <a:t>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call   0x56556050 &lt;</a:t>
            </a:r>
            <a:r>
              <a:rPr lang="en-US" altLang="zh-CN" sz="2000" dirty="0" err="1"/>
              <a:t>printf@plt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0x56556227 &lt;+77&gt;:	83 c4 10		add    $0x10,%esp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 13	</a:t>
            </a:r>
            <a:r>
              <a:rPr lang="en-US" altLang="zh-CN" sz="2000" dirty="0">
                <a:solidFill>
                  <a:srgbClr val="FF0000"/>
                </a:solidFill>
              </a:rPr>
              <a:t>    swap(&amp;a, &amp;b);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0x5655622a &lt;+80&gt;: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08		sub    $0x8,%esp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0x5655622d &lt;+83&gt;:	8d 45 f0		</a:t>
            </a:r>
            <a:r>
              <a:rPr lang="en-US" altLang="zh-CN" sz="2000" dirty="0">
                <a:solidFill>
                  <a:srgbClr val="FF0000"/>
                </a:solidFill>
              </a:rPr>
              <a:t>lea    -0x10(%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0x56556230 &lt;+86&gt;:	50			</a:t>
            </a:r>
            <a:r>
              <a:rPr lang="en-US" altLang="zh-CN" sz="2000" dirty="0">
                <a:solidFill>
                  <a:srgbClr val="FF0000"/>
                </a:solidFill>
              </a:rPr>
              <a:t>push   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0x56556231 &lt;+87&gt;:	8d 45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lea    -0x14(%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0x56556234 &lt;+90&gt;:	50			</a:t>
            </a:r>
            <a:r>
              <a:rPr lang="en-US" altLang="zh-CN" sz="2000" dirty="0">
                <a:solidFill>
                  <a:srgbClr val="FF0000"/>
                </a:solidFill>
              </a:rPr>
              <a:t>push   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0x56556235 &lt;+91&gt;:	e8 73 ff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		call   0x565561ad &lt;swap&gt;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0x5655623a &lt;+96&gt;:	83 c4 10		add    $0x10,%esp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 14	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("a=%d b=%d\n", a, b);</a:t>
            </a:r>
            <a:endParaRPr 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二、选择语句的机器级表示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5496" y="1196752"/>
            <a:ext cx="9289032" cy="4471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	    int flag;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	    int x = 3;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=&gt; 0x08049187 &lt;+17&gt;:c7 45 f0 03 00 00 00	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$0x3,-0x10(%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	    int y = -1;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0x0804918e &lt;+24&gt;:	c7 45 f4 ff 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$0xffffffff,-0xc(%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	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 (x &gt; 0 || y &gt; 0)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0x08049195 &lt;+31&gt;:	83 7d f0 00	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$0x0,-0x10(%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0x08049199 &lt;+35&gt;:	7f 06		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0x80491a1 &lt;main+43&gt;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0x0804919b &lt;+37&gt;:	83 7d f4 00	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$0x0,-0xc(%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0x0804919f &lt;+41&gt;:	7e 09		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jle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0x80491aa &lt;main+52&gt;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	flag = 1;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0x080491a1 &lt;+43&gt;:	c7 45 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01 00 00 00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$0x1,-0x14(%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buClrTx/>
              <a:buSzTx/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0x080491a8 &lt;+50&gt;:	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07			</a:t>
            </a:r>
            <a:r>
              <a:rPr lang="en-US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0x80491b1 &lt;main+59&gt;</a:t>
            </a:r>
          </a:p>
          <a:p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	else </a:t>
            </a:r>
          </a:p>
          <a:p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	flag = 0;</a:t>
            </a:r>
          </a:p>
          <a:p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0x080491aa &lt;+52&gt;:	c7 45 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00 00 00 00	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$0x0,-0x14(%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	</a:t>
            </a:r>
            <a:r>
              <a:rPr lang="en-US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("flag = %d \n", flag);</a:t>
            </a:r>
          </a:p>
          <a:p>
            <a:pPr>
              <a:lnSpc>
                <a:spcPct val="80000"/>
              </a:lnSpc>
            </a:pPr>
            <a:r>
              <a:rPr 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……</a:t>
            </a:r>
            <a:r>
              <a:rPr lang="en-US" sz="2000" dirty="0">
                <a:latin typeface="+mn-ea"/>
                <a:ea typeface="+mn-ea"/>
              </a:rPr>
              <a:t>  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43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5621" y="1124744"/>
            <a:ext cx="8988379" cy="54006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err="1"/>
              <a:t>swap.c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3{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0x565561ad &lt;+0&gt;:	55		push   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0x565561ae &lt;+1&gt;:	89 e5		mov    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,%</a:t>
            </a:r>
            <a:r>
              <a:rPr lang="en-US" altLang="zh-CN" sz="2000" dirty="0" err="1"/>
              <a:t>ebp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0x565561b0 &lt;+3&gt;:	83 </a:t>
            </a:r>
            <a:r>
              <a:rPr lang="en-US" altLang="zh-CN" sz="2000" dirty="0" err="1"/>
              <a:t>ec</a:t>
            </a:r>
            <a:r>
              <a:rPr lang="en-US" altLang="zh-CN" sz="2000" dirty="0"/>
              <a:t> 10	sub    $0x10,%esp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   0x565561b3 &lt;+6&gt;:e8 bf 00 00 00	call   0x56556277 &lt;__x86.get_pc_thunk.ax&gt;</a:t>
            </a:r>
            <a:endParaRPr lang="zh-CN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0x565561b8 &lt;+11&gt;:	05 1c 2e 00 00	add    $0x2e1c,%eax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4	</a:t>
            </a:r>
            <a:r>
              <a:rPr lang="en-US" altLang="zh-CN" sz="2000" dirty="0">
                <a:solidFill>
                  <a:srgbClr val="FF0000"/>
                </a:solidFill>
              </a:rPr>
              <a:t>    int t = *x;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0x565561bd &lt;+16&gt;:	8b 45 08	</a:t>
            </a:r>
            <a:r>
              <a:rPr lang="en-US" altLang="zh-CN" sz="2000" dirty="0">
                <a:solidFill>
                  <a:srgbClr val="FF0000"/>
                </a:solidFill>
              </a:rPr>
              <a:t>mov    0x8(%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0x565561c0 &lt;+19&gt;:	8b 00		</a:t>
            </a:r>
            <a:r>
              <a:rPr lang="en-US" altLang="zh-CN" sz="2000" dirty="0">
                <a:solidFill>
                  <a:srgbClr val="FF0000"/>
                </a:solidFill>
              </a:rPr>
              <a:t>mov    (%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0x565561c2 &lt;+21&gt;:	89 45 fc	</a:t>
            </a:r>
            <a:r>
              <a:rPr lang="en-US" altLang="zh-CN" sz="2000" dirty="0">
                <a:solidFill>
                  <a:srgbClr val="FF0000"/>
                </a:solidFill>
              </a:rPr>
              <a:t>mov    %eax,-0x4(%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5	</a:t>
            </a:r>
            <a:r>
              <a:rPr lang="en-US" altLang="zh-CN" sz="2000" dirty="0">
                <a:solidFill>
                  <a:srgbClr val="FF0000"/>
                </a:solidFill>
              </a:rPr>
              <a:t>    *x = *y;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0x565561c5 &lt;+24&gt;:	8b 45 0c	</a:t>
            </a:r>
            <a:r>
              <a:rPr lang="en-US" altLang="zh-CN" sz="2000" dirty="0">
                <a:solidFill>
                  <a:srgbClr val="FF0000"/>
                </a:solidFill>
              </a:rPr>
              <a:t>mov    0xc(%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0x565561c8 &lt;+27&gt;:	8b 10		</a:t>
            </a:r>
            <a:r>
              <a:rPr lang="en-US" altLang="zh-CN" sz="2000" dirty="0">
                <a:solidFill>
                  <a:srgbClr val="FF0000"/>
                </a:solidFill>
              </a:rPr>
              <a:t>mov    (%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edx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0x565561ca &lt;+29&gt;:	8b 45 08	</a:t>
            </a:r>
            <a:r>
              <a:rPr lang="en-US" altLang="zh-CN" sz="2000" dirty="0">
                <a:solidFill>
                  <a:srgbClr val="FF0000"/>
                </a:solidFill>
              </a:rPr>
              <a:t>mov    0x8(%</a:t>
            </a:r>
            <a:r>
              <a:rPr lang="en-US" altLang="zh-CN" sz="2000" dirty="0" err="1">
                <a:solidFill>
                  <a:srgbClr val="FF0000"/>
                </a:solidFill>
              </a:rPr>
              <a:t>ebp</a:t>
            </a:r>
            <a:r>
              <a:rPr lang="en-US" altLang="zh-CN" sz="2000" dirty="0">
                <a:solidFill>
                  <a:srgbClr val="FF0000"/>
                </a:solidFill>
              </a:rPr>
              <a:t>),%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0x565561cd &lt;+32&gt;:	89 10		</a:t>
            </a:r>
            <a:r>
              <a:rPr lang="en-US" altLang="zh-CN" sz="2000" dirty="0">
                <a:solidFill>
                  <a:srgbClr val="FF0000"/>
                </a:solidFill>
              </a:rPr>
              <a:t>mov    %</a:t>
            </a:r>
            <a:r>
              <a:rPr lang="en-US" altLang="zh-CN" sz="2000" dirty="0" err="1">
                <a:solidFill>
                  <a:srgbClr val="FF0000"/>
                </a:solidFill>
              </a:rPr>
              <a:t>edx</a:t>
            </a:r>
            <a:r>
              <a:rPr lang="en-US" altLang="zh-CN" sz="2000" dirty="0">
                <a:solidFill>
                  <a:srgbClr val="FF0000"/>
                </a:solidFill>
              </a:rPr>
              <a:t>,(%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 6	</a:t>
            </a:r>
            <a:r>
              <a:rPr lang="en-US" altLang="zh-CN" sz="2000" dirty="0">
                <a:solidFill>
                  <a:srgbClr val="FF0000"/>
                </a:solidFill>
              </a:rPr>
              <a:t>    *y = t;   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0x565561cf &lt;+34&gt;:	8b 45 0c	mov    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eax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0x565561d2 &lt;+37&gt;:	8b 55 fc	mov    -0x4(%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),%</a:t>
            </a:r>
            <a:r>
              <a:rPr lang="en-US" altLang="zh-CN" sz="2000" dirty="0" err="1"/>
              <a:t>edx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0x565561d5 &lt;+40&gt;:	89 10		mov    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</a:rPr>
              <a:t>edx</a:t>
            </a:r>
            <a:r>
              <a:rPr lang="en-US" altLang="zh-CN" sz="2000" dirty="0">
                <a:solidFill>
                  <a:srgbClr val="FF0000"/>
                </a:solidFill>
              </a:rPr>
              <a:t>,(%</a:t>
            </a:r>
            <a:r>
              <a:rPr lang="en-US" altLang="zh-CN" sz="2000" dirty="0" err="1">
                <a:solidFill>
                  <a:srgbClr val="FF0000"/>
                </a:solidFill>
              </a:rPr>
              <a:t>eax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/>
              <a:t>7	}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0x565561d7 &lt;+42&gt;:	90		</a:t>
            </a:r>
            <a:r>
              <a:rPr lang="en-US" altLang="zh-CN" sz="2000" dirty="0" err="1"/>
              <a:t>nop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0x565561d8 &lt;+43&gt;:	c9		leave  </a:t>
            </a:r>
            <a:endParaRPr lang="zh-CN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0x565561d9 &lt;+44&gt;:	c3		ret</a:t>
            </a:r>
            <a:endParaRPr lang="zh-CN" altLang="zh-CN" sz="2000" dirty="0"/>
          </a:p>
          <a:p>
            <a:pPr marL="609600" indent="457200">
              <a:lnSpc>
                <a:spcPct val="120000"/>
              </a:lnSpc>
            </a:pPr>
            <a:endParaRPr lang="zh-CN" sz="20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0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4.递归过程调用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52730" y="1700530"/>
            <a:ext cx="4968746" cy="4262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例：使用递归子程序，求 N!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#include &lt;stdio.h&gt; 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int f(int x)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{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if (x==1) 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    return 1;    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    return  x*f(x-1); </a:t>
            </a: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</a:rPr>
              <a:t>}  </a:t>
            </a:r>
          </a:p>
          <a:p>
            <a:pPr marL="609600" indent="457200">
              <a:lnSpc>
                <a:spcPct val="120000"/>
              </a:lnSpc>
            </a:pPr>
            <a:endParaRPr lang="zh-CN" sz="2000" dirty="0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138295" y="2060575"/>
            <a:ext cx="5426710" cy="35610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int main() 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{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  printf("%d\n",f(5));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    return 0;</a:t>
            </a:r>
            <a:endParaRPr lang="zh-CN" sz="2400" dirty="0">
              <a:latin typeface="Times New Roman" panose="02020603050405020304" charset="0"/>
            </a:endParaRPr>
          </a:p>
          <a:p>
            <a:pPr marL="609600" indent="457200">
              <a:lnSpc>
                <a:spcPct val="120000"/>
              </a:lnSpc>
            </a:pPr>
            <a:r>
              <a:rPr lang="zh-CN" sz="2400" dirty="0">
                <a:latin typeface="Times New Roman" panose="02020603050405020304" charset="0"/>
                <a:sym typeface="+mn-ea"/>
              </a:rPr>
              <a:t>}</a:t>
            </a:r>
            <a:endParaRPr lang="zh-CN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6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4.递归过程调用</a:t>
            </a:r>
          </a:p>
        </p:txBody>
      </p:sp>
      <p:pic>
        <p:nvPicPr>
          <p:cNvPr id="716842" name="图片 7168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795" y="1772920"/>
            <a:ext cx="7192645" cy="34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3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1196752"/>
            <a:ext cx="9180512" cy="540026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/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cur.c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("%d\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n",f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(5));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=&gt; 0x565561ec &lt;+26&gt;:	83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0c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sub    $0xc,%esp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0x565561ef &lt;+29&gt;:	6a 05	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push   $0x5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0x565561f1 &lt;+31&gt;:	e8 a7 ff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call   0x5655619d &lt;f&gt;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0x565561f6 &lt;+36&gt;:	83 c4 10	add    $0x10,%esp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0x565561f9 &lt;+39&gt;:	83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08	sub    $0x8,%esp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0x565561fc &lt;+42&gt;:	50		push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0x565561fd &lt;+43&gt;:	8d 83 30 e0 ff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lea    -0x1fd0(%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0x56556203 &lt;+49&gt;:	50		push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0x56556204 &lt;+50&gt;:	e8 47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call   0x56556050 &lt;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printf@plt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0x56556209 &lt;+55&gt;:	83 c4 10	add    $0x10,%esp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return 0;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0x5655620c &lt;+58&gt;:	b8 00 00 00 00	mov    $0x0,%eax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	}</a:t>
            </a: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0x56556211 &lt;+63&gt;:	8d 65 f8	lea    -0x8(%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0x56556214 &lt;+66&gt;:	59		pop 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ecx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0x56556215 &lt;+67&gt;:	5b		pop 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0x56556216 &lt;+68&gt;:	5d		pop 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0x56556217 &lt;+69&gt;:	8d 61 fc	lea    -0x4(%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0x5655621a &lt;+72&gt;:	c3	ret </a:t>
            </a:r>
            <a:endParaRPr lang="zh-CN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56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按值传递参数和按地址传递参数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1196752"/>
            <a:ext cx="8929186" cy="540026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Dump of assembler code for function f: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cur.c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	{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0x5655619d &lt;+0&gt;:	55		push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0x5655619e &lt;+1&gt;:	89 e5		mov    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0x565561a0 &lt;+3&gt;:	83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08	sub    $0x8,%esp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0x565561a3 &lt;+6&gt;:e8 73 00 00 00	call 0x5655621b &lt;__x86.get_pc_thunk.ax&gt;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0x565561a8 &lt;+11&gt;:	05 30 2e 00 00	add    $0x2e30,%eax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 (x==1)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0x565561ad &lt;+16&gt;:	83 7d 08 01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$0x1,0x8(%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0x565561b1 &lt;+20&gt;:	75 07	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0x565561ba &lt;f+29&gt;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return 1;   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0x565561b3 &lt;+22&gt;:	b8 01 00 00 00	mov    $0x1,%eax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0x565561b8 &lt;+27&gt;:	eb 16	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0x565561d0 &lt;f+51&gt;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return  x*f(x-1);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0x565561ba &lt;+29&gt;:	8b 45 08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0x8(%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0x565561bd &lt;+32&gt;:	83 e8 01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sub    $0x1,%eax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0x565561c0 &lt;+35&gt;:	83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0c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sub    $0xc,%esp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0x565561c3 &lt;+38&gt;:	50	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push   %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0x565561c4 &lt;+39&gt;:	e8 d4 ff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call   0x5655619d &lt;f&gt;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0x565561c9 &lt;+44&gt;:	83 c4 10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   $0x10,%esp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0x565561cc &lt;+47&gt;:	0f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af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45 08	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imul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0x8(%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	}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0x565561d0 &lt;+51&gt;:	c9	leave  </a:t>
            </a:r>
          </a:p>
          <a:p>
            <a:pPr algn="just">
              <a:lnSpc>
                <a:spcPct val="7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0x565561d1 &lt;+52&gt;:	c3	ret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09600" indent="457200">
              <a:lnSpc>
                <a:spcPct val="120000"/>
              </a:lnSpc>
            </a:pPr>
            <a:endParaRPr lang="zh-CN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23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数值类型和运算的机器级表示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1165"/>
            <a:ext cx="7827645" cy="296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C语言中的整数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有符号数: int、short、long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无符号数: unsigned int、unsigned short、unsigned long</a:t>
            </a:r>
          </a:p>
          <a:p>
            <a:pPr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95536" y="1413511"/>
            <a:ext cx="8640960" cy="4031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注：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C语言标准规定了各类型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数据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最小取值范围，如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: int型至少应为16位，取值范围为-32768到32767，而int型数据具体的取值范围则由ABI规范规定。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在一个数值的后面加一个“u”或“U”表示无符号数</a:t>
            </a: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C语言标准规定：</a:t>
            </a: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若运算中同时有无符号和带符号整数，则按无符号整数运算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98475" y="1124744"/>
            <a:ext cx="8146415" cy="1016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例：假定以下关系表达式在32位用补码表示的机器上执行，结果是什么？</a:t>
            </a: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827405" y="5661248"/>
            <a:ext cx="5616575" cy="5760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带*的结果与常规预想的相反！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21816B04-8F9F-C13A-5C41-98885135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8711"/>
              </p:ext>
            </p:extLst>
          </p:nvPr>
        </p:nvGraphicFramePr>
        <p:xfrm>
          <a:off x="179512" y="1772816"/>
          <a:ext cx="8808913" cy="3764080"/>
        </p:xfrm>
        <a:graphic>
          <a:graphicData uri="http://schemas.openxmlformats.org/drawingml/2006/table">
            <a:tbl>
              <a:tblPr/>
              <a:tblGrid>
                <a:gridCol w="376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19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关系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型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果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44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= = 0U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-2147483647 - 1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2147483647U &gt; -2147483647 - 1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(int) 2147483648U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&gt; 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(unsigned) -1 &gt; -2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00…0B   =   00…0B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&lt;   00…0B (0)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00…0B(0)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100…0B (-2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&lt;   100…0B(2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100…0B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&gt;   11…10B (-2)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11…10B (2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-2)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0">
            <a:extLst>
              <a:ext uri="{FF2B5EF4-FFF2-40B4-BE49-F238E27FC236}">
                <a16:creationId xmlns:a16="http://schemas.microsoft.com/office/drawing/2014/main" id="{B42A7590-CEF6-9E0F-38CB-A3ED508E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026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6" name="Line 22">
            <a:extLst>
              <a:ext uri="{FF2B5EF4-FFF2-40B4-BE49-F238E27FC236}">
                <a16:creationId xmlns:a16="http://schemas.microsoft.com/office/drawing/2014/main" id="{C7ABF12B-9F99-77D7-B909-1CC561DEA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" y="2869779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04EB06E8-7069-EDD4-B7C7-B5A25DEEF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3242841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B59A9E35-50F6-8A46-E8A8-61CA24B95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3614316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5">
            <a:extLst>
              <a:ext uri="{FF2B5EF4-FFF2-40B4-BE49-F238E27FC236}">
                <a16:creationId xmlns:a16="http://schemas.microsoft.com/office/drawing/2014/main" id="{590205B7-0CA8-ABFB-7137-A0DB2C4BF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4014366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22880F52-68A4-FEB2-F491-FF4244FF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3" y="4385841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38D10A15-51A7-3D54-24A5-5B58EEBCA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4785891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B21706B-44F3-4D17-74E2-B82726379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157366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5496" y="1628800"/>
            <a:ext cx="9108504" cy="4392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457200" indent="-457200" algn="l">
              <a:lnSpc>
                <a:spcPct val="120000"/>
              </a:lnSpc>
              <a:buClrTx/>
              <a:buSzTx/>
              <a:buAutoNum type="alphaLcParenR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在有些32位系统上，C表达式-2147483648 &lt; 2147483647的执行结果为false。Why？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20000"/>
              </a:lnSpc>
              <a:buClrTx/>
              <a:buSzTx/>
              <a:buAutoNum type="alphaLcParenR"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457200" indent="-457200" algn="l">
              <a:lnSpc>
                <a:spcPct val="120000"/>
              </a:lnSpc>
              <a:buClrTx/>
              <a:buSzTx/>
              <a:buAutoNum type="alphaLcParenR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若定义变量“int i=-2147483648;”，则“i &lt; 2147483647”的执行结果为true。Why？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360045">
              <a:lnSpc>
                <a:spcPct val="12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360045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c) 如果将表达式写成“-2147483647-1 &lt; 2147483647”，则结果会怎样呢？Why？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448BE-B7DE-3281-64D1-25D9B6906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5A165ED4-8575-B06A-807B-59100E5934F6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B1BB5E92-6914-6529-BD14-5CC033252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37461"/>
              </p:ext>
            </p:extLst>
          </p:nvPr>
        </p:nvGraphicFramePr>
        <p:xfrm>
          <a:off x="1088058" y="1267096"/>
          <a:ext cx="6884987" cy="2286000"/>
        </p:xfrm>
        <a:graphic>
          <a:graphicData uri="http://schemas.openxmlformats.org/drawingml/2006/table">
            <a:tbl>
              <a:tblPr/>
              <a:tblGrid>
                <a:gridCol w="344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0~2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long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roup 25">
            <a:extLst>
              <a:ext uri="{FF2B5EF4-FFF2-40B4-BE49-F238E27FC236}">
                <a16:creationId xmlns:a16="http://schemas.microsoft.com/office/drawing/2014/main" id="{8A36DDC6-F514-D6F5-59DE-9909054F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08090"/>
              </p:ext>
            </p:extLst>
          </p:nvPr>
        </p:nvGraphicFramePr>
        <p:xfrm>
          <a:off x="1043608" y="4293096"/>
          <a:ext cx="6884987" cy="2160240"/>
        </p:xfrm>
        <a:graphic>
          <a:graphicData uri="http://schemas.openxmlformats.org/drawingml/2006/table">
            <a:tbl>
              <a:tblPr/>
              <a:tblGrid>
                <a:gridCol w="344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088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0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0~2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unsigned long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44">
            <a:extLst>
              <a:ext uri="{FF2B5EF4-FFF2-40B4-BE49-F238E27FC236}">
                <a16:creationId xmlns:a16="http://schemas.microsoft.com/office/drawing/2014/main" id="{E8E076F4-2520-BF73-E0F1-9C6368AE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717032"/>
            <a:ext cx="69754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300" baseline="30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=2147483648</a:t>
            </a:r>
            <a:r>
              <a:rPr lang="zh-CN" altLang="en-US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，机器数为：</a:t>
            </a:r>
            <a:r>
              <a:rPr lang="en-US" altLang="zh-CN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┅ 0</a:t>
            </a:r>
            <a:r>
              <a:rPr lang="zh-CN" altLang="en-US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3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rgbClr val="0033CC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130330-A998-8DA0-A268-737E19F44AD7}"/>
              </a:ext>
            </a:extLst>
          </p:cNvPr>
          <p:cNvSpPr txBox="1"/>
          <p:nvPr/>
        </p:nvSpPr>
        <p:spPr>
          <a:xfrm>
            <a:off x="8091091" y="1700808"/>
            <a:ext cx="94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C90</a:t>
            </a:r>
            <a:r>
              <a:rPr lang="zh-CN" altLang="en-US" dirty="0"/>
              <a:t>标准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5BF7F-F02B-C411-E641-BCDC6C3C7251}"/>
              </a:ext>
            </a:extLst>
          </p:cNvPr>
          <p:cNvSpPr txBox="1"/>
          <p:nvPr/>
        </p:nvSpPr>
        <p:spPr>
          <a:xfrm>
            <a:off x="8028384" y="4264495"/>
            <a:ext cx="94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C99</a:t>
            </a:r>
            <a:r>
              <a:rPr lang="zh-CN" altLang="en-US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447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05" y="1484630"/>
            <a:ext cx="3384431" cy="48583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例：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#include &lt;</a:t>
            </a:r>
            <a:r>
              <a:rPr sz="2000" dirty="0" err="1">
                <a:latin typeface="Times New Roman" panose="02020603050405020304" charset="0"/>
              </a:rPr>
              <a:t>stdio.h</a:t>
            </a:r>
            <a:r>
              <a:rPr sz="2000" dirty="0">
                <a:latin typeface="Times New Roman" panose="02020603050405020304" charset="0"/>
              </a:rPr>
              <a:t>&gt;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int main()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{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 x = 3;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 y = -1;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 z;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int  </a:t>
            </a:r>
            <a:r>
              <a:rPr sz="2000" dirty="0" err="1">
                <a:latin typeface="Times New Roman" panose="02020603050405020304" charset="0"/>
              </a:rPr>
              <a:t>i</a:t>
            </a:r>
            <a:r>
              <a:rPr sz="2000" dirty="0">
                <a:latin typeface="Times New Roman" panose="02020603050405020304" charset="0"/>
              </a:rPr>
              <a:t> = 1;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char c;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c = </a:t>
            </a:r>
            <a:r>
              <a:rPr sz="2000" dirty="0" err="1">
                <a:latin typeface="Times New Roman" panose="02020603050405020304" charset="0"/>
              </a:rPr>
              <a:t>getchar</a:t>
            </a:r>
            <a:r>
              <a:rPr sz="2000" dirty="0">
                <a:latin typeface="Times New Roman" panose="02020603050405020304" charset="0"/>
              </a:rPr>
              <a:t>();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switch (c) {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	case '+':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	case 'a':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707904" y="1483995"/>
            <a:ext cx="5040560" cy="48583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		z = x + y;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		break;	</a:t>
            </a:r>
            <a:endParaRPr sz="2000" dirty="0">
              <a:latin typeface="Times New Roman" panose="02020603050405020304" charset="0"/>
            </a:endParaRPr>
          </a:p>
          <a:p>
            <a:pPr marL="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case '-':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case 's':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	z = x - y;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	break;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default: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	z = 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}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</a:t>
            </a:r>
            <a:r>
              <a:rPr sz="2000" dirty="0" err="1">
                <a:latin typeface="Times New Roman" panose="02020603050405020304" charset="0"/>
              </a:rPr>
              <a:t>printf</a:t>
            </a:r>
            <a:r>
              <a:rPr sz="2000" dirty="0">
                <a:latin typeface="Times New Roman" panose="02020603050405020304" charset="0"/>
              </a:rPr>
              <a:t>(" %d %c %d = %d \n", x, c, y, z);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	return 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FB00CD-D13C-F181-500A-49053ACEA445}"/>
              </a:ext>
            </a:extLst>
          </p:cNvPr>
          <p:cNvSpPr txBox="1"/>
          <p:nvPr/>
        </p:nvSpPr>
        <p:spPr>
          <a:xfrm>
            <a:off x="6516216" y="1556792"/>
            <a:ext cx="27152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 algn="l">
              <a:lnSpc>
                <a:spcPct val="120000"/>
              </a:lnSpc>
              <a:buClrTx/>
              <a:buSzTx/>
            </a:pPr>
            <a:r>
              <a:rPr sz="2000" dirty="0" err="1">
                <a:latin typeface="Times New Roman" panose="02020603050405020304" charset="0"/>
                <a:ea typeface="宋体" panose="02010600030101010101" pitchFamily="2" charset="-122"/>
              </a:rPr>
              <a:t>用到的字符的</a:t>
            </a:r>
            <a:r>
              <a:rPr sz="2000" dirty="0" err="1">
                <a:latin typeface="Times New Roman" panose="02020603050405020304" charset="0"/>
              </a:rPr>
              <a:t>A</a:t>
            </a:r>
            <a:r>
              <a:rPr sz="2000" dirty="0" err="1">
                <a:latin typeface="Times New Roman" panose="02020603050405020304" charset="0"/>
                <a:ea typeface="宋体" panose="02010600030101010101" pitchFamily="2" charset="-122"/>
              </a:rPr>
              <a:t>SCII码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sz="2000" dirty="0">
              <a:latin typeface="Times New Roman" panose="02020603050405020304" charset="0"/>
            </a:endParaRPr>
          </a:p>
          <a:p>
            <a:pPr marL="266700" indent="-266700" algn="l">
              <a:lnSpc>
                <a:spcPct val="120000"/>
              </a:lnSpc>
              <a:buClrTx/>
              <a:buSzTx/>
            </a:pPr>
            <a:r>
              <a:rPr sz="2000" dirty="0">
                <a:latin typeface="Times New Roman" panose="02020603050405020304" charset="0"/>
              </a:rPr>
              <a:t>‘+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’：0</a:t>
            </a:r>
            <a:r>
              <a:rPr sz="2000" dirty="0">
                <a:latin typeface="Times New Roman" panose="02020603050405020304" charset="0"/>
              </a:rPr>
              <a:t>x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2b</a:t>
            </a:r>
            <a:endParaRPr sz="2000" dirty="0">
              <a:latin typeface="Times New Roman" panose="02020603050405020304" charset="0"/>
            </a:endParaRPr>
          </a:p>
          <a:p>
            <a:pPr marL="266700" indent="-266700" algn="l">
              <a:lnSpc>
                <a:spcPct val="120000"/>
              </a:lnSpc>
              <a:buClrTx/>
              <a:buSzTx/>
            </a:pPr>
            <a:r>
              <a:rPr sz="2000" dirty="0">
                <a:latin typeface="Times New Roman" panose="02020603050405020304" charset="0"/>
              </a:rPr>
              <a:t>‘-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’：</a:t>
            </a:r>
            <a:r>
              <a:rPr sz="2000" dirty="0">
                <a:latin typeface="Times New Roman" panose="02020603050405020304" charset="0"/>
              </a:rPr>
              <a:t>0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x2d</a:t>
            </a:r>
            <a:endParaRPr sz="2000" dirty="0">
              <a:latin typeface="Times New Roman" panose="02020603050405020304" charset="0"/>
            </a:endParaRPr>
          </a:p>
          <a:p>
            <a:pPr marL="266700" indent="-266700" algn="l">
              <a:lnSpc>
                <a:spcPct val="120000"/>
              </a:lnSpc>
              <a:buClrTx/>
              <a:buSzTx/>
            </a:pPr>
            <a:r>
              <a:rPr sz="2000" dirty="0">
                <a:latin typeface="Times New Roman" panose="02020603050405020304" charset="0"/>
              </a:rPr>
              <a:t>‘a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’：</a:t>
            </a:r>
            <a:r>
              <a:rPr sz="2000" dirty="0">
                <a:latin typeface="Times New Roman" panose="02020603050405020304" charset="0"/>
              </a:rPr>
              <a:t>0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x61</a:t>
            </a:r>
            <a:endParaRPr sz="2000" dirty="0">
              <a:latin typeface="Times New Roman" panose="02020603050405020304" charset="0"/>
            </a:endParaRPr>
          </a:p>
          <a:p>
            <a:pPr marL="266700" indent="-266700" algn="l">
              <a:lnSpc>
                <a:spcPct val="120000"/>
              </a:lnSpc>
              <a:buClrTx/>
              <a:buSzTx/>
            </a:pPr>
            <a:r>
              <a:rPr sz="2000" dirty="0">
                <a:latin typeface="Times New Roman" panose="02020603050405020304" charset="0"/>
              </a:rPr>
              <a:t>‘s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’：</a:t>
            </a:r>
            <a:r>
              <a:rPr sz="2000" dirty="0">
                <a:latin typeface="Times New Roman" panose="02020603050405020304" charset="0"/>
              </a:rPr>
              <a:t>0</a:t>
            </a:r>
            <a:r>
              <a:rPr sz="2000" dirty="0">
                <a:latin typeface="Times New Roman" panose="02020603050405020304" charset="0"/>
                <a:ea typeface="宋体" panose="02010600030101010101" pitchFamily="2" charset="-122"/>
              </a:rPr>
              <a:t>x73</a:t>
            </a:r>
          </a:p>
        </p:txBody>
      </p:sp>
    </p:spTree>
    <p:extLst>
      <p:ext uri="{BB962C8B-B14F-4D97-AF65-F5344CB8AC3E}">
        <p14:creationId xmlns:p14="http://schemas.microsoft.com/office/powerpoint/2010/main" val="1476531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411001" y="1340768"/>
            <a:ext cx="8321997" cy="489656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AutoNum type="alphaLcParenR"/>
            </a:pPr>
            <a:r>
              <a:rPr lang="zh-CN" sz="2200" dirty="0">
                <a:latin typeface="楷体_GB2312" pitchFamily="1" charset="-122"/>
                <a:ea typeface="楷体_GB2312" pitchFamily="1" charset="-122"/>
                <a:sym typeface="+mn-ea"/>
              </a:rPr>
              <a:t>在有些32位系统上，C表达式-2147483648 &lt; 2147483647的执行结果为false。Why？</a:t>
            </a:r>
            <a:endParaRPr lang="en-US" altLang="zh-CN" sz="2200" dirty="0"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AutoNum type="alphaLcParenR"/>
            </a:pPr>
            <a:endParaRPr lang="zh-CN" sz="2200" dirty="0">
              <a:latin typeface="楷体_GB2312" pitchFamily="1" charset="-122"/>
              <a:ea typeface="楷体_GB2312" pitchFamily="1" charset="-122"/>
              <a:sym typeface="+mn-ea"/>
            </a:endParaRP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在ISO C90标准下 ，2147483648为unsigned int型，因此</a:t>
            </a:r>
            <a:br>
              <a:rPr lang="zh-CN" sz="2200" dirty="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“</a:t>
            </a: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-2147483648 &lt; 2147483647”按无符号数比较，10……0B比01……1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大，结果为false。</a:t>
            </a: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在ISO C99标准下，2147483648为long long型，因此</a:t>
            </a:r>
            <a:br>
              <a:rPr lang="zh-CN" sz="2200" dirty="0">
                <a:latin typeface="楷体_GB2312" pitchFamily="1" charset="-122"/>
                <a:ea typeface="楷体_GB2312" pitchFamily="1" charset="-122"/>
              </a:rPr>
            </a:b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“-2147483648 &lt; 2147483647”按带符号整数比较，10……0B比01……1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小，结果为true。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C语言中的整数</a:t>
            </a:r>
          </a:p>
        </p:txBody>
      </p:sp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323528" y="1196752"/>
            <a:ext cx="8712968" cy="4397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360045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  <a:sym typeface="+mn-ea"/>
              </a:rPr>
              <a:t>b) 若定义变量“int i=-2147483648;”，则“i &lt; 2147483647”的执行结果为true。Why？</a:t>
            </a:r>
            <a:endParaRPr lang="zh-CN" sz="2200" dirty="0">
              <a:latin typeface="楷体_GB2312" pitchFamily="1" charset="-122"/>
              <a:ea typeface="楷体_GB2312" pitchFamily="1" charset="-122"/>
            </a:endParaRP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i &lt; 2147483647 按int型数比较，结果为true。</a:t>
            </a:r>
          </a:p>
          <a:p>
            <a:pPr indent="360045" algn="l">
              <a:lnSpc>
                <a:spcPct val="150000"/>
              </a:lnSpc>
              <a:buClrTx/>
              <a:buSzTx/>
            </a:pPr>
            <a:endParaRPr lang="zh-CN" sz="2200" dirty="0">
              <a:latin typeface="楷体_GB2312" pitchFamily="1" charset="-122"/>
              <a:ea typeface="楷体_GB2312" pitchFamily="1" charset="-122"/>
            </a:endParaRP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  <a:sym typeface="+mn-ea"/>
              </a:rPr>
              <a:t>c) 如果将表达式写成“-2147483647-1 &lt; 2147483647”，则结果会怎样呢？Why？</a:t>
            </a:r>
            <a:endParaRPr lang="zh-CN" sz="2200" dirty="0">
              <a:latin typeface="楷体_GB2312" pitchFamily="1" charset="-122"/>
              <a:ea typeface="楷体_GB2312" pitchFamily="1" charset="-122"/>
            </a:endParaRP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-2147483647-1 &lt; 2147483647 按int型比较，结果为true。</a:t>
            </a:r>
          </a:p>
          <a:p>
            <a:pPr indent="360045" algn="l">
              <a:lnSpc>
                <a:spcPct val="150000"/>
              </a:lnSpc>
              <a:buClrTx/>
              <a:buSzTx/>
            </a:pPr>
            <a:endParaRPr lang="zh-CN" sz="2200" dirty="0">
              <a:latin typeface="楷体_GB2312" pitchFamily="1" charset="-122"/>
              <a:ea typeface="楷体_GB2312" pitchFamily="1" charset="-122"/>
            </a:endParaRPr>
          </a:p>
          <a:p>
            <a:pPr indent="360045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注：由C语言中的“Integer Promotion”（整型提升）规则决定。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>
            <a:extLst>
              <a:ext uri="{FF2B5EF4-FFF2-40B4-BE49-F238E27FC236}">
                <a16:creationId xmlns:a16="http://schemas.microsoft.com/office/drawing/2014/main" id="{5E0C520F-C279-4CE9-A932-EB2897BF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数据类型转换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B05531-D19E-4D0F-9C3D-ABA61107AF27}"/>
              </a:ext>
            </a:extLst>
          </p:cNvPr>
          <p:cNvSpPr txBox="1"/>
          <p:nvPr/>
        </p:nvSpPr>
        <p:spPr>
          <a:xfrm>
            <a:off x="323528" y="1196752"/>
            <a:ext cx="7704856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不同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整数类型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的变量赋值，如何进行转换？</a:t>
            </a:r>
            <a:endParaRPr lang="en-US" altLang="zh-CN" sz="2800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B3048-8A09-440C-5F3B-6BB28D830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32" y="1724332"/>
            <a:ext cx="6666939" cy="2692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B7DB21-6525-E5AA-F3A5-16303D620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596213"/>
            <a:ext cx="5400600" cy="1929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80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>
            <a:extLst>
              <a:ext uri="{FF2B5EF4-FFF2-40B4-BE49-F238E27FC236}">
                <a16:creationId xmlns:a16="http://schemas.microsoft.com/office/drawing/2014/main" id="{5E0C520F-C279-4CE9-A932-EB2897BF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数据类型转换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B05531-D19E-4D0F-9C3D-ABA61107AF27}"/>
              </a:ext>
            </a:extLst>
          </p:cNvPr>
          <p:cNvSpPr txBox="1"/>
          <p:nvPr/>
        </p:nvSpPr>
        <p:spPr>
          <a:xfrm>
            <a:off x="323528" y="1381201"/>
            <a:ext cx="8568952" cy="175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不同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整数类型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的变量赋值，如何进行转换？</a:t>
            </a:r>
            <a:endParaRPr lang="en-US" altLang="zh-CN" sz="2800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规则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：两边的长度一样，直接复制，与类型无关；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 规则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：右边长，左边短，截断，保留低位；</a:t>
            </a:r>
            <a:b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规则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：右边短，左边长，右边的数需要扩展。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7FA89D-151C-ACAC-CD64-8C5606564717}"/>
              </a:ext>
            </a:extLst>
          </p:cNvPr>
          <p:cNvSpPr txBox="1"/>
          <p:nvPr/>
        </p:nvSpPr>
        <p:spPr>
          <a:xfrm>
            <a:off x="323528" y="3697850"/>
            <a:ext cx="8352928" cy="1778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Q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：在需要扩展时，何时用符号扩展？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 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何时用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扩展？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int    i1;     short  s1;     char  c1;      bool   b1;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unsigned  int   i2;    unsigned  short  s2;     unsigned  char  c2;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6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>
            <a:extLst>
              <a:ext uri="{FF2B5EF4-FFF2-40B4-BE49-F238E27FC236}">
                <a16:creationId xmlns:a16="http://schemas.microsoft.com/office/drawing/2014/main" id="{5E0C520F-C279-4CE9-A932-EB2897BF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数据类型转换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0DE8B-D5F0-4525-B5F0-D8FB38FD2F32}"/>
              </a:ext>
            </a:extLst>
          </p:cNvPr>
          <p:cNvSpPr txBox="1"/>
          <p:nvPr/>
        </p:nvSpPr>
        <p:spPr>
          <a:xfrm>
            <a:off x="367657" y="1340768"/>
            <a:ext cx="59325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short s1 = 0xffff;      </a:t>
            </a:r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unsigned short s2 = 0xffff;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  i1;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i1 = s1;   // i1=0xffffffff;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i1 = s2;   // i1=0x0000ffff;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3AA24F-2BC4-968A-98DD-625F25C5F4F6}"/>
              </a:ext>
            </a:extLst>
          </p:cNvPr>
          <p:cNvSpPr txBox="1"/>
          <p:nvPr/>
        </p:nvSpPr>
        <p:spPr>
          <a:xfrm>
            <a:off x="467545" y="4476323"/>
            <a:ext cx="6552728" cy="127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short →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=&gt;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赋值给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int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unsigned short → unsigned 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=&gt;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赋值给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int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结论：以右边的类型进行扩展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>
            <a:extLst>
              <a:ext uri="{FF2B5EF4-FFF2-40B4-BE49-F238E27FC236}">
                <a16:creationId xmlns:a16="http://schemas.microsoft.com/office/drawing/2014/main" id="{5E0C520F-C279-4CE9-A932-EB2897BF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数据类型转换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BC3B2-27E5-400D-9632-7DB2D9092A54}"/>
              </a:ext>
            </a:extLst>
          </p:cNvPr>
          <p:cNvSpPr txBox="1"/>
          <p:nvPr/>
        </p:nvSpPr>
        <p:spPr>
          <a:xfrm>
            <a:off x="467544" y="1484784"/>
            <a:ext cx="68407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 s1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0xffff</a:t>
            </a:r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         s1=-1;</a:t>
            </a: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unsigned short s2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0xffff</a:t>
            </a:r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s2=-1;</a:t>
            </a: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 i1;     </a:t>
            </a:r>
            <a:r>
              <a:rPr lang="en-US" altLang="zh-CN" sz="240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unsiged</a:t>
            </a:r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  i2;</a:t>
            </a:r>
          </a:p>
          <a:p>
            <a:endParaRPr lang="en-US" altLang="zh-CN" sz="24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 = s1;   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i1=0xffffffff;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 = s2;   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i1=0x0000ffff;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s1;   // 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i2=0xffffffff;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 = s2;   // </a:t>
            </a:r>
            <a:r>
              <a:rPr lang="en-US" altLang="zh-CN" sz="240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i2=0x0000ffff;</a:t>
            </a:r>
          </a:p>
          <a:p>
            <a:endParaRPr lang="en-US" altLang="zh-CN" sz="240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40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Conv.c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92047-4875-409C-A12E-E4991C4A48FC}"/>
              </a:ext>
            </a:extLst>
          </p:cNvPr>
          <p:cNvSpPr txBox="1"/>
          <p:nvPr/>
        </p:nvSpPr>
        <p:spPr>
          <a:xfrm>
            <a:off x="467544" y="5103349"/>
            <a:ext cx="6347157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结论：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以右边的类型进行扩展；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与 赋值号左边变量的类型无关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7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>
            <a:extLst>
              <a:ext uri="{FF2B5EF4-FFF2-40B4-BE49-F238E27FC236}">
                <a16:creationId xmlns:a16="http://schemas.microsoft.com/office/drawing/2014/main" id="{5E0C520F-C279-4CE9-A932-EB2897BF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5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</a:rPr>
              <a:t>数据类型转换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BC3B2-27E5-400D-9632-7DB2D9092A54}"/>
              </a:ext>
            </a:extLst>
          </p:cNvPr>
          <p:cNvSpPr txBox="1"/>
          <p:nvPr/>
        </p:nvSpPr>
        <p:spPr>
          <a:xfrm>
            <a:off x="-30872" y="1124744"/>
            <a:ext cx="914400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short s1 = 0xffff;   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        s1=-1;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=&gt; 0x5655619d &lt;+16&gt;:	66 c7 45 f4 ff 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ff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movw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$0xffff,  -0xc(%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3	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unsigned short s2 = 0xffff;  // s2=-1;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0x565561a3 &lt;+22&gt;:	66 c7 45 f6 ff 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ff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movw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$0xffff,  -0xa(%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4	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  i1;     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5	unsigned int  i2;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7	i1 = s1;   // i1=0xffffffff;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0x565561a9 &lt;+28&gt;:	0f bf 45 f4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movswl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-0xc(%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endParaRPr lang="en-US" altLang="zh-CN" sz="20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0x565561ad &lt;+32&gt;:	89 45 f8			mov  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   -0x8(%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	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i1 = s2;   // i1=0x0000ffff;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0x565561b0 &lt;+35&gt;:	0f b7 45 f6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movzwl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-0xa(%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endParaRPr lang="en-US" altLang="zh-CN" sz="20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0x565561b4 &lt;+39&gt;:	89 45 f8			mov  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  -0x8(%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10	i2 = s1;   // i2=0xffffffff;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0x565561b7 &lt;+42&gt;:	0f bf 45 f4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movswl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-0xc(%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endParaRPr lang="en-US" altLang="zh-CN" sz="20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0x565561bb &lt;+46&gt;:	89 45 fc			mov  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 -0x4(%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11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i2 = s2;   // i2=0x0000ffff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0x565561be &lt;+49&gt;:	0f b7 45 f6		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movzwl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-0xa(%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endParaRPr lang="en-US" altLang="zh-CN" sz="20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0x565561c2 &lt;+53&gt;:	89 45 fc			mov    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	-0x4(%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ebp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0x565561c5 &lt;+56&gt;:	b8 00 00 00 00		mov    $0x0,	%eax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471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.C语言中的浮点数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341120"/>
            <a:ext cx="7894955" cy="5059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C语言中有float和double类型，分别对应IEEE 754单精度浮点数格式和双精度浮点数格式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long double类型的长度和格式随编译器和处理器类型的不同而有所不同，IA-32中是80位扩展精度格式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从int转换为float时，不会发生溢出，但可能有数据被舍入 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从int或 float转换为double时，因为double的有效位数更多，故能保留精确值 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从double转换为float和int时，可能发生溢出，此外，由于有效位数变少，故可能被舍入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从float 或double转换为int时，因为int没有小数部分，所以数据可能会向0方向被截断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.C语言中的浮点数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55576" y="1321752"/>
            <a:ext cx="7704856" cy="513158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float heads;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while (1) {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    printf("Please enter a number:");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    scanf("%f", &amp;heads);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    printf("%f\r\n", heads);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 };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.C语言中的浮点数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60400" y="1351280"/>
            <a:ext cx="7310120" cy="411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结果：</a:t>
            </a: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5364087" y="2619375"/>
            <a:ext cx="3741059" cy="2434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原因：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61.419998和61.420002是两个可表示数，两者之间相差0.000004。当输入数据是一个不可表示数时，机器将其转换为最邻近的可表示数。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B3CECE-DC6B-FCF4-8A74-0C0E01A8E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" y="1968500"/>
            <a:ext cx="5325233" cy="4279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9457" y="1162903"/>
            <a:ext cx="8857039" cy="48583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char c;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		c = 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0x080491ac &lt;+38&gt;:	e8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call   0x8049060 &lt;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getchar@plt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0x080491b1 &lt;+43&gt;:	88 45 e7	mov    %al,-0x19(%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switch (c) {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0x080491b4 &lt;+46&gt;:	0f be 45 e7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movsbl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-0x19(%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0x080491b8 &lt;+50&gt;:	83 f8 73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$0x73,%eax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0x080491bb &lt;+53&gt;:	74 28		je     0x80491e5 &lt;main+95&gt;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0x080491bd &lt;+55&gt;:	83 f8 73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$0x73,%eax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0x080491c0 &lt;+58&gt;:	7f 2e	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0x80491f0 &lt;main+106&gt;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0x080491c2 &lt;+60&gt;:	83 f8 61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$0x61,%eax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0x080491c5 &lt;+63&gt;:	74 11		je     0x80491d8 &lt;main+82&gt;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0x080491c7 &lt;+65&gt;:	83 f8 61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$0x61,%eax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0x080491ca &lt;+68&gt;:	7f 24	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0x80491f0 &lt;main+106&gt;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0x080491cc &lt;+70&gt;:	83 f8 2b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$0x2b,%eax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0x080491cf &lt;+73&gt;:	74 07		je     0x80491d8 &lt;main+82&gt;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0x080491d1 &lt;+75&gt;:	83 f8 2d	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$0x2d,%eax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0x080491d4 &lt;+78&gt;:	74 0f		je     0x80491e5 &lt;main+95&gt;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0x080491d6 &lt;+80&gt;: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18	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0x80491f0 &lt;main+106&gt;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</a:pP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58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89219"/>
            <a:ext cx="7609822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同样一个数值，分别用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short,int,float,double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表示，结果相同吗？</a:t>
            </a:r>
            <a:endParaRPr lang="en-US" altLang="zh-CN" sz="2400" b="1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nt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;  float  f;  double  d;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Q: 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 == (int)(float)</a:t>
            </a:r>
            <a:r>
              <a:rPr kumimoji="1" lang="en-US" altLang="zh-CN" sz="2400" b="1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; ?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6AC1A626-C9B6-4BD8-A92A-0FCDDC87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84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4. </a:t>
            </a:r>
            <a:r>
              <a:rPr lang="zh-CN" altLang="en-US" sz="3600" i="0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浮点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数据类型的转换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57E24-A4AB-40CD-997F-F1D0299D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89822"/>
            <a:ext cx="4794496" cy="24702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00FEE3-BD70-7940-4B18-2D2AFDB3C770}"/>
              </a:ext>
            </a:extLst>
          </p:cNvPr>
          <p:cNvSpPr txBox="1"/>
          <p:nvPr/>
        </p:nvSpPr>
        <p:spPr>
          <a:xfrm>
            <a:off x="2406374" y="3159911"/>
            <a:ext cx="67376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0100 1001 1001 0110 0000 0010 1</a:t>
            </a:r>
            <a:r>
              <a:rPr lang="en-US" altLang="zh-CN" sz="2000" dirty="0">
                <a:solidFill>
                  <a:schemeClr val="tx2"/>
                </a:solidFill>
              </a:rPr>
              <a:t>101 </a:t>
            </a:r>
            <a:r>
              <a:rPr lang="en-US" altLang="zh-CN" sz="2000" dirty="0"/>
              <a:t>0010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转换后得到（整数机内表示，若转换成浮点机内表示，只能保留</a:t>
            </a:r>
            <a:r>
              <a:rPr lang="en-US" altLang="zh-CN" sz="2000" dirty="0">
                <a:solidFill>
                  <a:schemeClr val="tx2"/>
                </a:solidFill>
              </a:rPr>
              <a:t>23</a:t>
            </a:r>
            <a:r>
              <a:rPr lang="zh-CN" altLang="en-US" sz="2000" dirty="0">
                <a:solidFill>
                  <a:schemeClr val="tx2"/>
                </a:solidFill>
              </a:rPr>
              <a:t>位，后</a:t>
            </a:r>
            <a:r>
              <a:rPr lang="en-US" altLang="zh-CN" sz="2000" dirty="0">
                <a:solidFill>
                  <a:schemeClr val="tx2"/>
                </a:solidFill>
              </a:rPr>
              <a:t>7</a:t>
            </a:r>
            <a:r>
              <a:rPr lang="zh-CN" altLang="en-US" sz="2000" dirty="0">
                <a:solidFill>
                  <a:schemeClr val="tx2"/>
                </a:solidFill>
              </a:rPr>
              <a:t>位丢掉，转回来之后变成如下）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0100 1001 1001 0110 0000 0011  0000 0000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12345678936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142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800"/>
            <a:ext cx="7609822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同样一个数值，分别用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short,int,float,double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表示，结果相同吗？</a:t>
            </a:r>
            <a:endParaRPr lang="en-US" altLang="zh-CN" sz="2400" b="1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nt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;  float  f;  double  d;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Q:  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 == (int)(double)</a:t>
            </a:r>
            <a:r>
              <a:rPr kumimoji="1" lang="en-US" altLang="zh-CN" sz="2400" b="1" i="0" u="none" strike="noStrike" kern="1200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; ?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6AC1A626-C9B6-4BD8-A92A-0FCDDC87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84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4.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浮点数据类型的转换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6C863-2A44-4FC3-AD66-329F0BC0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3762571"/>
            <a:ext cx="4762745" cy="24829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D0027E-74A3-C9AF-839E-4060BB8EF295}"/>
              </a:ext>
            </a:extLst>
          </p:cNvPr>
          <p:cNvSpPr txBox="1"/>
          <p:nvPr/>
        </p:nvSpPr>
        <p:spPr>
          <a:xfrm>
            <a:off x="5940152" y="4149080"/>
            <a:ext cx="2736304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float 23 </a:t>
            </a:r>
            <a:r>
              <a:rPr lang="zh-CN" altLang="en-US" sz="2400" b="1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位尾数</a:t>
            </a:r>
            <a:endParaRPr lang="en-US" altLang="zh-CN" sz="2400" b="1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double 52</a:t>
            </a:r>
            <a:r>
              <a:rPr lang="zh-CN" altLang="en-US" sz="2400" b="1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位尾数</a:t>
            </a:r>
            <a:endParaRPr lang="en-US" altLang="zh-CN" sz="2400" b="1" noProof="0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186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752"/>
            <a:ext cx="7609822" cy="227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同样一个数值，分别用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short,int,float,double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表示，结果相同吗？</a:t>
            </a:r>
            <a:endParaRPr lang="en-US" altLang="zh-CN" sz="2400" b="1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  <a:defRPr/>
            </a:pPr>
            <a:endParaRPr lang="en-US" altLang="zh-CN" sz="2400" b="1" dirty="0">
              <a:solidFill>
                <a:srgbClr val="40458C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nt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en-US" altLang="zh-CN" sz="2400" b="1" noProof="0" dirty="0" err="1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noProof="0" dirty="0">
                <a:solidFill>
                  <a:srgbClr val="40458C"/>
                </a:solidFill>
                <a:latin typeface="宋体" panose="02010600030101010101" pitchFamily="2" charset="-122"/>
                <a:ea typeface="宋体" pitchFamily="2" charset="-122"/>
              </a:rPr>
              <a:t>;  float  f;  double  d;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Q:  f</a:t>
            </a: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 == (float)(int)f; ?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6AC1A626-C9B6-4BD8-A92A-0FCDDC87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84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4.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浮点数据类型的转换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EE2C6C-A8DC-96DC-2460-A50F9CBE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1628800"/>
            <a:ext cx="7825474" cy="38884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85D824-C8F7-4930-9360-93116D96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17232"/>
            <a:ext cx="7940358" cy="12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283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.数据的宽度和存储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83895" y="1628775"/>
            <a:ext cx="7421245" cy="4089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C语言中数值数据类型的宽度</a:t>
            </a:r>
          </a:p>
          <a:p>
            <a:pPr marL="34290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高级语言支持多种类型、多种长度的数据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例如，C语言中char类型的宽度为1个字节，可表示一个字符（非数值数据），也可表示一个8位的整数（数值数据）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不同机器上表示的同一种类型的数据可能宽度不同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C语言中数值数据类型的宽度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1510" y="1169137"/>
            <a:ext cx="7421245" cy="8547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342265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必须确定相应的机器级数据表示方式和相应的处理指令 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C语言中数值数据类型的宽度 (单位：字节)</a:t>
            </a:r>
          </a:p>
        </p:txBody>
      </p:sp>
      <p:pic>
        <p:nvPicPr>
          <p:cNvPr id="61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3608" y="2023847"/>
            <a:ext cx="6552728" cy="3553993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513234" y="5577840"/>
            <a:ext cx="792162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注：Compaq Alpha是一个的64位机器，即字长为64位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从表中看出：同类型数据并不是所有机器都采用相同的宽度，分配的字节数随机器字长和编译器的不同而不同。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6399624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(2)C语言中的类型转换顺序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9751" y="1628775"/>
            <a:ext cx="5400402" cy="4395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unsigned long long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↑             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long long     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↑         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unsigned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↑          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int 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↑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(unsigned)char,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short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(2)C语言中的类型转换顺序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31540" y="1195530"/>
            <a:ext cx="8280920" cy="5373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unsigned int a = 1;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unsigned short b = 1;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char c = -1;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int d;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d = (a &gt; c) ? 1 : 0;</a:t>
            </a:r>
            <a:r>
              <a:rPr lang="en-US" sz="2200" dirty="0">
                <a:latin typeface="楷体_GB2312" pitchFamily="1" charset="-122"/>
                <a:ea typeface="楷体_GB2312" pitchFamily="1" charset="-122"/>
              </a:rPr>
              <a:t>   c 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作为有符号数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unsigned int</a:t>
            </a:r>
            <a:endParaRPr sz="2200" dirty="0">
              <a:latin typeface="楷体_GB2312" pitchFamily="1" charset="-122"/>
              <a:ea typeface="楷体_GB2312" pitchFamily="1" charset="-122"/>
            </a:endParaRP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printf("%d\n", d);</a:t>
            </a:r>
            <a:r>
              <a:rPr lang="en-US" sz="2200" dirty="0">
                <a:latin typeface="楷体_GB2312" pitchFamily="1" charset="-122"/>
                <a:ea typeface="楷体_GB2312" pitchFamily="1" charset="-122"/>
              </a:rPr>
              <a:t> </a:t>
            </a:r>
            <a:endParaRPr sz="2200" dirty="0">
              <a:latin typeface="楷体_GB2312" pitchFamily="1" charset="-122"/>
              <a:ea typeface="楷体_GB2312" pitchFamily="1" charset="-122"/>
            </a:endParaRP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d = (b &gt; c) ? 1 : 0;</a:t>
            </a:r>
            <a:r>
              <a:rPr lang="en-US" sz="22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sz="2200" dirty="0" err="1">
                <a:latin typeface="楷体_GB2312" pitchFamily="1" charset="-122"/>
                <a:ea typeface="楷体_GB2312" pitchFamily="1" charset="-122"/>
              </a:rPr>
              <a:t>c,b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均作为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int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有符号数比较</a:t>
            </a:r>
            <a:r>
              <a:rPr lang="en-US" sz="2200" dirty="0">
                <a:latin typeface="楷体_GB2312" pitchFamily="1" charset="-122"/>
                <a:ea typeface="楷体_GB2312" pitchFamily="1" charset="-122"/>
              </a:rPr>
              <a:t> </a:t>
            </a:r>
            <a:endParaRPr sz="2200" dirty="0">
              <a:latin typeface="楷体_GB2312" pitchFamily="1" charset="-122"/>
              <a:ea typeface="楷体_GB2312" pitchFamily="1" charset="-122"/>
            </a:endParaRP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    printf("%d\n", d);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}</a:t>
            </a:r>
          </a:p>
        </p:txBody>
      </p:sp>
      <p:sp>
        <p:nvSpPr>
          <p:cNvPr id="4" name="文本框 8194"/>
          <p:cNvSpPr txBox="1"/>
          <p:nvPr>
            <p:custDataLst>
              <p:tags r:id="rId2"/>
            </p:custDataLst>
          </p:nvPr>
        </p:nvSpPr>
        <p:spPr>
          <a:xfrm>
            <a:off x="7380312" y="5118024"/>
            <a:ext cx="2173605" cy="1443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algn="l">
              <a:lnSpc>
                <a:spcPct val="12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结果：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</a:p>
          <a:p>
            <a:pPr marL="342900" algn="l">
              <a:lnSpc>
                <a:spcPct val="12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5551-F9D3-080E-4811-E56EC427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280F2F91-DD10-7CFE-DB0C-72021645384D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(2)C语言中的类型转换顺序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31BA88-B454-4F8D-B43E-4C7FD7C045D5}"/>
              </a:ext>
            </a:extLst>
          </p:cNvPr>
          <p:cNvSpPr/>
          <p:nvPr/>
        </p:nvSpPr>
        <p:spPr>
          <a:xfrm>
            <a:off x="32028" y="1114889"/>
            <a:ext cx="914400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	    </a:t>
            </a:r>
            <a:r>
              <a:rPr lang="en-US" altLang="zh-CN" sz="2000" dirty="0">
                <a:solidFill>
                  <a:srgbClr val="FF3300"/>
                </a:solidFill>
              </a:rPr>
              <a:t>unsigned int a = 1;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=&gt; 0x565561ba &lt;+29&gt;:	c7 45 f0 01 00 00 00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 $0x1, 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5	    </a:t>
            </a:r>
            <a:r>
              <a:rPr lang="en-US" altLang="zh-CN" sz="2000" dirty="0">
                <a:solidFill>
                  <a:srgbClr val="FF3300"/>
                </a:solidFill>
              </a:rPr>
              <a:t>unsigned short b = 1;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0x565561c1 &lt;+36&gt;:	66 c7 45 </a:t>
            </a:r>
            <a:r>
              <a:rPr lang="en-US" altLang="zh-CN" sz="2000" dirty="0" err="1"/>
              <a:t>ee</a:t>
            </a:r>
            <a:r>
              <a:rPr lang="en-US" altLang="zh-CN" sz="2000" dirty="0"/>
              <a:t> 01 00	</a:t>
            </a:r>
            <a:r>
              <a:rPr lang="en-US" altLang="zh-CN" sz="2000" dirty="0" err="1"/>
              <a:t>movw</a:t>
            </a:r>
            <a:r>
              <a:rPr lang="en-US" altLang="zh-CN" sz="2000" dirty="0"/>
              <a:t>   $0x1, -0x12(%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6	    char c = -1;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0x565561c7 &lt;+42&gt;:	c6 45 ed ff		</a:t>
            </a:r>
            <a:r>
              <a:rPr lang="en-US" altLang="zh-CN" sz="2000" dirty="0" err="1"/>
              <a:t>movb</a:t>
            </a:r>
            <a:r>
              <a:rPr lang="en-US" altLang="zh-CN" sz="2000" dirty="0"/>
              <a:t>   $0xff, -0x13(%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7	</a:t>
            </a:r>
            <a:r>
              <a:rPr lang="en-US" altLang="zh-CN" sz="2000" dirty="0">
                <a:solidFill>
                  <a:srgbClr val="FF3300"/>
                </a:solidFill>
              </a:rPr>
              <a:t>    int d;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3300"/>
                </a:solidFill>
              </a:rPr>
              <a:t>8	    d = (a &gt; c) ? 1 : 0;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0x565561cb &lt;+46&gt;:	0f be 45 ed		</a:t>
            </a:r>
            <a:r>
              <a:rPr lang="en-US" altLang="zh-CN" sz="2000" dirty="0" err="1"/>
              <a:t>movsbl</a:t>
            </a:r>
            <a:r>
              <a:rPr lang="en-US" altLang="zh-CN" sz="2000" dirty="0"/>
              <a:t> -0x13(%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0x565561cf &lt;+50&gt;:	39 45 f0		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-0x10(%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0x565561d2 &lt;+53&gt;:	0f 97 c0		seta   %al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0x565561d5 &lt;+56&gt;:	0f b6 c0		</a:t>
            </a:r>
            <a:r>
              <a:rPr lang="en-US" altLang="zh-CN" sz="2000" dirty="0" err="1"/>
              <a:t>movzbl</a:t>
            </a:r>
            <a:r>
              <a:rPr lang="en-US" altLang="zh-CN" sz="2000" dirty="0"/>
              <a:t> %al,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0x565561d8 &lt;+59&gt;:	89 45 f4		mov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10	</a:t>
            </a:r>
            <a:r>
              <a:rPr lang="en-US" altLang="zh-CN" sz="2000" dirty="0">
                <a:solidFill>
                  <a:srgbClr val="FF3300"/>
                </a:solidFill>
              </a:rPr>
              <a:t>    d = (b &gt; c) ? 1 : 0;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0x565561f0 &lt;+83&gt;:	0f b7 55 </a:t>
            </a:r>
            <a:r>
              <a:rPr lang="en-US" altLang="zh-CN" sz="2000" dirty="0" err="1"/>
              <a:t>ee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movzwl</a:t>
            </a:r>
            <a:r>
              <a:rPr lang="en-US" altLang="zh-CN" sz="2000" dirty="0"/>
              <a:t> -0x12(%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0x565561f4 &lt;+87&gt;:	0f be 45 ed		</a:t>
            </a:r>
            <a:r>
              <a:rPr lang="en-US" altLang="zh-CN" sz="2000" dirty="0" err="1"/>
              <a:t>movsbl</a:t>
            </a:r>
            <a:r>
              <a:rPr lang="en-US" altLang="zh-CN" sz="2000" dirty="0"/>
              <a:t> -0x13(%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0x565561f8 &lt;+91&gt;:	39 c2			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0x565561fa &lt;+93&gt;:	0f 9f c0			</a:t>
            </a:r>
            <a:r>
              <a:rPr lang="en-US" altLang="zh-CN" sz="2000" dirty="0" err="1"/>
              <a:t>setg</a:t>
            </a:r>
            <a:r>
              <a:rPr lang="en-US" altLang="zh-CN" sz="2000" dirty="0"/>
              <a:t>   %al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0x565561fd &lt;+96&gt;:	0f b6 c0		</a:t>
            </a:r>
            <a:r>
              <a:rPr lang="en-US" altLang="zh-CN" sz="2000" dirty="0" err="1"/>
              <a:t>movzbl</a:t>
            </a:r>
            <a:r>
              <a:rPr lang="en-US" altLang="zh-CN" sz="2000" dirty="0"/>
              <a:t> %al, 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0x56556200 &lt;+99&gt;:	89 45 f4		mov   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-0xc(%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9788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 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C语言中的运算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83568" y="1196752"/>
            <a:ext cx="8064896" cy="4542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C语言中的基本数据类型：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无符号数、带符号整数、浮点数、位串、字符（串）</a:t>
            </a:r>
          </a:p>
          <a:p>
            <a:pPr marL="34290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基本运算类型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算术运算、按位逻辑运算、逻辑运算、移位运算、扩展和截断等</a:t>
            </a:r>
          </a:p>
          <a:p>
            <a:pPr marL="34290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计算机如何实现高级语言程序中的运算？</a:t>
            </a:r>
          </a:p>
          <a:p>
            <a:pPr marL="1257300" lvl="2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将各类表达式编译（转换）为指令序列</a:t>
            </a:r>
          </a:p>
          <a:p>
            <a:pPr marL="1257300" lvl="2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计算机直接执行指令来完成运算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整数算术运算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24544" y="1412776"/>
            <a:ext cx="9433048" cy="3960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C语言中的算术运算，包括无符号数、有符号数、浮点数中的加、减、乘、除运算。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C语言整数实现与汇编语言的差异</a:t>
            </a:r>
          </a:p>
          <a:p>
            <a:pPr marL="144018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整数类型添加了符号信息</a:t>
            </a:r>
          </a:p>
          <a:p>
            <a:pPr marL="144018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运算符取消了类型信息，运算时可能跨类型</a:t>
            </a:r>
          </a:p>
          <a:p>
            <a:pPr marL="144018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运算时，取消了标志寄存器的直接观察窗口</a:t>
            </a:r>
          </a:p>
          <a:p>
            <a:pPr marL="144018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运算时，可能存在隐式的类型转化（类型扩展或截断）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5" y="1196752"/>
            <a:ext cx="8496944" cy="540026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'+':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'a':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z = x + y;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0x080491d8 &lt;+82&gt;:	8b 55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  -0x14(%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0x080491db &lt;+85&gt;:	8b 45 f0	mov    -0x10(%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0x080491de &lt;+88&gt;:	01 d0	add 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0x080491e0 &lt;+90&gt;:	89 45 e8	mov    %eax,-0x18(%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	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break;	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0x080491e3 &lt;+93&gt;: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12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0x80491f7 &lt;main+113&gt;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	           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'-':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's':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	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 = x - y;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0x080491e5 &lt;+95&gt;:	8b 45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  -0x14(%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0x080491e8 &lt;+98&gt;:	2b 45 f0	sub    -0x10(%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0x080491eb &lt;+101&gt;:	89 45 e8	mov    %eax,-0x18(%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	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0x080491ee &lt;+104&gt;: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07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0x80491f7 &lt;main+113&gt;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default: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	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 = 0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0x080491f0 &lt;+106&gt;:	c7 45 e8 00 00 00 00	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$0x0,-0x18(%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45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整数的乘运算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108520" y="1196752"/>
            <a:ext cx="9073008" cy="532859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 err="1">
                <a:latin typeface="楷体_GB2312" pitchFamily="1" charset="-122"/>
                <a:ea typeface="楷体_GB2312" pitchFamily="1" charset="-122"/>
              </a:rPr>
              <a:t>在C语言中，参加运算的两个操作数的类型和结果的类型必须一致，如果不一致则会先转换为一致的数据类型再进行计算</a:t>
            </a:r>
            <a:r>
              <a:rPr sz="22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sz="2200" dirty="0">
              <a:latin typeface="楷体_GB2312" pitchFamily="1" charset="-122"/>
              <a:ea typeface="楷体_GB2312" pitchFamily="1" charset="-122"/>
            </a:endParaRPr>
          </a:p>
          <a:p>
            <a:pPr marL="685800" indent="457200" algn="l">
              <a:lnSpc>
                <a:spcPct val="150000"/>
              </a:lnSpc>
              <a:buClrTx/>
              <a:buSzTx/>
            </a:pPr>
            <a:endParaRPr sz="2200" dirty="0">
              <a:latin typeface="楷体_GB2312" pitchFamily="1" charset="-122"/>
              <a:ea typeface="楷体_GB2312" pitchFamily="1" charset="-122"/>
            </a:endParaRP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通常，高级语言中两个n位整数相乘得到的结果通常也是一个n位整数，也即，结果只取2n位乘积中的低n位。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乘法指令的操作数长度为n,而乘积长度为2n。硬件保留2n位乘积，即汇编指令的乘积可达2n位，可供编译器使用。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 err="1">
                <a:latin typeface="楷体_GB2312" pitchFamily="1" charset="-122"/>
                <a:ea typeface="楷体_GB2312" pitchFamily="1" charset="-122"/>
              </a:rPr>
              <a:t>乘法指令可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影响</a:t>
            </a:r>
            <a:r>
              <a:rPr sz="2200" dirty="0">
                <a:latin typeface="楷体_GB2312" pitchFamily="1" charset="-122"/>
                <a:ea typeface="楷体_GB2312" pitchFamily="1" charset="-122"/>
              </a:rPr>
              <a:t>溢出标志，编译器也可使用2n位乘积来判断是否溢出！如果程序不采用防止溢出的措施，且编译器也不生成用于溢出处理的代码，就会发生一些由于整数溢出而带来的问题。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整数的乘运算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24544" y="1268760"/>
            <a:ext cx="8950960" cy="464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例：以下程序存在什么漏洞，引起该漏洞的原因是什么？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copy_array(int *array, int count)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	int i; 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	/* 在堆区申请一块内存 */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	int *myarray = (int *) malloc(count*sizeof(int));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	if (myarray == NULL)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	return -1;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		for (i = 0; i &lt; count; i++)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	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myarray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[i] = array[i];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	return count; 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685800" indent="457200" algn="l">
              <a:lnSpc>
                <a:spcPct val="120000"/>
              </a:lnSpc>
              <a:buClrTx/>
              <a:buSzTx/>
            </a:pP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lang="en-US" sz="2000" dirty="0" err="1">
                <a:latin typeface="楷体_GB2312" pitchFamily="1" charset="-122"/>
                <a:ea typeface="楷体_GB2312" pitchFamily="1" charset="-122"/>
              </a:rPr>
              <a:t>Copy_array.c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, vs2019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整数的乘运算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108520" y="1340768"/>
            <a:ext cx="8929058" cy="464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当参数count很大时，则count*sizeof(int)会溢出。如count=2^30+1时， count*sizeof(int)=4。因此，堆（heap）中大量数据被破坏！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攻击者可构造特殊参数来触发整数溢出，以一段预设信息覆盖一个已分配的堆缓冲区，造成远程服务器崩溃或者改变内存数据并执行任意代码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2002年，Sun Microsystems公司的RPC XDR库带的xdr_array函数发生整数溢出漏洞，攻击者可利用该漏洞从远程或本地获取root权限。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和浮点数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的除法运算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96240" y="1556385"/>
            <a:ext cx="4989195" cy="464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代码段一：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a = 0x80000000;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b = a / -1; 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printf("%d\n", b);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运行结果为-2147483648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4499992" y="1412875"/>
            <a:ext cx="4464495" cy="5102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代码段二：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a = 0x80000000;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b = -1;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c = a / b; 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printf("%d\n", c);</a:t>
            </a:r>
          </a:p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运行结果为“Floating point exception”，显然CPU检测到了异常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浮点数的运算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412776"/>
            <a:ext cx="7627050" cy="464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浮点数的除0运算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int a = 1;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int b = 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printf("Division by zero: %d\n", a/b);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return 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}</a:t>
            </a:r>
          </a:p>
          <a:p>
            <a:pPr marL="685800" indent="457200">
              <a:lnSpc>
                <a:spcPct val="150000"/>
              </a:lnSpc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结果：整数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除会发生异常！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浮点数的除0运算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96240" y="1341120"/>
            <a:ext cx="9243060" cy="525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double a = 1.0;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double b = -1.0;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double c = 0.0;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printf("Division by zero: %f  %f\n", a/c, b/c);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    return 0;</a:t>
            </a:r>
          </a:p>
          <a:p>
            <a:pPr marL="685800" indent="457200" algn="l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}</a:t>
            </a:r>
          </a:p>
          <a:p>
            <a:pPr marL="685800" indent="457200">
              <a:lnSpc>
                <a:spcPct val="150000"/>
              </a:lnSpc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结果：浮点数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除不会发生异常</a:t>
            </a:r>
          </a:p>
          <a:p>
            <a:pPr marL="685800" indent="457200">
              <a:lnSpc>
                <a:spcPct val="150000"/>
              </a:lnSpc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浮点数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除，结果为正无穷大或负无穷大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浮点数的比较运算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61950" y="1268760"/>
            <a:ext cx="9243060" cy="605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858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对于以下给定的关系表达式，判断是否永真。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8489584"/>
              </p:ext>
            </p:extLst>
          </p:nvPr>
        </p:nvGraphicFramePr>
        <p:xfrm>
          <a:off x="683568" y="1700808"/>
          <a:ext cx="7596197" cy="4968552"/>
        </p:xfrm>
        <a:graphic>
          <a:graphicData uri="http://schemas.openxmlformats.org/drawingml/2006/table">
            <a:tbl>
              <a:tblPr/>
              <a:tblGrid>
                <a:gridCol w="529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表达式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 == (int)(float) x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；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为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类型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否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 == (int)(double) x  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；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为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类型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 == (float)(double) f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； 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为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== (float) d      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；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为</a:t>
                      </a:r>
                      <a:r>
                        <a:rPr lang="en-US" altLang="zh-CN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double, 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后续同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否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 == -(-f);   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2/3 == 2/3.0  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否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&lt; 0.0 </a:t>
                      </a:r>
                      <a:r>
                        <a:rPr lang="en-US" sz="1800" b="1" dirty="0">
                          <a:latin typeface="Cambria Math" panose="02040503050406030204" charset="0"/>
                          <a:cs typeface="Cambria Math" panose="02040503050406030204" charset="0"/>
                        </a:rPr>
                        <a:t>⇒</a:t>
                      </a: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((d*2) &lt; 0.0)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&gt; f </a:t>
                      </a:r>
                      <a:r>
                        <a:rPr lang="en-US" sz="1800" b="1" dirty="0">
                          <a:latin typeface="Cambria Math" panose="02040503050406030204" charset="0"/>
                          <a:cs typeface="Cambria Math" panose="02040503050406030204" charset="0"/>
                        </a:rPr>
                        <a:t>⇒</a:t>
                      </a: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-f &gt; -d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* d &gt;= 0.0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有上界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是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x*x&gt;=0  </a:t>
                      </a:r>
                      <a:r>
                        <a:rPr lang="zh-CN" alt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溢出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否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en-US" sz="18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d+f</a:t>
                      </a:r>
                      <a:r>
                        <a:rPr lang="en-US" sz="1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)-d == f</a:t>
                      </a:r>
                      <a:endParaRPr lang="en-US" altLang="en-US" sz="18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否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Consolas" panose="020B0609020204030204" charset="0"/>
                        <a:ea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架构下的类型转换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8EF476-B9FC-9DC7-CE9B-86DE9B84B1E0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079574"/>
            <a:ext cx="8229600" cy="477837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数据传送指令举例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05950-AF29-DBD5-AA6A-B5616BB7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044774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convert(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(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x;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y;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D4FCA-9FA6-257A-0E72-0047DF6A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528836"/>
            <a:ext cx="45450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以下函数功能是将类型为</a:t>
            </a: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source_type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的参数转换为</a:t>
            </a: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型数据并返回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F3735EB-6661-D14D-D829-21B1B12E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192286"/>
            <a:ext cx="38671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根据参数传递约定知，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对应的适合宽度的寄存器（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DIL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）中，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存放在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对应的寄存器（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）中，填写下表中的汇编指令以实现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函数中的赋值语句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87853D7-182A-14FA-CD5E-6B97AF3E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312045"/>
            <a:ext cx="8893175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978CE0F-5FAB-0B95-A57A-0D24802F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3815283"/>
            <a:ext cx="4905375" cy="3014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270BE0A-7E48-03C4-814D-A14FA152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814961"/>
            <a:ext cx="31051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问题：每种情况对应的汇编指令各是什么？</a:t>
            </a:r>
          </a:p>
        </p:txBody>
      </p:sp>
    </p:spTree>
    <p:extLst>
      <p:ext uri="{BB962C8B-B14F-4D97-AF65-F5344CB8AC3E}">
        <p14:creationId xmlns:p14="http://schemas.microsoft.com/office/powerpoint/2010/main" val="19474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4DBAE0-EB9B-C0D5-1350-CA8A3DE425A9}"/>
              </a:ext>
            </a:extLst>
          </p:cNvPr>
          <p:cNvSpPr txBox="1">
            <a:spLocks noChangeArrowheads="1"/>
          </p:cNvSpPr>
          <p:nvPr/>
        </p:nvSpPr>
        <p:spPr>
          <a:xfrm>
            <a:off x="612204" y="1196752"/>
            <a:ext cx="8229600" cy="477837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数据传送指令举例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EB1A05B-4D69-CCFF-5CC7-6E88B6FF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16" y="2035746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convert(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(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x;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return y;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F9FAB20-3684-E5D2-66A7-DFB3E4E0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16" y="1596405"/>
            <a:ext cx="45450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以下函数功能是将类型为</a:t>
            </a: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source_type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的参数转换为</a:t>
            </a:r>
            <a:r>
              <a:rPr lang="en-US" altLang="zh-CN" sz="1800" dirty="0" err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dest_type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型数据并返回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27282C9-AD64-4D4C-6C8B-CB2C47DA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91" y="1021432"/>
            <a:ext cx="38671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根据参数传递约定知，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对应的适合宽度的寄存器（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对应的寄存器（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）中，填写下表中的汇编指令以实现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函数中的赋值语句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7E1829-367F-4265-96D7-ECC5207F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8507"/>
              </p:ext>
            </p:extLst>
          </p:nvPr>
        </p:nvGraphicFramePr>
        <p:xfrm>
          <a:off x="107504" y="3601369"/>
          <a:ext cx="8856982" cy="3139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534">
                  <a:extLst>
                    <a:ext uri="{9D8B030D-6E8A-4147-A177-3AD203B41FA5}">
                      <a16:colId xmlns:a16="http://schemas.microsoft.com/office/drawing/2014/main" val="2153037271"/>
                    </a:ext>
                  </a:extLst>
                </a:gridCol>
                <a:gridCol w="2235534">
                  <a:extLst>
                    <a:ext uri="{9D8B030D-6E8A-4147-A177-3AD203B41FA5}">
                      <a16:colId xmlns:a16="http://schemas.microsoft.com/office/drawing/2014/main" val="3661828858"/>
                    </a:ext>
                  </a:extLst>
                </a:gridCol>
                <a:gridCol w="4385914">
                  <a:extLst>
                    <a:ext uri="{9D8B030D-6E8A-4147-A177-3AD203B41FA5}">
                      <a16:colId xmlns:a16="http://schemas.microsoft.com/office/drawing/2014/main" val="1376717493"/>
                    </a:ext>
                  </a:extLst>
                </a:gridCol>
              </a:tblGrid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Source_type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Dest_type</a:t>
                      </a:r>
                      <a:endParaRPr lang="zh-CN" altLang="en-US" sz="2200" b="1" i="0" u="none" kern="1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汇编指令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888416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long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Movsbq  %dil,  %rax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244738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long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Movslq  %edi,  %rax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61385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long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Movq     %rdi,  %rax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243552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int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Mov %</a:t>
                      </a:r>
                      <a:r>
                        <a:rPr lang="en-US" sz="2200" kern="100" dirty="0" err="1">
                          <a:effectLst/>
                        </a:rPr>
                        <a:t>edi</a:t>
                      </a:r>
                      <a:r>
                        <a:rPr lang="en-US" sz="2200" kern="100" dirty="0">
                          <a:effectLst/>
                        </a:rPr>
                        <a:t>, %</a:t>
                      </a:r>
                      <a:r>
                        <a:rPr lang="en-US" sz="2200" kern="100" dirty="0" err="1">
                          <a:effectLst/>
                        </a:rPr>
                        <a:t>eax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063217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Unsigned long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Movzlq</a:t>
                      </a:r>
                      <a:r>
                        <a:rPr lang="en-US" sz="2200" kern="100" dirty="0">
                          <a:effectLst/>
                        </a:rPr>
                        <a:t> %</a:t>
                      </a:r>
                      <a:r>
                        <a:rPr lang="en-US" sz="2200" kern="100" dirty="0" err="1">
                          <a:effectLst/>
                        </a:rPr>
                        <a:t>edi</a:t>
                      </a:r>
                      <a:r>
                        <a:rPr lang="en-US" sz="2200" kern="100" dirty="0">
                          <a:effectLst/>
                        </a:rPr>
                        <a:t>, %</a:t>
                      </a:r>
                      <a:r>
                        <a:rPr lang="en-US" sz="2200" kern="100" dirty="0" err="1">
                          <a:effectLst/>
                        </a:rPr>
                        <a:t>rax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3615047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Unsigned int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Mov %</a:t>
                      </a:r>
                      <a:r>
                        <a:rPr lang="en-US" sz="2200" kern="100" dirty="0" err="1">
                          <a:effectLst/>
                        </a:rPr>
                        <a:t>edi</a:t>
                      </a:r>
                      <a:r>
                        <a:rPr lang="en-US" sz="2200" kern="100" dirty="0">
                          <a:effectLst/>
                        </a:rPr>
                        <a:t>, %</a:t>
                      </a:r>
                      <a:r>
                        <a:rPr lang="en-US" sz="2200" kern="100" dirty="0" err="1">
                          <a:effectLst/>
                        </a:rPr>
                        <a:t>eax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6204"/>
                  </a:ext>
                </a:extLst>
              </a:tr>
              <a:tr h="392499">
                <a:tc>
                  <a:txBody>
                    <a:bodyPr/>
                    <a:lstStyle/>
                    <a:p>
                      <a:pPr marL="0" indent="0" algn="ctr" defTabSz="914400" eaLnBrk="1" fontAlgn="base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b="1" i="0" u="none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char</a:t>
                      </a:r>
                      <a:endParaRPr lang="zh-CN" altLang="en-US" sz="2200" b="1" i="0" u="none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Unsigned long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effectLst/>
                        </a:rPr>
                        <a:t>Movzbq</a:t>
                      </a:r>
                      <a:r>
                        <a:rPr lang="en-US" sz="2200" kern="100" dirty="0">
                          <a:effectLst/>
                        </a:rPr>
                        <a:t> %</a:t>
                      </a:r>
                      <a:r>
                        <a:rPr lang="en-US" sz="2200" kern="100" dirty="0" err="1">
                          <a:effectLst/>
                        </a:rPr>
                        <a:t>dil</a:t>
                      </a:r>
                      <a:r>
                        <a:rPr lang="en-US" sz="2200" kern="100" dirty="0">
                          <a:effectLst/>
                        </a:rPr>
                        <a:t>, %</a:t>
                      </a:r>
                      <a:r>
                        <a:rPr lang="en-US" sz="2200" kern="100" dirty="0" err="1">
                          <a:effectLst/>
                        </a:rPr>
                        <a:t>rax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73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082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7B9CB1-1264-6433-E512-5C600CFA8B7A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1287140"/>
            <a:ext cx="5400600" cy="2501900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200" b="1" dirty="0">
                <a:ea typeface="微软雅黑" panose="020B0503020204020204" pitchFamily="34" charset="-122"/>
              </a:rPr>
              <a:t>算术逻辑运算指令</a:t>
            </a:r>
            <a:r>
              <a:rPr lang="zh-CN" altLang="en-US" sz="2200" b="1" dirty="0"/>
              <a:t> 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（四字相加）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（四字相减）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imulq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（带符号整数四字相乘）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位相或）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（有效地址加载到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C9016-44B2-BCF3-3810-A3A7409B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728663"/>
            <a:ext cx="3806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x=a*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*d;”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汇编代码，已知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分别在寄存器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RAX(x)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RDI(a)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RDX(c)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RCX(d)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对应宽度的寄存器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中。根据以下汇编代码，推测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EC581-F5BE-F9F6-AEB9-420015EE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351472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movslq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imulq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movsbl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sil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imull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movslq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leaq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0E3BF-E961-A26F-0D88-B633C93E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4103688"/>
            <a:ext cx="4591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位符号扩展为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位，故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SIL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6557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245" y="1268760"/>
            <a:ext cx="4176464" cy="51720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-266700">
              <a:lnSpc>
                <a:spcPct val="120000"/>
              </a:lnSpc>
            </a:pPr>
            <a:r>
              <a:rPr sz="2000" dirty="0" err="1">
                <a:latin typeface="Times New Roman" panose="02020603050405020304" charset="0"/>
              </a:rPr>
              <a:t>例：使用跳转表实现switch语句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#include &lt;</a:t>
            </a:r>
            <a:r>
              <a:rPr sz="2000" dirty="0" err="1">
                <a:latin typeface="Times New Roman" panose="02020603050405020304" charset="0"/>
              </a:rPr>
              <a:t>stdio.h</a:t>
            </a:r>
            <a:r>
              <a:rPr sz="2000" dirty="0">
                <a:latin typeface="Times New Roman" panose="02020603050405020304" charset="0"/>
              </a:rPr>
              <a:t>&gt;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int main()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{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int result = 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int a = 12;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int c = 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int b = 10;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switch (a)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{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    case 15:</a:t>
            </a: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        c = b &amp;0x0f;</a:t>
            </a:r>
          </a:p>
          <a:p>
            <a:pPr marL="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</a:t>
            </a:r>
            <a:r>
              <a:rPr lang="en-US" sz="2000" dirty="0">
                <a:latin typeface="Times New Roman" panose="02020603050405020304" charset="0"/>
              </a:rPr>
              <a:t>   </a:t>
            </a:r>
            <a:r>
              <a:rPr sz="2000" dirty="0">
                <a:latin typeface="Times New Roman" panose="02020603050405020304" charset="0"/>
                <a:sym typeface="+mn-ea"/>
              </a:rPr>
              <a:t>case 10:</a:t>
            </a:r>
          </a:p>
          <a:p>
            <a:pPr marL="266700" indent="4572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result = c + 50;</a:t>
            </a:r>
            <a:endParaRPr sz="2000" dirty="0">
              <a:latin typeface="Times New Roman" panose="02020603050405020304" charset="0"/>
            </a:endParaRPr>
          </a:p>
          <a:p>
            <a:pPr marL="266700">
              <a:lnSpc>
                <a:spcPct val="120000"/>
              </a:lnSpc>
            </a:pP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</a:rPr>
              <a:t>    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04048" y="1328703"/>
            <a:ext cx="3675380" cy="52628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723900" lvl="1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break;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case 12: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case 17: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    result = b + 50;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    break;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case 14: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    result = b;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    break;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default: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        result = a;        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}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    </a:t>
            </a:r>
            <a:r>
              <a:rPr sz="2000" dirty="0" err="1">
                <a:latin typeface="Times New Roman" panose="02020603050405020304" charset="0"/>
                <a:sym typeface="+mn-ea"/>
              </a:rPr>
              <a:t>printf</a:t>
            </a:r>
            <a:r>
              <a:rPr sz="2000" dirty="0">
                <a:latin typeface="Times New Roman" panose="02020603050405020304" charset="0"/>
                <a:sym typeface="+mn-ea"/>
              </a:rPr>
              <a:t>("%d\n", result);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	return 0;</a:t>
            </a:r>
            <a:endParaRPr sz="2000" dirty="0">
              <a:latin typeface="Times New Roman" panose="02020603050405020304" charset="0"/>
            </a:endParaRPr>
          </a:p>
          <a:p>
            <a:pPr marL="266700" indent="-266700">
              <a:lnSpc>
                <a:spcPct val="120000"/>
              </a:lnSpc>
            </a:pPr>
            <a:r>
              <a:rPr sz="2000" dirty="0">
                <a:latin typeface="Times New Roman" panose="02020603050405020304" charset="0"/>
                <a:sym typeface="+mn-ea"/>
              </a:rPr>
              <a:t>}</a:t>
            </a:r>
            <a:endParaRPr sz="20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7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2.switch的机器级表示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05" y="1556385"/>
            <a:ext cx="7813040" cy="266470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sz="2400" dirty="0" err="1">
                <a:latin typeface="Times New Roman" panose="02020603050405020304" charset="0"/>
              </a:rPr>
              <a:t>例：使用跳转表实现switch语句</a:t>
            </a:r>
            <a:endParaRPr sz="2400" dirty="0">
              <a:latin typeface="Times New Roman" panose="02020603050405020304" charset="0"/>
            </a:endParaRPr>
          </a:p>
          <a:p>
            <a:pPr marL="266700" indent="266700">
              <a:lnSpc>
                <a:spcPct val="150000"/>
              </a:lnSpc>
            </a:pPr>
            <a:r>
              <a:rPr sz="2400" dirty="0">
                <a:latin typeface="Times New Roman" panose="02020603050405020304" charset="0"/>
              </a:rPr>
              <a:t>每个分支的条件值为一个整数，因此可以用条件值和分支入口地址的对应关系，生成一个跳转表。通过输入变量在跳转表中进行查找，得到跳转的目的地址。</a:t>
            </a:r>
          </a:p>
          <a:p>
            <a:pPr marL="266700" indent="266700">
              <a:lnSpc>
                <a:spcPct val="150000"/>
              </a:lnSpc>
            </a:pPr>
            <a:r>
              <a:rPr sz="2400" dirty="0">
                <a:latin typeface="Times New Roman" panose="0202060305040502030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29755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2*344"/>
  <p:tag name="TABLE_ENDDRAG_RECT" val="99*156*552*3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6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7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7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6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6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6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5444</TotalTime>
  <Words>5356</Words>
  <Application>Microsoft Office PowerPoint</Application>
  <PresentationFormat>全屏显示(4:3)</PresentationFormat>
  <Paragraphs>1187</Paragraphs>
  <Slides>79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79</vt:i4>
      </vt:variant>
    </vt:vector>
  </HeadingPairs>
  <TitlesOfParts>
    <vt:vector size="116" baseType="lpstr">
      <vt:lpstr>等线</vt:lpstr>
      <vt:lpstr>黑体</vt:lpstr>
      <vt:lpstr>华文新魏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Consolas</vt:lpstr>
      <vt:lpstr>Tahoma</vt:lpstr>
      <vt:lpstr>Times New Roman</vt:lpstr>
      <vt:lpstr>Wingdings</vt:lpstr>
      <vt:lpstr>1_model-3</vt:lpstr>
      <vt:lpstr>6_model-3</vt:lpstr>
      <vt:lpstr>5_model-3</vt:lpstr>
      <vt:lpstr>2_model-3</vt:lpstr>
      <vt:lpstr>3_model-3</vt:lpstr>
      <vt:lpstr>163_model-3</vt:lpstr>
      <vt:lpstr>164_model-3</vt:lpstr>
      <vt:lpstr>165_model-3</vt:lpstr>
      <vt:lpstr>166_model-3</vt:lpstr>
      <vt:lpstr>167_model-3</vt:lpstr>
      <vt:lpstr>172_model-3</vt:lpstr>
      <vt:lpstr>173_model-3</vt:lpstr>
      <vt:lpstr>174_model-3</vt:lpstr>
      <vt:lpstr>175_model-3</vt:lpstr>
      <vt:lpstr>176_model-3</vt:lpstr>
      <vt:lpstr>13_model-3</vt:lpstr>
      <vt:lpstr>19_model-3</vt:lpstr>
      <vt:lpstr>20_model-3</vt:lpstr>
      <vt:lpstr>21_model-3</vt:lpstr>
      <vt:lpstr>22_model-3</vt:lpstr>
      <vt:lpstr>24_model-3</vt:lpstr>
      <vt:lpstr>25_model-3</vt:lpstr>
      <vt:lpstr>26_model-3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zhuhong</cp:lastModifiedBy>
  <cp:revision>2080</cp:revision>
  <dcterms:created xsi:type="dcterms:W3CDTF">2006-11-13T09:10:00Z</dcterms:created>
  <dcterms:modified xsi:type="dcterms:W3CDTF">2024-10-15T12:08:13Z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