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68" r:id="rId8"/>
    <p:sldMasterId id="2147483804" r:id="rId9"/>
    <p:sldMasterId id="2147483840" r:id="rId10"/>
    <p:sldMasterId id="2147483852" r:id="rId11"/>
    <p:sldMasterId id="2147483888" r:id="rId12"/>
    <p:sldMasterId id="2147483900" r:id="rId13"/>
    <p:sldMasterId id="2147483936" r:id="rId14"/>
    <p:sldMasterId id="2147483948" r:id="rId15"/>
    <p:sldMasterId id="2147483960" r:id="rId16"/>
    <p:sldMasterId id="2147483984" r:id="rId17"/>
    <p:sldMasterId id="2147484032" r:id="rId18"/>
    <p:sldMasterId id="2147484080" r:id="rId19"/>
    <p:sldMasterId id="2147484140" r:id="rId20"/>
  </p:sldMasterIdLst>
  <p:notesMasterIdLst>
    <p:notesMasterId r:id="rId64"/>
  </p:notesMasterIdLst>
  <p:sldIdLst>
    <p:sldId id="256" r:id="rId21"/>
    <p:sldId id="1338" r:id="rId22"/>
    <p:sldId id="557" r:id="rId23"/>
    <p:sldId id="2115" r:id="rId24"/>
    <p:sldId id="2116" r:id="rId25"/>
    <p:sldId id="2117" r:id="rId26"/>
    <p:sldId id="2118" r:id="rId27"/>
    <p:sldId id="2157" r:id="rId28"/>
    <p:sldId id="2158" r:id="rId29"/>
    <p:sldId id="2159" r:id="rId30"/>
    <p:sldId id="2161" r:id="rId31"/>
    <p:sldId id="2162" r:id="rId32"/>
    <p:sldId id="2163" r:id="rId33"/>
    <p:sldId id="2123" r:id="rId34"/>
    <p:sldId id="2164" r:id="rId35"/>
    <p:sldId id="2165" r:id="rId36"/>
    <p:sldId id="2129" r:id="rId37"/>
    <p:sldId id="2130" r:id="rId38"/>
    <p:sldId id="2167" r:id="rId39"/>
    <p:sldId id="2133" r:id="rId40"/>
    <p:sldId id="2168" r:id="rId41"/>
    <p:sldId id="2190" r:id="rId42"/>
    <p:sldId id="2169" r:id="rId43"/>
    <p:sldId id="2134" r:id="rId44"/>
    <p:sldId id="2171" r:id="rId45"/>
    <p:sldId id="2137" r:id="rId46"/>
    <p:sldId id="2138" r:id="rId47"/>
    <p:sldId id="2139" r:id="rId48"/>
    <p:sldId id="2141" r:id="rId49"/>
    <p:sldId id="2176" r:id="rId50"/>
    <p:sldId id="2178" r:id="rId51"/>
    <p:sldId id="2177" r:id="rId52"/>
    <p:sldId id="2145" r:id="rId53"/>
    <p:sldId id="2180" r:id="rId54"/>
    <p:sldId id="2181" r:id="rId55"/>
    <p:sldId id="2179" r:id="rId56"/>
    <p:sldId id="2183" r:id="rId57"/>
    <p:sldId id="2184" r:id="rId58"/>
    <p:sldId id="2149" r:id="rId59"/>
    <p:sldId id="2156" r:id="rId60"/>
    <p:sldId id="2187" r:id="rId61"/>
    <p:sldId id="2188" r:id="rId62"/>
    <p:sldId id="2189" r:id="rId63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85" autoAdjust="0"/>
  </p:normalViewPr>
  <p:slideViewPr>
    <p:cSldViewPr showGuides="1">
      <p:cViewPr varScale="1">
        <p:scale>
          <a:sx n="78" d="100"/>
          <a:sy n="78" d="100"/>
        </p:scale>
        <p:origin x="1362" y="84"/>
      </p:cViewPr>
      <p:guideLst>
        <p:guide orient="horz" pos="223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前面的例子已经说明</a:t>
            </a:r>
            <a:r>
              <a:rPr lang="en-US" altLang="zh-CN" dirty="0"/>
              <a:t>1~5</a:t>
            </a:r>
            <a:r>
              <a:rPr lang="zh-CN" altLang="en-US" dirty="0"/>
              <a:t>，最后一句：</a:t>
            </a:r>
            <a:r>
              <a:rPr lang="en-US" altLang="zh-CN" sz="1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int *p1, short *p2,p1,p2</a:t>
            </a:r>
            <a:r>
              <a:rPr lang="zh-CN" altLang="en-US" sz="1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是指针类型变量  </a:t>
            </a:r>
            <a:r>
              <a:rPr lang="en-US" altLang="zh-CN" sz="1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*p1,</a:t>
            </a:r>
            <a:r>
              <a:rPr lang="zh-CN" altLang="en-US" sz="1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类型放在操作符上</a:t>
            </a:r>
            <a:endParaRPr lang="en-US" altLang="zh-CN" sz="12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r>
              <a:rPr lang="zh-CN" altLang="en-US" dirty="0"/>
              <a:t>有些没搞清楚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9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r>
              <a:rPr lang="zh-CN" altLang="en-US" dirty="0"/>
              <a:t>有些没搞清楚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8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r>
              <a:rPr lang="zh-CN" altLang="en-US" dirty="0"/>
              <a:t>有些没搞清楚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7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不加</a:t>
            </a:r>
            <a:r>
              <a:rPr lang="en-US" altLang="zh-CN" dirty="0"/>
              <a:t>-ms32</a:t>
            </a:r>
            <a:r>
              <a:rPr lang="zh-CN" altLang="en-US" dirty="0"/>
              <a:t>，会编译成</a:t>
            </a:r>
            <a:r>
              <a:rPr lang="en-US" altLang="zh-CN" dirty="0"/>
              <a:t>64</a:t>
            </a:r>
            <a:r>
              <a:rPr lang="zh-CN" altLang="en-US" dirty="0"/>
              <a:t>位指令系统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不加</a:t>
            </a:r>
            <a:r>
              <a:rPr lang="en-US" altLang="zh-CN" dirty="0"/>
              <a:t>-ms32</a:t>
            </a:r>
            <a:r>
              <a:rPr lang="zh-CN" altLang="en-US" dirty="0"/>
              <a:t>，会编译成</a:t>
            </a:r>
            <a:r>
              <a:rPr lang="en-US" altLang="zh-CN" dirty="0"/>
              <a:t>64</a:t>
            </a:r>
            <a:r>
              <a:rPr lang="zh-CN" altLang="en-US" dirty="0"/>
              <a:t>位指令系统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4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不加</a:t>
            </a:r>
            <a:r>
              <a:rPr lang="en-US" altLang="zh-CN" dirty="0"/>
              <a:t>-ms32</a:t>
            </a:r>
            <a:r>
              <a:rPr lang="zh-CN" altLang="en-US" dirty="0"/>
              <a:t>，会编译成</a:t>
            </a:r>
            <a:r>
              <a:rPr lang="en-US" altLang="zh-CN" dirty="0"/>
              <a:t>64</a:t>
            </a:r>
            <a:r>
              <a:rPr lang="zh-CN" altLang="en-US" dirty="0"/>
              <a:t>位指令系统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55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1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局部变量定义一个数组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数组第一个元素的地址， </a:t>
            </a:r>
            <a:r>
              <a:rPr lang="en-US" altLang="zh-CN" dirty="0"/>
              <a:t>S</a:t>
            </a:r>
            <a:r>
              <a:rPr lang="zh-CN" altLang="en-US" dirty="0"/>
              <a:t>本身代表一个地址。</a:t>
            </a:r>
            <a:endParaRPr lang="en-US" altLang="zh-CN" dirty="0"/>
          </a:p>
          <a:p>
            <a:r>
              <a:rPr lang="en-US" altLang="zh-CN" dirty="0"/>
              <a:t>(Char * SP)[10]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8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数组第一个元素的地址， </a:t>
            </a:r>
            <a:r>
              <a:rPr lang="en-US" altLang="zh-CN" dirty="0"/>
              <a:t>S</a:t>
            </a:r>
            <a:r>
              <a:rPr lang="zh-CN" altLang="en-US" dirty="0"/>
              <a:t>本身代表一个地址。</a:t>
            </a:r>
            <a:endParaRPr lang="en-US" altLang="zh-CN" dirty="0"/>
          </a:p>
          <a:p>
            <a:r>
              <a:rPr lang="en-US" altLang="zh-CN" dirty="0"/>
              <a:t>(Char * SP)[10]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0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数组第一个元素的地址， </a:t>
            </a:r>
            <a:r>
              <a:rPr lang="en-US" altLang="zh-CN" dirty="0"/>
              <a:t>S</a:t>
            </a:r>
            <a:r>
              <a:rPr lang="zh-CN" altLang="en-US" dirty="0"/>
              <a:t>本身代表一个地址。</a:t>
            </a:r>
            <a:endParaRPr lang="en-US" altLang="zh-CN" dirty="0"/>
          </a:p>
          <a:p>
            <a:r>
              <a:rPr lang="en-US" altLang="zh-CN" dirty="0"/>
              <a:t>(Char * SP)[10]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5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不是个变量，只是用名字来表示地址差，用结构成员名代替数组下标，有名字不用记数组下标。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0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7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r>
              <a:rPr lang="zh-CN" altLang="en-US" dirty="0"/>
              <a:t>有些没搞清楚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4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3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3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3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4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4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5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6.xml"/><Relationship Id="rId1" Type="http://schemas.openxmlformats.org/officeDocument/2006/relationships/tags" Target="../tags/tag4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6.xml"/><Relationship Id="rId1" Type="http://schemas.openxmlformats.org/officeDocument/2006/relationships/tags" Target="../tags/tag4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251460" y="1557020"/>
            <a:ext cx="7719695" cy="4663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    a[10];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char    b[50] = "1234567";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i = 0; i &lt; 10; i++)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a[i] = i * 3;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j = 0; j &lt; 15; j++)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putchar(b[j]);    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return 0;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lang="en-US" sz="2000" dirty="0" err="1">
                <a:latin typeface="楷体_GB2312" pitchFamily="1" charset="-122"/>
                <a:ea typeface="楷体_GB2312" pitchFamily="1" charset="-122"/>
              </a:rPr>
              <a:t>Shuzu.c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05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DF2277-6D05-5B97-34AA-1D2B631C1883}"/>
              </a:ext>
            </a:extLst>
          </p:cNvPr>
          <p:cNvSpPr txBox="1"/>
          <p:nvPr/>
        </p:nvSpPr>
        <p:spPr>
          <a:xfrm>
            <a:off x="35496" y="1196752"/>
            <a:ext cx="93610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	  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    a[10];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lain" startAt="5"/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char    b[50] = "1234567";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0x080491a2 &lt;+28&gt;:c7 45 c2 31 32 33 34 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$0x34333231,-0x3e(%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)#b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0x080491a9 &lt;+35&gt;:c7 45 c6 35 36 37 00 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$0x373635,-0x3a(%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0x080491b0 &lt;+42&gt;:	c7 45 ca 00 00 00 00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$0x0,-0x36(%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0x080491b7 &lt;+49&gt;:	c7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$0x0,-0x32(%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0x080491be &lt;+56&gt;:	c7 45 d2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$0x0,-0x2e(%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0x080491c5 &lt;+63&gt;:	c7 45 d6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$0x0,-0x2a(%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0x080491cc &lt;+70&gt;:	c7 45 da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$0x0,-0x26(%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0x080491d3 &lt;+77&gt;:	c7 45 de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$0x0,-0x22(%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0x080491da &lt;+84&gt;:	c7 45 e2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$0x0,-0x1e(%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0x080491e1 &lt;+91&gt;:	c7 45 e6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$0x0,-0x1a(%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0x080491e8 &lt;+98&gt;:	c7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$0x0,-0x16(%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0x080491ef &lt;+105&gt;:	c7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$0x0,-0x12(%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0x080491f6 &lt;+112&gt;:	66 c7 45 f2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movw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$0x0,-0xe(%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8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DF2277-6D05-5B97-34AA-1D2B631C1883}"/>
              </a:ext>
            </a:extLst>
          </p:cNvPr>
          <p:cNvSpPr txBox="1"/>
          <p:nvPr/>
        </p:nvSpPr>
        <p:spPr>
          <a:xfrm>
            <a:off x="35496" y="1196752"/>
            <a:ext cx="9036496" cy="566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for (int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10;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0x080491fc &lt;+118&gt;:c7 45 90 00 00 00 00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$0x0,-0x70(%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0x08049203 &lt;+125&gt;: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14	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0x8049219 &lt;main+147&gt;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	        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* 3;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0x08049205 &lt;+127&gt;:	8b 55 90	mov    -0x70(%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0x08049208 &lt;+130&gt;:	89 d0		mov 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0x0804920a &lt;+132&gt;:	01 c0		add 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指令实现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*3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0x0804920c &lt;+134&gt;:	01 c2		add 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0x0804920e &lt;+136&gt;:	8b 45 90	mov    -0x70(%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0x08049211 &lt;+139&gt;:	89 54 85 98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%edx,-0x68(%ebp,%eax,4) 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赋值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0x08049215 &lt;+143&gt;:	83 45 90 01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$0x1,-0x70(%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0x08049219 &lt;+147&gt;:	83 7d 90 09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$0x9,-0x70(%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0x0804921d &lt;+151&gt;:	7e e6		</a:t>
            </a:r>
            <a:r>
              <a:rPr lang="en-US" altLang="zh-CN" sz="20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jle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0x8049205 &lt;main+127&gt;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985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DF2277-6D05-5B97-34AA-1D2B631C1883}"/>
              </a:ext>
            </a:extLst>
          </p:cNvPr>
          <p:cNvSpPr txBox="1"/>
          <p:nvPr/>
        </p:nvSpPr>
        <p:spPr>
          <a:xfrm>
            <a:off x="-36511" y="1232168"/>
            <a:ext cx="91805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	    for (int j = 0; j &lt; 15;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0x0804921f &lt;+153&gt;:c7 45 94 00 00 00 00   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$0x0,-0x6c(%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0x08049226 &lt;+160&gt;: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1e	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0x8049246 &lt;main+192&gt;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	       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putchar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(b[j]);   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0x08049228 &lt;+162&gt;:8d 55 c2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    -0x3e(%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首地址</a:t>
            </a:r>
            <a:endParaRPr lang="zh-CN" altLang="zh-CN" sz="2200" kern="100" dirty="0">
              <a:solidFill>
                <a:schemeClr val="accent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0x0804922b &lt;+165&gt;:8b 45 94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-0x6c(%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0x0804922e &lt;+168&gt;:01 d0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   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0x08049230 &lt;+170&gt;:0f b6 00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2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b[j]</a:t>
            </a:r>
            <a:endParaRPr lang="zh-CN" altLang="zh-CN" sz="2200" kern="100" dirty="0">
              <a:solidFill>
                <a:schemeClr val="accent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0x08049233 &lt;+173&gt;:0f be c0	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movsbl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%al,%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0x08049236 &lt;+176&gt;:83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0c	sub    $0xc,%esp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0x08049239 &lt;+179&gt;:50		push   %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0x0804923a &lt;+180&gt;:e8 21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call  0x8049060 &lt;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putchar@plt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0x0804923f &lt;+185&gt;:83 c4 10	add    $0x10,%esp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0x08049242 &lt;+188&gt;:83 45 94 01	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$0x1,-0x6c(%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0x08049246 &lt;+192&gt;:83 7d 94 0e	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$0xe,-0x6c(%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0x0804924a &lt;+196&gt;:7e dc	        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jle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0x8049228 &lt;main+162&gt;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250825" y="1686560"/>
            <a:ext cx="7719695" cy="239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总结：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一维数组元素的访问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采用变址寻址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数组名作为位移量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数组下标放到变址寄存器中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6C3221E-EB85-DB6D-7801-7105F4E817F1}"/>
              </a:ext>
            </a:extLst>
          </p:cNvPr>
          <p:cNvSpPr txBox="1">
            <a:spLocks noChangeArrowheads="1"/>
          </p:cNvSpPr>
          <p:nvPr/>
        </p:nvSpPr>
        <p:spPr>
          <a:xfrm>
            <a:off x="133721" y="1052736"/>
            <a:ext cx="4140200" cy="5805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数组与指针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指针变量目标数据类型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相同的前提下，指针变量可以指向数组或数组中任意元素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以下两个程序段功能完全相同，都是使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指向数组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的值就是其首地址，即 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a=&amp;a[0]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，因而 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，从而有 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ptr+i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]=*(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ptr+i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)=*(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a[10];</a:t>
            </a:r>
          </a:p>
          <a:p>
            <a:pPr lvl="1"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int  *</a:t>
            </a:r>
            <a:r>
              <a:rPr lang="en-US" altLang="zh-CN" sz="2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=&amp;a[0];</a:t>
            </a:r>
          </a:p>
          <a:p>
            <a:pPr lvl="1">
              <a:buFontTx/>
              <a:buNone/>
            </a:pP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a[10], *</a:t>
            </a:r>
            <a:r>
              <a:rPr lang="en-US" altLang="zh-CN" sz="2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=&amp;a[0];</a:t>
            </a:r>
            <a:endParaRPr lang="zh-CN" altLang="en-US" sz="2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A69207-D33B-7A14-1E30-877574D7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80" y="476672"/>
            <a:ext cx="48418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1E11DE2-A77F-6E88-503B-653B4882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280" y="4297622"/>
            <a:ext cx="4725988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小端方式下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a[0]=?,a[1]=?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a[0]=0x67452301, a[1]=0x0efcdab</a:t>
            </a:r>
            <a:endParaRPr lang="en-US" altLang="zh-CN" sz="2000" b="0" dirty="0">
              <a:solidFill>
                <a:srgbClr val="0050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数组首址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0x8048A00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ptr+i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并不是用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0x8048A00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sz="20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得到，而是等于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0x8048A00+4*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文本框 8193">
            <a:extLst>
              <a:ext uri="{FF2B5EF4-FFF2-40B4-BE49-F238E27FC236}">
                <a16:creationId xmlns:a16="http://schemas.microsoft.com/office/drawing/2014/main" id="{681F6B25-06DE-401D-A18F-31189D747F20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</a:p>
        </p:txBody>
      </p:sp>
    </p:spTree>
    <p:extLst>
      <p:ext uri="{BB962C8B-B14F-4D97-AF65-F5344CB8AC3E}">
        <p14:creationId xmlns:p14="http://schemas.microsoft.com/office/powerpoint/2010/main" val="19048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3B5C1107-C517-DD4E-F8D1-FC4D8E4C3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96" y="2241788"/>
            <a:ext cx="9144000" cy="392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98F0508-4E17-7C9F-FB29-EE7487F58DC8}"/>
              </a:ext>
            </a:extLst>
          </p:cNvPr>
          <p:cNvSpPr txBox="1">
            <a:spLocks noChangeArrowheads="1"/>
          </p:cNvSpPr>
          <p:nvPr/>
        </p:nvSpPr>
        <p:spPr>
          <a:xfrm>
            <a:off x="390426" y="873125"/>
            <a:ext cx="8229600" cy="827683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ea typeface="微软雅黑" panose="020B0503020204020204" pitchFamily="34" charset="-122"/>
              </a:rPr>
              <a:t>数组与指针：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问题：假定数组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的首址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中，表达式结果在</a:t>
            </a: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，各表达式的计算方式以及汇编代码各是什么？</a:t>
            </a:r>
          </a:p>
          <a:p>
            <a:pPr marL="0" indent="0">
              <a:buNone/>
            </a:pP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AF02B-2556-177B-0741-5B009511C0F8}"/>
              </a:ext>
            </a:extLst>
          </p:cNvPr>
          <p:cNvSpPr txBox="1"/>
          <p:nvPr/>
        </p:nvSpPr>
        <p:spPr>
          <a:xfrm>
            <a:off x="5436096" y="2331338"/>
            <a:ext cx="3600400" cy="3744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193">
            <a:extLst>
              <a:ext uri="{FF2B5EF4-FFF2-40B4-BE49-F238E27FC236}">
                <a16:creationId xmlns:a16="http://schemas.microsoft.com/office/drawing/2014/main" id="{932A0BDC-ECC8-41CC-8FE5-843DD46824F0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</a:p>
        </p:txBody>
      </p:sp>
    </p:spTree>
    <p:extLst>
      <p:ext uri="{BB962C8B-B14F-4D97-AF65-F5344CB8AC3E}">
        <p14:creationId xmlns:p14="http://schemas.microsoft.com/office/powerpoint/2010/main" val="53811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</a:p>
        </p:txBody>
      </p:sp>
      <p:pic>
        <p:nvPicPr>
          <p:cNvPr id="14336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528" y="1196752"/>
            <a:ext cx="8640960" cy="4109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-36512" y="5305757"/>
            <a:ext cx="8820472" cy="114757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2、3、6和7对应汇编指令都需访存，指令中源操作数的寻址方式分别是“基址”、“基址加比例变址”、“基址加比例变址”和“基址加比例变址加位移”的方式，因为数组元素的类型为int型，故比例因子为4。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51552F-E649-C781-8078-E12CC2041BE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2847"/>
            <a:ext cx="8229600" cy="3040384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指针数组和多维数组</a:t>
            </a:r>
          </a:p>
          <a:p>
            <a:pPr lvl="1"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由若干指向同类目标的指针变量组成的数组称为指针数组。 </a:t>
            </a:r>
          </a:p>
          <a:p>
            <a:pPr lvl="1"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其定义的一般形式如下：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zh-CN" altLang="en-US" sz="2200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存储类型 数据类型 *指针数组名</a:t>
            </a:r>
            <a:r>
              <a:rPr lang="en-US" altLang="zh-CN" sz="2200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元素个数</a:t>
            </a:r>
            <a:r>
              <a:rPr lang="en-US" altLang="zh-CN" sz="2200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*a[10];”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定义了一个指针数组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，它有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个元素，每个元素都是一个指向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型数据的指针。</a:t>
            </a:r>
          </a:p>
          <a:p>
            <a:pPr lvl="2"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一个指针数组可以实现一个二维数组。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81EEED-5B13-EFD0-2709-3980E61C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473723"/>
            <a:ext cx="1844675" cy="19796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88DC1761-44FD-37BA-DA1F-0CB88BCFD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50" y="4922986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B0EDCE43-6694-013E-19A4-C6D6EF2CA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50" y="5327798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81A01D3-B859-8BBE-2819-824B4E5A8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50" y="6004073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A10A529B-2B14-EFC9-1C6B-F3FAC072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508773"/>
            <a:ext cx="0" cy="2698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5B6120BF-65EB-FE92-42C4-E0D95AA85429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4473723"/>
            <a:ext cx="4545012" cy="360363"/>
            <a:chOff x="2001" y="2954"/>
            <a:chExt cx="2863" cy="284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22A327C-3DF0-4EE8-401A-5FA35764D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98876AA-5420-35C9-4798-662D82D5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9B1C17A-0D9D-DE5C-7782-6801426AA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7BC30368-248E-93DD-CB71-7577A2796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48924159-07CA-B7C5-0F43-F7E49CBF3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052AD2E1-7728-9F4A-F249-7667DB173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AAEC7642-E037-42F8-DC55-05A031407C6D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4969023"/>
            <a:ext cx="4545012" cy="360363"/>
            <a:chOff x="2001" y="2954"/>
            <a:chExt cx="2863" cy="284"/>
          </a:xfrm>
        </p:grpSpPr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9EB54F5-7027-E243-76A3-53B6296A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67B20788-E670-C7AF-3F49-32FFE82E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D1330F8-42F1-BBC3-2BB4-B3ABF0DAC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FEFC06F9-D1B4-EF88-A800-425686390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29FCC6A-1C9A-3152-135D-F4020FAE6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6D646C7-DA45-7548-C57E-D1D912A90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566F9E8E-E37A-5224-7667-AA59611987B0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6004073"/>
            <a:ext cx="4545012" cy="360363"/>
            <a:chOff x="2001" y="2954"/>
            <a:chExt cx="2863" cy="284"/>
          </a:xfrm>
        </p:grpSpPr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17CD98FE-05FC-4DF5-F9C4-1642AB9EC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A8EC5DE-7C73-E9AC-7B8C-0D21A31C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C30636F-A527-27E9-85D8-A855D34CC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E3A554B-FF1B-8509-74DC-89C4F8400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A7ED9096-FE80-381D-1DD2-93DAB25A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CF41946-9484-8D10-FCA3-387808F4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30">
            <a:extLst>
              <a:ext uri="{FF2B5EF4-FFF2-40B4-BE49-F238E27FC236}">
                <a16:creationId xmlns:a16="http://schemas.microsoft.com/office/drawing/2014/main" id="{73642D29-FF28-22B9-96D1-E6E8F617F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4559448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5A158DB6-BC35-7165-81A4-401E3B96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964261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537FCE45-0094-62E9-B1E4-1BC92B26D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6088211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a[9]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179512" y="1196752"/>
            <a:ext cx="8616950" cy="5104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a) 指针数组</a:t>
            </a: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数组元素是指针变量的数组，称为指针数组。</a:t>
            </a: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char*   sa[5] = {"hello", "abc", "123", "yes", "no"};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i = 0; i &lt; 5; i++)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{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printf("%s\n", sa[i]);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}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return 0;</a:t>
            </a: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Poin2.c</a:t>
            </a:r>
          </a:p>
        </p:txBody>
      </p:sp>
    </p:spTree>
    <p:extLst>
      <p:ext uri="{BB962C8B-B14F-4D97-AF65-F5344CB8AC3E}">
        <p14:creationId xmlns:p14="http://schemas.microsoft.com/office/powerpoint/2010/main" val="25169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592" y="1916832"/>
            <a:ext cx="7581900" cy="388807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3.1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指令系统概述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3.3 C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语言的机器级表示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3.4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复杂数据类型的分配和访问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越界访问和缓冲区攻击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28040" y="1412875"/>
            <a:ext cx="7071360" cy="18008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sa是一个数组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每个数组元素是一个指针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指针所指对象的类型是char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43363" name="图片 1433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1640" y="3213100"/>
            <a:ext cx="5200650" cy="3034665"/>
          </a:xfrm>
          <a:prstGeom prst="rect">
            <a:avLst/>
          </a:prstGeom>
        </p:spPr>
      </p:pic>
      <p:sp>
        <p:nvSpPr>
          <p:cNvPr id="2" name="文本框 8193"/>
          <p:cNvSpPr txBox="1"/>
          <p:nvPr>
            <p:custDataLst>
              <p:tags r:id="rId2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 指针数组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5496" y="1341120"/>
            <a:ext cx="9217024" cy="5104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zh-CN" sz="2000" dirty="0"/>
              <a:t>0x565561ad &lt;+0&gt;:8d 4c 24 04	lea    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ecx</a:t>
            </a:r>
            <a:endParaRPr lang="zh-CN" altLang="zh-CN" sz="2000" dirty="0"/>
          </a:p>
          <a:p>
            <a:r>
              <a:rPr lang="en-US" altLang="zh-CN" sz="2000" dirty="0"/>
              <a:t>0x565561b1 &lt;+4&gt;:83 e4 f0		and    $0xfffffff0,%esp</a:t>
            </a:r>
            <a:endParaRPr lang="zh-CN" altLang="zh-CN" sz="2000" dirty="0"/>
          </a:p>
          <a:p>
            <a:r>
              <a:rPr lang="en-US" altLang="zh-CN" sz="2000" dirty="0"/>
              <a:t>0x565561b4 &lt;+7&gt;:ff 71 fc		push   -0x4(%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0x565561b7 &lt;+10&gt;:55			push   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r>
              <a:rPr lang="en-US" altLang="zh-CN" sz="2000" dirty="0"/>
              <a:t>0x565561b8 &lt;+11&gt;:89 e5		mov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r>
              <a:rPr lang="en-US" altLang="zh-CN" sz="2000" dirty="0"/>
              <a:t>0x565561ba &lt;+13&gt;:53			push   %</a:t>
            </a:r>
            <a:r>
              <a:rPr lang="en-US" altLang="zh-CN" sz="2000" dirty="0" err="1"/>
              <a:t>ebx</a:t>
            </a:r>
            <a:endParaRPr lang="zh-CN" altLang="zh-CN" sz="2000" dirty="0"/>
          </a:p>
          <a:p>
            <a:r>
              <a:rPr lang="en-US" altLang="zh-CN" sz="2000" dirty="0"/>
              <a:t>0x565561bb &lt;+14&gt;:51			push   %</a:t>
            </a:r>
            <a:r>
              <a:rPr lang="en-US" altLang="zh-CN" sz="2000" dirty="0" err="1"/>
              <a:t>ecx</a:t>
            </a:r>
            <a:endParaRPr lang="zh-CN" altLang="zh-CN" sz="2000" dirty="0"/>
          </a:p>
          <a:p>
            <a:r>
              <a:rPr lang="en-US" altLang="zh-CN" sz="2000" dirty="0"/>
              <a:t>0x565561bc &lt;+15&gt;:83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20		sub    $0x20,%esp</a:t>
            </a:r>
            <a:endParaRPr lang="zh-CN" altLang="zh-CN" sz="2000" dirty="0"/>
          </a:p>
          <a:p>
            <a:r>
              <a:rPr lang="en-US" altLang="zh-CN" sz="2000" dirty="0"/>
              <a:t>0x565561bf &lt;+18&gt;:e8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  call   0x565560b0 &lt;__x86.get_pc_thunk.bx&gt;</a:t>
            </a:r>
            <a:endParaRPr lang="zh-CN" altLang="zh-CN" sz="2000" dirty="0"/>
          </a:p>
          <a:p>
            <a:r>
              <a:rPr lang="en-US" altLang="zh-CN" sz="2000" dirty="0"/>
              <a:t>0x565561c4 &lt;+23&gt;:81 c3 10 2e 00 00	</a:t>
            </a:r>
            <a:r>
              <a:rPr lang="en-US" altLang="zh-CN" sz="2000" dirty="0">
                <a:solidFill>
                  <a:srgbClr val="FF0000"/>
                </a:solidFill>
              </a:rPr>
              <a:t>add    $0x2e10,%ebx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0x565561ca &lt;+29&gt;:65 a1 14 00 00 00	mov    %gs:0x14,%eax</a:t>
            </a:r>
            <a:endParaRPr lang="zh-CN" altLang="zh-CN" sz="2000" dirty="0"/>
          </a:p>
          <a:p>
            <a:r>
              <a:rPr lang="en-US" altLang="zh-CN" sz="2000" dirty="0"/>
              <a:t>0x565561d0 &lt;+35&gt;:89 45 f4		mov    %eax,-0xc(%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0x565561d3 &lt;+38&gt;:31 c0		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eax</a:t>
            </a:r>
            <a:endParaRPr lang="en-US" sz="2000" dirty="0">
              <a:latin typeface="等线" panose="02010600030101010101" pitchFamily="2" charset="-122"/>
              <a:ea typeface="楷体_GB2312" pitchFamily="1" charset="-122"/>
              <a:cs typeface="Times New Roman" panose="02020603050405020304" pitchFamily="18" charset="0"/>
            </a:endParaRPr>
          </a:p>
          <a:p>
            <a:endParaRPr lang="pt-BR" sz="200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68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107504" y="1205190"/>
            <a:ext cx="8928992" cy="5652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zh-CN" sz="2000" dirty="0"/>
              <a:t>4	</a:t>
            </a:r>
            <a:r>
              <a:rPr lang="en-US" altLang="zh-CN" sz="2000" dirty="0">
                <a:solidFill>
                  <a:srgbClr val="FF0000"/>
                </a:solidFill>
              </a:rPr>
              <a:t>    char*   </a:t>
            </a:r>
            <a:r>
              <a:rPr lang="en-US" altLang="zh-CN" sz="2000" dirty="0" err="1">
                <a:solidFill>
                  <a:srgbClr val="FF0000"/>
                </a:solidFill>
              </a:rPr>
              <a:t>sa</a:t>
            </a:r>
            <a:r>
              <a:rPr lang="en-US" altLang="zh-CN" sz="2000" dirty="0">
                <a:solidFill>
                  <a:srgbClr val="FF0000"/>
                </a:solidFill>
              </a:rPr>
              <a:t>[5] = {"hello", "</a:t>
            </a:r>
            <a:r>
              <a:rPr lang="en-US" altLang="zh-CN" sz="2000" dirty="0" err="1">
                <a:solidFill>
                  <a:srgbClr val="FF0000"/>
                </a:solidFill>
              </a:rPr>
              <a:t>abc</a:t>
            </a:r>
            <a:r>
              <a:rPr lang="en-US" altLang="zh-CN" sz="2000" dirty="0">
                <a:solidFill>
                  <a:srgbClr val="FF0000"/>
                </a:solidFill>
              </a:rPr>
              <a:t>", "123", "yes", "no"};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0x565561d5 &lt;+40&gt;:	8d 83 34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-0x1fcc(%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=&gt; 0x565561db &lt;+46&gt;:	89 45 e0		mov    %eax,-0x20(%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0x565561de &lt;+49&gt;:	8d 83 3a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-0x1fc6(%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0x565561e4 &lt;+55&gt;:	89 45 e4		mov    %eax,-0x1c(%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0x565561e7 &lt;+58&gt;:	8d 83 3e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-0x1fc2(%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0x565561ed &lt;+64&gt;:	89 45 e8		mov    %eax,-0x18(%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0x565561f0 &lt;+67&gt;:	8d 83 42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-0x1fbe(%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0x565561f6 &lt;+73&gt;:	89 45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		mov    %eax,-0x14(%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0x565561f9 &lt;+76&gt;:	8d 83 46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-0x1fba(%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0x565561ff &lt;+82&gt;:	89 45 f0		mov    %eax,-0x10(%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i reg 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zh-CN" altLang="en-US" sz="2000" dirty="0">
                <a:solidFill>
                  <a:srgbClr val="FF0000"/>
                </a:solidFill>
              </a:rPr>
              <a:t>得到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zh-CN" altLang="en-US" sz="2000" dirty="0">
                <a:solidFill>
                  <a:srgbClr val="FF0000"/>
                </a:solidFill>
              </a:rPr>
              <a:t>值：</a:t>
            </a:r>
            <a:r>
              <a:rPr lang="en-US" altLang="zh-CN" sz="2000" dirty="0">
                <a:solidFill>
                  <a:srgbClr val="FF0000"/>
                </a:solidFill>
              </a:rPr>
              <a:t>0x56557008    ebx:0x56558fd4</a:t>
            </a:r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 </a:t>
            </a:r>
            <a:r>
              <a:rPr lang="en-US" altLang="zh-CN" sz="2000" dirty="0"/>
              <a:t>/5s</a:t>
            </a:r>
            <a:r>
              <a:rPr lang="zh-CN" altLang="en-US" sz="2000" dirty="0"/>
              <a:t> </a:t>
            </a:r>
            <a:r>
              <a:rPr lang="en-US" altLang="zh-CN" sz="2000" dirty="0"/>
              <a:t>0x56557008</a:t>
            </a:r>
          </a:p>
          <a:p>
            <a:r>
              <a:rPr lang="en-US" altLang="zh-CN" sz="2000" dirty="0"/>
              <a:t>0x56557008:</a:t>
            </a:r>
            <a:r>
              <a:rPr lang="zh-CN" altLang="en-US" sz="2000" dirty="0"/>
              <a:t> </a:t>
            </a:r>
            <a:r>
              <a:rPr lang="en-US" altLang="zh-CN" sz="2000" dirty="0"/>
              <a:t>“hello”</a:t>
            </a:r>
          </a:p>
          <a:p>
            <a:r>
              <a:rPr lang="en-US" altLang="zh-CN" sz="2000" dirty="0"/>
              <a:t>0x5655700e: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</a:p>
          <a:p>
            <a:r>
              <a:rPr lang="en-US" altLang="zh-CN" sz="2000" dirty="0"/>
              <a:t>0x56557012: ”123”</a:t>
            </a:r>
          </a:p>
          <a:p>
            <a:r>
              <a:rPr lang="en-US" altLang="zh-CN" sz="2000" dirty="0"/>
              <a:t>0x56557016: ”yes”</a:t>
            </a:r>
          </a:p>
          <a:p>
            <a:r>
              <a:rPr lang="en-US" altLang="zh-CN" sz="2000" dirty="0"/>
              <a:t>0x5655701a: “no”</a:t>
            </a:r>
            <a:endParaRPr lang="zh-CN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CACFF3-C8A3-4C55-A48B-B77958E3B009}"/>
              </a:ext>
            </a:extLst>
          </p:cNvPr>
          <p:cNvSpPr txBox="1"/>
          <p:nvPr/>
        </p:nvSpPr>
        <p:spPr>
          <a:xfrm>
            <a:off x="3059832" y="536042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ym typeface="Wingdings" panose="05000000000000000000" pitchFamily="2" charset="2"/>
              </a:rPr>
              <a:t>以上程序段将字符串地址送入</a:t>
            </a:r>
            <a:r>
              <a:rPr lang="en-US" altLang="zh-CN" sz="2400" dirty="0" err="1">
                <a:sym typeface="Wingdings" panose="05000000000000000000" pitchFamily="2" charset="2"/>
              </a:rPr>
              <a:t>sa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565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323528" y="188640"/>
            <a:ext cx="553552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5496" y="1341120"/>
            <a:ext cx="9217024" cy="5104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zh-CN" sz="2000" dirty="0"/>
              <a:t>5	</a:t>
            </a:r>
            <a:r>
              <a:rPr lang="en-US" altLang="zh-CN" sz="2000" dirty="0">
                <a:solidFill>
                  <a:srgbClr val="FF0000"/>
                </a:solidFill>
              </a:rPr>
              <a:t>    for (int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&lt; 5;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0x56556202 &lt;+85&gt;:	c7 45 dc 00 00 00 00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$0x0,-0x24(%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0x56556209 &lt;+92&gt;:	eb 17	</a:t>
            </a:r>
            <a:r>
              <a:rPr lang="en-US" altLang="zh-CN" sz="2000" dirty="0" err="1"/>
              <a:t>jmp</a:t>
            </a:r>
            <a:r>
              <a:rPr lang="en-US" altLang="zh-CN" sz="2000" dirty="0"/>
              <a:t>    0x56556222 &lt;main+117&gt;</a:t>
            </a:r>
            <a:endParaRPr lang="zh-CN" altLang="zh-CN" sz="2000" dirty="0"/>
          </a:p>
          <a:p>
            <a:r>
              <a:rPr lang="en-US" altLang="zh-CN" sz="2000" dirty="0"/>
              <a:t> 6	</a:t>
            </a:r>
            <a:r>
              <a:rPr lang="en-US" altLang="zh-CN" sz="2000" dirty="0">
                <a:solidFill>
                  <a:srgbClr val="FF0000"/>
                </a:solidFill>
              </a:rPr>
              <a:t>    {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7	    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("%s\n", </a:t>
            </a:r>
            <a:r>
              <a:rPr lang="en-US" altLang="zh-CN" sz="2000" dirty="0" err="1">
                <a:solidFill>
                  <a:srgbClr val="FF0000"/>
                </a:solidFill>
              </a:rPr>
              <a:t>sa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]);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0x5655620b &lt;+94&gt;:	8b 45 dc	mov    -0x24(%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r>
              <a:rPr lang="en-US" altLang="zh-CN" sz="2000" dirty="0"/>
              <a:t>   0x5655620e &lt;+97&gt;:	8b 44 85 e0	mov    </a:t>
            </a:r>
            <a:r>
              <a:rPr lang="en-US" altLang="zh-CN" sz="2000" dirty="0">
                <a:solidFill>
                  <a:srgbClr val="FF0000"/>
                </a:solidFill>
              </a:rPr>
              <a:t>-0x20(%ebp,%eax,4),%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					#</a:t>
            </a:r>
            <a:r>
              <a:rPr lang="zh-CN" altLang="en-US" sz="2000" dirty="0">
                <a:solidFill>
                  <a:srgbClr val="FF0000"/>
                </a:solidFill>
              </a:rPr>
              <a:t>取字符串数组的地址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0x56556212 &lt;+101&gt;: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0c	sub    $0xc,%esp</a:t>
            </a:r>
            <a:endParaRPr lang="zh-CN" altLang="zh-CN" sz="2000" dirty="0"/>
          </a:p>
          <a:p>
            <a:r>
              <a:rPr lang="en-US" altLang="zh-CN" sz="2000" dirty="0"/>
              <a:t>   0x56556215 &lt;+104&gt;:	50		push   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  0x56556216 &lt;+105&gt;:	e8 45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call   0x56556060 &lt;</a:t>
            </a:r>
            <a:r>
              <a:rPr lang="en-US" altLang="zh-CN" sz="2000" dirty="0" err="1"/>
              <a:t>puts@plt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r>
              <a:rPr lang="en-US" altLang="zh-CN" sz="2000" dirty="0"/>
              <a:t>   0x5655621b &lt;+110&gt;:	83 c4 10	add    $0x10,%esp</a:t>
            </a:r>
          </a:p>
          <a:p>
            <a:r>
              <a:rPr lang="en-US" altLang="zh-CN" sz="2000" dirty="0"/>
              <a:t>5	</a:t>
            </a:r>
            <a:r>
              <a:rPr lang="en-US" altLang="zh-CN" sz="2000" dirty="0">
                <a:solidFill>
                  <a:srgbClr val="FF0000"/>
                </a:solidFill>
              </a:rPr>
              <a:t>    for (int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&lt; 5;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0x5655621e &lt;+113&gt;:	83 45 dc 01	</a:t>
            </a:r>
            <a:r>
              <a:rPr lang="en-US" altLang="zh-CN" sz="2000" dirty="0" err="1"/>
              <a:t>addl</a:t>
            </a:r>
            <a:r>
              <a:rPr lang="en-US" altLang="zh-CN" sz="2000" dirty="0"/>
              <a:t>   $0x1,-0x24(%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0x56556222 &lt;+117&gt;:	83 7d dc 04	</a:t>
            </a:r>
            <a:r>
              <a:rPr lang="en-US" altLang="zh-CN" sz="2000" dirty="0" err="1"/>
              <a:t>cmpl</a:t>
            </a:r>
            <a:r>
              <a:rPr lang="en-US" altLang="zh-CN" sz="2000" dirty="0"/>
              <a:t>   $0x4,-0x24(%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0x56556226 &lt;+121&gt;:	7e e3		</a:t>
            </a:r>
            <a:r>
              <a:rPr lang="en-US" altLang="zh-CN" sz="2000" dirty="0" err="1"/>
              <a:t>jle</a:t>
            </a:r>
            <a:r>
              <a:rPr lang="en-US" altLang="zh-CN" sz="2000" dirty="0"/>
              <a:t>    0x5655620b &lt;main+94&gt; </a:t>
            </a:r>
            <a:endParaRPr lang="zh-CN" altLang="zh-CN" sz="2000" dirty="0"/>
          </a:p>
          <a:p>
            <a:r>
              <a:rPr lang="en-US" altLang="zh-CN" sz="2000" dirty="0"/>
              <a:t>8	    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5730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-252536" y="1052736"/>
            <a:ext cx="8784975" cy="5472608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#include &lt;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stdio.h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int main ( )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static short num[ ][4]={ {2, 9, -1, 5},{3, 8, 2, -6}};//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多维数组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static short *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pn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[ ]={num[0], num[1]};   </a:t>
            </a:r>
            <a:r>
              <a:rPr lang="en-US" altLang="en-US" sz="2400" dirty="0">
                <a:latin typeface="Times New Roman" panose="02020603050405020304" charset="0"/>
              </a:rPr>
              <a:t>//</a:t>
            </a:r>
            <a:r>
              <a:rPr lang="zh-CN" altLang="en-US" sz="2400" dirty="0">
                <a:latin typeface="Times New Roman" panose="02020603050405020304" charset="0"/>
              </a:rPr>
              <a:t>指针数组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static short s[2]={0, 0};  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int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, j;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for (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=0;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&lt;2;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++) {   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  for (j=0; j&lt;4;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j++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) 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    s[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]+=*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pn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[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]++;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printf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("sum of line %d：%d\n", i+1, s[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]);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   }</a:t>
            </a:r>
          </a:p>
          <a:p>
            <a:pPr indent="457200"/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} </a:t>
            </a:r>
          </a:p>
          <a:p>
            <a:pPr indent="457200">
              <a:lnSpc>
                <a:spcPct val="150000"/>
              </a:lnSpc>
            </a:pP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b)多维数组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496" y="3501008"/>
            <a:ext cx="9036496" cy="18002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charset="0"/>
                <a:ea typeface="宋体" panose="02010600030101010101" pitchFamily="2" charset="-122"/>
              </a:rPr>
              <a:t>查看三个变量的存储方式：</a:t>
            </a:r>
            <a:endParaRPr lang="en-US" altLang="zh-CN" sz="2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x /10xw 0x56559008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0x56559008 &lt;num.0&gt;: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0x00090002  0x0005ffff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0x00080003	0xfffa0002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0x56559018 &lt;pn.2&gt;:   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0x56559008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0x56559010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0x00000000	</a:t>
            </a:r>
            <a:r>
              <a:rPr lang="en-US" altLang="zh-CN" sz="20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0x00000000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0x56559028:	0x00000000	0x00000000</a:t>
            </a:r>
          </a:p>
          <a:p>
            <a:pPr indent="457200">
              <a:lnSpc>
                <a:spcPct val="150000"/>
              </a:lnSpc>
            </a:pPr>
            <a:r>
              <a:rPr lang="zh-CN" altLang="en-US" sz="2200" dirty="0">
                <a:solidFill>
                  <a:srgbClr val="FF3300"/>
                </a:solidFill>
                <a:latin typeface="Times New Roman" panose="02020603050405020304" charset="0"/>
              </a:rPr>
              <a:t>红色：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anose="02020603050405020304" charset="0"/>
              </a:rPr>
              <a:t>pn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charset="0"/>
              </a:rPr>
              <a:t>的第一个地址及值   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charset="0"/>
              </a:rPr>
              <a:t>绿色</a:t>
            </a:r>
            <a:r>
              <a:rPr lang="en-US" altLang="zh-CN" sz="2200" dirty="0">
                <a:solidFill>
                  <a:srgbClr val="00B050"/>
                </a:solidFill>
                <a:latin typeface="Times New Roman" panose="02020603050405020304" charset="0"/>
              </a:rPr>
              <a:t>:</a:t>
            </a:r>
            <a:r>
              <a:rPr lang="en-US" altLang="zh-CN" sz="2200" dirty="0" err="1">
                <a:solidFill>
                  <a:srgbClr val="00B050"/>
                </a:solidFill>
                <a:latin typeface="Times New Roman" panose="02020603050405020304" charset="0"/>
              </a:rPr>
              <a:t>pn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charset="0"/>
              </a:rPr>
              <a:t>的第二个地址及值</a:t>
            </a:r>
            <a:endParaRPr lang="en-US" altLang="zh-CN" sz="2200" dirty="0">
              <a:solidFill>
                <a:srgbClr val="00B050"/>
              </a:solidFill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200" dirty="0">
                <a:solidFill>
                  <a:srgbClr val="00B0F0"/>
                </a:solidFill>
                <a:latin typeface="Times New Roman" panose="02020603050405020304" charset="0"/>
              </a:rPr>
              <a:t>蓝色：</a:t>
            </a:r>
            <a:r>
              <a:rPr lang="en-US" altLang="zh-CN" sz="2200" dirty="0">
                <a:solidFill>
                  <a:srgbClr val="00B0F0"/>
                </a:solidFill>
                <a:latin typeface="Times New Roman" panose="02020603050405020304" charset="0"/>
              </a:rPr>
              <a:t>s        </a:t>
            </a:r>
            <a:r>
              <a:rPr lang="zh-CN" altLang="en-US" sz="2200" dirty="0">
                <a:latin typeface="Times New Roman" panose="02020603050405020304" charset="0"/>
              </a:rPr>
              <a:t>二维数据组</a:t>
            </a:r>
            <a:r>
              <a:rPr lang="en-US" altLang="zh-CN" sz="2200" dirty="0">
                <a:latin typeface="Times New Roman" panose="02020603050405020304" charset="0"/>
              </a:rPr>
              <a:t>num</a:t>
            </a:r>
            <a:r>
              <a:rPr lang="zh-CN" altLang="en-US" sz="2200" dirty="0">
                <a:latin typeface="Times New Roman" panose="02020603050405020304" charset="0"/>
              </a:rPr>
              <a:t>的存放方式</a:t>
            </a:r>
            <a:r>
              <a:rPr lang="en-US" altLang="zh-CN" sz="2200" dirty="0">
                <a:latin typeface="Times New Roman" panose="02020603050405020304" charset="0"/>
              </a:rPr>
              <a:t>: </a:t>
            </a:r>
            <a:r>
              <a:rPr lang="zh-CN" altLang="en-US" sz="2200" dirty="0">
                <a:latin typeface="Times New Roman" panose="02020603050405020304" charset="0"/>
              </a:rPr>
              <a:t>按行存储</a:t>
            </a:r>
            <a:endParaRPr lang="en-US" altLang="zh-CN" sz="2200" dirty="0"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200" dirty="0">
                <a:solidFill>
                  <a:srgbClr val="00B0F0"/>
                </a:solidFill>
                <a:latin typeface="Times New Roman" panose="02020603050405020304" charset="0"/>
              </a:rPr>
              <a:t>反汇编程序见：</a:t>
            </a:r>
            <a:r>
              <a:rPr lang="en-US" altLang="zh-CN" sz="2200" dirty="0" err="1">
                <a:solidFill>
                  <a:srgbClr val="00B0F0"/>
                </a:solidFill>
                <a:latin typeface="Times New Roman" panose="02020603050405020304" charset="0"/>
              </a:rPr>
              <a:t>poin</a:t>
            </a:r>
            <a:r>
              <a:rPr lang="zh-CN" altLang="en-US" sz="2200" dirty="0">
                <a:solidFill>
                  <a:srgbClr val="00B0F0"/>
                </a:solidFill>
                <a:latin typeface="Times New Roman" panose="02020603050405020304" charset="0"/>
              </a:rPr>
              <a:t>反汇编</a:t>
            </a:r>
            <a:r>
              <a:rPr lang="en-US" altLang="zh-CN" sz="2200" dirty="0">
                <a:solidFill>
                  <a:srgbClr val="00B0F0"/>
                </a:solidFill>
                <a:latin typeface="Times New Roman" panose="02020603050405020304" charset="0"/>
              </a:rPr>
              <a:t>.docx</a:t>
            </a:r>
            <a:endParaRPr lang="en-US" altLang="en-US" sz="2200" dirty="0">
              <a:solidFill>
                <a:srgbClr val="00B0F0"/>
              </a:solidFill>
              <a:latin typeface="Times New Roman" panose="02020603050405020304" charset="0"/>
            </a:endParaRPr>
          </a:p>
        </p:txBody>
      </p:sp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b)多维数组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88ACA-B975-52EF-A9E6-31608FFD3FFA}"/>
              </a:ext>
            </a:extLst>
          </p:cNvPr>
          <p:cNvSpPr txBox="1"/>
          <p:nvPr/>
        </p:nvSpPr>
        <p:spPr>
          <a:xfrm>
            <a:off x="332806" y="1195301"/>
            <a:ext cx="7119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  </a:t>
            </a:r>
            <a:r>
              <a:rPr lang="pt-BR" altLang="zh-CN" sz="2000" dirty="0"/>
              <a:t>(gdb) display &amp;num</a:t>
            </a:r>
          </a:p>
          <a:p>
            <a:pPr algn="just"/>
            <a:r>
              <a:rPr lang="pt-BR" altLang="zh-CN" sz="2000" dirty="0"/>
              <a:t>2: &amp;num = (short (*)[2][4]) 0x56559008 &lt;num&gt; 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display &amp;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pn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4: &amp;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(short *(*)[2]) 0x56559018 &lt;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display &amp;s</a:t>
            </a:r>
          </a:p>
          <a:p>
            <a:pPr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6: &amp;s = (short (*)[2]) 0x56559024 &lt;s&gt;</a:t>
            </a:r>
          </a:p>
          <a:p>
            <a:pPr algn="just"/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查看三个变量的地址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87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三、结构体数据的分配和访问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539750" y="1341120"/>
            <a:ext cx="8352730" cy="5184224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1.结构体的定义和存储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C语言的结构体将不同类型的数据依次存放在一段连续的存储区中。指向结构的指针，就是其第一个字节的地址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结构体的存储类型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静态存储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——static</a:t>
            </a: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外部存储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——extern</a:t>
            </a: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自动存储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——auto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auto型存储分配在堆栈段中，其他存储类型分配在静态数据区（数据段中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）。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1.结构体的定义和存储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844675"/>
            <a:ext cx="6685915" cy="14395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结构体成员首址，采用“变址寻址”方式确定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结构体首地址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+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成员的偏移量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4622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当结构体变量需要作为一个函数的形参时，形参和调用函数中的实参应具有相同结构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若采用按值传递，则结构成员都要复制到栈中参数区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，这既增加时间开销又增加空间开销，且更新后的数据无法在调用过程使用。因此，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结构体参数通常按地址传递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，即在执行CALL指令前，仅需传递指向结构体的指针，而不需复制每个成员到栈中。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51520" y="1182836"/>
            <a:ext cx="4392930" cy="52705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#include &lt;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stdio.h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&gt; 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typedef struct 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int     id;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char    name[10];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}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void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reg_stu_v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s)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s.id = 101;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}void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reg_stu_a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* s)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s-&gt;id = 201;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indent="457200"/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get_stu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()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{  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= {75, "peter"};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return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</a:p>
          <a:p>
            <a:pPr indent="457200"/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en-US" sz="20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716145" y="1664970"/>
            <a:ext cx="4027805" cy="4622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int main()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= {-1, "jack"};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stu_info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stu1;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reg_stu_v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);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printf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("%d\n", stu.id);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reg_stu_a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(&amp;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);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printf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("%d\n", stu.id);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stu1 =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get_stu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();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   return 0;</a:t>
            </a:r>
          </a:p>
          <a:p>
            <a:pPr indent="457200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一、地址和指针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1165"/>
            <a:ext cx="8136577" cy="360004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1.汇编语言中的地址和指针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地址是对主存中的每个字节单元，指定一个编号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变量的内容，使用时没有类型限制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汇编语言中没有指针类型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一个数值作为地址使用时，通过寄存器进行间接寻址，找到目标操作数。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65D54A-AB75-0587-34B0-71321DEDCE30}"/>
              </a:ext>
            </a:extLst>
          </p:cNvPr>
          <p:cNvSpPr txBox="1"/>
          <p:nvPr/>
        </p:nvSpPr>
        <p:spPr>
          <a:xfrm>
            <a:off x="-36512" y="1056793"/>
            <a:ext cx="9468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disass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20	{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0x5655624b &lt;+0&gt;:	8d 4c 24 04	lea    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ecx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0x5655624f &lt;+4&gt;:	83 e4 f0	and    $0xfffffff0,%esp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0x56556252 &lt;+7&gt;:	ff 71 fc		push   -0x4(%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0x56556255 &lt;+10&gt;:	55		push   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0x56556256 &lt;+11&gt;:	89 e5		mov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0x56556258 &lt;+13&gt;:	53		push   %</a:t>
            </a:r>
            <a:r>
              <a:rPr lang="en-US" altLang="zh-CN" sz="2000" dirty="0" err="1"/>
              <a:t>ebx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0x56556259 &lt;+14&gt;:	51		push   %</a:t>
            </a:r>
            <a:r>
              <a:rPr lang="en-US" altLang="zh-CN" sz="2000" dirty="0" err="1"/>
              <a:t>ecx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0x5655625a &lt;+15&gt;: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30	sub    $0x30,%esp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0x5655625d &lt;+18&gt;:e8 4e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call 0x565560b0 &lt;__x86.get_pc_thunk.bx&gt;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0x56556262 &lt;+23&gt;:81 c3 72 2d 00 00	 	add    $0x2d72, %ebx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0x56556268 &lt;+29&gt;:	65 a1 14 00 00 00	mov    %gs:0x14,%eax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0x5655626e &lt;+35&gt;:	89 45 f4		mov    %eax,-0xc(%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0x56556271 &lt;+38&gt;:	31 c0			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 </a:t>
            </a:r>
            <a:r>
              <a:rPr lang="en-US" altLang="zh-CN" sz="2000" dirty="0">
                <a:solidFill>
                  <a:srgbClr val="FF0000"/>
                </a:solidFill>
              </a:rPr>
              <a:t>21	    </a:t>
            </a:r>
            <a:r>
              <a:rPr lang="en-US" altLang="zh-CN" sz="2000" dirty="0" err="1">
                <a:solidFill>
                  <a:srgbClr val="FF0000"/>
                </a:solidFill>
              </a:rPr>
              <a:t>stu_info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stu</a:t>
            </a:r>
            <a:r>
              <a:rPr lang="en-US" altLang="zh-CN" sz="2000" dirty="0">
                <a:solidFill>
                  <a:srgbClr val="FF0000"/>
                </a:solidFill>
              </a:rPr>
              <a:t> = {-1, "jack"};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0x56556273 &lt;+40&gt;:c7 45 d4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     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  $0xffffffff   ,-0x2c(%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0x5655627a &lt;+47&gt;:c7 45 d8 6a 61 63 6b   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$0x6b63616a, -0x28(%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0x56556281 &lt;+54&gt;:c7 45 dc 00 00 00 00  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  $0x0,  -0x24(%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0x56556288 &lt;+61&gt;:66 c7 45 e0 00 00	    </a:t>
            </a:r>
            <a:r>
              <a:rPr lang="en-US" altLang="zh-CN" sz="2000" dirty="0" err="1">
                <a:solidFill>
                  <a:srgbClr val="FF0000"/>
                </a:solidFill>
              </a:rPr>
              <a:t>movw</a:t>
            </a:r>
            <a:r>
              <a:rPr lang="en-US" altLang="zh-CN" sz="2000" dirty="0">
                <a:solidFill>
                  <a:srgbClr val="FF0000"/>
                </a:solidFill>
              </a:rPr>
              <a:t>   $0x0,  -0x20(%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193">
            <a:extLst>
              <a:ext uri="{FF2B5EF4-FFF2-40B4-BE49-F238E27FC236}">
                <a16:creationId xmlns:a16="http://schemas.microsoft.com/office/drawing/2014/main" id="{9DF237A2-3AB6-BEED-8750-0331288370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</p:spTree>
    <p:extLst>
      <p:ext uri="{BB962C8B-B14F-4D97-AF65-F5344CB8AC3E}">
        <p14:creationId xmlns:p14="http://schemas.microsoft.com/office/powerpoint/2010/main" val="12742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65D54A-AB75-0587-34B0-71321DEDCE30}"/>
              </a:ext>
            </a:extLst>
          </p:cNvPr>
          <p:cNvSpPr txBox="1"/>
          <p:nvPr/>
        </p:nvSpPr>
        <p:spPr>
          <a:xfrm>
            <a:off x="-36512" y="1056793"/>
            <a:ext cx="94685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	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stu_info</a:t>
            </a:r>
            <a:r>
              <a:rPr lang="en-US" altLang="zh-CN" sz="2000" dirty="0"/>
              <a:t> stu1;</a:t>
            </a:r>
            <a:endParaRPr lang="zh-CN" altLang="zh-CN" sz="2000" dirty="0"/>
          </a:p>
          <a:p>
            <a:r>
              <a:rPr lang="en-US" altLang="zh-CN" sz="2000" dirty="0"/>
              <a:t>23	    </a:t>
            </a:r>
            <a:r>
              <a:rPr lang="en-US" altLang="zh-CN" sz="2000" dirty="0" err="1"/>
              <a:t>reg_stu_v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); </a:t>
            </a:r>
            <a:r>
              <a:rPr lang="zh-CN" altLang="zh-CN" sz="2000" dirty="0"/>
              <a:t>结构传值，复制结构入栈</a:t>
            </a:r>
          </a:p>
          <a:p>
            <a:r>
              <a:rPr lang="en-US" altLang="zh-CN" sz="2000" dirty="0"/>
              <a:t>   0x5655628e &lt;+67&gt;:	ff 75 e0		</a:t>
            </a:r>
            <a:r>
              <a:rPr lang="en-US" altLang="zh-CN" sz="2000" dirty="0">
                <a:solidFill>
                  <a:srgbClr val="FF0000"/>
                </a:solidFill>
              </a:rPr>
              <a:t>push   -0x20(%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0x56556291 &lt;+70&gt;:	ff 75 dc		</a:t>
            </a:r>
            <a:r>
              <a:rPr lang="en-US" altLang="zh-CN" sz="2000" dirty="0">
                <a:solidFill>
                  <a:srgbClr val="FF0000"/>
                </a:solidFill>
              </a:rPr>
              <a:t>push   -0x24(%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0x56556294 &lt;+73&gt;:	ff 75 d8	push   </a:t>
            </a:r>
            <a:r>
              <a:rPr lang="en-US" altLang="zh-CN" sz="2000" dirty="0">
                <a:solidFill>
                  <a:srgbClr val="FF0000"/>
                </a:solidFill>
              </a:rPr>
              <a:t>-0x28(%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0x56556297 &lt;+76&gt;:	ff 75 d4	push   </a:t>
            </a:r>
            <a:r>
              <a:rPr lang="en-US" altLang="zh-CN" sz="2000" dirty="0">
                <a:solidFill>
                  <a:srgbClr val="FF0000"/>
                </a:solidFill>
              </a:rPr>
              <a:t>-0x2c(%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				</a:t>
            </a:r>
            <a:r>
              <a:rPr lang="zh-CN" altLang="zh-CN" sz="2000" dirty="0">
                <a:solidFill>
                  <a:srgbClr val="FF0000"/>
                </a:solidFill>
              </a:rPr>
              <a:t>——这四个</a:t>
            </a:r>
            <a:r>
              <a:rPr lang="en-US" altLang="zh-CN" sz="2000" dirty="0">
                <a:solidFill>
                  <a:srgbClr val="FF0000"/>
                </a:solidFill>
              </a:rPr>
              <a:t>push</a:t>
            </a:r>
            <a:r>
              <a:rPr lang="zh-CN" altLang="zh-CN" sz="2000" dirty="0">
                <a:solidFill>
                  <a:srgbClr val="FF0000"/>
                </a:solidFill>
              </a:rPr>
              <a:t>拷贝结构的值入栈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0x5655629a &lt;+79&gt;:	e8 0e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call   0x565561ad &lt;</a:t>
            </a:r>
            <a:r>
              <a:rPr lang="en-US" altLang="zh-CN" sz="2000" dirty="0" err="1"/>
              <a:t>reg_stu_v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r>
              <a:rPr lang="en-US" altLang="zh-CN" sz="2000" dirty="0"/>
              <a:t>   0x5655629f &lt;+84&gt;:	83 c4 10	add    $0x10,%esp </a:t>
            </a:r>
            <a:r>
              <a:rPr lang="zh-CN" altLang="zh-CN" sz="2000" dirty="0"/>
              <a:t>——释放结构空间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193">
            <a:extLst>
              <a:ext uri="{FF2B5EF4-FFF2-40B4-BE49-F238E27FC236}">
                <a16:creationId xmlns:a16="http://schemas.microsoft.com/office/drawing/2014/main" id="{9DF237A2-3AB6-BEED-8750-0331288370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</p:spTree>
    <p:extLst>
      <p:ext uri="{BB962C8B-B14F-4D97-AF65-F5344CB8AC3E}">
        <p14:creationId xmlns:p14="http://schemas.microsoft.com/office/powerpoint/2010/main" val="86828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65D54A-AB75-0587-34B0-71321DEDCE30}"/>
              </a:ext>
            </a:extLst>
          </p:cNvPr>
          <p:cNvSpPr txBox="1"/>
          <p:nvPr/>
        </p:nvSpPr>
        <p:spPr>
          <a:xfrm>
            <a:off x="-36512" y="1261204"/>
            <a:ext cx="94685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/>
              <a:t>25	    </a:t>
            </a:r>
            <a:r>
              <a:rPr lang="en-US" altLang="zh-CN" sz="2200" dirty="0" err="1"/>
              <a:t>reg_stu_a</a:t>
            </a:r>
            <a:r>
              <a:rPr lang="en-US" altLang="zh-CN" sz="2200" dirty="0"/>
              <a:t>(&amp;</a:t>
            </a:r>
            <a:r>
              <a:rPr lang="en-US" altLang="zh-CN" sz="2200" dirty="0" err="1"/>
              <a:t>stu</a:t>
            </a:r>
            <a:r>
              <a:rPr lang="en-US" altLang="zh-CN" sz="2200" dirty="0"/>
              <a:t>);  </a:t>
            </a:r>
            <a:r>
              <a:rPr lang="zh-CN" altLang="zh-CN" sz="2200" dirty="0">
                <a:solidFill>
                  <a:srgbClr val="FF0000"/>
                </a:solidFill>
              </a:rPr>
              <a:t>传入结构的地址，地址入栈，不必复制</a:t>
            </a:r>
          </a:p>
          <a:p>
            <a:r>
              <a:rPr lang="en-US" altLang="zh-CN" sz="2200" dirty="0"/>
              <a:t>   0x565562b8 &lt;+109&gt;:83 </a:t>
            </a:r>
            <a:r>
              <a:rPr lang="en-US" altLang="zh-CN" sz="2200" dirty="0" err="1"/>
              <a:t>ec</a:t>
            </a:r>
            <a:r>
              <a:rPr lang="en-US" altLang="zh-CN" sz="2200" dirty="0"/>
              <a:t> 0c	sub    $0xc,%esp</a:t>
            </a:r>
            <a:endParaRPr lang="zh-CN" altLang="zh-CN" sz="2200" dirty="0"/>
          </a:p>
          <a:p>
            <a:r>
              <a:rPr lang="en-US" altLang="zh-CN" sz="2200" dirty="0"/>
              <a:t>   0x565562bb &lt;+112&gt;:8d 45 d4	</a:t>
            </a:r>
            <a:r>
              <a:rPr lang="en-US" altLang="zh-CN" sz="2200" dirty="0">
                <a:solidFill>
                  <a:srgbClr val="FF0000"/>
                </a:solidFill>
              </a:rPr>
              <a:t>lea    -0x2c(%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0x565562be &lt;+115&gt;:50		</a:t>
            </a:r>
            <a:r>
              <a:rPr lang="en-US" altLang="zh-CN" sz="2200" dirty="0">
                <a:solidFill>
                  <a:srgbClr val="FF0000"/>
                </a:solidFill>
              </a:rPr>
              <a:t>push   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0x565562bf &lt;+116&gt;:e8 00 ff </a:t>
            </a:r>
            <a:r>
              <a:rPr lang="en-US" altLang="zh-CN" sz="2200" dirty="0" err="1"/>
              <a:t>ff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ff</a:t>
            </a:r>
            <a:r>
              <a:rPr lang="en-US" altLang="zh-CN" sz="2200" dirty="0"/>
              <a:t>	call   0x565561c4 &lt;</a:t>
            </a:r>
            <a:r>
              <a:rPr lang="en-US" altLang="zh-CN" sz="2200" dirty="0" err="1"/>
              <a:t>reg_stu_a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r>
              <a:rPr lang="en-US" altLang="zh-CN" sz="2200" dirty="0"/>
              <a:t>   0x565562c4 &lt;+121&gt;:83 c4 10	add    $0x10,%esp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r>
              <a:rPr lang="en-US" altLang="zh-CN" sz="2200" dirty="0">
                <a:solidFill>
                  <a:srgbClr val="FF0000"/>
                </a:solidFill>
              </a:rPr>
              <a:t>26	    </a:t>
            </a:r>
            <a:r>
              <a:rPr lang="en-US" altLang="zh-CN" sz="2200" dirty="0" err="1">
                <a:solidFill>
                  <a:srgbClr val="FF0000"/>
                </a:solidFill>
              </a:rPr>
              <a:t>printf</a:t>
            </a:r>
            <a:r>
              <a:rPr lang="en-US" altLang="zh-CN" sz="2200" dirty="0">
                <a:solidFill>
                  <a:srgbClr val="FF0000"/>
                </a:solidFill>
              </a:rPr>
              <a:t>("%d\n", stu.id);  </a:t>
            </a:r>
            <a:r>
              <a:rPr lang="zh-CN" altLang="zh-CN" sz="2200" dirty="0">
                <a:solidFill>
                  <a:srgbClr val="FF0000"/>
                </a:solidFill>
              </a:rPr>
              <a:t>函数内对于</a:t>
            </a:r>
            <a:r>
              <a:rPr lang="en-US" altLang="zh-CN" sz="2200" dirty="0">
                <a:solidFill>
                  <a:srgbClr val="FF0000"/>
                </a:solidFill>
              </a:rPr>
              <a:t>stu.id</a:t>
            </a:r>
            <a:r>
              <a:rPr lang="zh-CN" altLang="zh-CN" sz="2200" dirty="0">
                <a:solidFill>
                  <a:srgbClr val="FF0000"/>
                </a:solidFill>
              </a:rPr>
              <a:t>的修改被带出来了</a:t>
            </a:r>
          </a:p>
          <a:p>
            <a:r>
              <a:rPr lang="en-US" altLang="zh-CN" sz="2200" dirty="0"/>
              <a:t>   0x565562c7 &lt;+124&gt;:8b 45 d4	</a:t>
            </a:r>
            <a:r>
              <a:rPr lang="en-US" altLang="zh-CN" sz="2200" dirty="0">
                <a:solidFill>
                  <a:srgbClr val="FF0000"/>
                </a:solidFill>
              </a:rPr>
              <a:t>mov    -0x2c(%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0x565562ca &lt;+127&gt;:83 </a:t>
            </a:r>
            <a:r>
              <a:rPr lang="en-US" altLang="zh-CN" sz="2200" dirty="0" err="1"/>
              <a:t>ec</a:t>
            </a:r>
            <a:r>
              <a:rPr lang="en-US" altLang="zh-CN" sz="2200" dirty="0"/>
              <a:t> 08	sub    $0x8,%esp</a:t>
            </a:r>
            <a:endParaRPr lang="zh-CN" altLang="zh-CN" sz="2200" dirty="0"/>
          </a:p>
          <a:p>
            <a:r>
              <a:rPr lang="en-US" altLang="zh-CN" sz="2200" dirty="0"/>
              <a:t>   0x565562cd &lt;+130&gt;:50		</a:t>
            </a:r>
            <a:r>
              <a:rPr lang="en-US" altLang="zh-CN" sz="2200" dirty="0">
                <a:solidFill>
                  <a:srgbClr val="FF0000"/>
                </a:solidFill>
              </a:rPr>
              <a:t>push   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0x565562ce &lt;+131&gt;:8d 83 34 e0 ff </a:t>
            </a:r>
            <a:r>
              <a:rPr lang="en-US" altLang="zh-CN" sz="2200" dirty="0" err="1"/>
              <a:t>ff</a:t>
            </a:r>
            <a:r>
              <a:rPr lang="en-US" altLang="zh-CN" sz="2200" dirty="0"/>
              <a:t> 	lea    -0x1fcc(%</a:t>
            </a:r>
            <a:r>
              <a:rPr lang="en-US" altLang="zh-CN" sz="2200" dirty="0" err="1"/>
              <a:t>ebx</a:t>
            </a:r>
            <a:r>
              <a:rPr lang="en-US" altLang="zh-CN" sz="2200" dirty="0"/>
              <a:t>),%</a:t>
            </a:r>
            <a:r>
              <a:rPr lang="en-US" altLang="zh-CN" sz="2200" dirty="0" err="1"/>
              <a:t>eax</a:t>
            </a:r>
            <a:endParaRPr lang="zh-CN" altLang="zh-CN" sz="2200" dirty="0"/>
          </a:p>
          <a:p>
            <a:r>
              <a:rPr lang="en-US" altLang="zh-CN" sz="2200" dirty="0"/>
              <a:t>   0x565562d4 &lt;+137&gt;:50		push   %</a:t>
            </a:r>
            <a:r>
              <a:rPr lang="en-US" altLang="zh-CN" sz="2200" dirty="0" err="1"/>
              <a:t>eax</a:t>
            </a:r>
            <a:endParaRPr lang="zh-CN" altLang="zh-CN" sz="2200" dirty="0"/>
          </a:p>
          <a:p>
            <a:r>
              <a:rPr lang="en-US" altLang="zh-CN" sz="2200" dirty="0"/>
              <a:t>   0x565562d5 &lt;+138&gt;:e8 76 </a:t>
            </a:r>
            <a:r>
              <a:rPr lang="en-US" altLang="zh-CN" sz="2200" dirty="0" err="1"/>
              <a:t>fd</a:t>
            </a:r>
            <a:r>
              <a:rPr lang="en-US" altLang="zh-CN" sz="2200" dirty="0"/>
              <a:t> ff </a:t>
            </a:r>
            <a:r>
              <a:rPr lang="en-US" altLang="zh-CN" sz="2200" dirty="0" err="1"/>
              <a:t>ff</a:t>
            </a:r>
            <a:r>
              <a:rPr lang="en-US" altLang="zh-CN" sz="2200" dirty="0"/>
              <a:t>	call   0x56556050 &lt;</a:t>
            </a:r>
            <a:r>
              <a:rPr lang="en-US" altLang="zh-CN" sz="2200" dirty="0" err="1"/>
              <a:t>printf@plt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r>
              <a:rPr lang="en-US" altLang="zh-CN" sz="2200" dirty="0"/>
              <a:t>   0x565562da &lt;+143&gt;:83 c4 10	add    $0x10,%esp</a:t>
            </a:r>
            <a:endParaRPr lang="zh-CN" altLang="zh-CN" sz="2200" dirty="0"/>
          </a:p>
        </p:txBody>
      </p:sp>
      <p:sp>
        <p:nvSpPr>
          <p:cNvPr id="5" name="文本框 8193">
            <a:extLst>
              <a:ext uri="{FF2B5EF4-FFF2-40B4-BE49-F238E27FC236}">
                <a16:creationId xmlns:a16="http://schemas.microsoft.com/office/drawing/2014/main" id="{9DF237A2-3AB6-BEED-8750-0331288370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</p:spTree>
    <p:extLst>
      <p:ext uri="{BB962C8B-B14F-4D97-AF65-F5344CB8AC3E}">
        <p14:creationId xmlns:p14="http://schemas.microsoft.com/office/powerpoint/2010/main" val="2573269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51520" y="1412776"/>
            <a:ext cx="8568952" cy="4680292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1">
              <a:lnSpc>
                <a:spcPct val="10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当结构体变量需要作为一个函数的形参时，形参和调用函数中的实参应具有相同结构</a:t>
            </a:r>
          </a:p>
          <a:p>
            <a:pPr lvl="1">
              <a:lnSpc>
                <a:spcPct val="105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按值传递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，则结构成员都要复制到栈中参数区，这既增加时间开销又增加空间开销，且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更新后的数据无法在调用过程使用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如前面的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05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应按地址传递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，即：在执行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指令前，仅需传递指向结构体的指针而不需复制每个成员到栈中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E91A7-1A82-C6D5-FAD9-79578AA17FF1}"/>
              </a:ext>
            </a:extLst>
          </p:cNvPr>
          <p:cNvSpPr txBox="1"/>
          <p:nvPr/>
        </p:nvSpPr>
        <p:spPr>
          <a:xfrm>
            <a:off x="35496" y="1196752"/>
            <a:ext cx="9324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按值传递参数时：</a:t>
            </a:r>
            <a:endParaRPr lang="en-US" altLang="zh-CN" sz="2200" dirty="0"/>
          </a:p>
          <a:p>
            <a:r>
              <a:rPr lang="en-US" altLang="zh-CN" sz="2200" dirty="0" err="1"/>
              <a:t>gdb</a:t>
            </a:r>
            <a:r>
              <a:rPr lang="en-US" altLang="zh-CN" sz="2200" dirty="0"/>
              <a:t>) </a:t>
            </a:r>
            <a:r>
              <a:rPr lang="en-US" altLang="zh-CN" sz="2200" dirty="0" err="1"/>
              <a:t>disass</a:t>
            </a:r>
            <a:r>
              <a:rPr lang="en-US" altLang="zh-CN" sz="2200" dirty="0"/>
              <a:t> /</a:t>
            </a:r>
            <a:r>
              <a:rPr lang="en-US" altLang="zh-CN" sz="2200" dirty="0" err="1"/>
              <a:t>rs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reg_stu_v</a:t>
            </a:r>
            <a:endParaRPr lang="en-US" altLang="zh-CN" sz="2200" dirty="0"/>
          </a:p>
          <a:p>
            <a:r>
              <a:rPr lang="en-US" altLang="zh-CN" sz="2200" dirty="0"/>
              <a:t>Dump of assembler code for function </a:t>
            </a:r>
            <a:r>
              <a:rPr lang="en-US" altLang="zh-CN" sz="2200" dirty="0" err="1"/>
              <a:t>reg_stu_v</a:t>
            </a:r>
            <a:r>
              <a:rPr lang="en-US" altLang="zh-CN" sz="2200" dirty="0"/>
              <a:t>:</a:t>
            </a:r>
          </a:p>
          <a:p>
            <a:r>
              <a:rPr lang="en-US" altLang="zh-CN" sz="2200" dirty="0" err="1"/>
              <a:t>struc.c</a:t>
            </a:r>
            <a:r>
              <a:rPr lang="en-US" altLang="zh-CN" sz="2200" dirty="0"/>
              <a:t>:</a:t>
            </a:r>
          </a:p>
          <a:p>
            <a:r>
              <a:rPr lang="en-US" altLang="zh-CN" sz="2200" dirty="0"/>
              <a:t>0x565561ad &lt;+0&gt;:55			push   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200" dirty="0"/>
              <a:t>0x565561ae &lt;+1&gt;:89 e5		mov    %</a:t>
            </a:r>
            <a:r>
              <a:rPr lang="en-US" altLang="zh-CN" sz="2200" dirty="0" err="1"/>
              <a:t>esp</a:t>
            </a:r>
            <a:r>
              <a:rPr lang="en-US" altLang="zh-CN" sz="2200" dirty="0"/>
              <a:t>,%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000" dirty="0"/>
              <a:t>0x565561b0 &lt;+3&gt;:e8 57 01 00 00 call 0x5655630c &lt;__x86.get_pc_thunk.ax&gt;</a:t>
            </a:r>
            <a:r>
              <a:rPr lang="en-US" altLang="zh-CN" sz="2200" dirty="0"/>
              <a:t> 0x565561b5 &lt;+8&gt;:05 1f 2e 00 00	add    $0x2e1f,	%</a:t>
            </a:r>
            <a:r>
              <a:rPr lang="en-US" altLang="zh-CN" sz="2200" dirty="0" err="1"/>
              <a:t>eax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/>
              <a:t>9</a:t>
            </a:r>
            <a:r>
              <a:rPr lang="en-US" altLang="zh-CN" sz="2200" dirty="0">
                <a:solidFill>
                  <a:srgbClr val="FF0000"/>
                </a:solidFill>
              </a:rPr>
              <a:t> s.id = 101;  </a:t>
            </a:r>
            <a:r>
              <a:rPr lang="zh-CN" altLang="zh-CN" sz="2200" dirty="0">
                <a:solidFill>
                  <a:srgbClr val="FF0000"/>
                </a:solidFill>
              </a:rPr>
              <a:t>此时修改的是堆栈中</a:t>
            </a:r>
            <a:r>
              <a:rPr lang="zh-CN" altLang="en-US" sz="2200" dirty="0">
                <a:solidFill>
                  <a:srgbClr val="FF0000"/>
                </a:solidFill>
              </a:rPr>
              <a:t>参数</a:t>
            </a:r>
            <a:r>
              <a:rPr lang="zh-CN" altLang="zh-CN" sz="2200" dirty="0">
                <a:solidFill>
                  <a:srgbClr val="FF0000"/>
                </a:solidFill>
              </a:rPr>
              <a:t>的值，而返回后空间将被释放，不能带出来</a:t>
            </a:r>
          </a:p>
          <a:p>
            <a:r>
              <a:rPr lang="en-US" altLang="zh-CN" sz="2200" dirty="0"/>
              <a:t>0x565561ba &lt;+13&gt;:c7 45 08 65 00 00 00	</a:t>
            </a:r>
            <a:r>
              <a:rPr lang="en-US" altLang="zh-CN" sz="2200" dirty="0" err="1">
                <a:solidFill>
                  <a:srgbClr val="FF0000"/>
                </a:solidFill>
              </a:rPr>
              <a:t>movl</a:t>
            </a:r>
            <a:r>
              <a:rPr lang="en-US" altLang="zh-CN" sz="2200" dirty="0">
                <a:solidFill>
                  <a:srgbClr val="FF0000"/>
                </a:solidFill>
              </a:rPr>
              <a:t>   $0x65, 0x8(%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 10	}void </a:t>
            </a:r>
            <a:r>
              <a:rPr lang="en-US" altLang="zh-CN" sz="2200" dirty="0" err="1"/>
              <a:t>reg_stu_a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stu_info</a:t>
            </a:r>
            <a:r>
              <a:rPr lang="en-US" altLang="zh-CN" sz="2200" dirty="0"/>
              <a:t>* s)</a:t>
            </a:r>
            <a:endParaRPr lang="zh-CN" altLang="zh-CN" sz="2200" dirty="0"/>
          </a:p>
          <a:p>
            <a:r>
              <a:rPr lang="en-US" altLang="zh-CN" sz="2200" dirty="0"/>
              <a:t>   0x565561c1 &lt;+20&gt;:	90	</a:t>
            </a:r>
            <a:r>
              <a:rPr lang="en-US" altLang="zh-CN" sz="2200" dirty="0" err="1"/>
              <a:t>nop</a:t>
            </a:r>
            <a:endParaRPr lang="zh-CN" altLang="zh-CN" sz="2200" dirty="0"/>
          </a:p>
          <a:p>
            <a:r>
              <a:rPr lang="en-US" altLang="zh-CN" sz="2200" dirty="0"/>
              <a:t>   0x565561c2 &lt;+21&gt;:	5d	pop    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200" dirty="0"/>
              <a:t>   0x565561c3 &lt;+22&gt;:	c3	ret   </a:t>
            </a:r>
            <a:endParaRPr lang="zh-CN" altLang="zh-CN" sz="2200" dirty="0"/>
          </a:p>
        </p:txBody>
      </p:sp>
      <p:sp>
        <p:nvSpPr>
          <p:cNvPr id="3" name="文本框 8193">
            <a:extLst>
              <a:ext uri="{FF2B5EF4-FFF2-40B4-BE49-F238E27FC236}">
                <a16:creationId xmlns:a16="http://schemas.microsoft.com/office/drawing/2014/main" id="{A2488771-65B2-6068-FD3F-C2676552C3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</p:spTree>
    <p:extLst>
      <p:ext uri="{BB962C8B-B14F-4D97-AF65-F5344CB8AC3E}">
        <p14:creationId xmlns:p14="http://schemas.microsoft.com/office/powerpoint/2010/main" val="1384003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E91A7-1A82-C6D5-FAD9-79578AA17FF1}"/>
              </a:ext>
            </a:extLst>
          </p:cNvPr>
          <p:cNvSpPr txBox="1"/>
          <p:nvPr/>
        </p:nvSpPr>
        <p:spPr>
          <a:xfrm>
            <a:off x="35496" y="1196752"/>
            <a:ext cx="93245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按地址传递参数时：</a:t>
            </a:r>
            <a:endParaRPr lang="en-US" altLang="zh-CN" sz="2200" dirty="0"/>
          </a:p>
          <a:p>
            <a:r>
              <a:rPr lang="en-US" altLang="zh-CN" sz="2200" dirty="0" err="1"/>
              <a:t>disass</a:t>
            </a:r>
            <a:r>
              <a:rPr lang="en-US" altLang="zh-CN" sz="2200" dirty="0"/>
              <a:t> /</a:t>
            </a:r>
            <a:r>
              <a:rPr lang="en-US" altLang="zh-CN" sz="2200" dirty="0" err="1"/>
              <a:t>rs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reg_stu_a</a:t>
            </a:r>
            <a:endParaRPr lang="en-US" altLang="zh-CN" sz="2200" dirty="0"/>
          </a:p>
          <a:p>
            <a:r>
              <a:rPr lang="en-US" altLang="zh-CN" sz="2200" dirty="0"/>
              <a:t>Dump of assembler code for function </a:t>
            </a:r>
            <a:r>
              <a:rPr lang="en-US" altLang="zh-CN" sz="2200" dirty="0" err="1"/>
              <a:t>reg_stu_a</a:t>
            </a:r>
            <a:r>
              <a:rPr lang="en-US" altLang="zh-CN" sz="2200" dirty="0"/>
              <a:t>:</a:t>
            </a:r>
          </a:p>
          <a:p>
            <a:r>
              <a:rPr lang="en-US" altLang="zh-CN" sz="2200" dirty="0" err="1"/>
              <a:t>struc.c</a:t>
            </a:r>
            <a:r>
              <a:rPr lang="en-US" altLang="zh-CN" sz="2200" dirty="0"/>
              <a:t>:</a:t>
            </a:r>
          </a:p>
          <a:p>
            <a:r>
              <a:rPr lang="en-US" altLang="zh-CN" sz="2200" dirty="0"/>
              <a:t>11	{</a:t>
            </a:r>
          </a:p>
          <a:p>
            <a:r>
              <a:rPr lang="en-US" altLang="zh-CN" sz="2200" dirty="0"/>
              <a:t> 0x565561c4 &lt;+0&gt;:55		push   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200" dirty="0"/>
              <a:t> 0x565561c5 &lt;+1&gt;:89 e5		mov    %</a:t>
            </a:r>
            <a:r>
              <a:rPr lang="en-US" altLang="zh-CN" sz="2200" dirty="0" err="1"/>
              <a:t>esp</a:t>
            </a:r>
            <a:r>
              <a:rPr lang="en-US" altLang="zh-CN" sz="2200" dirty="0"/>
              <a:t>,	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000" dirty="0"/>
              <a:t>0x565561c7 &lt;+3&gt;:e8 40 01 00 00 call 0x5655630c &lt;__x86.get_pc_thunk.ax&gt;</a:t>
            </a:r>
            <a:endParaRPr lang="zh-CN" altLang="zh-CN" sz="2000" dirty="0"/>
          </a:p>
          <a:p>
            <a:r>
              <a:rPr lang="en-US" altLang="zh-CN" sz="2200" dirty="0"/>
              <a:t>0x565561cc &lt;+8&gt;:05 08 2e 00 00	add    $0x2e08,	%</a:t>
            </a:r>
            <a:r>
              <a:rPr lang="en-US" altLang="zh-CN" sz="2200" dirty="0" err="1"/>
              <a:t>eax</a:t>
            </a:r>
            <a:endParaRPr lang="zh-CN" altLang="zh-CN" sz="2200" dirty="0"/>
          </a:p>
          <a:p>
            <a:r>
              <a:rPr lang="en-US" altLang="zh-CN" sz="2200" dirty="0"/>
              <a:t>12	  </a:t>
            </a:r>
            <a:r>
              <a:rPr lang="en-US" altLang="zh-CN" sz="2200" dirty="0">
                <a:solidFill>
                  <a:srgbClr val="FF0000"/>
                </a:solidFill>
              </a:rPr>
              <a:t>  s-&gt;id = 201;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0x565561d1 &lt;+13&gt;:	8b 45 08	</a:t>
            </a:r>
            <a:r>
              <a:rPr lang="en-US" altLang="zh-CN" sz="2200" dirty="0">
                <a:solidFill>
                  <a:srgbClr val="FF0000"/>
                </a:solidFill>
              </a:rPr>
              <a:t>mov    0x8(%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0x565561d4 &lt;+16&gt;:	c7 00 c9 00 00 00	</a:t>
            </a:r>
            <a:r>
              <a:rPr lang="en-US" altLang="zh-CN" sz="2200" dirty="0" err="1">
                <a:solidFill>
                  <a:srgbClr val="FF0000"/>
                </a:solidFill>
              </a:rPr>
              <a:t>movl</a:t>
            </a:r>
            <a:r>
              <a:rPr lang="en-US" altLang="zh-CN" sz="2200" dirty="0">
                <a:solidFill>
                  <a:srgbClr val="FF0000"/>
                </a:solidFill>
              </a:rPr>
              <a:t>   $0xc9,  (%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 13	}</a:t>
            </a:r>
            <a:endParaRPr lang="zh-CN" altLang="zh-CN" sz="2200" dirty="0"/>
          </a:p>
          <a:p>
            <a:r>
              <a:rPr lang="en-US" altLang="zh-CN" sz="2200" dirty="0"/>
              <a:t>   0x565561da &lt;+22&gt;:	90	</a:t>
            </a:r>
            <a:r>
              <a:rPr lang="en-US" altLang="zh-CN" sz="2200" dirty="0" err="1"/>
              <a:t>nop</a:t>
            </a:r>
            <a:endParaRPr lang="zh-CN" altLang="zh-CN" sz="2200" dirty="0"/>
          </a:p>
          <a:p>
            <a:r>
              <a:rPr lang="en-US" altLang="zh-CN" sz="2200" dirty="0"/>
              <a:t>   0x565561db &lt;+23&gt;:	5d	pop    %</a:t>
            </a:r>
            <a:r>
              <a:rPr lang="en-US" altLang="zh-CN" sz="2200" dirty="0" err="1"/>
              <a:t>ebp</a:t>
            </a:r>
            <a:endParaRPr lang="zh-CN" altLang="zh-CN" sz="2200" dirty="0"/>
          </a:p>
          <a:p>
            <a:r>
              <a:rPr lang="en-US" altLang="zh-CN" sz="2200" dirty="0"/>
              <a:t>   0x565561dc &lt;+24&gt;:	c3	ret  </a:t>
            </a:r>
            <a:endParaRPr lang="zh-CN" altLang="zh-CN" sz="2200" dirty="0"/>
          </a:p>
        </p:txBody>
      </p:sp>
      <p:sp>
        <p:nvSpPr>
          <p:cNvPr id="3" name="文本框 8193">
            <a:extLst>
              <a:ext uri="{FF2B5EF4-FFF2-40B4-BE49-F238E27FC236}">
                <a16:creationId xmlns:a16="http://schemas.microsoft.com/office/drawing/2014/main" id="{E34BC217-D4E5-C499-83BD-D97A5A06CF2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</p:spTree>
    <p:extLst>
      <p:ext uri="{BB962C8B-B14F-4D97-AF65-F5344CB8AC3E}">
        <p14:creationId xmlns:p14="http://schemas.microsoft.com/office/powerpoint/2010/main" val="1058201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6946" y="1196752"/>
            <a:ext cx="8892480" cy="482453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汇编语言中，子程序通常使用EAX返回一个整数作为返回值。C语言子程序除了可以返回一个整型返回值外，也可以返回一个结构体返回值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en-US" sz="2400" dirty="0"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charset="0"/>
                <a:ea typeface="宋体" panose="02010600030101010101" pitchFamily="2" charset="-122"/>
              </a:rPr>
              <a:t> stu1 = </a:t>
            </a:r>
            <a:r>
              <a:rPr lang="en-US" altLang="en-US" sz="2200" dirty="0" err="1">
                <a:latin typeface="Times New Roman" panose="02020603050405020304" charset="0"/>
                <a:ea typeface="宋体" panose="02010600030101010101" pitchFamily="2" charset="-122"/>
              </a:rPr>
              <a:t>get_stu</a:t>
            </a:r>
            <a:r>
              <a:rPr lang="en-US" altLang="en-US" sz="2200" dirty="0">
                <a:latin typeface="Times New Roman" panose="02020603050405020304" charset="0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200" dirty="0"/>
              <a:t>0x565562dd &lt;+146&gt;:	8d 45 e4	</a:t>
            </a:r>
            <a:r>
              <a:rPr lang="en-US" altLang="zh-CN" sz="2200" dirty="0">
                <a:solidFill>
                  <a:srgbClr val="FF0000"/>
                </a:solidFill>
              </a:rPr>
              <a:t>lea    -0x1c(%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0x565562e0 &lt;+149&gt;:83 </a:t>
            </a:r>
            <a:r>
              <a:rPr lang="en-US" altLang="zh-CN" sz="2200" dirty="0" err="1"/>
              <a:t>ec</a:t>
            </a:r>
            <a:r>
              <a:rPr lang="en-US" altLang="zh-CN" sz="2200" dirty="0"/>
              <a:t> 0c	sub    $0xc,	%</a:t>
            </a:r>
            <a:r>
              <a:rPr lang="en-US" altLang="zh-CN" sz="2200" dirty="0" err="1"/>
              <a:t>esp</a:t>
            </a:r>
            <a:endParaRPr lang="zh-CN" altLang="zh-CN" sz="2200" dirty="0"/>
          </a:p>
          <a:p>
            <a:r>
              <a:rPr lang="en-US" altLang="zh-CN" sz="2200" dirty="0"/>
              <a:t>   0x565562e3 &lt;+152&gt;:50		</a:t>
            </a:r>
            <a:r>
              <a:rPr lang="en-US" altLang="zh-CN" sz="2200" dirty="0">
                <a:solidFill>
                  <a:srgbClr val="FF0000"/>
                </a:solidFill>
              </a:rPr>
              <a:t>push   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  0x565562e4 &lt;+153&gt;:e8 f4 </a:t>
            </a:r>
            <a:r>
              <a:rPr lang="en-US" altLang="zh-CN" sz="2200" dirty="0" err="1"/>
              <a:t>fe</a:t>
            </a:r>
            <a:r>
              <a:rPr lang="en-US" altLang="zh-CN" sz="2200" dirty="0"/>
              <a:t> ff </a:t>
            </a:r>
            <a:r>
              <a:rPr lang="en-US" altLang="zh-CN" sz="2200" dirty="0" err="1"/>
              <a:t>ff</a:t>
            </a:r>
            <a:r>
              <a:rPr lang="en-US" altLang="zh-CN" sz="2200" dirty="0"/>
              <a:t>	call   0x565561dd &lt;</a:t>
            </a:r>
            <a:r>
              <a:rPr lang="en-US" altLang="zh-CN" sz="2200" dirty="0" err="1"/>
              <a:t>get_stu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r>
              <a:rPr lang="en-US" altLang="zh-CN" sz="2200" dirty="0"/>
              <a:t>   0x565562e9 &lt;+158&gt;:83 c4 0c	add    $0xc,	%</a:t>
            </a:r>
            <a:r>
              <a:rPr lang="en-US" altLang="zh-CN" sz="2200" dirty="0" err="1"/>
              <a:t>esp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0523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6946" y="1196752"/>
            <a:ext cx="9235574" cy="31191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charset="0"/>
              </a:rPr>
              <a:t>将</a:t>
            </a:r>
            <a:r>
              <a:rPr lang="en-US" altLang="zh-CN" sz="2000" dirty="0" err="1">
                <a:latin typeface="Times New Roman" panose="02020603050405020304" charset="0"/>
              </a:rPr>
              <a:t>get_stu</a:t>
            </a:r>
            <a:r>
              <a:rPr lang="zh-CN" altLang="en-US" sz="2000" dirty="0">
                <a:latin typeface="Times New Roman" panose="02020603050405020304" charset="0"/>
              </a:rPr>
              <a:t>反汇编：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disass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/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rs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get_stu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，将返回地址复制到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,-0x2c(%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 dirty="0"/>
              <a:t>0x565561dd &lt;+0&gt;:55			push   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r>
              <a:rPr lang="en-US" altLang="zh-CN" sz="2000" dirty="0"/>
              <a:t>   0x565561de &lt;+1&gt;:89 e5		mov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r>
              <a:rPr lang="en-US" altLang="zh-CN" sz="2000" dirty="0"/>
              <a:t>   0x565561e0 &lt;+3&gt;:83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38		sub    $0x38,%esp</a:t>
            </a:r>
            <a:endParaRPr lang="zh-CN" altLang="zh-CN" sz="2000" dirty="0"/>
          </a:p>
          <a:p>
            <a:r>
              <a:rPr lang="en-US" altLang="zh-CN" sz="2000" dirty="0"/>
              <a:t>0x565561e3 &lt;+6&gt;:e8 24 01 00 00  call 0x5655630c &lt;__x86.get_pc_thunk.ax&gt;</a:t>
            </a:r>
            <a:endParaRPr lang="zh-CN" altLang="zh-CN" sz="2000" dirty="0"/>
          </a:p>
          <a:p>
            <a:r>
              <a:rPr lang="en-US" altLang="zh-CN" sz="2000" dirty="0"/>
              <a:t>   0x565561e8 &lt;+11&gt;:05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2d 00 00	add    $0x2dec,%eax</a:t>
            </a:r>
            <a:endParaRPr lang="zh-CN" altLang="zh-CN" sz="2000" dirty="0"/>
          </a:p>
          <a:p>
            <a:r>
              <a:rPr lang="en-US" altLang="zh-CN" sz="2000" dirty="0"/>
              <a:t>   0x565561ed &lt;+16&gt;:8b 45 08		</a:t>
            </a:r>
            <a:r>
              <a:rPr lang="en-US" altLang="zh-CN" sz="2000" dirty="0">
                <a:solidFill>
                  <a:srgbClr val="FF0000"/>
                </a:solidFill>
              </a:rPr>
              <a:t>mov    0x8(%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	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0x565561f0 &lt;+19&gt;:	89 45 d4	</a:t>
            </a:r>
            <a:r>
              <a:rPr lang="en-US" altLang="zh-CN" sz="2000" dirty="0">
                <a:solidFill>
                  <a:srgbClr val="FF0000"/>
                </a:solidFill>
              </a:rPr>
              <a:t>mov    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</a:rPr>
              <a:t>,	-0x2c(%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0x565561f3 &lt;+22&gt;:	65 a1 14 00 00 00	mov    %gs:0x14,%eax</a:t>
            </a:r>
            <a:endParaRPr lang="zh-CN" altLang="zh-CN" sz="2000" dirty="0"/>
          </a:p>
          <a:p>
            <a:r>
              <a:rPr lang="en-US" altLang="zh-CN" sz="2000" dirty="0"/>
              <a:t>   0x565561f9 &lt;+28&gt;:	89 45 f4	mov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	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0x565561fc &lt;+31&gt;:	31 c0		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	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 16	   </a:t>
            </a:r>
            <a:r>
              <a:rPr lang="en-US" altLang="zh-CN" sz="2000" dirty="0" err="1"/>
              <a:t>stu_info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 = {75, "peter"};</a:t>
            </a:r>
            <a:endParaRPr lang="zh-CN" altLang="zh-CN" sz="2000" dirty="0"/>
          </a:p>
          <a:p>
            <a:r>
              <a:rPr lang="en-US" altLang="zh-CN" sz="2000" dirty="0"/>
              <a:t> 0x565561fe &lt;+33&gt;:c7 45 e4 4b 00 00 00	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  $0x4b,-0x1c(%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0x56556205 &lt;+40&gt;:c7 45 e8 70 65 74 65     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$0x65746570,-0x18(%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0x5655620c &lt;+47&gt;:c7 45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72 00 00 00     </a:t>
            </a:r>
            <a:r>
              <a:rPr lang="en-US" altLang="zh-CN" sz="2000" dirty="0" err="1">
                <a:solidFill>
                  <a:srgbClr val="FF0000"/>
                </a:solidFill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</a:rPr>
              <a:t>   $0x72,-0x14(%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0x56556213 &lt;+54&gt;:66 c7 45 f0 00 00	     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movw</a:t>
            </a:r>
            <a:r>
              <a:rPr lang="en-US" altLang="zh-CN" sz="2000" dirty="0">
                <a:solidFill>
                  <a:srgbClr val="FF0000"/>
                </a:solidFill>
              </a:rPr>
              <a:t>   $0x0,-0x10(%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361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6946" y="1152128"/>
            <a:ext cx="9235574" cy="573325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85000"/>
              </a:lnSpc>
            </a:pPr>
            <a:r>
              <a:rPr lang="zh-CN" altLang="en-US" sz="2000" dirty="0">
                <a:latin typeface="Times New Roman" panose="02020603050405020304" charset="0"/>
              </a:rPr>
              <a:t>将</a:t>
            </a:r>
            <a:r>
              <a:rPr lang="en-US" altLang="zh-CN" sz="2000" dirty="0" err="1">
                <a:latin typeface="Times New Roman" panose="02020603050405020304" charset="0"/>
              </a:rPr>
              <a:t>get_stu</a:t>
            </a:r>
            <a:r>
              <a:rPr lang="zh-CN" altLang="en-US" sz="2000" dirty="0">
                <a:latin typeface="Times New Roman" panose="02020603050405020304" charset="0"/>
              </a:rPr>
              <a:t>反汇编：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disass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/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rs</a:t>
            </a:r>
            <a:r>
              <a:rPr lang="en-US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Times New Roman" panose="02020603050405020304" charset="0"/>
                <a:ea typeface="宋体" panose="02010600030101010101" pitchFamily="2" charset="-122"/>
              </a:rPr>
              <a:t>get_stu</a:t>
            </a:r>
            <a:endParaRPr lang="en-US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lnSpc>
                <a:spcPct val="85000"/>
              </a:lnSpc>
            </a:pPr>
            <a:r>
              <a:rPr lang="en-US" altLang="zh-CN" sz="2200" kern="100" dirty="0">
                <a:solidFill>
                  <a:srgbClr val="FF33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2200" kern="100" dirty="0" err="1">
                <a:solidFill>
                  <a:srgbClr val="FF33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200" kern="100" dirty="0">
                <a:solidFill>
                  <a:srgbClr val="FF33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返回时将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zh-CN" altLang="en-US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的值复制到返回地址所指向的存储单元里面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/>
              <a:t>0x56556219 &lt;+60&gt;:	8b 45 d4	</a:t>
            </a:r>
            <a:r>
              <a:rPr lang="en-US" altLang="zh-CN" sz="2200" dirty="0">
                <a:solidFill>
                  <a:srgbClr val="FF0000"/>
                </a:solidFill>
              </a:rPr>
              <a:t>mov    -0x2c(%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0x5655621c &lt;+63&gt;:	8b 55 e4	</a:t>
            </a:r>
            <a:r>
              <a:rPr lang="en-US" altLang="zh-CN" sz="2200" dirty="0">
                <a:solidFill>
                  <a:srgbClr val="FF0000"/>
                </a:solidFill>
              </a:rPr>
              <a:t>mov    -0x1c(%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0x5655621f &lt;+66&gt;:	89 10		</a:t>
            </a:r>
            <a:r>
              <a:rPr lang="en-US" altLang="zh-CN" sz="2200" dirty="0">
                <a:solidFill>
                  <a:srgbClr val="FF0000"/>
                </a:solidFill>
              </a:rPr>
              <a:t>mov    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r>
              <a:rPr lang="en-US" altLang="zh-CN" sz="2200" dirty="0">
                <a:solidFill>
                  <a:srgbClr val="FF0000"/>
                </a:solidFill>
              </a:rPr>
              <a:t>,	(%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0x56556221 &lt;+68&gt;:	8b 55 e8	</a:t>
            </a:r>
            <a:r>
              <a:rPr lang="en-US" altLang="zh-CN" sz="2200" dirty="0">
                <a:solidFill>
                  <a:srgbClr val="FF0000"/>
                </a:solidFill>
              </a:rPr>
              <a:t>mov    -0x18(%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0x56556224 &lt;+71&gt;:	89 50 04	</a:t>
            </a:r>
            <a:r>
              <a:rPr lang="en-US" altLang="zh-CN" sz="2200" dirty="0">
                <a:solidFill>
                  <a:srgbClr val="FF0000"/>
                </a:solidFill>
              </a:rPr>
              <a:t>mov    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r>
              <a:rPr lang="en-US" altLang="zh-CN" sz="2200" dirty="0">
                <a:solidFill>
                  <a:srgbClr val="FF0000"/>
                </a:solidFill>
              </a:rPr>
              <a:t>,	0x4(%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0x56556227 &lt;+74&gt;:	8b 55 </a:t>
            </a:r>
            <a:r>
              <a:rPr lang="en-US" altLang="zh-CN" sz="2200" dirty="0" err="1"/>
              <a:t>ec</a:t>
            </a: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FF0000"/>
                </a:solidFill>
              </a:rPr>
              <a:t>mov    -0x14(%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0x5655622a &lt;+77&gt;:	89 50 08	</a:t>
            </a:r>
            <a:r>
              <a:rPr lang="en-US" altLang="zh-CN" sz="2200" dirty="0">
                <a:solidFill>
                  <a:srgbClr val="FF0000"/>
                </a:solidFill>
              </a:rPr>
              <a:t>mov    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r>
              <a:rPr lang="en-US" altLang="zh-CN" sz="2200" dirty="0">
                <a:solidFill>
                  <a:srgbClr val="FF0000"/>
                </a:solidFill>
              </a:rPr>
              <a:t>,	0x8(%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0x5655622d &lt;+80&gt;:	8b 55 f0	</a:t>
            </a:r>
            <a:r>
              <a:rPr lang="en-US" altLang="zh-CN" sz="2200" dirty="0">
                <a:solidFill>
                  <a:srgbClr val="FF0000"/>
                </a:solidFill>
              </a:rPr>
              <a:t>mov    -0x10(%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	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0x56556230 &lt;+83&gt;:	89 50 0c	</a:t>
            </a:r>
            <a:r>
              <a:rPr lang="en-US" altLang="zh-CN" sz="2200" dirty="0">
                <a:solidFill>
                  <a:srgbClr val="FF0000"/>
                </a:solidFill>
              </a:rPr>
              <a:t>mov    %</a:t>
            </a:r>
            <a:r>
              <a:rPr lang="en-US" altLang="zh-CN" sz="2200" dirty="0" err="1">
                <a:solidFill>
                  <a:srgbClr val="FF0000"/>
                </a:solidFill>
              </a:rPr>
              <a:t>edx</a:t>
            </a:r>
            <a:r>
              <a:rPr lang="en-US" altLang="zh-CN" sz="2200" dirty="0">
                <a:solidFill>
                  <a:srgbClr val="FF0000"/>
                </a:solidFill>
              </a:rPr>
              <a:t>,	0xc(%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 18	}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   0x56556233 &lt;+86&gt;:8b 45 f4	mov    -0xc(%</a:t>
            </a:r>
            <a:r>
              <a:rPr lang="en-US" altLang="zh-CN" sz="2200" dirty="0" err="1"/>
              <a:t>ebp</a:t>
            </a:r>
            <a:r>
              <a:rPr lang="en-US" altLang="zh-CN" sz="2200" dirty="0"/>
              <a:t>),%</a:t>
            </a:r>
            <a:r>
              <a:rPr lang="en-US" altLang="zh-CN" sz="2200" dirty="0" err="1"/>
              <a:t>eax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0x56556236 &lt;+89&gt;:65 2b 05 14 00 00 00  sub    %gs:0x14,%eax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0x5655623d &lt;+96&gt;:74 05		je     0x56556244 &lt;get_stu+103&gt;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0x5655623f &lt;+98&gt;:e8 cc 00 00 00 call 0x56556310 &lt;__</a:t>
            </a:r>
            <a:r>
              <a:rPr lang="en-US" altLang="zh-CN" sz="2200" dirty="0" err="1"/>
              <a:t>stack_chk_fail_local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   0x56556244 &lt;+103&gt;:	8b 45 d4	</a:t>
            </a:r>
            <a:r>
              <a:rPr lang="en-US" altLang="zh-CN" sz="2200" dirty="0">
                <a:solidFill>
                  <a:srgbClr val="FF0000"/>
                </a:solidFill>
              </a:rPr>
              <a:t>mov    -0x2c(%</a:t>
            </a:r>
            <a:r>
              <a:rPr lang="en-US" altLang="zh-CN" sz="2200" dirty="0" err="1">
                <a:solidFill>
                  <a:srgbClr val="FF0000"/>
                </a:solidFill>
              </a:rPr>
              <a:t>ebp</a:t>
            </a:r>
            <a:r>
              <a:rPr lang="en-US" altLang="zh-CN" sz="2200" dirty="0">
                <a:solidFill>
                  <a:srgbClr val="FF0000"/>
                </a:solidFill>
              </a:rPr>
              <a:t>),%</a:t>
            </a:r>
            <a:r>
              <a:rPr lang="en-US" altLang="zh-CN" sz="2200" dirty="0" err="1">
                <a:solidFill>
                  <a:srgbClr val="FF0000"/>
                </a:solidFill>
              </a:rPr>
              <a:t>eax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200" dirty="0"/>
              <a:t>   0x56556247 &lt;+106&gt;:	c9		leave  </a:t>
            </a:r>
            <a:endParaRPr lang="zh-CN" altLang="zh-CN" sz="2200" dirty="0"/>
          </a:p>
          <a:p>
            <a:pPr>
              <a:lnSpc>
                <a:spcPct val="85000"/>
              </a:lnSpc>
            </a:pPr>
            <a:r>
              <a:rPr lang="en-US" altLang="zh-CN" sz="2200" dirty="0"/>
              <a:t>   0x56556248 &lt;+107&gt;:	c2 04 00	ret    $0x4</a:t>
            </a: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en-US" sz="2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8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37236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由此可见，C语言中，主程序为返回结构体事先分配一段缓存，在主程序的当前堆栈中</a:t>
            </a:r>
            <a:r>
              <a:rPr lang="en-US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主程序将EAX作为指向返回结构体的指针，预先传递给子程序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en-US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  <a:ea typeface="宋体" panose="02010600030101010101" pitchFamily="2" charset="-122"/>
              </a:rPr>
              <a:t>子程序返回后，主程序通过EAX作为指针，访问返回的结构体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2.C语言中的地址和指针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67544" y="1124744"/>
            <a:ext cx="8640891" cy="532849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C语言中，变量是在内存中分配的单元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(2)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每个变量都有一个地址，是变量的内存单元的第一个字节的编号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(3)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使用运算符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&amp; 获取变量的地址</a:t>
            </a: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(4)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变量的地址，是一个无符号整数型的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数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(5)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C语言中的指针，是一种变量类型，其内容做为地址使用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(6)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使用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type *，定义指针变量</a:t>
            </a: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(7)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指针变量，其内容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作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为间接寻址使用。需要将变量值送到寄存器中进行间接寻址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(8)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指针类型定义中的type，是间接寻址后的对象的数据类型。只是使用建议，没有强制作用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</a:t>
            </a:r>
          </a:p>
          <a:p>
            <a:pPr marL="342900">
              <a:lnSpc>
                <a:spcPct val="150000"/>
              </a:lnSpc>
              <a:buClrTx/>
              <a:buSzTx/>
            </a:pPr>
            <a:r>
              <a:rPr 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int *p1, short *p2, p1,p2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是指针类型变量 ，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*p1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类型放在操作符上</a:t>
            </a:r>
            <a:endParaRPr lang="en-US" sz="20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五、数据的对齐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79512" y="1412776"/>
            <a:ext cx="8712968" cy="39604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</a:rPr>
              <a:t>CPU访问主存，若每次最多读写64位，即一次可以同时读写8个字节。例如第0-7字节可同时读写，第8-15字节可同时读写。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charset="0"/>
              </a:rPr>
              <a:t>因此，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一条指令中的操作数的地址按8对齐</a:t>
            </a:r>
            <a:r>
              <a:rPr lang="en-US" altLang="en-US" sz="2400" dirty="0">
                <a:latin typeface="Times New Roman" panose="02020603050405020304" charset="0"/>
              </a:rPr>
              <a:t>，则访问该操作数就只需要一次内存访问；否则可能需要对此操作数进行多次内存访问。例如操作数在6、7、8、9字节中，就需要进行两次内存访问。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charset="0"/>
              </a:rPr>
              <a:t>为提高程序的执行效率，操作系统和编译器，通常按对齐方式分配和管理内存</a:t>
            </a:r>
            <a:r>
              <a:rPr lang="en-US" altLang="en-US" sz="2400" dirty="0">
                <a:latin typeface="Times New Roman" panose="02020603050405020304" charset="0"/>
              </a:rPr>
              <a:t>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五、数据的对齐</a:t>
            </a: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07504" y="1196752"/>
            <a:ext cx="8712968" cy="39604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. </a:t>
            </a:r>
            <a:r>
              <a:rPr lang="zh-CN" altLang="en-US" sz="2400" dirty="0">
                <a:latin typeface="Times New Roman" panose="02020603050405020304" charset="0"/>
              </a:rPr>
              <a:t>最简单的对齐策略是，按其数据长度对齐。如，</a:t>
            </a:r>
            <a:r>
              <a:rPr lang="en-US" altLang="zh-CN" sz="2400" dirty="0">
                <a:latin typeface="Times New Roman" panose="02020603050405020304" charset="0"/>
              </a:rPr>
              <a:t>int</a:t>
            </a:r>
            <a:r>
              <a:rPr lang="zh-CN" altLang="en-US" sz="2400" dirty="0">
                <a:latin typeface="Times New Roman" panose="02020603050405020304" charset="0"/>
              </a:rPr>
              <a:t>型地址是</a:t>
            </a:r>
            <a:r>
              <a:rPr lang="en-US" altLang="zh-CN" sz="2400" dirty="0">
                <a:latin typeface="Times New Roman" panose="02020603050405020304" charset="0"/>
              </a:rPr>
              <a:t>4</a:t>
            </a:r>
            <a:r>
              <a:rPr lang="zh-CN" altLang="en-US" sz="2400" dirty="0">
                <a:latin typeface="Times New Roman" panose="02020603050405020304" charset="0"/>
              </a:rPr>
              <a:t>的倍数，</a:t>
            </a:r>
            <a:r>
              <a:rPr lang="en-US" altLang="zh-CN" sz="2400" dirty="0">
                <a:latin typeface="Times New Roman" panose="02020603050405020304" charset="0"/>
              </a:rPr>
              <a:t>short</a:t>
            </a:r>
            <a:r>
              <a:rPr lang="zh-CN" altLang="en-US" sz="2400" dirty="0">
                <a:latin typeface="Times New Roman" panose="02020603050405020304" charset="0"/>
              </a:rPr>
              <a:t>型地址是</a:t>
            </a:r>
            <a:r>
              <a:rPr lang="en-US" altLang="zh-CN" sz="2400" dirty="0">
                <a:latin typeface="Times New Roman" panose="02020603050405020304" charset="0"/>
              </a:rPr>
              <a:t>2</a:t>
            </a:r>
            <a:r>
              <a:rPr lang="zh-CN" altLang="en-US" sz="2400" dirty="0">
                <a:latin typeface="Times New Roman" panose="02020603050405020304" charset="0"/>
              </a:rPr>
              <a:t>的倍数，</a:t>
            </a:r>
            <a:r>
              <a:rPr lang="en-US" altLang="zh-CN" sz="2400" dirty="0">
                <a:latin typeface="Times New Roman" panose="02020603050405020304" charset="0"/>
              </a:rPr>
              <a:t>double</a:t>
            </a:r>
            <a:r>
              <a:rPr lang="zh-CN" altLang="en-US" sz="2400" dirty="0">
                <a:latin typeface="Times New Roman" panose="02020603050405020304" charset="0"/>
              </a:rPr>
              <a:t>和</a:t>
            </a:r>
            <a:r>
              <a:rPr lang="en-US" altLang="zh-CN" sz="2400" dirty="0">
                <a:latin typeface="Times New Roman" panose="02020603050405020304" charset="0"/>
              </a:rPr>
              <a:t>long </a:t>
            </a:r>
            <a:r>
              <a:rPr lang="en-US" altLang="zh-CN" sz="2400" dirty="0" err="1">
                <a:latin typeface="Times New Roman" panose="02020603050405020304" charset="0"/>
              </a:rPr>
              <a:t>long</a:t>
            </a:r>
            <a:r>
              <a:rPr lang="zh-CN" altLang="en-US" sz="2400" dirty="0">
                <a:latin typeface="Times New Roman" panose="02020603050405020304" charset="0"/>
              </a:rPr>
              <a:t>型则</a:t>
            </a:r>
            <a:r>
              <a:rPr lang="en-US" altLang="zh-CN" sz="2400" dirty="0">
                <a:latin typeface="Times New Roman" panose="02020603050405020304" charset="0"/>
              </a:rPr>
              <a:t>8</a:t>
            </a:r>
            <a:r>
              <a:rPr lang="zh-CN" altLang="en-US" sz="2400" dirty="0">
                <a:latin typeface="Times New Roman" panose="02020603050405020304" charset="0"/>
              </a:rPr>
              <a:t>的倍数，</a:t>
            </a:r>
            <a:r>
              <a:rPr lang="en-US" altLang="zh-CN" sz="2400" dirty="0">
                <a:latin typeface="Times New Roman" panose="02020603050405020304" charset="0"/>
              </a:rPr>
              <a:t>float</a:t>
            </a:r>
            <a:r>
              <a:rPr lang="zh-CN" altLang="en-US" sz="2400" dirty="0">
                <a:latin typeface="Times New Roman" panose="02020603050405020304" charset="0"/>
              </a:rPr>
              <a:t>型是</a:t>
            </a:r>
            <a:r>
              <a:rPr lang="en-US" altLang="zh-CN" sz="2400" dirty="0">
                <a:latin typeface="Times New Roman" panose="02020603050405020304" charset="0"/>
              </a:rPr>
              <a:t>4</a:t>
            </a:r>
            <a:r>
              <a:rPr lang="zh-CN" altLang="en-US" sz="2400" dirty="0">
                <a:latin typeface="Times New Roman" panose="02020603050405020304" charset="0"/>
              </a:rPr>
              <a:t>的倍数，</a:t>
            </a:r>
            <a:r>
              <a:rPr lang="en-US" altLang="zh-CN" sz="2400" dirty="0">
                <a:latin typeface="Times New Roman" panose="02020603050405020304" charset="0"/>
              </a:rPr>
              <a:t>char</a:t>
            </a:r>
            <a:r>
              <a:rPr lang="zh-CN" altLang="en-US" sz="2400" dirty="0">
                <a:latin typeface="Times New Roman" panose="02020603050405020304" charset="0"/>
              </a:rPr>
              <a:t>不对齐</a:t>
            </a:r>
            <a:endParaRPr lang="en-US" altLang="zh-CN" sz="2400" dirty="0"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.Windows</a:t>
            </a:r>
            <a:r>
              <a:rPr lang="zh-CN" altLang="en-US" sz="2400" dirty="0">
                <a:latin typeface="Times New Roman" panose="02020603050405020304" charset="0"/>
              </a:rPr>
              <a:t>遵循的</a:t>
            </a:r>
            <a:r>
              <a:rPr lang="en-US" altLang="zh-CN" sz="2400" dirty="0">
                <a:latin typeface="Times New Roman" panose="02020603050405020304" charset="0"/>
              </a:rPr>
              <a:t>ABI</a:t>
            </a:r>
            <a:r>
              <a:rPr lang="zh-CN" altLang="en-US" sz="2400" dirty="0">
                <a:latin typeface="Times New Roman" panose="02020603050405020304" charset="0"/>
              </a:rPr>
              <a:t>规范采用上述简单对齐策略</a:t>
            </a:r>
            <a:endParaRPr lang="en-US" altLang="zh-CN" sz="2400" dirty="0">
              <a:latin typeface="Times New Roman" panose="0202060305040502030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.I386 System V ABI</a:t>
            </a:r>
            <a:r>
              <a:rPr lang="zh-CN" altLang="en-US" sz="2400" dirty="0">
                <a:latin typeface="Times New Roman" panose="02020603050405020304" charset="0"/>
              </a:rPr>
              <a:t>策略更宽松：</a:t>
            </a:r>
            <a:r>
              <a:rPr lang="en-US" altLang="zh-CN" sz="2400" dirty="0">
                <a:latin typeface="Times New Roman" panose="02020603050405020304" charset="0"/>
              </a:rPr>
              <a:t>short</a:t>
            </a:r>
            <a:r>
              <a:rPr lang="zh-CN" altLang="en-US" sz="2400" dirty="0">
                <a:latin typeface="Times New Roman" panose="02020603050405020304" charset="0"/>
              </a:rPr>
              <a:t>型为</a:t>
            </a:r>
            <a:r>
              <a:rPr lang="en-US" altLang="zh-CN" sz="2400" dirty="0">
                <a:latin typeface="Times New Roman" panose="02020603050405020304" charset="0"/>
              </a:rPr>
              <a:t>2</a:t>
            </a:r>
            <a:r>
              <a:rPr lang="zh-CN" altLang="en-US" sz="2400" dirty="0">
                <a:latin typeface="Times New Roman" panose="02020603050405020304" charset="0"/>
              </a:rPr>
              <a:t>字节边界对齐，其他的如</a:t>
            </a:r>
            <a:r>
              <a:rPr lang="en-US" altLang="zh-CN" sz="2400" dirty="0">
                <a:latin typeface="Times New Roman" panose="02020603050405020304" charset="0"/>
              </a:rPr>
              <a:t>int</a:t>
            </a:r>
            <a:r>
              <a:rPr lang="zh-CN" altLang="en-US" sz="2400" dirty="0">
                <a:latin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</a:rPr>
              <a:t>double</a:t>
            </a:r>
            <a:r>
              <a:rPr lang="zh-CN" altLang="en-US" sz="2400" dirty="0">
                <a:latin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</a:rPr>
              <a:t>long double</a:t>
            </a:r>
            <a:r>
              <a:rPr lang="zh-CN" altLang="en-US" sz="2400" dirty="0">
                <a:latin typeface="Times New Roman" panose="02020603050405020304" charset="0"/>
              </a:rPr>
              <a:t>和指针等类型都是</a:t>
            </a:r>
            <a:r>
              <a:rPr lang="en-US" altLang="zh-CN" sz="2400" dirty="0">
                <a:latin typeface="Times New Roman" panose="02020603050405020304" charset="0"/>
              </a:rPr>
              <a:t>4</a:t>
            </a:r>
            <a:r>
              <a:rPr lang="zh-CN" altLang="en-US" sz="2400" dirty="0">
                <a:latin typeface="Times New Roman" panose="02020603050405020304" charset="0"/>
              </a:rPr>
              <a:t>字节边界对齐（即为</a:t>
            </a:r>
            <a:r>
              <a:rPr lang="en-US" altLang="zh-CN" sz="2400" dirty="0">
                <a:latin typeface="Times New Roman" panose="02020603050405020304" charset="0"/>
              </a:rPr>
              <a:t>4</a:t>
            </a:r>
            <a:r>
              <a:rPr lang="zh-CN" altLang="en-US" sz="2400" dirty="0">
                <a:latin typeface="Times New Roman" panose="02020603050405020304" charset="0"/>
              </a:rPr>
              <a:t>的倍数）。虽然</a:t>
            </a:r>
            <a:r>
              <a:rPr lang="en-US" altLang="zh-CN" sz="2400" dirty="0">
                <a:latin typeface="Times New Roman" panose="02020603050405020304" charset="0"/>
              </a:rPr>
              <a:t>IA-32</a:t>
            </a:r>
            <a:r>
              <a:rPr lang="zh-CN" altLang="en-US" sz="2400" dirty="0">
                <a:latin typeface="Times New Roman" panose="02020603050405020304" charset="0"/>
              </a:rPr>
              <a:t>中扩展精度（</a:t>
            </a:r>
            <a:r>
              <a:rPr lang="en-US" altLang="zh-CN" sz="2400" dirty="0">
                <a:latin typeface="Times New Roman" panose="02020603050405020304" charset="0"/>
              </a:rPr>
              <a:t>long double</a:t>
            </a:r>
            <a:r>
              <a:rPr lang="zh-CN" altLang="en-US" sz="2400" dirty="0">
                <a:latin typeface="Times New Roman" panose="02020603050405020304" charset="0"/>
              </a:rPr>
              <a:t>）为</a:t>
            </a:r>
            <a:r>
              <a:rPr lang="en-US" altLang="zh-CN" sz="2400" dirty="0">
                <a:latin typeface="Times New Roman" panose="02020603050405020304" charset="0"/>
              </a:rPr>
              <a:t>80</a:t>
            </a:r>
            <a:r>
              <a:rPr lang="zh-CN" altLang="en-US" sz="2400" dirty="0">
                <a:latin typeface="Times New Roman" panose="02020603050405020304" charset="0"/>
              </a:rPr>
              <a:t>位</a:t>
            </a:r>
            <a:r>
              <a:rPr lang="en-US" altLang="zh-CN" sz="2400" dirty="0">
                <a:latin typeface="Times New Roman" panose="02020603050405020304" charset="0"/>
              </a:rPr>
              <a:t>=10</a:t>
            </a:r>
            <a:r>
              <a:rPr lang="zh-CN" altLang="en-US" sz="2400" dirty="0">
                <a:latin typeface="Times New Roman" panose="02020603050405020304" charset="0"/>
              </a:rPr>
              <a:t>字节，但是，为了使随后相同类型按</a:t>
            </a:r>
            <a:r>
              <a:rPr lang="en-US" altLang="zh-CN" sz="2400" dirty="0">
                <a:latin typeface="Times New Roman" panose="02020603050405020304" charset="0"/>
              </a:rPr>
              <a:t>4</a:t>
            </a:r>
            <a:r>
              <a:rPr lang="zh-CN" altLang="en-US" sz="2400" dirty="0">
                <a:latin typeface="Times New Roman" panose="02020603050405020304" charset="0"/>
              </a:rPr>
              <a:t>字节边界对齐，在内存分配了</a:t>
            </a:r>
            <a:r>
              <a:rPr lang="en-US" altLang="zh-CN" sz="2400" dirty="0">
                <a:latin typeface="Times New Roman" panose="02020603050405020304" charset="0"/>
              </a:rPr>
              <a:t>12</a:t>
            </a:r>
            <a:r>
              <a:rPr lang="zh-CN" altLang="en-US" sz="2400" dirty="0">
                <a:latin typeface="Times New Roman" panose="02020603050405020304" charset="0"/>
              </a:rPr>
              <a:t>字节空间</a:t>
            </a:r>
            <a:endParaRPr lang="en-US" altLang="zh-CN" sz="2400" dirty="0"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也可以在程序中使用语句“</a:t>
            </a:r>
            <a:r>
              <a:rPr lang="en-US" altLang="zh-CN" sz="2400" dirty="0">
                <a:latin typeface="宋体" panose="02010600030101010101" pitchFamily="2" charset="-122"/>
              </a:rPr>
              <a:t>#pragma pack(n)”</a:t>
            </a:r>
            <a:r>
              <a:rPr lang="zh-CN" altLang="en-US" sz="2400" dirty="0">
                <a:latin typeface="宋体" panose="02010600030101010101" pitchFamily="2" charset="-122"/>
              </a:rPr>
              <a:t>来设置对齐方式。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518337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五、数据的对齐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8C1297-F5C7-C1B8-6071-3A636A5F8DB3}"/>
              </a:ext>
            </a:extLst>
          </p:cNvPr>
          <p:cNvSpPr txBox="1">
            <a:spLocks noChangeArrowheads="1"/>
          </p:cNvSpPr>
          <p:nvPr/>
        </p:nvSpPr>
        <p:spPr>
          <a:xfrm>
            <a:off x="296863" y="1163216"/>
            <a:ext cx="8731250" cy="5218112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i386 System V ABI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数据的对齐方式有如下几条规则：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整个结构体变量的对齐方式与其中对齐方式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最严格的成员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每个成员在满足其对齐方式的前提下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最小的可用位置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作为成员在结构体中的偏移量，这可能导致内部插空；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结构体大小应为对齐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边界长度的整数倍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，这可能会导致尾部插空。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前两条规则是为了保证结构体中的任意成员都能以对齐的方式访问。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第③条规则是为了保证使结构体数组中的每个元素都能满足对齐要求</a:t>
            </a:r>
            <a:endParaRPr lang="zh-CN" altLang="en-US" sz="20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AEB748-1D66-1943-3B1C-925A1526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5851525"/>
            <a:ext cx="2251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首址按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边界对齐，所有字段都能按要求对齐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61891E2-F450-A17F-2CC0-4844D4B9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3743325"/>
            <a:ext cx="15763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结构变量首地址按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字节边界对齐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BAF585E-ABAA-4BA6-04F0-CA463F94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3789363"/>
            <a:ext cx="25193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结构数组变量的最末可能需要插空，以使每个数组元素都按</a:t>
            </a:r>
            <a:r>
              <a:rPr lang="en-US" altLang="zh-CN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字节边界对齐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9785943-A1BD-C3E3-9B67-B58EBB18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6121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F77F5DE-B9E1-42B7-549C-C4702512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3968750"/>
            <a:ext cx="17557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SDT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    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short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d;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char	   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[10];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5577957-0112-09D0-F695-E12C25DD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535363"/>
            <a:ext cx="18367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SD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	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short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char	   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 d;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3230B64-E624-E7C0-AADF-0E83BD0D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5122193"/>
            <a:ext cx="54721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8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五、数据的对齐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7F693CC-0AAA-DCF2-B9E5-4C07B5552E82}"/>
              </a:ext>
            </a:extLst>
          </p:cNvPr>
          <p:cNvSpPr txBox="1">
            <a:spLocks noChangeArrowheads="1"/>
          </p:cNvSpPr>
          <p:nvPr/>
        </p:nvSpPr>
        <p:spPr>
          <a:xfrm>
            <a:off x="431800" y="1340768"/>
            <a:ext cx="4641850" cy="2293937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例如，考虑下列两个结构声明：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struct  S1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	int 	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/>
              <a:t>char	c</a:t>
            </a:r>
            <a:r>
              <a:rPr lang="zh-CN" altLang="en-US" sz="2400" b="1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/>
              <a:t>int	j</a:t>
            </a:r>
            <a:r>
              <a:rPr lang="zh-CN" altLang="en-US" sz="2400" b="1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  <a:r>
              <a:rPr lang="zh-CN" altLang="en-US" sz="2400" b="1" dirty="0"/>
              <a:t>；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C39DEEF-F6A3-C0A7-323D-40907A62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1124744"/>
            <a:ext cx="2779712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/>
              <a:t>struct  S2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/>
              <a:t>		int 	</a:t>
            </a:r>
            <a:r>
              <a:rPr lang="en-US" altLang="zh-CN" dirty="0" err="1"/>
              <a:t>i</a:t>
            </a:r>
            <a:r>
              <a:rPr lang="zh-CN" altLang="en-US" dirty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int	j</a:t>
            </a:r>
            <a:r>
              <a:rPr lang="zh-CN" altLang="en-US" dirty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char	c</a:t>
            </a:r>
            <a:r>
              <a:rPr lang="zh-CN" altLang="en-US" dirty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F030084-98D5-A48A-A7A5-209EFCD7C7F7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3725863"/>
            <a:ext cx="5691187" cy="852487"/>
            <a:chOff x="301" y="2411"/>
            <a:chExt cx="3585" cy="537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6AF083A8-8656-B940-2CEB-2122B89E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6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DD72C6B3-06FD-6545-318E-C12499A1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2624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S1</a:t>
              </a:r>
              <a:r>
                <a:rPr lang="zh-CN" altLang="en-US"/>
                <a:t>：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ECE585A-E866-B109-54B2-34E621319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264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1BA6FB01-32CA-7E8A-0C8B-F769E3D0E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63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7956F485-D630-F913-35AF-24B54D4E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265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ACE9A486-7F64-FDA3-A28C-F2BE86DF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1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8C8DEC7-58A3-C120-3324-8BC7F9723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2646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B2764143-51AE-C9E8-BBB0-D9C53DFD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694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  X  X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9EF59E71-0620-79EF-02E5-EE322EE81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64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j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2AA762AB-BE1C-3979-01A3-AD23321AF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2411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A02D9AC0-09D8-87E9-D7E2-A5C42A88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418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4B9A9222-8001-99FB-5178-DB1939EDE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" y="2417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</p:grpSp>
      <p:grpSp>
        <p:nvGrpSpPr>
          <p:cNvPr id="26" name="Group 19">
            <a:extLst>
              <a:ext uri="{FF2B5EF4-FFF2-40B4-BE49-F238E27FC236}">
                <a16:creationId xmlns:a16="http://schemas.microsoft.com/office/drawing/2014/main" id="{A067B3B1-6D5A-5B2B-AA46-CD6A1BC5F1D9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4643438"/>
            <a:ext cx="4827588" cy="852487"/>
            <a:chOff x="309" y="2977"/>
            <a:chExt cx="3041" cy="537"/>
          </a:xfrm>
        </p:grpSpPr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390E7AFC-195E-8241-C310-5AA7BBB9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3207"/>
              <a:ext cx="2468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6EAB9521-CA78-3BF0-D4D4-B4E608B74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3190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S2</a:t>
              </a:r>
              <a:r>
                <a:rPr lang="zh-CN" altLang="en-US"/>
                <a:t>：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6A75EBE-8417-E79A-4649-948772B5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3208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952CE041-FE39-ECF8-1F18-52CB0A728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3225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2C2B68B7-A1CB-4D99-E426-D90C3279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3217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73BC4E7A-3269-8BC9-181D-518820324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21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A5DF942F-5DE4-576B-9D8B-6356605F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3197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j</a:t>
              </a:r>
            </a:p>
          </p:txBody>
        </p:sp>
        <p:sp>
          <p:nvSpPr>
            <p:cNvPr id="34" name="Text Box 27">
              <a:extLst>
                <a:ext uri="{FF2B5EF4-FFF2-40B4-BE49-F238E27FC236}">
                  <a16:creationId xmlns:a16="http://schemas.microsoft.com/office/drawing/2014/main" id="{35BE31FF-2997-81D5-CCC1-49E928711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2977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032E7F24-4B4B-FD54-6CF7-7E23FC67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84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297E5CCB-0D41-599E-C893-84BBC11E6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983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</p:grpSp>
      <p:sp>
        <p:nvSpPr>
          <p:cNvPr id="37" name="Text Box 30">
            <a:extLst>
              <a:ext uri="{FF2B5EF4-FFF2-40B4-BE49-F238E27FC236}">
                <a16:creationId xmlns:a16="http://schemas.microsoft.com/office/drawing/2014/main" id="{4B57E31B-6B35-E0C4-A64B-0AE5E9679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4006850"/>
            <a:ext cx="201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5833FAB2-2D46-9578-E772-CCC7175B5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5049838"/>
            <a:ext cx="2444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至少需要</a:t>
            </a:r>
            <a:r>
              <a:rPr lang="en-US" altLang="zh-CN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411AF602-DF08-8B37-FB72-24F81352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5584825"/>
            <a:ext cx="7662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000066"/>
                </a:solidFill>
                <a:ea typeface="黑体" panose="02010609060101010101" pitchFamily="49" charset="-122"/>
              </a:rPr>
              <a:t>对于“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struct S2 d[4]”</a:t>
            </a:r>
            <a:r>
              <a:rPr lang="zh-CN" altLang="en-US" sz="2200" dirty="0">
                <a:solidFill>
                  <a:srgbClr val="000066"/>
                </a:solidFill>
                <a:ea typeface="黑体" panose="02010609060101010101" pitchFamily="49" charset="-122"/>
              </a:rPr>
              <a:t>，只分配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9</a:t>
            </a:r>
            <a:r>
              <a:rPr lang="zh-CN" altLang="en-US" sz="2200" dirty="0">
                <a:solidFill>
                  <a:srgbClr val="000066"/>
                </a:solidFill>
                <a:ea typeface="黑体" panose="02010609060101010101" pitchFamily="49" charset="-122"/>
              </a:rPr>
              <a:t>个字节能否满足对齐要求？</a:t>
            </a:r>
          </a:p>
        </p:txBody>
      </p:sp>
      <p:grpSp>
        <p:nvGrpSpPr>
          <p:cNvPr id="40" name="Group 33">
            <a:extLst>
              <a:ext uri="{FF2B5EF4-FFF2-40B4-BE49-F238E27FC236}">
                <a16:creationId xmlns:a16="http://schemas.microsoft.com/office/drawing/2014/main" id="{0F4CAB4E-9FFF-5CB2-824F-9EB94AD509D3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5891213"/>
            <a:ext cx="5691187" cy="850900"/>
            <a:chOff x="256" y="3711"/>
            <a:chExt cx="3585" cy="536"/>
          </a:xfrm>
        </p:grpSpPr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CA08226B-4799-E21C-E66C-1F293A07C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39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A169A319-B337-BE2D-95C2-467205B9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3924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S2</a:t>
              </a:r>
              <a:r>
                <a:rPr lang="zh-CN" altLang="en-US"/>
                <a:t>：</a:t>
              </a: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B6B7157-A53A-4E26-2784-168DCE264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933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D5FA6E6A-371E-3D17-8D73-E13A45F4A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3941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38">
              <a:extLst>
                <a:ext uri="{FF2B5EF4-FFF2-40B4-BE49-F238E27FC236}">
                  <a16:creationId xmlns:a16="http://schemas.microsoft.com/office/drawing/2014/main" id="{19B3269F-C10B-E575-4CAD-32511C1C5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" y="395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46" name="Text Box 39">
              <a:extLst>
                <a:ext uri="{FF2B5EF4-FFF2-40B4-BE49-F238E27FC236}">
                  <a16:creationId xmlns:a16="http://schemas.microsoft.com/office/drawing/2014/main" id="{C4A79367-628C-770B-C27D-C0D67E527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393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57E3A5C-732D-48E3-A988-5A7683242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0" y="3937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2938E06B-98FB-F393-E425-E11C76C6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3985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  X  X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E549D53B-E8FD-A81B-6566-F3A640A3C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393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/>
                <a:t>j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1666C65F-70D5-4815-EFBF-9D916362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3711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E7B6EB41-2BE4-62FD-5BB9-1CEB0D18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3718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52" name="Text Box 45">
              <a:extLst>
                <a:ext uri="{FF2B5EF4-FFF2-40B4-BE49-F238E27FC236}">
                  <a16:creationId xmlns:a16="http://schemas.microsoft.com/office/drawing/2014/main" id="{E43D97C0-92E5-C4EE-57CE-8103CEF1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3717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</p:grpSp>
      <p:sp>
        <p:nvSpPr>
          <p:cNvPr id="53" name="Text Box 46">
            <a:extLst>
              <a:ext uri="{FF2B5EF4-FFF2-40B4-BE49-F238E27FC236}">
                <a16:creationId xmlns:a16="http://schemas.microsoft.com/office/drawing/2014/main" id="{F80D77CE-9BB4-9D8A-766C-7176914AF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5618163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不能！</a:t>
            </a:r>
          </a:p>
        </p:txBody>
      </p:sp>
      <p:sp>
        <p:nvSpPr>
          <p:cNvPr id="54" name="Text Box 47">
            <a:extLst>
              <a:ext uri="{FF2B5EF4-FFF2-40B4-BE49-F238E27FC236}">
                <a16:creationId xmlns:a16="http://schemas.microsoft.com/office/drawing/2014/main" id="{202B8E60-97E9-82BF-06B3-3E7F41E4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6269038"/>
            <a:ext cx="2293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515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二、数组的分配和访问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772920"/>
            <a:ext cx="8064698" cy="1840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数组是在内存中分配的一段连续区域，并使用数组下标访问数组元素。</a:t>
            </a: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数组的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空间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分配是编译程序时进行的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628775"/>
            <a:ext cx="7587615" cy="357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数组的存储类型：</a:t>
            </a: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静态存储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——static</a:t>
            </a:r>
            <a:endParaRPr sz="24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外部存储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——extern</a:t>
            </a: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自动存储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——auto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auto型存储分配在堆栈段中，其他存储类型分配在静态数据区（数据段中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23EAFD1-CB1A-31D5-523A-FB0D591778F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8229600" cy="2884157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数组元素在内存的存放和访问 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例如，定义一个具有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个元素的静态存储型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数据类型数组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，可以写成“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short A[4];” 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）个元素的地址计算公式为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&amp;A[0]+2*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假定数组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的首地址存放在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中，现要将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中，则所用的汇编指令是什么？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movw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(%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2), %ax 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比例因子是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变址（索引）寄存器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，在循环体中增量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BFCFF60-98C5-2891-005A-4488BF2E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80909"/>
            <a:ext cx="9144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2B11E-9488-9254-4064-21D5397826AB}"/>
              </a:ext>
            </a:extLst>
          </p:cNvPr>
          <p:cNvSpPr txBox="1">
            <a:spLocks noChangeArrowheads="1"/>
          </p:cNvSpPr>
          <p:nvPr/>
        </p:nvSpPr>
        <p:spPr>
          <a:xfrm>
            <a:off x="296863" y="1248047"/>
            <a:ext cx="8229600" cy="401638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分配在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静态区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的数组的初始化和访问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CEB0B6-8FE5-66E5-AFED-1A83C7FF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833835"/>
            <a:ext cx="52673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是在静态区分配的数组，链接后，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在可执行目标文件的可读写数据段中分配了空间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2E33D6-7CFC-4B84-944C-B53C3BA9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2835547"/>
            <a:ext cx="4992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4953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4953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4953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4953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4953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08049908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08049908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0A 00 00 00 14 00 00 00</a:t>
            </a:r>
            <a:r>
              <a:rPr lang="en-US" altLang="zh-CN" sz="1800" b="0" dirty="0"/>
              <a:t>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0A550D-3613-224D-EE6A-C05FED8E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634185"/>
            <a:ext cx="8686800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4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被分配在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被分配在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中，则“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sum+=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];”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可用什么指令实现？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40000"/>
              </a:spcBef>
              <a:buFontTx/>
              <a:buNone/>
            </a:pP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, 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200" b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b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200" b="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40000"/>
              </a:spcBef>
              <a:buFontTx/>
              <a:buNone/>
            </a:pP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en-US" altLang="zh-CN" sz="2200" b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2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29E246A-3081-67B8-DE11-B04144AE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3629297"/>
            <a:ext cx="50847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=&amp;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[0]=0x08049908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编译器通常将其先存放到寄存器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D2AFCB2-A951-55A2-5FA0-651762A07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75110"/>
            <a:ext cx="29257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buf[2] = {10, 20};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main (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int i, sum=0;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for (i=0; i&lt;2; i++)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sum+=buf[i];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sum;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D51E4EE-B7CD-AF8D-9DE2-3F078A809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2235472"/>
            <a:ext cx="2519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3A810F-10A4-1A2F-39BA-7F27770DB426}"/>
              </a:ext>
            </a:extLst>
          </p:cNvPr>
          <p:cNvSpPr txBox="1">
            <a:spLocks noChangeArrowheads="1"/>
          </p:cNvSpPr>
          <p:nvPr/>
        </p:nvSpPr>
        <p:spPr>
          <a:xfrm>
            <a:off x="341313" y="1249189"/>
            <a:ext cx="8229600" cy="342900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型数组的初始化和访问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DEB0663-52AE-820A-33B6-D002C9CF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187276"/>
            <a:ext cx="4006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5D0BE45-4FD0-63E2-932A-01E5C075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2312814"/>
            <a:ext cx="18446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分配在栈中，故数组首址通过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来定位</a:t>
            </a:r>
            <a:r>
              <a:rPr lang="zh-CN" altLang="en-US" sz="1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D3E41C9E-06C2-3E5F-85A0-ED674F66E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2717626"/>
            <a:ext cx="2519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E184E8A-D4E3-74DD-9EA2-76DF4750C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5083482"/>
            <a:ext cx="866294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$10, -8(%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//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)-8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赋给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</a:p>
          <a:p>
            <a:pPr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$20, -4(%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//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)-4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赋给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</a:p>
          <a:p>
            <a:pPr>
              <a:lnSpc>
                <a:spcPct val="100000"/>
              </a:lnSpc>
              <a:spcBef>
                <a:spcPct val="4500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leal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-8(%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)-8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首址送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191C0BCA-D3D5-BEDF-7D58-9822AA33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4608339"/>
            <a:ext cx="490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进行初始化的指令是什么？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4FFBB390-6F24-233B-A02E-50F4E449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02164"/>
            <a:ext cx="7786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首址在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中，则获得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首址的对应指令是什么？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2B6DCFF-720E-A514-BFCF-146170CE1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727026"/>
            <a:ext cx="4572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adder (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	int buf[2] = {10, 20};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int i, sum=0;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for (i=0; i&lt;2; i++)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         sum+=buf[i];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return sum;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2E6FCF5F-E32F-DA69-E474-08296A049E1A}"/>
              </a:ext>
            </a:extLst>
          </p:cNvPr>
          <p:cNvGrpSpPr>
            <a:grpSpLocks/>
          </p:cNvGrpSpPr>
          <p:nvPr/>
        </p:nvGrpSpPr>
        <p:grpSpPr bwMode="auto">
          <a:xfrm>
            <a:off x="5157788" y="2004839"/>
            <a:ext cx="449262" cy="765175"/>
            <a:chOff x="3249" y="1059"/>
            <a:chExt cx="283" cy="482"/>
          </a:xfrm>
        </p:grpSpPr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CE61BBEB-D867-0BE8-837E-3E6E6EACC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059"/>
              <a:ext cx="2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E5CD8534-D80D-3E2C-CB2D-BDA962C4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310"/>
              <a:ext cx="2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-8</a:t>
              </a: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24908DBB-BC89-92BD-12FD-F8F0A974D69E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3617739"/>
            <a:ext cx="3741737" cy="801687"/>
            <a:chOff x="1321" y="2075"/>
            <a:chExt cx="2357" cy="505"/>
          </a:xfrm>
        </p:grpSpPr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B66E13CD-0E6A-5539-CAD0-E83FFC29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330"/>
              <a:ext cx="2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addl (%edx, %ecx, 4), %eax </a:t>
              </a: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7CA0380-8674-6E53-8311-ECD660CA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75"/>
              <a:ext cx="340" cy="283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Line 20">
            <a:extLst>
              <a:ext uri="{FF2B5EF4-FFF2-40B4-BE49-F238E27FC236}">
                <a16:creationId xmlns:a16="http://schemas.microsoft.com/office/drawing/2014/main" id="{CB023979-AFE1-544F-6927-D7B8A400A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1638126"/>
            <a:ext cx="9445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E87BB9D0-EFD1-8ACC-8E80-4AE52A04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3662189"/>
            <a:ext cx="256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180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180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各是什么？</a:t>
            </a:r>
          </a:p>
        </p:txBody>
      </p:sp>
    </p:spTree>
    <p:extLst>
      <p:ext uri="{BB962C8B-B14F-4D97-AF65-F5344CB8AC3E}">
        <p14:creationId xmlns:p14="http://schemas.microsoft.com/office/powerpoint/2010/main" val="35242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4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9774</TotalTime>
  <Words>2755</Words>
  <Application>Microsoft Office PowerPoint</Application>
  <PresentationFormat>全屏显示(4:3)</PresentationFormat>
  <Paragraphs>559</Paragraphs>
  <Slides>43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43</vt:i4>
      </vt:variant>
    </vt:vector>
  </HeadingPairs>
  <TitlesOfParts>
    <vt:vector size="74" baseType="lpstr">
      <vt:lpstr>等线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1_model-3</vt:lpstr>
      <vt:lpstr>6_model-3</vt:lpstr>
      <vt:lpstr>2_model-3</vt:lpstr>
      <vt:lpstr>3_model-3</vt:lpstr>
      <vt:lpstr>4_model-3</vt:lpstr>
      <vt:lpstr>5_model-3</vt:lpstr>
      <vt:lpstr>7_model-3</vt:lpstr>
      <vt:lpstr>11_model-3</vt:lpstr>
      <vt:lpstr>14_model-3</vt:lpstr>
      <vt:lpstr>17_model-3</vt:lpstr>
      <vt:lpstr>18_model-3</vt:lpstr>
      <vt:lpstr>21_model-3</vt:lpstr>
      <vt:lpstr>22_model-3</vt:lpstr>
      <vt:lpstr>25_model-3</vt:lpstr>
      <vt:lpstr>26_model-3</vt:lpstr>
      <vt:lpstr>27_model-3</vt:lpstr>
      <vt:lpstr>29_model-3</vt:lpstr>
      <vt:lpstr>33_model-3</vt:lpstr>
      <vt:lpstr>37_model-3</vt:lpstr>
      <vt:lpstr>41_model-3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zhuhong</cp:lastModifiedBy>
  <cp:revision>2092</cp:revision>
  <dcterms:created xsi:type="dcterms:W3CDTF">2006-11-13T09:10:00Z</dcterms:created>
  <dcterms:modified xsi:type="dcterms:W3CDTF">2024-10-20T09:52:11Z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