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 id="2147483696" r:id="rId5"/>
    <p:sldMasterId id="2147483708" r:id="rId6"/>
  </p:sldMasterIdLst>
  <p:notesMasterIdLst>
    <p:notesMasterId r:id="rId22"/>
  </p:notesMasterIdLst>
  <p:sldIdLst>
    <p:sldId id="256" r:id="rId7"/>
    <p:sldId id="1338" r:id="rId8"/>
    <p:sldId id="557" r:id="rId9"/>
    <p:sldId id="2157" r:id="rId10"/>
    <p:sldId id="2158" r:id="rId11"/>
    <p:sldId id="2159" r:id="rId12"/>
    <p:sldId id="2161" r:id="rId13"/>
    <p:sldId id="2160" r:id="rId14"/>
    <p:sldId id="2162" r:id="rId15"/>
    <p:sldId id="2164" r:id="rId16"/>
    <p:sldId id="2163" r:id="rId17"/>
    <p:sldId id="2165" r:id="rId18"/>
    <p:sldId id="2167" r:id="rId19"/>
    <p:sldId id="2168" r:id="rId20"/>
    <p:sldId id="2166" r:id="rId21"/>
  </p:sldIdLst>
  <p:sldSz cx="9144000" cy="6858000" type="screen4x3"/>
  <p:notesSz cx="6858000" cy="9144000"/>
  <p:custDataLst>
    <p:tags r:id="rId23"/>
  </p:custDataLst>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800" b="1" i="0" u="none" kern="1200" baseline="0">
        <a:solidFill>
          <a:srgbClr val="000066"/>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38" userDrawn="1">
          <p15:clr>
            <a:srgbClr val="A4A3A4"/>
          </p15:clr>
        </p15:guide>
        <p15:guide id="2" pos="289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李海波"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229" autoAdjust="0"/>
  </p:normalViewPr>
  <p:slideViewPr>
    <p:cSldViewPr showGuides="1">
      <p:cViewPr varScale="1">
        <p:scale>
          <a:sx n="104" d="100"/>
          <a:sy n="104" d="100"/>
        </p:scale>
        <p:origin x="2146" y="86"/>
      </p:cViewPr>
      <p:guideLst>
        <p:guide orient="horz" pos="2238"/>
        <p:guide pos="289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2024/10/22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1901196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2966665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1390412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1520458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使用编译开关</a:t>
            </a:r>
            <a:r>
              <a:rPr lang="en-US" altLang="zh-CN" dirty="0"/>
              <a:t>-no-pie</a:t>
            </a:r>
            <a:r>
              <a:rPr lang="zh-CN" altLang="en-US" dirty="0"/>
              <a:t>后</a:t>
            </a:r>
            <a:r>
              <a:rPr lang="en-US" altLang="zh-CN" dirty="0"/>
              <a:t>  </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2857758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使用编译开关</a:t>
            </a:r>
            <a:r>
              <a:rPr lang="en-US" altLang="zh-CN" dirty="0"/>
              <a:t>-no-pie</a:t>
            </a:r>
            <a:r>
              <a:rPr lang="zh-CN" altLang="en-US" dirty="0"/>
              <a:t>后该程序会去掉这几条代码：</a:t>
            </a:r>
            <a:endParaRPr lang="en-US" altLang="zh-CN" dirty="0"/>
          </a:p>
          <a:p>
            <a:r>
              <a:rPr lang="en-US" altLang="zh-CN" sz="1200" b="1" kern="1200" dirty="0">
                <a:solidFill>
                  <a:schemeClr val="tx1"/>
                </a:solidFill>
                <a:effectLst/>
                <a:latin typeface="+mn-lt"/>
                <a:ea typeface="+mn-ea"/>
                <a:cs typeface="+mn-cs"/>
              </a:rPr>
              <a:t>x565561ad &lt;+0&gt;:8d 4c 24 04	lea    0x4(%</a:t>
            </a:r>
            <a:r>
              <a:rPr lang="en-US" altLang="zh-CN" sz="1200" b="1" kern="1200" dirty="0" err="1">
                <a:solidFill>
                  <a:schemeClr val="tx1"/>
                </a:solidFill>
                <a:effectLst/>
                <a:latin typeface="+mn-lt"/>
                <a:ea typeface="+mn-ea"/>
                <a:cs typeface="+mn-cs"/>
              </a:rPr>
              <a:t>esp</a:t>
            </a:r>
            <a:r>
              <a:rPr lang="en-US" altLang="zh-CN" sz="1200" b="1" kern="1200" dirty="0">
                <a:solidFill>
                  <a:schemeClr val="tx1"/>
                </a:solidFill>
                <a:effectLst/>
                <a:latin typeface="+mn-lt"/>
                <a:ea typeface="+mn-ea"/>
                <a:cs typeface="+mn-cs"/>
              </a:rPr>
              <a:t>),	%</a:t>
            </a:r>
            <a:r>
              <a:rPr lang="en-US" altLang="zh-CN" sz="1200" b="1" kern="1200" dirty="0" err="1">
                <a:solidFill>
                  <a:schemeClr val="tx1"/>
                </a:solidFill>
                <a:effectLst/>
                <a:latin typeface="+mn-lt"/>
                <a:ea typeface="+mn-ea"/>
                <a:cs typeface="+mn-cs"/>
              </a:rPr>
              <a:t>ecx</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0x565561b1 &lt;+4&gt;:	83 e4 f0		and    $0xfffffff0,	%</a:t>
            </a:r>
            <a:r>
              <a:rPr lang="en-US" altLang="zh-CN" sz="1200" b="1" kern="1200" dirty="0" err="1">
                <a:solidFill>
                  <a:schemeClr val="tx1"/>
                </a:solidFill>
                <a:effectLst/>
                <a:latin typeface="+mn-lt"/>
                <a:ea typeface="+mn-ea"/>
                <a:cs typeface="+mn-cs"/>
              </a:rPr>
              <a:t>esp</a:t>
            </a:r>
            <a:endParaRPr lang="zh-CN" altLang="zh-CN" sz="1200" kern="1200" dirty="0">
              <a:solidFill>
                <a:schemeClr val="tx1"/>
              </a:solidFill>
              <a:effectLst/>
              <a:latin typeface="+mn-lt"/>
              <a:ea typeface="+mn-ea"/>
              <a:cs typeface="+mn-cs"/>
            </a:endParaRPr>
          </a:p>
          <a:p>
            <a:r>
              <a:rPr lang="en-US" altLang="zh-CN" sz="1200" b="1" kern="1200" dirty="0">
                <a:solidFill>
                  <a:schemeClr val="tx1"/>
                </a:solidFill>
                <a:effectLst/>
                <a:latin typeface="+mn-lt"/>
                <a:ea typeface="+mn-ea"/>
                <a:cs typeface="+mn-cs"/>
              </a:rPr>
              <a:t>0x565561b4 &lt;+7&gt;:	ff 71 fc		push   -0x4(%</a:t>
            </a:r>
            <a:r>
              <a:rPr lang="en-US" altLang="zh-CN" sz="1200" b="1" kern="1200" dirty="0" err="1">
                <a:solidFill>
                  <a:schemeClr val="tx1"/>
                </a:solidFill>
                <a:effectLst/>
                <a:latin typeface="+mn-lt"/>
                <a:ea typeface="+mn-ea"/>
                <a:cs typeface="+mn-cs"/>
              </a:rPr>
              <a:t>ecx</a:t>
            </a:r>
            <a:r>
              <a:rPr lang="en-US" altLang="zh-CN" sz="1200" b="1"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r>
              <a:rPr lang="zh-CN" altLang="en-US" dirty="0"/>
              <a:t>此时地址仍然是随机的，需要配合操作系统设置才能真正达到随机化的作用</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3403034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关于编写安全代码：</a:t>
            </a:r>
            <a:endParaRPr lang="en-US" altLang="zh-CN" dirty="0"/>
          </a:p>
          <a:p>
            <a:r>
              <a:rPr lang="en-US" altLang="zh-CN" dirty="0"/>
              <a:t>Int Main()</a:t>
            </a:r>
          </a:p>
          <a:p>
            <a:r>
              <a:rPr lang="en-US" altLang="zh-CN" sz="1200" kern="1200" dirty="0">
                <a:solidFill>
                  <a:schemeClr val="tx1"/>
                </a:solidFill>
                <a:latin typeface="+mn-lt"/>
                <a:ea typeface="+mn-ea"/>
                <a:cs typeface="+mn-cs"/>
              </a:rPr>
              <a:t>{</a:t>
            </a:r>
          </a:p>
          <a:p>
            <a:r>
              <a:rPr lang="en-US" altLang="zh-CN" sz="1200" kern="1200" dirty="0">
                <a:solidFill>
                  <a:schemeClr val="tx1"/>
                </a:solidFill>
                <a:latin typeface="+mn-lt"/>
                <a:ea typeface="+mn-ea"/>
                <a:cs typeface="+mn-cs"/>
              </a:rPr>
              <a:t>    int  x, flag = 1;</a:t>
            </a:r>
          </a:p>
          <a:p>
            <a:r>
              <a:rPr lang="en-US" altLang="zh-CN" sz="1200" kern="1200" dirty="0">
                <a:solidFill>
                  <a:schemeClr val="tx1"/>
                </a:solidFill>
                <a:latin typeface="+mn-lt"/>
                <a:ea typeface="+mn-ea"/>
                <a:cs typeface="+mn-cs"/>
              </a:rPr>
              <a:t>    if (flag == 1) x = 10;</a:t>
            </a:r>
          </a:p>
          <a:p>
            <a:r>
              <a:rPr lang="en-US" altLang="zh-CN" sz="1200" kern="1200" dirty="0">
                <a:solidFill>
                  <a:schemeClr val="tx1"/>
                </a:solidFill>
                <a:latin typeface="+mn-lt"/>
                <a:ea typeface="+mn-ea"/>
                <a:cs typeface="+mn-cs"/>
              </a:rPr>
              <a:t>    int y = x;</a:t>
            </a:r>
          </a:p>
          <a:p>
            <a:r>
              <a:rPr lang="en-US" altLang="zh-CN" sz="1200" kern="1200" dirty="0">
                <a:solidFill>
                  <a:schemeClr val="tx1"/>
                </a:solidFill>
                <a:latin typeface="+mn-lt"/>
                <a:ea typeface="+mn-ea"/>
                <a:cs typeface="+mn-cs"/>
              </a:rPr>
              <a:t>   </a:t>
            </a:r>
            <a:r>
              <a:rPr lang="en-US" altLang="zh-CN" sz="1200" kern="1200" dirty="0" err="1">
                <a:solidFill>
                  <a:schemeClr val="tx1"/>
                </a:solidFill>
                <a:latin typeface="+mn-lt"/>
                <a:ea typeface="+mn-ea"/>
                <a:cs typeface="+mn-cs"/>
              </a:rPr>
              <a:t>retrun</a:t>
            </a:r>
            <a:r>
              <a:rPr lang="en-US" altLang="zh-CN" sz="1200" kern="1200" dirty="0">
                <a:solidFill>
                  <a:schemeClr val="tx1"/>
                </a:solidFill>
                <a:latin typeface="+mn-lt"/>
                <a:ea typeface="+mn-ea"/>
                <a:cs typeface="+mn-cs"/>
              </a:rPr>
              <a:t> 0;</a:t>
            </a:r>
          </a:p>
          <a:p>
            <a:r>
              <a:rPr lang="en-US" altLang="zh-CN" sz="1200" kern="1200" dirty="0">
                <a:solidFill>
                  <a:schemeClr val="tx1"/>
                </a:solidFill>
                <a:latin typeface="+mn-lt"/>
                <a:ea typeface="+mn-ea"/>
                <a:cs typeface="+mn-cs"/>
              </a:rPr>
              <a:t>}</a:t>
            </a:r>
          </a:p>
          <a:p>
            <a:endParaRPr lang="en-US" altLang="zh-CN" sz="1200" kern="1200" dirty="0">
              <a:solidFill>
                <a:schemeClr val="tx1"/>
              </a:solidFill>
              <a:latin typeface="+mn-lt"/>
              <a:ea typeface="+mn-ea"/>
              <a:cs typeface="+mn-cs"/>
            </a:endParaRPr>
          </a:p>
          <a:p>
            <a:r>
              <a:rPr lang="zh-CN" altLang="en-US" sz="1200" kern="1200" dirty="0">
                <a:solidFill>
                  <a:schemeClr val="tx1"/>
                </a:solidFill>
                <a:latin typeface="+mn-lt"/>
                <a:ea typeface="+mn-ea"/>
                <a:cs typeface="+mn-cs"/>
              </a:rPr>
              <a:t>该例子中，</a:t>
            </a:r>
            <a:r>
              <a:rPr lang="zh-CN" altLang="zh-CN" sz="1200" kern="1200" dirty="0">
                <a:solidFill>
                  <a:schemeClr val="tx1"/>
                </a:solidFill>
                <a:effectLst/>
                <a:latin typeface="+mn-lt"/>
                <a:ea typeface="+mn-ea"/>
                <a:cs typeface="+mn-cs"/>
              </a:rPr>
              <a:t>注：编译器可以肯定未初始化就使用的变量，在编译时就会报错；对于有条件初始化变量（如</a:t>
            </a:r>
            <a:r>
              <a:rPr lang="en-US" altLang="zh-CN" sz="1200" kern="1200" dirty="0">
                <a:solidFill>
                  <a:schemeClr val="tx1"/>
                </a:solidFill>
                <a:effectLst/>
                <a:latin typeface="+mn-lt"/>
                <a:ea typeface="+mn-ea"/>
                <a:cs typeface="+mn-cs"/>
              </a:rPr>
              <a:t>flag==1</a:t>
            </a:r>
            <a:r>
              <a:rPr lang="zh-CN" altLang="zh-CN" sz="1200" kern="1200" dirty="0">
                <a:solidFill>
                  <a:schemeClr val="tx1"/>
                </a:solidFill>
                <a:effectLst/>
                <a:latin typeface="+mn-lt"/>
                <a:ea typeface="+mn-ea"/>
                <a:cs typeface="+mn-cs"/>
              </a:rPr>
              <a:t>时），则编译器可能无法判定是否初始化。</a:t>
            </a:r>
            <a:br>
              <a:rPr lang="en-US" altLang="zh-CN" sz="1200" kern="1200" dirty="0">
                <a:solidFill>
                  <a:schemeClr val="tx1"/>
                </a:solidFill>
                <a:effectLst/>
                <a:latin typeface="+mn-lt"/>
                <a:ea typeface="+mn-ea"/>
                <a:cs typeface="+mn-cs"/>
              </a:rPr>
            </a:b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对于有条件初始化变量</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，编译器为其生成一个影子变量，初值为</a:t>
            </a:r>
            <a:r>
              <a:rPr lang="en-US" altLang="zh-CN" sz="1200" kern="12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。对于</a:t>
            </a:r>
            <a:r>
              <a:rPr lang="en-US" altLang="zh-CN" sz="1200" kern="1200" dirty="0">
                <a:solidFill>
                  <a:schemeClr val="tx1"/>
                </a:solidFill>
                <a:effectLst/>
                <a:latin typeface="+mn-lt"/>
                <a:ea typeface="+mn-ea"/>
                <a:cs typeface="+mn-cs"/>
              </a:rPr>
              <a:t> x</a:t>
            </a:r>
            <a:r>
              <a:rPr lang="zh-CN" altLang="zh-CN" sz="1200" kern="1200" dirty="0">
                <a:solidFill>
                  <a:schemeClr val="tx1"/>
                </a:solidFill>
                <a:effectLst/>
                <a:latin typeface="+mn-lt"/>
                <a:ea typeface="+mn-ea"/>
                <a:cs typeface="+mn-cs"/>
              </a:rPr>
              <a:t>的赋值语句，同时生成为影子变量置</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的指令；对与使用</a:t>
            </a:r>
            <a:r>
              <a:rPr lang="en-US" altLang="zh-CN" sz="1200" kern="1200" dirty="0">
                <a:solidFill>
                  <a:schemeClr val="tx1"/>
                </a:solidFill>
                <a:effectLst/>
                <a:latin typeface="+mn-lt"/>
                <a:ea typeface="+mn-ea"/>
                <a:cs typeface="+mn-cs"/>
              </a:rPr>
              <a:t>x</a:t>
            </a:r>
            <a:r>
              <a:rPr lang="zh-CN" altLang="zh-CN" sz="1200" kern="1200" dirty="0">
                <a:solidFill>
                  <a:schemeClr val="tx1"/>
                </a:solidFill>
                <a:effectLst/>
                <a:latin typeface="+mn-lt"/>
                <a:ea typeface="+mn-ea"/>
                <a:cs typeface="+mn-cs"/>
              </a:rPr>
              <a:t>的语句，则判断影子变量是否为</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，确定是否使用了未初始化的变量。</a:t>
            </a:r>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注意该例子在</a:t>
            </a:r>
            <a:r>
              <a:rPr lang="en-US" altLang="zh-CN" sz="1200" kern="1200" dirty="0">
                <a:solidFill>
                  <a:schemeClr val="tx1"/>
                </a:solidFill>
                <a:effectLst/>
                <a:latin typeface="+mn-lt"/>
                <a:ea typeface="+mn-ea"/>
                <a:cs typeface="+mn-cs"/>
              </a:rPr>
              <a:t>VS2019</a:t>
            </a:r>
            <a:r>
              <a:rPr lang="zh-CN" altLang="en-US" sz="1200" kern="1200" dirty="0">
                <a:solidFill>
                  <a:schemeClr val="tx1"/>
                </a:solidFill>
                <a:effectLst/>
                <a:latin typeface="+mn-lt"/>
                <a:ea typeface="+mn-ea"/>
                <a:cs typeface="+mn-cs"/>
              </a:rPr>
              <a:t>下是这样，但是在</a:t>
            </a:r>
            <a:r>
              <a:rPr lang="en-US" altLang="zh-CN" sz="1200" kern="1200" dirty="0" err="1">
                <a:solidFill>
                  <a:schemeClr val="tx1"/>
                </a:solidFill>
                <a:effectLst/>
                <a:latin typeface="+mn-lt"/>
                <a:ea typeface="+mn-ea"/>
                <a:cs typeface="+mn-cs"/>
              </a:rPr>
              <a:t>gcc</a:t>
            </a:r>
            <a:r>
              <a:rPr lang="zh-CN" altLang="en-US" sz="1200" kern="1200" dirty="0">
                <a:solidFill>
                  <a:schemeClr val="tx1"/>
                </a:solidFill>
                <a:effectLst/>
                <a:latin typeface="+mn-lt"/>
                <a:ea typeface="+mn-ea"/>
                <a:cs typeface="+mn-cs"/>
              </a:rPr>
              <a:t>下不是这样</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4199660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
        <p:nvSpPr>
          <p:cNvPr id="4" name="日期占位符 3"/>
          <p:cNvSpPr>
            <a:spLocks noGrp="1"/>
          </p:cNvSpPr>
          <p:nvPr>
            <p:ph type="dt" sz="quarter" idx="10"/>
          </p:nvPr>
        </p:nvSpPr>
        <p:spPr/>
        <p:txBody>
          <a:bodyPr/>
          <a:lstStyle/>
          <a:p>
            <a:pPr lvl="0" fontAlgn="base">
              <a:buClr>
                <a:srgbClr val="000000"/>
              </a:buClr>
            </a:pPr>
            <a:endParaRPr lang="zh-CN" altLang="en-US" strike="noStrike" noProof="1"/>
          </a:p>
        </p:txBody>
      </p:sp>
      <p:sp>
        <p:nvSpPr>
          <p:cNvPr id="5" name="页脚占位符 4"/>
          <p:cNvSpPr>
            <a:spLocks noGrp="1"/>
          </p:cNvSpPr>
          <p:nvPr>
            <p:ph type="ftr" sz="quarter" idx="11"/>
          </p:nvPr>
        </p:nvSpPr>
        <p:spPr/>
        <p:txBody>
          <a:bodyPr/>
          <a:lstStyle/>
          <a:p>
            <a:pPr lvl="0" fontAlgn="base">
              <a:buClr>
                <a:srgbClr val="000000"/>
              </a:buClr>
            </a:pPr>
            <a:endParaRPr lang="zh-CN" altLang="en-US" strike="noStrike" noProof="1"/>
          </a:p>
        </p:txBody>
      </p:sp>
      <p:sp>
        <p:nvSpPr>
          <p:cNvPr id="6" name="灯片编号占位符 5"/>
          <p:cNvSpPr>
            <a:spLocks noGrp="1"/>
          </p:cNvSpPr>
          <p:nvPr>
            <p:ph type="sldNum" sz="quarter" idx="12"/>
          </p:nvPr>
        </p:nvSpPr>
        <p:spPr/>
        <p:txBody>
          <a:body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quarter" idx="10"/>
          </p:nvPr>
        </p:nvSpPr>
        <p:spPr/>
        <p:txBody>
          <a:bodyPr/>
          <a:lstStyle/>
          <a:p>
            <a:pPr lvl="0" fontAlgn="base">
              <a:buClr>
                <a:srgbClr val="000000"/>
              </a:buClr>
            </a:pPr>
            <a:endParaRPr lang="zh-CN" altLang="en-US" strike="noStrike" noProof="1"/>
          </a:p>
        </p:txBody>
      </p:sp>
      <p:sp>
        <p:nvSpPr>
          <p:cNvPr id="5" name="页脚占位符 4"/>
          <p:cNvSpPr>
            <a:spLocks noGrp="1"/>
          </p:cNvSpPr>
          <p:nvPr>
            <p:ph type="ftr" sz="quarter" idx="11"/>
          </p:nvPr>
        </p:nvSpPr>
        <p:spPr/>
        <p:txBody>
          <a:bodyPr/>
          <a:lstStyle/>
          <a:p>
            <a:pPr lvl="0" fontAlgn="base">
              <a:buClr>
                <a:srgbClr val="000000"/>
              </a:buClr>
            </a:pPr>
            <a:endParaRPr lang="zh-CN" altLang="en-US" strike="noStrike" noProof="1"/>
          </a:p>
        </p:txBody>
      </p:sp>
      <p:sp>
        <p:nvSpPr>
          <p:cNvPr id="6" name="灯片编号占位符 5"/>
          <p:cNvSpPr>
            <a:spLocks noGrp="1"/>
          </p:cNvSpPr>
          <p:nvPr>
            <p:ph type="sldNum" sz="quarter" idx="12"/>
          </p:nvPr>
        </p:nvSpPr>
        <p:spPr/>
        <p:txBody>
          <a:body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quarter" idx="10"/>
          </p:nvPr>
        </p:nvSpPr>
        <p:spPr/>
        <p:txBody>
          <a:bodyPr/>
          <a:lstStyle/>
          <a:p>
            <a:pPr lvl="0" fontAlgn="base">
              <a:buClr>
                <a:srgbClr val="000000"/>
              </a:buClr>
            </a:pPr>
            <a:endParaRPr lang="zh-CN" altLang="en-US" strike="noStrike" noProof="1"/>
          </a:p>
        </p:txBody>
      </p:sp>
      <p:sp>
        <p:nvSpPr>
          <p:cNvPr id="5" name="页脚占位符 4"/>
          <p:cNvSpPr>
            <a:spLocks noGrp="1"/>
          </p:cNvSpPr>
          <p:nvPr>
            <p:ph type="ftr" sz="quarter" idx="11"/>
          </p:nvPr>
        </p:nvSpPr>
        <p:spPr/>
        <p:txBody>
          <a:bodyPr/>
          <a:lstStyle/>
          <a:p>
            <a:pPr lvl="0" fontAlgn="base">
              <a:buClr>
                <a:srgbClr val="000000"/>
              </a:buClr>
            </a:pPr>
            <a:endParaRPr lang="zh-CN" altLang="en-US" strike="noStrike" noProof="1"/>
          </a:p>
        </p:txBody>
      </p:sp>
      <p:sp>
        <p:nvSpPr>
          <p:cNvPr id="6" name="灯片编号占位符 5"/>
          <p:cNvSpPr>
            <a:spLocks noGrp="1"/>
          </p:cNvSpPr>
          <p:nvPr>
            <p:ph type="sldNum" sz="quarter" idx="12"/>
          </p:nvPr>
        </p:nvSpPr>
        <p:spPr/>
        <p:txBody>
          <a:body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quarter" idx="10"/>
          </p:nvPr>
        </p:nvSpPr>
        <p:spPr/>
        <p:txBody>
          <a:bodyPr/>
          <a:lstStyle/>
          <a:p>
            <a:pPr lvl="0" fontAlgn="base">
              <a:buClr>
                <a:srgbClr val="000000"/>
              </a:buClr>
            </a:pPr>
            <a:endParaRPr lang="zh-CN" altLang="en-US" strike="noStrike" noProof="1"/>
          </a:p>
        </p:txBody>
      </p:sp>
      <p:sp>
        <p:nvSpPr>
          <p:cNvPr id="5" name="页脚占位符 4"/>
          <p:cNvSpPr>
            <a:spLocks noGrp="1"/>
          </p:cNvSpPr>
          <p:nvPr>
            <p:ph type="ftr" sz="quarter" idx="11"/>
          </p:nvPr>
        </p:nvSpPr>
        <p:spPr/>
        <p:txBody>
          <a:bodyPr/>
          <a:lstStyle/>
          <a:p>
            <a:pPr lvl="0" fontAlgn="base">
              <a:buClr>
                <a:srgbClr val="000000"/>
              </a:buClr>
            </a:pPr>
            <a:endParaRPr lang="zh-CN" altLang="en-US" strike="noStrike" noProof="1"/>
          </a:p>
        </p:txBody>
      </p:sp>
      <p:sp>
        <p:nvSpPr>
          <p:cNvPr id="6" name="灯片编号占位符 5"/>
          <p:cNvSpPr>
            <a:spLocks noGrp="1"/>
          </p:cNvSpPr>
          <p:nvPr>
            <p:ph type="sldNum" sz="quarter" idx="12"/>
          </p:nvPr>
        </p:nvSpPr>
        <p:spPr/>
        <p:txBody>
          <a:body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
        <p:nvSpPr>
          <p:cNvPr id="4" name="日期占位符 3"/>
          <p:cNvSpPr>
            <a:spLocks noGrp="1"/>
          </p:cNvSpPr>
          <p:nvPr>
            <p:ph type="dt" sz="quarter" idx="10"/>
          </p:nvPr>
        </p:nvSpPr>
        <p:spPr/>
        <p:txBody>
          <a:bodyPr/>
          <a:lstStyle/>
          <a:p>
            <a:pPr lvl="0" fontAlgn="base">
              <a:buClr>
                <a:srgbClr val="000000"/>
              </a:buClr>
            </a:pPr>
            <a:endParaRPr lang="zh-CN" altLang="en-US" strike="noStrike" noProof="1"/>
          </a:p>
        </p:txBody>
      </p:sp>
      <p:sp>
        <p:nvSpPr>
          <p:cNvPr id="5" name="页脚占位符 4"/>
          <p:cNvSpPr>
            <a:spLocks noGrp="1"/>
          </p:cNvSpPr>
          <p:nvPr>
            <p:ph type="ftr" sz="quarter" idx="11"/>
          </p:nvPr>
        </p:nvSpPr>
        <p:spPr/>
        <p:txBody>
          <a:bodyPr/>
          <a:lstStyle/>
          <a:p>
            <a:pPr lvl="0" fontAlgn="base">
              <a:buClr>
                <a:srgbClr val="000000"/>
              </a:buClr>
            </a:pPr>
            <a:endParaRPr lang="zh-CN" altLang="en-US" strike="noStrike" noProof="1"/>
          </a:p>
        </p:txBody>
      </p:sp>
      <p:sp>
        <p:nvSpPr>
          <p:cNvPr id="6" name="灯片编号占位符 5"/>
          <p:cNvSpPr>
            <a:spLocks noGrp="1"/>
          </p:cNvSpPr>
          <p:nvPr>
            <p:ph type="sldNum" sz="quarter" idx="12"/>
          </p:nvPr>
        </p:nvSpPr>
        <p:spPr/>
        <p:txBody>
          <a:body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quarter" idx="10"/>
          </p:nvPr>
        </p:nvSpPr>
        <p:spPr/>
        <p:txBody>
          <a:bodyPr/>
          <a:lstStyle/>
          <a:p>
            <a:pPr lvl="0" fontAlgn="base">
              <a:buClr>
                <a:srgbClr val="000000"/>
              </a:buClr>
            </a:pPr>
            <a:endParaRPr lang="zh-CN" altLang="en-US" strike="noStrike" noProof="1"/>
          </a:p>
        </p:txBody>
      </p:sp>
      <p:sp>
        <p:nvSpPr>
          <p:cNvPr id="6" name="页脚占位符 5"/>
          <p:cNvSpPr>
            <a:spLocks noGrp="1"/>
          </p:cNvSpPr>
          <p:nvPr>
            <p:ph type="ftr" sz="quarter" idx="11"/>
          </p:nvPr>
        </p:nvSpPr>
        <p:spPr/>
        <p:txBody>
          <a:bodyPr/>
          <a:lstStyle/>
          <a:p>
            <a:pPr lvl="0" fontAlgn="base">
              <a:buClr>
                <a:srgbClr val="000000"/>
              </a:buClr>
            </a:pPr>
            <a:endParaRPr lang="zh-CN" altLang="en-US" strike="noStrike" noProof="1"/>
          </a:p>
        </p:txBody>
      </p:sp>
      <p:sp>
        <p:nvSpPr>
          <p:cNvPr id="7" name="灯片编号占位符 6"/>
          <p:cNvSpPr>
            <a:spLocks noGrp="1"/>
          </p:cNvSpPr>
          <p:nvPr>
            <p:ph type="sldNum" sz="quarter" idx="12"/>
          </p:nvPr>
        </p:nvSpPr>
        <p:spPr/>
        <p:txBody>
          <a:body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quarter" idx="10"/>
          </p:nvPr>
        </p:nvSpPr>
        <p:spPr/>
        <p:txBody>
          <a:bodyPr/>
          <a:lstStyle/>
          <a:p>
            <a:pPr lvl="0" fontAlgn="base">
              <a:buClr>
                <a:srgbClr val="000000"/>
              </a:buClr>
            </a:pPr>
            <a:endParaRPr lang="zh-CN" altLang="en-US" strike="noStrike" noProof="1"/>
          </a:p>
        </p:txBody>
      </p:sp>
      <p:sp>
        <p:nvSpPr>
          <p:cNvPr id="8" name="页脚占位符 7"/>
          <p:cNvSpPr>
            <a:spLocks noGrp="1"/>
          </p:cNvSpPr>
          <p:nvPr>
            <p:ph type="ftr" sz="quarter" idx="11"/>
          </p:nvPr>
        </p:nvSpPr>
        <p:spPr/>
        <p:txBody>
          <a:bodyPr/>
          <a:lstStyle/>
          <a:p>
            <a:pPr lvl="0" fontAlgn="base">
              <a:buClr>
                <a:srgbClr val="000000"/>
              </a:buClr>
            </a:pPr>
            <a:endParaRPr lang="zh-CN" altLang="en-US" strike="noStrike" noProof="1"/>
          </a:p>
        </p:txBody>
      </p:sp>
      <p:sp>
        <p:nvSpPr>
          <p:cNvPr id="9" name="灯片编号占位符 8"/>
          <p:cNvSpPr>
            <a:spLocks noGrp="1"/>
          </p:cNvSpPr>
          <p:nvPr>
            <p:ph type="sldNum" sz="quarter" idx="12"/>
          </p:nvPr>
        </p:nvSpPr>
        <p:spPr/>
        <p:txBody>
          <a:body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38100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5820" y="1524000"/>
            <a:ext cx="4107180" cy="44958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quarter" idx="10"/>
          </p:nvPr>
        </p:nvSpPr>
        <p:spPr/>
        <p:txBody>
          <a:bodyPr/>
          <a:lstStyle/>
          <a:p>
            <a:pPr lvl="0" fontAlgn="base">
              <a:buClr>
                <a:srgbClr val="000000"/>
              </a:buClr>
            </a:pPr>
            <a:endParaRPr lang="zh-CN" altLang="en-US" strike="noStrike" noProof="1"/>
          </a:p>
        </p:txBody>
      </p:sp>
      <p:sp>
        <p:nvSpPr>
          <p:cNvPr id="4" name="页脚占位符 3"/>
          <p:cNvSpPr>
            <a:spLocks noGrp="1"/>
          </p:cNvSpPr>
          <p:nvPr>
            <p:ph type="ftr" sz="quarter" idx="11"/>
          </p:nvPr>
        </p:nvSpPr>
        <p:spPr/>
        <p:txBody>
          <a:bodyPr/>
          <a:lstStyle/>
          <a:p>
            <a:pPr lvl="0" fontAlgn="base">
              <a:buClr>
                <a:srgbClr val="000000"/>
              </a:buClr>
            </a:pPr>
            <a:endParaRPr lang="zh-CN" altLang="en-US" strike="noStrike" noProof="1"/>
          </a:p>
        </p:txBody>
      </p:sp>
      <p:sp>
        <p:nvSpPr>
          <p:cNvPr id="5" name="灯片编号占位符 4"/>
          <p:cNvSpPr>
            <a:spLocks noGrp="1"/>
          </p:cNvSpPr>
          <p:nvPr>
            <p:ph type="sldNum" sz="quarter" idx="12"/>
          </p:nvPr>
        </p:nvSpPr>
        <p:spPr/>
        <p:txBody>
          <a:body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381000" y="76200"/>
            <a:ext cx="6165022" cy="59436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quarter" idx="10"/>
          </p:nvPr>
        </p:nvSpPr>
        <p:spPr/>
        <p:txBody>
          <a:bodyPr/>
          <a:lstStyle/>
          <a:p>
            <a:pPr lvl="0" fontAlgn="base">
              <a:buClr>
                <a:srgbClr val="000000"/>
              </a:buClr>
            </a:pPr>
            <a:endParaRPr lang="zh-CN" altLang="en-US" strike="noStrike" noProof="1"/>
          </a:p>
        </p:txBody>
      </p:sp>
      <p:sp>
        <p:nvSpPr>
          <p:cNvPr id="3" name="页脚占位符 2"/>
          <p:cNvSpPr>
            <a:spLocks noGrp="1"/>
          </p:cNvSpPr>
          <p:nvPr>
            <p:ph type="ftr" sz="quarter" idx="11"/>
          </p:nvPr>
        </p:nvSpPr>
        <p:spPr/>
        <p:txBody>
          <a:bodyPr/>
          <a:lstStyle/>
          <a:p>
            <a:pPr lvl="0" fontAlgn="base">
              <a:buClr>
                <a:srgbClr val="000000"/>
              </a:buClr>
            </a:pPr>
            <a:endParaRPr lang="zh-CN" altLang="en-US" strike="noStrike" noProof="1"/>
          </a:p>
        </p:txBody>
      </p:sp>
      <p:sp>
        <p:nvSpPr>
          <p:cNvPr id="4" name="灯片编号占位符 3"/>
          <p:cNvSpPr>
            <a:spLocks noGrp="1"/>
          </p:cNvSpPr>
          <p:nvPr>
            <p:ph type="sldNum" sz="quarter" idx="12"/>
          </p:nvPr>
        </p:nvSpPr>
        <p:spPr/>
        <p:txBody>
          <a:body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日期占位符 4"/>
          <p:cNvSpPr>
            <a:spLocks noGrp="1"/>
          </p:cNvSpPr>
          <p:nvPr>
            <p:ph type="dt" sz="quarter" idx="10"/>
          </p:nvPr>
        </p:nvSpPr>
        <p:spPr/>
        <p:txBody>
          <a:bodyPr/>
          <a:lstStyle/>
          <a:p>
            <a:pPr lvl="0" fontAlgn="base">
              <a:buClr>
                <a:srgbClr val="000000"/>
              </a:buClr>
            </a:pPr>
            <a:endParaRPr lang="zh-CN" altLang="en-US" strike="noStrike" noProof="1"/>
          </a:p>
        </p:txBody>
      </p:sp>
      <p:sp>
        <p:nvSpPr>
          <p:cNvPr id="6" name="页脚占位符 5"/>
          <p:cNvSpPr>
            <a:spLocks noGrp="1"/>
          </p:cNvSpPr>
          <p:nvPr>
            <p:ph type="ftr" sz="quarter" idx="11"/>
          </p:nvPr>
        </p:nvSpPr>
        <p:spPr/>
        <p:txBody>
          <a:bodyPr/>
          <a:lstStyle/>
          <a:p>
            <a:pPr lvl="0" fontAlgn="base">
              <a:buClr>
                <a:srgbClr val="000000"/>
              </a:buClr>
            </a:pPr>
            <a:endParaRPr lang="zh-CN" altLang="en-US" strike="noStrike" noProof="1"/>
          </a:p>
        </p:txBody>
      </p:sp>
      <p:sp>
        <p:nvSpPr>
          <p:cNvPr id="7" name="灯片编号占位符 6"/>
          <p:cNvSpPr>
            <a:spLocks noGrp="1"/>
          </p:cNvSpPr>
          <p:nvPr>
            <p:ph type="sldNum" sz="quarter" idx="12"/>
          </p:nvPr>
        </p:nvSpPr>
        <p:spPr/>
        <p:txBody>
          <a:body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
        <p:nvSpPr>
          <p:cNvPr id="5" name="日期占位符 4"/>
          <p:cNvSpPr>
            <a:spLocks noGrp="1"/>
          </p:cNvSpPr>
          <p:nvPr>
            <p:ph type="dt" sz="quarter" idx="10"/>
          </p:nvPr>
        </p:nvSpPr>
        <p:spPr/>
        <p:txBody>
          <a:bodyPr/>
          <a:lstStyle/>
          <a:p>
            <a:pPr lvl="0" fontAlgn="base">
              <a:buClr>
                <a:srgbClr val="000000"/>
              </a:buClr>
            </a:pPr>
            <a:endParaRPr lang="zh-CN" altLang="en-US" strike="noStrike" noProof="1"/>
          </a:p>
        </p:txBody>
      </p:sp>
      <p:sp>
        <p:nvSpPr>
          <p:cNvPr id="6" name="页脚占位符 5"/>
          <p:cNvSpPr>
            <a:spLocks noGrp="1"/>
          </p:cNvSpPr>
          <p:nvPr>
            <p:ph type="ftr" sz="quarter" idx="11"/>
          </p:nvPr>
        </p:nvSpPr>
        <p:spPr/>
        <p:txBody>
          <a:bodyPr/>
          <a:lstStyle/>
          <a:p>
            <a:pPr lvl="0" fontAlgn="base">
              <a:buClr>
                <a:srgbClr val="000000"/>
              </a:buClr>
            </a:pPr>
            <a:endParaRPr lang="zh-CN" altLang="en-US" strike="noStrike" noProof="1"/>
          </a:p>
        </p:txBody>
      </p:sp>
      <p:sp>
        <p:nvSpPr>
          <p:cNvPr id="7" name="灯片编号占位符 6"/>
          <p:cNvSpPr>
            <a:spLocks noGrp="1"/>
          </p:cNvSpPr>
          <p:nvPr>
            <p:ph type="sldNum" sz="quarter" idx="12"/>
          </p:nvPr>
        </p:nvSpPr>
        <p:spPr/>
        <p:txBody>
          <a:body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t>‹#›</a:t>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6" Type="http://schemas.openxmlformats.org/officeDocument/2006/relationships/image" Target="../media/image4.pn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pn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6" Type="http://schemas.openxmlformats.org/officeDocument/2006/relationships/image" Target="../media/image4.png"/><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image" Target="../media/image1.png"/><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2.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6" Type="http://schemas.openxmlformats.org/officeDocument/2006/relationships/image" Target="../media/image4.png"/><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1.pn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2.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6" Type="http://schemas.openxmlformats.org/officeDocument/2006/relationships/image" Target="../media/image4.png"/><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1.png"/><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矩形 2049"/>
          <p:cNvSpPr/>
          <p:nvPr/>
        </p:nvSpPr>
        <p:spPr>
          <a:xfrm>
            <a:off x="0" y="5486400"/>
            <a:ext cx="9144000" cy="1371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51" name="矩形 2050"/>
          <p:cNvSpPr/>
          <p:nvPr/>
        </p:nvSpPr>
        <p:spPr>
          <a:xfrm>
            <a:off x="1219200" y="1752600"/>
            <a:ext cx="7391400" cy="10668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grpSp>
        <p:nvGrpSpPr>
          <p:cNvPr id="2052" name="组合 2051"/>
          <p:cNvGrpSpPr/>
          <p:nvPr/>
        </p:nvGrpSpPr>
        <p:grpSpPr>
          <a:xfrm>
            <a:off x="0" y="0"/>
            <a:ext cx="9144000" cy="6858000"/>
            <a:chOff x="0" y="0"/>
            <a:chExt cx="5760" cy="4320"/>
          </a:xfrm>
        </p:grpSpPr>
        <p:sp>
          <p:nvSpPr>
            <p:cNvPr id="2053" name="矩形 2052"/>
            <p:cNvSpPr/>
            <p:nvPr/>
          </p:nvSpPr>
          <p:spPr>
            <a:xfrm>
              <a:off x="2112" y="0"/>
              <a:ext cx="3648" cy="96"/>
            </a:xfrm>
            <a:prstGeom prst="rect">
              <a:avLst/>
            </a:prstGeom>
            <a:solidFill>
              <a:schemeClr val="folHlink"/>
            </a:soli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grpSp>
          <p:nvGrpSpPr>
            <p:cNvPr id="2054" name="组合 2053"/>
            <p:cNvGrpSpPr/>
            <p:nvPr userDrawn="1"/>
          </p:nvGrpSpPr>
          <p:grpSpPr>
            <a:xfrm>
              <a:off x="0" y="0"/>
              <a:ext cx="5760" cy="4320"/>
              <a:chOff x="0" y="0"/>
              <a:chExt cx="5760" cy="4320"/>
            </a:xfrm>
          </p:grpSpPr>
          <p:sp>
            <p:nvSpPr>
              <p:cNvPr id="2055" name="直接连接符 2054"/>
              <p:cNvSpPr/>
              <p:nvPr/>
            </p:nvSpPr>
            <p:spPr>
              <a:xfrm>
                <a:off x="0" y="19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56" name="直接连接符 2055"/>
              <p:cNvSpPr/>
              <p:nvPr/>
            </p:nvSpPr>
            <p:spPr>
              <a:xfrm>
                <a:off x="0" y="38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57" name="直接连接符 2056"/>
              <p:cNvSpPr/>
              <p:nvPr/>
            </p:nvSpPr>
            <p:spPr>
              <a:xfrm>
                <a:off x="0" y="57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58" name="直接连接符 2057"/>
              <p:cNvSpPr/>
              <p:nvPr/>
            </p:nvSpPr>
            <p:spPr>
              <a:xfrm>
                <a:off x="0" y="76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59" name="直接连接符 2058"/>
              <p:cNvSpPr/>
              <p:nvPr/>
            </p:nvSpPr>
            <p:spPr>
              <a:xfrm>
                <a:off x="0" y="96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60" name="直接连接符 2059"/>
              <p:cNvSpPr/>
              <p:nvPr/>
            </p:nvSpPr>
            <p:spPr>
              <a:xfrm>
                <a:off x="0" y="115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61" name="直接连接符 2060"/>
              <p:cNvSpPr/>
              <p:nvPr/>
            </p:nvSpPr>
            <p:spPr>
              <a:xfrm>
                <a:off x="0" y="134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62" name="直接连接符 2061"/>
              <p:cNvSpPr/>
              <p:nvPr/>
            </p:nvSpPr>
            <p:spPr>
              <a:xfrm>
                <a:off x="0" y="153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63" name="直接连接符 2062"/>
              <p:cNvSpPr/>
              <p:nvPr/>
            </p:nvSpPr>
            <p:spPr>
              <a:xfrm>
                <a:off x="0" y="172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64" name="直接连接符 2063"/>
              <p:cNvSpPr/>
              <p:nvPr/>
            </p:nvSpPr>
            <p:spPr>
              <a:xfrm>
                <a:off x="0" y="192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65" name="直接连接符 2064"/>
              <p:cNvSpPr/>
              <p:nvPr/>
            </p:nvSpPr>
            <p:spPr>
              <a:xfrm>
                <a:off x="0" y="211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66" name="直接连接符 2065"/>
              <p:cNvSpPr/>
              <p:nvPr/>
            </p:nvSpPr>
            <p:spPr>
              <a:xfrm>
                <a:off x="0" y="230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67" name="直接连接符 2066"/>
              <p:cNvSpPr/>
              <p:nvPr/>
            </p:nvSpPr>
            <p:spPr>
              <a:xfrm>
                <a:off x="0" y="249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68" name="直接连接符 2067"/>
              <p:cNvSpPr/>
              <p:nvPr/>
            </p:nvSpPr>
            <p:spPr>
              <a:xfrm>
                <a:off x="0" y="268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69" name="直接连接符 2068"/>
              <p:cNvSpPr/>
              <p:nvPr/>
            </p:nvSpPr>
            <p:spPr>
              <a:xfrm>
                <a:off x="0" y="288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70" name="直接连接符 2069"/>
              <p:cNvSpPr/>
              <p:nvPr/>
            </p:nvSpPr>
            <p:spPr>
              <a:xfrm>
                <a:off x="0" y="307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71" name="直接连接符 2070"/>
              <p:cNvSpPr/>
              <p:nvPr/>
            </p:nvSpPr>
            <p:spPr>
              <a:xfrm>
                <a:off x="0" y="326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72" name="直接连接符 2071"/>
              <p:cNvSpPr/>
              <p:nvPr/>
            </p:nvSpPr>
            <p:spPr>
              <a:xfrm>
                <a:off x="0" y="3456"/>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73" name="直接连接符 2072"/>
              <p:cNvSpPr/>
              <p:nvPr/>
            </p:nvSpPr>
            <p:spPr>
              <a:xfrm>
                <a:off x="0" y="3648"/>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74" name="直接连接符 2073"/>
              <p:cNvSpPr/>
              <p:nvPr/>
            </p:nvSpPr>
            <p:spPr>
              <a:xfrm>
                <a:off x="0" y="3840"/>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75" name="直接连接符 2074"/>
              <p:cNvSpPr/>
              <p:nvPr/>
            </p:nvSpPr>
            <p:spPr>
              <a:xfrm>
                <a:off x="0" y="4032"/>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76" name="直接连接符 2075"/>
              <p:cNvSpPr/>
              <p:nvPr/>
            </p:nvSpPr>
            <p:spPr>
              <a:xfrm>
                <a:off x="0" y="4224"/>
                <a:ext cx="5760" cy="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77" name="直接连接符 2076"/>
              <p:cNvSpPr/>
              <p:nvPr/>
            </p:nvSpPr>
            <p:spPr>
              <a:xfrm>
                <a:off x="19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78" name="直接连接符 2077"/>
              <p:cNvSpPr/>
              <p:nvPr/>
            </p:nvSpPr>
            <p:spPr>
              <a:xfrm>
                <a:off x="38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79" name="直接连接符 2078"/>
              <p:cNvSpPr/>
              <p:nvPr/>
            </p:nvSpPr>
            <p:spPr>
              <a:xfrm>
                <a:off x="57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80" name="直接连接符 2079"/>
              <p:cNvSpPr/>
              <p:nvPr/>
            </p:nvSpPr>
            <p:spPr>
              <a:xfrm>
                <a:off x="76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81" name="直接连接符 2080"/>
              <p:cNvSpPr/>
              <p:nvPr/>
            </p:nvSpPr>
            <p:spPr>
              <a:xfrm>
                <a:off x="96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82" name="直接连接符 2081"/>
              <p:cNvSpPr/>
              <p:nvPr/>
            </p:nvSpPr>
            <p:spPr>
              <a:xfrm>
                <a:off x="115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83" name="直接连接符 2082"/>
              <p:cNvSpPr/>
              <p:nvPr/>
            </p:nvSpPr>
            <p:spPr>
              <a:xfrm>
                <a:off x="134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84" name="直接连接符 2083"/>
              <p:cNvSpPr/>
              <p:nvPr/>
            </p:nvSpPr>
            <p:spPr>
              <a:xfrm>
                <a:off x="153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85" name="直接连接符 2084"/>
              <p:cNvSpPr/>
              <p:nvPr/>
            </p:nvSpPr>
            <p:spPr>
              <a:xfrm>
                <a:off x="172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86" name="直接连接符 2085"/>
              <p:cNvSpPr/>
              <p:nvPr/>
            </p:nvSpPr>
            <p:spPr>
              <a:xfrm>
                <a:off x="192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87" name="直接连接符 2086"/>
              <p:cNvSpPr/>
              <p:nvPr/>
            </p:nvSpPr>
            <p:spPr>
              <a:xfrm>
                <a:off x="211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88" name="直接连接符 2087"/>
              <p:cNvSpPr/>
              <p:nvPr/>
            </p:nvSpPr>
            <p:spPr>
              <a:xfrm>
                <a:off x="230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89" name="直接连接符 2088"/>
              <p:cNvSpPr/>
              <p:nvPr/>
            </p:nvSpPr>
            <p:spPr>
              <a:xfrm>
                <a:off x="249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90" name="直接连接符 2089"/>
              <p:cNvSpPr/>
              <p:nvPr/>
            </p:nvSpPr>
            <p:spPr>
              <a:xfrm>
                <a:off x="268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91" name="直接连接符 2090"/>
              <p:cNvSpPr/>
              <p:nvPr/>
            </p:nvSpPr>
            <p:spPr>
              <a:xfrm>
                <a:off x="288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92" name="直接连接符 2091"/>
              <p:cNvSpPr/>
              <p:nvPr/>
            </p:nvSpPr>
            <p:spPr>
              <a:xfrm>
                <a:off x="307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93" name="直接连接符 2092"/>
              <p:cNvSpPr/>
              <p:nvPr/>
            </p:nvSpPr>
            <p:spPr>
              <a:xfrm>
                <a:off x="326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94" name="直接连接符 2093"/>
              <p:cNvSpPr/>
              <p:nvPr/>
            </p:nvSpPr>
            <p:spPr>
              <a:xfrm>
                <a:off x="345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95" name="直接连接符 2094"/>
              <p:cNvSpPr/>
              <p:nvPr/>
            </p:nvSpPr>
            <p:spPr>
              <a:xfrm>
                <a:off x="364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96" name="直接连接符 2095"/>
              <p:cNvSpPr/>
              <p:nvPr/>
            </p:nvSpPr>
            <p:spPr>
              <a:xfrm>
                <a:off x="384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97" name="直接连接符 2096"/>
              <p:cNvSpPr/>
              <p:nvPr/>
            </p:nvSpPr>
            <p:spPr>
              <a:xfrm>
                <a:off x="403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98" name="直接连接符 2097"/>
              <p:cNvSpPr/>
              <p:nvPr/>
            </p:nvSpPr>
            <p:spPr>
              <a:xfrm>
                <a:off x="422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099" name="直接连接符 2098"/>
              <p:cNvSpPr/>
              <p:nvPr/>
            </p:nvSpPr>
            <p:spPr>
              <a:xfrm>
                <a:off x="441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100" name="直接连接符 2099"/>
              <p:cNvSpPr/>
              <p:nvPr/>
            </p:nvSpPr>
            <p:spPr>
              <a:xfrm>
                <a:off x="460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101" name="直接连接符 2100"/>
              <p:cNvSpPr/>
              <p:nvPr/>
            </p:nvSpPr>
            <p:spPr>
              <a:xfrm>
                <a:off x="4800"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102" name="直接连接符 2101"/>
              <p:cNvSpPr/>
              <p:nvPr/>
            </p:nvSpPr>
            <p:spPr>
              <a:xfrm>
                <a:off x="4992"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103" name="直接连接符 2102"/>
              <p:cNvSpPr/>
              <p:nvPr/>
            </p:nvSpPr>
            <p:spPr>
              <a:xfrm>
                <a:off x="5184"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104" name="直接连接符 2103"/>
              <p:cNvSpPr/>
              <p:nvPr/>
            </p:nvSpPr>
            <p:spPr>
              <a:xfrm>
                <a:off x="5376"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105" name="直接连接符 2104"/>
              <p:cNvSpPr/>
              <p:nvPr/>
            </p:nvSpPr>
            <p:spPr>
              <a:xfrm>
                <a:off x="5568" y="0"/>
                <a:ext cx="0" cy="4320"/>
              </a:xfrm>
              <a:prstGeom prst="line">
                <a:avLst/>
              </a:prstGeom>
              <a:ln w="9525" cap="flat" cmpd="sng">
                <a:pattFill prst="pct30">
                  <a:fgClr>
                    <a:schemeClr val="folHlink"/>
                  </a:fgClr>
                  <a:bgClr>
                    <a:schemeClr val="bg1"/>
                  </a:bgClr>
                </a:patt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grpSp>
        <p:sp>
          <p:nvSpPr>
            <p:cNvPr id="2106" name="直接连接符 2105"/>
            <p:cNvSpPr/>
            <p:nvPr/>
          </p:nvSpPr>
          <p:spPr>
            <a:xfrm>
              <a:off x="5568" y="0"/>
              <a:ext cx="0" cy="1488"/>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grpSp>
      <p:sp>
        <p:nvSpPr>
          <p:cNvPr id="2107" name="直接连接符 2106"/>
          <p:cNvSpPr/>
          <p:nvPr/>
        </p:nvSpPr>
        <p:spPr>
          <a:xfrm>
            <a:off x="803275" y="887413"/>
            <a:ext cx="0" cy="2851150"/>
          </a:xfrm>
          <a:prstGeom prst="line">
            <a:avLst/>
          </a:prstGeom>
          <a:ln w="57150" cap="flat" cmpd="thinThick">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108" name="直接连接符 2107"/>
          <p:cNvSpPr/>
          <p:nvPr/>
        </p:nvSpPr>
        <p:spPr>
          <a:xfrm flipH="1" flipV="1">
            <a:off x="457200" y="1489075"/>
            <a:ext cx="6049963" cy="1588"/>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109" name="任意多边形 2108"/>
          <p:cNvSpPr/>
          <p:nvPr/>
        </p:nvSpPr>
        <p:spPr>
          <a:xfrm rot="-5400000" flipH="1">
            <a:off x="674688" y="1365250"/>
            <a:ext cx="247650" cy="249238"/>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bg1"/>
              </a:gs>
              <a:gs pos="100000">
                <a:schemeClr val="folHlink"/>
              </a:gs>
            </a:gsLst>
            <a:path path="rect">
              <a:fillToRect l="50000" t="50000" r="50000" b="50000"/>
            </a:path>
            <a:tileRect/>
          </a:gradFill>
          <a:ln w="9525" cap="flat" cmpd="sng">
            <a:solidFill>
              <a:schemeClr val="hlink"/>
            </a:solidFill>
            <a:prstDash val="solid"/>
            <a:miter/>
            <a:headEnd type="none" w="med" len="med"/>
            <a:tailEnd type="none" w="med" len="med"/>
          </a:ln>
        </p:spPr>
        <p:txBody>
          <a:bodyPr/>
          <a:lstStyle/>
          <a:p>
            <a:endParaRPr lang="zh-CN" altLang="en-US"/>
          </a:p>
        </p:txBody>
      </p:sp>
      <p:sp>
        <p:nvSpPr>
          <p:cNvPr id="2110" name="直接连接符 2109"/>
          <p:cNvSpPr/>
          <p:nvPr/>
        </p:nvSpPr>
        <p:spPr>
          <a:xfrm flipV="1">
            <a:off x="2565400" y="5737225"/>
            <a:ext cx="6045200" cy="0"/>
          </a:xfrm>
          <a:prstGeom prst="line">
            <a:avLst/>
          </a:prstGeom>
          <a:ln w="19050"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111" name="直接连接符 2110"/>
          <p:cNvSpPr/>
          <p:nvPr/>
        </p:nvSpPr>
        <p:spPr>
          <a:xfrm flipH="1">
            <a:off x="8286750" y="3371850"/>
            <a:ext cx="0" cy="2876550"/>
          </a:xfrm>
          <a:prstGeom prst="line">
            <a:avLst/>
          </a:prstGeom>
          <a:ln w="57150" cap="flat" cmpd="thickThin">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2112" name="任意多边形 2111"/>
          <p:cNvSpPr/>
          <p:nvPr/>
        </p:nvSpPr>
        <p:spPr>
          <a:xfrm rot="5400000">
            <a:off x="8166100" y="5584825"/>
            <a:ext cx="247650" cy="25082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57150" cap="flat" cmpd="thickThin">
            <a:solidFill>
              <a:schemeClr val="hlink"/>
            </a:solidFill>
            <a:prstDash val="solid"/>
            <a:miter/>
            <a:headEnd type="none" w="med" len="med"/>
            <a:tailEnd type="none" w="med" len="med"/>
          </a:ln>
        </p:spPr>
        <p:txBody>
          <a:bodyPr/>
          <a:lstStyle/>
          <a:p>
            <a:endParaRPr lang="zh-CN" altLang="en-US"/>
          </a:p>
        </p:txBody>
      </p:sp>
      <p:sp>
        <p:nvSpPr>
          <p:cNvPr id="2113" name="矩形 2117"/>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2114" name="图片 2118" descr="logo3"/>
          <p:cNvPicPr>
            <a:picLocks noChangeAspect="1"/>
          </p:cNvPicPr>
          <p:nvPr/>
        </p:nvPicPr>
        <p:blipFill>
          <a:blip r:embed="rId13">
            <a:clrChange>
              <a:clrFrom>
                <a:srgbClr val="FFFFFF"/>
              </a:clrFrom>
              <a:clrTo>
                <a:srgbClr val="FFFFFF">
                  <a:alpha val="0"/>
                </a:srgbClr>
              </a:clrTo>
            </a:clrChange>
          </a:blip>
          <a:stretch>
            <a:fillRect/>
          </a:stretch>
        </p:blipFill>
        <p:spPr>
          <a:xfrm>
            <a:off x="7924800" y="6196013"/>
            <a:ext cx="838200" cy="466725"/>
          </a:xfrm>
          <a:prstGeom prst="rect">
            <a:avLst/>
          </a:prstGeom>
          <a:noFill/>
          <a:ln w="9525">
            <a:noFill/>
          </a:ln>
        </p:spPr>
      </p:pic>
      <p:pic>
        <p:nvPicPr>
          <p:cNvPr id="2115" name="图片 2119" descr="new2"/>
          <p:cNvPicPr>
            <a:picLocks noChangeAspect="1"/>
          </p:cNvPicPr>
          <p:nvPr/>
        </p:nvPicPr>
        <p:blipFill>
          <a:blip r:embed="rId14"/>
          <a:stretch>
            <a:fillRect/>
          </a:stretch>
        </p:blipFill>
        <p:spPr>
          <a:xfrm>
            <a:off x="7924800" y="163513"/>
            <a:ext cx="868363" cy="674687"/>
          </a:xfrm>
          <a:prstGeom prst="rect">
            <a:avLst/>
          </a:prstGeom>
          <a:noFill/>
          <a:ln w="9525">
            <a:noFill/>
          </a:ln>
        </p:spPr>
      </p:pic>
      <p:pic>
        <p:nvPicPr>
          <p:cNvPr id="2116" name="图片 2120" descr="new3"/>
          <p:cNvPicPr>
            <a:picLocks noChangeAspect="1"/>
          </p:cNvPicPr>
          <p:nvPr/>
        </p:nvPicPr>
        <p:blipFill>
          <a:blip r:embed="rId15"/>
          <a:stretch>
            <a:fillRect/>
          </a:stretch>
        </p:blipFill>
        <p:spPr>
          <a:xfrm>
            <a:off x="7696200" y="854075"/>
            <a:ext cx="1371600" cy="271463"/>
          </a:xfrm>
          <a:prstGeom prst="rect">
            <a:avLst/>
          </a:prstGeom>
          <a:noFill/>
          <a:ln w="9525">
            <a:noFill/>
          </a:ln>
        </p:spPr>
      </p:pic>
      <p:sp>
        <p:nvSpPr>
          <p:cNvPr id="2117"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2118"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2119" name="日期占位符 2114"/>
          <p:cNvSpPr>
            <a:spLocks noGrp="1"/>
          </p:cNvSpPr>
          <p:nvPr>
            <p:ph type="dt" sz="quarter"/>
          </p:nvPr>
        </p:nvSpPr>
        <p:spPr>
          <a:xfrm>
            <a:off x="685800" y="6248400"/>
            <a:ext cx="1905000" cy="457200"/>
          </a:xfrm>
          <a:prstGeom prst="rect">
            <a:avLst/>
          </a:prstGeom>
          <a:noFill/>
          <a:ln w="9525">
            <a:noFill/>
            <a:miter/>
          </a:ln>
        </p:spPr>
        <p:txBody>
          <a:bodyPr anchor="b"/>
          <a:lstStyle>
            <a:lvl1pPr>
              <a:defRPr sz="1400" b="0">
                <a:latin typeface="Tahoma" panose="020B0604030504040204" pitchFamily="2" charset="0"/>
              </a:defRPr>
            </a:lvl1pPr>
          </a:lstStyle>
          <a:p>
            <a:pPr lvl="0" fontAlgn="base">
              <a:buClr>
                <a:srgbClr val="000000"/>
              </a:buClr>
            </a:pPr>
            <a:endParaRPr lang="zh-CN" altLang="en-US" strike="noStrike" noProof="1"/>
          </a:p>
        </p:txBody>
      </p:sp>
      <p:sp>
        <p:nvSpPr>
          <p:cNvPr id="2120" name="页脚占位符 2115"/>
          <p:cNvSpPr>
            <a:spLocks noGrp="1"/>
          </p:cNvSpPr>
          <p:nvPr>
            <p:ph type="ftr" sz="quarter"/>
          </p:nvPr>
        </p:nvSpPr>
        <p:spPr>
          <a:xfrm>
            <a:off x="3124200" y="6248400"/>
            <a:ext cx="2895600" cy="457200"/>
          </a:xfrm>
          <a:prstGeom prst="rect">
            <a:avLst/>
          </a:prstGeom>
          <a:noFill/>
          <a:ln w="9525">
            <a:noFill/>
            <a:miter/>
          </a:ln>
        </p:spPr>
        <p:txBody>
          <a:bodyPr anchor="b"/>
          <a:lstStyle>
            <a:lvl1pPr algn="ctr">
              <a:defRPr sz="1400" b="0">
                <a:latin typeface="Tahoma" panose="020B0604030504040204" pitchFamily="2" charset="0"/>
              </a:defRPr>
            </a:lvl1pPr>
          </a:lstStyle>
          <a:p>
            <a:pPr lvl="0" fontAlgn="base">
              <a:buClr>
                <a:srgbClr val="000000"/>
              </a:buClr>
            </a:pPr>
            <a:endParaRPr lang="zh-CN" altLang="en-US" strike="noStrike" noProof="1"/>
          </a:p>
        </p:txBody>
      </p:sp>
      <p:sp>
        <p:nvSpPr>
          <p:cNvPr id="2121" name="灯片编号占位符 2116"/>
          <p:cNvSpPr>
            <a:spLocks noGrp="1"/>
          </p:cNvSpPr>
          <p:nvPr>
            <p:ph type="sldNum" sz="quarter"/>
          </p:nvPr>
        </p:nvSpPr>
        <p:spPr>
          <a:xfrm>
            <a:off x="6553200" y="6248400"/>
            <a:ext cx="1905000" cy="457200"/>
          </a:xfrm>
          <a:prstGeom prst="rect">
            <a:avLst/>
          </a:prstGeom>
          <a:noFill/>
          <a:ln w="9525">
            <a:noFill/>
            <a:miter/>
          </a:ln>
        </p:spPr>
        <p:txBody>
          <a:bodyPr anchor="b"/>
          <a:lstStyle>
            <a:lvl1pPr algn="r">
              <a:defRPr sz="1400" b="0">
                <a:latin typeface="Tahoma" panose="020B0604030504040204" pitchFamily="2" charset="0"/>
              </a:defRPr>
            </a:lvl1pPr>
          </a:lstStyle>
          <a:p>
            <a:pPr lvl="0" fontAlgn="base">
              <a:buClr>
                <a:srgbClr val="000000"/>
              </a:buClr>
            </a:pPr>
            <a:fld id="{9A0DB2DC-4C9A-4742-B13C-FB6460FD3503}" type="slidenum">
              <a:rPr lang="zh-CN" altLang="en-US" strike="noStrike" noProof="1" dirty="0">
                <a:latin typeface="Tahoma" panose="020B0604030504040204" pitchFamily="2" charset="0"/>
                <a:ea typeface="宋体" panose="02010600030101010101" pitchFamily="2" charset="-122"/>
                <a:cs typeface="+mn-ea"/>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107"/>
                                        </p:tgtEl>
                                        <p:attrNameLst>
                                          <p:attrName>style.visibility</p:attrName>
                                        </p:attrNameLst>
                                      </p:cBhvr>
                                      <p:to>
                                        <p:strVal val="visible"/>
                                      </p:to>
                                    </p:set>
                                    <p:animEffect transition="in" filter="wipe(up)">
                                      <p:cBhvr>
                                        <p:cTn id="7" dur="500"/>
                                        <p:tgtEl>
                                          <p:spTgt spid="2107"/>
                                        </p:tgtEl>
                                      </p:cBhvr>
                                    </p:animEffect>
                                  </p:childTnLst>
                                </p:cTn>
                              </p:par>
                            </p:childTnLst>
                          </p:cTn>
                        </p:par>
                        <p:par>
                          <p:cTn id="8" fill="hold">
                            <p:stCondLst>
                              <p:cond delay="500"/>
                            </p:stCondLst>
                            <p:childTnLst>
                              <p:par>
                                <p:cTn id="9" presetID="17" presetClass="entr" presetSubtype="10" fill="hold" nodeType="afterEffect">
                                  <p:stCondLst>
                                    <p:cond delay="0"/>
                                  </p:stCondLst>
                                  <p:childTnLst>
                                    <p:set>
                                      <p:cBhvr>
                                        <p:cTn id="10" dur="1" fill="hold">
                                          <p:stCondLst>
                                            <p:cond delay="0"/>
                                          </p:stCondLst>
                                        </p:cTn>
                                        <p:tgtEl>
                                          <p:spTgt spid="2115"/>
                                        </p:tgtEl>
                                        <p:attrNameLst>
                                          <p:attrName>style.visibility</p:attrName>
                                        </p:attrNameLst>
                                      </p:cBhvr>
                                      <p:to>
                                        <p:strVal val="visible"/>
                                      </p:to>
                                    </p:set>
                                    <p:anim calcmode="lin" valueType="num">
                                      <p:cBhvr>
                                        <p:cTn id="11" dur="500" fill="hold"/>
                                        <p:tgtEl>
                                          <p:spTgt spid="2115"/>
                                        </p:tgtEl>
                                        <p:attrNameLst>
                                          <p:attrName>ppt_w</p:attrName>
                                        </p:attrNameLst>
                                      </p:cBhvr>
                                      <p:tavLst>
                                        <p:tav tm="0">
                                          <p:val>
                                            <p:fltVal val="0"/>
                                          </p:val>
                                        </p:tav>
                                        <p:tav tm="100000">
                                          <p:val>
                                            <p:strVal val="#ppt_w"/>
                                          </p:val>
                                        </p:tav>
                                      </p:tavLst>
                                    </p:anim>
                                    <p:anim calcmode="lin" valueType="num">
                                      <p:cBhvr>
                                        <p:cTn id="12" dur="500" fill="hold"/>
                                        <p:tgtEl>
                                          <p:spTgt spid="21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025"/>
          <p:cNvSpPr/>
          <p:nvPr/>
        </p:nvSpPr>
        <p:spPr>
          <a:xfrm>
            <a:off x="0" y="5867400"/>
            <a:ext cx="9144000" cy="990600"/>
          </a:xfrm>
          <a:prstGeom prst="rect">
            <a:avLst/>
          </a:prstGeom>
          <a:gradFill rotWithShape="0">
            <a:gsLst>
              <a:gs pos="0">
                <a:schemeClr val="bg1"/>
              </a:gs>
              <a:gs pos="100000">
                <a:schemeClr val="bg2"/>
              </a:gs>
            </a:gsLst>
            <a:lin ang="5400000" scaled="1"/>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7" name="矩形 1026"/>
          <p:cNvSpPr/>
          <p:nvPr/>
        </p:nvSpPr>
        <p:spPr>
          <a:xfrm>
            <a:off x="914400" y="304800"/>
            <a:ext cx="7391400" cy="762000"/>
          </a:xfrm>
          <a:prstGeom prst="rect">
            <a:avLst/>
          </a:prstGeom>
          <a:gradFill rotWithShape="0">
            <a:gsLst>
              <a:gs pos="0">
                <a:schemeClr val="bg1"/>
              </a:gs>
              <a:gs pos="100000">
                <a:schemeClr val="folHlink"/>
              </a:gs>
            </a:gsLst>
            <a:path path="shape">
              <a:fillToRect l="50000" t="50000" r="50000" b="50000"/>
            </a:path>
            <a:tileRect/>
          </a:grad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8" name="矩形 1027"/>
          <p:cNvSpPr/>
          <p:nvPr/>
        </p:nvSpPr>
        <p:spPr>
          <a:xfrm>
            <a:off x="3352800" y="0"/>
            <a:ext cx="5791200" cy="152400"/>
          </a:xfrm>
          <a:prstGeom prst="rect">
            <a:avLst/>
          </a:prstGeom>
          <a:pattFill prst="pct60">
            <a:fgClr>
              <a:schemeClr val="folHlink"/>
            </a:fgClr>
            <a:bgClr>
              <a:schemeClr val="bg1"/>
            </a:bgClr>
          </a:pattFill>
          <a:ln w="9525">
            <a:noFill/>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29" name="直接连接符 1028"/>
          <p:cNvSpPr/>
          <p:nvPr/>
        </p:nvSpPr>
        <p:spPr>
          <a:xfrm>
            <a:off x="8610600" y="4724400"/>
            <a:ext cx="0" cy="198120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0" name="直接连接符 1029"/>
          <p:cNvSpPr/>
          <p:nvPr/>
        </p:nvSpPr>
        <p:spPr>
          <a:xfrm flipH="1">
            <a:off x="196850" y="1435100"/>
            <a:ext cx="1784350" cy="0"/>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1" name="直接连接符 1030"/>
          <p:cNvSpPr/>
          <p:nvPr/>
        </p:nvSpPr>
        <p:spPr>
          <a:xfrm>
            <a:off x="390525" y="1184275"/>
            <a:ext cx="0" cy="2320925"/>
          </a:xfrm>
          <a:prstGeom prst="line">
            <a:avLst/>
          </a:prstGeom>
          <a:ln w="38100" cap="flat" cmpd="dbl">
            <a:solidFill>
              <a:srgbClr val="BBCBFD"/>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2" name="任意多边形 1031"/>
          <p:cNvSpPr/>
          <p:nvPr/>
        </p:nvSpPr>
        <p:spPr>
          <a:xfrm flipH="1">
            <a:off x="295275" y="1336675"/>
            <a:ext cx="192088" cy="193675"/>
          </a:xfrm>
          <a:custGeom>
            <a:avLst/>
            <a:gdLst/>
            <a:ahLst/>
            <a:cxnLst>
              <a:cxn ang="270">
                <a:pos x="21113" y="5"/>
              </a:cxn>
              <a:cxn ang="90">
                <a:pos x="0" y="22055"/>
              </a:cxn>
              <a:cxn ang="90">
                <a:pos x="21595" y="21600"/>
              </a:cxn>
            </a:cxnLst>
            <a:rect l="0" t="0" r="0" b="0"/>
            <a:pathLst>
              <a:path w="43195" h="43200" fill="none">
                <a:moveTo>
                  <a:pt x="21113" y="5"/>
                </a:moveTo>
                <a:cubicBezTo>
                  <a:pt x="21273" y="2"/>
                  <a:pt x="21434" y="0"/>
                  <a:pt x="21595" y="0"/>
                </a:cubicBezTo>
                <a:cubicBezTo>
                  <a:pt x="33524" y="0"/>
                  <a:pt x="43195" y="9671"/>
                  <a:pt x="43195" y="21600"/>
                </a:cubicBezTo>
                <a:cubicBezTo>
                  <a:pt x="43195" y="33529"/>
                  <a:pt x="33524" y="43200"/>
                  <a:pt x="21595" y="43200"/>
                </a:cubicBezTo>
                <a:cubicBezTo>
                  <a:pt x="9818" y="43200"/>
                  <a:pt x="242" y="33774"/>
                  <a:pt x="0" y="22057"/>
                </a:cubicBezTo>
              </a:path>
              <a:path w="43195" h="43200" stroke="0">
                <a:moveTo>
                  <a:pt x="0" y="22055"/>
                </a:moveTo>
                <a:cubicBezTo>
                  <a:pt x="0" y="21951"/>
                  <a:pt x="0" y="22003"/>
                  <a:pt x="0" y="22055"/>
                </a:cubicBezTo>
                <a:cubicBezTo>
                  <a:pt x="0" y="24514"/>
                  <a:pt x="-210" y="26877"/>
                  <a:pt x="-596" y="29075"/>
                </a:cubicBezTo>
                <a:lnTo>
                  <a:pt x="21113" y="5"/>
                </a:lnTo>
                <a:close/>
              </a:path>
            </a:pathLst>
          </a:custGeom>
          <a:gradFill rotWithShape="0">
            <a:gsLst>
              <a:gs pos="0">
                <a:schemeClr val="folHlink"/>
              </a:gs>
              <a:gs pos="100000">
                <a:schemeClr val="hlink"/>
              </a:gs>
            </a:gsLst>
            <a:path path="rect">
              <a:fillToRect l="50000" t="50000" r="50000" b="50000"/>
            </a:path>
            <a:tileRect/>
          </a:gradFill>
          <a:ln w="38100" cap="flat" cmpd="dbl">
            <a:solidFill>
              <a:srgbClr val="BBCBFD"/>
            </a:solidFill>
            <a:prstDash val="solid"/>
            <a:miter/>
            <a:headEnd type="none" w="med" len="med"/>
            <a:tailEnd type="none" w="med" len="med"/>
          </a:ln>
        </p:spPr>
        <p:txBody>
          <a:bodyPr/>
          <a:lstStyle/>
          <a:p>
            <a:endParaRPr lang="zh-CN" altLang="en-US"/>
          </a:p>
        </p:txBody>
      </p:sp>
      <p:sp>
        <p:nvSpPr>
          <p:cNvPr id="1033" name="矩形 1032"/>
          <p:cNvSpPr/>
          <p:nvPr/>
        </p:nvSpPr>
        <p:spPr>
          <a:xfrm>
            <a:off x="0" y="0"/>
            <a:ext cx="9144000" cy="1143000"/>
          </a:xfrm>
          <a:prstGeom prst="rect">
            <a:avLst/>
          </a:prstGeom>
          <a:gradFill rotWithShape="0">
            <a:gsLst>
              <a:gs pos="0">
                <a:srgbClr val="00004D"/>
              </a:gs>
              <a:gs pos="100000">
                <a:srgbClr val="000099"/>
              </a:gs>
            </a:gsLst>
            <a:lin ang="0" scaled="1"/>
            <a:tileRect/>
          </a:gradFill>
          <a:ln w="9525" cap="flat" cmpd="sng">
            <a:solidFill>
              <a:schemeClr val="tx1"/>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sp>
        <p:nvSpPr>
          <p:cNvPr id="1034" name="标题 1033"/>
          <p:cNvSpPr>
            <a:spLocks noGrp="1"/>
          </p:cNvSpPr>
          <p:nvPr>
            <p:ph type="title"/>
          </p:nvPr>
        </p:nvSpPr>
        <p:spPr>
          <a:xfrm>
            <a:off x="381000" y="76200"/>
            <a:ext cx="7772400" cy="838200"/>
          </a:xfrm>
          <a:prstGeom prst="rect">
            <a:avLst/>
          </a:prstGeom>
          <a:noFill/>
          <a:ln w="9525">
            <a:noFill/>
          </a:ln>
        </p:spPr>
        <p:txBody>
          <a:bodyPr anchor="b" anchorCtr="0"/>
          <a:lstStyle/>
          <a:p>
            <a:pPr lvl="0" indent="0"/>
            <a:r>
              <a:rPr lang="zh-CN" altLang="en-US"/>
              <a:t>单击此处编辑母版标题样式</a:t>
            </a:r>
          </a:p>
        </p:txBody>
      </p:sp>
      <p:sp>
        <p:nvSpPr>
          <p:cNvPr id="1035" name="文本占位符 1034" descr="Rectangle: Click to edit Master text styles&#10;Second level&#10;Third level&#10;Fourth level&#10;Fifth level"/>
          <p:cNvSpPr>
            <a:spLocks noGrp="1"/>
          </p:cNvSpPr>
          <p:nvPr>
            <p:ph type="body"/>
          </p:nvPr>
        </p:nvSpPr>
        <p:spPr>
          <a:xfrm>
            <a:off x="381000" y="1524000"/>
            <a:ext cx="8382000" cy="4495800"/>
          </a:xfrm>
          <a:prstGeom prst="rect">
            <a:avLst/>
          </a:prstGeom>
          <a:noFill/>
          <a:ln w="9525">
            <a:noFill/>
          </a:ln>
        </p:spPr>
        <p:txBody>
          <a:bodyPr anchor="t" anchorCtr="0"/>
          <a:lstStyle/>
          <a:p>
            <a:pPr lvl="0" indent="-34290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pic>
        <p:nvPicPr>
          <p:cNvPr id="1036" name="图片 1035" descr="new2"/>
          <p:cNvPicPr>
            <a:picLocks noChangeAspect="1"/>
          </p:cNvPicPr>
          <p:nvPr/>
        </p:nvPicPr>
        <p:blipFill>
          <a:blip r:embed="rId13"/>
          <a:stretch>
            <a:fillRect/>
          </a:stretch>
        </p:blipFill>
        <p:spPr>
          <a:xfrm>
            <a:off x="7924800" y="163513"/>
            <a:ext cx="868363" cy="674687"/>
          </a:xfrm>
          <a:prstGeom prst="rect">
            <a:avLst/>
          </a:prstGeom>
          <a:noFill/>
          <a:ln w="9525">
            <a:noFill/>
          </a:ln>
        </p:spPr>
      </p:pic>
      <p:pic>
        <p:nvPicPr>
          <p:cNvPr id="1037" name="图片 1036" descr="new3"/>
          <p:cNvPicPr>
            <a:picLocks noChangeAspect="1"/>
          </p:cNvPicPr>
          <p:nvPr/>
        </p:nvPicPr>
        <p:blipFill>
          <a:blip r:embed="rId14"/>
          <a:stretch>
            <a:fillRect/>
          </a:stretch>
        </p:blipFill>
        <p:spPr>
          <a:xfrm>
            <a:off x="7696200" y="854075"/>
            <a:ext cx="1371600" cy="271463"/>
          </a:xfrm>
          <a:prstGeom prst="rect">
            <a:avLst/>
          </a:prstGeom>
          <a:noFill/>
          <a:ln w="9525">
            <a:noFill/>
          </a:ln>
        </p:spPr>
      </p:pic>
      <p:sp>
        <p:nvSpPr>
          <p:cNvPr id="1038" name="直接连接符 1037"/>
          <p:cNvSpPr/>
          <p:nvPr/>
        </p:nvSpPr>
        <p:spPr>
          <a:xfrm>
            <a:off x="6629400" y="6400800"/>
            <a:ext cx="2438400" cy="0"/>
          </a:xfrm>
          <a:prstGeom prst="line">
            <a:avLst/>
          </a:prstGeom>
          <a:ln w="9525" cap="flat" cmpd="sng">
            <a:solidFill>
              <a:schemeClr val="hlink"/>
            </a:solidFill>
            <a:prstDash val="solid"/>
            <a:miter/>
            <a:headEnd type="none" w="med" len="med"/>
            <a:tailEnd type="none" w="med" len="med"/>
          </a:ln>
        </p:spPr>
        <p:txBody>
          <a:bodyPr anchor="t" anchorCtr="0"/>
          <a:lstStyle/>
          <a:p>
            <a:pPr lvl="0" indent="0"/>
            <a:endParaRPr lang="zh-CN" altLang="en-US" dirty="0">
              <a:latin typeface="Arial" panose="020B0604020202020204" pitchFamily="34" charset="0"/>
              <a:ea typeface="宋体" panose="02010600030101010101" pitchFamily="2" charset="-122"/>
            </a:endParaRPr>
          </a:p>
        </p:txBody>
      </p:sp>
      <p:pic>
        <p:nvPicPr>
          <p:cNvPr id="1039" name="图片 1038" descr="logo3"/>
          <p:cNvPicPr>
            <a:picLocks noChangeAspect="1"/>
          </p:cNvPicPr>
          <p:nvPr/>
        </p:nvPicPr>
        <p:blipFill>
          <a:blip r:embed="rId15">
            <a:clrChange>
              <a:clrFrom>
                <a:srgbClr val="FFFFFF"/>
              </a:clrFrom>
              <a:clrTo>
                <a:srgbClr val="FFFFFF">
                  <a:alpha val="0"/>
                </a:srgbClr>
              </a:clrTo>
            </a:clrChange>
            <a:lum contrast="41999"/>
          </a:blip>
          <a:stretch>
            <a:fillRect/>
          </a:stretch>
        </p:blipFill>
        <p:spPr>
          <a:xfrm>
            <a:off x="8077200" y="6119813"/>
            <a:ext cx="914400"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036"/>
                                        </p:tgtEl>
                                        <p:attrNameLst>
                                          <p:attrName>style.visibility</p:attrName>
                                        </p:attrNameLst>
                                      </p:cBhvr>
                                      <p:to>
                                        <p:strVal val="visible"/>
                                      </p:to>
                                    </p:set>
                                    <p:anim calcmode="lin" valueType="num">
                                      <p:cBhvr>
                                        <p:cTn id="7" dur="500" fill="hold"/>
                                        <p:tgtEl>
                                          <p:spTgt spid="1036"/>
                                        </p:tgtEl>
                                        <p:attrNameLst>
                                          <p:attrName>ppt_w</p:attrName>
                                        </p:attrNameLst>
                                      </p:cBhvr>
                                      <p:tavLst>
                                        <p:tav tm="0">
                                          <p:val>
                                            <p:fltVal val="0"/>
                                          </p:val>
                                        </p:tav>
                                        <p:tav tm="100000">
                                          <p:val>
                                            <p:strVal val="#ppt_w"/>
                                          </p:val>
                                        </p:tav>
                                      </p:tavLst>
                                    </p:anim>
                                    <p:anim calcmode="lin" valueType="num">
                                      <p:cBhvr>
                                        <p:cTn id="8" dur="500" fill="hold"/>
                                        <p:tgtEl>
                                          <p:spTgt spid="103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sldNum="0" hdr="0" ftr="0" dt="0"/>
  <p:txStyles>
    <p:titleStyle>
      <a:lvl1pPr marL="0" lvl="0" indent="0" algn="l" defTabSz="914400" eaLnBrk="1" fontAlgn="base" latinLnBrk="0" hangingPunct="1">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16"/>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800" b="1" i="0" u="none" kern="1200" baseline="0">
          <a:solidFill>
            <a:srgbClr val="000066"/>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1.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标题 4097"/>
          <p:cNvSpPr>
            <a:spLocks noGrp="1"/>
          </p:cNvSpPr>
          <p:nvPr>
            <p:ph type="ctrTitle" idx="4294967295"/>
          </p:nvPr>
        </p:nvSpPr>
        <p:spPr>
          <a:xfrm>
            <a:off x="1143000" y="1752600"/>
            <a:ext cx="7487285" cy="1066800"/>
          </a:xfrm>
        </p:spPr>
        <p:txBody>
          <a:bodyPr anchor="b" anchorCtr="0"/>
          <a:lstStyle>
            <a:lvl1pPr lvl="0">
              <a:buClrTx/>
              <a:buSzTx/>
              <a:buFontTx/>
              <a:defRPr/>
            </a:lvl1pPr>
          </a:lstStyle>
          <a:p>
            <a:pPr lvl="0" indent="0" defTabSz="914400"/>
            <a:r>
              <a:rPr lang="zh-CN" altLang="en-US" sz="3600">
                <a:latin typeface="Tahoma" panose="020B0604030504040204" pitchFamily="2" charset="0"/>
                <a:ea typeface="黑体" panose="02010609060101010101" pitchFamily="2" charset="-122"/>
                <a:sym typeface="+mn-ea"/>
              </a:rPr>
              <a:t>第三章 程序的转换及机器级表示</a:t>
            </a:r>
            <a:endParaRPr lang="zh-CN" altLang="en-US" sz="3600">
              <a:latin typeface="Tahoma" panose="020B0604030504040204" pitchFamily="2" charset="0"/>
              <a:ea typeface="黑体" panose="0201060906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lstStyle/>
          <a:p>
            <a:r>
              <a:rPr sz="3600" dirty="0" err="1">
                <a:solidFill>
                  <a:schemeClr val="bg1"/>
                </a:solidFill>
                <a:latin typeface="华文新魏" panose="02010800040101010101" pitchFamily="2" charset="-122"/>
                <a:ea typeface="华文新魏" panose="02010800040101010101" pitchFamily="2" charset="-122"/>
              </a:rPr>
              <a:t>三、缓冲区溢出攻击</a:t>
            </a:r>
            <a:endParaRPr sz="3600" dirty="0">
              <a:solidFill>
                <a:schemeClr val="bg1"/>
              </a:solidFill>
              <a:latin typeface="华文新魏" panose="02010800040101010101" pitchFamily="2" charset="-122"/>
              <a:ea typeface="华文新魏" panose="02010800040101010101" pitchFamily="2" charset="-122"/>
            </a:endParaRPr>
          </a:p>
        </p:txBody>
      </p:sp>
      <p:sp>
        <p:nvSpPr>
          <p:cNvPr id="10" name="Rectangle 3">
            <a:extLst>
              <a:ext uri="{FF2B5EF4-FFF2-40B4-BE49-F238E27FC236}">
                <a16:creationId xmlns:a16="http://schemas.microsoft.com/office/drawing/2014/main" id="{DBA54A2E-1BFA-8A3D-88D0-9A3D792D4BBB}"/>
              </a:ext>
            </a:extLst>
          </p:cNvPr>
          <p:cNvSpPr>
            <a:spLocks noChangeArrowheads="1"/>
          </p:cNvSpPr>
          <p:nvPr/>
        </p:nvSpPr>
        <p:spPr bwMode="auto">
          <a:xfrm>
            <a:off x="296863" y="1112838"/>
            <a:ext cx="4000500" cy="393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95000"/>
              </a:lnSpc>
              <a:spcBef>
                <a:spcPct val="0"/>
              </a:spcBef>
              <a:buFontTx/>
              <a:buNone/>
            </a:pPr>
            <a:r>
              <a:rPr lang="en-US" altLang="zh-CN" sz="1900" dirty="0">
                <a:solidFill>
                  <a:srgbClr val="0000FF"/>
                </a:solidFill>
                <a:latin typeface="微软雅黑" panose="020B0503020204020204" pitchFamily="34" charset="-122"/>
                <a:ea typeface="微软雅黑" panose="020B0503020204020204" pitchFamily="34" charset="-122"/>
              </a:rPr>
              <a:t>#include "</a:t>
            </a:r>
            <a:r>
              <a:rPr lang="en-US" altLang="zh-CN" sz="1900" dirty="0" err="1">
                <a:solidFill>
                  <a:srgbClr val="0000FF"/>
                </a:solidFill>
                <a:latin typeface="微软雅黑" panose="020B0503020204020204" pitchFamily="34" charset="-122"/>
                <a:ea typeface="微软雅黑" panose="020B0503020204020204" pitchFamily="34" charset="-122"/>
              </a:rPr>
              <a:t>stdio.h</a:t>
            </a:r>
            <a:r>
              <a:rPr lang="en-US" altLang="zh-CN" sz="1900" dirty="0">
                <a:solidFill>
                  <a:srgbClr val="0000FF"/>
                </a:solidFill>
                <a:latin typeface="微软雅黑" panose="020B0503020204020204" pitchFamily="34" charset="-122"/>
                <a:ea typeface="微软雅黑" panose="020B0503020204020204" pitchFamily="34" charset="-122"/>
              </a:rPr>
              <a:t>"</a:t>
            </a:r>
          </a:p>
          <a:p>
            <a:pPr eaLnBrk="1" hangingPunct="1">
              <a:lnSpc>
                <a:spcPct val="95000"/>
              </a:lnSpc>
              <a:spcBef>
                <a:spcPct val="0"/>
              </a:spcBef>
              <a:buFontTx/>
              <a:buNone/>
            </a:pPr>
            <a:r>
              <a:rPr lang="en-US" altLang="zh-CN" sz="1900" dirty="0">
                <a:solidFill>
                  <a:srgbClr val="0000FF"/>
                </a:solidFill>
                <a:latin typeface="微软雅黑" panose="020B0503020204020204" pitchFamily="34" charset="-122"/>
                <a:ea typeface="微软雅黑" panose="020B0503020204020204" pitchFamily="34" charset="-122"/>
              </a:rPr>
              <a:t>char code[]=</a:t>
            </a:r>
          </a:p>
          <a:p>
            <a:pPr eaLnBrk="1" hangingPunct="1">
              <a:lnSpc>
                <a:spcPct val="95000"/>
              </a:lnSpc>
              <a:spcBef>
                <a:spcPct val="0"/>
              </a:spcBef>
              <a:buFontTx/>
              <a:buNone/>
            </a:pPr>
            <a:r>
              <a:rPr lang="en-US" altLang="zh-CN" sz="1900" dirty="0">
                <a:solidFill>
                  <a:srgbClr val="0000FF"/>
                </a:solidFill>
                <a:latin typeface="微软雅黑" panose="020B0503020204020204" pitchFamily="34" charset="-122"/>
                <a:ea typeface="微软雅黑" panose="020B0503020204020204" pitchFamily="34" charset="-122"/>
              </a:rPr>
              <a:t>      "0123456789ABCDEFXXXX"</a:t>
            </a:r>
          </a:p>
          <a:p>
            <a:pPr eaLnBrk="1" hangingPunct="1">
              <a:lnSpc>
                <a:spcPct val="95000"/>
              </a:lnSpc>
              <a:spcBef>
                <a:spcPct val="0"/>
              </a:spcBef>
              <a:buFontTx/>
              <a:buNone/>
            </a:pPr>
            <a:r>
              <a:rPr lang="en-US" altLang="zh-CN" sz="1900" dirty="0">
                <a:solidFill>
                  <a:srgbClr val="0000FF"/>
                </a:solidFill>
                <a:latin typeface="微软雅黑" panose="020B0503020204020204" pitchFamily="34" charset="-122"/>
                <a:ea typeface="微软雅黑" panose="020B0503020204020204" pitchFamily="34" charset="-122"/>
              </a:rPr>
              <a:t>      "\x11\x84\x04\x08"</a:t>
            </a:r>
          </a:p>
          <a:p>
            <a:pPr eaLnBrk="1" hangingPunct="1">
              <a:lnSpc>
                <a:spcPct val="95000"/>
              </a:lnSpc>
              <a:spcBef>
                <a:spcPct val="0"/>
              </a:spcBef>
              <a:buFontTx/>
              <a:buNone/>
            </a:pPr>
            <a:r>
              <a:rPr lang="en-US" altLang="zh-CN" sz="1900" dirty="0">
                <a:solidFill>
                  <a:srgbClr val="0000FF"/>
                </a:solidFill>
                <a:latin typeface="微软雅黑" panose="020B0503020204020204" pitchFamily="34" charset="-122"/>
                <a:ea typeface="微软雅黑" panose="020B0503020204020204" pitchFamily="34" charset="-122"/>
              </a:rPr>
              <a:t>      "\x00"; </a:t>
            </a:r>
          </a:p>
          <a:p>
            <a:pPr eaLnBrk="1" hangingPunct="1">
              <a:lnSpc>
                <a:spcPct val="95000"/>
              </a:lnSpc>
              <a:spcBef>
                <a:spcPct val="0"/>
              </a:spcBef>
              <a:buFontTx/>
              <a:buNone/>
            </a:pPr>
            <a:r>
              <a:rPr lang="en-US" altLang="zh-CN" sz="1900" dirty="0">
                <a:solidFill>
                  <a:srgbClr val="0000FF"/>
                </a:solidFill>
                <a:latin typeface="微软雅黑" panose="020B0503020204020204" pitchFamily="34" charset="-122"/>
                <a:ea typeface="微软雅黑" panose="020B0503020204020204" pitchFamily="34" charset="-122"/>
              </a:rPr>
              <a:t>int main(void)</a:t>
            </a:r>
          </a:p>
          <a:p>
            <a:pPr eaLnBrk="1" hangingPunct="1">
              <a:lnSpc>
                <a:spcPct val="95000"/>
              </a:lnSpc>
              <a:spcBef>
                <a:spcPct val="0"/>
              </a:spcBef>
              <a:buFontTx/>
              <a:buNone/>
            </a:pPr>
            <a:r>
              <a:rPr lang="en-US" altLang="zh-CN" sz="1900" dirty="0">
                <a:solidFill>
                  <a:srgbClr val="0000FF"/>
                </a:solidFill>
                <a:latin typeface="微软雅黑" panose="020B0503020204020204" pitchFamily="34" charset="-122"/>
                <a:ea typeface="微软雅黑" panose="020B0503020204020204" pitchFamily="34" charset="-122"/>
              </a:rPr>
              <a:t>{</a:t>
            </a:r>
          </a:p>
          <a:p>
            <a:pPr eaLnBrk="1" hangingPunct="1">
              <a:lnSpc>
                <a:spcPct val="95000"/>
              </a:lnSpc>
              <a:spcBef>
                <a:spcPct val="0"/>
              </a:spcBef>
              <a:buFontTx/>
              <a:buNone/>
            </a:pPr>
            <a:r>
              <a:rPr lang="en-US" altLang="zh-CN" sz="1900" dirty="0">
                <a:solidFill>
                  <a:srgbClr val="0000FF"/>
                </a:solidFill>
                <a:latin typeface="微软雅黑" panose="020B0503020204020204" pitchFamily="34" charset="-122"/>
                <a:ea typeface="微软雅黑" panose="020B0503020204020204" pitchFamily="34" charset="-122"/>
              </a:rPr>
              <a:t>      char *</a:t>
            </a:r>
            <a:r>
              <a:rPr lang="en-US" altLang="zh-CN" sz="1900" dirty="0" err="1">
                <a:solidFill>
                  <a:srgbClr val="0000FF"/>
                </a:solidFill>
                <a:latin typeface="微软雅黑" panose="020B0503020204020204" pitchFamily="34" charset="-122"/>
                <a:ea typeface="微软雅黑" panose="020B0503020204020204" pitchFamily="34" charset="-122"/>
              </a:rPr>
              <a:t>argv</a:t>
            </a:r>
            <a:r>
              <a:rPr lang="en-US" altLang="zh-CN" sz="1900" dirty="0">
                <a:solidFill>
                  <a:srgbClr val="0000FF"/>
                </a:solidFill>
                <a:latin typeface="微软雅黑" panose="020B0503020204020204" pitchFamily="34" charset="-122"/>
                <a:ea typeface="微软雅黑" panose="020B0503020204020204" pitchFamily="34" charset="-122"/>
              </a:rPr>
              <a:t>[3];</a:t>
            </a:r>
          </a:p>
          <a:p>
            <a:pPr eaLnBrk="1" hangingPunct="1">
              <a:lnSpc>
                <a:spcPct val="95000"/>
              </a:lnSpc>
              <a:spcBef>
                <a:spcPct val="0"/>
              </a:spcBef>
              <a:buFontTx/>
              <a:buNone/>
            </a:pPr>
            <a:r>
              <a:rPr lang="en-US" altLang="zh-CN" sz="1900" dirty="0">
                <a:solidFill>
                  <a:srgbClr val="0000FF"/>
                </a:solidFill>
                <a:latin typeface="微软雅黑" panose="020B0503020204020204" pitchFamily="34" charset="-122"/>
                <a:ea typeface="微软雅黑" panose="020B0503020204020204" pitchFamily="34" charset="-122"/>
              </a:rPr>
              <a:t>      </a:t>
            </a:r>
            <a:r>
              <a:rPr lang="en-US" altLang="zh-CN" sz="1900" dirty="0" err="1">
                <a:solidFill>
                  <a:srgbClr val="008000"/>
                </a:solidFill>
                <a:latin typeface="微软雅黑" panose="020B0503020204020204" pitchFamily="34" charset="-122"/>
                <a:ea typeface="微软雅黑" panose="020B0503020204020204" pitchFamily="34" charset="-122"/>
              </a:rPr>
              <a:t>argv</a:t>
            </a:r>
            <a:r>
              <a:rPr lang="en-US" altLang="zh-CN" sz="1900" dirty="0">
                <a:solidFill>
                  <a:srgbClr val="008000"/>
                </a:solidFill>
                <a:latin typeface="微软雅黑" panose="020B0503020204020204" pitchFamily="34" charset="-122"/>
                <a:ea typeface="微软雅黑" panose="020B0503020204020204" pitchFamily="34" charset="-122"/>
              </a:rPr>
              <a:t>[0]="./test";</a:t>
            </a:r>
          </a:p>
          <a:p>
            <a:pPr eaLnBrk="1" hangingPunct="1">
              <a:lnSpc>
                <a:spcPct val="95000"/>
              </a:lnSpc>
              <a:spcBef>
                <a:spcPct val="0"/>
              </a:spcBef>
              <a:buFontTx/>
              <a:buNone/>
            </a:pPr>
            <a:r>
              <a:rPr lang="en-US" altLang="zh-CN" sz="1900" dirty="0">
                <a:solidFill>
                  <a:srgbClr val="008000"/>
                </a:solidFill>
                <a:latin typeface="微软雅黑" panose="020B0503020204020204" pitchFamily="34" charset="-122"/>
                <a:ea typeface="微软雅黑" panose="020B0503020204020204" pitchFamily="34" charset="-122"/>
              </a:rPr>
              <a:t>      </a:t>
            </a:r>
            <a:r>
              <a:rPr lang="en-US" altLang="zh-CN" sz="1900" dirty="0" err="1">
                <a:solidFill>
                  <a:srgbClr val="008000"/>
                </a:solidFill>
                <a:latin typeface="微软雅黑" panose="020B0503020204020204" pitchFamily="34" charset="-122"/>
                <a:ea typeface="微软雅黑" panose="020B0503020204020204" pitchFamily="34" charset="-122"/>
              </a:rPr>
              <a:t>argv</a:t>
            </a:r>
            <a:r>
              <a:rPr lang="en-US" altLang="zh-CN" sz="1900" dirty="0">
                <a:solidFill>
                  <a:srgbClr val="008000"/>
                </a:solidFill>
                <a:latin typeface="微软雅黑" panose="020B0503020204020204" pitchFamily="34" charset="-122"/>
                <a:ea typeface="微软雅黑" panose="020B0503020204020204" pitchFamily="34" charset="-122"/>
              </a:rPr>
              <a:t>[1]=code;</a:t>
            </a:r>
          </a:p>
          <a:p>
            <a:pPr eaLnBrk="1" hangingPunct="1">
              <a:lnSpc>
                <a:spcPct val="95000"/>
              </a:lnSpc>
              <a:spcBef>
                <a:spcPct val="0"/>
              </a:spcBef>
              <a:buFontTx/>
              <a:buNone/>
            </a:pPr>
            <a:r>
              <a:rPr lang="en-US" altLang="zh-CN" sz="1900" dirty="0">
                <a:solidFill>
                  <a:srgbClr val="008000"/>
                </a:solidFill>
                <a:latin typeface="微软雅黑" panose="020B0503020204020204" pitchFamily="34" charset="-122"/>
                <a:ea typeface="微软雅黑" panose="020B0503020204020204" pitchFamily="34" charset="-122"/>
              </a:rPr>
              <a:t>      </a:t>
            </a:r>
            <a:r>
              <a:rPr lang="en-US" altLang="zh-CN" sz="1900" dirty="0" err="1">
                <a:solidFill>
                  <a:srgbClr val="008000"/>
                </a:solidFill>
                <a:latin typeface="微软雅黑" panose="020B0503020204020204" pitchFamily="34" charset="-122"/>
                <a:ea typeface="微软雅黑" panose="020B0503020204020204" pitchFamily="34" charset="-122"/>
              </a:rPr>
              <a:t>argv</a:t>
            </a:r>
            <a:r>
              <a:rPr lang="en-US" altLang="zh-CN" sz="1900" dirty="0">
                <a:solidFill>
                  <a:srgbClr val="008000"/>
                </a:solidFill>
                <a:latin typeface="微软雅黑" panose="020B0503020204020204" pitchFamily="34" charset="-122"/>
                <a:ea typeface="微软雅黑" panose="020B0503020204020204" pitchFamily="34" charset="-122"/>
              </a:rPr>
              <a:t>[2]=NULL;</a:t>
            </a:r>
          </a:p>
          <a:p>
            <a:pPr eaLnBrk="1" hangingPunct="1">
              <a:lnSpc>
                <a:spcPct val="95000"/>
              </a:lnSpc>
              <a:spcBef>
                <a:spcPct val="0"/>
              </a:spcBef>
              <a:buFontTx/>
              <a:buNone/>
            </a:pPr>
            <a:r>
              <a:rPr lang="en-US" altLang="zh-CN" sz="1900" dirty="0">
                <a:solidFill>
                  <a:srgbClr val="0000FF"/>
                </a:solidFill>
                <a:latin typeface="微软雅黑" panose="020B0503020204020204" pitchFamily="34" charset="-122"/>
                <a:ea typeface="微软雅黑" panose="020B0503020204020204" pitchFamily="34" charset="-122"/>
              </a:rPr>
              <a:t>      </a:t>
            </a:r>
            <a:r>
              <a:rPr lang="en-US" altLang="zh-CN" sz="1900" dirty="0" err="1">
                <a:solidFill>
                  <a:srgbClr val="FF3300"/>
                </a:solidFill>
                <a:latin typeface="微软雅黑" panose="020B0503020204020204" pitchFamily="34" charset="-122"/>
                <a:ea typeface="微软雅黑" panose="020B0503020204020204" pitchFamily="34" charset="-122"/>
              </a:rPr>
              <a:t>execve</a:t>
            </a:r>
            <a:r>
              <a:rPr lang="en-US" altLang="zh-CN" sz="1900" dirty="0">
                <a:solidFill>
                  <a:srgbClr val="FF3300"/>
                </a:solidFill>
                <a:latin typeface="微软雅黑" panose="020B0503020204020204" pitchFamily="34" charset="-122"/>
                <a:ea typeface="微软雅黑" panose="020B0503020204020204" pitchFamily="34" charset="-122"/>
              </a:rPr>
              <a:t>(</a:t>
            </a:r>
            <a:r>
              <a:rPr lang="en-US" altLang="zh-CN" sz="1900" dirty="0" err="1">
                <a:solidFill>
                  <a:srgbClr val="FF3300"/>
                </a:solidFill>
                <a:latin typeface="微软雅黑" panose="020B0503020204020204" pitchFamily="34" charset="-122"/>
                <a:ea typeface="微软雅黑" panose="020B0503020204020204" pitchFamily="34" charset="-122"/>
              </a:rPr>
              <a:t>argv</a:t>
            </a:r>
            <a:r>
              <a:rPr lang="en-US" altLang="zh-CN" sz="1900" dirty="0">
                <a:solidFill>
                  <a:srgbClr val="FF3300"/>
                </a:solidFill>
                <a:latin typeface="微软雅黑" panose="020B0503020204020204" pitchFamily="34" charset="-122"/>
                <a:ea typeface="微软雅黑" panose="020B0503020204020204" pitchFamily="34" charset="-122"/>
              </a:rPr>
              <a:t>[0],</a:t>
            </a:r>
            <a:r>
              <a:rPr lang="en-US" altLang="zh-CN" sz="1900" dirty="0" err="1">
                <a:solidFill>
                  <a:srgbClr val="FF3300"/>
                </a:solidFill>
                <a:latin typeface="微软雅黑" panose="020B0503020204020204" pitchFamily="34" charset="-122"/>
                <a:ea typeface="微软雅黑" panose="020B0503020204020204" pitchFamily="34" charset="-122"/>
              </a:rPr>
              <a:t>argv,NULL</a:t>
            </a:r>
            <a:r>
              <a:rPr lang="en-US" altLang="zh-CN" sz="1900" dirty="0">
                <a:solidFill>
                  <a:srgbClr val="FF3300"/>
                </a:solidFill>
                <a:latin typeface="微软雅黑" panose="020B0503020204020204" pitchFamily="34" charset="-122"/>
                <a:ea typeface="微软雅黑" panose="020B0503020204020204" pitchFamily="34" charset="-122"/>
              </a:rPr>
              <a:t>);</a:t>
            </a:r>
          </a:p>
          <a:p>
            <a:pPr eaLnBrk="1" hangingPunct="1">
              <a:lnSpc>
                <a:spcPct val="95000"/>
              </a:lnSpc>
              <a:spcBef>
                <a:spcPct val="0"/>
              </a:spcBef>
              <a:buFontTx/>
              <a:buNone/>
            </a:pPr>
            <a:r>
              <a:rPr lang="en-US" altLang="zh-CN" sz="1900" dirty="0">
                <a:solidFill>
                  <a:srgbClr val="0000FF"/>
                </a:solidFill>
                <a:latin typeface="微软雅黑" panose="020B0503020204020204" pitchFamily="34" charset="-122"/>
                <a:ea typeface="微软雅黑" panose="020B0503020204020204" pitchFamily="34" charset="-122"/>
              </a:rPr>
              <a:t>      return 0;</a:t>
            </a:r>
          </a:p>
          <a:p>
            <a:pPr eaLnBrk="1" hangingPunct="1">
              <a:lnSpc>
                <a:spcPct val="95000"/>
              </a:lnSpc>
              <a:spcBef>
                <a:spcPct val="0"/>
              </a:spcBef>
              <a:buFontTx/>
              <a:buNone/>
            </a:pPr>
            <a:r>
              <a:rPr lang="en-US" altLang="zh-CN" sz="1900" dirty="0">
                <a:solidFill>
                  <a:srgbClr val="0000FF"/>
                </a:solidFill>
                <a:latin typeface="微软雅黑" panose="020B0503020204020204" pitchFamily="34" charset="-122"/>
                <a:ea typeface="微软雅黑" panose="020B0503020204020204" pitchFamily="34" charset="-122"/>
              </a:rPr>
              <a:t>}</a:t>
            </a:r>
          </a:p>
        </p:txBody>
      </p:sp>
      <p:sp>
        <p:nvSpPr>
          <p:cNvPr id="11" name="Rectangle 4">
            <a:extLst>
              <a:ext uri="{FF2B5EF4-FFF2-40B4-BE49-F238E27FC236}">
                <a16:creationId xmlns:a16="http://schemas.microsoft.com/office/drawing/2014/main" id="{5A005971-10C6-97E5-B31F-4B9F0EC57D85}"/>
              </a:ext>
            </a:extLst>
          </p:cNvPr>
          <p:cNvSpPr>
            <a:spLocks noChangeArrowheads="1"/>
          </p:cNvSpPr>
          <p:nvPr/>
        </p:nvSpPr>
        <p:spPr bwMode="auto">
          <a:xfrm>
            <a:off x="4841875" y="53975"/>
            <a:ext cx="3917950" cy="50133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115000"/>
              </a:lnSpc>
              <a:spcBef>
                <a:spcPct val="20000"/>
              </a:spcBef>
              <a:buChar char="•"/>
              <a:tabLst>
                <a:tab pos="542925"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542925"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542925"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542925"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542925"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542925"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542925"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542925"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542925" algn="l"/>
              </a:tabLst>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1900" dirty="0">
                <a:solidFill>
                  <a:srgbClr val="0000FF"/>
                </a:solidFill>
                <a:latin typeface="微软雅黑" panose="020B0503020204020204" pitchFamily="34" charset="-122"/>
                <a:ea typeface="微软雅黑" panose="020B0503020204020204" pitchFamily="34" charset="-122"/>
              </a:rPr>
              <a:t>#include "</a:t>
            </a:r>
            <a:r>
              <a:rPr lang="en-US" altLang="zh-CN" sz="1900" dirty="0" err="1">
                <a:solidFill>
                  <a:srgbClr val="0000FF"/>
                </a:solidFill>
                <a:latin typeface="微软雅黑" panose="020B0503020204020204" pitchFamily="34" charset="-122"/>
                <a:ea typeface="微软雅黑" panose="020B0503020204020204" pitchFamily="34" charset="-122"/>
              </a:rPr>
              <a:t>stdio.h</a:t>
            </a:r>
            <a:r>
              <a:rPr lang="en-US" altLang="zh-CN" sz="1900" dirty="0">
                <a:solidFill>
                  <a:srgbClr val="0000FF"/>
                </a:solidFill>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en-US" altLang="zh-CN" sz="1900" dirty="0">
                <a:solidFill>
                  <a:srgbClr val="0000FF"/>
                </a:solidFill>
                <a:latin typeface="微软雅黑" panose="020B0503020204020204" pitchFamily="34" charset="-122"/>
                <a:ea typeface="微软雅黑" panose="020B0503020204020204" pitchFamily="34" charset="-122"/>
              </a:rPr>
              <a:t>#include "</a:t>
            </a:r>
            <a:r>
              <a:rPr lang="en-US" altLang="zh-CN" sz="1900" dirty="0" err="1">
                <a:solidFill>
                  <a:srgbClr val="0000FF"/>
                </a:solidFill>
                <a:latin typeface="微软雅黑" panose="020B0503020204020204" pitchFamily="34" charset="-122"/>
                <a:ea typeface="微软雅黑" panose="020B0503020204020204" pitchFamily="34" charset="-122"/>
              </a:rPr>
              <a:t>string.h</a:t>
            </a:r>
            <a:r>
              <a:rPr lang="en-US" altLang="zh-CN" sz="1900" dirty="0">
                <a:solidFill>
                  <a:srgbClr val="0000FF"/>
                </a:solidFill>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en-US" altLang="zh-CN" sz="1900" dirty="0">
                <a:solidFill>
                  <a:srgbClr val="FF3300"/>
                </a:solidFill>
                <a:latin typeface="微软雅黑" panose="020B0503020204020204" pitchFamily="34" charset="-122"/>
                <a:ea typeface="微软雅黑" panose="020B0503020204020204" pitchFamily="34" charset="-122"/>
              </a:rPr>
              <a:t>void outputs(char *str) </a:t>
            </a:r>
          </a:p>
          <a:p>
            <a:pPr eaLnBrk="1" hangingPunct="1">
              <a:lnSpc>
                <a:spcPct val="100000"/>
              </a:lnSpc>
              <a:spcBef>
                <a:spcPct val="0"/>
              </a:spcBef>
              <a:buFontTx/>
              <a:buNone/>
            </a:pPr>
            <a:r>
              <a:rPr lang="en-US" altLang="zh-CN" sz="1900" dirty="0">
                <a:solidFill>
                  <a:srgbClr val="FF3300"/>
                </a:solidFill>
                <a:latin typeface="微软雅黑" panose="020B0503020204020204" pitchFamily="34" charset="-122"/>
                <a:ea typeface="微软雅黑" panose="020B0503020204020204" pitchFamily="34" charset="-122"/>
              </a:rPr>
              <a:t>{ </a:t>
            </a:r>
          </a:p>
          <a:p>
            <a:pPr eaLnBrk="1" hangingPunct="1">
              <a:lnSpc>
                <a:spcPct val="100000"/>
              </a:lnSpc>
              <a:spcBef>
                <a:spcPct val="0"/>
              </a:spcBef>
              <a:buFontTx/>
              <a:buNone/>
            </a:pPr>
            <a:r>
              <a:rPr lang="en-US" altLang="zh-CN" sz="1900" dirty="0">
                <a:solidFill>
                  <a:srgbClr val="FF3300"/>
                </a:solidFill>
                <a:latin typeface="微软雅黑" panose="020B0503020204020204" pitchFamily="34" charset="-122"/>
                <a:ea typeface="微软雅黑" panose="020B0503020204020204" pitchFamily="34" charset="-122"/>
              </a:rPr>
              <a:t>    char buffer[16]; </a:t>
            </a:r>
          </a:p>
          <a:p>
            <a:pPr eaLnBrk="1" hangingPunct="1">
              <a:lnSpc>
                <a:spcPct val="100000"/>
              </a:lnSpc>
              <a:spcBef>
                <a:spcPct val="0"/>
              </a:spcBef>
              <a:buFontTx/>
              <a:buNone/>
            </a:pPr>
            <a:r>
              <a:rPr lang="en-US" altLang="zh-CN" sz="1900" dirty="0">
                <a:solidFill>
                  <a:srgbClr val="FF3300"/>
                </a:solidFill>
                <a:latin typeface="微软雅黑" panose="020B0503020204020204" pitchFamily="34" charset="-122"/>
                <a:ea typeface="微软雅黑" panose="020B0503020204020204" pitchFamily="34" charset="-122"/>
              </a:rPr>
              <a:t>    </a:t>
            </a:r>
            <a:r>
              <a:rPr lang="en-US" altLang="zh-CN" sz="1900" dirty="0" err="1">
                <a:solidFill>
                  <a:srgbClr val="FF3300"/>
                </a:solidFill>
                <a:latin typeface="微软雅黑" panose="020B0503020204020204" pitchFamily="34" charset="-122"/>
                <a:ea typeface="微软雅黑" panose="020B0503020204020204" pitchFamily="34" charset="-122"/>
              </a:rPr>
              <a:t>strcpy</a:t>
            </a:r>
            <a:r>
              <a:rPr lang="en-US" altLang="zh-CN" sz="1900" dirty="0">
                <a:solidFill>
                  <a:srgbClr val="FF3300"/>
                </a:solidFill>
                <a:latin typeface="微软雅黑" panose="020B0503020204020204" pitchFamily="34" charset="-122"/>
                <a:ea typeface="微软雅黑" panose="020B0503020204020204" pitchFamily="34" charset="-122"/>
              </a:rPr>
              <a:t>(</a:t>
            </a:r>
            <a:r>
              <a:rPr lang="en-US" altLang="zh-CN" sz="1900" dirty="0" err="1">
                <a:solidFill>
                  <a:srgbClr val="FF3300"/>
                </a:solidFill>
                <a:latin typeface="微软雅黑" panose="020B0503020204020204" pitchFamily="34" charset="-122"/>
                <a:ea typeface="微软雅黑" panose="020B0503020204020204" pitchFamily="34" charset="-122"/>
              </a:rPr>
              <a:t>buffer,str</a:t>
            </a:r>
            <a:r>
              <a:rPr lang="en-US" altLang="zh-CN" sz="1900" dirty="0">
                <a:solidFill>
                  <a:srgbClr val="FF3300"/>
                </a:solidFill>
                <a:latin typeface="微软雅黑" panose="020B0503020204020204" pitchFamily="34" charset="-122"/>
                <a:ea typeface="微软雅黑" panose="020B0503020204020204" pitchFamily="34" charset="-122"/>
              </a:rPr>
              <a:t>); </a:t>
            </a:r>
          </a:p>
          <a:p>
            <a:pPr eaLnBrk="1" hangingPunct="1">
              <a:lnSpc>
                <a:spcPct val="100000"/>
              </a:lnSpc>
              <a:spcBef>
                <a:spcPct val="0"/>
              </a:spcBef>
              <a:buFontTx/>
              <a:buNone/>
            </a:pPr>
            <a:r>
              <a:rPr lang="en-US" altLang="zh-CN" sz="1900" dirty="0">
                <a:solidFill>
                  <a:srgbClr val="FF3300"/>
                </a:solidFill>
                <a:latin typeface="微软雅黑" panose="020B0503020204020204" pitchFamily="34" charset="-122"/>
                <a:ea typeface="微软雅黑" panose="020B0503020204020204" pitchFamily="34" charset="-122"/>
              </a:rPr>
              <a:t>    </a:t>
            </a:r>
            <a:r>
              <a:rPr lang="en-US" altLang="zh-CN" sz="1900" dirty="0" err="1">
                <a:solidFill>
                  <a:srgbClr val="FF3300"/>
                </a:solidFill>
                <a:latin typeface="微软雅黑" panose="020B0503020204020204" pitchFamily="34" charset="-122"/>
                <a:ea typeface="微软雅黑" panose="020B0503020204020204" pitchFamily="34" charset="-122"/>
              </a:rPr>
              <a:t>printf</a:t>
            </a:r>
            <a:r>
              <a:rPr lang="en-US" altLang="zh-CN" sz="1900" dirty="0">
                <a:solidFill>
                  <a:srgbClr val="FF3300"/>
                </a:solidFill>
                <a:latin typeface="微软雅黑" panose="020B0503020204020204" pitchFamily="34" charset="-122"/>
                <a:ea typeface="微软雅黑" panose="020B0503020204020204" pitchFamily="34" charset="-122"/>
              </a:rPr>
              <a:t>("%s \n", buffer);</a:t>
            </a:r>
          </a:p>
          <a:p>
            <a:pPr eaLnBrk="1" hangingPunct="1">
              <a:lnSpc>
                <a:spcPct val="100000"/>
              </a:lnSpc>
              <a:spcBef>
                <a:spcPct val="0"/>
              </a:spcBef>
              <a:buFontTx/>
              <a:buNone/>
            </a:pPr>
            <a:r>
              <a:rPr lang="en-US" altLang="zh-CN" sz="1900" dirty="0">
                <a:solidFill>
                  <a:srgbClr val="FF3300"/>
                </a:solidFill>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en-US" altLang="zh-CN" sz="1900" dirty="0">
                <a:solidFill>
                  <a:srgbClr val="007635"/>
                </a:solidFill>
                <a:latin typeface="微软雅黑" panose="020B0503020204020204" pitchFamily="34" charset="-122"/>
                <a:ea typeface="微软雅黑" panose="020B0503020204020204" pitchFamily="34" charset="-122"/>
              </a:rPr>
              <a:t>void hacker(void)</a:t>
            </a:r>
          </a:p>
          <a:p>
            <a:pPr eaLnBrk="1" hangingPunct="1">
              <a:lnSpc>
                <a:spcPct val="100000"/>
              </a:lnSpc>
              <a:spcBef>
                <a:spcPct val="0"/>
              </a:spcBef>
              <a:buFontTx/>
              <a:buNone/>
            </a:pPr>
            <a:r>
              <a:rPr lang="en-US" altLang="zh-CN" sz="1900" dirty="0">
                <a:solidFill>
                  <a:srgbClr val="007635"/>
                </a:solidFill>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en-US" altLang="zh-CN" sz="1900" dirty="0">
                <a:solidFill>
                  <a:srgbClr val="007635"/>
                </a:solidFill>
                <a:latin typeface="微软雅黑" panose="020B0503020204020204" pitchFamily="34" charset="-122"/>
                <a:ea typeface="微软雅黑" panose="020B0503020204020204" pitchFamily="34" charset="-122"/>
              </a:rPr>
              <a:t>    </a:t>
            </a:r>
            <a:r>
              <a:rPr lang="en-US" altLang="zh-CN" sz="1900" dirty="0" err="1">
                <a:solidFill>
                  <a:srgbClr val="007635"/>
                </a:solidFill>
                <a:latin typeface="微软雅黑" panose="020B0503020204020204" pitchFamily="34" charset="-122"/>
                <a:ea typeface="微软雅黑" panose="020B0503020204020204" pitchFamily="34" charset="-122"/>
              </a:rPr>
              <a:t>printf</a:t>
            </a:r>
            <a:r>
              <a:rPr lang="en-US" altLang="zh-CN" sz="1900" dirty="0">
                <a:solidFill>
                  <a:srgbClr val="007635"/>
                </a:solidFill>
                <a:latin typeface="微软雅黑" panose="020B0503020204020204" pitchFamily="34" charset="-122"/>
                <a:ea typeface="微软雅黑" panose="020B0503020204020204" pitchFamily="34" charset="-122"/>
              </a:rPr>
              <a:t>("being hacked\n");</a:t>
            </a:r>
          </a:p>
          <a:p>
            <a:pPr eaLnBrk="1" hangingPunct="1">
              <a:lnSpc>
                <a:spcPct val="100000"/>
              </a:lnSpc>
              <a:spcBef>
                <a:spcPct val="0"/>
              </a:spcBef>
              <a:buFontTx/>
              <a:buNone/>
            </a:pPr>
            <a:r>
              <a:rPr lang="en-US" altLang="zh-CN" sz="1900" dirty="0">
                <a:solidFill>
                  <a:srgbClr val="007635"/>
                </a:solidFill>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en-US" altLang="zh-CN" sz="1900" dirty="0">
                <a:solidFill>
                  <a:srgbClr val="0000FF"/>
                </a:solidFill>
                <a:latin typeface="微软雅黑" panose="020B0503020204020204" pitchFamily="34" charset="-122"/>
                <a:ea typeface="微软雅黑" panose="020B0503020204020204" pitchFamily="34" charset="-122"/>
              </a:rPr>
              <a:t>int main(int </a:t>
            </a:r>
            <a:r>
              <a:rPr lang="en-US" altLang="zh-CN" sz="1900" dirty="0" err="1">
                <a:solidFill>
                  <a:srgbClr val="0000FF"/>
                </a:solidFill>
                <a:latin typeface="微软雅黑" panose="020B0503020204020204" pitchFamily="34" charset="-122"/>
                <a:ea typeface="微软雅黑" panose="020B0503020204020204" pitchFamily="34" charset="-122"/>
              </a:rPr>
              <a:t>argc</a:t>
            </a:r>
            <a:r>
              <a:rPr lang="en-US" altLang="zh-CN" sz="1900" dirty="0">
                <a:solidFill>
                  <a:srgbClr val="0000FF"/>
                </a:solidFill>
                <a:latin typeface="微软雅黑" panose="020B0503020204020204" pitchFamily="34" charset="-122"/>
                <a:ea typeface="微软雅黑" panose="020B0503020204020204" pitchFamily="34" charset="-122"/>
              </a:rPr>
              <a:t>, char *</a:t>
            </a:r>
            <a:r>
              <a:rPr lang="en-US" altLang="zh-CN" sz="1900" dirty="0" err="1">
                <a:solidFill>
                  <a:srgbClr val="0000FF"/>
                </a:solidFill>
                <a:latin typeface="微软雅黑" panose="020B0503020204020204" pitchFamily="34" charset="-122"/>
                <a:ea typeface="微软雅黑" panose="020B0503020204020204" pitchFamily="34" charset="-122"/>
              </a:rPr>
              <a:t>argv</a:t>
            </a:r>
            <a:r>
              <a:rPr lang="en-US" altLang="zh-CN" sz="1900" dirty="0">
                <a:solidFill>
                  <a:srgbClr val="0000FF"/>
                </a:solidFill>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en-US" altLang="zh-CN" sz="1900" dirty="0">
                <a:solidFill>
                  <a:srgbClr val="0000FF"/>
                </a:solidFill>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en-US" altLang="zh-CN" sz="1900" dirty="0">
                <a:solidFill>
                  <a:srgbClr val="0000FF"/>
                </a:solidFill>
                <a:latin typeface="微软雅黑" panose="020B0503020204020204" pitchFamily="34" charset="-122"/>
                <a:ea typeface="微软雅黑" panose="020B0503020204020204" pitchFamily="34" charset="-122"/>
              </a:rPr>
              <a:t>    </a:t>
            </a:r>
            <a:r>
              <a:rPr lang="en-US" altLang="zh-CN" sz="1900" dirty="0">
                <a:solidFill>
                  <a:srgbClr val="CC3300"/>
                </a:solidFill>
                <a:latin typeface="微软雅黑" panose="020B0503020204020204" pitchFamily="34" charset="-122"/>
                <a:ea typeface="微软雅黑" panose="020B0503020204020204" pitchFamily="34" charset="-122"/>
              </a:rPr>
              <a:t>outputs(</a:t>
            </a:r>
            <a:r>
              <a:rPr lang="en-US" altLang="zh-CN" sz="1900" dirty="0" err="1">
                <a:solidFill>
                  <a:srgbClr val="CC3300"/>
                </a:solidFill>
                <a:latin typeface="微软雅黑" panose="020B0503020204020204" pitchFamily="34" charset="-122"/>
                <a:ea typeface="微软雅黑" panose="020B0503020204020204" pitchFamily="34" charset="-122"/>
              </a:rPr>
              <a:t>argv</a:t>
            </a:r>
            <a:r>
              <a:rPr lang="en-US" altLang="zh-CN" sz="1900" dirty="0">
                <a:solidFill>
                  <a:srgbClr val="CC3300"/>
                </a:solidFill>
                <a:latin typeface="微软雅黑" panose="020B0503020204020204" pitchFamily="34" charset="-122"/>
                <a:ea typeface="微软雅黑" panose="020B0503020204020204" pitchFamily="34" charset="-122"/>
              </a:rPr>
              <a:t>[1]);</a:t>
            </a:r>
          </a:p>
          <a:p>
            <a:pPr eaLnBrk="1" hangingPunct="1">
              <a:lnSpc>
                <a:spcPct val="100000"/>
              </a:lnSpc>
              <a:spcBef>
                <a:spcPct val="0"/>
              </a:spcBef>
              <a:buFontTx/>
              <a:buNone/>
            </a:pPr>
            <a:r>
              <a:rPr lang="en-US" altLang="zh-CN" sz="1900" dirty="0">
                <a:solidFill>
                  <a:srgbClr val="0000FF"/>
                </a:solidFill>
                <a:latin typeface="微软雅黑" panose="020B0503020204020204" pitchFamily="34" charset="-122"/>
                <a:ea typeface="微软雅黑" panose="020B0503020204020204" pitchFamily="34" charset="-122"/>
              </a:rPr>
              <a:t>    return 0;</a:t>
            </a:r>
          </a:p>
          <a:p>
            <a:pPr eaLnBrk="1" hangingPunct="1">
              <a:lnSpc>
                <a:spcPct val="100000"/>
              </a:lnSpc>
              <a:spcBef>
                <a:spcPct val="0"/>
              </a:spcBef>
              <a:buFontTx/>
              <a:buNone/>
            </a:pPr>
            <a:r>
              <a:rPr lang="en-US" altLang="zh-CN" sz="1900" dirty="0">
                <a:solidFill>
                  <a:srgbClr val="0000FF"/>
                </a:solidFill>
                <a:latin typeface="微软雅黑" panose="020B0503020204020204" pitchFamily="34" charset="-122"/>
                <a:ea typeface="微软雅黑" panose="020B0503020204020204" pitchFamily="34" charset="-122"/>
              </a:rPr>
              <a:t>}</a:t>
            </a:r>
          </a:p>
        </p:txBody>
      </p:sp>
      <p:grpSp>
        <p:nvGrpSpPr>
          <p:cNvPr id="12" name="Group 24">
            <a:extLst>
              <a:ext uri="{FF2B5EF4-FFF2-40B4-BE49-F238E27FC236}">
                <a16:creationId xmlns:a16="http://schemas.microsoft.com/office/drawing/2014/main" id="{2B734A37-09D6-19FD-D011-B759F484E3EC}"/>
              </a:ext>
            </a:extLst>
          </p:cNvPr>
          <p:cNvGrpSpPr>
            <a:grpSpLocks/>
          </p:cNvGrpSpPr>
          <p:nvPr/>
        </p:nvGrpSpPr>
        <p:grpSpPr bwMode="auto">
          <a:xfrm>
            <a:off x="115888" y="5364163"/>
            <a:ext cx="7696200" cy="1395412"/>
            <a:chOff x="102" y="3407"/>
            <a:chExt cx="4848" cy="879"/>
          </a:xfrm>
        </p:grpSpPr>
        <p:sp>
          <p:nvSpPr>
            <p:cNvPr id="13" name="Text Box 6">
              <a:extLst>
                <a:ext uri="{FF2B5EF4-FFF2-40B4-BE49-F238E27FC236}">
                  <a16:creationId xmlns:a16="http://schemas.microsoft.com/office/drawing/2014/main" id="{66F1A0F7-1AD8-A1D2-669E-035FAADA96A4}"/>
                </a:ext>
              </a:extLst>
            </p:cNvPr>
            <p:cNvSpPr txBox="1">
              <a:spLocks noChangeArrowheads="1"/>
            </p:cNvSpPr>
            <p:nvPr/>
          </p:nvSpPr>
          <p:spPr bwMode="auto">
            <a:xfrm>
              <a:off x="102" y="3685"/>
              <a:ext cx="485" cy="190"/>
            </a:xfrm>
            <a:prstGeom prst="rect">
              <a:avLst/>
            </a:prstGeom>
            <a:solidFill>
              <a:srgbClr val="FFFFFF"/>
            </a:solidFill>
            <a:ln w="9525">
              <a:solidFill>
                <a:srgbClr val="000000"/>
              </a:solidFill>
              <a:miter lim="800000"/>
              <a:headEnd/>
              <a:tailEnd/>
            </a:ln>
          </p:spPr>
          <p:txBody>
            <a:bodyPr tIns="0" bIns="0"/>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just" eaLnBrk="1" hangingPunct="1">
                <a:lnSpc>
                  <a:spcPct val="100000"/>
                </a:lnSpc>
                <a:spcBef>
                  <a:spcPct val="0"/>
                </a:spcBef>
                <a:buFontTx/>
                <a:buNone/>
              </a:pPr>
              <a:r>
                <a:rPr lang="en-US" altLang="zh-CN" sz="2000">
                  <a:latin typeface="微软雅黑" panose="020B0503020204020204" pitchFamily="34" charset="-122"/>
                  <a:ea typeface="微软雅黑" panose="020B0503020204020204" pitchFamily="34" charset="-122"/>
                </a:rPr>
                <a:t>argv</a:t>
              </a:r>
            </a:p>
          </p:txBody>
        </p:sp>
        <p:sp>
          <p:nvSpPr>
            <p:cNvPr id="14" name="Line 7">
              <a:extLst>
                <a:ext uri="{FF2B5EF4-FFF2-40B4-BE49-F238E27FC236}">
                  <a16:creationId xmlns:a16="http://schemas.microsoft.com/office/drawing/2014/main" id="{02A651CF-7B77-208A-EAB9-D68C9F17C667}"/>
                </a:ext>
              </a:extLst>
            </p:cNvPr>
            <p:cNvSpPr>
              <a:spLocks noChangeShapeType="1"/>
            </p:cNvSpPr>
            <p:nvPr/>
          </p:nvSpPr>
          <p:spPr bwMode="auto">
            <a:xfrm flipV="1">
              <a:off x="596" y="3763"/>
              <a:ext cx="193"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 name="Rectangle 8">
              <a:extLst>
                <a:ext uri="{FF2B5EF4-FFF2-40B4-BE49-F238E27FC236}">
                  <a16:creationId xmlns:a16="http://schemas.microsoft.com/office/drawing/2014/main" id="{553DCCE0-888B-2FD2-AE2C-736BBB5651AD}"/>
                </a:ext>
              </a:extLst>
            </p:cNvPr>
            <p:cNvSpPr>
              <a:spLocks noChangeArrowheads="1"/>
            </p:cNvSpPr>
            <p:nvPr/>
          </p:nvSpPr>
          <p:spPr bwMode="auto">
            <a:xfrm>
              <a:off x="782" y="3634"/>
              <a:ext cx="1009" cy="652"/>
            </a:xfrm>
            <a:prstGeom prst="rect">
              <a:avLst/>
            </a:prstGeom>
            <a:solidFill>
              <a:srgbClr val="FFFFFF"/>
            </a:solidFill>
            <a:ln w="9525">
              <a:solidFill>
                <a:srgbClr val="000000"/>
              </a:solidFill>
              <a:miter lim="800000"/>
              <a:headEnd/>
              <a:tailEnd/>
            </a:ln>
          </p:spPr>
          <p:txBody>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6" name="Line 9">
              <a:extLst>
                <a:ext uri="{FF2B5EF4-FFF2-40B4-BE49-F238E27FC236}">
                  <a16:creationId xmlns:a16="http://schemas.microsoft.com/office/drawing/2014/main" id="{E8EF00C2-808D-2164-B85B-603B85118F28}"/>
                </a:ext>
              </a:extLst>
            </p:cNvPr>
            <p:cNvSpPr>
              <a:spLocks noChangeShapeType="1"/>
            </p:cNvSpPr>
            <p:nvPr/>
          </p:nvSpPr>
          <p:spPr bwMode="auto">
            <a:xfrm>
              <a:off x="782" y="3861"/>
              <a:ext cx="100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Text Box 10">
              <a:extLst>
                <a:ext uri="{FF2B5EF4-FFF2-40B4-BE49-F238E27FC236}">
                  <a16:creationId xmlns:a16="http://schemas.microsoft.com/office/drawing/2014/main" id="{B618D435-90A5-4A94-7332-A654B03525C6}"/>
                </a:ext>
              </a:extLst>
            </p:cNvPr>
            <p:cNvSpPr txBox="1">
              <a:spLocks noChangeArrowheads="1"/>
            </p:cNvSpPr>
            <p:nvPr/>
          </p:nvSpPr>
          <p:spPr bwMode="auto">
            <a:xfrm>
              <a:off x="934" y="3654"/>
              <a:ext cx="645" cy="1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just" eaLnBrk="1" hangingPunct="1">
                <a:lnSpc>
                  <a:spcPct val="100000"/>
                </a:lnSpc>
                <a:spcBef>
                  <a:spcPct val="0"/>
                </a:spcBef>
                <a:buFontTx/>
                <a:buNone/>
              </a:pPr>
              <a:r>
                <a:rPr lang="en-US" altLang="zh-CN" sz="2000">
                  <a:latin typeface="微软雅黑" panose="020B0503020204020204" pitchFamily="34" charset="-122"/>
                  <a:ea typeface="微软雅黑" panose="020B0503020204020204" pitchFamily="34" charset="-122"/>
                </a:rPr>
                <a:t> argv[0]</a:t>
              </a:r>
            </a:p>
          </p:txBody>
        </p:sp>
        <p:sp>
          <p:nvSpPr>
            <p:cNvPr id="18" name="Text Box 11">
              <a:extLst>
                <a:ext uri="{FF2B5EF4-FFF2-40B4-BE49-F238E27FC236}">
                  <a16:creationId xmlns:a16="http://schemas.microsoft.com/office/drawing/2014/main" id="{378F2528-3D85-8FC7-ECC9-41422B7CD179}"/>
                </a:ext>
              </a:extLst>
            </p:cNvPr>
            <p:cNvSpPr txBox="1">
              <a:spLocks noChangeArrowheads="1"/>
            </p:cNvSpPr>
            <p:nvPr/>
          </p:nvSpPr>
          <p:spPr bwMode="auto">
            <a:xfrm>
              <a:off x="1009" y="4088"/>
              <a:ext cx="416" cy="1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just" eaLnBrk="1" hangingPunct="1">
                <a:lnSpc>
                  <a:spcPct val="100000"/>
                </a:lnSpc>
                <a:spcBef>
                  <a:spcPct val="0"/>
                </a:spcBef>
                <a:buFontTx/>
                <a:buNone/>
              </a:pPr>
              <a:r>
                <a:rPr lang="en-US" altLang="zh-CN" sz="2000">
                  <a:latin typeface="微软雅黑" panose="020B0503020204020204" pitchFamily="34" charset="-122"/>
                  <a:ea typeface="微软雅黑" panose="020B0503020204020204" pitchFamily="34" charset="-122"/>
                </a:rPr>
                <a:t>  null</a:t>
              </a:r>
            </a:p>
          </p:txBody>
        </p:sp>
        <p:sp>
          <p:nvSpPr>
            <p:cNvPr id="19" name="Text Box 12">
              <a:extLst>
                <a:ext uri="{FF2B5EF4-FFF2-40B4-BE49-F238E27FC236}">
                  <a16:creationId xmlns:a16="http://schemas.microsoft.com/office/drawing/2014/main" id="{3660DCCE-0BA8-974A-E194-7FED9D1DF185}"/>
                </a:ext>
              </a:extLst>
            </p:cNvPr>
            <p:cNvSpPr txBox="1">
              <a:spLocks noChangeArrowheads="1"/>
            </p:cNvSpPr>
            <p:nvPr/>
          </p:nvSpPr>
          <p:spPr bwMode="auto">
            <a:xfrm>
              <a:off x="1047" y="3407"/>
              <a:ext cx="562" cy="1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just" eaLnBrk="1" hangingPunct="1">
                <a:lnSpc>
                  <a:spcPct val="100000"/>
                </a:lnSpc>
                <a:spcBef>
                  <a:spcPct val="0"/>
                </a:spcBef>
                <a:buFontTx/>
                <a:buNone/>
              </a:pPr>
              <a:r>
                <a:rPr lang="en-US" altLang="zh-CN" sz="2000">
                  <a:latin typeface="微软雅黑" panose="020B0503020204020204" pitchFamily="34" charset="-122"/>
                  <a:ea typeface="微软雅黑" panose="020B0503020204020204" pitchFamily="34" charset="-122"/>
                </a:rPr>
                <a:t>argv[]</a:t>
              </a:r>
            </a:p>
          </p:txBody>
        </p:sp>
        <p:sp>
          <p:nvSpPr>
            <p:cNvPr id="20" name="Line 13">
              <a:extLst>
                <a:ext uri="{FF2B5EF4-FFF2-40B4-BE49-F238E27FC236}">
                  <a16:creationId xmlns:a16="http://schemas.microsoft.com/office/drawing/2014/main" id="{08A56740-D2D1-38D4-DA3B-FEB30526561F}"/>
                </a:ext>
              </a:extLst>
            </p:cNvPr>
            <p:cNvSpPr>
              <a:spLocks noChangeShapeType="1"/>
            </p:cNvSpPr>
            <p:nvPr/>
          </p:nvSpPr>
          <p:spPr bwMode="auto">
            <a:xfrm>
              <a:off x="1803" y="3747"/>
              <a:ext cx="277"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1" name="Text Box 14">
              <a:extLst>
                <a:ext uri="{FF2B5EF4-FFF2-40B4-BE49-F238E27FC236}">
                  <a16:creationId xmlns:a16="http://schemas.microsoft.com/office/drawing/2014/main" id="{588CA4BA-B549-87FB-BC71-AA1FCD141C90}"/>
                </a:ext>
              </a:extLst>
            </p:cNvPr>
            <p:cNvSpPr txBox="1">
              <a:spLocks noChangeArrowheads="1"/>
            </p:cNvSpPr>
            <p:nvPr/>
          </p:nvSpPr>
          <p:spPr bwMode="auto">
            <a:xfrm>
              <a:off x="2058" y="3634"/>
              <a:ext cx="969" cy="198"/>
            </a:xfrm>
            <a:prstGeom prst="rect">
              <a:avLst/>
            </a:prstGeom>
            <a:solidFill>
              <a:srgbClr val="FFFFFF"/>
            </a:solidFill>
            <a:ln w="9525">
              <a:solidFill>
                <a:srgbClr val="000000"/>
              </a:solidFill>
              <a:miter lim="800000"/>
              <a:headEnd/>
              <a:tailEnd/>
            </a:ln>
          </p:spPr>
          <p:txBody>
            <a:bodyPr tIns="0" bIns="0"/>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just" eaLnBrk="1" hangingPunct="1">
                <a:lnSpc>
                  <a:spcPct val="100000"/>
                </a:lnSpc>
                <a:spcBef>
                  <a:spcPct val="0"/>
                </a:spcBef>
                <a:buFontTx/>
                <a:buNone/>
              </a:pPr>
              <a:r>
                <a:rPr lang="zh-CN" altLang="en-US" sz="2000">
                  <a:latin typeface="微软雅黑" panose="020B0503020204020204" pitchFamily="34" charset="-122"/>
                  <a:ea typeface="微软雅黑" panose="020B0503020204020204" pitchFamily="34" charset="-122"/>
                </a:rPr>
                <a:t>“</a:t>
              </a:r>
              <a:r>
                <a:rPr lang="en-US" altLang="zh-CN" sz="2000">
                  <a:latin typeface="微软雅黑" panose="020B0503020204020204" pitchFamily="34" charset="-122"/>
                  <a:ea typeface="微软雅黑" panose="020B0503020204020204" pitchFamily="34" charset="-122"/>
                </a:rPr>
                <a:t>./test</a:t>
              </a:r>
              <a:r>
                <a:rPr lang="zh-CN" altLang="en-US" sz="2000">
                  <a:latin typeface="微软雅黑" panose="020B0503020204020204" pitchFamily="34" charset="-122"/>
                  <a:ea typeface="微软雅黑" panose="020B0503020204020204" pitchFamily="34" charset="-122"/>
                </a:rPr>
                <a:t>＂</a:t>
              </a:r>
            </a:p>
          </p:txBody>
        </p:sp>
        <p:sp>
          <p:nvSpPr>
            <p:cNvPr id="22" name="Rectangle 15">
              <a:extLst>
                <a:ext uri="{FF2B5EF4-FFF2-40B4-BE49-F238E27FC236}">
                  <a16:creationId xmlns:a16="http://schemas.microsoft.com/office/drawing/2014/main" id="{E0A3873B-21B8-DE5A-B476-0F02BA90845C}"/>
                </a:ext>
              </a:extLst>
            </p:cNvPr>
            <p:cNvSpPr>
              <a:spLocks noChangeArrowheads="1"/>
            </p:cNvSpPr>
            <p:nvPr/>
          </p:nvSpPr>
          <p:spPr bwMode="auto">
            <a:xfrm>
              <a:off x="2058" y="3918"/>
              <a:ext cx="2892" cy="198"/>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bIns="0">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2000">
                  <a:latin typeface="微软雅黑" panose="020B0503020204020204" pitchFamily="34" charset="-122"/>
                  <a:ea typeface="微软雅黑" panose="020B0503020204020204" pitchFamily="34" charset="-122"/>
                </a:rPr>
                <a:t>“0123456789ABCDEFXXXX</a:t>
              </a:r>
              <a:r>
                <a:rPr lang="zh-CN" altLang="en-US" sz="2000">
                  <a:latin typeface="微软雅黑" panose="020B0503020204020204" pitchFamily="34" charset="-122"/>
                  <a:ea typeface="微软雅黑" panose="020B0503020204020204" pitchFamily="34" charset="-122"/>
                </a:rPr>
                <a:t>▥ ▧▥▧</a:t>
              </a:r>
              <a:r>
                <a:rPr lang="en-US" altLang="zh-CN" sz="2000">
                  <a:latin typeface="微软雅黑" panose="020B0503020204020204" pitchFamily="34" charset="-122"/>
                  <a:ea typeface="微软雅黑" panose="020B0503020204020204" pitchFamily="34" charset="-122"/>
                </a:rPr>
                <a:t>”</a:t>
              </a:r>
              <a:endParaRPr lang="zh-CN" altLang="en-US" sz="2000">
                <a:latin typeface="微软雅黑" panose="020B0503020204020204" pitchFamily="34" charset="-122"/>
                <a:ea typeface="微软雅黑" panose="020B0503020204020204" pitchFamily="34" charset="-122"/>
              </a:endParaRPr>
            </a:p>
          </p:txBody>
        </p:sp>
        <p:sp>
          <p:nvSpPr>
            <p:cNvPr id="23" name="Line 16">
              <a:extLst>
                <a:ext uri="{FF2B5EF4-FFF2-40B4-BE49-F238E27FC236}">
                  <a16:creationId xmlns:a16="http://schemas.microsoft.com/office/drawing/2014/main" id="{B9013CF1-24A0-1009-7D14-C8B5267A2B1B}"/>
                </a:ext>
              </a:extLst>
            </p:cNvPr>
            <p:cNvSpPr>
              <a:spLocks noChangeShapeType="1"/>
            </p:cNvSpPr>
            <p:nvPr/>
          </p:nvSpPr>
          <p:spPr bwMode="auto">
            <a:xfrm>
              <a:off x="782" y="4088"/>
              <a:ext cx="100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Text Box 17">
              <a:extLst>
                <a:ext uri="{FF2B5EF4-FFF2-40B4-BE49-F238E27FC236}">
                  <a16:creationId xmlns:a16="http://schemas.microsoft.com/office/drawing/2014/main" id="{66034AD4-EA29-FB30-2D2E-2EE7C00FD3CA}"/>
                </a:ext>
              </a:extLst>
            </p:cNvPr>
            <p:cNvSpPr txBox="1">
              <a:spLocks noChangeArrowheads="1"/>
            </p:cNvSpPr>
            <p:nvPr/>
          </p:nvSpPr>
          <p:spPr bwMode="auto">
            <a:xfrm>
              <a:off x="924" y="3877"/>
              <a:ext cx="645" cy="1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gn="just" eaLnBrk="1" hangingPunct="1">
                <a:lnSpc>
                  <a:spcPct val="100000"/>
                </a:lnSpc>
                <a:spcBef>
                  <a:spcPct val="0"/>
                </a:spcBef>
                <a:buFontTx/>
                <a:buNone/>
              </a:pPr>
              <a:r>
                <a:rPr lang="en-US" altLang="zh-CN" sz="2000">
                  <a:latin typeface="微软雅黑" panose="020B0503020204020204" pitchFamily="34" charset="-122"/>
                  <a:ea typeface="微软雅黑" panose="020B0503020204020204" pitchFamily="34" charset="-122"/>
                </a:rPr>
                <a:t> argv[1]</a:t>
              </a:r>
            </a:p>
          </p:txBody>
        </p:sp>
        <p:sp>
          <p:nvSpPr>
            <p:cNvPr id="25" name="Line 18">
              <a:extLst>
                <a:ext uri="{FF2B5EF4-FFF2-40B4-BE49-F238E27FC236}">
                  <a16:creationId xmlns:a16="http://schemas.microsoft.com/office/drawing/2014/main" id="{D1A9E901-D355-DD3F-891E-728A90A5DDC4}"/>
                </a:ext>
              </a:extLst>
            </p:cNvPr>
            <p:cNvSpPr>
              <a:spLocks noChangeShapeType="1"/>
            </p:cNvSpPr>
            <p:nvPr/>
          </p:nvSpPr>
          <p:spPr bwMode="auto">
            <a:xfrm>
              <a:off x="1803" y="4002"/>
              <a:ext cx="277"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6" name="Rectangle 19">
            <a:extLst>
              <a:ext uri="{FF2B5EF4-FFF2-40B4-BE49-F238E27FC236}">
                <a16:creationId xmlns:a16="http://schemas.microsoft.com/office/drawing/2014/main" id="{8FC004E6-18E9-4470-1747-55831BF08920}"/>
              </a:ext>
            </a:extLst>
          </p:cNvPr>
          <p:cNvSpPr>
            <a:spLocks noChangeArrowheads="1"/>
          </p:cNvSpPr>
          <p:nvPr/>
        </p:nvSpPr>
        <p:spPr bwMode="auto">
          <a:xfrm>
            <a:off x="5651500" y="4689475"/>
            <a:ext cx="3059113"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800">
                <a:latin typeface="微软雅黑" panose="020B0503020204020204" pitchFamily="34" charset="-122"/>
                <a:ea typeface="微软雅黑" panose="020B0503020204020204" pitchFamily="34" charset="-122"/>
              </a:rPr>
              <a:t>         </a:t>
            </a:r>
            <a:r>
              <a:rPr lang="zh-CN" altLang="en-US" sz="2000">
                <a:latin typeface="微软雅黑" panose="020B0503020204020204" pitchFamily="34" charset="-122"/>
                <a:ea typeface="微软雅黑" panose="020B0503020204020204" pitchFamily="34" charset="-122"/>
              </a:rPr>
              <a:t>可执行文件名为</a:t>
            </a:r>
            <a:r>
              <a:rPr lang="en-US" altLang="zh-CN" sz="2000">
                <a:latin typeface="微软雅黑" panose="020B0503020204020204" pitchFamily="34" charset="-122"/>
                <a:ea typeface="微软雅黑" panose="020B0503020204020204" pitchFamily="34" charset="-122"/>
              </a:rPr>
              <a:t>test</a:t>
            </a:r>
            <a:endParaRPr lang="zh-CN" altLang="en-US" sz="2000">
              <a:latin typeface="微软雅黑" panose="020B0503020204020204" pitchFamily="34" charset="-122"/>
              <a:ea typeface="微软雅黑" panose="020B0503020204020204" pitchFamily="34" charset="-122"/>
            </a:endParaRPr>
          </a:p>
        </p:txBody>
      </p:sp>
      <p:sp>
        <p:nvSpPr>
          <p:cNvPr id="27" name="Rectangle 20">
            <a:extLst>
              <a:ext uri="{FF2B5EF4-FFF2-40B4-BE49-F238E27FC236}">
                <a16:creationId xmlns:a16="http://schemas.microsoft.com/office/drawing/2014/main" id="{830CB76D-E043-B787-8ED8-9ADA830C05EB}"/>
              </a:ext>
            </a:extLst>
          </p:cNvPr>
          <p:cNvSpPr>
            <a:spLocks noChangeArrowheads="1"/>
          </p:cNvSpPr>
          <p:nvPr/>
        </p:nvSpPr>
        <p:spPr bwMode="auto">
          <a:xfrm>
            <a:off x="2862263" y="5138738"/>
            <a:ext cx="61658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2000">
                <a:solidFill>
                  <a:srgbClr val="996600"/>
                </a:solidFill>
                <a:latin typeface="微软雅黑" panose="020B0503020204020204" pitchFamily="34" charset="-122"/>
                <a:ea typeface="微软雅黑" panose="020B0503020204020204" pitchFamily="34" charset="-122"/>
              </a:rPr>
              <a:t>命令行：</a:t>
            </a:r>
            <a:r>
              <a:rPr lang="en-US" altLang="zh-CN" sz="2000">
                <a:solidFill>
                  <a:srgbClr val="FF3300"/>
                </a:solidFill>
                <a:latin typeface="微软雅黑" panose="020B0503020204020204" pitchFamily="34" charset="-122"/>
                <a:ea typeface="微软雅黑" panose="020B0503020204020204" pitchFamily="34" charset="-122"/>
              </a:rPr>
              <a:t>.\test</a:t>
            </a:r>
            <a:r>
              <a:rPr lang="en-US" altLang="zh-CN" sz="2000">
                <a:solidFill>
                  <a:srgbClr val="996600"/>
                </a:solidFill>
                <a:latin typeface="微软雅黑" panose="020B0503020204020204" pitchFamily="34" charset="-122"/>
                <a:ea typeface="微软雅黑" panose="020B0503020204020204" pitchFamily="34" charset="-122"/>
              </a:rPr>
              <a:t> </a:t>
            </a:r>
            <a:r>
              <a:rPr lang="en-US" altLang="zh-CN" sz="2000">
                <a:solidFill>
                  <a:srgbClr val="FF3300"/>
                </a:solidFill>
                <a:latin typeface="微软雅黑" panose="020B0503020204020204" pitchFamily="34" charset="-122"/>
                <a:ea typeface="微软雅黑" panose="020B0503020204020204" pitchFamily="34" charset="-122"/>
              </a:rPr>
              <a:t>0123456789ABCDEFXXXX</a:t>
            </a:r>
            <a:r>
              <a:rPr lang="zh-CN" altLang="en-US" sz="2000">
                <a:solidFill>
                  <a:srgbClr val="FF3300"/>
                </a:solidFill>
                <a:latin typeface="微软雅黑" panose="020B0503020204020204" pitchFamily="34" charset="-122"/>
                <a:ea typeface="微软雅黑" panose="020B0503020204020204" pitchFamily="34" charset="-122"/>
              </a:rPr>
              <a:t>▥ ▧▥▧</a:t>
            </a:r>
          </a:p>
        </p:txBody>
      </p:sp>
      <p:sp>
        <p:nvSpPr>
          <p:cNvPr id="28" name="Text Box 21">
            <a:extLst>
              <a:ext uri="{FF2B5EF4-FFF2-40B4-BE49-F238E27FC236}">
                <a16:creationId xmlns:a16="http://schemas.microsoft.com/office/drawing/2014/main" id="{C1363BF6-3C8B-CAAC-E38E-F515B4ADDE90}"/>
              </a:ext>
            </a:extLst>
          </p:cNvPr>
          <p:cNvSpPr txBox="1">
            <a:spLocks noChangeArrowheads="1"/>
          </p:cNvSpPr>
          <p:nvPr/>
        </p:nvSpPr>
        <p:spPr bwMode="auto">
          <a:xfrm>
            <a:off x="5607050" y="5454650"/>
            <a:ext cx="3059113"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2000">
                <a:solidFill>
                  <a:srgbClr val="008000"/>
                </a:solidFill>
                <a:latin typeface="微软雅黑" panose="020B0503020204020204" pitchFamily="34" charset="-122"/>
                <a:ea typeface="微软雅黑" panose="020B0503020204020204" pitchFamily="34" charset="-122"/>
              </a:rPr>
              <a:t>按空格隔开的字符串</a:t>
            </a:r>
          </a:p>
          <a:p>
            <a:pPr>
              <a:lnSpc>
                <a:spcPct val="100000"/>
              </a:lnSpc>
              <a:spcBef>
                <a:spcPct val="0"/>
              </a:spcBef>
              <a:buFontTx/>
              <a:buNone/>
            </a:pPr>
            <a:r>
              <a:rPr lang="zh-CN" altLang="en-US" sz="2000">
                <a:solidFill>
                  <a:srgbClr val="008000"/>
                </a:solidFill>
                <a:latin typeface="微软雅黑" panose="020B0503020204020204" pitchFamily="34" charset="-122"/>
                <a:ea typeface="微软雅黑" panose="020B0503020204020204" pitchFamily="34" charset="-122"/>
              </a:rPr>
              <a:t>被构建成一个</a:t>
            </a:r>
            <a:r>
              <a:rPr lang="zh-CN" altLang="en-US" sz="2000">
                <a:solidFill>
                  <a:srgbClr val="FF3300"/>
                </a:solidFill>
                <a:latin typeface="微软雅黑" panose="020B0503020204020204" pitchFamily="34" charset="-122"/>
                <a:ea typeface="微软雅黑" panose="020B0503020204020204" pitchFamily="34" charset="-122"/>
              </a:rPr>
              <a:t>指针数组</a:t>
            </a:r>
          </a:p>
        </p:txBody>
      </p:sp>
      <p:sp>
        <p:nvSpPr>
          <p:cNvPr id="29" name="Line 22">
            <a:extLst>
              <a:ext uri="{FF2B5EF4-FFF2-40B4-BE49-F238E27FC236}">
                <a16:creationId xmlns:a16="http://schemas.microsoft.com/office/drawing/2014/main" id="{F86CFCF1-ED82-24E0-0AC3-33820D7EC7E4}"/>
              </a:ext>
            </a:extLst>
          </p:cNvPr>
          <p:cNvSpPr>
            <a:spLocks noChangeShapeType="1"/>
          </p:cNvSpPr>
          <p:nvPr/>
        </p:nvSpPr>
        <p:spPr bwMode="auto">
          <a:xfrm flipV="1">
            <a:off x="7812088" y="3878263"/>
            <a:ext cx="360362" cy="1890712"/>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0" name="Line 23">
            <a:extLst>
              <a:ext uri="{FF2B5EF4-FFF2-40B4-BE49-F238E27FC236}">
                <a16:creationId xmlns:a16="http://schemas.microsoft.com/office/drawing/2014/main" id="{A70571C0-CA1A-A81D-3DD8-4E406B598FE7}"/>
              </a:ext>
            </a:extLst>
          </p:cNvPr>
          <p:cNvSpPr>
            <a:spLocks noChangeShapeType="1"/>
          </p:cNvSpPr>
          <p:nvPr/>
        </p:nvSpPr>
        <p:spPr bwMode="auto">
          <a:xfrm flipV="1">
            <a:off x="4167188" y="4284663"/>
            <a:ext cx="1035050" cy="4445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 name="Line 25">
            <a:extLst>
              <a:ext uri="{FF2B5EF4-FFF2-40B4-BE49-F238E27FC236}">
                <a16:creationId xmlns:a16="http://schemas.microsoft.com/office/drawing/2014/main" id="{D1AE9041-C0AA-0783-D30A-403F517EB050}"/>
              </a:ext>
            </a:extLst>
          </p:cNvPr>
          <p:cNvSpPr>
            <a:spLocks noChangeShapeType="1"/>
          </p:cNvSpPr>
          <p:nvPr/>
        </p:nvSpPr>
        <p:spPr bwMode="auto">
          <a:xfrm flipV="1">
            <a:off x="2501900" y="4464050"/>
            <a:ext cx="4095750" cy="1755775"/>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4" name="Line 26">
            <a:extLst>
              <a:ext uri="{FF2B5EF4-FFF2-40B4-BE49-F238E27FC236}">
                <a16:creationId xmlns:a16="http://schemas.microsoft.com/office/drawing/2014/main" id="{06210ADE-7EBD-E3F1-7B76-10A15FBF4388}"/>
              </a:ext>
            </a:extLst>
          </p:cNvPr>
          <p:cNvSpPr>
            <a:spLocks noChangeShapeType="1"/>
          </p:cNvSpPr>
          <p:nvPr/>
        </p:nvSpPr>
        <p:spPr bwMode="auto">
          <a:xfrm flipV="1">
            <a:off x="5157788" y="908050"/>
            <a:ext cx="2293937" cy="5221288"/>
          </a:xfrm>
          <a:prstGeom prst="line">
            <a:avLst/>
          </a:prstGeom>
          <a:noFill/>
          <a:ln w="38100">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extLst>
      <p:ext uri="{BB962C8B-B14F-4D97-AF65-F5344CB8AC3E}">
        <p14:creationId xmlns:p14="http://schemas.microsoft.com/office/powerpoint/2010/main" val="1987850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blinds(horizontal)">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linds(horizontal)">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blinds(horizontal)">
                                      <p:cBhvr>
                                        <p:cTn id="22" dur="500"/>
                                        <p:tgtEl>
                                          <p:spTgt spid="2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blinds(horizontal)">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blinds(horizontal)">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blinds(horizontal)">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blinds(horizontal)">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144"/>
                                        </p:tgtEl>
                                        <p:attrNameLst>
                                          <p:attrName>style.visibility</p:attrName>
                                        </p:attrNameLst>
                                      </p:cBhvr>
                                      <p:to>
                                        <p:strVal val="visible"/>
                                      </p:to>
                                    </p:set>
                                    <p:animEffect transition="in" filter="blinds(horizontal)">
                                      <p:cBhvr>
                                        <p:cTn id="52" dur="500"/>
                                        <p:tgtEl>
                                          <p:spTgt spid="6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26" grpId="0"/>
      <p:bldP spid="27" grpId="0"/>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lstStyle/>
          <a:p>
            <a:r>
              <a:rPr sz="3600" dirty="0" err="1">
                <a:solidFill>
                  <a:schemeClr val="bg1"/>
                </a:solidFill>
                <a:latin typeface="华文新魏" panose="02010800040101010101" pitchFamily="2" charset="-122"/>
                <a:ea typeface="华文新魏" panose="02010800040101010101" pitchFamily="2" charset="-122"/>
              </a:rPr>
              <a:t>三、缓冲区溢出攻击</a:t>
            </a:r>
            <a:endParaRPr sz="3600" dirty="0">
              <a:solidFill>
                <a:schemeClr val="bg1"/>
              </a:solidFill>
              <a:latin typeface="华文新魏" panose="02010800040101010101" pitchFamily="2" charset="-122"/>
              <a:ea typeface="华文新魏" panose="02010800040101010101" pitchFamily="2" charset="-122"/>
            </a:endParaRPr>
          </a:p>
        </p:txBody>
      </p:sp>
      <p:sp>
        <p:nvSpPr>
          <p:cNvPr id="2" name="Rectangle 3">
            <a:extLst>
              <a:ext uri="{FF2B5EF4-FFF2-40B4-BE49-F238E27FC236}">
                <a16:creationId xmlns:a16="http://schemas.microsoft.com/office/drawing/2014/main" id="{D06AD43B-BBE5-6F0D-39B1-CF7125F0CE6C}"/>
              </a:ext>
            </a:extLst>
          </p:cNvPr>
          <p:cNvSpPr>
            <a:spLocks noChangeArrowheads="1"/>
          </p:cNvSpPr>
          <p:nvPr/>
        </p:nvSpPr>
        <p:spPr bwMode="auto">
          <a:xfrm>
            <a:off x="71438" y="1978025"/>
            <a:ext cx="3805237"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95000"/>
              </a:lnSpc>
              <a:spcBef>
                <a:spcPct val="0"/>
              </a:spcBef>
              <a:buFontTx/>
              <a:buNone/>
            </a:pPr>
            <a:r>
              <a:rPr lang="en-US" altLang="zh-CN" sz="1800" dirty="0">
                <a:solidFill>
                  <a:srgbClr val="0000FF"/>
                </a:solidFill>
                <a:latin typeface="微软雅黑" panose="020B0503020204020204" pitchFamily="34" charset="-122"/>
                <a:ea typeface="微软雅黑" panose="020B0503020204020204" pitchFamily="34" charset="-122"/>
              </a:rPr>
              <a:t>#include "</a:t>
            </a:r>
            <a:r>
              <a:rPr lang="en-US" altLang="zh-CN" sz="1800" dirty="0" err="1">
                <a:solidFill>
                  <a:srgbClr val="0000FF"/>
                </a:solidFill>
                <a:latin typeface="微软雅黑" panose="020B0503020204020204" pitchFamily="34" charset="-122"/>
                <a:ea typeface="微软雅黑" panose="020B0503020204020204" pitchFamily="34" charset="-122"/>
              </a:rPr>
              <a:t>stdio.h</a:t>
            </a:r>
            <a:r>
              <a:rPr lang="en-US" altLang="zh-CN" sz="1800" dirty="0">
                <a:solidFill>
                  <a:srgbClr val="0000FF"/>
                </a:solidFill>
                <a:latin typeface="微软雅黑" panose="020B0503020204020204" pitchFamily="34" charset="-122"/>
                <a:ea typeface="微软雅黑" panose="020B0503020204020204" pitchFamily="34" charset="-122"/>
              </a:rPr>
              <a:t>"</a:t>
            </a:r>
          </a:p>
          <a:p>
            <a:pPr eaLnBrk="1" hangingPunct="1">
              <a:lnSpc>
                <a:spcPct val="95000"/>
              </a:lnSpc>
              <a:spcBef>
                <a:spcPct val="0"/>
              </a:spcBef>
              <a:buFontTx/>
              <a:buNone/>
            </a:pPr>
            <a:r>
              <a:rPr lang="en-US" altLang="zh-CN" sz="1800" dirty="0">
                <a:solidFill>
                  <a:srgbClr val="0000FF"/>
                </a:solidFill>
                <a:latin typeface="微软雅黑" panose="020B0503020204020204" pitchFamily="34" charset="-122"/>
                <a:ea typeface="微软雅黑" panose="020B0503020204020204" pitchFamily="34" charset="-122"/>
              </a:rPr>
              <a:t>char code[]=</a:t>
            </a:r>
          </a:p>
          <a:p>
            <a:pPr eaLnBrk="1" hangingPunct="1">
              <a:lnSpc>
                <a:spcPct val="95000"/>
              </a:lnSpc>
              <a:spcBef>
                <a:spcPct val="0"/>
              </a:spcBef>
              <a:buFontTx/>
              <a:buNone/>
            </a:pPr>
            <a:r>
              <a:rPr lang="en-US" altLang="zh-CN" sz="1800" dirty="0">
                <a:solidFill>
                  <a:srgbClr val="0000FF"/>
                </a:solidFill>
                <a:latin typeface="微软雅黑" panose="020B0503020204020204" pitchFamily="34" charset="-122"/>
                <a:ea typeface="微软雅黑" panose="020B0503020204020204" pitchFamily="34" charset="-122"/>
              </a:rPr>
              <a:t>      "0123456789ABCDEFXXXX"</a:t>
            </a:r>
          </a:p>
          <a:p>
            <a:pPr eaLnBrk="1" hangingPunct="1">
              <a:lnSpc>
                <a:spcPct val="95000"/>
              </a:lnSpc>
              <a:spcBef>
                <a:spcPct val="0"/>
              </a:spcBef>
              <a:buFontTx/>
              <a:buNone/>
            </a:pPr>
            <a:r>
              <a:rPr lang="en-US" altLang="zh-CN" sz="1800" dirty="0">
                <a:solidFill>
                  <a:srgbClr val="0000FF"/>
                </a:solidFill>
                <a:latin typeface="微软雅黑" panose="020B0503020204020204" pitchFamily="34" charset="-122"/>
                <a:ea typeface="微软雅黑" panose="020B0503020204020204" pitchFamily="34" charset="-122"/>
              </a:rPr>
              <a:t>      "\x11\x84\x04\x08"</a:t>
            </a:r>
          </a:p>
          <a:p>
            <a:pPr eaLnBrk="1" hangingPunct="1">
              <a:lnSpc>
                <a:spcPct val="95000"/>
              </a:lnSpc>
              <a:spcBef>
                <a:spcPct val="0"/>
              </a:spcBef>
              <a:buFontTx/>
              <a:buNone/>
            </a:pPr>
            <a:r>
              <a:rPr lang="en-US" altLang="zh-CN" sz="1800" dirty="0">
                <a:solidFill>
                  <a:srgbClr val="0000FF"/>
                </a:solidFill>
                <a:latin typeface="微软雅黑" panose="020B0503020204020204" pitchFamily="34" charset="-122"/>
                <a:ea typeface="微软雅黑" panose="020B0503020204020204" pitchFamily="34" charset="-122"/>
              </a:rPr>
              <a:t>      "\x00"; </a:t>
            </a:r>
          </a:p>
          <a:p>
            <a:pPr eaLnBrk="1" hangingPunct="1">
              <a:lnSpc>
                <a:spcPct val="95000"/>
              </a:lnSpc>
              <a:spcBef>
                <a:spcPct val="0"/>
              </a:spcBef>
              <a:buFontTx/>
              <a:buNone/>
            </a:pPr>
            <a:r>
              <a:rPr lang="en-US" altLang="zh-CN" sz="1800" dirty="0">
                <a:solidFill>
                  <a:srgbClr val="0000FF"/>
                </a:solidFill>
                <a:latin typeface="微软雅黑" panose="020B0503020204020204" pitchFamily="34" charset="-122"/>
                <a:ea typeface="微软雅黑" panose="020B0503020204020204" pitchFamily="34" charset="-122"/>
              </a:rPr>
              <a:t>int main(void) {</a:t>
            </a:r>
          </a:p>
          <a:p>
            <a:pPr eaLnBrk="1" hangingPunct="1">
              <a:lnSpc>
                <a:spcPct val="95000"/>
              </a:lnSpc>
              <a:spcBef>
                <a:spcPct val="0"/>
              </a:spcBef>
              <a:buFontTx/>
              <a:buNone/>
            </a:pPr>
            <a:r>
              <a:rPr lang="en-US" altLang="zh-CN" sz="1800" dirty="0">
                <a:solidFill>
                  <a:srgbClr val="0000FF"/>
                </a:solidFill>
                <a:latin typeface="微软雅黑" panose="020B0503020204020204" pitchFamily="34" charset="-122"/>
                <a:ea typeface="微软雅黑" panose="020B0503020204020204" pitchFamily="34" charset="-122"/>
              </a:rPr>
              <a:t>      char *</a:t>
            </a:r>
            <a:r>
              <a:rPr lang="en-US" altLang="zh-CN" sz="1800" dirty="0" err="1">
                <a:solidFill>
                  <a:srgbClr val="0000FF"/>
                </a:solidFill>
                <a:latin typeface="微软雅黑" panose="020B0503020204020204" pitchFamily="34" charset="-122"/>
                <a:ea typeface="微软雅黑" panose="020B0503020204020204" pitchFamily="34" charset="-122"/>
              </a:rPr>
              <a:t>argv</a:t>
            </a:r>
            <a:r>
              <a:rPr lang="en-US" altLang="zh-CN" sz="1800" dirty="0">
                <a:solidFill>
                  <a:srgbClr val="0000FF"/>
                </a:solidFill>
                <a:latin typeface="微软雅黑" panose="020B0503020204020204" pitchFamily="34" charset="-122"/>
                <a:ea typeface="微软雅黑" panose="020B0503020204020204" pitchFamily="34" charset="-122"/>
              </a:rPr>
              <a:t>[3];</a:t>
            </a:r>
          </a:p>
          <a:p>
            <a:pPr eaLnBrk="1" hangingPunct="1">
              <a:lnSpc>
                <a:spcPct val="95000"/>
              </a:lnSpc>
              <a:spcBef>
                <a:spcPct val="0"/>
              </a:spcBef>
              <a:buFontTx/>
              <a:buNone/>
            </a:pPr>
            <a:r>
              <a:rPr lang="en-US" altLang="zh-CN" sz="1800" dirty="0">
                <a:solidFill>
                  <a:srgbClr val="0000FF"/>
                </a:solidFill>
                <a:latin typeface="微软雅黑" panose="020B0503020204020204" pitchFamily="34" charset="-122"/>
                <a:ea typeface="微软雅黑" panose="020B0503020204020204" pitchFamily="34" charset="-122"/>
              </a:rPr>
              <a:t>      </a:t>
            </a:r>
            <a:r>
              <a:rPr lang="en-US" altLang="zh-CN" sz="1800" dirty="0" err="1">
                <a:solidFill>
                  <a:srgbClr val="0000FF"/>
                </a:solidFill>
                <a:latin typeface="微软雅黑" panose="020B0503020204020204" pitchFamily="34" charset="-122"/>
                <a:ea typeface="微软雅黑" panose="020B0503020204020204" pitchFamily="34" charset="-122"/>
              </a:rPr>
              <a:t>argv</a:t>
            </a:r>
            <a:r>
              <a:rPr lang="en-US" altLang="zh-CN" sz="1800" dirty="0">
                <a:solidFill>
                  <a:srgbClr val="0000FF"/>
                </a:solidFill>
                <a:latin typeface="微软雅黑" panose="020B0503020204020204" pitchFamily="34" charset="-122"/>
                <a:ea typeface="微软雅黑" panose="020B0503020204020204" pitchFamily="34" charset="-122"/>
              </a:rPr>
              <a:t>[0]="./test";</a:t>
            </a:r>
          </a:p>
          <a:p>
            <a:pPr eaLnBrk="1" hangingPunct="1">
              <a:lnSpc>
                <a:spcPct val="95000"/>
              </a:lnSpc>
              <a:spcBef>
                <a:spcPct val="0"/>
              </a:spcBef>
              <a:buFontTx/>
              <a:buNone/>
            </a:pPr>
            <a:r>
              <a:rPr lang="en-US" altLang="zh-CN" sz="1800" dirty="0">
                <a:solidFill>
                  <a:srgbClr val="0000FF"/>
                </a:solidFill>
                <a:latin typeface="微软雅黑" panose="020B0503020204020204" pitchFamily="34" charset="-122"/>
                <a:ea typeface="微软雅黑" panose="020B0503020204020204" pitchFamily="34" charset="-122"/>
              </a:rPr>
              <a:t>      </a:t>
            </a:r>
            <a:r>
              <a:rPr lang="en-US" altLang="zh-CN" sz="1800" dirty="0" err="1">
                <a:solidFill>
                  <a:srgbClr val="0000FF"/>
                </a:solidFill>
                <a:latin typeface="微软雅黑" panose="020B0503020204020204" pitchFamily="34" charset="-122"/>
                <a:ea typeface="微软雅黑" panose="020B0503020204020204" pitchFamily="34" charset="-122"/>
              </a:rPr>
              <a:t>argv</a:t>
            </a:r>
            <a:r>
              <a:rPr lang="en-US" altLang="zh-CN" sz="1800" dirty="0">
                <a:solidFill>
                  <a:srgbClr val="0000FF"/>
                </a:solidFill>
                <a:latin typeface="微软雅黑" panose="020B0503020204020204" pitchFamily="34" charset="-122"/>
                <a:ea typeface="微软雅黑" panose="020B0503020204020204" pitchFamily="34" charset="-122"/>
              </a:rPr>
              <a:t>[1]=code;</a:t>
            </a:r>
          </a:p>
          <a:p>
            <a:pPr eaLnBrk="1" hangingPunct="1">
              <a:lnSpc>
                <a:spcPct val="95000"/>
              </a:lnSpc>
              <a:spcBef>
                <a:spcPct val="0"/>
              </a:spcBef>
              <a:buFontTx/>
              <a:buNone/>
            </a:pPr>
            <a:r>
              <a:rPr lang="en-US" altLang="zh-CN" sz="1800" dirty="0">
                <a:solidFill>
                  <a:srgbClr val="0000FF"/>
                </a:solidFill>
                <a:latin typeface="微软雅黑" panose="020B0503020204020204" pitchFamily="34" charset="-122"/>
                <a:ea typeface="微软雅黑" panose="020B0503020204020204" pitchFamily="34" charset="-122"/>
              </a:rPr>
              <a:t>      </a:t>
            </a:r>
            <a:r>
              <a:rPr lang="en-US" altLang="zh-CN" sz="1800" dirty="0" err="1">
                <a:solidFill>
                  <a:srgbClr val="0000FF"/>
                </a:solidFill>
                <a:latin typeface="微软雅黑" panose="020B0503020204020204" pitchFamily="34" charset="-122"/>
                <a:ea typeface="微软雅黑" panose="020B0503020204020204" pitchFamily="34" charset="-122"/>
              </a:rPr>
              <a:t>argv</a:t>
            </a:r>
            <a:r>
              <a:rPr lang="en-US" altLang="zh-CN" sz="1800" dirty="0">
                <a:solidFill>
                  <a:srgbClr val="0000FF"/>
                </a:solidFill>
                <a:latin typeface="微软雅黑" panose="020B0503020204020204" pitchFamily="34" charset="-122"/>
                <a:ea typeface="微软雅黑" panose="020B0503020204020204" pitchFamily="34" charset="-122"/>
              </a:rPr>
              <a:t>[2]=NULL;</a:t>
            </a:r>
          </a:p>
          <a:p>
            <a:pPr eaLnBrk="1" hangingPunct="1">
              <a:lnSpc>
                <a:spcPct val="95000"/>
              </a:lnSpc>
              <a:spcBef>
                <a:spcPct val="0"/>
              </a:spcBef>
              <a:buFontTx/>
              <a:buNone/>
            </a:pPr>
            <a:r>
              <a:rPr lang="en-US" altLang="zh-CN" sz="1800" dirty="0">
                <a:solidFill>
                  <a:srgbClr val="0000FF"/>
                </a:solidFill>
                <a:latin typeface="微软雅黑" panose="020B0503020204020204" pitchFamily="34" charset="-122"/>
                <a:ea typeface="微软雅黑" panose="020B0503020204020204" pitchFamily="34" charset="-122"/>
              </a:rPr>
              <a:t>      </a:t>
            </a:r>
            <a:r>
              <a:rPr lang="en-US" altLang="zh-CN" sz="1800" dirty="0" err="1">
                <a:solidFill>
                  <a:srgbClr val="FF3300"/>
                </a:solidFill>
                <a:latin typeface="微软雅黑" panose="020B0503020204020204" pitchFamily="34" charset="-122"/>
                <a:ea typeface="微软雅黑" panose="020B0503020204020204" pitchFamily="34" charset="-122"/>
              </a:rPr>
              <a:t>execve</a:t>
            </a:r>
            <a:r>
              <a:rPr lang="en-US" altLang="zh-CN" sz="1800" dirty="0">
                <a:solidFill>
                  <a:srgbClr val="FF3300"/>
                </a:solidFill>
                <a:latin typeface="微软雅黑" panose="020B0503020204020204" pitchFamily="34" charset="-122"/>
                <a:ea typeface="微软雅黑" panose="020B0503020204020204" pitchFamily="34" charset="-122"/>
              </a:rPr>
              <a:t>(</a:t>
            </a:r>
            <a:r>
              <a:rPr lang="en-US" altLang="zh-CN" sz="1800" dirty="0" err="1">
                <a:solidFill>
                  <a:srgbClr val="FF3300"/>
                </a:solidFill>
                <a:latin typeface="微软雅黑" panose="020B0503020204020204" pitchFamily="34" charset="-122"/>
                <a:ea typeface="微软雅黑" panose="020B0503020204020204" pitchFamily="34" charset="-122"/>
              </a:rPr>
              <a:t>argv</a:t>
            </a:r>
            <a:r>
              <a:rPr lang="en-US" altLang="zh-CN" sz="1800" dirty="0">
                <a:solidFill>
                  <a:srgbClr val="FF3300"/>
                </a:solidFill>
                <a:latin typeface="微软雅黑" panose="020B0503020204020204" pitchFamily="34" charset="-122"/>
                <a:ea typeface="微软雅黑" panose="020B0503020204020204" pitchFamily="34" charset="-122"/>
              </a:rPr>
              <a:t>[0],</a:t>
            </a:r>
            <a:r>
              <a:rPr lang="en-US" altLang="zh-CN" sz="1800" dirty="0" err="1">
                <a:solidFill>
                  <a:srgbClr val="FF3300"/>
                </a:solidFill>
                <a:latin typeface="微软雅黑" panose="020B0503020204020204" pitchFamily="34" charset="-122"/>
                <a:ea typeface="微软雅黑" panose="020B0503020204020204" pitchFamily="34" charset="-122"/>
              </a:rPr>
              <a:t>argv,NULL</a:t>
            </a:r>
            <a:r>
              <a:rPr lang="en-US" altLang="zh-CN" sz="1800" dirty="0">
                <a:solidFill>
                  <a:srgbClr val="FF3300"/>
                </a:solidFill>
                <a:latin typeface="微软雅黑" panose="020B0503020204020204" pitchFamily="34" charset="-122"/>
                <a:ea typeface="微软雅黑" panose="020B0503020204020204" pitchFamily="34" charset="-122"/>
              </a:rPr>
              <a:t>);</a:t>
            </a:r>
          </a:p>
          <a:p>
            <a:pPr eaLnBrk="1" hangingPunct="1">
              <a:lnSpc>
                <a:spcPct val="95000"/>
              </a:lnSpc>
              <a:spcBef>
                <a:spcPct val="0"/>
              </a:spcBef>
              <a:buFontTx/>
              <a:buNone/>
            </a:pPr>
            <a:r>
              <a:rPr lang="en-US" altLang="zh-CN" sz="1800" dirty="0">
                <a:solidFill>
                  <a:srgbClr val="0000FF"/>
                </a:solidFill>
                <a:latin typeface="微软雅黑" panose="020B0503020204020204" pitchFamily="34" charset="-122"/>
                <a:ea typeface="微软雅黑" panose="020B0503020204020204" pitchFamily="34" charset="-122"/>
              </a:rPr>
              <a:t>      return 0;</a:t>
            </a:r>
          </a:p>
          <a:p>
            <a:pPr eaLnBrk="1" hangingPunct="1">
              <a:lnSpc>
                <a:spcPct val="95000"/>
              </a:lnSpc>
              <a:spcBef>
                <a:spcPct val="0"/>
              </a:spcBef>
              <a:buFontTx/>
              <a:buNone/>
            </a:pPr>
            <a:r>
              <a:rPr lang="en-US" altLang="zh-CN" sz="1800" dirty="0">
                <a:solidFill>
                  <a:srgbClr val="0000FF"/>
                </a:solidFill>
                <a:latin typeface="微软雅黑" panose="020B0503020204020204" pitchFamily="34" charset="-122"/>
                <a:ea typeface="微软雅黑" panose="020B0503020204020204" pitchFamily="34" charset="-122"/>
              </a:rPr>
              <a:t>}</a:t>
            </a:r>
          </a:p>
        </p:txBody>
      </p:sp>
      <p:sp>
        <p:nvSpPr>
          <p:cNvPr id="3" name="Rectangle 4">
            <a:extLst>
              <a:ext uri="{FF2B5EF4-FFF2-40B4-BE49-F238E27FC236}">
                <a16:creationId xmlns:a16="http://schemas.microsoft.com/office/drawing/2014/main" id="{37FBA6C5-8F45-F896-129C-811859EA1AE3}"/>
              </a:ext>
            </a:extLst>
          </p:cNvPr>
          <p:cNvSpPr>
            <a:spLocks noChangeArrowheads="1"/>
          </p:cNvSpPr>
          <p:nvPr/>
        </p:nvSpPr>
        <p:spPr bwMode="auto">
          <a:xfrm>
            <a:off x="115888" y="5421313"/>
            <a:ext cx="4743450"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25000"/>
              </a:lnSpc>
              <a:spcBef>
                <a:spcPct val="0"/>
              </a:spcBef>
              <a:buFontTx/>
              <a:buNone/>
            </a:pPr>
            <a:r>
              <a:rPr lang="zh-CN" altLang="en-US" sz="1900" dirty="0">
                <a:solidFill>
                  <a:srgbClr val="FF0000"/>
                </a:solidFill>
                <a:latin typeface="微软雅黑" panose="020B0503020204020204" pitchFamily="34" charset="-122"/>
                <a:ea typeface="微软雅黑" panose="020B0503020204020204" pitchFamily="34" charset="-122"/>
              </a:rPr>
              <a:t>执行上述攻击程序后的输出结果为：</a:t>
            </a:r>
          </a:p>
          <a:p>
            <a:pPr eaLnBrk="1" hangingPunct="1">
              <a:lnSpc>
                <a:spcPct val="110000"/>
              </a:lnSpc>
              <a:spcBef>
                <a:spcPct val="0"/>
              </a:spcBef>
              <a:buFontTx/>
              <a:buNone/>
            </a:pPr>
            <a:r>
              <a:rPr lang="en-US" altLang="zh-CN" sz="1900" dirty="0">
                <a:latin typeface="微软雅黑" panose="020B0503020204020204" pitchFamily="34" charset="-122"/>
                <a:ea typeface="微软雅黑" panose="020B0503020204020204" pitchFamily="34" charset="-122"/>
              </a:rPr>
              <a:t>"0123456789ABCDEFXXXX</a:t>
            </a:r>
            <a:r>
              <a:rPr lang="zh-CN" altLang="en-US" sz="1900" dirty="0">
                <a:latin typeface="微软雅黑" panose="020B0503020204020204" pitchFamily="34" charset="-122"/>
                <a:ea typeface="微软雅黑" panose="020B0503020204020204" pitchFamily="34" charset="-122"/>
              </a:rPr>
              <a:t>▥ ▧▥▧</a:t>
            </a:r>
          </a:p>
          <a:p>
            <a:pPr eaLnBrk="1" hangingPunct="1">
              <a:lnSpc>
                <a:spcPct val="110000"/>
              </a:lnSpc>
              <a:spcBef>
                <a:spcPct val="0"/>
              </a:spcBef>
              <a:buFontTx/>
              <a:buNone/>
            </a:pPr>
            <a:r>
              <a:rPr lang="en-US" altLang="zh-CN" sz="1900" dirty="0">
                <a:solidFill>
                  <a:srgbClr val="CC3300"/>
                </a:solidFill>
                <a:latin typeface="微软雅黑" panose="020B0503020204020204" pitchFamily="34" charset="-122"/>
                <a:ea typeface="微软雅黑" panose="020B0503020204020204" pitchFamily="34" charset="-122"/>
              </a:rPr>
              <a:t>being hacked</a:t>
            </a:r>
          </a:p>
          <a:p>
            <a:pPr eaLnBrk="1" hangingPunct="1">
              <a:lnSpc>
                <a:spcPct val="110000"/>
              </a:lnSpc>
              <a:spcBef>
                <a:spcPct val="0"/>
              </a:spcBef>
              <a:buFontTx/>
              <a:buNone/>
            </a:pPr>
            <a:r>
              <a:rPr lang="en-US" altLang="zh-CN" sz="1900" dirty="0">
                <a:latin typeface="微软雅黑" panose="020B0503020204020204" pitchFamily="34" charset="-122"/>
                <a:ea typeface="微软雅黑" panose="020B0503020204020204" pitchFamily="34" charset="-122"/>
              </a:rPr>
              <a:t>Segmentation fault</a:t>
            </a:r>
            <a:r>
              <a:rPr lang="en-US" altLang="zh-CN" sz="1800" b="0" dirty="0">
                <a:latin typeface="微软雅黑" panose="020B0503020204020204" pitchFamily="34" charset="-122"/>
                <a:ea typeface="微软雅黑" panose="020B0503020204020204" pitchFamily="34" charset="-122"/>
              </a:rPr>
              <a:t> </a:t>
            </a:r>
          </a:p>
        </p:txBody>
      </p:sp>
      <p:grpSp>
        <p:nvGrpSpPr>
          <p:cNvPr id="4" name="Group 5">
            <a:extLst>
              <a:ext uri="{FF2B5EF4-FFF2-40B4-BE49-F238E27FC236}">
                <a16:creationId xmlns:a16="http://schemas.microsoft.com/office/drawing/2014/main" id="{7CAB7232-D119-BD55-869E-3817EAD3D8E7}"/>
              </a:ext>
            </a:extLst>
          </p:cNvPr>
          <p:cNvGrpSpPr>
            <a:grpSpLocks/>
          </p:cNvGrpSpPr>
          <p:nvPr/>
        </p:nvGrpSpPr>
        <p:grpSpPr bwMode="auto">
          <a:xfrm>
            <a:off x="4932363" y="-36513"/>
            <a:ext cx="4095750" cy="5221288"/>
            <a:chOff x="3078" y="317"/>
            <a:chExt cx="2580" cy="3289"/>
          </a:xfrm>
        </p:grpSpPr>
        <p:pic>
          <p:nvPicPr>
            <p:cNvPr id="5" name="Picture 6">
              <a:extLst>
                <a:ext uri="{FF2B5EF4-FFF2-40B4-BE49-F238E27FC236}">
                  <a16:creationId xmlns:a16="http://schemas.microsoft.com/office/drawing/2014/main" id="{89F1AA24-C4F2-1806-8545-B7BD847928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8" y="317"/>
              <a:ext cx="2524" cy="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7">
              <a:extLst>
                <a:ext uri="{FF2B5EF4-FFF2-40B4-BE49-F238E27FC236}">
                  <a16:creationId xmlns:a16="http://schemas.microsoft.com/office/drawing/2014/main" id="{292A0745-2CCC-86FB-8632-278BCD238B81}"/>
                </a:ext>
              </a:extLst>
            </p:cNvPr>
            <p:cNvSpPr txBox="1">
              <a:spLocks noChangeArrowheads="1"/>
            </p:cNvSpPr>
            <p:nvPr/>
          </p:nvSpPr>
          <p:spPr bwMode="auto">
            <a:xfrm>
              <a:off x="4864" y="1791"/>
              <a:ext cx="794" cy="23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sz="1800">
                  <a:latin typeface="微软雅黑" panose="020B0503020204020204" pitchFamily="34" charset="-122"/>
                  <a:ea typeface="微软雅黑" panose="020B0503020204020204" pitchFamily="34" charset="-122"/>
                </a:rPr>
                <a:t>共</a:t>
              </a:r>
              <a:r>
                <a:rPr lang="en-US" altLang="zh-CN" sz="1800">
                  <a:latin typeface="微软雅黑" panose="020B0503020204020204" pitchFamily="34" charset="-122"/>
                  <a:ea typeface="微软雅黑" panose="020B0503020204020204" pitchFamily="34" charset="-122"/>
                </a:rPr>
                <a:t>24</a:t>
              </a:r>
              <a:r>
                <a:rPr lang="zh-CN" altLang="en-US" sz="1800">
                  <a:latin typeface="微软雅黑" panose="020B0503020204020204" pitchFamily="34" charset="-122"/>
                  <a:ea typeface="微软雅黑" panose="020B0503020204020204" pitchFamily="34" charset="-122"/>
                </a:rPr>
                <a:t>字节</a:t>
              </a:r>
            </a:p>
          </p:txBody>
        </p:sp>
      </p:grpSp>
      <p:sp>
        <p:nvSpPr>
          <p:cNvPr id="7" name="Rectangle 8">
            <a:extLst>
              <a:ext uri="{FF2B5EF4-FFF2-40B4-BE49-F238E27FC236}">
                <a16:creationId xmlns:a16="http://schemas.microsoft.com/office/drawing/2014/main" id="{7DDD62F4-BB25-187A-C620-AB38F263F05D}"/>
              </a:ext>
            </a:extLst>
          </p:cNvPr>
          <p:cNvSpPr>
            <a:spLocks noChangeArrowheads="1"/>
          </p:cNvSpPr>
          <p:nvPr/>
        </p:nvSpPr>
        <p:spPr bwMode="auto">
          <a:xfrm>
            <a:off x="4976813" y="1133475"/>
            <a:ext cx="2474912" cy="2249488"/>
          </a:xfrm>
          <a:prstGeom prst="rect">
            <a:avLst/>
          </a:prstGeom>
          <a:solidFill>
            <a:srgbClr val="FF0000">
              <a:alpha val="18823"/>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grpSp>
        <p:nvGrpSpPr>
          <p:cNvPr id="8" name="Group 9">
            <a:extLst>
              <a:ext uri="{FF2B5EF4-FFF2-40B4-BE49-F238E27FC236}">
                <a16:creationId xmlns:a16="http://schemas.microsoft.com/office/drawing/2014/main" id="{959B4627-A6E1-B99E-48B8-463378798C0F}"/>
              </a:ext>
            </a:extLst>
          </p:cNvPr>
          <p:cNvGrpSpPr>
            <a:grpSpLocks/>
          </p:cNvGrpSpPr>
          <p:nvPr/>
        </p:nvGrpSpPr>
        <p:grpSpPr bwMode="auto">
          <a:xfrm>
            <a:off x="71438" y="1117600"/>
            <a:ext cx="4332288" cy="949325"/>
            <a:chOff x="45" y="647"/>
            <a:chExt cx="2729" cy="598"/>
          </a:xfrm>
        </p:grpSpPr>
        <p:sp>
          <p:nvSpPr>
            <p:cNvPr id="9" name="Rectangle 10">
              <a:extLst>
                <a:ext uri="{FF2B5EF4-FFF2-40B4-BE49-F238E27FC236}">
                  <a16:creationId xmlns:a16="http://schemas.microsoft.com/office/drawing/2014/main" id="{59740B3D-6549-B891-BE2D-6C19523F887E}"/>
                </a:ext>
              </a:extLst>
            </p:cNvPr>
            <p:cNvSpPr>
              <a:spLocks noChangeArrowheads="1"/>
            </p:cNvSpPr>
            <p:nvPr/>
          </p:nvSpPr>
          <p:spPr bwMode="auto">
            <a:xfrm>
              <a:off x="572" y="1014"/>
              <a:ext cx="2202"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zh-CN" altLang="en-US" sz="1800" dirty="0">
                  <a:solidFill>
                    <a:srgbClr val="3333CC"/>
                  </a:solidFill>
                  <a:latin typeface="微软雅黑" panose="020B0503020204020204" pitchFamily="34" charset="-122"/>
                  <a:ea typeface="微软雅黑" panose="020B0503020204020204" pitchFamily="34" charset="-122"/>
                </a:rPr>
                <a:t>假定</a:t>
              </a:r>
              <a:r>
                <a:rPr lang="en-US" altLang="zh-CN" sz="1800" dirty="0">
                  <a:solidFill>
                    <a:srgbClr val="3333CC"/>
                  </a:solidFill>
                  <a:latin typeface="微软雅黑" panose="020B0503020204020204" pitchFamily="34" charset="-122"/>
                  <a:ea typeface="微软雅黑" panose="020B0503020204020204" pitchFamily="34" charset="-122"/>
                </a:rPr>
                <a:t>hacker</a:t>
              </a:r>
              <a:r>
                <a:rPr lang="zh-CN" altLang="en-US" sz="1800" dirty="0">
                  <a:solidFill>
                    <a:srgbClr val="3333CC"/>
                  </a:solidFill>
                  <a:latin typeface="微软雅黑" panose="020B0503020204020204" pitchFamily="34" charset="-122"/>
                  <a:ea typeface="微软雅黑" panose="020B0503020204020204" pitchFamily="34" charset="-122"/>
                </a:rPr>
                <a:t>首址为</a:t>
              </a:r>
              <a:r>
                <a:rPr lang="en-US" altLang="zh-CN" sz="1800" dirty="0">
                  <a:solidFill>
                    <a:srgbClr val="3333CC"/>
                  </a:solidFill>
                  <a:latin typeface="微软雅黑" panose="020B0503020204020204" pitchFamily="34" charset="-122"/>
                  <a:ea typeface="微软雅黑" panose="020B0503020204020204" pitchFamily="34" charset="-122"/>
                </a:rPr>
                <a:t>0x08048411</a:t>
              </a:r>
              <a:endParaRPr lang="zh-CN" altLang="en-US" sz="1800" dirty="0">
                <a:solidFill>
                  <a:srgbClr val="3333CC"/>
                </a:solidFill>
                <a:latin typeface="微软雅黑" panose="020B0503020204020204" pitchFamily="34" charset="-122"/>
                <a:ea typeface="微软雅黑" panose="020B0503020204020204" pitchFamily="34" charset="-122"/>
              </a:endParaRPr>
            </a:p>
          </p:txBody>
        </p:sp>
        <p:sp>
          <p:nvSpPr>
            <p:cNvPr id="10" name="Rectangle 11">
              <a:extLst>
                <a:ext uri="{FF2B5EF4-FFF2-40B4-BE49-F238E27FC236}">
                  <a16:creationId xmlns:a16="http://schemas.microsoft.com/office/drawing/2014/main" id="{4A811F16-85FF-DE36-E019-CE2F5D4CB5A2}"/>
                </a:ext>
              </a:extLst>
            </p:cNvPr>
            <p:cNvSpPr>
              <a:spLocks noChangeArrowheads="1"/>
            </p:cNvSpPr>
            <p:nvPr/>
          </p:nvSpPr>
          <p:spPr bwMode="auto">
            <a:xfrm>
              <a:off x="45" y="647"/>
              <a:ext cx="2240" cy="5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1800">
                  <a:solidFill>
                    <a:srgbClr val="007635"/>
                  </a:solidFill>
                  <a:latin typeface="微软雅黑" panose="020B0503020204020204" pitchFamily="34" charset="-122"/>
                  <a:ea typeface="微软雅黑" panose="020B0503020204020204" pitchFamily="34" charset="-122"/>
                </a:rPr>
                <a:t>void hacker(void) {</a:t>
              </a:r>
            </a:p>
            <a:p>
              <a:pPr>
                <a:lnSpc>
                  <a:spcPct val="100000"/>
                </a:lnSpc>
                <a:spcBef>
                  <a:spcPct val="0"/>
                </a:spcBef>
                <a:buFontTx/>
                <a:buNone/>
              </a:pPr>
              <a:r>
                <a:rPr lang="en-US" altLang="zh-CN" sz="1800">
                  <a:solidFill>
                    <a:srgbClr val="007635"/>
                  </a:solidFill>
                  <a:latin typeface="微软雅黑" panose="020B0503020204020204" pitchFamily="34" charset="-122"/>
                  <a:ea typeface="微软雅黑" panose="020B0503020204020204" pitchFamily="34" charset="-122"/>
                </a:rPr>
                <a:t>    printf("</a:t>
              </a:r>
              <a:r>
                <a:rPr lang="en-US" altLang="zh-CN" sz="1800">
                  <a:solidFill>
                    <a:srgbClr val="CC3300"/>
                  </a:solidFill>
                  <a:latin typeface="微软雅黑" panose="020B0503020204020204" pitchFamily="34" charset="-122"/>
                  <a:ea typeface="微软雅黑" panose="020B0503020204020204" pitchFamily="34" charset="-122"/>
                </a:rPr>
                <a:t>being hacked\n</a:t>
              </a:r>
              <a:r>
                <a:rPr lang="en-US" altLang="zh-CN" sz="1800">
                  <a:solidFill>
                    <a:srgbClr val="007635"/>
                  </a:solidFill>
                  <a:latin typeface="微软雅黑" panose="020B0503020204020204" pitchFamily="34" charset="-122"/>
                  <a:ea typeface="微软雅黑" panose="020B0503020204020204" pitchFamily="34" charset="-122"/>
                </a:rPr>
                <a:t>");</a:t>
              </a:r>
            </a:p>
            <a:p>
              <a:pPr>
                <a:lnSpc>
                  <a:spcPct val="100000"/>
                </a:lnSpc>
                <a:spcBef>
                  <a:spcPct val="0"/>
                </a:spcBef>
                <a:buFontTx/>
                <a:buNone/>
              </a:pPr>
              <a:r>
                <a:rPr lang="en-US" altLang="zh-CN" sz="1800">
                  <a:solidFill>
                    <a:srgbClr val="007635"/>
                  </a:solidFill>
                  <a:latin typeface="微软雅黑" panose="020B0503020204020204" pitchFamily="34" charset="-122"/>
                  <a:ea typeface="微软雅黑" panose="020B0503020204020204" pitchFamily="34" charset="-122"/>
                </a:rPr>
                <a:t>}</a:t>
              </a:r>
            </a:p>
          </p:txBody>
        </p:sp>
      </p:grpSp>
      <p:sp>
        <p:nvSpPr>
          <p:cNvPr id="11" name="Rectangle 12">
            <a:extLst>
              <a:ext uri="{FF2B5EF4-FFF2-40B4-BE49-F238E27FC236}">
                <a16:creationId xmlns:a16="http://schemas.microsoft.com/office/drawing/2014/main" id="{E13A2AA3-58B2-E875-8A76-318B6240B0F6}"/>
              </a:ext>
            </a:extLst>
          </p:cNvPr>
          <p:cNvSpPr>
            <a:spLocks noChangeArrowheads="1"/>
          </p:cNvSpPr>
          <p:nvPr/>
        </p:nvSpPr>
        <p:spPr bwMode="auto">
          <a:xfrm>
            <a:off x="4483100" y="5151438"/>
            <a:ext cx="4589463" cy="160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5000"/>
              </a:lnSpc>
              <a:spcBef>
                <a:spcPct val="0"/>
              </a:spcBef>
              <a:buFontTx/>
              <a:buNone/>
            </a:pPr>
            <a:r>
              <a:rPr lang="zh-CN" altLang="en-US" sz="1900" dirty="0">
                <a:solidFill>
                  <a:srgbClr val="996600"/>
                </a:solidFill>
                <a:latin typeface="微软雅黑" panose="020B0503020204020204" pitchFamily="34" charset="-122"/>
                <a:ea typeface="微软雅黑" panose="020B0503020204020204" pitchFamily="34" charset="-122"/>
              </a:rPr>
              <a:t>最后显示“</a:t>
            </a:r>
            <a:r>
              <a:rPr lang="en-US" altLang="zh-CN" sz="1900" dirty="0">
                <a:solidFill>
                  <a:srgbClr val="996600"/>
                </a:solidFill>
                <a:latin typeface="微软雅黑" panose="020B0503020204020204" pitchFamily="34" charset="-122"/>
                <a:ea typeface="微软雅黑" panose="020B0503020204020204" pitchFamily="34" charset="-122"/>
              </a:rPr>
              <a:t>Segmentation fault</a:t>
            </a:r>
            <a:r>
              <a:rPr lang="zh-CN" altLang="en-US" sz="1900" dirty="0">
                <a:solidFill>
                  <a:srgbClr val="996600"/>
                </a:solidFill>
                <a:latin typeface="微软雅黑" panose="020B0503020204020204" pitchFamily="34" charset="-122"/>
                <a:ea typeface="微软雅黑" panose="020B0503020204020204" pitchFamily="34" charset="-122"/>
              </a:rPr>
              <a:t>”，原因是执行到</a:t>
            </a:r>
            <a:r>
              <a:rPr lang="en-US" altLang="zh-CN" sz="1900" dirty="0">
                <a:solidFill>
                  <a:srgbClr val="996600"/>
                </a:solidFill>
                <a:latin typeface="微软雅黑" panose="020B0503020204020204" pitchFamily="34" charset="-122"/>
                <a:ea typeface="微软雅黑" panose="020B0503020204020204" pitchFamily="34" charset="-122"/>
              </a:rPr>
              <a:t>hacker</a:t>
            </a:r>
            <a:r>
              <a:rPr lang="zh-CN" altLang="en-US" sz="1900" dirty="0">
                <a:solidFill>
                  <a:srgbClr val="996600"/>
                </a:solidFill>
                <a:latin typeface="微软雅黑" panose="020B0503020204020204" pitchFamily="34" charset="-122"/>
                <a:ea typeface="微软雅黑" panose="020B0503020204020204" pitchFamily="34" charset="-122"/>
              </a:rPr>
              <a:t>过程的</a:t>
            </a:r>
            <a:r>
              <a:rPr lang="en-US" altLang="zh-CN" sz="1900" dirty="0">
                <a:solidFill>
                  <a:srgbClr val="996600"/>
                </a:solidFill>
                <a:latin typeface="微软雅黑" panose="020B0503020204020204" pitchFamily="34" charset="-122"/>
                <a:ea typeface="微软雅黑" panose="020B0503020204020204" pitchFamily="34" charset="-122"/>
              </a:rPr>
              <a:t>ret</a:t>
            </a:r>
            <a:r>
              <a:rPr lang="zh-CN" altLang="en-US" sz="1900" dirty="0">
                <a:solidFill>
                  <a:srgbClr val="996600"/>
                </a:solidFill>
                <a:latin typeface="微软雅黑" panose="020B0503020204020204" pitchFamily="34" charset="-122"/>
                <a:ea typeface="微软雅黑" panose="020B0503020204020204" pitchFamily="34" charset="-122"/>
              </a:rPr>
              <a:t>指令时取到的“返回地址”是一个不确定的值，因而可能跳转到数据区或系统区或其他非法访问的存储区执行，因而造成</a:t>
            </a:r>
            <a:r>
              <a:rPr lang="zh-CN" altLang="en-US" sz="1900" dirty="0">
                <a:solidFill>
                  <a:srgbClr val="FF3300"/>
                </a:solidFill>
                <a:latin typeface="微软雅黑" panose="020B0503020204020204" pitchFamily="34" charset="-122"/>
                <a:ea typeface="微软雅黑" panose="020B0503020204020204" pitchFamily="34" charset="-122"/>
              </a:rPr>
              <a:t>段错误</a:t>
            </a:r>
            <a:r>
              <a:rPr lang="zh-CN" altLang="en-US" sz="1900" dirty="0">
                <a:solidFill>
                  <a:srgbClr val="996600"/>
                </a:solidFill>
                <a:latin typeface="微软雅黑" panose="020B0503020204020204" pitchFamily="34" charset="-122"/>
                <a:ea typeface="微软雅黑" panose="020B0503020204020204" pitchFamily="34" charset="-122"/>
              </a:rPr>
              <a:t>。</a:t>
            </a:r>
            <a:endParaRPr lang="zh-CN" altLang="en-US" sz="1900" b="0" dirty="0">
              <a:latin typeface="微软雅黑" panose="020B0503020204020204" pitchFamily="34" charset="-122"/>
              <a:ea typeface="微软雅黑" panose="020B0503020204020204" pitchFamily="34" charset="-122"/>
            </a:endParaRPr>
          </a:p>
        </p:txBody>
      </p:sp>
      <p:cxnSp>
        <p:nvCxnSpPr>
          <p:cNvPr id="12" name="直接箭头连接符 11">
            <a:extLst>
              <a:ext uri="{FF2B5EF4-FFF2-40B4-BE49-F238E27FC236}">
                <a16:creationId xmlns:a16="http://schemas.microsoft.com/office/drawing/2014/main" id="{25692FA6-802E-8EC7-CE18-E179C868DE04}"/>
              </a:ext>
            </a:extLst>
          </p:cNvPr>
          <p:cNvCxnSpPr>
            <a:cxnSpLocks/>
          </p:cNvCxnSpPr>
          <p:nvPr/>
        </p:nvCxnSpPr>
        <p:spPr>
          <a:xfrm flipV="1">
            <a:off x="3627438" y="1314450"/>
            <a:ext cx="1231900" cy="4521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725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blinds(horizontal)">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animBg="1"/>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lstStyle/>
          <a:p>
            <a:r>
              <a:rPr sz="3600">
                <a:solidFill>
                  <a:schemeClr val="bg1"/>
                </a:solidFill>
                <a:latin typeface="华文新魏" panose="02010800040101010101" pitchFamily="2" charset="-122"/>
                <a:ea typeface="华文新魏" panose="02010800040101010101" pitchFamily="2" charset="-122"/>
              </a:rPr>
              <a:t>三、缓冲区溢出攻击的防范</a:t>
            </a:r>
          </a:p>
        </p:txBody>
      </p:sp>
      <p:sp>
        <p:nvSpPr>
          <p:cNvPr id="6146" name="文本框 8194"/>
          <p:cNvSpPr txBox="1"/>
          <p:nvPr/>
        </p:nvSpPr>
        <p:spPr>
          <a:xfrm>
            <a:off x="0" y="1556385"/>
            <a:ext cx="9324528" cy="3600807"/>
          </a:xfrm>
          <a:prstGeom prst="rect">
            <a:avLst/>
          </a:prstGeom>
          <a:noFill/>
          <a:ln w="9525">
            <a:noFill/>
          </a:ln>
        </p:spPr>
        <p:txBody>
          <a:bodyPr wrap="square" anchor="t" anchorCtr="0">
            <a:noAutofit/>
          </a:bodyPr>
          <a:lstStyle/>
          <a:p>
            <a:pPr indent="457200">
              <a:lnSpc>
                <a:spcPct val="150000"/>
              </a:lnSpc>
              <a:buClrTx/>
              <a:buSzTx/>
            </a:pPr>
            <a:r>
              <a:rPr sz="2400" dirty="0">
                <a:latin typeface="楷体_GB2312" pitchFamily="1" charset="-122"/>
                <a:ea typeface="楷体_GB2312" pitchFamily="1" charset="-122"/>
              </a:rPr>
              <a:t>对于缓冲区攻击，可以从两个角度采取防范措施。</a:t>
            </a:r>
          </a:p>
          <a:p>
            <a:pPr indent="457200">
              <a:lnSpc>
                <a:spcPct val="150000"/>
              </a:lnSpc>
              <a:buClrTx/>
              <a:buSzTx/>
            </a:pPr>
            <a:r>
              <a:rPr sz="2400" dirty="0">
                <a:latin typeface="楷体_GB2312" pitchFamily="1" charset="-122"/>
                <a:ea typeface="楷体_GB2312" pitchFamily="1" charset="-122"/>
              </a:rPr>
              <a:t>从程序员角度，应该尽量编写没有漏洞的正确代码。</a:t>
            </a:r>
          </a:p>
          <a:p>
            <a:pPr indent="457200">
              <a:lnSpc>
                <a:spcPct val="150000"/>
              </a:lnSpc>
              <a:buClrTx/>
              <a:buSzTx/>
            </a:pPr>
            <a:r>
              <a:rPr sz="2400" dirty="0">
                <a:latin typeface="楷体_GB2312" pitchFamily="1" charset="-122"/>
                <a:ea typeface="楷体_GB2312" pitchFamily="1" charset="-122"/>
              </a:rPr>
              <a:t>对于编译器和操作系统，则应该尽量生成没有漏洞的安全代码：</a:t>
            </a:r>
          </a:p>
          <a:p>
            <a:pPr marL="720090" indent="342265">
              <a:lnSpc>
                <a:spcPct val="150000"/>
              </a:lnSpc>
              <a:buClrTx/>
              <a:buSzTx/>
              <a:buFont typeface="Wingdings" panose="05000000000000000000" charset="0"/>
              <a:buChar char="l"/>
            </a:pPr>
            <a:r>
              <a:rPr sz="2400" dirty="0" err="1">
                <a:latin typeface="楷体_GB2312" pitchFamily="1" charset="-122"/>
                <a:ea typeface="楷体_GB2312" pitchFamily="1" charset="-122"/>
              </a:rPr>
              <a:t>地址空间随机化</a:t>
            </a:r>
            <a:endParaRPr sz="2400" dirty="0">
              <a:latin typeface="楷体_GB2312" pitchFamily="1" charset="-122"/>
              <a:ea typeface="楷体_GB2312" pitchFamily="1" charset="-122"/>
            </a:endParaRPr>
          </a:p>
          <a:p>
            <a:pPr marL="720090" indent="342265">
              <a:lnSpc>
                <a:spcPct val="150000"/>
              </a:lnSpc>
              <a:buClrTx/>
              <a:buSzTx/>
              <a:buFont typeface="Wingdings" panose="05000000000000000000" charset="0"/>
              <a:buChar char="l"/>
            </a:pPr>
            <a:r>
              <a:rPr sz="2400" dirty="0" err="1">
                <a:latin typeface="楷体_GB2312" pitchFamily="1" charset="-122"/>
                <a:ea typeface="楷体_GB2312" pitchFamily="1" charset="-122"/>
              </a:rPr>
              <a:t>栈破坏检查</a:t>
            </a:r>
            <a:endParaRPr sz="2400" dirty="0">
              <a:latin typeface="楷体_GB2312" pitchFamily="1" charset="-122"/>
              <a:ea typeface="楷体_GB2312" pitchFamily="1" charset="-122"/>
            </a:endParaRPr>
          </a:p>
          <a:p>
            <a:pPr marL="720090" indent="342265">
              <a:lnSpc>
                <a:spcPct val="150000"/>
              </a:lnSpc>
              <a:buClrTx/>
              <a:buSzTx/>
              <a:buFont typeface="Wingdings" panose="05000000000000000000" charset="0"/>
              <a:buChar char="l"/>
            </a:pPr>
            <a:r>
              <a:rPr sz="2400" dirty="0" err="1">
                <a:latin typeface="楷体_GB2312" pitchFamily="1" charset="-122"/>
                <a:ea typeface="楷体_GB2312" pitchFamily="1" charset="-122"/>
              </a:rPr>
              <a:t>可执行代码区域限制</a:t>
            </a:r>
            <a:endParaRPr sz="2400" dirty="0">
              <a:latin typeface="楷体_GB2312" pitchFamily="1" charset="-122"/>
              <a:ea typeface="楷体_GB2312" pitchFamily="1" charset="-122"/>
            </a:endParaRPr>
          </a:p>
        </p:txBody>
      </p:sp>
    </p:spTree>
    <p:extLst>
      <p:ext uri="{BB962C8B-B14F-4D97-AF65-F5344CB8AC3E}">
        <p14:creationId xmlns:p14="http://schemas.microsoft.com/office/powerpoint/2010/main" val="36986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lstStyle/>
          <a:p>
            <a:r>
              <a:rPr sz="3600" dirty="0" err="1">
                <a:solidFill>
                  <a:schemeClr val="bg1"/>
                </a:solidFill>
                <a:latin typeface="华文新魏" panose="02010800040101010101" pitchFamily="2" charset="-122"/>
                <a:ea typeface="华文新魏" panose="02010800040101010101" pitchFamily="2" charset="-122"/>
              </a:rPr>
              <a:t>三、缓冲区溢出攻击的防范</a:t>
            </a:r>
            <a:endParaRPr sz="3600" dirty="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0" y="1304561"/>
            <a:ext cx="8964488" cy="3708616"/>
          </a:xfrm>
          <a:prstGeom prst="rect">
            <a:avLst/>
          </a:prstGeom>
          <a:noFill/>
          <a:ln w="9525">
            <a:noFill/>
          </a:ln>
        </p:spPr>
        <p:txBody>
          <a:bodyPr wrap="square" anchor="t" anchorCtr="0">
            <a:noAutofit/>
          </a:bodyPr>
          <a:lstStyle/>
          <a:p>
            <a:pPr marL="1177290" indent="-457200">
              <a:lnSpc>
                <a:spcPct val="150000"/>
              </a:lnSpc>
              <a:buClrTx/>
              <a:buSzTx/>
              <a:buAutoNum type="arabicPeriod"/>
            </a:pPr>
            <a:r>
              <a:rPr sz="2400" dirty="0" err="1">
                <a:latin typeface="楷体_GB2312" pitchFamily="1" charset="-122"/>
                <a:ea typeface="楷体_GB2312" pitchFamily="1" charset="-122"/>
              </a:rPr>
              <a:t>地址空间随机化</a:t>
            </a:r>
            <a:r>
              <a:rPr lang="en-US" altLang="zh-CN" sz="2400" dirty="0">
                <a:latin typeface="楷体_GB2312" pitchFamily="1" charset="-122"/>
                <a:ea typeface="楷体_GB2312" pitchFamily="1" charset="-122"/>
              </a:rPr>
              <a:t>(ASLR)</a:t>
            </a:r>
          </a:p>
          <a:p>
            <a:pPr marL="720090">
              <a:lnSpc>
                <a:spcPct val="150000"/>
              </a:lnSpc>
              <a:buClrTx/>
              <a:buSzTx/>
            </a:pPr>
            <a:r>
              <a:rPr lang="zh-CN" altLang="en-US" sz="2400" dirty="0">
                <a:latin typeface="楷体_GB2312" pitchFamily="1" charset="-122"/>
                <a:ea typeface="楷体_GB2312" pitchFamily="1" charset="-122"/>
              </a:rPr>
              <a:t>每次运行时程序的不同部分：程序代码、库代码、栈、全局变量和队数据都会被加载到内存的不同区域</a:t>
            </a:r>
            <a:r>
              <a:rPr lang="en-US" altLang="zh-CN" sz="2400" dirty="0">
                <a:latin typeface="楷体_GB2312" pitchFamily="1" charset="-122"/>
                <a:ea typeface="楷体_GB2312" pitchFamily="1" charset="-122"/>
              </a:rPr>
              <a:t>——</a:t>
            </a:r>
            <a:r>
              <a:rPr lang="zh-CN" altLang="en-US" sz="2400" dirty="0">
                <a:latin typeface="楷体_GB2312" pitchFamily="1" charset="-122"/>
                <a:ea typeface="楷体_GB2312" pitchFamily="1" charset="-122"/>
              </a:rPr>
              <a:t>在一台机器上运行一个程序，与在其他机器上运行同样的程序，地址映射会相差很远</a:t>
            </a:r>
            <a:endParaRPr lang="en-US" altLang="zh-CN" sz="2400" dirty="0">
              <a:latin typeface="楷体_GB2312" pitchFamily="1" charset="-122"/>
              <a:ea typeface="楷体_GB2312" pitchFamily="1" charset="-122"/>
            </a:endParaRPr>
          </a:p>
          <a:p>
            <a:pPr marL="720090">
              <a:lnSpc>
                <a:spcPct val="150000"/>
              </a:lnSpc>
              <a:buClrTx/>
              <a:buSzTx/>
            </a:pPr>
            <a:r>
              <a:rPr lang="en-US" altLang="zh-CN" sz="2400" dirty="0">
                <a:latin typeface="楷体_GB2312" pitchFamily="1" charset="-122"/>
                <a:ea typeface="楷体_GB2312" pitchFamily="1" charset="-122"/>
              </a:rPr>
              <a:t>(1)</a:t>
            </a:r>
            <a:r>
              <a:rPr lang="zh-CN" altLang="en-US" sz="2400" dirty="0">
                <a:latin typeface="楷体_GB2312" pitchFamily="1" charset="-122"/>
                <a:ea typeface="楷体_GB2312" pitchFamily="1" charset="-122"/>
              </a:rPr>
              <a:t> 栈随机化：栈的位置在程序每次运行时都有变化</a:t>
            </a:r>
            <a:endParaRPr sz="2400" dirty="0">
              <a:latin typeface="楷体_GB2312" pitchFamily="1" charset="-122"/>
              <a:ea typeface="楷体_GB2312" pitchFamily="1" charset="-122"/>
            </a:endParaRPr>
          </a:p>
        </p:txBody>
      </p:sp>
    </p:spTree>
    <p:extLst>
      <p:ext uri="{BB962C8B-B14F-4D97-AF65-F5344CB8AC3E}">
        <p14:creationId xmlns:p14="http://schemas.microsoft.com/office/powerpoint/2010/main" val="1666366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lstStyle/>
          <a:p>
            <a:r>
              <a:rPr sz="3600" dirty="0" err="1">
                <a:solidFill>
                  <a:schemeClr val="bg1"/>
                </a:solidFill>
                <a:latin typeface="华文新魏" panose="02010800040101010101" pitchFamily="2" charset="-122"/>
                <a:ea typeface="华文新魏" panose="02010800040101010101" pitchFamily="2" charset="-122"/>
              </a:rPr>
              <a:t>三、缓冲区溢出攻击的防范</a:t>
            </a:r>
            <a:endParaRPr sz="3600" dirty="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252536" y="980728"/>
            <a:ext cx="9396536" cy="2556487"/>
          </a:xfrm>
          <a:prstGeom prst="rect">
            <a:avLst/>
          </a:prstGeom>
          <a:noFill/>
          <a:ln w="9525">
            <a:noFill/>
          </a:ln>
        </p:spPr>
        <p:txBody>
          <a:bodyPr wrap="square" anchor="t" anchorCtr="0">
            <a:noAutofit/>
          </a:bodyPr>
          <a:lstStyle/>
          <a:p>
            <a:pPr marL="720090">
              <a:lnSpc>
                <a:spcPct val="150000"/>
              </a:lnSpc>
              <a:buClrTx/>
              <a:buSzTx/>
            </a:pPr>
            <a:r>
              <a:rPr lang="en-US" altLang="zh-CN" sz="2400" dirty="0">
                <a:latin typeface="楷体_GB2312" pitchFamily="1" charset="-122"/>
                <a:ea typeface="楷体_GB2312" pitchFamily="1" charset="-122"/>
              </a:rPr>
              <a:t>(2) </a:t>
            </a:r>
            <a:r>
              <a:rPr sz="2400" dirty="0" err="1">
                <a:latin typeface="楷体_GB2312" pitchFamily="1" charset="-122"/>
                <a:ea typeface="楷体_GB2312" pitchFamily="1" charset="-122"/>
              </a:rPr>
              <a:t>栈破坏检查</a:t>
            </a:r>
            <a:endParaRPr lang="en-US" altLang="zh-CN" sz="2400" dirty="0">
              <a:latin typeface="楷体_GB2312" pitchFamily="1" charset="-122"/>
              <a:ea typeface="楷体_GB2312" pitchFamily="1" charset="-122"/>
            </a:endParaRPr>
          </a:p>
          <a:p>
            <a:pPr marL="720090">
              <a:lnSpc>
                <a:spcPct val="150000"/>
              </a:lnSpc>
              <a:buClrTx/>
              <a:buSzTx/>
            </a:pPr>
            <a:r>
              <a:rPr lang="zh-CN" altLang="en-US" sz="2000" dirty="0">
                <a:latin typeface="楷体_GB2312" pitchFamily="1" charset="-122"/>
                <a:ea typeface="楷体_GB2312" pitchFamily="1" charset="-122"/>
              </a:rPr>
              <a:t>栈帧中任何局部变量与栈状态之间存储一个特殊的值（金丝雀值，哨兵值）是在程序每次运行时随机产生的，在恢复寄存器状态和从函数返回前，程序检查这个金丝雀值是否被该函数的某个操作或者该函数调用的某个函数的某个操作修改了。用编译选项：</a:t>
            </a:r>
            <a:r>
              <a:rPr lang="en-US" altLang="zh-CN" sz="2000" dirty="0">
                <a:latin typeface="楷体_GB2312" pitchFamily="1" charset="-122"/>
                <a:ea typeface="楷体_GB2312" pitchFamily="1" charset="-122"/>
              </a:rPr>
              <a:t>-</a:t>
            </a:r>
            <a:r>
              <a:rPr lang="en-US" altLang="zh-CN" sz="2000" dirty="0" err="1">
                <a:latin typeface="楷体_GB2312" pitchFamily="1" charset="-122"/>
                <a:ea typeface="楷体_GB2312" pitchFamily="1" charset="-122"/>
              </a:rPr>
              <a:t>fno</a:t>
            </a:r>
            <a:r>
              <a:rPr lang="en-US" altLang="zh-CN" sz="2000" dirty="0">
                <a:latin typeface="楷体_GB2312" pitchFamily="1" charset="-122"/>
                <a:ea typeface="楷体_GB2312" pitchFamily="1" charset="-122"/>
              </a:rPr>
              <a:t>-stack-protector</a:t>
            </a:r>
            <a:r>
              <a:rPr lang="zh-CN" altLang="en-US" sz="2000" dirty="0">
                <a:latin typeface="楷体_GB2312" pitchFamily="1" charset="-122"/>
                <a:ea typeface="楷体_GB2312" pitchFamily="1" charset="-122"/>
              </a:rPr>
              <a:t>可防止产生这个代码</a:t>
            </a:r>
            <a:r>
              <a:rPr lang="zh-CN" altLang="en-US" sz="2400" dirty="0">
                <a:latin typeface="楷体_GB2312" pitchFamily="1" charset="-122"/>
                <a:ea typeface="楷体_GB2312" pitchFamily="1" charset="-122"/>
              </a:rPr>
              <a:t>。</a:t>
            </a:r>
            <a:endParaRPr lang="en-US" altLang="zh-CN" sz="2400" dirty="0">
              <a:latin typeface="楷体_GB2312" pitchFamily="1" charset="-122"/>
              <a:ea typeface="楷体_GB2312" pitchFamily="1" charset="-122"/>
            </a:endParaRPr>
          </a:p>
          <a:p>
            <a:pPr marL="720090">
              <a:lnSpc>
                <a:spcPct val="150000"/>
              </a:lnSpc>
              <a:buClrTx/>
              <a:buSzTx/>
            </a:pPr>
            <a:r>
              <a:rPr lang="en-US" sz="2400" dirty="0">
                <a:latin typeface="楷体_GB2312" pitchFamily="1" charset="-122"/>
                <a:ea typeface="楷体_GB2312" pitchFamily="1" charset="-122"/>
              </a:rPr>
              <a:t>#include &lt;</a:t>
            </a:r>
            <a:r>
              <a:rPr lang="en-US" sz="2400" dirty="0" err="1">
                <a:latin typeface="楷体_GB2312" pitchFamily="1" charset="-122"/>
                <a:ea typeface="楷体_GB2312" pitchFamily="1" charset="-122"/>
              </a:rPr>
              <a:t>stdio.h</a:t>
            </a:r>
            <a:r>
              <a:rPr lang="en-US" sz="2400" dirty="0">
                <a:latin typeface="楷体_GB2312" pitchFamily="1" charset="-122"/>
                <a:ea typeface="楷体_GB2312" pitchFamily="1" charset="-122"/>
              </a:rPr>
              <a:t>&gt;   </a:t>
            </a:r>
            <a:r>
              <a:rPr lang="en-US" altLang="zh-CN" sz="2400" dirty="0">
                <a:latin typeface="楷体_GB2312" pitchFamily="1" charset="-122"/>
                <a:ea typeface="楷体_GB2312" pitchFamily="1" charset="-122"/>
              </a:rPr>
              <a:t>——</a:t>
            </a:r>
            <a:r>
              <a:rPr lang="zh-CN" altLang="en-US" sz="2400" dirty="0">
                <a:latin typeface="楷体_GB2312" pitchFamily="1" charset="-122"/>
                <a:ea typeface="楷体_GB2312" pitchFamily="1" charset="-122"/>
              </a:rPr>
              <a:t>查看其反汇编代码：</a:t>
            </a:r>
            <a:endParaRPr lang="en-US" sz="1800" dirty="0">
              <a:latin typeface="楷体_GB2312" pitchFamily="1" charset="-122"/>
              <a:ea typeface="楷体_GB2312" pitchFamily="1" charset="-122"/>
            </a:endParaRPr>
          </a:p>
          <a:p>
            <a:pPr marL="720090">
              <a:lnSpc>
                <a:spcPct val="150000"/>
              </a:lnSpc>
              <a:buClrTx/>
              <a:buSzTx/>
            </a:pPr>
            <a:r>
              <a:rPr lang="en-US" sz="2400" dirty="0">
                <a:latin typeface="楷体_GB2312" pitchFamily="1" charset="-122"/>
                <a:ea typeface="楷体_GB2312" pitchFamily="1" charset="-122"/>
              </a:rPr>
              <a:t>int main()                                          </a:t>
            </a:r>
            <a:r>
              <a:rPr lang="zh-CN" altLang="en-US" sz="2400" dirty="0">
                <a:latin typeface="楷体_GB2312" pitchFamily="1" charset="-122"/>
                <a:ea typeface="楷体_GB2312" pitchFamily="1" charset="-122"/>
              </a:rPr>
              <a:t>栈破坏的反汇编</a:t>
            </a:r>
            <a:r>
              <a:rPr lang="en-US" altLang="zh-CN" sz="2400" dirty="0">
                <a:latin typeface="楷体_GB2312" pitchFamily="1" charset="-122"/>
                <a:ea typeface="楷体_GB2312" pitchFamily="1" charset="-122"/>
              </a:rPr>
              <a:t>.docx</a:t>
            </a:r>
            <a:endParaRPr lang="en-US" sz="2400" dirty="0">
              <a:latin typeface="楷体_GB2312" pitchFamily="1" charset="-122"/>
              <a:ea typeface="楷体_GB2312" pitchFamily="1" charset="-122"/>
            </a:endParaRPr>
          </a:p>
          <a:p>
            <a:pPr marL="720090">
              <a:lnSpc>
                <a:spcPct val="150000"/>
              </a:lnSpc>
              <a:buClrTx/>
              <a:buSzTx/>
            </a:pPr>
            <a:r>
              <a:rPr lang="en-US" sz="2400" dirty="0">
                <a:latin typeface="楷体_GB2312" pitchFamily="1" charset="-122"/>
                <a:ea typeface="楷体_GB2312" pitchFamily="1" charset="-122"/>
              </a:rPr>
              <a:t>{</a:t>
            </a:r>
          </a:p>
          <a:p>
            <a:pPr marL="720090">
              <a:lnSpc>
                <a:spcPct val="150000"/>
              </a:lnSpc>
              <a:buClrTx/>
              <a:buSzTx/>
            </a:pPr>
            <a:r>
              <a:rPr lang="en-US" sz="2400" dirty="0">
                <a:latin typeface="楷体_GB2312" pitchFamily="1" charset="-122"/>
                <a:ea typeface="楷体_GB2312" pitchFamily="1" charset="-122"/>
              </a:rPr>
              <a:t>long local;</a:t>
            </a:r>
          </a:p>
          <a:p>
            <a:pPr marL="720090">
              <a:lnSpc>
                <a:spcPct val="150000"/>
              </a:lnSpc>
              <a:buClrTx/>
              <a:buSzTx/>
            </a:pPr>
            <a:r>
              <a:rPr lang="en-US" sz="2400" dirty="0" err="1">
                <a:latin typeface="楷体_GB2312" pitchFamily="1" charset="-122"/>
                <a:ea typeface="楷体_GB2312" pitchFamily="1" charset="-122"/>
              </a:rPr>
              <a:t>printf</a:t>
            </a:r>
            <a:r>
              <a:rPr lang="en-US" sz="2400" dirty="0">
                <a:latin typeface="楷体_GB2312" pitchFamily="1" charset="-122"/>
                <a:ea typeface="楷体_GB2312" pitchFamily="1" charset="-122"/>
              </a:rPr>
              <a:t>("local at %p\n", &amp;local);</a:t>
            </a:r>
          </a:p>
          <a:p>
            <a:pPr marL="720090">
              <a:lnSpc>
                <a:spcPct val="150000"/>
              </a:lnSpc>
              <a:buClrTx/>
              <a:buSzTx/>
            </a:pPr>
            <a:r>
              <a:rPr lang="en-US" sz="2400" dirty="0">
                <a:latin typeface="楷体_GB2312" pitchFamily="1" charset="-122"/>
                <a:ea typeface="楷体_GB2312" pitchFamily="1" charset="-122"/>
              </a:rPr>
              <a:t>}</a:t>
            </a:r>
            <a:endParaRPr sz="2400" dirty="0">
              <a:latin typeface="楷体_GB2312" pitchFamily="1" charset="-122"/>
              <a:ea typeface="楷体_GB2312" pitchFamily="1" charset="-122"/>
            </a:endParaRPr>
          </a:p>
        </p:txBody>
      </p:sp>
    </p:spTree>
    <p:extLst>
      <p:ext uri="{BB962C8B-B14F-4D97-AF65-F5344CB8AC3E}">
        <p14:creationId xmlns:p14="http://schemas.microsoft.com/office/powerpoint/2010/main" val="1507787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lstStyle/>
          <a:p>
            <a:r>
              <a:rPr sz="3600" dirty="0" err="1">
                <a:solidFill>
                  <a:schemeClr val="bg1"/>
                </a:solidFill>
                <a:latin typeface="华文新魏" panose="02010800040101010101" pitchFamily="2" charset="-122"/>
                <a:ea typeface="华文新魏" panose="02010800040101010101" pitchFamily="2" charset="-122"/>
              </a:rPr>
              <a:t>三、缓冲区溢出攻击的防范</a:t>
            </a:r>
            <a:endParaRPr sz="3600" dirty="0">
              <a:solidFill>
                <a:schemeClr val="bg1"/>
              </a:solidFill>
              <a:latin typeface="华文新魏" panose="02010800040101010101" pitchFamily="2" charset="-122"/>
              <a:ea typeface="华文新魏" panose="02010800040101010101" pitchFamily="2" charset="-122"/>
            </a:endParaRPr>
          </a:p>
        </p:txBody>
      </p:sp>
      <p:sp>
        <p:nvSpPr>
          <p:cNvPr id="6146" name="文本框 8194"/>
          <p:cNvSpPr txBox="1"/>
          <p:nvPr/>
        </p:nvSpPr>
        <p:spPr>
          <a:xfrm>
            <a:off x="-438688" y="1124744"/>
            <a:ext cx="9396536" cy="5544616"/>
          </a:xfrm>
          <a:prstGeom prst="rect">
            <a:avLst/>
          </a:prstGeom>
          <a:noFill/>
          <a:ln w="9525">
            <a:noFill/>
          </a:ln>
        </p:spPr>
        <p:txBody>
          <a:bodyPr wrap="square" anchor="t" anchorCtr="0">
            <a:noAutofit/>
          </a:bodyPr>
          <a:lstStyle/>
          <a:p>
            <a:pPr marL="720090">
              <a:lnSpc>
                <a:spcPct val="150000"/>
              </a:lnSpc>
            </a:pPr>
            <a:r>
              <a:rPr lang="en-US" altLang="zh-CN" sz="2400" dirty="0">
                <a:latin typeface="楷体_GB2312" pitchFamily="1" charset="-122"/>
                <a:ea typeface="楷体_GB2312" pitchFamily="1" charset="-122"/>
              </a:rPr>
              <a:t>(3)</a:t>
            </a:r>
            <a:r>
              <a:rPr lang="zh-CN" altLang="en-US" sz="2400" dirty="0">
                <a:latin typeface="楷体_GB2312" pitchFamily="1" charset="-122"/>
                <a:ea typeface="楷体_GB2312" pitchFamily="1" charset="-122"/>
              </a:rPr>
              <a:t>可执行代码区域限制</a:t>
            </a:r>
          </a:p>
          <a:p>
            <a:pPr marL="720090">
              <a:lnSpc>
                <a:spcPct val="150000"/>
              </a:lnSpc>
              <a:buClrTx/>
              <a:buSzTx/>
            </a:pPr>
            <a:r>
              <a:rPr lang="zh-CN" altLang="en-US" sz="2400" dirty="0">
                <a:latin typeface="楷体_GB2312" pitchFamily="1" charset="-122"/>
                <a:ea typeface="楷体_GB2312" pitchFamily="1" charset="-122"/>
              </a:rPr>
              <a:t>将程序的数据段地址空间设置为不可执行，使得攻击者不可执行被植入在输入缓冲区的代码，如可以将动态的栈设置为不可执行，可以有效防止把代码植入栈的缓冲区溢出攻击</a:t>
            </a:r>
            <a:endParaRPr lang="en-US" altLang="zh-CN" sz="2400" dirty="0">
              <a:latin typeface="楷体_GB2312" pitchFamily="1" charset="-122"/>
              <a:ea typeface="楷体_GB2312" pitchFamily="1" charset="-122"/>
            </a:endParaRPr>
          </a:p>
          <a:p>
            <a:pPr marL="720090">
              <a:lnSpc>
                <a:spcPct val="150000"/>
              </a:lnSpc>
              <a:buClrTx/>
              <a:buSzTx/>
            </a:pPr>
            <a:endParaRPr lang="en-US" altLang="zh-CN" sz="2400" dirty="0">
              <a:latin typeface="楷体_GB2312" pitchFamily="1" charset="-122"/>
              <a:ea typeface="楷体_GB2312" pitchFamily="1" charset="-122"/>
            </a:endParaRPr>
          </a:p>
          <a:p>
            <a:pPr marL="720090">
              <a:lnSpc>
                <a:spcPct val="150000"/>
              </a:lnSpc>
              <a:buClrTx/>
              <a:buSzTx/>
            </a:pPr>
            <a:endParaRPr lang="en-US" altLang="zh-CN" sz="2400" dirty="0">
              <a:latin typeface="楷体_GB2312" pitchFamily="1" charset="-122"/>
              <a:ea typeface="楷体_GB2312" pitchFamily="1" charset="-122"/>
            </a:endParaRPr>
          </a:p>
          <a:p>
            <a:pPr marL="720090">
              <a:lnSpc>
                <a:spcPct val="150000"/>
              </a:lnSpc>
              <a:buClrTx/>
              <a:buSzTx/>
            </a:pPr>
            <a:r>
              <a:rPr lang="zh-CN" altLang="en-US" sz="2400" dirty="0">
                <a:latin typeface="楷体_GB2312" pitchFamily="1" charset="-122"/>
                <a:ea typeface="楷体_GB2312" pitchFamily="1" charset="-122"/>
              </a:rPr>
              <a:t>栈的不可执行保护，对于将攻击代码植入堆或者静态数据段的攻击没有效果</a:t>
            </a:r>
            <a:endParaRPr lang="en-US" altLang="zh-CN" sz="2400" dirty="0">
              <a:latin typeface="楷体_GB2312" pitchFamily="1" charset="-122"/>
              <a:ea typeface="楷体_GB2312" pitchFamily="1" charset="-122"/>
            </a:endParaRPr>
          </a:p>
          <a:p>
            <a:pPr marL="720090">
              <a:lnSpc>
                <a:spcPct val="150000"/>
              </a:lnSpc>
              <a:buClrTx/>
              <a:buSzTx/>
            </a:pPr>
            <a:r>
              <a:rPr lang="zh-CN" altLang="en-US" sz="2400" dirty="0">
                <a:latin typeface="楷体_GB2312" pitchFamily="1" charset="-122"/>
                <a:ea typeface="楷体_GB2312" pitchFamily="1" charset="-122"/>
              </a:rPr>
              <a:t>如编译开关：</a:t>
            </a:r>
            <a:r>
              <a:rPr lang="en-US" altLang="zh-CN" dirty="0"/>
              <a:t>-z </a:t>
            </a:r>
            <a:r>
              <a:rPr lang="en-US" altLang="zh-CN" dirty="0" err="1"/>
              <a:t>execstack</a:t>
            </a:r>
            <a:r>
              <a:rPr lang="en-US" altLang="zh-CN" dirty="0"/>
              <a:t>    </a:t>
            </a:r>
            <a:r>
              <a:rPr lang="zh-CN" altLang="en-US" sz="2400" dirty="0">
                <a:ea typeface="楷体_GB2312" pitchFamily="1" charset="-122"/>
              </a:rPr>
              <a:t>使用时，可以执行栈中的程序</a:t>
            </a:r>
            <a:endParaRPr sz="2400" dirty="0">
              <a:ea typeface="楷体_GB2312" pitchFamily="1" charset="-122"/>
            </a:endParaRPr>
          </a:p>
        </p:txBody>
      </p:sp>
    </p:spTree>
    <p:extLst>
      <p:ext uri="{BB962C8B-B14F-4D97-AF65-F5344CB8AC3E}">
        <p14:creationId xmlns:p14="http://schemas.microsoft.com/office/powerpoint/2010/main" val="1973637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idx="4294967295"/>
          </p:nvPr>
        </p:nvSpPr>
        <p:spPr>
          <a:xfrm>
            <a:off x="457200" y="98425"/>
            <a:ext cx="8229600" cy="725170"/>
          </a:xfrm>
        </p:spPr>
        <p:txBody>
          <a:bodyPr vert="horz" wrap="square" lIns="91440" tIns="45720" rIns="91440" bIns="45720" anchor="ctr" anchorCtr="0"/>
          <a:lstStyle/>
          <a:p>
            <a:pPr algn="ctr">
              <a:buClrTx/>
              <a:buSzTx/>
              <a:buFont typeface="Arial" panose="020B0604020202020204" pitchFamily="34" charset="0"/>
            </a:pPr>
            <a:r>
              <a:rPr lang="zh-CN" altLang="en-US" sz="4000" b="1" dirty="0">
                <a:solidFill>
                  <a:schemeClr val="bg1"/>
                </a:solidFill>
                <a:latin typeface="华文新魏" panose="02010800040101010101" pitchFamily="2" charset="-122"/>
                <a:ea typeface="华文新魏" panose="02010800040101010101" pitchFamily="2" charset="-122"/>
                <a:cs typeface="+mn-cs"/>
              </a:rPr>
              <a:t>主要内容</a:t>
            </a:r>
          </a:p>
        </p:txBody>
      </p:sp>
      <p:sp>
        <p:nvSpPr>
          <p:cNvPr id="4099" name="Rectangle 3"/>
          <p:cNvSpPr>
            <a:spLocks noGrp="1"/>
          </p:cNvSpPr>
          <p:nvPr>
            <p:ph type="body" idx="4294967295"/>
          </p:nvPr>
        </p:nvSpPr>
        <p:spPr>
          <a:xfrm>
            <a:off x="899795" y="1701165"/>
            <a:ext cx="7581900" cy="4207510"/>
          </a:xfrm>
        </p:spPr>
        <p:txBody>
          <a:bodyPr vert="horz" wrap="square" lIns="91440" tIns="45720" rIns="91440" bIns="45720" anchor="t" anchorCtr="0"/>
          <a:lstStyle/>
          <a:p>
            <a:pPr>
              <a:spcBef>
                <a:spcPts val="1600"/>
              </a:spcBef>
            </a:pPr>
            <a:r>
              <a:rPr lang="en-US" altLang="zh-CN" dirty="0">
                <a:solidFill>
                  <a:srgbClr val="000066"/>
                </a:solidFill>
                <a:ea typeface="黑体" panose="02010609060101010101" pitchFamily="2" charset="-122"/>
                <a:sym typeface="+mn-ea"/>
              </a:rPr>
              <a:t> 3.1 IA-32</a:t>
            </a:r>
            <a:r>
              <a:rPr lang="zh-CN" altLang="en-US" dirty="0">
                <a:solidFill>
                  <a:srgbClr val="000066"/>
                </a:solidFill>
                <a:ea typeface="黑体" panose="02010609060101010101" pitchFamily="2" charset="-122"/>
                <a:sym typeface="+mn-ea"/>
              </a:rPr>
              <a:t>指令系统概述</a:t>
            </a:r>
          </a:p>
          <a:p>
            <a:pPr>
              <a:spcBef>
                <a:spcPts val="1600"/>
              </a:spcBef>
            </a:pPr>
            <a:r>
              <a:rPr lang="en-US" altLang="zh-CN" dirty="0">
                <a:ea typeface="黑体" panose="02010609060101010101" pitchFamily="2" charset="-122"/>
                <a:sym typeface="+mn-ea"/>
              </a:rPr>
              <a:t> </a:t>
            </a:r>
            <a:r>
              <a:rPr lang="en-US" altLang="zh-CN" dirty="0">
                <a:solidFill>
                  <a:srgbClr val="000066"/>
                </a:solidFill>
                <a:ea typeface="黑体" panose="02010609060101010101" pitchFamily="2" charset="-122"/>
                <a:sym typeface="+mn-ea"/>
              </a:rPr>
              <a:t>3.2 IA-32</a:t>
            </a:r>
            <a:r>
              <a:rPr lang="zh-CN" altLang="en-US" dirty="0">
                <a:solidFill>
                  <a:srgbClr val="000066"/>
                </a:solidFill>
                <a:ea typeface="黑体" panose="02010609060101010101" pitchFamily="2" charset="-122"/>
                <a:sym typeface="+mn-ea"/>
              </a:rPr>
              <a:t>常用指令类型及其操作</a:t>
            </a:r>
            <a:endParaRPr lang="zh-CN" altLang="en-US" dirty="0">
              <a:solidFill>
                <a:srgbClr val="000066"/>
              </a:solidFill>
              <a:ea typeface="黑体" panose="02010609060101010101" pitchFamily="2" charset="-122"/>
            </a:endParaRPr>
          </a:p>
          <a:p>
            <a:pPr>
              <a:spcBef>
                <a:spcPts val="1600"/>
              </a:spcBef>
            </a:pPr>
            <a:r>
              <a:rPr lang="en-US" altLang="zh-CN" dirty="0">
                <a:ea typeface="黑体" panose="02010609060101010101" pitchFamily="2" charset="-122"/>
              </a:rPr>
              <a:t> </a:t>
            </a:r>
            <a:r>
              <a:rPr lang="en-US" altLang="zh-CN" dirty="0">
                <a:solidFill>
                  <a:srgbClr val="000066"/>
                </a:solidFill>
                <a:ea typeface="黑体" panose="02010609060101010101" pitchFamily="2" charset="-122"/>
              </a:rPr>
              <a:t>3.3 C</a:t>
            </a:r>
            <a:r>
              <a:rPr lang="zh-CN" altLang="en-US" dirty="0">
                <a:solidFill>
                  <a:srgbClr val="000066"/>
                </a:solidFill>
                <a:ea typeface="黑体" panose="02010609060101010101" pitchFamily="2" charset="-122"/>
              </a:rPr>
              <a:t>语言的机器级表示</a:t>
            </a:r>
          </a:p>
          <a:p>
            <a:pPr>
              <a:spcBef>
                <a:spcPts val="1600"/>
              </a:spcBef>
            </a:pPr>
            <a:r>
              <a:rPr lang="en-US" altLang="zh-CN" dirty="0">
                <a:ea typeface="黑体" panose="02010609060101010101" pitchFamily="2" charset="-122"/>
              </a:rPr>
              <a:t> </a:t>
            </a:r>
            <a:r>
              <a:rPr lang="en-US" altLang="zh-CN" dirty="0">
                <a:solidFill>
                  <a:srgbClr val="000066"/>
                </a:solidFill>
                <a:ea typeface="黑体" panose="02010609060101010101" pitchFamily="2" charset="-122"/>
              </a:rPr>
              <a:t>3.4 </a:t>
            </a:r>
            <a:r>
              <a:rPr lang="zh-CN" altLang="en-US" dirty="0">
                <a:solidFill>
                  <a:srgbClr val="000066"/>
                </a:solidFill>
                <a:ea typeface="黑体" panose="02010609060101010101" pitchFamily="2" charset="-122"/>
              </a:rPr>
              <a:t>复杂数据类型的分配和访问</a:t>
            </a:r>
          </a:p>
          <a:p>
            <a:pPr>
              <a:spcBef>
                <a:spcPts val="1600"/>
              </a:spcBef>
            </a:pPr>
            <a:r>
              <a:rPr lang="en-US" altLang="zh-CN" dirty="0">
                <a:ea typeface="黑体" panose="02010609060101010101" pitchFamily="2" charset="-122"/>
              </a:rPr>
              <a:t> </a:t>
            </a:r>
            <a:r>
              <a:rPr lang="en-US" altLang="zh-CN" dirty="0">
                <a:solidFill>
                  <a:srgbClr val="FF0000"/>
                </a:solidFill>
                <a:ea typeface="黑体" panose="02010609060101010101" pitchFamily="2" charset="-122"/>
              </a:rPr>
              <a:t>3.5 </a:t>
            </a:r>
            <a:r>
              <a:rPr lang="zh-CN" altLang="en-US" dirty="0">
                <a:solidFill>
                  <a:srgbClr val="FF0000"/>
                </a:solidFill>
                <a:ea typeface="黑体" panose="02010609060101010101" pitchFamily="2" charset="-122"/>
              </a:rPr>
              <a:t>越界访问和缓冲区攻击</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lstStyle/>
          <a:p>
            <a:r>
              <a:rPr sz="3600">
                <a:solidFill>
                  <a:schemeClr val="bg1"/>
                </a:solidFill>
                <a:latin typeface="华文新魏" panose="02010800040101010101" pitchFamily="2" charset="-122"/>
                <a:ea typeface="华文新魏" panose="02010800040101010101" pitchFamily="2" charset="-122"/>
              </a:rPr>
              <a:t>一、缓冲区溢出</a:t>
            </a:r>
          </a:p>
        </p:txBody>
      </p:sp>
      <p:sp>
        <p:nvSpPr>
          <p:cNvPr id="2" name="Rectangle 3">
            <a:extLst>
              <a:ext uri="{FF2B5EF4-FFF2-40B4-BE49-F238E27FC236}">
                <a16:creationId xmlns:a16="http://schemas.microsoft.com/office/drawing/2014/main" id="{A58938B2-A559-0A88-23D1-550F72FECABC}"/>
              </a:ext>
            </a:extLst>
          </p:cNvPr>
          <p:cNvSpPr txBox="1">
            <a:spLocks noChangeArrowheads="1"/>
          </p:cNvSpPr>
          <p:nvPr/>
        </p:nvSpPr>
        <p:spPr>
          <a:xfrm>
            <a:off x="323528" y="1385888"/>
            <a:ext cx="8229600" cy="4635400"/>
          </a:xfrm>
          <a:prstGeom prst="rect">
            <a:avLst/>
          </a:prstGeom>
        </p:spPr>
        <p:txBody>
          <a:bodyPr/>
          <a:lst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2"/>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a:lstStyle>
          <a:p>
            <a:pPr>
              <a:lnSpc>
                <a:spcPct val="120000"/>
              </a:lnSpc>
              <a:spcBef>
                <a:spcPct val="30000"/>
              </a:spcBef>
            </a:pPr>
            <a:r>
              <a:rPr lang="en-US" altLang="zh-CN" sz="2000" b="1" dirty="0">
                <a:latin typeface="微软雅黑" panose="020B0503020204020204" pitchFamily="34" charset="-122"/>
                <a:ea typeface="微软雅黑" panose="020B0503020204020204" pitchFamily="34" charset="-122"/>
              </a:rPr>
              <a:t>C</a:t>
            </a:r>
            <a:r>
              <a:rPr lang="zh-CN" altLang="en-US" sz="2000" b="1" dirty="0">
                <a:latin typeface="微软雅黑" panose="020B0503020204020204" pitchFamily="34" charset="-122"/>
                <a:ea typeface="微软雅黑" panose="020B0503020204020204" pitchFamily="34" charset="-122"/>
              </a:rPr>
              <a:t>语言中的</a:t>
            </a:r>
            <a:r>
              <a:rPr lang="zh-CN" altLang="en-US" sz="2000" b="1" dirty="0">
                <a:solidFill>
                  <a:srgbClr val="0000FF"/>
                </a:solidFill>
                <a:latin typeface="微软雅黑" panose="020B0503020204020204" pitchFamily="34" charset="-122"/>
                <a:ea typeface="微软雅黑" panose="020B0503020204020204" pitchFamily="34" charset="-122"/>
              </a:rPr>
              <a:t>数组元素可使用指针来访问，因而对数组的引用没有边界约束，</a:t>
            </a:r>
            <a:r>
              <a:rPr lang="zh-CN" altLang="en-US" sz="2000" b="1" dirty="0">
                <a:latin typeface="微软雅黑" panose="020B0503020204020204" pitchFamily="34" charset="-122"/>
                <a:ea typeface="微软雅黑" panose="020B0503020204020204" pitchFamily="34" charset="-122"/>
              </a:rPr>
              <a:t>也即程序中对数组的访问可能会有意或无意地超越数组存储区范围而无法发现</a:t>
            </a:r>
            <a:endParaRPr lang="en-US" altLang="zh-CN" sz="2000" b="1" dirty="0">
              <a:latin typeface="微软雅黑" panose="020B0503020204020204" pitchFamily="34" charset="-122"/>
              <a:ea typeface="微软雅黑" panose="020B0503020204020204" pitchFamily="34" charset="-122"/>
            </a:endParaRPr>
          </a:p>
          <a:p>
            <a:pPr>
              <a:lnSpc>
                <a:spcPct val="120000"/>
              </a:lnSpc>
              <a:spcBef>
                <a:spcPct val="30000"/>
              </a:spcBef>
            </a:pPr>
            <a:r>
              <a:rPr lang="en-US" altLang="zh-CN" sz="2000" b="1" dirty="0">
                <a:solidFill>
                  <a:srgbClr val="FF0000"/>
                </a:solidFill>
                <a:latin typeface="微软雅黑" panose="020B0503020204020204" pitchFamily="34" charset="-122"/>
                <a:ea typeface="微软雅黑" panose="020B0503020204020204" pitchFamily="34" charset="-122"/>
              </a:rPr>
              <a:t>C</a:t>
            </a:r>
            <a:r>
              <a:rPr lang="zh-CN" altLang="en-US" sz="2000" b="1" dirty="0">
                <a:solidFill>
                  <a:srgbClr val="FF0000"/>
                </a:solidFill>
                <a:latin typeface="微软雅黑" panose="020B0503020204020204" pitchFamily="34" charset="-122"/>
                <a:ea typeface="微软雅黑" panose="020B0503020204020204" pitchFamily="34" charset="-122"/>
              </a:rPr>
              <a:t>标准规定</a:t>
            </a:r>
            <a:r>
              <a:rPr lang="en-US" altLang="zh-CN" sz="2000" b="1" dirty="0">
                <a:solidFill>
                  <a:srgbClr val="FF0000"/>
                </a:solidFill>
                <a:latin typeface="微软雅黑" panose="020B0503020204020204" pitchFamily="34" charset="-122"/>
                <a:ea typeface="微软雅黑" panose="020B0503020204020204" pitchFamily="34" charset="-122"/>
              </a:rPr>
              <a:t>, </a:t>
            </a:r>
            <a:r>
              <a:rPr lang="zh-CN" altLang="en-US" sz="2000" b="1" dirty="0">
                <a:solidFill>
                  <a:srgbClr val="FF0000"/>
                </a:solidFill>
                <a:latin typeface="微软雅黑" panose="020B0503020204020204" pitchFamily="34" charset="-122"/>
                <a:ea typeface="微软雅黑" panose="020B0503020204020204" pitchFamily="34" charset="-122"/>
              </a:rPr>
              <a:t>数组越界访问属于未定义行为</a:t>
            </a:r>
            <a:r>
              <a:rPr lang="en-US" altLang="zh-CN" sz="2000" b="1" dirty="0">
                <a:solidFill>
                  <a:srgbClr val="FF0000"/>
                </a:solidFill>
                <a:latin typeface="微软雅黑" panose="020B0503020204020204" pitchFamily="34" charset="-122"/>
                <a:ea typeface="微软雅黑" panose="020B0503020204020204" pitchFamily="34" charset="-122"/>
              </a:rPr>
              <a:t>, </a:t>
            </a:r>
            <a:r>
              <a:rPr lang="zh-CN" altLang="en-US" sz="2000" b="1" dirty="0">
                <a:solidFill>
                  <a:srgbClr val="FF0000"/>
                </a:solidFill>
                <a:latin typeface="微软雅黑" panose="020B0503020204020204" pitchFamily="34" charset="-122"/>
                <a:ea typeface="微软雅黑" panose="020B0503020204020204" pitchFamily="34" charset="-122"/>
              </a:rPr>
              <a:t>访问结果是不可预知的</a:t>
            </a:r>
          </a:p>
          <a:p>
            <a:pPr>
              <a:lnSpc>
                <a:spcPct val="120000"/>
              </a:lnSpc>
              <a:spcBef>
                <a:spcPct val="30000"/>
              </a:spcBef>
            </a:pPr>
            <a:r>
              <a:rPr lang="zh-CN" altLang="en-US" sz="2000" b="1" dirty="0">
                <a:latin typeface="微软雅黑" panose="020B0503020204020204" pitchFamily="34" charset="-122"/>
                <a:ea typeface="微软雅黑" panose="020B0503020204020204" pitchFamily="34" charset="-122"/>
              </a:rPr>
              <a:t>数组存储区可看成是一个缓冲区，</a:t>
            </a:r>
            <a:r>
              <a:rPr lang="zh-CN" altLang="en-US" sz="2000" b="1" dirty="0">
                <a:solidFill>
                  <a:srgbClr val="0000FF"/>
                </a:solidFill>
                <a:latin typeface="微软雅黑" panose="020B0503020204020204" pitchFamily="34" charset="-122"/>
                <a:ea typeface="微软雅黑" panose="020B0503020204020204" pitchFamily="34" charset="-122"/>
              </a:rPr>
              <a:t>超越数组存储区范围的写入操作称为</a:t>
            </a:r>
            <a:r>
              <a:rPr lang="zh-CN" altLang="en-US" sz="2000" b="1" dirty="0">
                <a:solidFill>
                  <a:srgbClr val="CC3300"/>
                </a:solidFill>
                <a:latin typeface="微软雅黑" panose="020B0503020204020204" pitchFamily="34" charset="-122"/>
                <a:ea typeface="微软雅黑" panose="020B0503020204020204" pitchFamily="34" charset="-122"/>
              </a:rPr>
              <a:t>缓冲区溢出</a:t>
            </a:r>
            <a:endParaRPr lang="zh-CN" altLang="en-US" sz="2000" b="1" dirty="0">
              <a:latin typeface="微软雅黑" panose="020B0503020204020204" pitchFamily="34" charset="-122"/>
              <a:ea typeface="微软雅黑" panose="020B0503020204020204" pitchFamily="34" charset="-122"/>
            </a:endParaRPr>
          </a:p>
          <a:p>
            <a:pPr>
              <a:lnSpc>
                <a:spcPct val="120000"/>
              </a:lnSpc>
              <a:spcBef>
                <a:spcPct val="30000"/>
              </a:spcBef>
            </a:pPr>
            <a:r>
              <a:rPr lang="zh-CN" altLang="en-US" sz="2000" b="1" dirty="0">
                <a:latin typeface="微软雅黑" panose="020B0503020204020204" pitchFamily="34" charset="-122"/>
                <a:ea typeface="微软雅黑" panose="020B0503020204020204" pitchFamily="34" charset="-122"/>
              </a:rPr>
              <a:t>例如，对于一个有</a:t>
            </a:r>
            <a:r>
              <a:rPr lang="en-US" altLang="zh-CN" sz="2000" b="1" dirty="0">
                <a:latin typeface="微软雅黑" panose="020B0503020204020204" pitchFamily="34" charset="-122"/>
                <a:ea typeface="微软雅黑" panose="020B0503020204020204" pitchFamily="34" charset="-122"/>
              </a:rPr>
              <a:t>10</a:t>
            </a:r>
            <a:r>
              <a:rPr lang="zh-CN" altLang="en-US" sz="2000" b="1" dirty="0">
                <a:latin typeface="微软雅黑" panose="020B0503020204020204" pitchFamily="34" charset="-122"/>
                <a:ea typeface="微软雅黑" panose="020B0503020204020204" pitchFamily="34" charset="-122"/>
              </a:rPr>
              <a:t>个元素的</a:t>
            </a:r>
            <a:r>
              <a:rPr lang="en-US" altLang="zh-CN" sz="2000" b="1" dirty="0">
                <a:latin typeface="微软雅黑" panose="020B0503020204020204" pitchFamily="34" charset="-122"/>
                <a:ea typeface="微软雅黑" panose="020B0503020204020204" pitchFamily="34" charset="-122"/>
              </a:rPr>
              <a:t>char</a:t>
            </a:r>
            <a:r>
              <a:rPr lang="zh-CN" altLang="en-US" sz="2000" b="1" dirty="0">
                <a:latin typeface="微软雅黑" panose="020B0503020204020204" pitchFamily="34" charset="-122"/>
                <a:ea typeface="微软雅黑" panose="020B0503020204020204" pitchFamily="34" charset="-122"/>
              </a:rPr>
              <a:t>型数组，其定义的缓冲区有</a:t>
            </a:r>
            <a:r>
              <a:rPr lang="en-US" altLang="zh-CN" sz="2000" b="1" dirty="0">
                <a:latin typeface="微软雅黑" panose="020B0503020204020204" pitchFamily="34" charset="-122"/>
                <a:ea typeface="微软雅黑" panose="020B0503020204020204" pitchFamily="34" charset="-122"/>
              </a:rPr>
              <a:t>10</a:t>
            </a:r>
            <a:r>
              <a:rPr lang="zh-CN" altLang="en-US" sz="2000" b="1" dirty="0">
                <a:latin typeface="微软雅黑" panose="020B0503020204020204" pitchFamily="34" charset="-122"/>
                <a:ea typeface="微软雅黑" panose="020B0503020204020204" pitchFamily="34" charset="-122"/>
              </a:rPr>
              <a:t>个字节。若写一个字符串到这个缓冲区，那么只要写入的字符串多于</a:t>
            </a:r>
            <a:r>
              <a:rPr lang="en-US" altLang="zh-CN" sz="2000" b="1" dirty="0">
                <a:latin typeface="微软雅黑" panose="020B0503020204020204" pitchFamily="34" charset="-122"/>
                <a:ea typeface="微软雅黑" panose="020B0503020204020204" pitchFamily="34" charset="-122"/>
              </a:rPr>
              <a:t>9</a:t>
            </a:r>
            <a:r>
              <a:rPr lang="zh-CN" altLang="en-US" sz="2000" b="1" dirty="0">
                <a:latin typeface="微软雅黑" panose="020B0503020204020204" pitchFamily="34" charset="-122"/>
                <a:ea typeface="微软雅黑" panose="020B0503020204020204" pitchFamily="34" charset="-122"/>
              </a:rPr>
              <a:t>个字符（结束符‘</a:t>
            </a:r>
            <a:r>
              <a:rPr lang="en-US" altLang="zh-CN" sz="2000" b="1" dirty="0">
                <a:latin typeface="微软雅黑" panose="020B0503020204020204" pitchFamily="34" charset="-122"/>
                <a:ea typeface="微软雅黑" panose="020B0503020204020204" pitchFamily="34" charset="-122"/>
              </a:rPr>
              <a:t>\0’</a:t>
            </a:r>
            <a:r>
              <a:rPr lang="zh-CN" altLang="en-US" sz="2000" b="1" dirty="0">
                <a:latin typeface="微软雅黑" panose="020B0503020204020204" pitchFamily="34" charset="-122"/>
                <a:ea typeface="微软雅黑" panose="020B0503020204020204" pitchFamily="34" charset="-122"/>
              </a:rPr>
              <a:t>占一个字节），就会发生</a:t>
            </a:r>
            <a:r>
              <a:rPr lang="zh-CN" altLang="en-US" sz="2000" b="1" dirty="0">
                <a:solidFill>
                  <a:srgbClr val="CC3300"/>
                </a:solidFill>
                <a:latin typeface="微软雅黑" panose="020B0503020204020204" pitchFamily="34" charset="-122"/>
                <a:ea typeface="微软雅黑" panose="020B0503020204020204" pitchFamily="34" charset="-122"/>
              </a:rPr>
              <a:t>“写溢出”</a:t>
            </a:r>
          </a:p>
          <a:p>
            <a:pPr>
              <a:lnSpc>
                <a:spcPct val="120000"/>
              </a:lnSpc>
              <a:spcBef>
                <a:spcPct val="30000"/>
              </a:spcBef>
            </a:pPr>
            <a:r>
              <a:rPr lang="zh-CN" altLang="en-US" sz="2000" b="1" dirty="0">
                <a:latin typeface="微软雅黑" panose="020B0503020204020204" pitchFamily="34" charset="-122"/>
                <a:ea typeface="微软雅黑" panose="020B0503020204020204" pitchFamily="34" charset="-122"/>
              </a:rPr>
              <a:t>缓冲区溢出是一种</a:t>
            </a:r>
            <a:r>
              <a:rPr lang="zh-CN" altLang="en-US" sz="2000" b="1" dirty="0">
                <a:solidFill>
                  <a:srgbClr val="FF0000"/>
                </a:solidFill>
                <a:latin typeface="微软雅黑" panose="020B0503020204020204" pitchFamily="34" charset="-122"/>
                <a:ea typeface="微软雅黑" panose="020B0503020204020204" pitchFamily="34" charset="-122"/>
              </a:rPr>
              <a:t>非常普遍、非常危险的漏洞</a:t>
            </a:r>
            <a:r>
              <a:rPr lang="zh-CN" altLang="en-US" sz="2000" b="1" dirty="0">
                <a:latin typeface="微软雅黑" panose="020B0503020204020204" pitchFamily="34" charset="-122"/>
                <a:ea typeface="微软雅黑" panose="020B0503020204020204" pitchFamily="34" charset="-122"/>
              </a:rPr>
              <a:t>，在各种操作系统、应用软件中广泛存在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linds(horizont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linds(horizont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linds(horizontal)">
                                      <p:cBhvr>
                                        <p:cTn id="22" dur="500"/>
                                        <p:tgtEl>
                                          <p:spTgt spid="2">
                                            <p:txEl>
                                              <p:pRg st="3" end="3"/>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blinds(horizontal)">
                                      <p:cBhvr>
                                        <p:cTn id="25"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lstStyle/>
          <a:p>
            <a:r>
              <a:rPr sz="3600">
                <a:solidFill>
                  <a:schemeClr val="bg1"/>
                </a:solidFill>
                <a:latin typeface="华文新魏" panose="02010800040101010101" pitchFamily="2" charset="-122"/>
                <a:ea typeface="华文新魏" panose="02010800040101010101" pitchFamily="2" charset="-122"/>
              </a:rPr>
              <a:t>二、缓冲区溢出攻击</a:t>
            </a:r>
          </a:p>
        </p:txBody>
      </p:sp>
      <p:sp>
        <p:nvSpPr>
          <p:cNvPr id="6146" name="文本框 8194"/>
          <p:cNvSpPr txBox="1"/>
          <p:nvPr/>
        </p:nvSpPr>
        <p:spPr>
          <a:xfrm>
            <a:off x="251520" y="1412776"/>
            <a:ext cx="8640960" cy="4680927"/>
          </a:xfrm>
          <a:prstGeom prst="rect">
            <a:avLst/>
          </a:prstGeom>
          <a:noFill/>
          <a:ln w="9525">
            <a:noFill/>
          </a:ln>
        </p:spPr>
        <p:txBody>
          <a:bodyPr wrap="square" anchor="t" anchorCtr="0">
            <a:noAutofit/>
          </a:bodyPr>
          <a:lstStyle/>
          <a:p>
            <a:pPr indent="457200">
              <a:lnSpc>
                <a:spcPct val="150000"/>
              </a:lnSpc>
              <a:buClrTx/>
              <a:buSzTx/>
            </a:pPr>
            <a:r>
              <a:rPr sz="2400" dirty="0" err="1">
                <a:latin typeface="楷体_GB2312" pitchFamily="1" charset="-122"/>
                <a:ea typeface="楷体_GB2312" pitchFamily="1" charset="-122"/>
              </a:rPr>
              <a:t>利用缓冲区溢出漏洞进行的攻击，称为缓冲区溢出攻击</a:t>
            </a:r>
            <a:r>
              <a:rPr sz="2400" dirty="0">
                <a:latin typeface="楷体_GB2312" pitchFamily="1" charset="-122"/>
                <a:ea typeface="楷体_GB2312" pitchFamily="1" charset="-122"/>
              </a:rPr>
              <a:t>。</a:t>
            </a:r>
          </a:p>
          <a:p>
            <a:pPr marL="342900" indent="342265">
              <a:lnSpc>
                <a:spcPct val="150000"/>
              </a:lnSpc>
              <a:buClrTx/>
              <a:buSzTx/>
              <a:buFont typeface="Wingdings" panose="05000000000000000000" charset="0"/>
              <a:buChar char="l"/>
            </a:pPr>
            <a:r>
              <a:rPr lang="en-US" sz="2400" dirty="0">
                <a:latin typeface="楷体_GB2312" pitchFamily="1" charset="-122"/>
                <a:ea typeface="楷体_GB2312" pitchFamily="1" charset="-122"/>
              </a:rPr>
              <a:t> </a:t>
            </a:r>
            <a:r>
              <a:rPr sz="2400" dirty="0">
                <a:latin typeface="楷体_GB2312" pitchFamily="1" charset="-122"/>
                <a:ea typeface="楷体_GB2312" pitchFamily="1" charset="-122"/>
              </a:rPr>
              <a:t>当数组或缓冲区是局部变量，是在堆栈段中分配的内存</a:t>
            </a:r>
          </a:p>
          <a:p>
            <a:pPr marL="342900" indent="342265">
              <a:lnSpc>
                <a:spcPct val="150000"/>
              </a:lnSpc>
              <a:buClrTx/>
              <a:buSzTx/>
              <a:buFont typeface="Wingdings" panose="05000000000000000000" charset="0"/>
              <a:buChar char="l"/>
            </a:pPr>
            <a:r>
              <a:rPr lang="en-US" sz="2400" dirty="0">
                <a:latin typeface="楷体_GB2312" pitchFamily="1" charset="-122"/>
                <a:ea typeface="楷体_GB2312" pitchFamily="1" charset="-122"/>
              </a:rPr>
              <a:t> </a:t>
            </a:r>
            <a:r>
              <a:rPr sz="2400" dirty="0">
                <a:latin typeface="楷体_GB2312" pitchFamily="1" charset="-122"/>
                <a:ea typeface="楷体_GB2312" pitchFamily="1" charset="-122"/>
              </a:rPr>
              <a:t>子程序调用时，主程序返回点也保存在堆栈段中</a:t>
            </a:r>
          </a:p>
          <a:p>
            <a:pPr marL="342900" indent="342265">
              <a:lnSpc>
                <a:spcPct val="150000"/>
              </a:lnSpc>
              <a:buClrTx/>
              <a:buSzTx/>
              <a:buFont typeface="Wingdings" panose="05000000000000000000" charset="0"/>
              <a:buChar char="l"/>
            </a:pPr>
            <a:r>
              <a:rPr lang="en-US" sz="2400" dirty="0">
                <a:latin typeface="楷体_GB2312" pitchFamily="1" charset="-122"/>
                <a:ea typeface="楷体_GB2312" pitchFamily="1" charset="-122"/>
              </a:rPr>
              <a:t> </a:t>
            </a:r>
            <a:r>
              <a:rPr sz="2400" dirty="0">
                <a:latin typeface="楷体_GB2312" pitchFamily="1" charset="-122"/>
                <a:ea typeface="楷体_GB2312" pitchFamily="1" charset="-122"/>
              </a:rPr>
              <a:t>当子程序P中的缓冲区发生溢出访问时，则可能会改写掉P的调用者保存的返回点地址</a:t>
            </a:r>
          </a:p>
          <a:p>
            <a:pPr indent="457200" algn="l">
              <a:lnSpc>
                <a:spcPct val="150000"/>
              </a:lnSpc>
              <a:buClrTx/>
              <a:buSzTx/>
            </a:pPr>
            <a:r>
              <a:rPr sz="2400" dirty="0" err="1">
                <a:latin typeface="楷体_GB2312" pitchFamily="1" charset="-122"/>
                <a:ea typeface="楷体_GB2312" pitchFamily="1" charset="-122"/>
                <a:sym typeface="+mn-ea"/>
              </a:rPr>
              <a:t>攻击者利用这一原理，有意识地将正常的返回点地址，改写为自己指定的一个指令地址</a:t>
            </a:r>
            <a:r>
              <a:rPr lang="en-US" altLang="zh-CN" sz="2400" dirty="0">
                <a:latin typeface="楷体_GB2312" pitchFamily="1" charset="-122"/>
                <a:ea typeface="楷体_GB2312" pitchFamily="1" charset="-122"/>
                <a:sym typeface="+mn-ea"/>
              </a:rPr>
              <a:t>(</a:t>
            </a:r>
            <a:r>
              <a:rPr sz="2400" dirty="0" err="1">
                <a:latin typeface="楷体_GB2312" pitchFamily="1" charset="-122"/>
                <a:ea typeface="楷体_GB2312" pitchFamily="1" charset="-122"/>
                <a:sym typeface="+mn-ea"/>
              </a:rPr>
              <a:t>特定的子程序入口地址、或特定的程序代码段地址</a:t>
            </a:r>
            <a:r>
              <a:rPr lang="en-US" altLang="zh-CN" sz="2400" dirty="0">
                <a:latin typeface="楷体_GB2312" pitchFamily="1" charset="-122"/>
                <a:ea typeface="楷体_GB2312" pitchFamily="1" charset="-122"/>
                <a:sym typeface="+mn-ea"/>
              </a:rPr>
              <a:t>)</a:t>
            </a:r>
            <a:r>
              <a:rPr sz="2400" dirty="0">
                <a:latin typeface="楷体_GB2312" pitchFamily="1" charset="-122"/>
                <a:ea typeface="楷体_GB2312" pitchFamily="1" charset="-122"/>
                <a:sym typeface="+mn-ea"/>
              </a:rPr>
              <a:t>，则攻击成功</a:t>
            </a:r>
            <a:endParaRPr sz="2400" dirty="0">
              <a:latin typeface="楷体_GB2312" pitchFamily="1" charset="-122"/>
              <a:ea typeface="楷体_GB2312" pitchFamily="1"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lstStyle/>
          <a:p>
            <a:r>
              <a:rPr sz="3600">
                <a:solidFill>
                  <a:schemeClr val="bg1"/>
                </a:solidFill>
                <a:latin typeface="华文新魏" panose="02010800040101010101" pitchFamily="2" charset="-122"/>
                <a:ea typeface="华文新魏" panose="02010800040101010101" pitchFamily="2" charset="-122"/>
              </a:rPr>
              <a:t>二、缓冲区溢出攻击</a:t>
            </a:r>
          </a:p>
        </p:txBody>
      </p:sp>
      <p:sp>
        <p:nvSpPr>
          <p:cNvPr id="6146" name="文本框 8194"/>
          <p:cNvSpPr txBox="1"/>
          <p:nvPr/>
        </p:nvSpPr>
        <p:spPr>
          <a:xfrm>
            <a:off x="683260" y="1556385"/>
            <a:ext cx="7827645" cy="3816831"/>
          </a:xfrm>
          <a:prstGeom prst="rect">
            <a:avLst/>
          </a:prstGeom>
          <a:noFill/>
          <a:ln w="9525">
            <a:noFill/>
          </a:ln>
        </p:spPr>
        <p:txBody>
          <a:bodyPr wrap="square" anchor="t" anchorCtr="0">
            <a:noAutofit/>
          </a:bodyPr>
          <a:lstStyle/>
          <a:p>
            <a:pPr indent="457200">
              <a:lnSpc>
                <a:spcPct val="150000"/>
              </a:lnSpc>
              <a:buClrTx/>
              <a:buSzTx/>
            </a:pPr>
            <a:r>
              <a:rPr sz="2400" dirty="0">
                <a:latin typeface="楷体_GB2312" pitchFamily="1" charset="-122"/>
                <a:ea typeface="楷体_GB2312" pitchFamily="1" charset="-122"/>
              </a:rPr>
              <a:t>缓冲区溢出攻击的后果：</a:t>
            </a:r>
          </a:p>
          <a:p>
            <a:pPr marL="720090" indent="342265" algn="l">
              <a:lnSpc>
                <a:spcPct val="150000"/>
              </a:lnSpc>
              <a:buClrTx/>
              <a:buSzTx/>
              <a:buFont typeface="Wingdings" panose="05000000000000000000" charset="0"/>
              <a:buChar char="l"/>
            </a:pPr>
            <a:r>
              <a:rPr lang="en-US" sz="2400" dirty="0">
                <a:latin typeface="楷体_GB2312" pitchFamily="1" charset="-122"/>
                <a:ea typeface="楷体_GB2312" pitchFamily="1" charset="-122"/>
              </a:rPr>
              <a:t> </a:t>
            </a:r>
            <a:r>
              <a:rPr sz="2400" dirty="0">
                <a:latin typeface="楷体_GB2312" pitchFamily="1" charset="-122"/>
                <a:ea typeface="楷体_GB2312" pitchFamily="1" charset="-122"/>
              </a:rPr>
              <a:t>转而执行恶意代码段</a:t>
            </a:r>
          </a:p>
          <a:p>
            <a:pPr marL="720090" indent="342265" algn="l">
              <a:lnSpc>
                <a:spcPct val="150000"/>
              </a:lnSpc>
              <a:buClrTx/>
              <a:buSzTx/>
              <a:buFont typeface="Wingdings" panose="05000000000000000000" charset="0"/>
              <a:buChar char="l"/>
            </a:pPr>
            <a:r>
              <a:rPr lang="en-US" sz="2400" dirty="0">
                <a:latin typeface="楷体_GB2312" pitchFamily="1" charset="-122"/>
                <a:ea typeface="楷体_GB2312" pitchFamily="1" charset="-122"/>
              </a:rPr>
              <a:t> </a:t>
            </a:r>
            <a:r>
              <a:rPr sz="2400" dirty="0">
                <a:latin typeface="楷体_GB2312" pitchFamily="1" charset="-122"/>
                <a:ea typeface="楷体_GB2312" pitchFamily="1" charset="-122"/>
              </a:rPr>
              <a:t>获得系统特权</a:t>
            </a:r>
          </a:p>
          <a:p>
            <a:pPr marL="720090" indent="342265" algn="l">
              <a:lnSpc>
                <a:spcPct val="150000"/>
              </a:lnSpc>
              <a:buClrTx/>
              <a:buSzTx/>
              <a:buFont typeface="Wingdings" panose="05000000000000000000" charset="0"/>
              <a:buChar char="l"/>
            </a:pPr>
            <a:r>
              <a:rPr lang="en-US" sz="2400" dirty="0">
                <a:latin typeface="楷体_GB2312" pitchFamily="1" charset="-122"/>
                <a:ea typeface="楷体_GB2312" pitchFamily="1" charset="-122"/>
              </a:rPr>
              <a:t> </a:t>
            </a:r>
            <a:r>
              <a:rPr sz="2400" dirty="0">
                <a:latin typeface="楷体_GB2312" pitchFamily="1" charset="-122"/>
                <a:ea typeface="楷体_GB2312" pitchFamily="1" charset="-122"/>
              </a:rPr>
              <a:t>进行各种非法操作</a:t>
            </a:r>
          </a:p>
          <a:p>
            <a:pPr indent="457200">
              <a:lnSpc>
                <a:spcPct val="150000"/>
              </a:lnSpc>
              <a:buClrTx/>
              <a:buSzTx/>
            </a:pPr>
            <a:r>
              <a:rPr sz="2400" dirty="0">
                <a:latin typeface="楷体_GB2312" pitchFamily="1" charset="-122"/>
                <a:ea typeface="楷体_GB2312" pitchFamily="1" charset="-122"/>
              </a:rPr>
              <a:t>造成缓冲区溢出的原因是没有对栈中作为缓冲区的数组的访问进行越界检查。</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lstStyle/>
          <a:p>
            <a:r>
              <a:rPr sz="3600">
                <a:solidFill>
                  <a:schemeClr val="bg1"/>
                </a:solidFill>
                <a:latin typeface="华文新魏" panose="02010800040101010101" pitchFamily="2" charset="-122"/>
                <a:ea typeface="华文新魏" panose="02010800040101010101" pitchFamily="2" charset="-122"/>
              </a:rPr>
              <a:t>二、缓冲区溢出攻击</a:t>
            </a:r>
          </a:p>
        </p:txBody>
      </p:sp>
      <p:sp>
        <p:nvSpPr>
          <p:cNvPr id="6146" name="文本框 8194"/>
          <p:cNvSpPr txBox="1"/>
          <p:nvPr/>
        </p:nvSpPr>
        <p:spPr>
          <a:xfrm>
            <a:off x="107320" y="1485989"/>
            <a:ext cx="8425120" cy="4679315"/>
          </a:xfrm>
          <a:prstGeom prst="rect">
            <a:avLst/>
          </a:prstGeom>
          <a:noFill/>
          <a:ln w="9525">
            <a:noFill/>
          </a:ln>
        </p:spPr>
        <p:txBody>
          <a:bodyPr wrap="square" anchor="t" anchorCtr="0">
            <a:noAutofit/>
          </a:bodyPr>
          <a:lstStyle/>
          <a:p>
            <a:pPr indent="457200">
              <a:lnSpc>
                <a:spcPct val="120000"/>
              </a:lnSpc>
              <a:buClrTx/>
              <a:buSzTx/>
            </a:pPr>
            <a:r>
              <a:rPr sz="2200" dirty="0">
                <a:latin typeface="楷体_GB2312" pitchFamily="1" charset="-122"/>
                <a:ea typeface="楷体_GB2312" pitchFamily="1" charset="-122"/>
              </a:rPr>
              <a:t>例：利用缓冲区溢出转到自设的程序hacker去执行outputs漏洞：当命令行中字符串超25个字符时，使用strcpy函数就会使缓冲buffer造成写溢出并破坏返址</a:t>
            </a:r>
          </a:p>
          <a:p>
            <a:pPr indent="457200">
              <a:lnSpc>
                <a:spcPct val="120000"/>
              </a:lnSpc>
              <a:buClrTx/>
              <a:buSzTx/>
            </a:pPr>
            <a:endParaRPr sz="2200" dirty="0">
              <a:latin typeface="楷体_GB2312" pitchFamily="1" charset="-122"/>
              <a:ea typeface="楷体_GB2312" pitchFamily="1" charset="-122"/>
            </a:endParaRPr>
          </a:p>
          <a:p>
            <a:pPr>
              <a:lnSpc>
                <a:spcPct val="120000"/>
              </a:lnSpc>
              <a:buClrTx/>
              <a:buSzTx/>
            </a:pPr>
            <a:r>
              <a:rPr sz="2200" dirty="0">
                <a:latin typeface="楷体_GB2312" pitchFamily="1" charset="-122"/>
                <a:ea typeface="楷体_GB2312" pitchFamily="1" charset="-122"/>
              </a:rPr>
              <a:t>#include "stdio.h"</a:t>
            </a:r>
          </a:p>
          <a:p>
            <a:pPr>
              <a:lnSpc>
                <a:spcPct val="120000"/>
              </a:lnSpc>
              <a:buClrTx/>
              <a:buSzTx/>
            </a:pPr>
            <a:r>
              <a:rPr sz="2200" dirty="0">
                <a:latin typeface="楷体_GB2312" pitchFamily="1" charset="-122"/>
                <a:ea typeface="楷体_GB2312" pitchFamily="1" charset="-122"/>
              </a:rPr>
              <a:t>#include "string.h"</a:t>
            </a:r>
          </a:p>
          <a:p>
            <a:pPr>
              <a:lnSpc>
                <a:spcPct val="120000"/>
              </a:lnSpc>
              <a:buClrTx/>
              <a:buSzTx/>
            </a:pPr>
            <a:r>
              <a:rPr sz="2200" dirty="0">
                <a:latin typeface="楷体_GB2312" pitchFamily="1" charset="-122"/>
                <a:ea typeface="楷体_GB2312" pitchFamily="1" charset="-122"/>
              </a:rPr>
              <a:t>void outputs(char *str) </a:t>
            </a:r>
          </a:p>
          <a:p>
            <a:pPr>
              <a:lnSpc>
                <a:spcPct val="120000"/>
              </a:lnSpc>
              <a:buClrTx/>
              <a:buSzTx/>
            </a:pPr>
            <a:r>
              <a:rPr sz="2200" dirty="0">
                <a:latin typeface="楷体_GB2312" pitchFamily="1" charset="-122"/>
                <a:ea typeface="楷体_GB2312" pitchFamily="1" charset="-122"/>
              </a:rPr>
              <a:t>{ </a:t>
            </a:r>
          </a:p>
          <a:p>
            <a:pPr>
              <a:lnSpc>
                <a:spcPct val="120000"/>
              </a:lnSpc>
              <a:buClrTx/>
              <a:buSzTx/>
            </a:pPr>
            <a:r>
              <a:rPr sz="2200" dirty="0">
                <a:latin typeface="楷体_GB2312" pitchFamily="1" charset="-122"/>
                <a:ea typeface="楷体_GB2312" pitchFamily="1" charset="-122"/>
              </a:rPr>
              <a:t>    char buffer[16]; </a:t>
            </a:r>
          </a:p>
          <a:p>
            <a:pPr>
              <a:lnSpc>
                <a:spcPct val="120000"/>
              </a:lnSpc>
              <a:buClrTx/>
              <a:buSzTx/>
            </a:pPr>
            <a:r>
              <a:rPr sz="2200" dirty="0">
                <a:latin typeface="楷体_GB2312" pitchFamily="1" charset="-122"/>
                <a:ea typeface="楷体_GB2312" pitchFamily="1" charset="-122"/>
              </a:rPr>
              <a:t>    strcpy(buffer,str); </a:t>
            </a:r>
          </a:p>
          <a:p>
            <a:pPr>
              <a:lnSpc>
                <a:spcPct val="120000"/>
              </a:lnSpc>
              <a:buClrTx/>
              <a:buSzTx/>
            </a:pPr>
            <a:r>
              <a:rPr sz="2200" dirty="0">
                <a:latin typeface="楷体_GB2312" pitchFamily="1" charset="-122"/>
                <a:ea typeface="楷体_GB2312" pitchFamily="1" charset="-122"/>
              </a:rPr>
              <a:t>    printf("%s \n", buffer);</a:t>
            </a:r>
          </a:p>
          <a:p>
            <a:pPr>
              <a:lnSpc>
                <a:spcPct val="120000"/>
              </a:lnSpc>
              <a:buClrTx/>
              <a:buSzTx/>
            </a:pPr>
            <a:r>
              <a:rPr sz="2200" dirty="0">
                <a:latin typeface="楷体_GB2312" pitchFamily="1" charset="-122"/>
                <a:ea typeface="楷体_GB2312" pitchFamily="1" charset="-122"/>
              </a:rPr>
              <a:t>}</a:t>
            </a:r>
          </a:p>
          <a:p>
            <a:pPr indent="457200">
              <a:lnSpc>
                <a:spcPct val="120000"/>
              </a:lnSpc>
              <a:buClrTx/>
              <a:buSzTx/>
            </a:pPr>
            <a:endParaRPr sz="2000" dirty="0">
              <a:latin typeface="楷体_GB2312" pitchFamily="1" charset="-122"/>
              <a:ea typeface="楷体_GB2312" pitchFamily="1" charset="-122"/>
            </a:endParaRPr>
          </a:p>
        </p:txBody>
      </p:sp>
      <p:sp>
        <p:nvSpPr>
          <p:cNvPr id="2" name="文本框 8194"/>
          <p:cNvSpPr txBox="1"/>
          <p:nvPr>
            <p:custDataLst>
              <p:tags r:id="rId1"/>
            </p:custDataLst>
          </p:nvPr>
        </p:nvSpPr>
        <p:spPr>
          <a:xfrm>
            <a:off x="4067944" y="2492896"/>
            <a:ext cx="5208964" cy="3672408"/>
          </a:xfrm>
          <a:prstGeom prst="rect">
            <a:avLst/>
          </a:prstGeom>
          <a:noFill/>
          <a:ln w="9525">
            <a:noFill/>
          </a:ln>
        </p:spPr>
        <p:txBody>
          <a:bodyPr wrap="square" anchor="t" anchorCtr="0">
            <a:noAutofit/>
          </a:bodyPr>
          <a:lstStyle/>
          <a:p>
            <a:pPr indent="457200">
              <a:lnSpc>
                <a:spcPct val="120000"/>
              </a:lnSpc>
              <a:buClrTx/>
              <a:buSzTx/>
            </a:pPr>
            <a:r>
              <a:rPr sz="2200" dirty="0">
                <a:latin typeface="楷体_GB2312" pitchFamily="1" charset="-122"/>
                <a:ea typeface="楷体_GB2312" pitchFamily="1" charset="-122"/>
              </a:rPr>
              <a:t>void hacker(void)</a:t>
            </a:r>
          </a:p>
          <a:p>
            <a:pPr indent="457200">
              <a:lnSpc>
                <a:spcPct val="120000"/>
              </a:lnSpc>
              <a:buClrTx/>
              <a:buSzTx/>
            </a:pPr>
            <a:r>
              <a:rPr sz="2200" dirty="0">
                <a:latin typeface="楷体_GB2312" pitchFamily="1" charset="-122"/>
                <a:ea typeface="楷体_GB2312" pitchFamily="1" charset="-122"/>
              </a:rPr>
              <a:t>{</a:t>
            </a:r>
          </a:p>
          <a:p>
            <a:pPr indent="457200">
              <a:lnSpc>
                <a:spcPct val="120000"/>
              </a:lnSpc>
              <a:buClrTx/>
              <a:buSzTx/>
            </a:pPr>
            <a:r>
              <a:rPr sz="2200" dirty="0">
                <a:latin typeface="楷体_GB2312" pitchFamily="1" charset="-122"/>
                <a:ea typeface="楷体_GB2312" pitchFamily="1" charset="-122"/>
              </a:rPr>
              <a:t>    printf("being hacked\n");</a:t>
            </a:r>
          </a:p>
          <a:p>
            <a:pPr indent="457200">
              <a:lnSpc>
                <a:spcPct val="120000"/>
              </a:lnSpc>
              <a:buClrTx/>
              <a:buSzTx/>
            </a:pPr>
            <a:r>
              <a:rPr sz="2200" dirty="0">
                <a:latin typeface="楷体_GB2312" pitchFamily="1" charset="-122"/>
                <a:ea typeface="楷体_GB2312" pitchFamily="1" charset="-122"/>
              </a:rPr>
              <a:t>}</a:t>
            </a:r>
          </a:p>
          <a:p>
            <a:pPr indent="457200">
              <a:lnSpc>
                <a:spcPct val="120000"/>
              </a:lnSpc>
              <a:buClrTx/>
              <a:buSzTx/>
            </a:pPr>
            <a:r>
              <a:rPr sz="2200" dirty="0">
                <a:latin typeface="楷体_GB2312" pitchFamily="1" charset="-122"/>
                <a:ea typeface="楷体_GB2312" pitchFamily="1" charset="-122"/>
              </a:rPr>
              <a:t>int main(int argc, char *argv[])</a:t>
            </a:r>
          </a:p>
          <a:p>
            <a:pPr indent="457200">
              <a:lnSpc>
                <a:spcPct val="120000"/>
              </a:lnSpc>
              <a:buClrTx/>
              <a:buSzTx/>
            </a:pPr>
            <a:r>
              <a:rPr sz="2200" dirty="0">
                <a:latin typeface="楷体_GB2312" pitchFamily="1" charset="-122"/>
                <a:ea typeface="楷体_GB2312" pitchFamily="1" charset="-122"/>
              </a:rPr>
              <a:t>{</a:t>
            </a:r>
          </a:p>
          <a:p>
            <a:pPr indent="457200">
              <a:lnSpc>
                <a:spcPct val="120000"/>
              </a:lnSpc>
              <a:buClrTx/>
              <a:buSzTx/>
            </a:pPr>
            <a:r>
              <a:rPr sz="2200" dirty="0">
                <a:latin typeface="楷体_GB2312" pitchFamily="1" charset="-122"/>
                <a:ea typeface="楷体_GB2312" pitchFamily="1" charset="-122"/>
              </a:rPr>
              <a:t>    outputs(argv[1]);</a:t>
            </a:r>
          </a:p>
          <a:p>
            <a:pPr indent="457200">
              <a:lnSpc>
                <a:spcPct val="120000"/>
              </a:lnSpc>
              <a:buClrTx/>
              <a:buSzTx/>
            </a:pPr>
            <a:r>
              <a:rPr sz="2200" dirty="0">
                <a:latin typeface="楷体_GB2312" pitchFamily="1" charset="-122"/>
                <a:ea typeface="楷体_GB2312" pitchFamily="1" charset="-122"/>
              </a:rPr>
              <a:t>    return 0;</a:t>
            </a:r>
          </a:p>
          <a:p>
            <a:pPr indent="457200">
              <a:lnSpc>
                <a:spcPct val="120000"/>
              </a:lnSpc>
              <a:buClrTx/>
              <a:buSzTx/>
            </a:pPr>
            <a:r>
              <a:rPr sz="2200" dirty="0">
                <a:latin typeface="楷体_GB2312" pitchFamily="1" charset="-122"/>
                <a:ea typeface="楷体_GB2312" pitchFamily="1"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lstStyle/>
          <a:p>
            <a:r>
              <a:rPr sz="3600">
                <a:solidFill>
                  <a:schemeClr val="bg1"/>
                </a:solidFill>
                <a:latin typeface="华文新魏" panose="02010800040101010101" pitchFamily="2" charset="-122"/>
                <a:ea typeface="华文新魏" panose="02010800040101010101" pitchFamily="2" charset="-122"/>
              </a:rPr>
              <a:t>二、缓冲区溢出攻击</a:t>
            </a:r>
          </a:p>
        </p:txBody>
      </p:sp>
      <p:grpSp>
        <p:nvGrpSpPr>
          <p:cNvPr id="3" name="Group 2">
            <a:extLst>
              <a:ext uri="{FF2B5EF4-FFF2-40B4-BE49-F238E27FC236}">
                <a16:creationId xmlns:a16="http://schemas.microsoft.com/office/drawing/2014/main" id="{503E0D9A-58C6-3E13-DACF-325FC69844C9}"/>
              </a:ext>
            </a:extLst>
          </p:cNvPr>
          <p:cNvGrpSpPr>
            <a:grpSpLocks/>
          </p:cNvGrpSpPr>
          <p:nvPr/>
        </p:nvGrpSpPr>
        <p:grpSpPr bwMode="auto">
          <a:xfrm>
            <a:off x="3492500" y="2168525"/>
            <a:ext cx="5651500" cy="4689475"/>
            <a:chOff x="2200" y="1366"/>
            <a:chExt cx="3560" cy="2954"/>
          </a:xfrm>
        </p:grpSpPr>
        <p:pic>
          <p:nvPicPr>
            <p:cNvPr id="4" name="Picture 3">
              <a:extLst>
                <a:ext uri="{FF2B5EF4-FFF2-40B4-BE49-F238E27FC236}">
                  <a16:creationId xmlns:a16="http://schemas.microsoft.com/office/drawing/2014/main" id="{CA239527-501F-B7B6-D7CB-7175318FB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0" y="1366"/>
              <a:ext cx="3560" cy="2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4">
              <a:extLst>
                <a:ext uri="{FF2B5EF4-FFF2-40B4-BE49-F238E27FC236}">
                  <a16:creationId xmlns:a16="http://schemas.microsoft.com/office/drawing/2014/main" id="{6E5BA155-6873-920E-C3BB-E439CA31023B}"/>
                </a:ext>
              </a:extLst>
            </p:cNvPr>
            <p:cNvSpPr txBox="1">
              <a:spLocks noChangeArrowheads="1"/>
            </p:cNvSpPr>
            <p:nvPr/>
          </p:nvSpPr>
          <p:spPr bwMode="auto">
            <a:xfrm>
              <a:off x="4808" y="2755"/>
              <a:ext cx="794" cy="23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sz="1800">
                  <a:latin typeface="微软雅黑" panose="020B0503020204020204" pitchFamily="34" charset="-122"/>
                  <a:ea typeface="微软雅黑" panose="020B0503020204020204" pitchFamily="34" charset="-122"/>
                </a:rPr>
                <a:t>共</a:t>
              </a:r>
              <a:r>
                <a:rPr lang="en-US" altLang="zh-CN" sz="1800">
                  <a:latin typeface="微软雅黑" panose="020B0503020204020204" pitchFamily="34" charset="-122"/>
                  <a:ea typeface="微软雅黑" panose="020B0503020204020204" pitchFamily="34" charset="-122"/>
                </a:rPr>
                <a:t>24</a:t>
              </a:r>
              <a:r>
                <a:rPr lang="zh-CN" altLang="en-US" sz="1800">
                  <a:latin typeface="微软雅黑" panose="020B0503020204020204" pitchFamily="34" charset="-122"/>
                  <a:ea typeface="微软雅黑" panose="020B0503020204020204" pitchFamily="34" charset="-122"/>
                </a:rPr>
                <a:t>字节</a:t>
              </a:r>
            </a:p>
          </p:txBody>
        </p:sp>
      </p:grpSp>
      <p:sp>
        <p:nvSpPr>
          <p:cNvPr id="6" name="Rectangle 6">
            <a:extLst>
              <a:ext uri="{FF2B5EF4-FFF2-40B4-BE49-F238E27FC236}">
                <a16:creationId xmlns:a16="http://schemas.microsoft.com/office/drawing/2014/main" id="{04595F4C-AE95-1970-F5EC-39CD12DF238A}"/>
              </a:ext>
            </a:extLst>
          </p:cNvPr>
          <p:cNvSpPr txBox="1">
            <a:spLocks noChangeArrowheads="1"/>
          </p:cNvSpPr>
          <p:nvPr/>
        </p:nvSpPr>
        <p:spPr>
          <a:xfrm>
            <a:off x="122238" y="728663"/>
            <a:ext cx="8229600" cy="4932585"/>
          </a:xfrm>
          <a:prstGeom prst="rect">
            <a:avLst/>
          </a:prstGeom>
        </p:spPr>
        <p:txBody>
          <a:bodyPr/>
          <a:lst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4"/>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a:lstStyle>
          <a:p>
            <a:r>
              <a:rPr lang="zh-CN" altLang="en-US" sz="2200" dirty="0">
                <a:highlight>
                  <a:srgbClr val="FFFF00"/>
                </a:highlight>
                <a:ea typeface="微软雅黑" panose="020B0503020204020204" pitchFamily="34" charset="-122"/>
              </a:rPr>
              <a:t>造成缓冲区溢出的原因是</a:t>
            </a:r>
            <a:r>
              <a:rPr lang="zh-CN" altLang="en-US" sz="2200" dirty="0">
                <a:solidFill>
                  <a:srgbClr val="CC3300"/>
                </a:solidFill>
                <a:highlight>
                  <a:srgbClr val="FFFF00"/>
                </a:highlight>
                <a:ea typeface="微软雅黑" panose="020B0503020204020204" pitchFamily="34" charset="-122"/>
              </a:rPr>
              <a:t>没有对栈中作为缓冲区的数组的访问进行越界检查</a:t>
            </a:r>
            <a:r>
              <a:rPr lang="zh-CN" altLang="en-US" sz="2200" dirty="0">
                <a:highlight>
                  <a:srgbClr val="FFFF00"/>
                </a:highlight>
                <a:ea typeface="微软雅黑" panose="020B0503020204020204" pitchFamily="34" charset="-122"/>
              </a:rPr>
              <a:t>。</a:t>
            </a:r>
            <a:endParaRPr lang="zh-CN" altLang="en-US" dirty="0">
              <a:highlight>
                <a:srgbClr val="FFFF00"/>
              </a:highlight>
              <a:ea typeface="微软雅黑" panose="020B0503020204020204" pitchFamily="34" charset="-122"/>
            </a:endParaRPr>
          </a:p>
        </p:txBody>
      </p:sp>
      <p:sp>
        <p:nvSpPr>
          <p:cNvPr id="7" name="Rectangle 7">
            <a:extLst>
              <a:ext uri="{FF2B5EF4-FFF2-40B4-BE49-F238E27FC236}">
                <a16:creationId xmlns:a16="http://schemas.microsoft.com/office/drawing/2014/main" id="{E0F47897-8FBD-0395-3D4D-38036FA774B7}"/>
              </a:ext>
            </a:extLst>
          </p:cNvPr>
          <p:cNvSpPr>
            <a:spLocks noChangeArrowheads="1"/>
          </p:cNvSpPr>
          <p:nvPr/>
        </p:nvSpPr>
        <p:spPr bwMode="auto">
          <a:xfrm>
            <a:off x="161925" y="1854200"/>
            <a:ext cx="3687763" cy="476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115000"/>
              </a:lnSpc>
              <a:spcBef>
                <a:spcPct val="20000"/>
              </a:spcBef>
              <a:buChar char="•"/>
              <a:tabLst>
                <a:tab pos="542925" algn="l"/>
              </a:tabLst>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tabLst>
                <a:tab pos="542925" algn="l"/>
              </a:tabLst>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tabLst>
                <a:tab pos="542925" algn="l"/>
              </a:tabLst>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tabLst>
                <a:tab pos="542925" algn="l"/>
              </a:tabLst>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tabLst>
                <a:tab pos="542925" algn="l"/>
              </a:tabLst>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tabLst>
                <a:tab pos="542925" algn="l"/>
              </a:tabLst>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tabLst>
                <a:tab pos="542925" algn="l"/>
              </a:tabLst>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tabLst>
                <a:tab pos="542925" algn="l"/>
              </a:tabLst>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tabLst>
                <a:tab pos="542925" algn="l"/>
              </a:tabLst>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1800" dirty="0">
                <a:solidFill>
                  <a:srgbClr val="0000FF"/>
                </a:solidFill>
                <a:latin typeface="微软雅黑" panose="020B0503020204020204" pitchFamily="34" charset="-122"/>
                <a:ea typeface="微软雅黑" panose="020B0503020204020204" pitchFamily="34" charset="-122"/>
              </a:rPr>
              <a:t>#include "</a:t>
            </a:r>
            <a:r>
              <a:rPr lang="en-US" altLang="zh-CN" sz="1800" dirty="0" err="1">
                <a:solidFill>
                  <a:srgbClr val="0000FF"/>
                </a:solidFill>
                <a:latin typeface="微软雅黑" panose="020B0503020204020204" pitchFamily="34" charset="-122"/>
                <a:ea typeface="微软雅黑" panose="020B0503020204020204" pitchFamily="34" charset="-122"/>
              </a:rPr>
              <a:t>stdio.h</a:t>
            </a:r>
            <a:r>
              <a:rPr lang="en-US" altLang="zh-CN" sz="1800" dirty="0">
                <a:solidFill>
                  <a:srgbClr val="0000FF"/>
                </a:solidFill>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en-US" altLang="zh-CN" sz="1800" dirty="0">
                <a:solidFill>
                  <a:srgbClr val="0000FF"/>
                </a:solidFill>
                <a:latin typeface="微软雅黑" panose="020B0503020204020204" pitchFamily="34" charset="-122"/>
                <a:ea typeface="微软雅黑" panose="020B0503020204020204" pitchFamily="34" charset="-122"/>
              </a:rPr>
              <a:t>#include "</a:t>
            </a:r>
            <a:r>
              <a:rPr lang="en-US" altLang="zh-CN" sz="1800" dirty="0" err="1">
                <a:solidFill>
                  <a:srgbClr val="0000FF"/>
                </a:solidFill>
                <a:latin typeface="微软雅黑" panose="020B0503020204020204" pitchFamily="34" charset="-122"/>
                <a:ea typeface="微软雅黑" panose="020B0503020204020204" pitchFamily="34" charset="-122"/>
              </a:rPr>
              <a:t>string.h</a:t>
            </a:r>
            <a:r>
              <a:rPr lang="en-US" altLang="zh-CN" sz="1800" dirty="0">
                <a:solidFill>
                  <a:srgbClr val="0000FF"/>
                </a:solidFill>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en-US" altLang="zh-CN" sz="1800" dirty="0">
                <a:solidFill>
                  <a:srgbClr val="FF3300"/>
                </a:solidFill>
                <a:latin typeface="微软雅黑" panose="020B0503020204020204" pitchFamily="34" charset="-122"/>
                <a:ea typeface="微软雅黑" panose="020B0503020204020204" pitchFamily="34" charset="-122"/>
              </a:rPr>
              <a:t>void outputs(char *str) </a:t>
            </a:r>
          </a:p>
          <a:p>
            <a:pPr eaLnBrk="1" hangingPunct="1">
              <a:lnSpc>
                <a:spcPct val="100000"/>
              </a:lnSpc>
              <a:spcBef>
                <a:spcPct val="0"/>
              </a:spcBef>
              <a:buFontTx/>
              <a:buNone/>
            </a:pPr>
            <a:r>
              <a:rPr lang="en-US" altLang="zh-CN" sz="1800" dirty="0">
                <a:solidFill>
                  <a:srgbClr val="FF3300"/>
                </a:solidFill>
                <a:latin typeface="微软雅黑" panose="020B0503020204020204" pitchFamily="34" charset="-122"/>
                <a:ea typeface="微软雅黑" panose="020B0503020204020204" pitchFamily="34" charset="-122"/>
              </a:rPr>
              <a:t>{ </a:t>
            </a:r>
          </a:p>
          <a:p>
            <a:pPr eaLnBrk="1" hangingPunct="1">
              <a:lnSpc>
                <a:spcPct val="100000"/>
              </a:lnSpc>
              <a:spcBef>
                <a:spcPct val="0"/>
              </a:spcBef>
              <a:buFontTx/>
              <a:buNone/>
            </a:pPr>
            <a:r>
              <a:rPr lang="en-US" altLang="zh-CN" sz="1800" dirty="0">
                <a:solidFill>
                  <a:srgbClr val="FF3300"/>
                </a:solidFill>
                <a:latin typeface="微软雅黑" panose="020B0503020204020204" pitchFamily="34" charset="-122"/>
                <a:ea typeface="微软雅黑" panose="020B0503020204020204" pitchFamily="34" charset="-122"/>
              </a:rPr>
              <a:t>    char buffer[16]; </a:t>
            </a:r>
          </a:p>
          <a:p>
            <a:pPr eaLnBrk="1" hangingPunct="1">
              <a:lnSpc>
                <a:spcPct val="100000"/>
              </a:lnSpc>
              <a:spcBef>
                <a:spcPct val="0"/>
              </a:spcBef>
              <a:buFontTx/>
              <a:buNone/>
            </a:pPr>
            <a:r>
              <a:rPr lang="en-US" altLang="zh-CN" sz="1800" dirty="0">
                <a:solidFill>
                  <a:srgbClr val="FF3300"/>
                </a:solidFill>
                <a:latin typeface="微软雅黑" panose="020B0503020204020204" pitchFamily="34" charset="-122"/>
                <a:ea typeface="微软雅黑" panose="020B0503020204020204" pitchFamily="34" charset="-122"/>
              </a:rPr>
              <a:t>    </a:t>
            </a:r>
            <a:r>
              <a:rPr lang="en-US" altLang="zh-CN" sz="1800" dirty="0" err="1">
                <a:solidFill>
                  <a:srgbClr val="FF3300"/>
                </a:solidFill>
                <a:latin typeface="微软雅黑" panose="020B0503020204020204" pitchFamily="34" charset="-122"/>
                <a:ea typeface="微软雅黑" panose="020B0503020204020204" pitchFamily="34" charset="-122"/>
              </a:rPr>
              <a:t>strcpy</a:t>
            </a:r>
            <a:r>
              <a:rPr lang="en-US" altLang="zh-CN" sz="1800" dirty="0">
                <a:solidFill>
                  <a:srgbClr val="FF3300"/>
                </a:solidFill>
                <a:latin typeface="微软雅黑" panose="020B0503020204020204" pitchFamily="34" charset="-122"/>
                <a:ea typeface="微软雅黑" panose="020B0503020204020204" pitchFamily="34" charset="-122"/>
              </a:rPr>
              <a:t>(</a:t>
            </a:r>
            <a:r>
              <a:rPr lang="en-US" altLang="zh-CN" sz="1800" dirty="0" err="1">
                <a:solidFill>
                  <a:srgbClr val="FF3300"/>
                </a:solidFill>
                <a:latin typeface="微软雅黑" panose="020B0503020204020204" pitchFamily="34" charset="-122"/>
                <a:ea typeface="微软雅黑" panose="020B0503020204020204" pitchFamily="34" charset="-122"/>
              </a:rPr>
              <a:t>buffer,str</a:t>
            </a:r>
            <a:r>
              <a:rPr lang="en-US" altLang="zh-CN" sz="1800" dirty="0">
                <a:solidFill>
                  <a:srgbClr val="FF3300"/>
                </a:solidFill>
                <a:latin typeface="微软雅黑" panose="020B0503020204020204" pitchFamily="34" charset="-122"/>
                <a:ea typeface="微软雅黑" panose="020B0503020204020204" pitchFamily="34" charset="-122"/>
              </a:rPr>
              <a:t>); </a:t>
            </a:r>
          </a:p>
          <a:p>
            <a:pPr eaLnBrk="1" hangingPunct="1">
              <a:lnSpc>
                <a:spcPct val="100000"/>
              </a:lnSpc>
              <a:spcBef>
                <a:spcPct val="0"/>
              </a:spcBef>
              <a:buFontTx/>
              <a:buNone/>
            </a:pPr>
            <a:r>
              <a:rPr lang="en-US" altLang="zh-CN" sz="1800" dirty="0">
                <a:solidFill>
                  <a:srgbClr val="FF3300"/>
                </a:solidFill>
                <a:latin typeface="微软雅黑" panose="020B0503020204020204" pitchFamily="34" charset="-122"/>
                <a:ea typeface="微软雅黑" panose="020B0503020204020204" pitchFamily="34" charset="-122"/>
              </a:rPr>
              <a:t>    </a:t>
            </a:r>
            <a:r>
              <a:rPr lang="en-US" altLang="zh-CN" sz="1800" dirty="0" err="1">
                <a:solidFill>
                  <a:srgbClr val="FF3300"/>
                </a:solidFill>
                <a:latin typeface="微软雅黑" panose="020B0503020204020204" pitchFamily="34" charset="-122"/>
                <a:ea typeface="微软雅黑" panose="020B0503020204020204" pitchFamily="34" charset="-122"/>
              </a:rPr>
              <a:t>printf</a:t>
            </a:r>
            <a:r>
              <a:rPr lang="en-US" altLang="zh-CN" sz="1800" dirty="0">
                <a:solidFill>
                  <a:srgbClr val="FF3300"/>
                </a:solidFill>
                <a:latin typeface="微软雅黑" panose="020B0503020204020204" pitchFamily="34" charset="-122"/>
                <a:ea typeface="微软雅黑" panose="020B0503020204020204" pitchFamily="34" charset="-122"/>
              </a:rPr>
              <a:t>("%s \n", buffer);</a:t>
            </a:r>
          </a:p>
          <a:p>
            <a:pPr eaLnBrk="1" hangingPunct="1">
              <a:lnSpc>
                <a:spcPct val="100000"/>
              </a:lnSpc>
              <a:spcBef>
                <a:spcPct val="0"/>
              </a:spcBef>
              <a:buFontTx/>
              <a:buNone/>
            </a:pPr>
            <a:r>
              <a:rPr lang="en-US" altLang="zh-CN" sz="1800" dirty="0">
                <a:solidFill>
                  <a:srgbClr val="FF3300"/>
                </a:solidFill>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en-US" altLang="zh-CN" sz="1800" dirty="0">
                <a:solidFill>
                  <a:srgbClr val="007635"/>
                </a:solidFill>
                <a:latin typeface="微软雅黑" panose="020B0503020204020204" pitchFamily="34" charset="-122"/>
                <a:ea typeface="微软雅黑" panose="020B0503020204020204" pitchFamily="34" charset="-122"/>
              </a:rPr>
              <a:t>void hacker(void)</a:t>
            </a:r>
          </a:p>
          <a:p>
            <a:pPr eaLnBrk="1" hangingPunct="1">
              <a:lnSpc>
                <a:spcPct val="100000"/>
              </a:lnSpc>
              <a:spcBef>
                <a:spcPct val="0"/>
              </a:spcBef>
              <a:buFontTx/>
              <a:buNone/>
            </a:pPr>
            <a:r>
              <a:rPr lang="en-US" altLang="zh-CN" sz="1800" dirty="0">
                <a:solidFill>
                  <a:srgbClr val="007635"/>
                </a:solidFill>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en-US" altLang="zh-CN" sz="1800" dirty="0">
                <a:solidFill>
                  <a:srgbClr val="007635"/>
                </a:solidFill>
                <a:latin typeface="微软雅黑" panose="020B0503020204020204" pitchFamily="34" charset="-122"/>
                <a:ea typeface="微软雅黑" panose="020B0503020204020204" pitchFamily="34" charset="-122"/>
              </a:rPr>
              <a:t>    </a:t>
            </a:r>
            <a:r>
              <a:rPr lang="en-US" altLang="zh-CN" sz="1800" dirty="0" err="1">
                <a:solidFill>
                  <a:srgbClr val="007635"/>
                </a:solidFill>
                <a:latin typeface="微软雅黑" panose="020B0503020204020204" pitchFamily="34" charset="-122"/>
                <a:ea typeface="微软雅黑" panose="020B0503020204020204" pitchFamily="34" charset="-122"/>
              </a:rPr>
              <a:t>printf</a:t>
            </a:r>
            <a:r>
              <a:rPr lang="en-US" altLang="zh-CN" sz="1800" dirty="0">
                <a:solidFill>
                  <a:srgbClr val="007635"/>
                </a:solidFill>
                <a:latin typeface="微软雅黑" panose="020B0503020204020204" pitchFamily="34" charset="-122"/>
                <a:ea typeface="微软雅黑" panose="020B0503020204020204" pitchFamily="34" charset="-122"/>
              </a:rPr>
              <a:t>("being hacked\n");</a:t>
            </a:r>
          </a:p>
          <a:p>
            <a:pPr eaLnBrk="1" hangingPunct="1">
              <a:lnSpc>
                <a:spcPct val="100000"/>
              </a:lnSpc>
              <a:spcBef>
                <a:spcPct val="0"/>
              </a:spcBef>
              <a:buFontTx/>
              <a:buNone/>
            </a:pPr>
            <a:r>
              <a:rPr lang="en-US" altLang="zh-CN" sz="1800" dirty="0">
                <a:solidFill>
                  <a:srgbClr val="007635"/>
                </a:solidFill>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en-US" altLang="zh-CN" sz="1800" dirty="0">
                <a:solidFill>
                  <a:srgbClr val="0000FF"/>
                </a:solidFill>
                <a:latin typeface="微软雅黑" panose="020B0503020204020204" pitchFamily="34" charset="-122"/>
                <a:ea typeface="微软雅黑" panose="020B0503020204020204" pitchFamily="34" charset="-122"/>
              </a:rPr>
              <a:t>int main(int </a:t>
            </a:r>
            <a:r>
              <a:rPr lang="en-US" altLang="zh-CN" sz="1800" dirty="0" err="1">
                <a:solidFill>
                  <a:srgbClr val="0000FF"/>
                </a:solidFill>
                <a:latin typeface="微软雅黑" panose="020B0503020204020204" pitchFamily="34" charset="-122"/>
                <a:ea typeface="微软雅黑" panose="020B0503020204020204" pitchFamily="34" charset="-122"/>
              </a:rPr>
              <a:t>argc</a:t>
            </a:r>
            <a:r>
              <a:rPr lang="en-US" altLang="zh-CN" sz="1800" dirty="0">
                <a:solidFill>
                  <a:srgbClr val="0000FF"/>
                </a:solidFill>
                <a:latin typeface="微软雅黑" panose="020B0503020204020204" pitchFamily="34" charset="-122"/>
                <a:ea typeface="微软雅黑" panose="020B0503020204020204" pitchFamily="34" charset="-122"/>
              </a:rPr>
              <a:t>, char *</a:t>
            </a:r>
            <a:r>
              <a:rPr lang="en-US" altLang="zh-CN" sz="1800" dirty="0" err="1">
                <a:solidFill>
                  <a:srgbClr val="0000FF"/>
                </a:solidFill>
                <a:latin typeface="微软雅黑" panose="020B0503020204020204" pitchFamily="34" charset="-122"/>
                <a:ea typeface="微软雅黑" panose="020B0503020204020204" pitchFamily="34" charset="-122"/>
              </a:rPr>
              <a:t>argv</a:t>
            </a:r>
            <a:r>
              <a:rPr lang="en-US" altLang="zh-CN" sz="1800" dirty="0">
                <a:solidFill>
                  <a:srgbClr val="0000FF"/>
                </a:solidFill>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en-US" altLang="zh-CN" sz="1800" dirty="0">
                <a:solidFill>
                  <a:srgbClr val="0000FF"/>
                </a:solidFill>
                <a:latin typeface="微软雅黑" panose="020B0503020204020204" pitchFamily="34" charset="-122"/>
                <a:ea typeface="微软雅黑" panose="020B0503020204020204" pitchFamily="34" charset="-122"/>
              </a:rPr>
              <a:t>{</a:t>
            </a:r>
          </a:p>
          <a:p>
            <a:pPr eaLnBrk="1" hangingPunct="1">
              <a:lnSpc>
                <a:spcPct val="100000"/>
              </a:lnSpc>
              <a:spcBef>
                <a:spcPct val="0"/>
              </a:spcBef>
              <a:buFontTx/>
              <a:buNone/>
            </a:pPr>
            <a:r>
              <a:rPr lang="en-US" altLang="zh-CN" sz="1800" dirty="0">
                <a:solidFill>
                  <a:srgbClr val="0000FF"/>
                </a:solidFill>
                <a:latin typeface="微软雅黑" panose="020B0503020204020204" pitchFamily="34" charset="-122"/>
                <a:ea typeface="微软雅黑" panose="020B0503020204020204" pitchFamily="34" charset="-122"/>
              </a:rPr>
              <a:t>    outputs(</a:t>
            </a:r>
            <a:r>
              <a:rPr lang="en-US" altLang="zh-CN" sz="1800" dirty="0" err="1">
                <a:solidFill>
                  <a:srgbClr val="0000FF"/>
                </a:solidFill>
                <a:latin typeface="微软雅黑" panose="020B0503020204020204" pitchFamily="34" charset="-122"/>
                <a:ea typeface="微软雅黑" panose="020B0503020204020204" pitchFamily="34" charset="-122"/>
              </a:rPr>
              <a:t>argv</a:t>
            </a:r>
            <a:r>
              <a:rPr lang="en-US" altLang="zh-CN" sz="1800" dirty="0">
                <a:solidFill>
                  <a:srgbClr val="0000FF"/>
                </a:solidFill>
                <a:latin typeface="微软雅黑" panose="020B0503020204020204" pitchFamily="34" charset="-122"/>
                <a:ea typeface="微软雅黑" panose="020B0503020204020204" pitchFamily="34" charset="-122"/>
              </a:rPr>
              <a:t>[1]);</a:t>
            </a:r>
          </a:p>
          <a:p>
            <a:pPr eaLnBrk="1" hangingPunct="1">
              <a:lnSpc>
                <a:spcPct val="100000"/>
              </a:lnSpc>
              <a:spcBef>
                <a:spcPct val="0"/>
              </a:spcBef>
              <a:buFontTx/>
              <a:buNone/>
            </a:pPr>
            <a:r>
              <a:rPr lang="en-US" altLang="zh-CN" sz="1800" dirty="0">
                <a:solidFill>
                  <a:srgbClr val="0000FF"/>
                </a:solidFill>
                <a:latin typeface="微软雅黑" panose="020B0503020204020204" pitchFamily="34" charset="-122"/>
                <a:ea typeface="微软雅黑" panose="020B0503020204020204" pitchFamily="34" charset="-122"/>
              </a:rPr>
              <a:t>    return 0;</a:t>
            </a:r>
          </a:p>
          <a:p>
            <a:pPr eaLnBrk="1" hangingPunct="1">
              <a:lnSpc>
                <a:spcPct val="100000"/>
              </a:lnSpc>
              <a:spcBef>
                <a:spcPct val="0"/>
              </a:spcBef>
              <a:buFontTx/>
              <a:buNone/>
            </a:pPr>
            <a:r>
              <a:rPr lang="en-US" altLang="zh-CN" sz="1800" dirty="0">
                <a:solidFill>
                  <a:srgbClr val="0000FF"/>
                </a:solidFill>
                <a:latin typeface="微软雅黑" panose="020B0503020204020204" pitchFamily="34" charset="-122"/>
                <a:ea typeface="微软雅黑" panose="020B0503020204020204" pitchFamily="34" charset="-122"/>
              </a:rPr>
              <a:t>}</a:t>
            </a:r>
          </a:p>
        </p:txBody>
      </p:sp>
      <p:sp>
        <p:nvSpPr>
          <p:cNvPr id="8" name="Text Box 8">
            <a:extLst>
              <a:ext uri="{FF2B5EF4-FFF2-40B4-BE49-F238E27FC236}">
                <a16:creationId xmlns:a16="http://schemas.microsoft.com/office/drawing/2014/main" id="{EA3725D9-6F7E-9442-2A34-91C8BAEC6053}"/>
              </a:ext>
            </a:extLst>
          </p:cNvPr>
          <p:cNvSpPr txBox="1">
            <a:spLocks noChangeArrowheads="1"/>
          </p:cNvSpPr>
          <p:nvPr/>
        </p:nvSpPr>
        <p:spPr bwMode="auto">
          <a:xfrm>
            <a:off x="2457450" y="1133475"/>
            <a:ext cx="6389688" cy="42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900">
                <a:solidFill>
                  <a:srgbClr val="996600"/>
                </a:solidFill>
                <a:latin typeface="微软雅黑" panose="020B0503020204020204" pitchFamily="34" charset="-122"/>
                <a:ea typeface="微软雅黑" panose="020B0503020204020204" pitchFamily="34" charset="-122"/>
              </a:rPr>
              <a:t>举例：利用缓冲区溢出转到自设的程序</a:t>
            </a:r>
            <a:r>
              <a:rPr lang="en-US" altLang="zh-CN" sz="1900">
                <a:solidFill>
                  <a:srgbClr val="996600"/>
                </a:solidFill>
                <a:latin typeface="微软雅黑" panose="020B0503020204020204" pitchFamily="34" charset="-122"/>
                <a:ea typeface="微软雅黑" panose="020B0503020204020204" pitchFamily="34" charset="-122"/>
              </a:rPr>
              <a:t>hacker</a:t>
            </a:r>
            <a:r>
              <a:rPr lang="zh-CN" altLang="en-US" sz="1900">
                <a:solidFill>
                  <a:srgbClr val="996600"/>
                </a:solidFill>
                <a:latin typeface="微软雅黑" panose="020B0503020204020204" pitchFamily="34" charset="-122"/>
                <a:ea typeface="微软雅黑" panose="020B0503020204020204" pitchFamily="34" charset="-122"/>
              </a:rPr>
              <a:t>去执行</a:t>
            </a:r>
          </a:p>
        </p:txBody>
      </p:sp>
      <p:sp>
        <p:nvSpPr>
          <p:cNvPr id="9" name="Rectangle 9">
            <a:extLst>
              <a:ext uri="{FF2B5EF4-FFF2-40B4-BE49-F238E27FC236}">
                <a16:creationId xmlns:a16="http://schemas.microsoft.com/office/drawing/2014/main" id="{5A06B7C4-9AB3-5E5C-453C-D08FB539DA58}"/>
              </a:ext>
            </a:extLst>
          </p:cNvPr>
          <p:cNvSpPr>
            <a:spLocks noChangeArrowheads="1"/>
          </p:cNvSpPr>
          <p:nvPr/>
        </p:nvSpPr>
        <p:spPr bwMode="auto">
          <a:xfrm>
            <a:off x="2546350" y="1508125"/>
            <a:ext cx="63468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r>
              <a:rPr lang="en-US" altLang="zh-CN" sz="2000">
                <a:solidFill>
                  <a:srgbClr val="007635"/>
                </a:solidFill>
                <a:latin typeface="微软雅黑" panose="020B0503020204020204" pitchFamily="34" charset="-122"/>
                <a:ea typeface="微软雅黑" panose="020B0503020204020204" pitchFamily="34" charset="-122"/>
              </a:rPr>
              <a:t>outputs</a:t>
            </a:r>
            <a:r>
              <a:rPr lang="zh-CN" altLang="en-US" sz="2000">
                <a:solidFill>
                  <a:srgbClr val="007635"/>
                </a:solidFill>
                <a:latin typeface="微软雅黑" panose="020B0503020204020204" pitchFamily="34" charset="-122"/>
                <a:ea typeface="微软雅黑" panose="020B0503020204020204" pitchFamily="34" charset="-122"/>
              </a:rPr>
              <a:t>漏洞：</a:t>
            </a:r>
            <a:r>
              <a:rPr lang="zh-CN" altLang="en-US" sz="2000">
                <a:latin typeface="微软雅黑" panose="020B0503020204020204" pitchFamily="34" charset="-122"/>
                <a:ea typeface="微软雅黑" panose="020B0503020204020204" pitchFamily="34" charset="-122"/>
              </a:rPr>
              <a:t>当命令行中字符串超</a:t>
            </a:r>
            <a:r>
              <a:rPr lang="en-US" altLang="zh-CN" sz="2000">
                <a:solidFill>
                  <a:srgbClr val="FF0000"/>
                </a:solidFill>
                <a:latin typeface="微软雅黑" panose="020B0503020204020204" pitchFamily="34" charset="-122"/>
                <a:ea typeface="微软雅黑" panose="020B0503020204020204" pitchFamily="34" charset="-122"/>
              </a:rPr>
              <a:t>25</a:t>
            </a:r>
            <a:r>
              <a:rPr lang="zh-CN" altLang="en-US" sz="2000">
                <a:solidFill>
                  <a:srgbClr val="FF0000"/>
                </a:solidFill>
                <a:latin typeface="微软雅黑" panose="020B0503020204020204" pitchFamily="34" charset="-122"/>
                <a:ea typeface="微软雅黑" panose="020B0503020204020204" pitchFamily="34" charset="-122"/>
              </a:rPr>
              <a:t>个字符</a:t>
            </a:r>
            <a:r>
              <a:rPr lang="zh-CN" altLang="en-US" sz="2000">
                <a:latin typeface="微软雅黑" panose="020B0503020204020204" pitchFamily="34" charset="-122"/>
                <a:ea typeface="微软雅黑" panose="020B0503020204020204" pitchFamily="34" charset="-122"/>
              </a:rPr>
              <a:t>时，使用</a:t>
            </a:r>
            <a:r>
              <a:rPr lang="en-US" altLang="zh-CN" sz="2000">
                <a:latin typeface="微软雅黑" panose="020B0503020204020204" pitchFamily="34" charset="-122"/>
                <a:ea typeface="微软雅黑" panose="020B0503020204020204" pitchFamily="34" charset="-122"/>
              </a:rPr>
              <a:t>strcpy</a:t>
            </a:r>
            <a:r>
              <a:rPr lang="zh-CN" altLang="en-US" sz="2000">
                <a:latin typeface="微软雅黑" panose="020B0503020204020204" pitchFamily="34" charset="-122"/>
                <a:ea typeface="微软雅黑" panose="020B0503020204020204" pitchFamily="34" charset="-122"/>
              </a:rPr>
              <a:t>函数就会使缓冲</a:t>
            </a:r>
            <a:r>
              <a:rPr lang="en-US" altLang="zh-CN" sz="2000">
                <a:latin typeface="微软雅黑" panose="020B0503020204020204" pitchFamily="34" charset="-122"/>
                <a:ea typeface="微软雅黑" panose="020B0503020204020204" pitchFamily="34" charset="-122"/>
              </a:rPr>
              <a:t>buffer</a:t>
            </a:r>
            <a:r>
              <a:rPr lang="zh-CN" altLang="en-US" sz="2000">
                <a:latin typeface="微软雅黑" panose="020B0503020204020204" pitchFamily="34" charset="-122"/>
                <a:ea typeface="微软雅黑" panose="020B0503020204020204" pitchFamily="34" charset="-122"/>
              </a:rPr>
              <a:t>造成写溢出并破坏返址</a:t>
            </a:r>
            <a:r>
              <a:rPr lang="zh-CN" altLang="en-US" sz="2000" b="0"/>
              <a:t> </a:t>
            </a:r>
          </a:p>
        </p:txBody>
      </p:sp>
      <p:sp>
        <p:nvSpPr>
          <p:cNvPr id="10" name="Rectangle 10">
            <a:extLst>
              <a:ext uri="{FF2B5EF4-FFF2-40B4-BE49-F238E27FC236}">
                <a16:creationId xmlns:a16="http://schemas.microsoft.com/office/drawing/2014/main" id="{FD8FD8CA-1890-9841-7233-BFF4444198A9}"/>
              </a:ext>
            </a:extLst>
          </p:cNvPr>
          <p:cNvSpPr>
            <a:spLocks noChangeArrowheads="1"/>
          </p:cNvSpPr>
          <p:nvPr/>
        </p:nvSpPr>
        <p:spPr bwMode="auto">
          <a:xfrm>
            <a:off x="4616450" y="3294063"/>
            <a:ext cx="2655888" cy="1935162"/>
          </a:xfrm>
          <a:prstGeom prst="rect">
            <a:avLst/>
          </a:prstGeom>
          <a:solidFill>
            <a:srgbClr val="993366">
              <a:alpha val="25882"/>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1" name="Text Box 11">
            <a:extLst>
              <a:ext uri="{FF2B5EF4-FFF2-40B4-BE49-F238E27FC236}">
                <a16:creationId xmlns:a16="http://schemas.microsoft.com/office/drawing/2014/main" id="{1236BCF9-549E-49D7-C041-D7BE913DB389}"/>
              </a:ext>
            </a:extLst>
          </p:cNvPr>
          <p:cNvSpPr txBox="1">
            <a:spLocks noChangeArrowheads="1"/>
          </p:cNvSpPr>
          <p:nvPr/>
        </p:nvSpPr>
        <p:spPr bwMode="auto">
          <a:xfrm>
            <a:off x="701675" y="6354763"/>
            <a:ext cx="3105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sz="2000">
                <a:latin typeface="微软雅黑" panose="020B0503020204020204" pitchFamily="34" charset="-122"/>
                <a:ea typeface="微软雅黑" panose="020B0503020204020204" pitchFamily="34" charset="-122"/>
              </a:rPr>
              <a:t>假定可执行文件名为</a:t>
            </a:r>
            <a:r>
              <a:rPr lang="en-US" altLang="zh-CN" sz="2000">
                <a:latin typeface="微软雅黑" panose="020B0503020204020204" pitchFamily="34" charset="-122"/>
                <a:ea typeface="微软雅黑" panose="020B0503020204020204" pitchFamily="34" charset="-122"/>
              </a:rPr>
              <a:t>test</a:t>
            </a:r>
          </a:p>
        </p:txBody>
      </p:sp>
      <p:sp>
        <p:nvSpPr>
          <p:cNvPr id="12" name="Line 12">
            <a:extLst>
              <a:ext uri="{FF2B5EF4-FFF2-40B4-BE49-F238E27FC236}">
                <a16:creationId xmlns:a16="http://schemas.microsoft.com/office/drawing/2014/main" id="{88E943BB-15BE-1435-637D-E166360BC3AB}"/>
              </a:ext>
            </a:extLst>
          </p:cNvPr>
          <p:cNvSpPr>
            <a:spLocks noChangeShapeType="1"/>
          </p:cNvSpPr>
          <p:nvPr/>
        </p:nvSpPr>
        <p:spPr bwMode="auto">
          <a:xfrm>
            <a:off x="2322513" y="3473450"/>
            <a:ext cx="2249487" cy="1890713"/>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 name="Line 13">
            <a:extLst>
              <a:ext uri="{FF2B5EF4-FFF2-40B4-BE49-F238E27FC236}">
                <a16:creationId xmlns:a16="http://schemas.microsoft.com/office/drawing/2014/main" id="{E1EB9A59-D62C-6F70-89D2-F1CDC157D99C}"/>
              </a:ext>
            </a:extLst>
          </p:cNvPr>
          <p:cNvSpPr>
            <a:spLocks noChangeShapeType="1"/>
          </p:cNvSpPr>
          <p:nvPr/>
        </p:nvSpPr>
        <p:spPr bwMode="auto">
          <a:xfrm>
            <a:off x="1827213" y="3519488"/>
            <a:ext cx="2700337" cy="2249487"/>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 name="Line 14">
            <a:extLst>
              <a:ext uri="{FF2B5EF4-FFF2-40B4-BE49-F238E27FC236}">
                <a16:creationId xmlns:a16="http://schemas.microsoft.com/office/drawing/2014/main" id="{97C7A3FA-B1D9-42E6-1954-89A99C16D04F}"/>
              </a:ext>
            </a:extLst>
          </p:cNvPr>
          <p:cNvSpPr>
            <a:spLocks noChangeShapeType="1"/>
          </p:cNvSpPr>
          <p:nvPr/>
        </p:nvSpPr>
        <p:spPr bwMode="auto">
          <a:xfrm flipV="1">
            <a:off x="1962150" y="3114675"/>
            <a:ext cx="2609850" cy="265430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 name="Rectangle 15">
            <a:extLst>
              <a:ext uri="{FF2B5EF4-FFF2-40B4-BE49-F238E27FC236}">
                <a16:creationId xmlns:a16="http://schemas.microsoft.com/office/drawing/2014/main" id="{3D0DC17B-A1A6-7BED-40B0-5B9F45CE830E}"/>
              </a:ext>
            </a:extLst>
          </p:cNvPr>
          <p:cNvSpPr>
            <a:spLocks noChangeArrowheads="1"/>
          </p:cNvSpPr>
          <p:nvPr/>
        </p:nvSpPr>
        <p:spPr bwMode="auto">
          <a:xfrm>
            <a:off x="7466013" y="2205038"/>
            <a:ext cx="1606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rgbClr val="FF0000"/>
                </a:solidFill>
              </a:rPr>
              <a:t>16+4+4+1=25</a:t>
            </a:r>
            <a:endParaRPr lang="zh-CN" altLang="en-US" sz="1800">
              <a:solidFill>
                <a:srgbClr val="FF0000"/>
              </a:solidFill>
            </a:endParaRPr>
          </a:p>
        </p:txBody>
      </p:sp>
      <p:grpSp>
        <p:nvGrpSpPr>
          <p:cNvPr id="16" name="Group 16">
            <a:extLst>
              <a:ext uri="{FF2B5EF4-FFF2-40B4-BE49-F238E27FC236}">
                <a16:creationId xmlns:a16="http://schemas.microsoft.com/office/drawing/2014/main" id="{37C931AF-380E-8361-55D6-C770E6C901BA}"/>
              </a:ext>
            </a:extLst>
          </p:cNvPr>
          <p:cNvGrpSpPr>
            <a:grpSpLocks/>
          </p:cNvGrpSpPr>
          <p:nvPr/>
        </p:nvGrpSpPr>
        <p:grpSpPr bwMode="auto">
          <a:xfrm>
            <a:off x="2322513" y="3114675"/>
            <a:ext cx="2205037" cy="2114550"/>
            <a:chOff x="1463" y="1962"/>
            <a:chExt cx="1389" cy="1332"/>
          </a:xfrm>
        </p:grpSpPr>
        <p:sp>
          <p:nvSpPr>
            <p:cNvPr id="17" name="AutoShape 17">
              <a:extLst>
                <a:ext uri="{FF2B5EF4-FFF2-40B4-BE49-F238E27FC236}">
                  <a16:creationId xmlns:a16="http://schemas.microsoft.com/office/drawing/2014/main" id="{CF37DA31-6792-6453-3C40-C294F7E25199}"/>
                </a:ext>
              </a:extLst>
            </p:cNvPr>
            <p:cNvSpPr>
              <a:spLocks/>
            </p:cNvSpPr>
            <p:nvPr/>
          </p:nvSpPr>
          <p:spPr bwMode="auto">
            <a:xfrm>
              <a:off x="2767" y="2585"/>
              <a:ext cx="85" cy="709"/>
            </a:xfrm>
            <a:prstGeom prst="leftBrace">
              <a:avLst>
                <a:gd name="adj1" fmla="val 69510"/>
                <a:gd name="adj2" fmla="val 50000"/>
              </a:avLst>
            </a:prstGeom>
            <a:noFill/>
            <a:ln w="38100">
              <a:solidFill>
                <a:srgbClr val="008000"/>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8" name="Line 18">
              <a:extLst>
                <a:ext uri="{FF2B5EF4-FFF2-40B4-BE49-F238E27FC236}">
                  <a16:creationId xmlns:a16="http://schemas.microsoft.com/office/drawing/2014/main" id="{42F590CC-02D5-BB66-59E0-4733E0E6C76A}"/>
                </a:ext>
              </a:extLst>
            </p:cNvPr>
            <p:cNvSpPr>
              <a:spLocks noChangeShapeType="1"/>
            </p:cNvSpPr>
            <p:nvPr/>
          </p:nvSpPr>
          <p:spPr bwMode="auto">
            <a:xfrm>
              <a:off x="1463" y="1962"/>
              <a:ext cx="1275" cy="992"/>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extLst>
      <p:ext uri="{BB962C8B-B14F-4D97-AF65-F5344CB8AC3E}">
        <p14:creationId xmlns:p14="http://schemas.microsoft.com/office/powerpoint/2010/main" val="3985645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linds(horizontal)">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horizont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linds(horizontal)">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linds(horizontal)">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linds(horizontal)">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blinds(horizontal)">
                                      <p:cBhvr>
                                        <p:cTn id="5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1"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lstStyle/>
          <a:p>
            <a:r>
              <a:rPr sz="3600" dirty="0" err="1">
                <a:solidFill>
                  <a:schemeClr val="bg1"/>
                </a:solidFill>
                <a:latin typeface="华文新魏" panose="02010800040101010101" pitchFamily="2" charset="-122"/>
                <a:ea typeface="华文新魏" panose="02010800040101010101" pitchFamily="2" charset="-122"/>
              </a:rPr>
              <a:t>三、缓冲区溢出攻击</a:t>
            </a:r>
            <a:endParaRPr sz="3600" dirty="0">
              <a:solidFill>
                <a:schemeClr val="bg1"/>
              </a:solidFill>
              <a:latin typeface="华文新魏" panose="02010800040101010101" pitchFamily="2" charset="-122"/>
              <a:ea typeface="华文新魏" panose="02010800040101010101" pitchFamily="2" charset="-122"/>
            </a:endParaRPr>
          </a:p>
        </p:txBody>
      </p:sp>
      <p:grpSp>
        <p:nvGrpSpPr>
          <p:cNvPr id="2" name="Group 2">
            <a:extLst>
              <a:ext uri="{FF2B5EF4-FFF2-40B4-BE49-F238E27FC236}">
                <a16:creationId xmlns:a16="http://schemas.microsoft.com/office/drawing/2014/main" id="{BD58EC27-6818-8230-D916-9ADFD0F18BA9}"/>
              </a:ext>
            </a:extLst>
          </p:cNvPr>
          <p:cNvGrpSpPr>
            <a:grpSpLocks/>
          </p:cNvGrpSpPr>
          <p:nvPr/>
        </p:nvGrpSpPr>
        <p:grpSpPr bwMode="auto">
          <a:xfrm>
            <a:off x="4886325" y="503238"/>
            <a:ext cx="4095750" cy="5221287"/>
            <a:chOff x="3078" y="317"/>
            <a:chExt cx="2580" cy="3289"/>
          </a:xfrm>
        </p:grpSpPr>
        <p:pic>
          <p:nvPicPr>
            <p:cNvPr id="3" name="Picture 3">
              <a:extLst>
                <a:ext uri="{FF2B5EF4-FFF2-40B4-BE49-F238E27FC236}">
                  <a16:creationId xmlns:a16="http://schemas.microsoft.com/office/drawing/2014/main" id="{F2ADC2A1-0CD5-852F-3441-8AD2F5659E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8" y="317"/>
              <a:ext cx="2524" cy="3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4">
              <a:extLst>
                <a:ext uri="{FF2B5EF4-FFF2-40B4-BE49-F238E27FC236}">
                  <a16:creationId xmlns:a16="http://schemas.microsoft.com/office/drawing/2014/main" id="{DF66B44B-6FB7-4D3C-85EA-61226D739B30}"/>
                </a:ext>
              </a:extLst>
            </p:cNvPr>
            <p:cNvSpPr txBox="1">
              <a:spLocks noChangeArrowheads="1"/>
            </p:cNvSpPr>
            <p:nvPr/>
          </p:nvSpPr>
          <p:spPr bwMode="auto">
            <a:xfrm>
              <a:off x="4864" y="1791"/>
              <a:ext cx="794" cy="231"/>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zh-CN" altLang="en-US" sz="1800">
                  <a:latin typeface="微软雅黑" panose="020B0503020204020204" pitchFamily="34" charset="-122"/>
                  <a:ea typeface="微软雅黑" panose="020B0503020204020204" pitchFamily="34" charset="-122"/>
                </a:rPr>
                <a:t>共</a:t>
              </a:r>
              <a:r>
                <a:rPr lang="en-US" altLang="zh-CN" sz="1800">
                  <a:latin typeface="微软雅黑" panose="020B0503020204020204" pitchFamily="34" charset="-122"/>
                  <a:ea typeface="微软雅黑" panose="020B0503020204020204" pitchFamily="34" charset="-122"/>
                </a:rPr>
                <a:t>24</a:t>
              </a:r>
              <a:r>
                <a:rPr lang="zh-CN" altLang="en-US" sz="1800">
                  <a:latin typeface="微软雅黑" panose="020B0503020204020204" pitchFamily="34" charset="-122"/>
                  <a:ea typeface="微软雅黑" panose="020B0503020204020204" pitchFamily="34" charset="-122"/>
                </a:rPr>
                <a:t>字节</a:t>
              </a:r>
            </a:p>
          </p:txBody>
        </p:sp>
      </p:grpSp>
      <p:sp>
        <p:nvSpPr>
          <p:cNvPr id="5" name="Rectangle 6">
            <a:extLst>
              <a:ext uri="{FF2B5EF4-FFF2-40B4-BE49-F238E27FC236}">
                <a16:creationId xmlns:a16="http://schemas.microsoft.com/office/drawing/2014/main" id="{AD597756-A124-5475-0961-B4A0640C7788}"/>
              </a:ext>
            </a:extLst>
          </p:cNvPr>
          <p:cNvSpPr txBox="1">
            <a:spLocks noChangeArrowheads="1"/>
          </p:cNvSpPr>
          <p:nvPr/>
        </p:nvSpPr>
        <p:spPr>
          <a:xfrm>
            <a:off x="250825" y="678465"/>
            <a:ext cx="8229600" cy="539750"/>
          </a:xfrm>
          <a:prstGeom prst="rect">
            <a:avLst/>
          </a:prstGeom>
        </p:spPr>
        <p:txBody>
          <a:bodyPr/>
          <a:lst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4"/>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a:lstStyle>
          <a:p>
            <a:pPr>
              <a:lnSpc>
                <a:spcPct val="105000"/>
              </a:lnSpc>
              <a:buFontTx/>
              <a:buNone/>
            </a:pPr>
            <a:r>
              <a:rPr lang="en-US" altLang="zh-CN" sz="2300" dirty="0">
                <a:highlight>
                  <a:srgbClr val="FFFF00"/>
                </a:highlight>
                <a:latin typeface="微软雅黑" panose="020B0503020204020204" pitchFamily="34" charset="-122"/>
                <a:ea typeface="微软雅黑" panose="020B0503020204020204" pitchFamily="34" charset="-122"/>
              </a:rPr>
              <a:t>test</a:t>
            </a:r>
            <a:r>
              <a:rPr lang="zh-CN" altLang="en-US" sz="2300" dirty="0">
                <a:highlight>
                  <a:srgbClr val="FFFF00"/>
                </a:highlight>
                <a:latin typeface="微软雅黑" panose="020B0503020204020204" pitchFamily="34" charset="-122"/>
                <a:ea typeface="微软雅黑" panose="020B0503020204020204" pitchFamily="34" charset="-122"/>
              </a:rPr>
              <a:t>被反汇编得到的</a:t>
            </a:r>
            <a:r>
              <a:rPr lang="en-US" altLang="zh-CN" sz="2300" dirty="0">
                <a:solidFill>
                  <a:srgbClr val="CC3300"/>
                </a:solidFill>
                <a:highlight>
                  <a:srgbClr val="FFFF00"/>
                </a:highlight>
                <a:latin typeface="微软雅黑" panose="020B0503020204020204" pitchFamily="34" charset="-122"/>
                <a:ea typeface="微软雅黑" panose="020B0503020204020204" pitchFamily="34" charset="-122"/>
              </a:rPr>
              <a:t>outputs</a:t>
            </a:r>
            <a:r>
              <a:rPr lang="zh-CN" altLang="en-US" sz="2300" dirty="0">
                <a:highlight>
                  <a:srgbClr val="FFFF00"/>
                </a:highlight>
                <a:latin typeface="微软雅黑" panose="020B0503020204020204" pitchFamily="34" charset="-122"/>
                <a:ea typeface="微软雅黑" panose="020B0503020204020204" pitchFamily="34" charset="-122"/>
              </a:rPr>
              <a:t>汇编代码</a:t>
            </a:r>
            <a:r>
              <a:rPr lang="zh-CN" altLang="en-US" sz="2300" dirty="0"/>
              <a:t> </a:t>
            </a:r>
            <a:endParaRPr lang="en-US" altLang="zh-CN" sz="2300" dirty="0"/>
          </a:p>
        </p:txBody>
      </p:sp>
      <p:sp>
        <p:nvSpPr>
          <p:cNvPr id="6" name="Rectangle 7">
            <a:extLst>
              <a:ext uri="{FF2B5EF4-FFF2-40B4-BE49-F238E27FC236}">
                <a16:creationId xmlns:a16="http://schemas.microsoft.com/office/drawing/2014/main" id="{84CD532A-7C54-A21F-739D-2A70B8EDCF6E}"/>
              </a:ext>
            </a:extLst>
          </p:cNvPr>
          <p:cNvSpPr>
            <a:spLocks noChangeArrowheads="1"/>
          </p:cNvSpPr>
          <p:nvPr/>
        </p:nvSpPr>
        <p:spPr bwMode="auto">
          <a:xfrm>
            <a:off x="0" y="1042988"/>
            <a:ext cx="4375150" cy="471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67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en-US" altLang="zh-CN" sz="1800" dirty="0">
                <a:solidFill>
                  <a:srgbClr val="0000FF"/>
                </a:solidFill>
              </a:rPr>
              <a:t>080483e4 push   %</a:t>
            </a:r>
            <a:r>
              <a:rPr lang="en-US" altLang="zh-CN" sz="1800" dirty="0" err="1">
                <a:solidFill>
                  <a:srgbClr val="0000FF"/>
                </a:solidFill>
              </a:rPr>
              <a:t>ebp</a:t>
            </a:r>
            <a:endParaRPr lang="en-US" altLang="zh-CN" sz="1800" dirty="0">
              <a:solidFill>
                <a:srgbClr val="0000FF"/>
              </a:solidFill>
            </a:endParaRPr>
          </a:p>
          <a:p>
            <a:pPr eaLnBrk="1" hangingPunct="1">
              <a:lnSpc>
                <a:spcPct val="120000"/>
              </a:lnSpc>
              <a:spcBef>
                <a:spcPct val="0"/>
              </a:spcBef>
              <a:buFontTx/>
              <a:buNone/>
            </a:pPr>
            <a:r>
              <a:rPr lang="en-US" altLang="zh-CN" sz="1800" dirty="0">
                <a:solidFill>
                  <a:srgbClr val="0000FF"/>
                </a:solidFill>
              </a:rPr>
              <a:t>080483e5 mov    %</a:t>
            </a:r>
            <a:r>
              <a:rPr lang="en-US" altLang="zh-CN" sz="1800" dirty="0" err="1">
                <a:solidFill>
                  <a:srgbClr val="0000FF"/>
                </a:solidFill>
              </a:rPr>
              <a:t>esp</a:t>
            </a:r>
            <a:r>
              <a:rPr lang="en-US" altLang="zh-CN" sz="1800" dirty="0">
                <a:solidFill>
                  <a:srgbClr val="0000FF"/>
                </a:solidFill>
              </a:rPr>
              <a:t>,%</a:t>
            </a:r>
            <a:r>
              <a:rPr lang="en-US" altLang="zh-CN" sz="1800" dirty="0" err="1">
                <a:solidFill>
                  <a:srgbClr val="0000FF"/>
                </a:solidFill>
              </a:rPr>
              <a:t>ebp</a:t>
            </a:r>
            <a:endParaRPr lang="en-US" altLang="zh-CN" sz="1800" dirty="0">
              <a:solidFill>
                <a:srgbClr val="0000FF"/>
              </a:solidFill>
            </a:endParaRPr>
          </a:p>
          <a:p>
            <a:pPr eaLnBrk="1" hangingPunct="1">
              <a:lnSpc>
                <a:spcPct val="120000"/>
              </a:lnSpc>
              <a:spcBef>
                <a:spcPct val="0"/>
              </a:spcBef>
              <a:buFontTx/>
              <a:buNone/>
            </a:pPr>
            <a:r>
              <a:rPr lang="en-US" altLang="zh-CN" sz="1800" dirty="0">
                <a:solidFill>
                  <a:srgbClr val="FF0000"/>
                </a:solidFill>
              </a:rPr>
              <a:t>080483e7 sub    $0x18,%esp</a:t>
            </a:r>
          </a:p>
          <a:p>
            <a:pPr eaLnBrk="1" hangingPunct="1">
              <a:lnSpc>
                <a:spcPct val="120000"/>
              </a:lnSpc>
              <a:spcBef>
                <a:spcPct val="0"/>
              </a:spcBef>
              <a:buFontTx/>
              <a:buNone/>
            </a:pPr>
            <a:r>
              <a:rPr lang="en-US" altLang="zh-CN" sz="1800" dirty="0">
                <a:solidFill>
                  <a:srgbClr val="0000FF"/>
                </a:solidFill>
              </a:rPr>
              <a:t>080483ea mov    0x8(%</a:t>
            </a:r>
            <a:r>
              <a:rPr lang="en-US" altLang="zh-CN" sz="1800" dirty="0" err="1">
                <a:solidFill>
                  <a:srgbClr val="0000FF"/>
                </a:solidFill>
              </a:rPr>
              <a:t>ebp</a:t>
            </a:r>
            <a:r>
              <a:rPr lang="en-US" altLang="zh-CN" sz="1800" dirty="0">
                <a:solidFill>
                  <a:srgbClr val="0000FF"/>
                </a:solidFill>
              </a:rPr>
              <a:t>),%</a:t>
            </a:r>
            <a:r>
              <a:rPr lang="en-US" altLang="zh-CN" sz="1800" dirty="0" err="1">
                <a:solidFill>
                  <a:srgbClr val="0000FF"/>
                </a:solidFill>
              </a:rPr>
              <a:t>eax</a:t>
            </a:r>
            <a:endParaRPr lang="en-US" altLang="zh-CN" sz="1800" dirty="0">
              <a:solidFill>
                <a:srgbClr val="0000FF"/>
              </a:solidFill>
            </a:endParaRPr>
          </a:p>
          <a:p>
            <a:pPr eaLnBrk="1" hangingPunct="1">
              <a:lnSpc>
                <a:spcPct val="120000"/>
              </a:lnSpc>
              <a:spcBef>
                <a:spcPct val="0"/>
              </a:spcBef>
              <a:buFontTx/>
              <a:buNone/>
            </a:pPr>
            <a:r>
              <a:rPr lang="en-US" altLang="zh-CN" sz="1800" dirty="0">
                <a:solidFill>
                  <a:srgbClr val="0000FF"/>
                </a:solidFill>
              </a:rPr>
              <a:t>080483ed mov    %eax,0x4(%</a:t>
            </a:r>
            <a:r>
              <a:rPr lang="en-US" altLang="zh-CN" sz="1800" dirty="0" err="1">
                <a:solidFill>
                  <a:srgbClr val="0000FF"/>
                </a:solidFill>
              </a:rPr>
              <a:t>esp</a:t>
            </a:r>
            <a:r>
              <a:rPr lang="en-US" altLang="zh-CN" sz="1800" dirty="0">
                <a:solidFill>
                  <a:srgbClr val="0000FF"/>
                </a:solidFill>
              </a:rPr>
              <a:t>)</a:t>
            </a:r>
          </a:p>
          <a:p>
            <a:pPr eaLnBrk="1" hangingPunct="1">
              <a:lnSpc>
                <a:spcPct val="120000"/>
              </a:lnSpc>
              <a:spcBef>
                <a:spcPct val="0"/>
              </a:spcBef>
              <a:buFontTx/>
              <a:buNone/>
            </a:pPr>
            <a:r>
              <a:rPr lang="en-US" altLang="zh-CN" sz="1800" dirty="0">
                <a:solidFill>
                  <a:srgbClr val="0000FF"/>
                </a:solidFill>
              </a:rPr>
              <a:t>080483f1 lea    0xfffffff0(%</a:t>
            </a:r>
            <a:r>
              <a:rPr lang="en-US" altLang="zh-CN" sz="1800" dirty="0" err="1">
                <a:solidFill>
                  <a:srgbClr val="0000FF"/>
                </a:solidFill>
              </a:rPr>
              <a:t>ebp</a:t>
            </a:r>
            <a:r>
              <a:rPr lang="en-US" altLang="zh-CN" sz="1800" dirty="0">
                <a:solidFill>
                  <a:srgbClr val="0000FF"/>
                </a:solidFill>
              </a:rPr>
              <a:t>),%</a:t>
            </a:r>
            <a:r>
              <a:rPr lang="en-US" altLang="zh-CN" sz="1800" dirty="0" err="1">
                <a:solidFill>
                  <a:srgbClr val="0000FF"/>
                </a:solidFill>
              </a:rPr>
              <a:t>eax</a:t>
            </a:r>
            <a:endParaRPr lang="en-US" altLang="zh-CN" sz="1800" dirty="0">
              <a:solidFill>
                <a:srgbClr val="0000FF"/>
              </a:solidFill>
            </a:endParaRPr>
          </a:p>
          <a:p>
            <a:pPr eaLnBrk="1" hangingPunct="1">
              <a:lnSpc>
                <a:spcPct val="120000"/>
              </a:lnSpc>
              <a:spcBef>
                <a:spcPct val="0"/>
              </a:spcBef>
              <a:buFontTx/>
              <a:buNone/>
            </a:pPr>
            <a:r>
              <a:rPr lang="en-US" altLang="zh-CN" sz="1800" dirty="0">
                <a:solidFill>
                  <a:srgbClr val="0000FF"/>
                </a:solidFill>
              </a:rPr>
              <a:t>080483f4 mov    %</a:t>
            </a:r>
            <a:r>
              <a:rPr lang="en-US" altLang="zh-CN" sz="1800" dirty="0" err="1">
                <a:solidFill>
                  <a:srgbClr val="0000FF"/>
                </a:solidFill>
              </a:rPr>
              <a:t>eax</a:t>
            </a:r>
            <a:r>
              <a:rPr lang="en-US" altLang="zh-CN" sz="1800" dirty="0">
                <a:solidFill>
                  <a:srgbClr val="0000FF"/>
                </a:solidFill>
              </a:rPr>
              <a:t>,(%</a:t>
            </a:r>
            <a:r>
              <a:rPr lang="en-US" altLang="zh-CN" sz="1800" dirty="0" err="1">
                <a:solidFill>
                  <a:srgbClr val="0000FF"/>
                </a:solidFill>
              </a:rPr>
              <a:t>esp</a:t>
            </a:r>
            <a:r>
              <a:rPr lang="en-US" altLang="zh-CN" sz="1800" dirty="0">
                <a:solidFill>
                  <a:srgbClr val="0000FF"/>
                </a:solidFill>
              </a:rPr>
              <a:t>)</a:t>
            </a:r>
          </a:p>
          <a:p>
            <a:pPr eaLnBrk="1" hangingPunct="1">
              <a:lnSpc>
                <a:spcPct val="120000"/>
              </a:lnSpc>
              <a:spcBef>
                <a:spcPct val="0"/>
              </a:spcBef>
              <a:buFontTx/>
              <a:buNone/>
            </a:pPr>
            <a:r>
              <a:rPr lang="en-US" altLang="zh-CN" sz="1800" dirty="0">
                <a:solidFill>
                  <a:srgbClr val="996600"/>
                </a:solidFill>
              </a:rPr>
              <a:t>080483f7 call   0x8048330 &lt;</a:t>
            </a:r>
            <a:r>
              <a:rPr lang="en-US" altLang="zh-CN" sz="1800" dirty="0" err="1">
                <a:solidFill>
                  <a:srgbClr val="996600"/>
                </a:solidFill>
              </a:rPr>
              <a:t>strcpy</a:t>
            </a:r>
            <a:r>
              <a:rPr lang="en-US" altLang="zh-CN" sz="1800" dirty="0">
                <a:solidFill>
                  <a:srgbClr val="996600"/>
                </a:solidFill>
              </a:rPr>
              <a:t>&gt;</a:t>
            </a:r>
          </a:p>
          <a:p>
            <a:pPr eaLnBrk="1" hangingPunct="1">
              <a:lnSpc>
                <a:spcPct val="120000"/>
              </a:lnSpc>
              <a:spcBef>
                <a:spcPct val="0"/>
              </a:spcBef>
              <a:buFontTx/>
              <a:buNone/>
            </a:pPr>
            <a:r>
              <a:rPr lang="en-US" altLang="zh-CN" sz="1800" dirty="0">
                <a:solidFill>
                  <a:srgbClr val="0000FF"/>
                </a:solidFill>
              </a:rPr>
              <a:t>080483fc lea    0xfffffff0(%</a:t>
            </a:r>
            <a:r>
              <a:rPr lang="en-US" altLang="zh-CN" sz="1800" dirty="0" err="1">
                <a:solidFill>
                  <a:srgbClr val="0000FF"/>
                </a:solidFill>
              </a:rPr>
              <a:t>ebp</a:t>
            </a:r>
            <a:r>
              <a:rPr lang="en-US" altLang="zh-CN" sz="1800" dirty="0">
                <a:solidFill>
                  <a:srgbClr val="0000FF"/>
                </a:solidFill>
              </a:rPr>
              <a:t>),%</a:t>
            </a:r>
            <a:r>
              <a:rPr lang="en-US" altLang="zh-CN" sz="1800" dirty="0" err="1">
                <a:solidFill>
                  <a:srgbClr val="0000FF"/>
                </a:solidFill>
              </a:rPr>
              <a:t>eax</a:t>
            </a:r>
            <a:endParaRPr lang="en-US" altLang="zh-CN" sz="1800" dirty="0">
              <a:solidFill>
                <a:srgbClr val="0000FF"/>
              </a:solidFill>
            </a:endParaRPr>
          </a:p>
          <a:p>
            <a:pPr eaLnBrk="1" hangingPunct="1">
              <a:lnSpc>
                <a:spcPct val="120000"/>
              </a:lnSpc>
              <a:spcBef>
                <a:spcPct val="0"/>
              </a:spcBef>
              <a:buFontTx/>
              <a:buNone/>
            </a:pPr>
            <a:r>
              <a:rPr lang="en-US" altLang="zh-CN" sz="1800" dirty="0">
                <a:solidFill>
                  <a:srgbClr val="0000FF"/>
                </a:solidFill>
              </a:rPr>
              <a:t>080483ff mov    %eax,0x4(%</a:t>
            </a:r>
            <a:r>
              <a:rPr lang="en-US" altLang="zh-CN" sz="1800" dirty="0" err="1">
                <a:solidFill>
                  <a:srgbClr val="0000FF"/>
                </a:solidFill>
              </a:rPr>
              <a:t>esp</a:t>
            </a:r>
            <a:r>
              <a:rPr lang="en-US" altLang="zh-CN" sz="1800" dirty="0">
                <a:solidFill>
                  <a:srgbClr val="0000FF"/>
                </a:solidFill>
              </a:rPr>
              <a:t>)</a:t>
            </a:r>
          </a:p>
          <a:p>
            <a:pPr eaLnBrk="1" hangingPunct="1">
              <a:lnSpc>
                <a:spcPct val="120000"/>
              </a:lnSpc>
              <a:spcBef>
                <a:spcPct val="0"/>
              </a:spcBef>
              <a:buFontTx/>
              <a:buNone/>
            </a:pPr>
            <a:r>
              <a:rPr lang="en-US" altLang="zh-CN" sz="1800" dirty="0">
                <a:solidFill>
                  <a:srgbClr val="0000FF"/>
                </a:solidFill>
              </a:rPr>
              <a:t>08048403 </a:t>
            </a:r>
            <a:r>
              <a:rPr lang="en-US" altLang="zh-CN" sz="1800" dirty="0" err="1">
                <a:solidFill>
                  <a:srgbClr val="0000FF"/>
                </a:solidFill>
              </a:rPr>
              <a:t>movl</a:t>
            </a:r>
            <a:r>
              <a:rPr lang="en-US" altLang="zh-CN" sz="1800" dirty="0">
                <a:solidFill>
                  <a:srgbClr val="0000FF"/>
                </a:solidFill>
              </a:rPr>
              <a:t>   $0x8048500,(%</a:t>
            </a:r>
            <a:r>
              <a:rPr lang="en-US" altLang="zh-CN" sz="1800" dirty="0" err="1">
                <a:solidFill>
                  <a:srgbClr val="0000FF"/>
                </a:solidFill>
              </a:rPr>
              <a:t>esp</a:t>
            </a:r>
            <a:r>
              <a:rPr lang="en-US" altLang="zh-CN" sz="1800" dirty="0">
                <a:solidFill>
                  <a:srgbClr val="0000FF"/>
                </a:solidFill>
              </a:rPr>
              <a:t>)</a:t>
            </a:r>
          </a:p>
          <a:p>
            <a:pPr eaLnBrk="1" hangingPunct="1">
              <a:lnSpc>
                <a:spcPct val="120000"/>
              </a:lnSpc>
              <a:spcBef>
                <a:spcPct val="0"/>
              </a:spcBef>
              <a:buFontTx/>
              <a:buNone/>
            </a:pPr>
            <a:r>
              <a:rPr lang="en-US" altLang="zh-CN" sz="1800" dirty="0">
                <a:solidFill>
                  <a:srgbClr val="996600"/>
                </a:solidFill>
              </a:rPr>
              <a:t>0804840a call   0x8048310</a:t>
            </a:r>
          </a:p>
          <a:p>
            <a:pPr eaLnBrk="1" hangingPunct="1">
              <a:lnSpc>
                <a:spcPct val="120000"/>
              </a:lnSpc>
              <a:spcBef>
                <a:spcPct val="0"/>
              </a:spcBef>
              <a:buFontTx/>
              <a:buNone/>
            </a:pPr>
            <a:r>
              <a:rPr lang="en-US" altLang="zh-CN" sz="1800" dirty="0">
                <a:solidFill>
                  <a:srgbClr val="0000FF"/>
                </a:solidFill>
              </a:rPr>
              <a:t>0804840f  leave</a:t>
            </a:r>
          </a:p>
          <a:p>
            <a:pPr eaLnBrk="1" hangingPunct="1">
              <a:lnSpc>
                <a:spcPct val="120000"/>
              </a:lnSpc>
              <a:spcBef>
                <a:spcPct val="0"/>
              </a:spcBef>
              <a:buFontTx/>
              <a:buNone/>
            </a:pPr>
            <a:r>
              <a:rPr lang="en-US" altLang="zh-CN" sz="1800" dirty="0">
                <a:solidFill>
                  <a:srgbClr val="0000FF"/>
                </a:solidFill>
              </a:rPr>
              <a:t>08048410 ret</a:t>
            </a:r>
          </a:p>
        </p:txBody>
      </p:sp>
      <p:sp>
        <p:nvSpPr>
          <p:cNvPr id="7" name="Rectangle 8">
            <a:extLst>
              <a:ext uri="{FF2B5EF4-FFF2-40B4-BE49-F238E27FC236}">
                <a16:creationId xmlns:a16="http://schemas.microsoft.com/office/drawing/2014/main" id="{85CED25A-7F0E-E154-B55A-076F5E3F3B9A}"/>
              </a:ext>
            </a:extLst>
          </p:cNvPr>
          <p:cNvSpPr>
            <a:spLocks noChangeArrowheads="1"/>
          </p:cNvSpPr>
          <p:nvPr/>
        </p:nvSpPr>
        <p:spPr bwMode="auto">
          <a:xfrm>
            <a:off x="315913" y="5753100"/>
            <a:ext cx="84867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zh-CN" altLang="en-US" sz="2000">
                <a:latin typeface="微软雅黑" panose="020B0503020204020204" pitchFamily="34" charset="-122"/>
                <a:ea typeface="微软雅黑" panose="020B0503020204020204" pitchFamily="34" charset="-122"/>
              </a:rPr>
              <a:t>若</a:t>
            </a:r>
            <a:r>
              <a:rPr lang="en-US" altLang="zh-CN" sz="2000">
                <a:latin typeface="微软雅黑" panose="020B0503020204020204" pitchFamily="34" charset="-122"/>
                <a:ea typeface="微软雅黑" panose="020B0503020204020204" pitchFamily="34" charset="-122"/>
              </a:rPr>
              <a:t>strcpy</a:t>
            </a:r>
            <a:r>
              <a:rPr lang="zh-CN" altLang="en-US" sz="2000">
                <a:latin typeface="微软雅黑" panose="020B0503020204020204" pitchFamily="34" charset="-122"/>
                <a:ea typeface="微软雅黑" panose="020B0503020204020204" pitchFamily="34" charset="-122"/>
              </a:rPr>
              <a:t>复制了</a:t>
            </a:r>
            <a:r>
              <a:rPr lang="en-US" altLang="zh-CN" sz="2000">
                <a:solidFill>
                  <a:srgbClr val="FF3300"/>
                </a:solidFill>
                <a:latin typeface="微软雅黑" panose="020B0503020204020204" pitchFamily="34" charset="-122"/>
                <a:ea typeface="微软雅黑" panose="020B0503020204020204" pitchFamily="34" charset="-122"/>
              </a:rPr>
              <a:t>25</a:t>
            </a:r>
            <a:r>
              <a:rPr lang="zh-CN" altLang="en-US" sz="2000">
                <a:solidFill>
                  <a:srgbClr val="FF3300"/>
                </a:solidFill>
                <a:latin typeface="微软雅黑" panose="020B0503020204020204" pitchFamily="34" charset="-122"/>
                <a:ea typeface="微软雅黑" panose="020B0503020204020204" pitchFamily="34" charset="-122"/>
              </a:rPr>
              <a:t>个字符</a:t>
            </a:r>
            <a:r>
              <a:rPr lang="zh-CN" altLang="en-US" sz="2000">
                <a:latin typeface="微软雅黑" panose="020B0503020204020204" pitchFamily="34" charset="-122"/>
                <a:ea typeface="微软雅黑" panose="020B0503020204020204" pitchFamily="34" charset="-122"/>
              </a:rPr>
              <a:t>到</a:t>
            </a:r>
            <a:r>
              <a:rPr lang="en-US" altLang="zh-CN" sz="2000">
                <a:latin typeface="微软雅黑" panose="020B0503020204020204" pitchFamily="34" charset="-122"/>
                <a:ea typeface="微软雅黑" panose="020B0503020204020204" pitchFamily="34" charset="-122"/>
              </a:rPr>
              <a:t>buffer</a:t>
            </a:r>
            <a:r>
              <a:rPr lang="zh-CN" altLang="en-US" sz="2000">
                <a:latin typeface="微软雅黑" panose="020B0503020204020204" pitchFamily="34" charset="-122"/>
                <a:ea typeface="微软雅黑" panose="020B0503020204020204" pitchFamily="34" charset="-122"/>
              </a:rPr>
              <a:t>中，并将</a:t>
            </a:r>
            <a:r>
              <a:rPr lang="en-US" altLang="zh-CN" sz="2000">
                <a:latin typeface="微软雅黑" panose="020B0503020204020204" pitchFamily="34" charset="-122"/>
                <a:ea typeface="微软雅黑" panose="020B0503020204020204" pitchFamily="34" charset="-122"/>
              </a:rPr>
              <a:t>hacker</a:t>
            </a:r>
            <a:r>
              <a:rPr lang="zh-CN" altLang="en-US" sz="2000">
                <a:latin typeface="微软雅黑" panose="020B0503020204020204" pitchFamily="34" charset="-122"/>
                <a:ea typeface="微软雅黑" panose="020B0503020204020204" pitchFamily="34" charset="-122"/>
              </a:rPr>
              <a:t>首址置于结束符‘</a:t>
            </a:r>
            <a:r>
              <a:rPr lang="en-US" altLang="zh-CN" sz="2000">
                <a:latin typeface="微软雅黑" panose="020B0503020204020204" pitchFamily="34" charset="-122"/>
                <a:ea typeface="微软雅黑" panose="020B0503020204020204" pitchFamily="34" charset="-122"/>
              </a:rPr>
              <a:t>\0’</a:t>
            </a:r>
            <a:r>
              <a:rPr lang="zh-CN" altLang="en-US" sz="2000">
                <a:latin typeface="微软雅黑" panose="020B0503020204020204" pitchFamily="34" charset="-122"/>
                <a:ea typeface="微软雅黑" panose="020B0503020204020204" pitchFamily="34" charset="-122"/>
              </a:rPr>
              <a:t>前</a:t>
            </a:r>
            <a:r>
              <a:rPr lang="en-US" altLang="zh-CN" sz="2000">
                <a:latin typeface="微软雅黑" panose="020B0503020204020204" pitchFamily="34" charset="-122"/>
                <a:ea typeface="微软雅黑" panose="020B0503020204020204" pitchFamily="34" charset="-122"/>
              </a:rPr>
              <a:t>4</a:t>
            </a:r>
            <a:r>
              <a:rPr lang="zh-CN" altLang="en-US" sz="2000">
                <a:latin typeface="微软雅黑" panose="020B0503020204020204" pitchFamily="34" charset="-122"/>
                <a:ea typeface="微软雅黑" panose="020B0503020204020204" pitchFamily="34" charset="-122"/>
              </a:rPr>
              <a:t>个字节，则在执行</a:t>
            </a:r>
            <a:r>
              <a:rPr lang="en-US" altLang="zh-CN" sz="2000">
                <a:latin typeface="微软雅黑" panose="020B0503020204020204" pitchFamily="34" charset="-122"/>
                <a:ea typeface="微软雅黑" panose="020B0503020204020204" pitchFamily="34" charset="-122"/>
              </a:rPr>
              <a:t>strcpy</a:t>
            </a:r>
            <a:r>
              <a:rPr lang="zh-CN" altLang="en-US" sz="2000">
                <a:latin typeface="微软雅黑" panose="020B0503020204020204" pitchFamily="34" charset="-122"/>
                <a:ea typeface="微软雅黑" panose="020B0503020204020204" pitchFamily="34" charset="-122"/>
              </a:rPr>
              <a:t>后，</a:t>
            </a:r>
            <a:r>
              <a:rPr lang="en-US" altLang="zh-CN" sz="2000">
                <a:latin typeface="微软雅黑" panose="020B0503020204020204" pitchFamily="34" charset="-122"/>
                <a:ea typeface="微软雅黑" panose="020B0503020204020204" pitchFamily="34" charset="-122"/>
              </a:rPr>
              <a:t>hacker</a:t>
            </a:r>
            <a:r>
              <a:rPr lang="zh-CN" altLang="en-US" sz="2000">
                <a:latin typeface="微软雅黑" panose="020B0503020204020204" pitchFamily="34" charset="-122"/>
                <a:ea typeface="微软雅黑" panose="020B0503020204020204" pitchFamily="34" charset="-122"/>
              </a:rPr>
              <a:t>代码首址被置于</a:t>
            </a:r>
            <a:r>
              <a:rPr lang="en-US" altLang="zh-CN" sz="2000">
                <a:latin typeface="微软雅黑" panose="020B0503020204020204" pitchFamily="34" charset="-122"/>
                <a:ea typeface="微软雅黑" panose="020B0503020204020204" pitchFamily="34" charset="-122"/>
              </a:rPr>
              <a:t>main</a:t>
            </a:r>
            <a:r>
              <a:rPr lang="zh-CN" altLang="en-US" sz="2000">
                <a:latin typeface="微软雅黑" panose="020B0503020204020204" pitchFamily="34" charset="-122"/>
                <a:ea typeface="微软雅黑" panose="020B0503020204020204" pitchFamily="34" charset="-122"/>
              </a:rPr>
              <a:t>栈帧返回地址处，当执行</a:t>
            </a:r>
            <a:r>
              <a:rPr lang="en-US" altLang="zh-CN" sz="2000">
                <a:latin typeface="微软雅黑" panose="020B0503020204020204" pitchFamily="34" charset="-122"/>
                <a:ea typeface="微软雅黑" panose="020B0503020204020204" pitchFamily="34" charset="-122"/>
              </a:rPr>
              <a:t>outputs</a:t>
            </a:r>
            <a:r>
              <a:rPr lang="zh-CN" altLang="en-US" sz="2000">
                <a:latin typeface="微软雅黑" panose="020B0503020204020204" pitchFamily="34" charset="-122"/>
                <a:ea typeface="微软雅黑" panose="020B0503020204020204" pitchFamily="34" charset="-122"/>
              </a:rPr>
              <a:t>代码的</a:t>
            </a:r>
            <a:r>
              <a:rPr lang="en-US" altLang="zh-CN" sz="2000">
                <a:latin typeface="微软雅黑" panose="020B0503020204020204" pitchFamily="34" charset="-122"/>
                <a:ea typeface="微软雅黑" panose="020B0503020204020204" pitchFamily="34" charset="-122"/>
              </a:rPr>
              <a:t>ret</a:t>
            </a:r>
            <a:r>
              <a:rPr lang="zh-CN" altLang="en-US" sz="2000">
                <a:latin typeface="微软雅黑" panose="020B0503020204020204" pitchFamily="34" charset="-122"/>
                <a:ea typeface="微软雅黑" panose="020B0503020204020204" pitchFamily="34" charset="-122"/>
              </a:rPr>
              <a:t>指令时，便会转到</a:t>
            </a:r>
            <a:r>
              <a:rPr lang="en-US" altLang="zh-CN" sz="2000">
                <a:latin typeface="微软雅黑" panose="020B0503020204020204" pitchFamily="34" charset="-122"/>
                <a:ea typeface="微软雅黑" panose="020B0503020204020204" pitchFamily="34" charset="-122"/>
              </a:rPr>
              <a:t>hacker</a:t>
            </a:r>
            <a:r>
              <a:rPr lang="zh-CN" altLang="en-US" sz="2000">
                <a:latin typeface="微软雅黑" panose="020B0503020204020204" pitchFamily="34" charset="-122"/>
                <a:ea typeface="微软雅黑" panose="020B0503020204020204" pitchFamily="34" charset="-122"/>
              </a:rPr>
              <a:t>函数实施攻击。</a:t>
            </a:r>
          </a:p>
        </p:txBody>
      </p:sp>
      <p:sp>
        <p:nvSpPr>
          <p:cNvPr id="8" name="Line 9">
            <a:extLst>
              <a:ext uri="{FF2B5EF4-FFF2-40B4-BE49-F238E27FC236}">
                <a16:creationId xmlns:a16="http://schemas.microsoft.com/office/drawing/2014/main" id="{CA1C477D-AE42-2D63-1FD9-142679FBD489}"/>
              </a:ext>
            </a:extLst>
          </p:cNvPr>
          <p:cNvSpPr>
            <a:spLocks noChangeShapeType="1"/>
          </p:cNvSpPr>
          <p:nvPr/>
        </p:nvSpPr>
        <p:spPr bwMode="auto">
          <a:xfrm>
            <a:off x="3536950" y="2033588"/>
            <a:ext cx="1395413" cy="2386012"/>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9" name="Group 10">
            <a:extLst>
              <a:ext uri="{FF2B5EF4-FFF2-40B4-BE49-F238E27FC236}">
                <a16:creationId xmlns:a16="http://schemas.microsoft.com/office/drawing/2014/main" id="{FA649627-9023-5D15-74ED-031DF1F409EB}"/>
              </a:ext>
            </a:extLst>
          </p:cNvPr>
          <p:cNvGrpSpPr>
            <a:grpSpLocks/>
          </p:cNvGrpSpPr>
          <p:nvPr/>
        </p:nvGrpSpPr>
        <p:grpSpPr bwMode="auto">
          <a:xfrm>
            <a:off x="385763" y="2124075"/>
            <a:ext cx="4546600" cy="1890713"/>
            <a:chOff x="243" y="1338"/>
            <a:chExt cx="2864" cy="1162"/>
          </a:xfrm>
        </p:grpSpPr>
        <p:sp>
          <p:nvSpPr>
            <p:cNvPr id="10" name="Rectangle 11">
              <a:extLst>
                <a:ext uri="{FF2B5EF4-FFF2-40B4-BE49-F238E27FC236}">
                  <a16:creationId xmlns:a16="http://schemas.microsoft.com/office/drawing/2014/main" id="{EB474748-9B94-9616-DB6C-B4EE67DF6C45}"/>
                </a:ext>
              </a:extLst>
            </p:cNvPr>
            <p:cNvSpPr>
              <a:spLocks noChangeArrowheads="1"/>
            </p:cNvSpPr>
            <p:nvPr/>
          </p:nvSpPr>
          <p:spPr bwMode="auto">
            <a:xfrm>
              <a:off x="243" y="1338"/>
              <a:ext cx="2325" cy="397"/>
            </a:xfrm>
            <a:prstGeom prst="rect">
              <a:avLst/>
            </a:prstGeom>
            <a:solidFill>
              <a:srgbClr val="99CC00">
                <a:alpha val="43137"/>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1" name="Line 12">
              <a:extLst>
                <a:ext uri="{FF2B5EF4-FFF2-40B4-BE49-F238E27FC236}">
                  <a16:creationId xmlns:a16="http://schemas.microsoft.com/office/drawing/2014/main" id="{0EC5D702-799F-58BE-132E-D31C3CB97CEF}"/>
                </a:ext>
              </a:extLst>
            </p:cNvPr>
            <p:cNvSpPr>
              <a:spLocks noChangeShapeType="1"/>
            </p:cNvSpPr>
            <p:nvPr/>
          </p:nvSpPr>
          <p:spPr bwMode="auto">
            <a:xfrm>
              <a:off x="2568" y="1508"/>
              <a:ext cx="539" cy="992"/>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2" name="Group 13">
            <a:extLst>
              <a:ext uri="{FF2B5EF4-FFF2-40B4-BE49-F238E27FC236}">
                <a16:creationId xmlns:a16="http://schemas.microsoft.com/office/drawing/2014/main" id="{C27A0D1C-85B1-5CB2-E835-6DE03BB15F81}"/>
              </a:ext>
            </a:extLst>
          </p:cNvPr>
          <p:cNvGrpSpPr>
            <a:grpSpLocks/>
          </p:cNvGrpSpPr>
          <p:nvPr/>
        </p:nvGrpSpPr>
        <p:grpSpPr bwMode="auto">
          <a:xfrm>
            <a:off x="385763" y="2798763"/>
            <a:ext cx="4546600" cy="1574800"/>
            <a:chOff x="243" y="1763"/>
            <a:chExt cx="2864" cy="992"/>
          </a:xfrm>
        </p:grpSpPr>
        <p:sp>
          <p:nvSpPr>
            <p:cNvPr id="13" name="Rectangle 14">
              <a:extLst>
                <a:ext uri="{FF2B5EF4-FFF2-40B4-BE49-F238E27FC236}">
                  <a16:creationId xmlns:a16="http://schemas.microsoft.com/office/drawing/2014/main" id="{49735218-56F0-2CA1-B8F8-88E52FBE448A}"/>
                </a:ext>
              </a:extLst>
            </p:cNvPr>
            <p:cNvSpPr>
              <a:spLocks noChangeArrowheads="1"/>
            </p:cNvSpPr>
            <p:nvPr/>
          </p:nvSpPr>
          <p:spPr bwMode="auto">
            <a:xfrm>
              <a:off x="243" y="1763"/>
              <a:ext cx="2580" cy="397"/>
            </a:xfrm>
            <a:prstGeom prst="rect">
              <a:avLst/>
            </a:prstGeom>
            <a:solidFill>
              <a:srgbClr val="800080">
                <a:alpha val="43137"/>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sp>
          <p:nvSpPr>
            <p:cNvPr id="14" name="Line 15">
              <a:extLst>
                <a:ext uri="{FF2B5EF4-FFF2-40B4-BE49-F238E27FC236}">
                  <a16:creationId xmlns:a16="http://schemas.microsoft.com/office/drawing/2014/main" id="{ADEEAC3C-3CE8-7E8D-B3A4-7C781A474AEA}"/>
                </a:ext>
              </a:extLst>
            </p:cNvPr>
            <p:cNvSpPr>
              <a:spLocks noChangeShapeType="1"/>
            </p:cNvSpPr>
            <p:nvPr/>
          </p:nvSpPr>
          <p:spPr bwMode="auto">
            <a:xfrm>
              <a:off x="2823" y="2103"/>
              <a:ext cx="284" cy="652"/>
            </a:xfrm>
            <a:prstGeom prst="line">
              <a:avLst/>
            </a:prstGeom>
            <a:noFill/>
            <a:ln w="38100">
              <a:solidFill>
                <a:srgbClr val="99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5" name="Group 16">
            <a:extLst>
              <a:ext uri="{FF2B5EF4-FFF2-40B4-BE49-F238E27FC236}">
                <a16:creationId xmlns:a16="http://schemas.microsoft.com/office/drawing/2014/main" id="{FA861A48-2699-74C0-3A3D-5C7BE465F83F}"/>
              </a:ext>
            </a:extLst>
          </p:cNvPr>
          <p:cNvGrpSpPr>
            <a:grpSpLocks/>
          </p:cNvGrpSpPr>
          <p:nvPr/>
        </p:nvGrpSpPr>
        <p:grpSpPr bwMode="auto">
          <a:xfrm>
            <a:off x="385763" y="1133475"/>
            <a:ext cx="4591050" cy="1125538"/>
            <a:chOff x="243" y="714"/>
            <a:chExt cx="2892" cy="709"/>
          </a:xfrm>
        </p:grpSpPr>
        <p:sp>
          <p:nvSpPr>
            <p:cNvPr id="16" name="Line 17">
              <a:extLst>
                <a:ext uri="{FF2B5EF4-FFF2-40B4-BE49-F238E27FC236}">
                  <a16:creationId xmlns:a16="http://schemas.microsoft.com/office/drawing/2014/main" id="{2913AC63-E9E3-97E0-5DFA-A69B2317240D}"/>
                </a:ext>
              </a:extLst>
            </p:cNvPr>
            <p:cNvSpPr>
              <a:spLocks noChangeShapeType="1"/>
            </p:cNvSpPr>
            <p:nvPr/>
          </p:nvSpPr>
          <p:spPr bwMode="auto">
            <a:xfrm>
              <a:off x="2341" y="1083"/>
              <a:ext cx="794" cy="34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 name="Rectangle 18">
              <a:extLst>
                <a:ext uri="{FF2B5EF4-FFF2-40B4-BE49-F238E27FC236}">
                  <a16:creationId xmlns:a16="http://schemas.microsoft.com/office/drawing/2014/main" id="{E84918D4-F236-75BD-C3B0-BA90F4772C57}"/>
                </a:ext>
              </a:extLst>
            </p:cNvPr>
            <p:cNvSpPr>
              <a:spLocks noChangeArrowheads="1"/>
            </p:cNvSpPr>
            <p:nvPr/>
          </p:nvSpPr>
          <p:spPr bwMode="auto">
            <a:xfrm>
              <a:off x="243" y="714"/>
              <a:ext cx="2098" cy="397"/>
            </a:xfrm>
            <a:prstGeom prst="rect">
              <a:avLst/>
            </a:prstGeom>
            <a:solidFill>
              <a:srgbClr val="FF0000">
                <a:alpha val="23137"/>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grpSp>
      <p:sp>
        <p:nvSpPr>
          <p:cNvPr id="18" name="Rectangle 19">
            <a:extLst>
              <a:ext uri="{FF2B5EF4-FFF2-40B4-BE49-F238E27FC236}">
                <a16:creationId xmlns:a16="http://schemas.microsoft.com/office/drawing/2014/main" id="{91799D94-9BB9-F593-6FCE-94E892282AC4}"/>
              </a:ext>
            </a:extLst>
          </p:cNvPr>
          <p:cNvSpPr>
            <a:spLocks noChangeArrowheads="1"/>
          </p:cNvSpPr>
          <p:nvPr/>
        </p:nvSpPr>
        <p:spPr bwMode="auto">
          <a:xfrm>
            <a:off x="4932363" y="2033588"/>
            <a:ext cx="2474912" cy="2881312"/>
          </a:xfrm>
          <a:prstGeom prst="rect">
            <a:avLst/>
          </a:prstGeom>
          <a:solidFill>
            <a:srgbClr val="FF0000">
              <a:alpha val="18823"/>
            </a:srgbClr>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0"/>
              </a:spcBef>
              <a:buFontTx/>
              <a:buNone/>
            </a:pPr>
            <a:endParaRPr lang="zh-CN" altLang="en-US" sz="1800">
              <a:latin typeface="微软雅黑" panose="020B0503020204020204" pitchFamily="34" charset="-122"/>
              <a:ea typeface="微软雅黑" panose="020B0503020204020204" pitchFamily="34" charset="-122"/>
            </a:endParaRPr>
          </a:p>
        </p:txBody>
      </p:sp>
      <p:grpSp>
        <p:nvGrpSpPr>
          <p:cNvPr id="19" name="Group 20">
            <a:extLst>
              <a:ext uri="{FF2B5EF4-FFF2-40B4-BE49-F238E27FC236}">
                <a16:creationId xmlns:a16="http://schemas.microsoft.com/office/drawing/2014/main" id="{419E3E62-05A1-3ADA-D236-E4D3F93FF230}"/>
              </a:ext>
            </a:extLst>
          </p:cNvPr>
          <p:cNvGrpSpPr>
            <a:grpSpLocks/>
          </p:cNvGrpSpPr>
          <p:nvPr/>
        </p:nvGrpSpPr>
        <p:grpSpPr bwMode="auto">
          <a:xfrm>
            <a:off x="7451725" y="3698875"/>
            <a:ext cx="180975" cy="765175"/>
            <a:chOff x="4581" y="3181"/>
            <a:chExt cx="198" cy="655"/>
          </a:xfrm>
        </p:grpSpPr>
        <p:sp>
          <p:nvSpPr>
            <p:cNvPr id="20" name="Line 21">
              <a:extLst>
                <a:ext uri="{FF2B5EF4-FFF2-40B4-BE49-F238E27FC236}">
                  <a16:creationId xmlns:a16="http://schemas.microsoft.com/office/drawing/2014/main" id="{4FF3735F-DB16-CBA1-0EF0-0EF340D8C620}"/>
                </a:ext>
              </a:extLst>
            </p:cNvPr>
            <p:cNvSpPr>
              <a:spLocks noChangeShapeType="1"/>
            </p:cNvSpPr>
            <p:nvPr/>
          </p:nvSpPr>
          <p:spPr bwMode="auto">
            <a:xfrm>
              <a:off x="4779" y="3181"/>
              <a:ext cx="0" cy="655"/>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22">
              <a:extLst>
                <a:ext uri="{FF2B5EF4-FFF2-40B4-BE49-F238E27FC236}">
                  <a16:creationId xmlns:a16="http://schemas.microsoft.com/office/drawing/2014/main" id="{852CA0C4-B723-3BA4-4E67-2021FE9C82DD}"/>
                </a:ext>
              </a:extLst>
            </p:cNvPr>
            <p:cNvSpPr>
              <a:spLocks noChangeShapeType="1"/>
            </p:cNvSpPr>
            <p:nvPr/>
          </p:nvSpPr>
          <p:spPr bwMode="auto">
            <a:xfrm flipH="1">
              <a:off x="4581" y="3833"/>
              <a:ext cx="198"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23">
              <a:extLst>
                <a:ext uri="{FF2B5EF4-FFF2-40B4-BE49-F238E27FC236}">
                  <a16:creationId xmlns:a16="http://schemas.microsoft.com/office/drawing/2014/main" id="{95E609D4-3BB2-1F46-6B52-2659AD2E4872}"/>
                </a:ext>
              </a:extLst>
            </p:cNvPr>
            <p:cNvSpPr>
              <a:spLocks noChangeShapeType="1"/>
            </p:cNvSpPr>
            <p:nvPr/>
          </p:nvSpPr>
          <p:spPr bwMode="auto">
            <a:xfrm>
              <a:off x="4609" y="3181"/>
              <a:ext cx="170" cy="0"/>
            </a:xfrm>
            <a:prstGeom prst="line">
              <a:avLst/>
            </a:prstGeom>
            <a:noFill/>
            <a:ln w="285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3" name="Group 24">
            <a:extLst>
              <a:ext uri="{FF2B5EF4-FFF2-40B4-BE49-F238E27FC236}">
                <a16:creationId xmlns:a16="http://schemas.microsoft.com/office/drawing/2014/main" id="{98C4CEE7-887C-E3E3-CC74-F609F43DAD6D}"/>
              </a:ext>
            </a:extLst>
          </p:cNvPr>
          <p:cNvGrpSpPr>
            <a:grpSpLocks/>
          </p:cNvGrpSpPr>
          <p:nvPr/>
        </p:nvGrpSpPr>
        <p:grpSpPr bwMode="auto">
          <a:xfrm flipH="1">
            <a:off x="7407275" y="1403350"/>
            <a:ext cx="404813" cy="2655888"/>
            <a:chOff x="2256" y="1933"/>
            <a:chExt cx="199" cy="1701"/>
          </a:xfrm>
        </p:grpSpPr>
        <p:sp>
          <p:nvSpPr>
            <p:cNvPr id="24" name="Line 25">
              <a:extLst>
                <a:ext uri="{FF2B5EF4-FFF2-40B4-BE49-F238E27FC236}">
                  <a16:creationId xmlns:a16="http://schemas.microsoft.com/office/drawing/2014/main" id="{D374D6E7-6F55-233B-C22E-79DD5A8E9BE4}"/>
                </a:ext>
              </a:extLst>
            </p:cNvPr>
            <p:cNvSpPr>
              <a:spLocks noChangeShapeType="1"/>
            </p:cNvSpPr>
            <p:nvPr/>
          </p:nvSpPr>
          <p:spPr bwMode="auto">
            <a:xfrm>
              <a:off x="2256" y="1933"/>
              <a:ext cx="199"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26">
              <a:extLst>
                <a:ext uri="{FF2B5EF4-FFF2-40B4-BE49-F238E27FC236}">
                  <a16:creationId xmlns:a16="http://schemas.microsoft.com/office/drawing/2014/main" id="{5CF47C0C-CDDD-E6F1-8B61-6A4E76833E2E}"/>
                </a:ext>
              </a:extLst>
            </p:cNvPr>
            <p:cNvSpPr>
              <a:spLocks noChangeShapeType="1"/>
            </p:cNvSpPr>
            <p:nvPr/>
          </p:nvSpPr>
          <p:spPr bwMode="auto">
            <a:xfrm>
              <a:off x="2256" y="1933"/>
              <a:ext cx="0" cy="1701"/>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27">
              <a:extLst>
                <a:ext uri="{FF2B5EF4-FFF2-40B4-BE49-F238E27FC236}">
                  <a16:creationId xmlns:a16="http://schemas.microsoft.com/office/drawing/2014/main" id="{0FB9F84C-0967-0232-89D2-C11C7CBD044F}"/>
                </a:ext>
              </a:extLst>
            </p:cNvPr>
            <p:cNvSpPr>
              <a:spLocks noChangeShapeType="1"/>
            </p:cNvSpPr>
            <p:nvPr/>
          </p:nvSpPr>
          <p:spPr bwMode="auto">
            <a:xfrm>
              <a:off x="2256" y="3634"/>
              <a:ext cx="170" cy="0"/>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7" name="Rectangle 28">
            <a:extLst>
              <a:ext uri="{FF2B5EF4-FFF2-40B4-BE49-F238E27FC236}">
                <a16:creationId xmlns:a16="http://schemas.microsoft.com/office/drawing/2014/main" id="{2AA6A5D1-0F96-4DA0-46E4-0079550913EA}"/>
              </a:ext>
            </a:extLst>
          </p:cNvPr>
          <p:cNvSpPr>
            <a:spLocks noChangeArrowheads="1"/>
          </p:cNvSpPr>
          <p:nvPr/>
        </p:nvSpPr>
        <p:spPr bwMode="auto">
          <a:xfrm>
            <a:off x="6958013" y="5311775"/>
            <a:ext cx="2106612"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eaLnBrk="1" hangingPunct="1">
              <a:lnSpc>
                <a:spcPct val="100000"/>
              </a:lnSpc>
              <a:spcBef>
                <a:spcPct val="0"/>
              </a:spcBef>
              <a:buFontTx/>
              <a:buNone/>
            </a:pPr>
            <a:r>
              <a:rPr lang="en-US" altLang="zh-CN" sz="1800">
                <a:solidFill>
                  <a:srgbClr val="FF3300"/>
                </a:solidFill>
                <a:latin typeface="微软雅黑" panose="020B0503020204020204" pitchFamily="34" charset="-122"/>
                <a:ea typeface="微软雅黑" panose="020B0503020204020204" pitchFamily="34" charset="-122"/>
              </a:rPr>
              <a:t>strcpy(buffer,str);</a:t>
            </a:r>
            <a:r>
              <a:rPr lang="en-US" altLang="zh-CN" sz="1800">
                <a:latin typeface="微软雅黑" panose="020B0503020204020204" pitchFamily="34" charset="-122"/>
                <a:ea typeface="微软雅黑" panose="020B0503020204020204"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linds(horizontal)">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linds(horizontal)">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blinds(horizontal)">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blinds(horizontal)">
                                      <p:cBhvr>
                                        <p:cTn id="4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文本框 8193"/>
          <p:cNvSpPr txBox="1"/>
          <p:nvPr/>
        </p:nvSpPr>
        <p:spPr>
          <a:xfrm>
            <a:off x="548640" y="260985"/>
            <a:ext cx="7421880" cy="645160"/>
          </a:xfrm>
          <a:prstGeom prst="rect">
            <a:avLst/>
          </a:prstGeom>
          <a:noFill/>
          <a:ln w="9525">
            <a:noFill/>
          </a:ln>
        </p:spPr>
        <p:txBody>
          <a:bodyPr wrap="square" anchor="t" anchorCtr="0">
            <a:spAutoFit/>
          </a:bodyPr>
          <a:lstStyle/>
          <a:p>
            <a:r>
              <a:rPr sz="3600" dirty="0" err="1">
                <a:solidFill>
                  <a:schemeClr val="bg1"/>
                </a:solidFill>
                <a:latin typeface="华文新魏" panose="02010800040101010101" pitchFamily="2" charset="-122"/>
                <a:ea typeface="华文新魏" panose="02010800040101010101" pitchFamily="2" charset="-122"/>
              </a:rPr>
              <a:t>三、缓冲区溢出攻击</a:t>
            </a:r>
            <a:endParaRPr sz="3600" dirty="0">
              <a:solidFill>
                <a:schemeClr val="bg1"/>
              </a:solidFill>
              <a:latin typeface="华文新魏" panose="02010800040101010101" pitchFamily="2" charset="-122"/>
              <a:ea typeface="华文新魏" panose="02010800040101010101" pitchFamily="2" charset="-122"/>
            </a:endParaRPr>
          </a:p>
        </p:txBody>
      </p:sp>
      <p:sp>
        <p:nvSpPr>
          <p:cNvPr id="2" name="Rectangle 3">
            <a:extLst>
              <a:ext uri="{FF2B5EF4-FFF2-40B4-BE49-F238E27FC236}">
                <a16:creationId xmlns:a16="http://schemas.microsoft.com/office/drawing/2014/main" id="{A3A1866C-7687-6031-71FE-F7269616435B}"/>
              </a:ext>
            </a:extLst>
          </p:cNvPr>
          <p:cNvSpPr txBox="1">
            <a:spLocks noChangeArrowheads="1"/>
          </p:cNvSpPr>
          <p:nvPr/>
        </p:nvSpPr>
        <p:spPr>
          <a:xfrm>
            <a:off x="265113" y="738014"/>
            <a:ext cx="8680450" cy="6075362"/>
          </a:xfrm>
          <a:prstGeom prst="rect">
            <a:avLst/>
          </a:prstGeom>
        </p:spPr>
        <p:txBody>
          <a:bodyPr/>
          <a:lstStyle>
            <a:lvl1pPr marL="342900" lvl="0" indent="-342900" algn="l" defTabSz="914400" eaLnBrk="1" fontAlgn="base" latinLnBrk="0" hangingPunct="1">
              <a:spcBef>
                <a:spcPct val="20000"/>
              </a:spcBef>
              <a:spcAft>
                <a:spcPct val="0"/>
              </a:spcAft>
              <a:buClr>
                <a:schemeClr val="hlink"/>
              </a:buClr>
              <a:buSzPct val="110000"/>
              <a:buFont typeface="Wingdings" panose="05000000000000000000" pitchFamily="2" charset="2"/>
              <a:buBlip>
                <a:blip r:embed="rId2"/>
              </a:buBlip>
              <a:defRPr sz="3200" b="0" i="0" u="none" kern="1200" baseline="0">
                <a:solidFill>
                  <a:srgbClr val="000066"/>
                </a:solidFill>
                <a:latin typeface="+mn-lt"/>
                <a:ea typeface="+mn-ea"/>
                <a:cs typeface="+mn-cs"/>
              </a:defRPr>
            </a:lvl1pPr>
            <a:lvl2pPr marL="742950" lvl="1" indent="-285750" algn="l" defTabSz="914400" eaLnBrk="1" fontAlgn="base" latinLnBrk="0" hangingPunct="1">
              <a:spcBef>
                <a:spcPct val="20000"/>
              </a:spcBef>
              <a:spcAft>
                <a:spcPct val="0"/>
              </a:spcAft>
              <a:buClr>
                <a:schemeClr val="tx1"/>
              </a:buClr>
              <a:buSzPct val="60000"/>
              <a:buFont typeface="Wingdings" panose="05000000000000000000" pitchFamily="2" charset="2"/>
              <a:buChar char="n"/>
              <a:defRPr sz="2800" b="0" i="0" u="none" kern="1200" baseline="0">
                <a:solidFill>
                  <a:srgbClr val="000066"/>
                </a:solidFill>
                <a:latin typeface="+mn-lt"/>
                <a:ea typeface="+mn-ea"/>
                <a:cs typeface="+mn-cs"/>
              </a:defRPr>
            </a:lvl2pPr>
            <a:lvl3pPr marL="1143000" lvl="2" indent="-228600" algn="l" defTabSz="914400" eaLnBrk="1" fontAlgn="base" latinLnBrk="0" hangingPunct="1">
              <a:spcBef>
                <a:spcPct val="20000"/>
              </a:spcBef>
              <a:spcAft>
                <a:spcPct val="0"/>
              </a:spcAft>
              <a:buClr>
                <a:schemeClr val="hlink"/>
              </a:buClr>
              <a:buSzPct val="95000"/>
              <a:buFont typeface="Wingdings" panose="05000000000000000000" pitchFamily="2" charset="2"/>
              <a:buChar char="w"/>
              <a:defRPr sz="2400" b="0" i="0" u="none" kern="1200" baseline="0">
                <a:solidFill>
                  <a:srgbClr val="000066"/>
                </a:solidFill>
                <a:latin typeface="+mn-lt"/>
                <a:ea typeface="+mn-ea"/>
                <a:cs typeface="+mn-cs"/>
              </a:defRPr>
            </a:lvl3pPr>
            <a:lvl4pPr marL="1600200" lvl="3" indent="-228600" algn="l" defTabSz="914400" eaLnBrk="1" fontAlgn="base" latinLnBrk="0" hangingPunct="1">
              <a:spcBef>
                <a:spcPct val="20000"/>
              </a:spcBef>
              <a:spcAft>
                <a:spcPct val="0"/>
              </a:spcAft>
              <a:buClr>
                <a:schemeClr val="tx1"/>
              </a:buClr>
              <a:buSzPct val="65000"/>
              <a:buFont typeface="Wingdings" panose="05000000000000000000" pitchFamily="2" charset="2"/>
              <a:buChar char="n"/>
              <a:defRPr sz="2000" b="0" i="0" u="none" kern="1200" baseline="0">
                <a:solidFill>
                  <a:srgbClr val="000066"/>
                </a:solidFill>
                <a:latin typeface="+mn-lt"/>
                <a:ea typeface="+mn-ea"/>
                <a:cs typeface="+mn-cs"/>
              </a:defRPr>
            </a:lvl4pPr>
            <a:lvl5pPr marL="2057400" lvl="4"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5pPr>
            <a:lvl6pPr marL="2514600" lvl="5"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6pPr>
            <a:lvl7pPr marL="2971800" lvl="6"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7pPr>
            <a:lvl8pPr marL="3429000" lvl="7"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8pPr>
            <a:lvl9pPr marL="3886200" lvl="8" indent="-228600" algn="l" defTabSz="914400" eaLnBrk="1" fontAlgn="base" latinLnBrk="0" hangingPunct="1">
              <a:spcBef>
                <a:spcPct val="20000"/>
              </a:spcBef>
              <a:spcAft>
                <a:spcPct val="0"/>
              </a:spcAft>
              <a:buClr>
                <a:schemeClr val="hlink"/>
              </a:buClr>
              <a:buSzPct val="60000"/>
              <a:buFont typeface="Wingdings" panose="05000000000000000000" pitchFamily="2" charset="2"/>
              <a:buChar char="n"/>
              <a:defRPr sz="2000" b="0" i="0" u="none" kern="1200" baseline="0">
                <a:solidFill>
                  <a:srgbClr val="000066"/>
                </a:solidFill>
                <a:latin typeface="+mn-lt"/>
                <a:ea typeface="+mn-ea"/>
                <a:cs typeface="+mn-cs"/>
              </a:defRPr>
            </a:lvl9pPr>
          </a:lstStyle>
          <a:p>
            <a:pPr>
              <a:buFontTx/>
              <a:buNone/>
            </a:pPr>
            <a:endParaRPr lang="zh-CN" altLang="en-US" sz="2100" dirty="0">
              <a:latin typeface="微软雅黑" panose="020B0503020204020204" pitchFamily="34" charset="-122"/>
              <a:ea typeface="微软雅黑" panose="020B0503020204020204" pitchFamily="34" charset="-122"/>
            </a:endParaRPr>
          </a:p>
          <a:p>
            <a:pPr>
              <a:lnSpc>
                <a:spcPct val="125000"/>
              </a:lnSpc>
            </a:pPr>
            <a:r>
              <a:rPr lang="en-US" altLang="zh-CN" sz="2100" b="1" dirty="0">
                <a:latin typeface="微软雅黑" panose="020B0503020204020204" pitchFamily="34" charset="-122"/>
                <a:ea typeface="微软雅黑" panose="020B0503020204020204" pitchFamily="34" charset="-122"/>
              </a:rPr>
              <a:t>UNIX/Linux</a:t>
            </a:r>
            <a:r>
              <a:rPr lang="zh-CN" altLang="en-US" sz="2100" b="1" dirty="0">
                <a:latin typeface="微软雅黑" panose="020B0503020204020204" pitchFamily="34" charset="-122"/>
                <a:ea typeface="微软雅黑" panose="020B0503020204020204" pitchFamily="34" charset="-122"/>
              </a:rPr>
              <a:t>系统中，可通过</a:t>
            </a:r>
            <a:r>
              <a:rPr lang="zh-CN" altLang="en-US" sz="2100" b="1" dirty="0">
                <a:solidFill>
                  <a:srgbClr val="FF0000"/>
                </a:solidFill>
                <a:latin typeface="微软雅黑" panose="020B0503020204020204" pitchFamily="34" charset="-122"/>
                <a:ea typeface="微软雅黑" panose="020B0503020204020204" pitchFamily="34" charset="-122"/>
              </a:rPr>
              <a:t>调用</a:t>
            </a:r>
            <a:r>
              <a:rPr lang="en-US" altLang="zh-CN" sz="2100" b="1" dirty="0" err="1">
                <a:solidFill>
                  <a:srgbClr val="FF0000"/>
                </a:solidFill>
                <a:latin typeface="微软雅黑" panose="020B0503020204020204" pitchFamily="34" charset="-122"/>
                <a:ea typeface="微软雅黑" panose="020B0503020204020204" pitchFamily="34" charset="-122"/>
              </a:rPr>
              <a:t>execve</a:t>
            </a:r>
            <a:r>
              <a:rPr lang="en-US" altLang="zh-CN" sz="2100" b="1" dirty="0">
                <a:solidFill>
                  <a:srgbClr val="FF0000"/>
                </a:solidFill>
                <a:latin typeface="微软雅黑" panose="020B0503020204020204" pitchFamily="34" charset="-122"/>
                <a:ea typeface="微软雅黑" panose="020B0503020204020204" pitchFamily="34" charset="-122"/>
              </a:rPr>
              <a:t>()</a:t>
            </a:r>
            <a:r>
              <a:rPr lang="zh-CN" altLang="en-US" sz="2100" b="1" dirty="0">
                <a:solidFill>
                  <a:srgbClr val="FF0000"/>
                </a:solidFill>
                <a:latin typeface="微软雅黑" panose="020B0503020204020204" pitchFamily="34" charset="-122"/>
                <a:ea typeface="微软雅黑" panose="020B0503020204020204" pitchFamily="34" charset="-122"/>
              </a:rPr>
              <a:t>函数</a:t>
            </a:r>
            <a:r>
              <a:rPr lang="zh-CN" altLang="en-US" sz="2100" b="1" dirty="0">
                <a:latin typeface="微软雅黑" panose="020B0503020204020204" pitchFamily="34" charset="-122"/>
                <a:ea typeface="微软雅黑" panose="020B0503020204020204" pitchFamily="34" charset="-122"/>
              </a:rPr>
              <a:t>来加载并执行程序。 </a:t>
            </a:r>
          </a:p>
          <a:p>
            <a:pPr>
              <a:lnSpc>
                <a:spcPct val="125000"/>
              </a:lnSpc>
            </a:pPr>
            <a:r>
              <a:rPr lang="en-US" altLang="zh-CN" sz="2100" b="1" dirty="0" err="1">
                <a:latin typeface="微软雅黑" panose="020B0503020204020204" pitchFamily="34" charset="-122"/>
                <a:ea typeface="微软雅黑" panose="020B0503020204020204" pitchFamily="34" charset="-122"/>
              </a:rPr>
              <a:t>execve</a:t>
            </a:r>
            <a:r>
              <a:rPr lang="en-US" altLang="zh-CN" sz="2100" b="1" dirty="0">
                <a:latin typeface="微软雅黑" panose="020B0503020204020204" pitchFamily="34" charset="-122"/>
                <a:ea typeface="微软雅黑" panose="020B0503020204020204" pitchFamily="34" charset="-122"/>
              </a:rPr>
              <a:t>()</a:t>
            </a:r>
            <a:r>
              <a:rPr lang="zh-CN" altLang="en-US" sz="2100" b="1" dirty="0">
                <a:latin typeface="微软雅黑" panose="020B0503020204020204" pitchFamily="34" charset="-122"/>
                <a:ea typeface="微软雅黑" panose="020B0503020204020204" pitchFamily="34" charset="-122"/>
              </a:rPr>
              <a:t>函数的用法如下：</a:t>
            </a:r>
          </a:p>
          <a:p>
            <a:pPr>
              <a:lnSpc>
                <a:spcPct val="125000"/>
              </a:lnSpc>
              <a:buFontTx/>
              <a:buNone/>
            </a:pPr>
            <a:r>
              <a:rPr lang="en-US" altLang="zh-CN" sz="2100" b="1" dirty="0">
                <a:latin typeface="微软雅黑" panose="020B0503020204020204" pitchFamily="34" charset="-122"/>
                <a:ea typeface="微软雅黑" panose="020B0503020204020204" pitchFamily="34" charset="-122"/>
              </a:rPr>
              <a:t>     </a:t>
            </a:r>
            <a:r>
              <a:rPr lang="en-US" altLang="zh-CN" sz="2100" b="1" dirty="0">
                <a:solidFill>
                  <a:srgbClr val="0066CC"/>
                </a:solidFill>
                <a:latin typeface="微软雅黑" panose="020B0503020204020204" pitchFamily="34" charset="-122"/>
                <a:ea typeface="微软雅黑" panose="020B0503020204020204" pitchFamily="34" charset="-122"/>
              </a:rPr>
              <a:t>int </a:t>
            </a:r>
            <a:r>
              <a:rPr lang="en-US" altLang="zh-CN" sz="2100" b="1" dirty="0" err="1">
                <a:solidFill>
                  <a:srgbClr val="0066CC"/>
                </a:solidFill>
                <a:latin typeface="微软雅黑" panose="020B0503020204020204" pitchFamily="34" charset="-122"/>
                <a:ea typeface="微软雅黑" panose="020B0503020204020204" pitchFamily="34" charset="-122"/>
              </a:rPr>
              <a:t>execve</a:t>
            </a:r>
            <a:r>
              <a:rPr lang="en-US" altLang="zh-CN" sz="2100" b="1" dirty="0">
                <a:solidFill>
                  <a:srgbClr val="0066CC"/>
                </a:solidFill>
                <a:latin typeface="微软雅黑" panose="020B0503020204020204" pitchFamily="34" charset="-122"/>
                <a:ea typeface="微软雅黑" panose="020B0503020204020204" pitchFamily="34" charset="-122"/>
              </a:rPr>
              <a:t>(char *filename, char *</a:t>
            </a:r>
            <a:r>
              <a:rPr lang="en-US" altLang="zh-CN" sz="2100" b="1" dirty="0" err="1">
                <a:solidFill>
                  <a:srgbClr val="0066CC"/>
                </a:solidFill>
                <a:latin typeface="微软雅黑" panose="020B0503020204020204" pitchFamily="34" charset="-122"/>
                <a:ea typeface="微软雅黑" panose="020B0503020204020204" pitchFamily="34" charset="-122"/>
              </a:rPr>
              <a:t>argv</a:t>
            </a:r>
            <a:r>
              <a:rPr lang="en-US" altLang="zh-CN" sz="2100" b="1" dirty="0">
                <a:solidFill>
                  <a:srgbClr val="0066CC"/>
                </a:solidFill>
                <a:latin typeface="微软雅黑" panose="020B0503020204020204" pitchFamily="34" charset="-122"/>
                <a:ea typeface="微软雅黑" panose="020B0503020204020204" pitchFamily="34" charset="-122"/>
              </a:rPr>
              <a:t>[], *</a:t>
            </a:r>
            <a:r>
              <a:rPr lang="en-US" altLang="zh-CN" sz="2100" b="1" dirty="0" err="1">
                <a:solidFill>
                  <a:srgbClr val="0066CC"/>
                </a:solidFill>
                <a:latin typeface="微软雅黑" panose="020B0503020204020204" pitchFamily="34" charset="-122"/>
                <a:ea typeface="微软雅黑" panose="020B0503020204020204" pitchFamily="34" charset="-122"/>
              </a:rPr>
              <a:t>envp</a:t>
            </a:r>
            <a:r>
              <a:rPr lang="en-US" altLang="zh-CN" sz="2100" b="1" dirty="0">
                <a:solidFill>
                  <a:srgbClr val="0066CC"/>
                </a:solidFill>
                <a:latin typeface="微软雅黑" panose="020B0503020204020204" pitchFamily="34" charset="-122"/>
                <a:ea typeface="微软雅黑" panose="020B0503020204020204" pitchFamily="34" charset="-122"/>
              </a:rPr>
              <a:t>[]);</a:t>
            </a:r>
          </a:p>
          <a:p>
            <a:pPr>
              <a:lnSpc>
                <a:spcPct val="125000"/>
              </a:lnSpc>
              <a:buFontTx/>
              <a:buNone/>
            </a:pPr>
            <a:r>
              <a:rPr lang="zh-CN" altLang="en-US" sz="2100" b="1" dirty="0">
                <a:latin typeface="微软雅黑" panose="020B0503020204020204" pitchFamily="34" charset="-122"/>
                <a:ea typeface="微软雅黑" panose="020B0503020204020204" pitchFamily="34" charset="-122"/>
              </a:rPr>
              <a:t>    </a:t>
            </a:r>
            <a:r>
              <a:rPr lang="en-US" altLang="zh-CN" sz="2100" b="1" dirty="0">
                <a:solidFill>
                  <a:srgbClr val="008000"/>
                </a:solidFill>
                <a:latin typeface="微软雅黑" panose="020B0503020204020204" pitchFamily="34" charset="-122"/>
                <a:ea typeface="微软雅黑" panose="020B0503020204020204" pitchFamily="34" charset="-122"/>
              </a:rPr>
              <a:t>filename</a:t>
            </a:r>
            <a:r>
              <a:rPr lang="zh-CN" altLang="en-US" sz="2100" b="1" dirty="0">
                <a:solidFill>
                  <a:srgbClr val="008000"/>
                </a:solidFill>
                <a:latin typeface="微软雅黑" panose="020B0503020204020204" pitchFamily="34" charset="-122"/>
                <a:ea typeface="微软雅黑" panose="020B0503020204020204" pitchFamily="34" charset="-122"/>
              </a:rPr>
              <a:t>是</a:t>
            </a:r>
            <a:r>
              <a:rPr lang="zh-CN" altLang="en-US" sz="2100" b="1" dirty="0">
                <a:solidFill>
                  <a:srgbClr val="FF0000"/>
                </a:solidFill>
                <a:latin typeface="微软雅黑" panose="020B0503020204020204" pitchFamily="34" charset="-122"/>
                <a:ea typeface="微软雅黑" panose="020B0503020204020204" pitchFamily="34" charset="-122"/>
              </a:rPr>
              <a:t>加载并运行的可执行文件名</a:t>
            </a:r>
            <a:r>
              <a:rPr lang="en-US" altLang="zh-CN" sz="2100" b="1" dirty="0">
                <a:solidFill>
                  <a:srgbClr val="FF0000"/>
                </a:solidFill>
                <a:latin typeface="微软雅黑" panose="020B0503020204020204" pitchFamily="34" charset="-122"/>
                <a:ea typeface="微软雅黑" panose="020B0503020204020204" pitchFamily="34" charset="-122"/>
              </a:rPr>
              <a:t>(</a:t>
            </a:r>
            <a:r>
              <a:rPr lang="zh-CN" altLang="en-US" sz="2100" b="1" dirty="0">
                <a:solidFill>
                  <a:srgbClr val="FF0000"/>
                </a:solidFill>
                <a:latin typeface="微软雅黑" panose="020B0503020204020204" pitchFamily="34" charset="-122"/>
                <a:ea typeface="微软雅黑" panose="020B0503020204020204" pitchFamily="34" charset="-122"/>
              </a:rPr>
              <a:t>如</a:t>
            </a:r>
            <a:r>
              <a:rPr lang="en-US" altLang="zh-CN" sz="2100" b="1" dirty="0">
                <a:solidFill>
                  <a:srgbClr val="0066CC"/>
                </a:solidFill>
                <a:latin typeface="微软雅黑" panose="020B0503020204020204" pitchFamily="34" charset="-122"/>
                <a:ea typeface="微软雅黑" panose="020B0503020204020204" pitchFamily="34" charset="-122"/>
              </a:rPr>
              <a:t>./hello</a:t>
            </a:r>
            <a:r>
              <a:rPr lang="en-US" altLang="zh-CN" sz="2100" b="1" dirty="0">
                <a:solidFill>
                  <a:srgbClr val="FF0000"/>
                </a:solidFill>
                <a:latin typeface="微软雅黑" panose="020B0503020204020204" pitchFamily="34" charset="-122"/>
                <a:ea typeface="微软雅黑" panose="020B0503020204020204" pitchFamily="34" charset="-122"/>
              </a:rPr>
              <a:t>)</a:t>
            </a:r>
            <a:r>
              <a:rPr lang="zh-CN" altLang="en-US" sz="2100" b="1" dirty="0">
                <a:solidFill>
                  <a:srgbClr val="008000"/>
                </a:solidFill>
                <a:latin typeface="微软雅黑" panose="020B0503020204020204" pitchFamily="34" charset="-122"/>
                <a:ea typeface="微软雅黑" panose="020B0503020204020204" pitchFamily="34" charset="-122"/>
              </a:rPr>
              <a:t>，可带参数列表</a:t>
            </a:r>
            <a:r>
              <a:rPr lang="en-US" altLang="zh-CN" sz="2100" b="1" dirty="0" err="1">
                <a:solidFill>
                  <a:srgbClr val="008000"/>
                </a:solidFill>
                <a:latin typeface="微软雅黑" panose="020B0503020204020204" pitchFamily="34" charset="-122"/>
                <a:ea typeface="微软雅黑" panose="020B0503020204020204" pitchFamily="34" charset="-122"/>
              </a:rPr>
              <a:t>argv</a:t>
            </a:r>
            <a:r>
              <a:rPr lang="zh-CN" altLang="en-US" sz="2100" b="1" dirty="0">
                <a:solidFill>
                  <a:srgbClr val="008000"/>
                </a:solidFill>
                <a:latin typeface="微软雅黑" panose="020B0503020204020204" pitchFamily="34" charset="-122"/>
                <a:ea typeface="微软雅黑" panose="020B0503020204020204" pitchFamily="34" charset="-122"/>
              </a:rPr>
              <a:t>和环境变量列表</a:t>
            </a:r>
            <a:r>
              <a:rPr lang="en-US" altLang="zh-CN" sz="2100" b="1" dirty="0" err="1">
                <a:solidFill>
                  <a:srgbClr val="008000"/>
                </a:solidFill>
                <a:latin typeface="微软雅黑" panose="020B0503020204020204" pitchFamily="34" charset="-122"/>
                <a:ea typeface="微软雅黑" panose="020B0503020204020204" pitchFamily="34" charset="-122"/>
              </a:rPr>
              <a:t>envp</a:t>
            </a:r>
            <a:r>
              <a:rPr lang="zh-CN" altLang="en-US" sz="2100" b="1" dirty="0">
                <a:solidFill>
                  <a:srgbClr val="008000"/>
                </a:solidFill>
                <a:latin typeface="微软雅黑" panose="020B0503020204020204" pitchFamily="34" charset="-122"/>
                <a:ea typeface="微软雅黑" panose="020B0503020204020204" pitchFamily="34" charset="-122"/>
              </a:rPr>
              <a:t>。若错误（如找不到指定文件</a:t>
            </a:r>
            <a:r>
              <a:rPr lang="en-US" altLang="zh-CN" sz="2100" b="1" dirty="0">
                <a:solidFill>
                  <a:srgbClr val="008000"/>
                </a:solidFill>
                <a:latin typeface="微软雅黑" panose="020B0503020204020204" pitchFamily="34" charset="-122"/>
                <a:ea typeface="微软雅黑" panose="020B0503020204020204" pitchFamily="34" charset="-122"/>
              </a:rPr>
              <a:t>filename</a:t>
            </a:r>
            <a:r>
              <a:rPr lang="zh-CN" altLang="en-US" sz="2100" b="1" dirty="0">
                <a:solidFill>
                  <a:srgbClr val="008000"/>
                </a:solidFill>
                <a:latin typeface="微软雅黑" panose="020B0503020204020204" pitchFamily="34" charset="-122"/>
                <a:ea typeface="微软雅黑" panose="020B0503020204020204" pitchFamily="34" charset="-122"/>
              </a:rPr>
              <a:t>），则返回</a:t>
            </a:r>
            <a:r>
              <a:rPr lang="en-US" altLang="zh-CN" sz="2100" b="1" dirty="0">
                <a:solidFill>
                  <a:srgbClr val="008000"/>
                </a:solidFill>
                <a:latin typeface="微软雅黑" panose="020B0503020204020204" pitchFamily="34" charset="-122"/>
                <a:ea typeface="微软雅黑" panose="020B0503020204020204" pitchFamily="34" charset="-122"/>
              </a:rPr>
              <a:t>-1</a:t>
            </a:r>
            <a:r>
              <a:rPr lang="zh-CN" altLang="en-US" sz="2100" b="1" dirty="0">
                <a:solidFill>
                  <a:srgbClr val="008000"/>
                </a:solidFill>
                <a:latin typeface="微软雅黑" panose="020B0503020204020204" pitchFamily="34" charset="-122"/>
                <a:ea typeface="微软雅黑" panose="020B0503020204020204" pitchFamily="34" charset="-122"/>
              </a:rPr>
              <a:t>，并将控制权交给调用程序； 若函数执行成功，则不返回，最终</a:t>
            </a:r>
            <a:r>
              <a:rPr lang="zh-CN" altLang="en-US" sz="2100" b="1" dirty="0">
                <a:solidFill>
                  <a:srgbClr val="FF3300"/>
                </a:solidFill>
                <a:latin typeface="微软雅黑" panose="020B0503020204020204" pitchFamily="34" charset="-122"/>
                <a:ea typeface="微软雅黑" panose="020B0503020204020204" pitchFamily="34" charset="-122"/>
              </a:rPr>
              <a:t>将控制权传递到可执行目标中的主函数</a:t>
            </a:r>
            <a:r>
              <a:rPr lang="en-US" altLang="zh-CN" sz="2100" b="1" dirty="0">
                <a:solidFill>
                  <a:srgbClr val="FF3300"/>
                </a:solidFill>
                <a:latin typeface="微软雅黑" panose="020B0503020204020204" pitchFamily="34" charset="-122"/>
                <a:ea typeface="微软雅黑" panose="020B0503020204020204" pitchFamily="34" charset="-122"/>
              </a:rPr>
              <a:t>main</a:t>
            </a:r>
            <a:r>
              <a:rPr lang="zh-CN" altLang="en-US" sz="2100" b="1" dirty="0">
                <a:solidFill>
                  <a:srgbClr val="008000"/>
                </a:solidFill>
                <a:latin typeface="微软雅黑" panose="020B0503020204020204" pitchFamily="34" charset="-122"/>
                <a:ea typeface="微软雅黑" panose="020B0503020204020204" pitchFamily="34" charset="-122"/>
              </a:rPr>
              <a:t>。</a:t>
            </a:r>
            <a:endParaRPr lang="en-US" altLang="zh-CN" sz="2100" b="1" dirty="0">
              <a:solidFill>
                <a:srgbClr val="008000"/>
              </a:solidFill>
              <a:latin typeface="微软雅黑" panose="020B0503020204020204" pitchFamily="34" charset="-122"/>
              <a:ea typeface="微软雅黑" panose="020B0503020204020204" pitchFamily="34" charset="-122"/>
            </a:endParaRPr>
          </a:p>
          <a:p>
            <a:pPr>
              <a:lnSpc>
                <a:spcPct val="125000"/>
              </a:lnSpc>
              <a:buFontTx/>
              <a:buNone/>
            </a:pPr>
            <a:endParaRPr lang="zh-CN" altLang="en-US" sz="2100" b="1" dirty="0">
              <a:solidFill>
                <a:srgbClr val="008000"/>
              </a:solidFill>
              <a:latin typeface="微软雅黑" panose="020B0503020204020204" pitchFamily="34" charset="-122"/>
              <a:ea typeface="微软雅黑" panose="020B0503020204020204" pitchFamily="34" charset="-122"/>
            </a:endParaRPr>
          </a:p>
          <a:p>
            <a:pPr>
              <a:lnSpc>
                <a:spcPct val="125000"/>
              </a:lnSpc>
            </a:pPr>
            <a:r>
              <a:rPr lang="zh-CN" altLang="en-US" sz="2100" b="1" dirty="0">
                <a:latin typeface="微软雅黑" panose="020B0503020204020204" pitchFamily="34" charset="-122"/>
                <a:ea typeface="微软雅黑" panose="020B0503020204020204" pitchFamily="34" charset="-122"/>
              </a:rPr>
              <a:t>主函数</a:t>
            </a:r>
            <a:r>
              <a:rPr lang="en-US" altLang="zh-CN" sz="2100" b="1" dirty="0">
                <a:latin typeface="微软雅黑" panose="020B0503020204020204" pitchFamily="34" charset="-122"/>
                <a:ea typeface="微软雅黑" panose="020B0503020204020204" pitchFamily="34" charset="-122"/>
              </a:rPr>
              <a:t>main()</a:t>
            </a:r>
            <a:r>
              <a:rPr lang="zh-CN" altLang="en-US" sz="2100" b="1" dirty="0">
                <a:latin typeface="微软雅黑" panose="020B0503020204020204" pitchFamily="34" charset="-122"/>
                <a:ea typeface="微软雅黑" panose="020B0503020204020204" pitchFamily="34" charset="-122"/>
              </a:rPr>
              <a:t>的原型形式如下：</a:t>
            </a:r>
          </a:p>
          <a:p>
            <a:pPr>
              <a:lnSpc>
                <a:spcPct val="125000"/>
              </a:lnSpc>
              <a:buFontTx/>
              <a:buNone/>
            </a:pPr>
            <a:r>
              <a:rPr lang="en-US" altLang="zh-CN" sz="2100" b="1" dirty="0">
                <a:latin typeface="微软雅黑" panose="020B0503020204020204" pitchFamily="34" charset="-122"/>
                <a:ea typeface="微软雅黑" panose="020B0503020204020204" pitchFamily="34" charset="-122"/>
              </a:rPr>
              <a:t>     </a:t>
            </a:r>
            <a:r>
              <a:rPr lang="en-US" altLang="zh-CN" sz="2100" b="1" dirty="0">
                <a:solidFill>
                  <a:srgbClr val="0066CC"/>
                </a:solidFill>
                <a:latin typeface="微软雅黑" panose="020B0503020204020204" pitchFamily="34" charset="-122"/>
                <a:ea typeface="微软雅黑" panose="020B0503020204020204" pitchFamily="34" charset="-122"/>
              </a:rPr>
              <a:t>int main(int </a:t>
            </a:r>
            <a:r>
              <a:rPr lang="en-US" altLang="zh-CN" sz="2100" b="1" dirty="0" err="1">
                <a:solidFill>
                  <a:srgbClr val="0066CC"/>
                </a:solidFill>
                <a:latin typeface="微软雅黑" panose="020B0503020204020204" pitchFamily="34" charset="-122"/>
                <a:ea typeface="微软雅黑" panose="020B0503020204020204" pitchFamily="34" charset="-122"/>
              </a:rPr>
              <a:t>argc</a:t>
            </a:r>
            <a:r>
              <a:rPr lang="en-US" altLang="zh-CN" sz="2100" b="1" dirty="0">
                <a:solidFill>
                  <a:srgbClr val="0066CC"/>
                </a:solidFill>
                <a:latin typeface="微软雅黑" panose="020B0503020204020204" pitchFamily="34" charset="-122"/>
                <a:ea typeface="微软雅黑" panose="020B0503020204020204" pitchFamily="34" charset="-122"/>
              </a:rPr>
              <a:t>, char **</a:t>
            </a:r>
            <a:r>
              <a:rPr lang="en-US" altLang="zh-CN" sz="2100" b="1" dirty="0" err="1">
                <a:solidFill>
                  <a:srgbClr val="0066CC"/>
                </a:solidFill>
                <a:latin typeface="微软雅黑" panose="020B0503020204020204" pitchFamily="34" charset="-122"/>
                <a:ea typeface="微软雅黑" panose="020B0503020204020204" pitchFamily="34" charset="-122"/>
              </a:rPr>
              <a:t>argv</a:t>
            </a:r>
            <a:r>
              <a:rPr lang="en-US" altLang="zh-CN" sz="2100" b="1" dirty="0">
                <a:solidFill>
                  <a:srgbClr val="0066CC"/>
                </a:solidFill>
                <a:latin typeface="微软雅黑" panose="020B0503020204020204" pitchFamily="34" charset="-122"/>
                <a:ea typeface="微软雅黑" panose="020B0503020204020204" pitchFamily="34" charset="-122"/>
              </a:rPr>
              <a:t>, char **</a:t>
            </a:r>
            <a:r>
              <a:rPr lang="en-US" altLang="zh-CN" sz="2100" b="1" dirty="0" err="1">
                <a:solidFill>
                  <a:srgbClr val="0066CC"/>
                </a:solidFill>
                <a:latin typeface="微软雅黑" panose="020B0503020204020204" pitchFamily="34" charset="-122"/>
                <a:ea typeface="微软雅黑" panose="020B0503020204020204" pitchFamily="34" charset="-122"/>
              </a:rPr>
              <a:t>envp</a:t>
            </a:r>
            <a:r>
              <a:rPr lang="en-US" altLang="zh-CN" sz="2100" b="1" dirty="0">
                <a:solidFill>
                  <a:srgbClr val="0066CC"/>
                </a:solidFill>
                <a:latin typeface="微软雅黑" panose="020B0503020204020204" pitchFamily="34" charset="-122"/>
                <a:ea typeface="微软雅黑" panose="020B0503020204020204" pitchFamily="34" charset="-122"/>
              </a:rPr>
              <a:t>);</a:t>
            </a:r>
            <a:r>
              <a:rPr lang="en-US" altLang="zh-CN" sz="2100" b="1" dirty="0">
                <a:latin typeface="微软雅黑" panose="020B0503020204020204" pitchFamily="34" charset="-122"/>
                <a:ea typeface="微软雅黑" panose="020B0503020204020204" pitchFamily="34" charset="-122"/>
              </a:rPr>
              <a:t>   </a:t>
            </a:r>
            <a:r>
              <a:rPr lang="zh-CN" altLang="en-US" sz="2100" b="1" dirty="0">
                <a:latin typeface="微软雅黑" panose="020B0503020204020204" pitchFamily="34" charset="-122"/>
                <a:ea typeface="微软雅黑" panose="020B0503020204020204" pitchFamily="34" charset="-122"/>
              </a:rPr>
              <a:t>或者：</a:t>
            </a:r>
          </a:p>
          <a:p>
            <a:pPr>
              <a:lnSpc>
                <a:spcPct val="125000"/>
              </a:lnSpc>
              <a:buFontTx/>
              <a:buNone/>
            </a:pPr>
            <a:r>
              <a:rPr lang="en-US" altLang="zh-CN" sz="2100" b="1" dirty="0">
                <a:latin typeface="微软雅黑" panose="020B0503020204020204" pitchFamily="34" charset="-122"/>
                <a:ea typeface="微软雅黑" panose="020B0503020204020204" pitchFamily="34" charset="-122"/>
              </a:rPr>
              <a:t>     </a:t>
            </a:r>
            <a:r>
              <a:rPr lang="en-US" altLang="zh-CN" sz="2100" b="1" dirty="0">
                <a:solidFill>
                  <a:srgbClr val="0066CC"/>
                </a:solidFill>
                <a:latin typeface="微软雅黑" panose="020B0503020204020204" pitchFamily="34" charset="-122"/>
                <a:ea typeface="微软雅黑" panose="020B0503020204020204" pitchFamily="34" charset="-122"/>
              </a:rPr>
              <a:t>int main(int </a:t>
            </a:r>
            <a:r>
              <a:rPr lang="en-US" altLang="zh-CN" sz="2100" b="1" dirty="0" err="1">
                <a:solidFill>
                  <a:srgbClr val="0066CC"/>
                </a:solidFill>
                <a:latin typeface="微软雅黑" panose="020B0503020204020204" pitchFamily="34" charset="-122"/>
                <a:ea typeface="微软雅黑" panose="020B0503020204020204" pitchFamily="34" charset="-122"/>
              </a:rPr>
              <a:t>argc</a:t>
            </a:r>
            <a:r>
              <a:rPr lang="en-US" altLang="zh-CN" sz="2100" b="1" dirty="0">
                <a:solidFill>
                  <a:srgbClr val="0066CC"/>
                </a:solidFill>
                <a:latin typeface="微软雅黑" panose="020B0503020204020204" pitchFamily="34" charset="-122"/>
                <a:ea typeface="微软雅黑" panose="020B0503020204020204" pitchFamily="34" charset="-122"/>
              </a:rPr>
              <a:t>, char *</a:t>
            </a:r>
            <a:r>
              <a:rPr lang="en-US" altLang="zh-CN" sz="2100" b="1" dirty="0" err="1">
                <a:solidFill>
                  <a:srgbClr val="0066CC"/>
                </a:solidFill>
                <a:latin typeface="微软雅黑" panose="020B0503020204020204" pitchFamily="34" charset="-122"/>
                <a:ea typeface="微软雅黑" panose="020B0503020204020204" pitchFamily="34" charset="-122"/>
              </a:rPr>
              <a:t>argv</a:t>
            </a:r>
            <a:r>
              <a:rPr lang="en-US" altLang="zh-CN" sz="2100" b="1" dirty="0">
                <a:solidFill>
                  <a:srgbClr val="0066CC"/>
                </a:solidFill>
                <a:latin typeface="微软雅黑" panose="020B0503020204020204" pitchFamily="34" charset="-122"/>
                <a:ea typeface="微软雅黑" panose="020B0503020204020204" pitchFamily="34" charset="-122"/>
              </a:rPr>
              <a:t>[], char *</a:t>
            </a:r>
            <a:r>
              <a:rPr lang="en-US" altLang="zh-CN" sz="2100" b="1" dirty="0" err="1">
                <a:solidFill>
                  <a:srgbClr val="0066CC"/>
                </a:solidFill>
                <a:latin typeface="微软雅黑" panose="020B0503020204020204" pitchFamily="34" charset="-122"/>
                <a:ea typeface="微软雅黑" panose="020B0503020204020204" pitchFamily="34" charset="-122"/>
              </a:rPr>
              <a:t>envp</a:t>
            </a:r>
            <a:r>
              <a:rPr lang="en-US" altLang="zh-CN" sz="2100" b="1" dirty="0">
                <a:solidFill>
                  <a:srgbClr val="0066CC"/>
                </a:solidFill>
                <a:latin typeface="微软雅黑" panose="020B0503020204020204" pitchFamily="34" charset="-122"/>
                <a:ea typeface="微软雅黑" panose="020B0503020204020204" pitchFamily="34" charset="-122"/>
              </a:rPr>
              <a:t>[]);</a:t>
            </a:r>
            <a:r>
              <a:rPr lang="en-US" altLang="zh-CN" sz="2100" b="1" dirty="0">
                <a:latin typeface="微软雅黑" panose="020B0503020204020204" pitchFamily="34" charset="-122"/>
                <a:ea typeface="微软雅黑" panose="020B0503020204020204" pitchFamily="34" charset="-122"/>
              </a:rPr>
              <a:t> </a:t>
            </a:r>
            <a:r>
              <a:rPr lang="zh-CN" altLang="en-US" sz="2100" b="1" dirty="0">
                <a:latin typeface="微软雅黑" panose="020B0503020204020204" pitchFamily="34" charset="-122"/>
                <a:ea typeface="微软雅黑" panose="020B0503020204020204" pitchFamily="34" charset="-122"/>
              </a:rPr>
              <a:t> </a:t>
            </a:r>
            <a:endParaRPr lang="zh-CN" altLang="en-US" sz="2100" b="1" dirty="0">
              <a:solidFill>
                <a:srgbClr val="008000"/>
              </a:solidFill>
              <a:latin typeface="微软雅黑" panose="020B0503020204020204" pitchFamily="34" charset="-122"/>
              <a:ea typeface="微软雅黑" panose="020B0503020204020204" pitchFamily="34" charset="-122"/>
            </a:endParaRPr>
          </a:p>
          <a:p>
            <a:pPr>
              <a:lnSpc>
                <a:spcPct val="125000"/>
              </a:lnSpc>
              <a:buFontTx/>
              <a:buNone/>
            </a:pPr>
            <a:r>
              <a:rPr lang="zh-CN" altLang="en-US" sz="2000" dirty="0">
                <a:solidFill>
                  <a:srgbClr val="996600"/>
                </a:solidFill>
                <a:latin typeface="微软雅黑" panose="020B0503020204020204" pitchFamily="34" charset="-122"/>
                <a:ea typeface="微软雅黑" panose="020B0503020204020204" pitchFamily="34" charset="-122"/>
              </a:rPr>
              <a:t>前述例子：“</a:t>
            </a:r>
            <a:r>
              <a:rPr lang="en-US" altLang="zh-CN" sz="2000" dirty="0">
                <a:solidFill>
                  <a:srgbClr val="996600"/>
                </a:solidFill>
                <a:latin typeface="微软雅黑" panose="020B0503020204020204" pitchFamily="34" charset="-122"/>
                <a:ea typeface="微软雅黑" panose="020B0503020204020204" pitchFamily="34" charset="-122"/>
              </a:rPr>
              <a:t>.\test </a:t>
            </a:r>
            <a:r>
              <a:rPr lang="en-US" altLang="zh-CN" sz="2000" dirty="0"/>
              <a:t>0123456789ABCDEFXXXX</a:t>
            </a:r>
            <a:r>
              <a:rPr lang="zh-CN" altLang="en-US" sz="2000" dirty="0"/>
              <a:t>▥ ▧▥▧</a:t>
            </a:r>
            <a:r>
              <a:rPr lang="en-US" altLang="zh-CN" sz="2000" dirty="0">
                <a:solidFill>
                  <a:srgbClr val="996600"/>
                </a:solidFill>
                <a:latin typeface="微软雅黑" panose="020B0503020204020204" pitchFamily="34" charset="-122"/>
                <a:ea typeface="微软雅黑" panose="020B0503020204020204" pitchFamily="34" charset="-122"/>
              </a:rPr>
              <a:t>” ,</a:t>
            </a:r>
            <a:r>
              <a:rPr lang="en-US" altLang="zh-CN" sz="2000" dirty="0" err="1">
                <a:solidFill>
                  <a:srgbClr val="996600"/>
                </a:solidFill>
                <a:latin typeface="微软雅黑" panose="020B0503020204020204" pitchFamily="34" charset="-122"/>
                <a:ea typeface="微软雅黑" panose="020B0503020204020204" pitchFamily="34" charset="-122"/>
              </a:rPr>
              <a:t>argc</a:t>
            </a:r>
            <a:r>
              <a:rPr lang="en-US" altLang="zh-CN" sz="2000" dirty="0">
                <a:solidFill>
                  <a:srgbClr val="996600"/>
                </a:solidFill>
                <a:latin typeface="微软雅黑" panose="020B0503020204020204" pitchFamily="34" charset="-122"/>
                <a:ea typeface="微软雅黑" panose="020B0503020204020204" pitchFamily="34" charset="-122"/>
              </a:rPr>
              <a:t>=2</a:t>
            </a:r>
          </a:p>
        </p:txBody>
      </p:sp>
      <p:grpSp>
        <p:nvGrpSpPr>
          <p:cNvPr id="3" name="Group 4">
            <a:extLst>
              <a:ext uri="{FF2B5EF4-FFF2-40B4-BE49-F238E27FC236}">
                <a16:creationId xmlns:a16="http://schemas.microsoft.com/office/drawing/2014/main" id="{66F07D13-497E-1C7C-84AB-0FB5704B75AA}"/>
              </a:ext>
            </a:extLst>
          </p:cNvPr>
          <p:cNvGrpSpPr>
            <a:grpSpLocks/>
          </p:cNvGrpSpPr>
          <p:nvPr/>
        </p:nvGrpSpPr>
        <p:grpSpPr bwMode="auto">
          <a:xfrm>
            <a:off x="1692275" y="6446663"/>
            <a:ext cx="1123950" cy="366713"/>
            <a:chOff x="1321" y="3974"/>
            <a:chExt cx="708" cy="231"/>
          </a:xfrm>
        </p:grpSpPr>
        <p:sp>
          <p:nvSpPr>
            <p:cNvPr id="4" name="Text Box 5">
              <a:extLst>
                <a:ext uri="{FF2B5EF4-FFF2-40B4-BE49-F238E27FC236}">
                  <a16:creationId xmlns:a16="http://schemas.microsoft.com/office/drawing/2014/main" id="{E7FC6CCD-698C-7ADB-C18B-3E1BA67B7566}"/>
                </a:ext>
              </a:extLst>
            </p:cNvPr>
            <p:cNvSpPr txBox="1">
              <a:spLocks noChangeArrowheads="1"/>
            </p:cNvSpPr>
            <p:nvPr/>
          </p:nvSpPr>
          <p:spPr bwMode="auto">
            <a:xfrm>
              <a:off x="1321" y="3974"/>
              <a:ext cx="708"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en-US" altLang="zh-CN" sz="1800">
                  <a:solidFill>
                    <a:srgbClr val="FF3300"/>
                  </a:solidFill>
                  <a:latin typeface="微软雅黑" panose="020B0503020204020204" pitchFamily="34" charset="-122"/>
                  <a:ea typeface="微软雅黑" panose="020B0503020204020204" pitchFamily="34" charset="-122"/>
                </a:rPr>
                <a:t>argv[0]</a:t>
              </a:r>
            </a:p>
          </p:txBody>
        </p:sp>
        <p:sp>
          <p:nvSpPr>
            <p:cNvPr id="5" name="Line 6">
              <a:extLst>
                <a:ext uri="{FF2B5EF4-FFF2-40B4-BE49-F238E27FC236}">
                  <a16:creationId xmlns:a16="http://schemas.microsoft.com/office/drawing/2014/main" id="{CC14B899-7687-99C3-DD60-4F0FDCEE21BD}"/>
                </a:ext>
              </a:extLst>
            </p:cNvPr>
            <p:cNvSpPr>
              <a:spLocks noChangeShapeType="1"/>
            </p:cNvSpPr>
            <p:nvPr/>
          </p:nvSpPr>
          <p:spPr bwMode="auto">
            <a:xfrm flipV="1">
              <a:off x="1406" y="3974"/>
              <a:ext cx="482"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6" name="Group 7">
            <a:extLst>
              <a:ext uri="{FF2B5EF4-FFF2-40B4-BE49-F238E27FC236}">
                <a16:creationId xmlns:a16="http://schemas.microsoft.com/office/drawing/2014/main" id="{9E81721D-C6F1-3BCC-53DE-ADA421379FFA}"/>
              </a:ext>
            </a:extLst>
          </p:cNvPr>
          <p:cNvGrpSpPr>
            <a:grpSpLocks/>
          </p:cNvGrpSpPr>
          <p:nvPr/>
        </p:nvGrpSpPr>
        <p:grpSpPr bwMode="auto">
          <a:xfrm>
            <a:off x="2681288" y="6446663"/>
            <a:ext cx="3735387" cy="366713"/>
            <a:chOff x="1944" y="3970"/>
            <a:chExt cx="2297" cy="231"/>
          </a:xfrm>
        </p:grpSpPr>
        <p:sp>
          <p:nvSpPr>
            <p:cNvPr id="7" name="Text Box 8">
              <a:extLst>
                <a:ext uri="{FF2B5EF4-FFF2-40B4-BE49-F238E27FC236}">
                  <a16:creationId xmlns:a16="http://schemas.microsoft.com/office/drawing/2014/main" id="{9D1FE75A-5125-715E-CEDC-436E760F7641}"/>
                </a:ext>
              </a:extLst>
            </p:cNvPr>
            <p:cNvSpPr txBox="1">
              <a:spLocks noChangeArrowheads="1"/>
            </p:cNvSpPr>
            <p:nvPr/>
          </p:nvSpPr>
          <p:spPr bwMode="auto">
            <a:xfrm>
              <a:off x="2653" y="3970"/>
              <a:ext cx="708" cy="2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a:lnSpc>
                  <a:spcPct val="100000"/>
                </a:lnSpc>
                <a:spcBef>
                  <a:spcPct val="50000"/>
                </a:spcBef>
                <a:buFontTx/>
                <a:buNone/>
              </a:pPr>
              <a:r>
                <a:rPr lang="en-US" altLang="zh-CN" sz="1800" dirty="0" err="1">
                  <a:solidFill>
                    <a:srgbClr val="FF3300"/>
                  </a:solidFill>
                  <a:latin typeface="微软雅黑" panose="020B0503020204020204" pitchFamily="34" charset="-122"/>
                  <a:ea typeface="微软雅黑" panose="020B0503020204020204" pitchFamily="34" charset="-122"/>
                </a:rPr>
                <a:t>argv</a:t>
              </a:r>
              <a:r>
                <a:rPr lang="en-US" altLang="zh-CN" sz="1800" dirty="0">
                  <a:solidFill>
                    <a:srgbClr val="FF3300"/>
                  </a:solidFill>
                  <a:latin typeface="微软雅黑" panose="020B0503020204020204" pitchFamily="34" charset="-122"/>
                  <a:ea typeface="微软雅黑" panose="020B0503020204020204" pitchFamily="34" charset="-122"/>
                </a:rPr>
                <a:t>[1]</a:t>
              </a:r>
            </a:p>
          </p:txBody>
        </p:sp>
        <p:sp>
          <p:nvSpPr>
            <p:cNvPr id="8" name="Line 9">
              <a:extLst>
                <a:ext uri="{FF2B5EF4-FFF2-40B4-BE49-F238E27FC236}">
                  <a16:creationId xmlns:a16="http://schemas.microsoft.com/office/drawing/2014/main" id="{53A843C7-0855-0B31-85B2-CD274D411D47}"/>
                </a:ext>
              </a:extLst>
            </p:cNvPr>
            <p:cNvSpPr>
              <a:spLocks noChangeShapeType="1"/>
            </p:cNvSpPr>
            <p:nvPr/>
          </p:nvSpPr>
          <p:spPr bwMode="auto">
            <a:xfrm flipV="1">
              <a:off x="1944" y="3970"/>
              <a:ext cx="2297" cy="0"/>
            </a:xfrm>
            <a:prstGeom prst="line">
              <a:avLst/>
            </a:prstGeom>
            <a:noFill/>
            <a:ln w="5715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extLst>
      <p:ext uri="{BB962C8B-B14F-4D97-AF65-F5344CB8AC3E}">
        <p14:creationId xmlns:p14="http://schemas.microsoft.com/office/powerpoint/2010/main" val="123336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linds(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linds(horizont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linds(horizont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linds(horizont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blinds(horizontal)">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blinds(horizontal)">
                                      <p:cBhvr>
                                        <p:cTn id="32" dur="500"/>
                                        <p:tgtEl>
                                          <p:spTgt spid="2">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blinds(horizontal)">
                                      <p:cBhvr>
                                        <p:cTn id="35" dur="500"/>
                                        <p:tgtEl>
                                          <p:spTgt spid="2">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
                                            <p:txEl>
                                              <p:pRg st="9" end="9"/>
                                            </p:txEl>
                                          </p:spTgt>
                                        </p:tgtEl>
                                        <p:attrNameLst>
                                          <p:attrName>style.visibility</p:attrName>
                                        </p:attrNameLst>
                                      </p:cBhvr>
                                      <p:to>
                                        <p:strVal val="visible"/>
                                      </p:to>
                                    </p:set>
                                    <p:animEffect transition="in" filter="blinds(horizontal)">
                                      <p:cBhvr>
                                        <p:cTn id="40" dur="500"/>
                                        <p:tgtEl>
                                          <p:spTgt spid="2">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blinds(horizontal)">
                                      <p:cBhvr>
                                        <p:cTn id="45" dur="500"/>
                                        <p:tgtEl>
                                          <p:spTgt spid="3"/>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blinds(horizontal)">
                                      <p:cBhvr>
                                        <p:cTn id="5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jg1NGU3MmE1Yjc5MDU5NjQ3ZjllNDQ2ZDhmZGY5NzIifQ=="/>
  <p:tag name="KSO_WPP_MARK_KEY" val="d49286c5-fd35-43ad-9bc0-1880cc3ef881"/>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1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model-3">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
        <a:dk1>
          <a:srgbClr val="FFFFFF"/>
        </a:dk1>
        <a:lt1>
          <a:srgbClr val="40458C"/>
        </a:lt1>
        <a:dk2>
          <a:srgbClr val="FFFFCC"/>
        </a:dk2>
        <a:lt2>
          <a:srgbClr val="000000"/>
        </a:lt2>
        <a:accent1>
          <a:srgbClr val="8D8DB3"/>
        </a:accent1>
        <a:accent2>
          <a:srgbClr val="B2B2B2"/>
        </a:accent2>
        <a:accent3>
          <a:srgbClr val="B0B1C5"/>
        </a:accent3>
        <a:accent4>
          <a:srgbClr val="DCDCDC"/>
        </a:accent4>
        <a:accent5>
          <a:srgbClr val="C5C5D5"/>
        </a:accent5>
        <a:accent6>
          <a:srgbClr val="9F9F9F"/>
        </a:accent6>
        <a:hlink>
          <a:srgbClr val="6F89F7"/>
        </a:hlink>
        <a:folHlink>
          <a:srgbClr val="4F56AD"/>
        </a:folHlink>
      </a:clrScheme>
      <a:clrMap bg1="lt1" tx1="dk1" bg2="lt2" tx2="dk2" accent1="accent1" accent2="accent2" accent3="accent3" accent4="accent4" accent5="accent5" accent6="accent6" hlink="hlink" folHlink="folHlink"/>
    </a:extraClrScheme>
    <a:extraClrScheme>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2D2D2"/>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2AD5C"/>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
        <a:dk1>
          <a:srgbClr val="FFFFFF"/>
        </a:dk1>
        <a:lt1>
          <a:srgbClr val="003366"/>
        </a:lt1>
        <a:dk2>
          <a:srgbClr val="CCFFCC"/>
        </a:dk2>
        <a:lt2>
          <a:srgbClr val="000000"/>
        </a:lt2>
        <a:accent1>
          <a:srgbClr val="006699"/>
        </a:accent1>
        <a:accent2>
          <a:srgbClr val="009999"/>
        </a:accent2>
        <a:accent3>
          <a:srgbClr val="AAADB9"/>
        </a:accent3>
        <a:accent4>
          <a:srgbClr val="DCDCDC"/>
        </a:accent4>
        <a:accent5>
          <a:srgbClr val="AAB9CA"/>
        </a:accent5>
        <a:accent6>
          <a:srgbClr val="008989"/>
        </a:accent6>
        <a:hlink>
          <a:srgbClr val="0099CC"/>
        </a:hlink>
        <a:folHlink>
          <a:srgbClr val="00458A"/>
        </a:folHlink>
      </a:clrScheme>
      <a:clrMap bg1="lt1" tx1="dk1" bg2="lt2" tx2="dk2" accent1="accent1" accent2="accent2" accent3="accent3" accent4="accent4" accent5="accent5" accent6="accent6" hlink="hlink" folHlink="folHlink"/>
    </a:extraClrScheme>
    <a:extraClrScheme>
      <a:clrScheme name="">
        <a:dk1>
          <a:srgbClr val="FFFFFF"/>
        </a:dk1>
        <a:lt1>
          <a:srgbClr val="004A48"/>
        </a:lt1>
        <a:dk2>
          <a:srgbClr val="33CCCC"/>
        </a:dk2>
        <a:lt2>
          <a:srgbClr val="000000"/>
        </a:lt2>
        <a:accent1>
          <a:srgbClr val="006699"/>
        </a:accent1>
        <a:accent2>
          <a:srgbClr val="009999"/>
        </a:accent2>
        <a:accent3>
          <a:srgbClr val="AAB2B1"/>
        </a:accent3>
        <a:accent4>
          <a:srgbClr val="DCDCDC"/>
        </a:accent4>
        <a:accent5>
          <a:srgbClr val="AAB9CA"/>
        </a:accent5>
        <a:accent6>
          <a:srgbClr val="008989"/>
        </a:accent6>
        <a:hlink>
          <a:srgbClr val="00CC99"/>
        </a:hlink>
        <a:folHlink>
          <a:srgbClr val="006666"/>
        </a:folHlink>
      </a:clrScheme>
      <a:clrMap bg1="lt1" tx1="dk1" bg2="lt2" tx2="dk2" accent1="accent1" accent2="accent2" accent3="accent3" accent4="accent4" accent5="accent5" accent6="accent6" hlink="hlink" folHlink="folHlink"/>
    </a:extraClrScheme>
    <a:extraClrScheme>
      <a:clrScheme name="">
        <a:dk1>
          <a:srgbClr val="FFFFFF"/>
        </a:dk1>
        <a:lt1>
          <a:srgbClr val="333300"/>
        </a:lt1>
        <a:dk2>
          <a:srgbClr val="FFFFCC"/>
        </a:dk2>
        <a:lt2>
          <a:srgbClr val="000000"/>
        </a:lt2>
        <a:accent1>
          <a:srgbClr val="CC9900"/>
        </a:accent1>
        <a:accent2>
          <a:srgbClr val="CC6600"/>
        </a:accent2>
        <a:accent3>
          <a:srgbClr val="ADADAA"/>
        </a:accent3>
        <a:accent4>
          <a:srgbClr val="DCDCDC"/>
        </a:accent4>
        <a:accent5>
          <a:srgbClr val="E2CAAA"/>
        </a:accent5>
        <a:accent6>
          <a:srgbClr val="B75B00"/>
        </a:accent6>
        <a:hlink>
          <a:srgbClr val="808000"/>
        </a:hlink>
        <a:folHlink>
          <a:srgbClr val="525000"/>
        </a:folHlink>
      </a:clrScheme>
      <a:clrMap bg1="lt1" tx1="dk1" bg2="lt2" tx2="dk2" accent1="accent1" accent2="accent2" accent3="accent3" accent4="accent4" accent5="accent5" accent6="accent6" hlink="hlink" folHlink="folHlink"/>
    </a:extraClrScheme>
    <a:extraClrScheme>
      <a:clrScheme name="">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2"/>
        </a:accent5>
        <a:accent6>
          <a:srgbClr val="72AFB3"/>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Asm</Template>
  <TotalTime>484</TotalTime>
  <Words>1664</Words>
  <Application>Microsoft Office PowerPoint</Application>
  <PresentationFormat>全屏显示(4:3)</PresentationFormat>
  <Paragraphs>220</Paragraphs>
  <Slides>15</Slides>
  <Notes>7</Notes>
  <HiddenSlides>0</HiddenSlides>
  <MMClips>0</MMClips>
  <ScaleCrop>false</ScaleCrop>
  <HeadingPairs>
    <vt:vector size="6" baseType="variant">
      <vt:variant>
        <vt:lpstr>已用的字体</vt:lpstr>
      </vt:variant>
      <vt:variant>
        <vt:i4>9</vt:i4>
      </vt:variant>
      <vt:variant>
        <vt:lpstr>主题</vt:lpstr>
      </vt:variant>
      <vt:variant>
        <vt:i4>6</vt:i4>
      </vt:variant>
      <vt:variant>
        <vt:lpstr>幻灯片标题</vt:lpstr>
      </vt:variant>
      <vt:variant>
        <vt:i4>15</vt:i4>
      </vt:variant>
    </vt:vector>
  </HeadingPairs>
  <TitlesOfParts>
    <vt:vector size="30" baseType="lpstr">
      <vt:lpstr>黑体</vt:lpstr>
      <vt:lpstr>华文新魏</vt:lpstr>
      <vt:lpstr>楷体_GB2312</vt:lpstr>
      <vt:lpstr>宋体</vt:lpstr>
      <vt:lpstr>微软雅黑</vt:lpstr>
      <vt:lpstr>Arial</vt:lpstr>
      <vt:lpstr>Calibri</vt:lpstr>
      <vt:lpstr>Tahoma</vt:lpstr>
      <vt:lpstr>Wingdings</vt:lpstr>
      <vt:lpstr>1_model-3</vt:lpstr>
      <vt:lpstr>6_model-3</vt:lpstr>
      <vt:lpstr>2_model-3</vt:lpstr>
      <vt:lpstr>3_model-3</vt:lpstr>
      <vt:lpstr>4_model-3</vt:lpstr>
      <vt:lpstr>5_model-3</vt:lpstr>
      <vt:lpstr>第三章 程序的转换及机器级表示</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soft.netnest.com.cn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软件仓库</dc:creator>
  <cp:lastModifiedBy>zhuhong</cp:lastModifiedBy>
  <cp:revision>2080</cp:revision>
  <dcterms:created xsi:type="dcterms:W3CDTF">2006-11-13T09:10:00Z</dcterms:created>
  <dcterms:modified xsi:type="dcterms:W3CDTF">2024-10-22T12:31:34Z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2052-12.1.0.15358</vt:lpwstr>
  </property>
  <property fmtid="{D5CDD505-2E9C-101B-9397-08002B2CF9AE}" pid="3" name="ICV">
    <vt:lpwstr>849A4ED79F6A4168823D8913AE8C4ED2</vt:lpwstr>
  </property>
</Properties>
</file>