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Lst>
  <p:notesMasterIdLst>
    <p:notesMasterId r:id="rId39"/>
  </p:notesMasterIdLst>
  <p:sldIdLst>
    <p:sldId id="256" r:id="rId20"/>
    <p:sldId id="512" r:id="rId21"/>
    <p:sldId id="431" r:id="rId22"/>
    <p:sldId id="464" r:id="rId23"/>
    <p:sldId id="465" r:id="rId24"/>
    <p:sldId id="466" r:id="rId25"/>
    <p:sldId id="467" r:id="rId26"/>
    <p:sldId id="469" r:id="rId27"/>
    <p:sldId id="468" r:id="rId28"/>
    <p:sldId id="470" r:id="rId29"/>
    <p:sldId id="471" r:id="rId30"/>
    <p:sldId id="533" r:id="rId31"/>
    <p:sldId id="474" r:id="rId32"/>
    <p:sldId id="473" r:id="rId33"/>
    <p:sldId id="508" r:id="rId34"/>
    <p:sldId id="260" r:id="rId35"/>
    <p:sldId id="509" r:id="rId36"/>
    <p:sldId id="510" r:id="rId37"/>
    <p:sldId id="513" r:id="rId38"/>
    <p:sldId id="529" r:id="rId40"/>
    <p:sldId id="530" r:id="rId41"/>
    <p:sldId id="531" r:id="rId42"/>
    <p:sldId id="532" r:id="rId43"/>
  </p:sldIdLst>
  <p:sldSz cx="9144000" cy="6858000" type="screen4x3"/>
  <p:notesSz cx="6858000" cy="9144000"/>
  <p:custDataLst>
    <p:tags r:id="rId4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7" userDrawn="1">
          <p15:clr>
            <a:srgbClr val="A4A3A4"/>
          </p15:clr>
        </p15:guide>
        <p15:guide id="2" pos="2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17"/>
        <p:guide pos="281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gs" Target="tags/tag1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s://www.coursera.org/course/hwswinterface" TargetMode="External"/><Relationship Id="rId3" Type="http://schemas.openxmlformats.org/officeDocument/2006/relationships/hyperlink" Target="../../&#31995;&#32479;&#33021;&#21147;&#22521;&#20859;&#20307;&#31995;&#23459;&#20256;&#20250;/The%20Hardware-Software%20Interface%20%20Coursera.mht"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latin typeface="微软雅黑" panose="020B0503020204020204" charset="-122"/>
                <a:ea typeface="微软雅黑" panose="020B0503020204020204" charset="-122"/>
              </a:rPr>
              <a:t>与以下</a:t>
            </a:r>
            <a:r>
              <a:rPr lang="en-US" altLang="zh-CN" sz="1200" dirty="0">
                <a:latin typeface="微软雅黑" panose="020B0503020204020204" charset="-122"/>
                <a:ea typeface="微软雅黑" panose="020B0503020204020204" charset="-122"/>
                <a:hlinkClick r:id="rId3" action="ppaction://hlinkfile"/>
              </a:rPr>
              <a:t>MOOC</a:t>
            </a:r>
            <a:r>
              <a:rPr lang="zh-CN" altLang="en-US" sz="1200" dirty="0">
                <a:latin typeface="微软雅黑" panose="020B0503020204020204" charset="-122"/>
                <a:ea typeface="微软雅黑" panose="020B0503020204020204" charset="-122"/>
                <a:hlinkClick r:id="rId3" action="ppaction://hlinkfile"/>
              </a:rPr>
              <a:t>课程</a:t>
            </a:r>
            <a:r>
              <a:rPr lang="zh-CN" altLang="en-US" sz="1200" dirty="0">
                <a:latin typeface="微软雅黑" panose="020B0503020204020204" charset="-122"/>
                <a:ea typeface="微软雅黑" panose="020B0503020204020204" charset="-122"/>
              </a:rPr>
              <a:t>的想法类似</a:t>
            </a:r>
            <a:r>
              <a:rPr lang="en-US" altLang="zh-CN" sz="1200" dirty="0">
                <a:hlinkClick r:id="rId4"/>
              </a:rPr>
              <a:t>https://www.coursera.org/course/hwswinterface</a:t>
            </a:r>
            <a:endParaRPr lang="en-US" altLang="zh-CN" sz="1200" dirty="0"/>
          </a:p>
          <a:p>
            <a:pPr>
              <a:spcBef>
                <a:spcPct val="30000"/>
              </a:spcBef>
            </a:pPr>
            <a:r>
              <a:rPr lang="zh-CN" altLang="en-US" sz="1200" dirty="0">
                <a:latin typeface="微软雅黑" panose="020B0503020204020204" charset="-122"/>
                <a:ea typeface="微软雅黑" panose="020B0503020204020204" charset="-122"/>
              </a:rPr>
              <a:t>培养目标：</a:t>
            </a:r>
            <a:endParaRPr lang="zh-CN" altLang="en-US" sz="1200" dirty="0">
              <a:latin typeface="微软雅黑" panose="020B0503020204020204" charset="-122"/>
              <a:ea typeface="微软雅黑" panose="020B0503020204020204" charset="-122"/>
            </a:endParaRPr>
          </a:p>
          <a:p>
            <a:pPr>
              <a:spcBef>
                <a:spcPct val="30000"/>
              </a:spcBef>
              <a:buFontTx/>
              <a:buNone/>
            </a:pPr>
            <a:r>
              <a:rPr lang="zh-CN" altLang="en-US" sz="1200" dirty="0">
                <a:solidFill>
                  <a:srgbClr val="996600"/>
                </a:solidFill>
                <a:latin typeface="微软雅黑" panose="020B0503020204020204" charset="-122"/>
                <a:ea typeface="微软雅黑" panose="020B0503020204020204" charset="-122"/>
              </a:rPr>
              <a:t>    培养学生的</a:t>
            </a:r>
            <a:r>
              <a:rPr lang="zh-CN" altLang="en-US" sz="1200" dirty="0">
                <a:solidFill>
                  <a:srgbClr val="FF0000"/>
                </a:solidFill>
                <a:latin typeface="微软雅黑" panose="020B0503020204020204" charset="-122"/>
                <a:ea typeface="微软雅黑" panose="020B0503020204020204" charset="-122"/>
              </a:rPr>
              <a:t>系统能力</a:t>
            </a:r>
            <a:r>
              <a:rPr lang="zh-CN" altLang="en-US" sz="1200" dirty="0">
                <a:solidFill>
                  <a:srgbClr val="996600"/>
                </a:solidFill>
                <a:latin typeface="微软雅黑" panose="020B0503020204020204" charset="-122"/>
                <a:ea typeface="微软雅黑" panose="020B0503020204020204" charset="-122"/>
              </a:rPr>
              <a:t>，使其成为一个</a:t>
            </a:r>
            <a:r>
              <a:rPr lang="zh-CN" altLang="en-US" sz="1200" dirty="0">
                <a:solidFill>
                  <a:srgbClr val="FF0000"/>
                </a:solidFill>
                <a:latin typeface="微软雅黑" panose="020B0503020204020204" charset="-122"/>
                <a:ea typeface="微软雅黑" panose="020B0503020204020204" charset="-122"/>
              </a:rPr>
              <a:t>“高效”程序员</a:t>
            </a:r>
            <a:r>
              <a:rPr lang="zh-CN" altLang="en-US" sz="1200" dirty="0">
                <a:solidFill>
                  <a:srgbClr val="996600"/>
                </a:solidFill>
                <a:latin typeface="微软雅黑" panose="020B0503020204020204" charset="-122"/>
                <a:ea typeface="微软雅黑" panose="020B0503020204020204" charset="-122"/>
              </a:rPr>
              <a:t>，在程序调试、性能提升、程序移植和健壮性等方面成为高手；建立扎实的计算机系统概念，为后续的</a:t>
            </a:r>
            <a:r>
              <a:rPr lang="en-US" altLang="zh-CN" sz="1200" dirty="0">
                <a:solidFill>
                  <a:srgbClr val="996600"/>
                </a:solidFill>
                <a:latin typeface="微软雅黑" panose="020B0503020204020204" charset="-122"/>
                <a:ea typeface="微软雅黑" panose="020B0503020204020204" charset="-122"/>
              </a:rPr>
              <a:t>OS</a:t>
            </a:r>
            <a:r>
              <a:rPr lang="zh-CN" altLang="en-US" sz="1200" dirty="0">
                <a:solidFill>
                  <a:srgbClr val="996600"/>
                </a:solidFill>
                <a:latin typeface="微软雅黑" panose="020B0503020204020204" charset="-122"/>
                <a:ea typeface="微软雅黑" panose="020B0503020204020204" charset="-122"/>
              </a:rPr>
              <a:t>、编译、体系结构等课程打下坚实基础</a:t>
            </a:r>
            <a:endParaRPr lang="zh-CN" altLang="en-US" sz="1200" dirty="0">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6" Type="http://schemas.openxmlformats.org/officeDocument/2006/relationships/theme" Target="../theme/theme1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8.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61.xml"/><Relationship Id="rId3" Type="http://schemas.openxmlformats.org/officeDocument/2006/relationships/image" Target="../media/image6.png"/><Relationship Id="rId2" Type="http://schemas.openxmlformats.org/officeDocument/2006/relationships/tags" Target="../tags/tag1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3.xml"/><Relationship Id="rId4" Type="http://schemas.openxmlformats.org/officeDocument/2006/relationships/image" Target="../media/image9.png"/><Relationship Id="rId3" Type="http://schemas.openxmlformats.org/officeDocument/2006/relationships/tags" Target="../tags/tag11.xml"/><Relationship Id="rId2" Type="http://schemas.openxmlformats.org/officeDocument/2006/relationships/image" Target="../media/image8.pn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8.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83.xml"/><Relationship Id="rId4" Type="http://schemas.openxmlformats.org/officeDocument/2006/relationships/hyperlink" Target="http://www.icourse163.org/course/NJU-1449521162" TargetMode="External"/><Relationship Id="rId3" Type="http://schemas.openxmlformats.org/officeDocument/2006/relationships/hyperlink" Target="https://www.icourse163.org/course/NJU-1002532004" TargetMode="External"/><Relationship Id="rId2" Type="http://schemas.openxmlformats.org/officeDocument/2006/relationships/hyperlink" Target="https://www.icourse163.org/course/NJU-1001964032" TargetMode="External"/><Relationship Id="rId1" Type="http://schemas.openxmlformats.org/officeDocument/2006/relationships/hyperlink" Target="https://www.icourse163.org/course/NJU-10016250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331595" y="1772920"/>
            <a:ext cx="6783070" cy="3385185"/>
          </a:xfrm>
        </p:spPr>
        <p:txBody>
          <a:bodyPr anchor="b" anchorCtr="0"/>
          <a:lstStyle>
            <a:lvl1pPr lvl="0">
              <a:buClrTx/>
              <a:buSzTx/>
              <a:buFontTx/>
              <a:defRPr/>
            </a:lvl1pPr>
          </a:lstStyle>
          <a:p>
            <a:pPr lvl="0" indent="0" algn="ctr" defTabSz="914400">
              <a:lnSpc>
                <a:spcPct val="150000"/>
              </a:lnSpc>
            </a:pPr>
            <a:r>
              <a:rPr lang="zh-CN" altLang="en-US">
                <a:latin typeface="Tahoma" panose="020B0604030504040204" pitchFamily="2" charset="0"/>
                <a:ea typeface="黑体" panose="02010609060101010101" pitchFamily="2" charset="-122"/>
              </a:rPr>
              <a:t>《计算机系统基础》</a:t>
            </a:r>
            <a:br>
              <a:rPr lang="zh-CN" altLang="en-US">
                <a:latin typeface="Tahoma" panose="020B0604030504040204" pitchFamily="2" charset="0"/>
                <a:ea typeface="黑体" panose="02010609060101010101" pitchFamily="2" charset="-122"/>
              </a:rPr>
            </a:br>
            <a:br>
              <a:rPr lang="zh-CN" altLang="en-US" sz="2800">
                <a:latin typeface="Tahoma" panose="020B0604030504040204" pitchFamily="2" charset="0"/>
                <a:ea typeface="黑体" panose="02010609060101010101" pitchFamily="2" charset="-122"/>
              </a:rPr>
            </a:br>
            <a:r>
              <a:rPr sz="2800" dirty="0">
                <a:latin typeface="Tahoma" panose="020B0604030504040204" pitchFamily="2" charset="0"/>
                <a:ea typeface="楷体_GB2312" pitchFamily="1" charset="-122"/>
                <a:sym typeface="+mn-ea"/>
              </a:rPr>
              <a:t>李 海 波</a:t>
            </a:r>
            <a:br>
              <a:rPr sz="2800" dirty="0">
                <a:latin typeface="Tahoma" panose="020B0604030504040204" pitchFamily="2" charset="0"/>
                <a:ea typeface="楷体_GB2312" pitchFamily="1" charset="-122"/>
                <a:sym typeface="+mn-ea"/>
              </a:rPr>
            </a:br>
            <a:r>
              <a:rPr lang="en-US" sz="2800" dirty="0">
                <a:latin typeface="Tahoma" panose="020B0604030504040204" pitchFamily="2" charset="0"/>
                <a:ea typeface="楷体_GB2312" pitchFamily="1" charset="-122"/>
                <a:sym typeface="+mn-ea"/>
              </a:rPr>
              <a:t>390201838@qq.com</a:t>
            </a:r>
            <a:br>
              <a:rPr sz="2800" dirty="0">
                <a:latin typeface="Tahoma" panose="020B0604030504040204" pitchFamily="2" charset="0"/>
                <a:ea typeface="楷体_GB2312" pitchFamily="1" charset="-122"/>
                <a:sym typeface="+mn-ea"/>
              </a:rPr>
            </a:br>
            <a:r>
              <a:rPr sz="2800" dirty="0">
                <a:latin typeface="Tahoma" panose="020B0604030504040204" pitchFamily="2" charset="0"/>
                <a:ea typeface="楷体_GB2312" pitchFamily="1" charset="-122"/>
                <a:sym typeface="+mn-ea"/>
              </a:rPr>
              <a:t>华中科技大学 计算机科学与技术学院</a:t>
            </a:r>
            <a:endParaRPr lang="zh-CN" altLang="en-US" sz="2800">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895" y="134112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4.4 </a:t>
            </a:r>
            <a:r>
              <a:rPr lang="zh-CN" altLang="en-US" sz="3200" dirty="0">
                <a:solidFill>
                  <a:srgbClr val="002060"/>
                </a:solidFill>
                <a:latin typeface="楷体_GB2312" pitchFamily="1" charset="-122"/>
                <a:ea typeface="楷体_GB2312" pitchFamily="1" charset="-122"/>
              </a:rPr>
              <a:t>第四</a:t>
            </a:r>
            <a:r>
              <a:rPr lang="zh-CN" altLang="en-US" sz="3200" dirty="0">
                <a:solidFill>
                  <a:srgbClr val="002060"/>
                </a:solidFill>
                <a:latin typeface="楷体_GB2312" pitchFamily="1" charset="-122"/>
                <a:ea typeface="楷体_GB2312" pitchFamily="1" charset="-122"/>
              </a:rPr>
              <a:t>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20140" y="2349500"/>
          <a:ext cx="6903720" cy="3385820"/>
        </p:xfrm>
        <a:graphic>
          <a:graphicData uri="http://schemas.openxmlformats.org/drawingml/2006/table">
            <a:tbl>
              <a:tblPr firstRow="1" bandRow="1">
                <a:tableStyleId>{5C22544A-7EE6-4342-B048-85BDC9FD1C3A}</a:tableStyleId>
              </a:tblPr>
              <a:tblGrid>
                <a:gridCol w="4517390"/>
                <a:gridCol w="2386330"/>
              </a:tblGrid>
              <a:tr h="499745">
                <a:tc>
                  <a:txBody>
                    <a:bodyPr/>
                    <a:p>
                      <a:pPr>
                        <a:lnSpc>
                          <a:spcPct val="150000"/>
                        </a:lnSpc>
                        <a:buNone/>
                      </a:pPr>
                      <a:r>
                        <a:rPr lang="zh-CN" altLang="en-US" sz="2000"/>
                        <a:t>教学内容</a:t>
                      </a:r>
                      <a:endParaRPr lang="zh-CN" altLang="en-US" sz="2000"/>
                    </a:p>
                  </a:txBody>
                  <a:tcPr/>
                </a:tc>
                <a:tc>
                  <a:txBody>
                    <a:bodyPr/>
                    <a:p>
                      <a:pPr>
                        <a:lnSpc>
                          <a:spcPct val="150000"/>
                        </a:lnSpc>
                        <a:buNone/>
                      </a:pPr>
                      <a:endParaRPr lang="zh-CN" altLang="en-US" sz="2000"/>
                    </a:p>
                  </a:txBody>
                  <a:tcPr/>
                </a:tc>
              </a:tr>
              <a:tr h="2886075">
                <a:tc>
                  <a:txBody>
                    <a:bodyPr/>
                    <a:p>
                      <a:pPr>
                        <a:lnSpc>
                          <a:spcPct val="150000"/>
                        </a:lnSpc>
                        <a:buNone/>
                      </a:pPr>
                      <a:r>
                        <a:rPr lang="zh-CN" altLang="en-US" sz="1800"/>
                        <a:t>程序的链接</a:t>
                      </a:r>
                      <a:endParaRPr lang="zh-CN" altLang="en-US" sz="1800"/>
                    </a:p>
                    <a:p>
                      <a:pPr>
                        <a:lnSpc>
                          <a:spcPct val="150000"/>
                        </a:lnSpc>
                        <a:buNone/>
                      </a:pPr>
                      <a:r>
                        <a:rPr lang="zh-CN" altLang="en-US" sz="1800"/>
                        <a:t>1.编译、汇编和静态链接</a:t>
                      </a:r>
                      <a:endParaRPr lang="zh-CN" altLang="en-US" sz="1800"/>
                    </a:p>
                    <a:p>
                      <a:pPr>
                        <a:lnSpc>
                          <a:spcPct val="150000"/>
                        </a:lnSpc>
                        <a:buNone/>
                      </a:pPr>
                      <a:r>
                        <a:rPr lang="zh-CN" altLang="en-US" sz="1800"/>
                        <a:t>2.目标文件格式</a:t>
                      </a:r>
                      <a:endParaRPr lang="zh-CN" altLang="en-US" sz="1800"/>
                    </a:p>
                    <a:p>
                      <a:pPr>
                        <a:lnSpc>
                          <a:spcPct val="150000"/>
                        </a:lnSpc>
                        <a:buNone/>
                      </a:pPr>
                      <a:r>
                        <a:rPr lang="zh-CN" altLang="en-US" sz="1800"/>
                        <a:t>3.符号表和符号解析</a:t>
                      </a:r>
                      <a:endParaRPr lang="zh-CN" altLang="en-US" sz="1800"/>
                    </a:p>
                    <a:p>
                      <a:pPr>
                        <a:lnSpc>
                          <a:spcPct val="150000"/>
                        </a:lnSpc>
                        <a:buNone/>
                      </a:pPr>
                      <a:r>
                        <a:rPr lang="zh-CN" altLang="en-US" sz="1800"/>
                        <a:t>4.重定位</a:t>
                      </a:r>
                      <a:endParaRPr lang="zh-CN" altLang="en-US" sz="1800"/>
                    </a:p>
                    <a:p>
                      <a:pPr>
                        <a:lnSpc>
                          <a:spcPct val="150000"/>
                        </a:lnSpc>
                        <a:buNone/>
                      </a:pPr>
                      <a:r>
                        <a:rPr lang="zh-CN" altLang="en-US" sz="1800"/>
                        <a:t>5.可执行文件的加载</a:t>
                      </a:r>
                      <a:endParaRPr lang="zh-CN" altLang="en-US" sz="1800"/>
                    </a:p>
                    <a:p>
                      <a:pPr>
                        <a:lnSpc>
                          <a:spcPct val="150000"/>
                        </a:lnSpc>
                        <a:buNone/>
                      </a:pPr>
                      <a:r>
                        <a:rPr lang="zh-CN" altLang="en-US" sz="1800"/>
                        <a:t>6.动态链接*</a:t>
                      </a:r>
                      <a:endParaRPr lang="zh-CN" altLang="en-US" sz="1800"/>
                    </a:p>
                    <a:p>
                      <a:pPr>
                        <a:lnSpc>
                          <a:spcPct val="150000"/>
                        </a:lnSpc>
                        <a:buNone/>
                      </a:pPr>
                      <a:r>
                        <a:rPr lang="en-US" altLang="zh-CN" sz="1800"/>
                        <a:t>7.linux</a:t>
                      </a:r>
                      <a:r>
                        <a:rPr lang="zh-CN" altLang="en-US" sz="1800"/>
                        <a:t>下</a:t>
                      </a:r>
                      <a:r>
                        <a:rPr lang="en-US" altLang="zh-CN" sz="1800"/>
                        <a:t>gcc</a:t>
                      </a:r>
                      <a:r>
                        <a:rPr lang="zh-CN" altLang="en-US" sz="1800"/>
                        <a:t>和</a:t>
                      </a:r>
                      <a:r>
                        <a:rPr lang="en-US" altLang="zh-CN" sz="1800"/>
                        <a:t>gdb</a:t>
                      </a:r>
                      <a:r>
                        <a:rPr lang="zh-CN" altLang="en-US" sz="1800"/>
                        <a:t>的</a:t>
                      </a:r>
                      <a:r>
                        <a:rPr lang="zh-CN" altLang="en-US" sz="1800"/>
                        <a:t>使用</a:t>
                      </a:r>
                      <a:endParaRPr lang="zh-CN" altLang="en-US" sz="1800"/>
                    </a:p>
                  </a:txBody>
                  <a:tcPr/>
                </a:tc>
                <a:tc>
                  <a:txBody>
                    <a:bodyPr/>
                    <a:p>
                      <a:pPr>
                        <a:lnSpc>
                          <a:spcPct val="150000"/>
                        </a:lnSpc>
                        <a:buNone/>
                      </a:pPr>
                      <a:r>
                        <a:rPr lang="zh-CN" altLang="en-US" sz="1800"/>
                        <a:t>第</a:t>
                      </a:r>
                      <a:r>
                        <a:rPr lang="en-US" altLang="zh-CN" sz="1800"/>
                        <a:t>15</a:t>
                      </a:r>
                      <a:r>
                        <a:rPr lang="zh-CN" altLang="en-US" sz="1800"/>
                        <a:t>讲</a:t>
                      </a:r>
                      <a:endParaRPr lang="zh-CN" altLang="en-US" sz="18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48526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4.5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五章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15695" y="2493010"/>
          <a:ext cx="6523990" cy="3470910"/>
        </p:xfrm>
        <a:graphic>
          <a:graphicData uri="http://schemas.openxmlformats.org/drawingml/2006/table">
            <a:tbl>
              <a:tblPr firstRow="1" bandRow="1">
                <a:tableStyleId>{5C22544A-7EE6-4342-B048-85BDC9FD1C3A}</a:tableStyleId>
              </a:tblPr>
              <a:tblGrid>
                <a:gridCol w="4099560"/>
                <a:gridCol w="2424430"/>
              </a:tblGrid>
              <a:tr h="628015">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842895">
                <a:tc>
                  <a:txBody>
                    <a:bodyPr/>
                    <a:p>
                      <a:pPr>
                        <a:lnSpc>
                          <a:spcPct val="150000"/>
                        </a:lnSpc>
                        <a:buNone/>
                      </a:pPr>
                      <a:r>
                        <a:rPr lang="zh-CN" altLang="en-US" sz="1800"/>
                        <a:t>第5章 程序的执行</a:t>
                      </a:r>
                      <a:endParaRPr lang="zh-CN" altLang="en-US" sz="1800"/>
                    </a:p>
                    <a:p>
                      <a:pPr>
                        <a:lnSpc>
                          <a:spcPct val="150000"/>
                        </a:lnSpc>
                        <a:buNone/>
                      </a:pPr>
                      <a:r>
                        <a:rPr lang="zh-CN" altLang="en-US" sz="1800"/>
                        <a:t>1.</a:t>
                      </a:r>
                      <a:r>
                        <a:rPr lang="en-US" altLang="zh-CN" sz="1800"/>
                        <a:t> </a:t>
                      </a:r>
                      <a:r>
                        <a:rPr lang="zh-CN" altLang="en-US" sz="1800"/>
                        <a:t>数据通路基本结构和工作原理</a:t>
                      </a:r>
                      <a:endParaRPr lang="zh-CN" altLang="en-US" sz="1800"/>
                    </a:p>
                    <a:p>
                      <a:pPr>
                        <a:lnSpc>
                          <a:spcPct val="150000"/>
                        </a:lnSpc>
                        <a:buNone/>
                      </a:pPr>
                      <a:r>
                        <a:rPr lang="zh-CN" altLang="en-US" sz="1800"/>
                        <a:t>2.</a:t>
                      </a:r>
                      <a:r>
                        <a:rPr lang="en-US" altLang="zh-CN" sz="1800"/>
                        <a:t> </a:t>
                      </a:r>
                      <a:r>
                        <a:rPr lang="zh-CN" altLang="en-US" sz="1800"/>
                        <a:t>流水线方式下指令的执行</a:t>
                      </a:r>
                      <a:endParaRPr lang="zh-CN" altLang="en-US" sz="1800"/>
                    </a:p>
                  </a:txBody>
                  <a:tcPr/>
                </a:tc>
                <a:tc>
                  <a:txBody>
                    <a:bodyPr/>
                    <a:p>
                      <a:pPr>
                        <a:lnSpc>
                          <a:spcPct val="150000"/>
                        </a:lnSpc>
                        <a:buNone/>
                      </a:pPr>
                      <a:r>
                        <a:rPr lang="zh-CN" altLang="en-US" sz="1800"/>
                        <a:t>第</a:t>
                      </a:r>
                      <a:r>
                        <a:rPr lang="en-US" altLang="zh-CN" sz="1800"/>
                        <a:t>16</a:t>
                      </a:r>
                      <a:r>
                        <a:rPr lang="zh-CN" altLang="en-US" sz="1800"/>
                        <a:t>讲</a:t>
                      </a:r>
                      <a:endParaRPr lang="zh-CN" altLang="en-US" sz="180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4.6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六章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53795" y="2708910"/>
          <a:ext cx="6619240" cy="3018155"/>
        </p:xfrm>
        <a:graphic>
          <a:graphicData uri="http://schemas.openxmlformats.org/drawingml/2006/table">
            <a:tbl>
              <a:tblPr firstRow="1" bandRow="1">
                <a:tableStyleId>{5C22544A-7EE6-4342-B048-85BDC9FD1C3A}</a:tableStyleId>
              </a:tblPr>
              <a:tblGrid>
                <a:gridCol w="4047490"/>
                <a:gridCol w="2571750"/>
              </a:tblGrid>
              <a:tr h="54610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472055">
                <a:tc>
                  <a:txBody>
                    <a:bodyPr/>
                    <a:p>
                      <a:pPr>
                        <a:lnSpc>
                          <a:spcPct val="150000"/>
                        </a:lnSpc>
                        <a:buNone/>
                      </a:pPr>
                      <a:r>
                        <a:rPr lang="zh-CN" altLang="en-US" sz="1800"/>
                        <a:t>第</a:t>
                      </a:r>
                      <a:r>
                        <a:rPr lang="en-US" altLang="zh-CN" sz="1800"/>
                        <a:t>6</a:t>
                      </a:r>
                      <a:r>
                        <a:rPr lang="zh-CN" altLang="en-US" sz="1800"/>
                        <a:t>章 层次结构存储</a:t>
                      </a:r>
                      <a:r>
                        <a:rPr lang="zh-CN" altLang="en-US" sz="1800"/>
                        <a:t>系统*</a:t>
                      </a:r>
                      <a:endParaRPr lang="zh-CN" altLang="en-US" sz="1800"/>
                    </a:p>
                    <a:p>
                      <a:pPr>
                        <a:lnSpc>
                          <a:spcPct val="150000"/>
                        </a:lnSpc>
                        <a:buNone/>
                      </a:pPr>
                      <a:r>
                        <a:rPr lang="zh-CN" altLang="en-US" sz="1800"/>
                        <a:t>1.存储器的层次结构</a:t>
                      </a:r>
                      <a:endParaRPr lang="zh-CN" altLang="en-US" sz="1800"/>
                    </a:p>
                    <a:p>
                      <a:pPr>
                        <a:lnSpc>
                          <a:spcPct val="150000"/>
                        </a:lnSpc>
                        <a:buNone/>
                      </a:pPr>
                      <a:r>
                        <a:rPr lang="zh-CN" altLang="en-US" sz="1800"/>
                        <a:t>2.高速缓冲存储器</a:t>
                      </a:r>
                      <a:endParaRPr lang="zh-CN" altLang="en-US" sz="1800"/>
                    </a:p>
                  </a:txBody>
                  <a:tcPr/>
                </a:tc>
                <a:tc>
                  <a:txBody>
                    <a:bodyPr/>
                    <a:p>
                      <a:pPr>
                        <a:lnSpc>
                          <a:spcPct val="150000"/>
                        </a:lnSpc>
                        <a:buNone/>
                      </a:pPr>
                      <a:r>
                        <a:rPr lang="zh-CN" altLang="en-US" sz="1800"/>
                        <a:t>第</a:t>
                      </a:r>
                      <a:r>
                        <a:rPr lang="en-US" altLang="zh-CN" sz="1800"/>
                        <a:t>17</a:t>
                      </a:r>
                      <a:r>
                        <a:rPr lang="zh-CN" altLang="en-US" sz="1800"/>
                        <a:t>讲</a:t>
                      </a:r>
                      <a:endParaRPr lang="zh-CN" altLang="en-US" sz="18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93420" y="141732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4.7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七章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18235" y="2708910"/>
          <a:ext cx="6824980" cy="3119120"/>
        </p:xfrm>
        <a:graphic>
          <a:graphicData uri="http://schemas.openxmlformats.org/drawingml/2006/table">
            <a:tbl>
              <a:tblPr firstRow="1" bandRow="1">
                <a:tableStyleId>{5C22544A-7EE6-4342-B048-85BDC9FD1C3A}</a:tableStyleId>
              </a:tblPr>
              <a:tblGrid>
                <a:gridCol w="4697095"/>
                <a:gridCol w="2127885"/>
              </a:tblGrid>
              <a:tr h="56388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555240">
                <a:tc>
                  <a:txBody>
                    <a:bodyPr/>
                    <a:p>
                      <a:pPr>
                        <a:lnSpc>
                          <a:spcPct val="150000"/>
                        </a:lnSpc>
                        <a:buNone/>
                      </a:pPr>
                      <a:r>
                        <a:rPr lang="zh-CN" altLang="en-US" sz="1800"/>
                        <a:t>第</a:t>
                      </a:r>
                      <a:r>
                        <a:rPr lang="en-US" altLang="zh-CN" sz="1800"/>
                        <a:t>7</a:t>
                      </a:r>
                      <a:r>
                        <a:rPr lang="zh-CN" altLang="en-US" sz="1800"/>
                        <a:t>章I/O操作的实现</a:t>
                      </a:r>
                      <a:endParaRPr lang="zh-CN" altLang="en-US" sz="1800"/>
                    </a:p>
                    <a:p>
                      <a:pPr>
                        <a:lnSpc>
                          <a:spcPct val="150000"/>
                        </a:lnSpc>
                        <a:buNone/>
                      </a:pPr>
                      <a:r>
                        <a:rPr lang="zh-CN" altLang="en-US" sz="1800"/>
                        <a:t>1. 输入输出子系统</a:t>
                      </a:r>
                      <a:endParaRPr lang="zh-CN" altLang="en-US" sz="1800"/>
                    </a:p>
                    <a:p>
                      <a:pPr>
                        <a:lnSpc>
                          <a:spcPct val="150000"/>
                        </a:lnSpc>
                        <a:buNone/>
                      </a:pPr>
                      <a:r>
                        <a:rPr lang="zh-CN" altLang="en-US" sz="1800"/>
                        <a:t>2.</a:t>
                      </a:r>
                      <a:r>
                        <a:rPr lang="en-US" altLang="zh-CN" sz="1800"/>
                        <a:t> </a:t>
                      </a:r>
                      <a:r>
                        <a:rPr lang="zh-CN" altLang="en-US" sz="1800"/>
                        <a:t>I/O端口和I/O指令</a:t>
                      </a:r>
                      <a:endParaRPr lang="zh-CN" altLang="en-US" sz="1800"/>
                    </a:p>
                    <a:p>
                      <a:pPr>
                        <a:lnSpc>
                          <a:spcPct val="150000"/>
                        </a:lnSpc>
                        <a:buNone/>
                      </a:pPr>
                      <a:r>
                        <a:rPr lang="zh-CN" altLang="en-US" sz="1800"/>
                        <a:t>3.数据传送方式</a:t>
                      </a:r>
                      <a:endParaRPr lang="zh-CN" altLang="en-US" sz="1800"/>
                    </a:p>
                  </a:txBody>
                  <a:tcPr/>
                </a:tc>
                <a:tc>
                  <a:txBody>
                    <a:bodyPr/>
                    <a:p>
                      <a:pPr>
                        <a:lnSpc>
                          <a:spcPct val="150000"/>
                        </a:lnSpc>
                        <a:buNone/>
                      </a:pPr>
                      <a:r>
                        <a:rPr lang="zh-CN" altLang="en-US" sz="1800"/>
                        <a:t>第</a:t>
                      </a:r>
                      <a:r>
                        <a:rPr lang="en-US" altLang="zh-CN" sz="1800"/>
                        <a:t>18</a:t>
                      </a:r>
                      <a:r>
                        <a:rPr lang="zh-CN" altLang="en-US" sz="1800"/>
                        <a:t>讲</a:t>
                      </a:r>
                      <a:endParaRPr lang="zh-CN" altLang="en-US" sz="18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4.8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八章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53795" y="2708910"/>
          <a:ext cx="6619240" cy="3018155"/>
        </p:xfrm>
        <a:graphic>
          <a:graphicData uri="http://schemas.openxmlformats.org/drawingml/2006/table">
            <a:tbl>
              <a:tblPr firstRow="1" bandRow="1">
                <a:tableStyleId>{5C22544A-7EE6-4342-B048-85BDC9FD1C3A}</a:tableStyleId>
              </a:tblPr>
              <a:tblGrid>
                <a:gridCol w="4047490"/>
                <a:gridCol w="2571750"/>
              </a:tblGrid>
              <a:tr h="54610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472055">
                <a:tc>
                  <a:txBody>
                    <a:bodyPr/>
                    <a:p>
                      <a:pPr>
                        <a:lnSpc>
                          <a:spcPct val="150000"/>
                        </a:lnSpc>
                        <a:buNone/>
                      </a:pPr>
                      <a:r>
                        <a:rPr lang="zh-CN" altLang="en-US" sz="1800"/>
                        <a:t>第</a:t>
                      </a:r>
                      <a:r>
                        <a:rPr lang="en-US" altLang="zh-CN" sz="1800"/>
                        <a:t>8</a:t>
                      </a:r>
                      <a:r>
                        <a:rPr lang="zh-CN" altLang="en-US" sz="1800"/>
                        <a:t>章 异常和</a:t>
                      </a:r>
                      <a:r>
                        <a:rPr lang="zh-CN" altLang="en-US" sz="1800"/>
                        <a:t>中断</a:t>
                      </a:r>
                      <a:endParaRPr lang="zh-CN" altLang="en-US" sz="1800"/>
                    </a:p>
                    <a:p>
                      <a:pPr>
                        <a:lnSpc>
                          <a:spcPct val="150000"/>
                        </a:lnSpc>
                        <a:buNone/>
                      </a:pPr>
                      <a:r>
                        <a:rPr lang="zh-CN" altLang="en-US" sz="1800"/>
                        <a:t>1.基本概念</a:t>
                      </a:r>
                      <a:endParaRPr lang="zh-CN" altLang="en-US" sz="1800"/>
                    </a:p>
                    <a:p>
                      <a:pPr>
                        <a:lnSpc>
                          <a:spcPct val="150000"/>
                        </a:lnSpc>
                        <a:buNone/>
                      </a:pPr>
                      <a:r>
                        <a:rPr lang="zh-CN" altLang="en-US" sz="1800"/>
                        <a:t>2.中断和异常的分类</a:t>
                      </a:r>
                      <a:endParaRPr lang="zh-CN" altLang="en-US" sz="1800"/>
                    </a:p>
                    <a:p>
                      <a:pPr>
                        <a:lnSpc>
                          <a:spcPct val="150000"/>
                        </a:lnSpc>
                        <a:buNone/>
                      </a:pPr>
                      <a:r>
                        <a:rPr lang="en-US" altLang="zh-CN" sz="1800"/>
                        <a:t>3. </a:t>
                      </a:r>
                      <a:r>
                        <a:rPr lang="zh-CN" altLang="en-US" sz="1800"/>
                        <a:t>中断向量表和中断描述符表</a:t>
                      </a:r>
                      <a:endParaRPr lang="zh-CN" altLang="en-US" sz="1800"/>
                    </a:p>
                    <a:p>
                      <a:pPr>
                        <a:lnSpc>
                          <a:spcPct val="150000"/>
                        </a:lnSpc>
                        <a:buNone/>
                      </a:pPr>
                      <a:r>
                        <a:rPr lang="en-US" altLang="zh-CN" sz="1800"/>
                        <a:t>4. </a:t>
                      </a:r>
                      <a:r>
                        <a:rPr lang="zh-CN" altLang="en-US" sz="1800"/>
                        <a:t>中断有关指令</a:t>
                      </a:r>
                      <a:endParaRPr lang="zh-CN" altLang="en-US" sz="1800"/>
                    </a:p>
                    <a:p>
                      <a:pPr>
                        <a:lnSpc>
                          <a:spcPct val="150000"/>
                        </a:lnSpc>
                        <a:buNone/>
                      </a:pPr>
                      <a:r>
                        <a:rPr lang="en-US" altLang="zh-CN" sz="1800"/>
                        <a:t>5. </a:t>
                      </a:r>
                      <a:r>
                        <a:rPr lang="zh-CN" altLang="en-US" sz="1800"/>
                        <a:t>中断处理举例</a:t>
                      </a:r>
                      <a:endParaRPr lang="zh-CN" altLang="en-US" sz="1800"/>
                    </a:p>
                  </a:txBody>
                  <a:tcPr/>
                </a:tc>
                <a:tc>
                  <a:txBody>
                    <a:bodyPr/>
                    <a:p>
                      <a:pPr>
                        <a:lnSpc>
                          <a:spcPct val="150000"/>
                        </a:lnSpc>
                        <a:buNone/>
                      </a:pPr>
                      <a:r>
                        <a:rPr lang="zh-CN" altLang="en-US" sz="1800"/>
                        <a:t>第</a:t>
                      </a:r>
                      <a:r>
                        <a:rPr lang="en-US" altLang="zh-CN" sz="1800"/>
                        <a:t>19</a:t>
                      </a:r>
                      <a:r>
                        <a:rPr lang="zh-CN" altLang="en-US" sz="1800"/>
                        <a:t>讲</a:t>
                      </a:r>
                      <a:endParaRPr lang="zh-CN" altLang="en-US" sz="18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4.8 </a:t>
            </a:r>
            <a:r>
              <a:rPr lang="zh-CN" altLang="en-US" sz="3200" dirty="0">
                <a:solidFill>
                  <a:srgbClr val="002060"/>
                </a:solidFill>
                <a:latin typeface="楷体_GB2312" pitchFamily="1" charset="-122"/>
                <a:ea typeface="楷体_GB2312" pitchFamily="1" charset="-122"/>
              </a:rPr>
              <a:t>小结</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043940" y="2637155"/>
          <a:ext cx="6709410" cy="3139440"/>
        </p:xfrm>
        <a:graphic>
          <a:graphicData uri="http://schemas.openxmlformats.org/drawingml/2006/table">
            <a:tbl>
              <a:tblPr firstRow="1" bandRow="1">
                <a:tableStyleId>{5C22544A-7EE6-4342-B048-85BDC9FD1C3A}</a:tableStyleId>
              </a:tblPr>
              <a:tblGrid>
                <a:gridCol w="4083685"/>
                <a:gridCol w="2625725"/>
              </a:tblGrid>
              <a:tr h="56769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571750">
                <a:tc>
                  <a:txBody>
                    <a:bodyPr/>
                    <a:p>
                      <a:pPr>
                        <a:lnSpc>
                          <a:spcPct val="150000"/>
                        </a:lnSpc>
                        <a:buNone/>
                      </a:pPr>
                      <a:r>
                        <a:rPr lang="zh-CN" altLang="en-US" sz="1800"/>
                        <a:t>复习和</a:t>
                      </a:r>
                      <a:r>
                        <a:rPr lang="zh-CN" altLang="en-US" sz="1800"/>
                        <a:t>小结</a:t>
                      </a:r>
                      <a:endParaRPr lang="zh-CN" altLang="en-US" sz="1800"/>
                    </a:p>
                  </a:txBody>
                  <a:tcPr/>
                </a:tc>
                <a:tc>
                  <a:txBody>
                    <a:bodyPr/>
                    <a:p>
                      <a:pPr>
                        <a:lnSpc>
                          <a:spcPct val="150000"/>
                        </a:lnSpc>
                        <a:buNone/>
                      </a:pPr>
                      <a:r>
                        <a:rPr lang="zh-CN" altLang="en-US" sz="1800"/>
                        <a:t>第</a:t>
                      </a:r>
                      <a:r>
                        <a:rPr lang="en-US" altLang="zh-CN" sz="1800"/>
                        <a:t>20</a:t>
                      </a:r>
                      <a:r>
                        <a:rPr lang="zh-CN" altLang="en-US" sz="1800"/>
                        <a:t>讲</a:t>
                      </a:r>
                      <a:endParaRPr lang="zh-CN" altLang="en-US" sz="180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21665" y="1340485"/>
            <a:ext cx="7540625" cy="5061585"/>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a:t>
            </a:r>
            <a:r>
              <a:rPr lang="zh-CN" altLang="en-US" sz="3200" dirty="0">
                <a:solidFill>
                  <a:srgbClr val="002060"/>
                </a:solidFill>
                <a:latin typeface="楷体_GB2312" pitchFamily="1" charset="-122"/>
                <a:ea typeface="楷体_GB2312" pitchFamily="1" charset="-122"/>
              </a:rPr>
              <a:t>色</a:t>
            </a:r>
            <a:endParaRPr lang="zh-CN" altLang="en-US" sz="3200" dirty="0">
              <a:solidFill>
                <a:srgbClr val="002060"/>
              </a:solidFill>
              <a:latin typeface="楷体_GB2312" pitchFamily="1" charset="-122"/>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将计算机指令系统、汇编语言、高级语言程序的编译、链接和执行与计算机组成、操作系统等有机地贯穿起来，通过本课程学习，将达成以下目标：</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1.较全面地了解计算机系统的组成结构和工作原理，对计算机系统中各个抽象层之间的转换和协作有深入的认识，建立完整的计算机系统概念。</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2.了解指令集体系结构的构成，重点对IA-32和x86-64指令系统有全面了解；</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3.掌握数据在计算机系统中的机器级表示形式，对高级语言程序的数据类型概念和数据的底层表示及其处理有深层次的了解</a:t>
            </a:r>
            <a:r>
              <a:rPr lang="zh-CN" sz="2000" dirty="0">
                <a:solidFill>
                  <a:srgbClr val="000066"/>
                </a:solidFill>
                <a:latin typeface="Tahoma" panose="020B0604030504040204" pitchFamily="2" charset="0"/>
                <a:ea typeface="楷体_GB2312" pitchFamily="1" charset="-122"/>
              </a:rPr>
              <a:t>；</a:t>
            </a:r>
            <a:endParaRPr lang="zh-CN" sz="2000"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83895" y="1340485"/>
            <a:ext cx="7540625" cy="467741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a:t>
            </a:r>
            <a:r>
              <a:rPr lang="zh-CN" altLang="en-US" sz="3200" dirty="0">
                <a:solidFill>
                  <a:srgbClr val="002060"/>
                </a:solidFill>
                <a:latin typeface="楷体_GB2312" pitchFamily="1" charset="-122"/>
                <a:ea typeface="楷体_GB2312" pitchFamily="1" charset="-122"/>
              </a:rPr>
              <a:t>色</a:t>
            </a:r>
            <a:endParaRPr lang="zh-CN" altLang="en-US" sz="3200" dirty="0">
              <a:solidFill>
                <a:srgbClr val="002060"/>
              </a:solidFill>
              <a:latin typeface="楷体_GB2312" pitchFamily="1" charset="-122"/>
              <a:ea typeface="楷体_GB2312" pitchFamily="1" charset="-122"/>
            </a:endParaRPr>
          </a:p>
          <a:p>
            <a:pPr lvl="1" indent="457200" algn="l">
              <a:lnSpc>
                <a:spcPct val="125000"/>
              </a:lnSpc>
              <a:spcBef>
                <a:spcPts val="0"/>
              </a:spcBef>
              <a:buClrTx/>
              <a:buSzTx/>
            </a:pPr>
            <a:r>
              <a:rPr sz="2000" dirty="0">
                <a:latin typeface="Tahoma" panose="020B0604030504040204" pitchFamily="2" charset="0"/>
                <a:ea typeface="楷体_GB2312" pitchFamily="1" charset="-122"/>
                <a:sym typeface="+mn-ea"/>
              </a:rPr>
              <a:t>达成以下目标：</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4.掌握程序的机器级表示和高级语言程序向可执行目标文件转换的相关知识，对目标文件的结构、生成、链接和执行有全面的了解，从而对系统中程序的执行原理有全面的认识；</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5.掌握操作系统的层次性存储管理、异常处理及I/O操作的原理和方法；</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6.为引导和指导学生进一步学习关于计算机组织原理、操作系统、编译等专门知识奠定坚实的基础；</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7.通过训练，建立高效程序的设计理念，掌握高效程序的开发技术，奠定从事复杂工程应用开发的基础。</a:t>
            </a:r>
            <a:endParaRPr sz="2000"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83895" y="1484630"/>
            <a:ext cx="7540625" cy="4523105"/>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6</a:t>
            </a:r>
            <a:r>
              <a:rPr lang="zh-CN" altLang="en-US" sz="3200" dirty="0">
                <a:solidFill>
                  <a:srgbClr val="002060"/>
                </a:solidFill>
                <a:latin typeface="楷体_GB2312" pitchFamily="1" charset="-122"/>
                <a:ea typeface="楷体_GB2312" pitchFamily="1" charset="-122"/>
              </a:rPr>
              <a:t>．教材</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袁春风</a:t>
            </a:r>
            <a:r>
              <a:rPr lang="en-US" altLang="zh-CN"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《计算机系统基础（第二版）》，机械工业出版社</a:t>
            </a:r>
            <a:endParaRPr lang="zh-CN" sz="2000" dirty="0">
              <a:latin typeface="Tahoma" panose="020B0604030504040204" pitchFamily="2" charset="0"/>
              <a:ea typeface="楷体_GB2312" pitchFamily="1" charset="-122"/>
              <a:sym typeface="+mn-ea"/>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Randal E.Bryant，《深入理解计算机系统》</a:t>
            </a:r>
            <a:r>
              <a:rPr lang="zh-CN" sz="2000" dirty="0">
                <a:latin typeface="Tahoma" panose="020B0604030504040204" pitchFamily="2" charset="0"/>
                <a:ea typeface="楷体_GB2312" pitchFamily="1" charset="-122"/>
                <a:sym typeface="+mn-ea"/>
              </a:rPr>
              <a:t>，机械工业出版社</a:t>
            </a:r>
            <a:endParaRPr lang="zh-CN" sz="2000" dirty="0">
              <a:latin typeface="Tahoma" panose="020B0604030504040204" pitchFamily="2" charset="0"/>
              <a:ea typeface="楷体_GB2312" pitchFamily="1" charset="-122"/>
              <a:sym typeface="+mn-ea"/>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王元珍,曹忠升,韩宗芬. </a:t>
            </a:r>
            <a:r>
              <a:rPr lang="en-US" altLang="zh-CN" sz="2000" dirty="0">
                <a:latin typeface="Tahoma" panose="020B0604030504040204" pitchFamily="2" charset="0"/>
                <a:ea typeface="楷体_GB2312" pitchFamily="1" charset="-122"/>
                <a:sym typeface="+mn-ea"/>
              </a:rPr>
              <a:t> </a:t>
            </a:r>
            <a:r>
              <a:rPr lang="zh-CN" altLang="en-US"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80X86汇编语言程序设计》，华中科技大学出版社，2005</a:t>
            </a:r>
            <a:endParaRPr lang="zh-CN" sz="2000" dirty="0">
              <a:latin typeface="Tahoma" panose="020B0604030504040204" pitchFamily="2" charset="0"/>
              <a:ea typeface="楷体_GB2312" pitchFamily="1" charset="-122"/>
              <a:sym typeface="+mn-ea"/>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许向阳</a:t>
            </a:r>
            <a:r>
              <a:rPr lang="en-US" altLang="zh-CN" sz="2000" dirty="0">
                <a:latin typeface="Tahoma" panose="020B0604030504040204" pitchFamily="2" charset="0"/>
                <a:ea typeface="楷体_GB2312" pitchFamily="1" charset="-122"/>
                <a:sym typeface="+mn-ea"/>
              </a:rPr>
              <a:t>.</a:t>
            </a:r>
            <a:r>
              <a:rPr lang="zh-CN" altLang="en-US"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X86汇编语言程序设计》，华中科技大学出版社，2020</a:t>
            </a:r>
            <a:endParaRPr lang="zh-CN" sz="2000" dirty="0">
              <a:latin typeface="Tahoma" panose="020B0604030504040204" pitchFamily="2" charset="0"/>
              <a:ea typeface="楷体_GB2312" pitchFamily="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9885" y="332740"/>
            <a:ext cx="8229600" cy="561975"/>
          </a:xfrm>
        </p:spPr>
        <p:txBody>
          <a:bodyPr/>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教材</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717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3449" y="1519486"/>
            <a:ext cx="2565285" cy="363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23850" y="5372735"/>
            <a:ext cx="7987030" cy="845185"/>
          </a:xfrm>
          <a:prstGeom prst="rect">
            <a:avLst/>
          </a:prstGeom>
          <a:noFill/>
        </p:spPr>
        <p:txBody>
          <a:bodyPr wrap="square">
            <a:spAutoFit/>
          </a:bodyPr>
          <a:lstStyle/>
          <a:p>
            <a:pPr lvl="1">
              <a:lnSpc>
                <a:spcPct val="110000"/>
              </a:lnSpc>
              <a:spcBef>
                <a:spcPts val="600"/>
              </a:spcBef>
            </a:pPr>
            <a:r>
              <a:rPr lang="en-US" altLang="zh-CN" sz="2000" b="0" dirty="0">
                <a:latin typeface="微软雅黑" panose="020B0503020204020204" charset="-122"/>
                <a:ea typeface="微软雅黑" panose="020B0503020204020204" charset="-122"/>
              </a:rPr>
              <a:t>《</a:t>
            </a:r>
            <a:r>
              <a:rPr lang="zh-CN" altLang="en-US" sz="2000" b="0" dirty="0">
                <a:latin typeface="微软雅黑" panose="020B0503020204020204" charset="-122"/>
                <a:ea typeface="微软雅黑" panose="020B0503020204020204" charset="-122"/>
              </a:rPr>
              <a:t>计算机系统基础</a:t>
            </a:r>
            <a:r>
              <a:rPr lang="en-US" altLang="zh-CN" sz="2000" b="0" dirty="0">
                <a:latin typeface="微软雅黑" panose="020B0503020204020204" charset="-122"/>
                <a:ea typeface="微软雅黑" panose="020B0503020204020204" charset="-122"/>
              </a:rPr>
              <a:t>》</a:t>
            </a:r>
            <a:r>
              <a:rPr lang="zh-CN" altLang="en-US" sz="2000" b="0" dirty="0">
                <a:latin typeface="微软雅黑" panose="020B0503020204020204" charset="-122"/>
                <a:ea typeface="微软雅黑" panose="020B0503020204020204" charset="-122"/>
              </a:rPr>
              <a:t>，袁春风，机械工业出版社</a:t>
            </a:r>
            <a:endParaRPr lang="en-US" altLang="zh-CN" sz="2000" b="0" dirty="0">
              <a:latin typeface="微软雅黑" panose="020B0503020204020204" charset="-122"/>
              <a:ea typeface="微软雅黑" panose="020B0503020204020204" charset="-122"/>
            </a:endParaRPr>
          </a:p>
          <a:p>
            <a:pPr lvl="1">
              <a:lnSpc>
                <a:spcPct val="110000"/>
              </a:lnSpc>
              <a:spcBef>
                <a:spcPts val="600"/>
              </a:spcBef>
            </a:pPr>
            <a:r>
              <a:rPr lang="zh-CN" altLang="en-US" sz="2000" b="0" dirty="0">
                <a:latin typeface="微软雅黑" panose="020B0503020204020204" charset="-122"/>
                <a:ea typeface="微软雅黑" panose="020B0503020204020204" charset="-122"/>
              </a:rPr>
              <a:t>《基于</a:t>
            </a:r>
            <a:r>
              <a:rPr lang="en-US" altLang="zh-CN" sz="2000" b="0" dirty="0">
                <a:latin typeface="微软雅黑" panose="020B0503020204020204" charset="-122"/>
                <a:ea typeface="微软雅黑" panose="020B0503020204020204" charset="-122"/>
              </a:rPr>
              <a:t>Linux</a:t>
            </a:r>
            <a:r>
              <a:rPr lang="zh-CN" altLang="en-US" sz="2000" b="0" dirty="0">
                <a:latin typeface="微软雅黑" panose="020B0503020204020204" charset="-122"/>
                <a:ea typeface="微软雅黑" panose="020B0503020204020204" charset="-122"/>
              </a:rPr>
              <a:t>系统的汇编语言程序设计》，程楠，郑州大学</a:t>
            </a:r>
            <a:r>
              <a:rPr lang="zh-CN" altLang="en-US" sz="2000" b="0" dirty="0">
                <a:latin typeface="微软雅黑" panose="020B0503020204020204" charset="-122"/>
                <a:ea typeface="微软雅黑" panose="020B0503020204020204" charset="-122"/>
              </a:rPr>
              <a:t>出版社</a:t>
            </a:r>
            <a:endParaRPr lang="zh-CN" altLang="en-US" sz="2000" b="0" dirty="0">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4716145" y="1530985"/>
            <a:ext cx="2592705" cy="3627120"/>
          </a:xfrm>
          <a:prstGeom prst="rect">
            <a:avLst/>
          </a:prstGeom>
        </p:spPr>
      </p:pic>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1043940" y="2060575"/>
            <a:ext cx="7194550" cy="1863090"/>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QQ</a:t>
            </a:r>
            <a:r>
              <a:rPr lang="zh-CN" altLang="en-US" sz="3200" dirty="0">
                <a:solidFill>
                  <a:srgbClr val="002060"/>
                </a:solidFill>
                <a:latin typeface="楷体_GB2312" pitchFamily="1" charset="-122"/>
                <a:ea typeface="楷体_GB2312" pitchFamily="1" charset="-122"/>
              </a:rPr>
              <a:t>群名：</a:t>
            </a:r>
            <a:r>
              <a:rPr sz="3200" dirty="0">
                <a:solidFill>
                  <a:srgbClr val="002060"/>
                </a:solidFill>
                <a:latin typeface="楷体_GB2312" pitchFamily="1" charset="-122"/>
                <a:ea typeface="楷体_GB2312" pitchFamily="1" charset="-122"/>
              </a:rPr>
              <a:t>本硕博-图灵班-23级-计算机</a:t>
            </a:r>
            <a:r>
              <a:rPr lang="en-US" sz="3200" dirty="0">
                <a:solidFill>
                  <a:srgbClr val="002060"/>
                </a:solidFill>
                <a:latin typeface="楷体_GB2312" pitchFamily="1" charset="-122"/>
                <a:ea typeface="楷体_GB2312" pitchFamily="1" charset="-122"/>
              </a:rPr>
              <a:t>	    </a:t>
            </a:r>
            <a:r>
              <a:rPr lang="zh-CN" altLang="en-US" sz="3200" dirty="0">
                <a:solidFill>
                  <a:srgbClr val="002060"/>
                </a:solidFill>
                <a:latin typeface="楷体_GB2312" pitchFamily="1" charset="-122"/>
                <a:ea typeface="楷体_GB2312" pitchFamily="1" charset="-122"/>
              </a:rPr>
              <a:t>系</a:t>
            </a:r>
            <a:r>
              <a:rPr sz="3200" dirty="0">
                <a:solidFill>
                  <a:srgbClr val="002060"/>
                </a:solidFill>
                <a:latin typeface="楷体_GB2312" pitchFamily="1" charset="-122"/>
                <a:ea typeface="楷体_GB2312" pitchFamily="1" charset="-122"/>
              </a:rPr>
              <a:t>统基础</a:t>
            </a:r>
            <a:endParaRPr sz="3200" dirty="0">
              <a:solidFill>
                <a:srgbClr val="002060"/>
              </a:solidFill>
              <a:latin typeface="楷体_GB2312" pitchFamily="1" charset="-122"/>
              <a:ea typeface="楷体_GB2312" pitchFamily="1" charset="-122"/>
            </a:endParaRPr>
          </a:p>
          <a:p>
            <a:pPr>
              <a:lnSpc>
                <a:spcPct val="120000"/>
              </a:lnSpc>
            </a:pPr>
            <a:r>
              <a:rPr lang="zh-CN" altLang="en-US" sz="3200" dirty="0">
                <a:solidFill>
                  <a:srgbClr val="002060"/>
                </a:solidFill>
                <a:latin typeface="楷体_GB2312" pitchFamily="1" charset="-122"/>
                <a:ea typeface="楷体_GB2312" pitchFamily="1" charset="-122"/>
              </a:rPr>
              <a:t>群号：</a:t>
            </a:r>
            <a:r>
              <a:rPr lang="en-US" altLang="zh-CN" sz="3200" dirty="0">
                <a:solidFill>
                  <a:srgbClr val="002060"/>
                </a:solidFill>
                <a:latin typeface="楷体_GB2312" pitchFamily="1" charset="-122"/>
                <a:ea typeface="楷体_GB2312" pitchFamily="1" charset="-122"/>
              </a:rPr>
              <a:t>  746515519</a:t>
            </a:r>
            <a:endParaRPr lang="en-US" altLang="zh-CN" sz="3200" dirty="0">
              <a:solidFill>
                <a:srgbClr val="002060"/>
              </a:solidFill>
              <a:latin typeface="楷体_GB2312" pitchFamily="1" charset="-122"/>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学习</a:t>
            </a:r>
            <a:r>
              <a:rPr lang="zh-CN" altLang="en-US" sz="4000" dirty="0">
                <a:solidFill>
                  <a:schemeClr val="bg1"/>
                </a:solidFill>
                <a:latin typeface="华文新魏" panose="02010800040101010101" pitchFamily="2" charset="-122"/>
                <a:ea typeface="华文新魏" panose="02010800040101010101" pitchFamily="2" charset="-122"/>
              </a:rPr>
              <a:t>资源</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66555" y="260985"/>
            <a:ext cx="8229600" cy="561975"/>
          </a:xfrm>
        </p:spPr>
        <p:txBody>
          <a:bodyPr/>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参考</a:t>
            </a:r>
            <a:r>
              <a:rPr lang="zh-CN" altLang="en-US" sz="4000" b="1" dirty="0">
                <a:solidFill>
                  <a:schemeClr val="bg1"/>
                </a:solidFill>
                <a:latin typeface="华文新魏" panose="02010800040101010101" pitchFamily="2" charset="-122"/>
                <a:ea typeface="华文新魏" panose="02010800040101010101" pitchFamily="2" charset="-122"/>
                <a:cs typeface="+mn-cs"/>
              </a:rPr>
              <a:t>书</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717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77610" y="1697980"/>
            <a:ext cx="2565285" cy="365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2"/>
          <a:stretch>
            <a:fillRect/>
          </a:stretch>
        </p:blipFill>
        <p:spPr>
          <a:xfrm>
            <a:off x="6014085" y="1700530"/>
            <a:ext cx="2580005" cy="364299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67995" y="1697990"/>
            <a:ext cx="2597785" cy="3598545"/>
          </a:xfrm>
          <a:prstGeom prst="rect">
            <a:avLst/>
          </a:prstGeom>
        </p:spPr>
      </p:pic>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630555" y="1700530"/>
            <a:ext cx="8048625" cy="3491230"/>
          </a:xfrm>
        </p:spPr>
        <p:txBody>
          <a:bodyPr/>
          <a:lstStyle/>
          <a:p>
            <a:pPr algn="l">
              <a:lnSpc>
                <a:spcPct val="150000"/>
              </a:lnSpc>
              <a:spcBef>
                <a:spcPts val="0"/>
              </a:spcBef>
              <a:buFont typeface="Wingdings" panose="05000000000000000000" charset="0"/>
              <a:buChar char="Ø"/>
            </a:pPr>
            <a:r>
              <a:rPr lang="en-US" altLang="zh-CN" sz="2400" dirty="0">
                <a:latin typeface="微软雅黑" panose="020B0503020204020204" charset="-122"/>
                <a:ea typeface="微软雅黑" panose="020B0503020204020204" charset="-122"/>
              </a:rPr>
              <a:t> DosBox + MASM + TurboDebug      </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a:t>
            </a:r>
            <a:r>
              <a:rPr lang="en-US" altLang="zh-CN" sz="2400" dirty="0">
                <a:solidFill>
                  <a:srgbClr val="FF0000"/>
                </a:solidFill>
                <a:latin typeface="微软雅黑" panose="020B0503020204020204" charset="-122"/>
                <a:ea typeface="微软雅黑" panose="020B0503020204020204" charset="-122"/>
              </a:rPr>
              <a:t>Linux(Ubuntu) + gcc + gdb  </a:t>
            </a:r>
            <a:endParaRPr lang="en-US" altLang="zh-CN" sz="2400" dirty="0">
              <a:solidFill>
                <a:srgbClr val="FF0000"/>
              </a:solidFill>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QEMU + OpenEular + ARMv8</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IDA  反汇编调试工具（OLLYDBG,W32Dasm 等）</a:t>
            </a:r>
            <a:endParaRPr lang="en-US" altLang="zh-CN" sz="2400" dirty="0">
              <a:latin typeface="微软雅黑" panose="020B0503020204020204" charset="-122"/>
              <a:ea typeface="微软雅黑" panose="020B0503020204020204" charset="-122"/>
            </a:endParaRPr>
          </a:p>
          <a:p>
            <a:pPr>
              <a:spcBef>
                <a:spcPct val="30000"/>
              </a:spcBef>
              <a:buFont typeface="Wingdings" panose="05000000000000000000" charset="0"/>
              <a:buChar char="Ø"/>
            </a:pPr>
            <a:endParaRPr lang="en-US" altLang="zh-CN" sz="2400" dirty="0">
              <a:solidFill>
                <a:srgbClr val="008000"/>
              </a:solidFill>
              <a:latin typeface="微软雅黑" panose="020B0503020204020204" charset="-122"/>
              <a:ea typeface="微软雅黑" panose="020B0503020204020204" charset="-122"/>
            </a:endParaRPr>
          </a:p>
          <a:p>
            <a:pPr>
              <a:spcBef>
                <a:spcPct val="30000"/>
              </a:spcBef>
              <a:buFontTx/>
              <a:buNone/>
            </a:pPr>
            <a:r>
              <a:rPr lang="zh-CN" altLang="en-US" sz="1800" dirty="0">
                <a:solidFill>
                  <a:srgbClr val="996600"/>
                </a:solidFill>
                <a:latin typeface="微软雅黑" panose="020B0503020204020204" charset="-122"/>
                <a:ea typeface="微软雅黑" panose="020B0503020204020204" charset="-122"/>
              </a:rPr>
              <a:t>   </a:t>
            </a:r>
            <a:endParaRPr lang="zh-CN" altLang="en-US" sz="1800" dirty="0">
              <a:solidFill>
                <a:srgbClr val="007434"/>
              </a:solidFill>
              <a:latin typeface="微软雅黑" panose="020B0503020204020204" charset="-122"/>
              <a:ea typeface="微软雅黑" panose="020B0503020204020204" charset="-122"/>
            </a:endParaRPr>
          </a:p>
        </p:txBody>
      </p:sp>
      <p:sp>
        <p:nvSpPr>
          <p:cNvPr id="5" name="Rectangle 2"/>
          <p:cNvSpPr txBox="1">
            <a:spLocks noChangeArrowheads="1"/>
          </p:cNvSpPr>
          <p:nvPr/>
        </p:nvSpPr>
        <p:spPr bwMode="auto">
          <a:xfrm>
            <a:off x="467495" y="26098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2"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dirty="0">
                <a:solidFill>
                  <a:schemeClr val="bg1"/>
                </a:solidFill>
                <a:latin typeface="华文新魏" panose="02010800040101010101" pitchFamily="2" charset="-122"/>
                <a:ea typeface="华文新魏" panose="02010800040101010101" pitchFamily="2" charset="-122"/>
                <a:cs typeface="+mn-cs"/>
                <a:sym typeface="+mn-ea"/>
              </a:rPr>
              <a:t>实验平台</a:t>
            </a:r>
            <a:endParaRPr lang="zh-CN" altLang="en-US" sz="3600" dirty="0">
              <a:solidFill>
                <a:schemeClr val="bg1"/>
              </a:solidFill>
              <a:latin typeface="华文新魏" panose="02010800040101010101" pitchFamily="2" charset="-122"/>
              <a:ea typeface="华文新魏" panose="02010800040101010101" pitchFamily="2" charset="-122"/>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66738" y="211455"/>
            <a:ext cx="8229600" cy="561975"/>
          </a:xfrm>
        </p:spPr>
        <p:txBody>
          <a:bodyPr/>
          <a:lstStyle/>
          <a:p>
            <a:pPr algn="ctr" eaLnBrk="0" hangingPunct="0">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参考资源</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14051" name="Rectangle 3"/>
          <p:cNvSpPr>
            <a:spLocks noGrp="1" noChangeArrowheads="1"/>
          </p:cNvSpPr>
          <p:nvPr>
            <p:ph type="body" idx="4294967295"/>
          </p:nvPr>
        </p:nvSpPr>
        <p:spPr>
          <a:xfrm>
            <a:off x="322580" y="1411879"/>
            <a:ext cx="8545513" cy="3465385"/>
          </a:xfrm>
        </p:spPr>
        <p:txBody>
          <a:bodyPr/>
          <a:lstStyle/>
          <a:p>
            <a:pPr>
              <a:lnSpc>
                <a:spcPct val="100000"/>
              </a:lnSpc>
            </a:pPr>
            <a:r>
              <a:rPr lang="en-US" altLang="zh-CN" sz="2400" dirty="0">
                <a:latin typeface="微软雅黑" panose="020B0503020204020204" charset="-122"/>
                <a:ea typeface="微软雅黑" panose="020B0503020204020204" charset="-122"/>
              </a:rPr>
              <a:t>MOOC</a:t>
            </a:r>
            <a:r>
              <a:rPr lang="zh-CN" altLang="en-US" sz="2400" dirty="0">
                <a:latin typeface="微软雅黑" panose="020B0503020204020204" charset="-122"/>
                <a:ea typeface="微软雅黑" panose="020B0503020204020204" charset="-122"/>
              </a:rPr>
              <a:t>网站（</a:t>
            </a:r>
            <a:r>
              <a:rPr lang="en-US" altLang="zh-CN" sz="2400" dirty="0">
                <a:latin typeface="微软雅黑" panose="020B0503020204020204" charset="-122"/>
                <a:ea typeface="微软雅黑" panose="020B0503020204020204" charset="-122"/>
              </a:rPr>
              <a:t>4</a:t>
            </a:r>
            <a:r>
              <a:rPr lang="zh-CN" altLang="en-US" sz="2400" dirty="0">
                <a:latin typeface="微软雅黑" panose="020B0503020204020204" charset="-122"/>
                <a:ea typeface="微软雅黑" panose="020B0503020204020204" charset="-122"/>
              </a:rPr>
              <a:t>门系列课程）</a:t>
            </a:r>
            <a:endParaRPr lang="zh-CN" altLang="en-US" sz="2400" dirty="0">
              <a:latin typeface="微软雅黑" panose="020B0503020204020204" charset="-122"/>
              <a:ea typeface="微软雅黑" panose="020B0503020204020204" charset="-122"/>
            </a:endParaRPr>
          </a:p>
          <a:p>
            <a:pPr lvl="1">
              <a:lnSpc>
                <a:spcPct val="100000"/>
              </a:lnSpc>
            </a:pPr>
            <a:r>
              <a:rPr lang="en-US" altLang="zh-CN" sz="2400" u="sng" dirty="0">
                <a:hlinkClick r:id="rId1"/>
              </a:rPr>
              <a:t>https://www.icourse163.org/course/NJU-1001625001</a:t>
            </a:r>
            <a:endParaRPr lang="en-US" altLang="zh-CN" sz="2400" u="sng" dirty="0"/>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程序的表示、转换与链接</a:t>
            </a:r>
            <a:endParaRPr lang="en-US" altLang="zh-CN" sz="2400" dirty="0">
              <a:solidFill>
                <a:srgbClr val="333333"/>
              </a:solidFill>
              <a:latin typeface="微软雅黑" panose="020B0503020204020204" charset="-122"/>
              <a:ea typeface="微软雅黑" panose="020B0503020204020204" charset="-122"/>
            </a:endParaRPr>
          </a:p>
          <a:p>
            <a:pPr lvl="1">
              <a:lnSpc>
                <a:spcPct val="100000"/>
              </a:lnSpc>
            </a:pPr>
            <a:r>
              <a:rPr lang="en-US" altLang="zh-CN" sz="2400" u="sng" dirty="0">
                <a:hlinkClick r:id="rId2"/>
              </a:rPr>
              <a:t>https://www.icourse163.org/course/NJU-1001964032</a:t>
            </a:r>
            <a:endParaRPr lang="en-US" altLang="zh-CN" sz="2400" u="sng" dirty="0"/>
          </a:p>
          <a:p>
            <a:pPr marL="457200" lvl="1" indent="0">
              <a:lnSpc>
                <a:spcPct val="100000"/>
              </a:lnSpc>
              <a:buNone/>
            </a:pPr>
            <a:r>
              <a:rPr lang="zh-CN" altLang="en-US" sz="2400" b="1" i="0" dirty="0">
                <a:solidFill>
                  <a:srgbClr val="333333"/>
                </a:solidFill>
                <a:effectLst/>
                <a:latin typeface="微软雅黑" panose="020B0503020204020204" charset="-122"/>
                <a:ea typeface="微软雅黑" panose="020B0503020204020204" charset="-122"/>
              </a:rPr>
              <a:t>    程序的执行和存储访问</a:t>
            </a:r>
            <a:endParaRPr lang="en-US" altLang="zh-CN" sz="2400" u="sng" dirty="0"/>
          </a:p>
          <a:p>
            <a:pPr lvl="1">
              <a:lnSpc>
                <a:spcPct val="100000"/>
              </a:lnSpc>
            </a:pPr>
            <a:r>
              <a:rPr lang="en-US" altLang="zh-CN" sz="2400" u="sng" dirty="0">
                <a:hlinkClick r:id="rId3"/>
              </a:rPr>
              <a:t>https://www.icourse163.org/course/NJU-1002532004</a:t>
            </a:r>
            <a:endParaRPr lang="en-US" altLang="zh-CN" sz="2400" u="sng" dirty="0"/>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异常、中断和输入</a:t>
            </a:r>
            <a:r>
              <a:rPr lang="en-US" altLang="zh-CN" sz="2400" dirty="0">
                <a:solidFill>
                  <a:srgbClr val="333333"/>
                </a:solidFill>
                <a:latin typeface="微软雅黑" panose="020B0503020204020204" charset="-122"/>
                <a:ea typeface="微软雅黑" panose="020B0503020204020204" charset="-122"/>
              </a:rPr>
              <a:t>/</a:t>
            </a:r>
            <a:r>
              <a:rPr lang="zh-CN" altLang="en-US" sz="2400" dirty="0">
                <a:solidFill>
                  <a:srgbClr val="333333"/>
                </a:solidFill>
                <a:latin typeface="微软雅黑" panose="020B0503020204020204" charset="-122"/>
                <a:ea typeface="微软雅黑" panose="020B0503020204020204" charset="-122"/>
              </a:rPr>
              <a:t>输出</a:t>
            </a:r>
            <a:endParaRPr lang="en-US" altLang="zh-CN" sz="2400" dirty="0">
              <a:solidFill>
                <a:srgbClr val="333333"/>
              </a:solidFill>
              <a:latin typeface="微软雅黑" panose="020B0503020204020204" charset="-122"/>
              <a:ea typeface="微软雅黑" panose="020B0503020204020204" charset="-122"/>
            </a:endParaRPr>
          </a:p>
          <a:p>
            <a:pPr lvl="1">
              <a:lnSpc>
                <a:spcPct val="100000"/>
              </a:lnSpc>
            </a:pPr>
            <a:r>
              <a:rPr lang="en-US" altLang="zh-CN" sz="2400" u="sng" dirty="0">
                <a:solidFill>
                  <a:schemeClr val="accent5">
                    <a:lumMod val="50000"/>
                  </a:schemeClr>
                </a:solidFill>
                <a:hlinkClick r:id="rId4"/>
              </a:rPr>
              <a:t>http://www.icourse163.org/course/NJU-1449521162</a:t>
            </a:r>
            <a:endParaRPr lang="en-US" altLang="zh-CN" sz="2400" u="sng" dirty="0">
              <a:solidFill>
                <a:schemeClr val="accent5">
                  <a:lumMod val="50000"/>
                </a:schemeClr>
              </a:solidFill>
            </a:endParaRPr>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编程与调试实践</a:t>
            </a:r>
            <a:endParaRPr lang="en-US" altLang="zh-CN" sz="2400" dirty="0">
              <a:solidFill>
                <a:srgbClr val="333333"/>
              </a:solidFill>
              <a:latin typeface="微软雅黑" panose="020B0503020204020204" charset="-122"/>
              <a:ea typeface="微软雅黑" panose="020B0503020204020204" charset="-122"/>
            </a:endParaRPr>
          </a:p>
        </p:txBody>
      </p:sp>
      <p:sp>
        <p:nvSpPr>
          <p:cNvPr id="5" name="文本框 4"/>
          <p:cNvSpPr txBox="1"/>
          <p:nvPr/>
        </p:nvSpPr>
        <p:spPr>
          <a:xfrm>
            <a:off x="610553" y="5588220"/>
            <a:ext cx="7155612" cy="820161"/>
          </a:xfrm>
          <a:prstGeom prst="rect">
            <a:avLst/>
          </a:prstGeom>
          <a:noFill/>
        </p:spPr>
        <p:txBody>
          <a:bodyPr wrap="square">
            <a:spAutoFit/>
          </a:bodyPr>
          <a:lstStyle/>
          <a:p>
            <a:pPr>
              <a:lnSpc>
                <a:spcPct val="110000"/>
              </a:lnSpc>
              <a:spcBef>
                <a:spcPts val="600"/>
              </a:spcBef>
            </a:pPr>
            <a:r>
              <a:rPr lang="zh-CN" altLang="en-US" sz="2000" b="1" dirty="0">
                <a:latin typeface="微软雅黑" panose="020B0503020204020204" charset="-122"/>
                <a:ea typeface="微软雅黑" panose="020B0503020204020204" charset="-122"/>
              </a:rPr>
              <a:t>课程参考网站（南京大学）</a:t>
            </a:r>
            <a:endParaRPr lang="zh-CN" altLang="en-US" sz="2000" b="1" dirty="0">
              <a:latin typeface="微软雅黑" panose="020B0503020204020204" charset="-122"/>
              <a:ea typeface="微软雅黑" panose="020B0503020204020204" charset="-122"/>
            </a:endParaRPr>
          </a:p>
          <a:p>
            <a:pPr lvl="1">
              <a:lnSpc>
                <a:spcPct val="110000"/>
              </a:lnSpc>
              <a:spcBef>
                <a:spcPts val="600"/>
              </a:spcBef>
            </a:pPr>
            <a:r>
              <a:rPr lang="en-US" altLang="zh-CN" sz="2000" b="1" dirty="0">
                <a:solidFill>
                  <a:schemeClr val="accent5">
                    <a:lumMod val="50000"/>
                  </a:schemeClr>
                </a:solidFill>
                <a:latin typeface="+mn-lt"/>
                <a:ea typeface="+mn-ea"/>
              </a:rPr>
              <a:t>http://cslab.nju.edu.cn/ics/index.php/Ics:Main_page </a:t>
            </a:r>
            <a:endParaRPr lang="en-US" altLang="zh-CN" sz="2000" b="1" dirty="0">
              <a:solidFill>
                <a:schemeClr val="accent5">
                  <a:lumMod val="50000"/>
                </a:schemeClr>
              </a:solidFill>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4"/>
          <p:cNvSpPr>
            <a:spLocks noGrp="1"/>
          </p:cNvSpPr>
          <p:nvPr>
            <p:ph type="title" idx="4294967295"/>
          </p:nvPr>
        </p:nvSpPr>
        <p:spPr>
          <a:xfrm>
            <a:off x="530225" y="142875"/>
            <a:ext cx="7313613" cy="838200"/>
          </a:xfrm>
        </p:spPr>
        <p:txBody>
          <a:bodyPr wrap="square" anchor="b" anchorCtr="0"/>
          <a:p>
            <a:pPr eaLnBrk="1" hangingPunct="1"/>
            <a:r>
              <a:rPr lang="zh-CN" altLang="en-US" sz="4000" b="1">
                <a:solidFill>
                  <a:schemeClr val="bg1"/>
                </a:solidFill>
                <a:latin typeface="华文新魏" panose="02010800040101010101" pitchFamily="2" charset="-122"/>
                <a:ea typeface="华文新魏" panose="02010800040101010101" pitchFamily="2" charset="-122"/>
              </a:rPr>
              <a:t>课程成绩评定与记载</a:t>
            </a:r>
            <a:endParaRPr lang="zh-CN" altLang="en-US" sz="4000" b="1">
              <a:solidFill>
                <a:schemeClr val="bg1"/>
              </a:solidFill>
              <a:latin typeface="华文新魏" panose="02010800040101010101" pitchFamily="2" charset="-122"/>
              <a:ea typeface="华文新魏" panose="02010800040101010101" pitchFamily="2" charset="-122"/>
            </a:endParaRPr>
          </a:p>
        </p:txBody>
      </p:sp>
      <p:sp>
        <p:nvSpPr>
          <p:cNvPr id="15362" name="Text Box 8"/>
          <p:cNvSpPr txBox="1"/>
          <p:nvPr/>
        </p:nvSpPr>
        <p:spPr>
          <a:xfrm>
            <a:off x="511175" y="1541463"/>
            <a:ext cx="7961313" cy="2676525"/>
          </a:xfrm>
          <a:prstGeom prst="rect">
            <a:avLst/>
          </a:prstGeom>
          <a:noFill/>
          <a:ln w="9525">
            <a:noFill/>
          </a:ln>
        </p:spPr>
        <p:txBody>
          <a:bodyPr wrap="square" anchor="t" anchorCtr="0">
            <a:spAutoFit/>
          </a:bodyPr>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课程成绩</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30%</a:t>
            </a:r>
            <a:r>
              <a:rPr lang="zh-CN" altLang="en-US" dirty="0">
                <a:solidFill>
                  <a:srgbClr val="000066"/>
                </a:solidFill>
                <a:latin typeface="Tahoma" panose="020B0604030504040204" pitchFamily="2" charset="0"/>
                <a:ea typeface="楷体_GB2312" pitchFamily="1" charset="-122"/>
              </a:rPr>
              <a:t>）</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终结性考试（</a:t>
            </a:r>
            <a:r>
              <a:rPr lang="en-US" altLang="zh-CN" dirty="0">
                <a:solidFill>
                  <a:srgbClr val="000066"/>
                </a:solidFill>
                <a:latin typeface="Tahoma" panose="020B0604030504040204" pitchFamily="2" charset="0"/>
                <a:ea typeface="楷体_GB2312" pitchFamily="1" charset="-122"/>
              </a:rPr>
              <a:t>70%</a:t>
            </a:r>
            <a:endParaRPr lang="en-US" altLang="zh-CN"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a:t>
            </a:r>
            <a:r>
              <a:rPr lang="zh-CN" altLang="en-US" dirty="0">
                <a:latin typeface="Tahoma" panose="020B0604030504040204" pitchFamily="2" charset="0"/>
                <a:ea typeface="楷体_GB2312" pitchFamily="1" charset="-122"/>
                <a:sym typeface="+mn-ea"/>
              </a:rPr>
              <a:t>考勤</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作业</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课堂测验</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讨论</a:t>
            </a:r>
            <a:endParaRPr lang="zh-CN" altLang="en-US"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终结性考试形式：闭卷</a:t>
            </a:r>
            <a:endParaRPr lang="zh-CN" altLang="en-US"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1789430"/>
          </a:xfrm>
          <a:prstGeom prst="rect">
            <a:avLst/>
          </a:prstGeom>
          <a:noFill/>
          <a:ln w="9525">
            <a:noFill/>
          </a:ln>
        </p:spPr>
        <p:txBody>
          <a:bodyPr wrap="square" anchor="t" anchorCtr="0">
            <a:spAutoFit/>
          </a:bodyPr>
          <a:p>
            <a:pPr>
              <a:lnSpc>
                <a:spcPct val="120000"/>
              </a:lnSpc>
            </a:pPr>
            <a:r>
              <a:rPr lang="zh-CN" altLang="en-US" sz="3200" dirty="0">
                <a:solidFill>
                  <a:srgbClr val="002060"/>
                </a:solidFill>
                <a:latin typeface="楷体_GB2312" pitchFamily="1" charset="-122"/>
                <a:ea typeface="楷体_GB2312" pitchFamily="1" charset="-122"/>
              </a:rPr>
              <a:t>1．课程</a:t>
            </a:r>
            <a:r>
              <a:rPr lang="zh-CN" altLang="en-US" sz="3200" dirty="0">
                <a:solidFill>
                  <a:srgbClr val="002060"/>
                </a:solidFill>
                <a:latin typeface="楷体_GB2312" pitchFamily="1" charset="-122"/>
                <a:ea typeface="楷体_GB2312" pitchFamily="1" charset="-122"/>
              </a:rPr>
              <a:t>名称</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中文名称：计算机系统基础</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英文名称：</a:t>
            </a:r>
            <a:r>
              <a:rPr lang="en-US" altLang="zh-CN" sz="2400" dirty="0">
                <a:solidFill>
                  <a:srgbClr val="000066"/>
                </a:solidFill>
                <a:latin typeface="Tahoma" panose="020B0604030504040204" pitchFamily="2" charset="0"/>
                <a:ea typeface="楷体_GB2312" pitchFamily="1" charset="-122"/>
              </a:rPr>
              <a:t>Introduction to Computer System</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2343785"/>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2</a:t>
            </a:r>
            <a:r>
              <a:rPr lang="zh-CN" altLang="en-US" sz="3200" dirty="0">
                <a:solidFill>
                  <a:srgbClr val="002060"/>
                </a:solidFill>
                <a:latin typeface="楷体_GB2312" pitchFamily="1" charset="-122"/>
                <a:ea typeface="楷体_GB2312" pitchFamily="1" charset="-122"/>
              </a:rPr>
              <a:t>．学时与</a:t>
            </a:r>
            <a:r>
              <a:rPr lang="zh-CN" altLang="en-US" sz="3200" dirty="0">
                <a:solidFill>
                  <a:srgbClr val="002060"/>
                </a:solidFill>
                <a:latin typeface="楷体_GB2312" pitchFamily="1" charset="-122"/>
                <a:ea typeface="楷体_GB2312" pitchFamily="1" charset="-122"/>
              </a:rPr>
              <a:t>学分</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总学时：理论</a:t>
            </a:r>
            <a:r>
              <a:rPr lang="en-US" altLang="zh-CN" sz="2400" dirty="0">
                <a:solidFill>
                  <a:srgbClr val="000066"/>
                </a:solidFill>
                <a:latin typeface="Tahoma" panose="020B0604030504040204" pitchFamily="2" charset="0"/>
                <a:ea typeface="楷体_GB2312" pitchFamily="1" charset="-122"/>
              </a:rPr>
              <a:t>40</a:t>
            </a:r>
            <a:r>
              <a:rPr lang="zh-CN" altLang="en-US" sz="2400" dirty="0">
                <a:solidFill>
                  <a:srgbClr val="000066"/>
                </a:solidFill>
                <a:latin typeface="Tahoma" panose="020B0604030504040204" pitchFamily="2" charset="0"/>
                <a:ea typeface="楷体_GB2312" pitchFamily="1" charset="-122"/>
              </a:rPr>
              <a:t>学时，实验</a:t>
            </a:r>
            <a:r>
              <a:rPr lang="en-US" altLang="zh-CN" sz="2400" dirty="0">
                <a:solidFill>
                  <a:srgbClr val="000066"/>
                </a:solidFill>
                <a:latin typeface="Tahoma" panose="020B0604030504040204" pitchFamily="2" charset="0"/>
                <a:ea typeface="楷体_GB2312" pitchFamily="1" charset="-122"/>
              </a:rPr>
              <a:t>32</a:t>
            </a:r>
            <a:r>
              <a:rPr lang="zh-CN" altLang="en-US" sz="2400" dirty="0">
                <a:solidFill>
                  <a:srgbClr val="000066"/>
                </a:solidFill>
                <a:latin typeface="Tahoma" panose="020B0604030504040204" pitchFamily="2" charset="0"/>
                <a:ea typeface="楷体_GB2312" pitchFamily="1" charset="-122"/>
              </a:rPr>
              <a:t>学时</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学分：理论</a:t>
            </a:r>
            <a:r>
              <a:rPr lang="en-US" altLang="zh-CN" sz="2400" dirty="0">
                <a:solidFill>
                  <a:srgbClr val="000066"/>
                </a:solidFill>
                <a:latin typeface="Tahoma" panose="020B0604030504040204" pitchFamily="2" charset="0"/>
                <a:ea typeface="楷体_GB2312" pitchFamily="1" charset="-122"/>
              </a:rPr>
              <a:t>2.5</a:t>
            </a:r>
            <a:r>
              <a:rPr lang="zh-CN" altLang="en-US" sz="2400" dirty="0">
                <a:solidFill>
                  <a:srgbClr val="000066"/>
                </a:solidFill>
                <a:latin typeface="Tahoma" panose="020B0604030504040204" pitchFamily="2" charset="0"/>
                <a:ea typeface="楷体_GB2312" pitchFamily="1" charset="-122"/>
              </a:rPr>
              <a:t>，实验</a:t>
            </a:r>
            <a:r>
              <a:rPr lang="en-US" altLang="zh-CN" sz="2400" dirty="0">
                <a:solidFill>
                  <a:srgbClr val="000066"/>
                </a:solidFill>
                <a:latin typeface="Tahoma" panose="020B0604030504040204" pitchFamily="2" charset="0"/>
                <a:ea typeface="楷体_GB2312" pitchFamily="1" charset="-122"/>
              </a:rPr>
              <a:t>1</a:t>
            </a:r>
            <a:endParaRPr lang="en-US" altLang="zh-CN"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考核方式：考试，实验</a:t>
            </a:r>
            <a:r>
              <a:rPr lang="zh-CN" altLang="en-US" sz="2400" dirty="0">
                <a:solidFill>
                  <a:srgbClr val="000066"/>
                </a:solidFill>
                <a:latin typeface="Tahoma" panose="020B0604030504040204" pitchFamily="2" charset="0"/>
                <a:ea typeface="楷体_GB2312" pitchFamily="1" charset="-122"/>
              </a:rPr>
              <a:t>报告</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1789430"/>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3</a:t>
            </a:r>
            <a:r>
              <a:rPr lang="zh-CN" altLang="en-US" sz="3200" dirty="0">
                <a:solidFill>
                  <a:srgbClr val="002060"/>
                </a:solidFill>
                <a:latin typeface="楷体_GB2312" pitchFamily="1" charset="-122"/>
                <a:ea typeface="楷体_GB2312" pitchFamily="1" charset="-122"/>
              </a:rPr>
              <a:t>．先修</a:t>
            </a:r>
            <a:r>
              <a:rPr lang="zh-CN" altLang="en-US" sz="3200" dirty="0">
                <a:solidFill>
                  <a:srgbClr val="002060"/>
                </a:solidFill>
                <a:latin typeface="楷体_GB2312" pitchFamily="1" charset="-122"/>
                <a:ea typeface="楷体_GB2312" pitchFamily="1" charset="-122"/>
              </a:rPr>
              <a:t>课程</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en-US" altLang="zh-CN" sz="2400" dirty="0">
                <a:solidFill>
                  <a:srgbClr val="000066"/>
                </a:solidFill>
                <a:latin typeface="Tahoma" panose="020B0604030504040204" pitchFamily="2" charset="0"/>
                <a:ea typeface="楷体_GB2312" pitchFamily="1" charset="-122"/>
              </a:rPr>
              <a:t>C</a:t>
            </a:r>
            <a:r>
              <a:rPr lang="zh-CN" altLang="en-US" sz="2400" dirty="0">
                <a:solidFill>
                  <a:srgbClr val="000066"/>
                </a:solidFill>
                <a:latin typeface="Tahoma" panose="020B0604030504040204" pitchFamily="2" charset="0"/>
                <a:ea typeface="楷体_GB2312" pitchFamily="1" charset="-122"/>
              </a:rPr>
              <a:t>语言程序</a:t>
            </a:r>
            <a:r>
              <a:rPr lang="zh-CN" altLang="en-US" sz="2400" dirty="0">
                <a:solidFill>
                  <a:srgbClr val="000066"/>
                </a:solidFill>
                <a:latin typeface="Tahoma" panose="020B0604030504040204" pitchFamily="2" charset="0"/>
                <a:ea typeface="楷体_GB2312" pitchFamily="1" charset="-122"/>
              </a:rPr>
              <a:t>设计</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汇编语言程序</a:t>
            </a:r>
            <a:r>
              <a:rPr lang="zh-CN" altLang="en-US" sz="2400" dirty="0">
                <a:solidFill>
                  <a:srgbClr val="000066"/>
                </a:solidFill>
                <a:latin typeface="Tahoma" panose="020B0604030504040204" pitchFamily="2" charset="0"/>
                <a:ea typeface="楷体_GB2312" pitchFamily="1" charset="-122"/>
              </a:rPr>
              <a:t>设计</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93420" y="1700530"/>
            <a:ext cx="7540625" cy="406146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a:t>
            </a:r>
            <a:r>
              <a:rPr lang="zh-CN" altLang="en-US" sz="3200" dirty="0">
                <a:solidFill>
                  <a:srgbClr val="002060"/>
                </a:solidFill>
                <a:latin typeface="楷体_GB2312" pitchFamily="1" charset="-122"/>
                <a:ea typeface="楷体_GB2312" pitchFamily="1" charset="-122"/>
              </a:rPr>
              <a:t>．主要教学</a:t>
            </a:r>
            <a:r>
              <a:rPr lang="zh-CN" altLang="en-US" sz="3200" dirty="0">
                <a:solidFill>
                  <a:srgbClr val="002060"/>
                </a:solidFill>
                <a:latin typeface="楷体_GB2312" pitchFamily="1" charset="-122"/>
                <a:ea typeface="楷体_GB2312" pitchFamily="1" charset="-122"/>
              </a:rPr>
              <a:t>内容</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r>
              <a:rPr lang="zh-CN" sz="2000" dirty="0">
                <a:solidFill>
                  <a:srgbClr val="000066"/>
                </a:solidFill>
                <a:latin typeface="Tahoma" panose="020B0604030504040204" pitchFamily="2" charset="0"/>
                <a:ea typeface="楷体_GB2312" pitchFamily="1" charset="-122"/>
              </a:rPr>
              <a:t>本</a:t>
            </a:r>
            <a:r>
              <a:rPr sz="2000" dirty="0">
                <a:solidFill>
                  <a:srgbClr val="000066"/>
                </a:solidFill>
                <a:latin typeface="Tahoma" panose="020B0604030504040204" pitchFamily="2" charset="0"/>
                <a:ea typeface="楷体_GB2312" pitchFamily="1" charset="-122"/>
              </a:rPr>
              <a:t>课程介绍与计算机系统相关的重要知识，具体包括计算机系统的基本组成、指令集体系结构（ISA）、数据的机器级表示和处理、高级语言程序不同类型数据的机器级表示、高级语言程序各类运算、语句、过程调用的机器级表示和实现、可链接目标文件的结构和程序的链接、可执行目标文件的结构和程序的执行、层次结构存储系统、异常控制流、及I/O操作的实现等。</a:t>
            </a: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4.1 </a:t>
            </a:r>
            <a:r>
              <a:rPr lang="zh-CN" altLang="en-US" sz="3200" dirty="0">
                <a:solidFill>
                  <a:srgbClr val="002060"/>
                </a:solidFill>
                <a:latin typeface="楷体_GB2312" pitchFamily="1" charset="-122"/>
                <a:ea typeface="楷体_GB2312" pitchFamily="1" charset="-122"/>
              </a:rPr>
              <a:t>第一章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87450" y="2636520"/>
          <a:ext cx="6446520" cy="3355975"/>
        </p:xfrm>
        <a:graphic>
          <a:graphicData uri="http://schemas.openxmlformats.org/drawingml/2006/table">
            <a:tbl>
              <a:tblPr firstRow="1" bandRow="1">
                <a:tableStyleId>{5C22544A-7EE6-4342-B048-85BDC9FD1C3A}</a:tableStyleId>
              </a:tblPr>
              <a:tblGrid>
                <a:gridCol w="4025265"/>
                <a:gridCol w="2421255"/>
              </a:tblGrid>
              <a:tr h="449580">
                <a:tc>
                  <a:txBody>
                    <a:bodyPr/>
                    <a:p>
                      <a:pPr>
                        <a:buNone/>
                      </a:pPr>
                      <a:r>
                        <a:rPr lang="zh-CN" altLang="en-US" sz="2000"/>
                        <a:t>教学内容</a:t>
                      </a:r>
                      <a:endParaRPr lang="zh-CN" altLang="en-US" sz="2000"/>
                    </a:p>
                  </a:txBody>
                  <a:tcPr/>
                </a:tc>
                <a:tc>
                  <a:txBody>
                    <a:bodyPr/>
                    <a:p>
                      <a:pPr>
                        <a:buNone/>
                      </a:pPr>
                      <a:r>
                        <a:rPr lang="zh-CN" altLang="en-US" sz="2000"/>
                        <a:t>授课</a:t>
                      </a:r>
                      <a:r>
                        <a:rPr lang="zh-CN" altLang="en-US" sz="2000"/>
                        <a:t>顺序</a:t>
                      </a:r>
                      <a:endParaRPr lang="zh-CN" altLang="en-US" sz="2000"/>
                    </a:p>
                  </a:txBody>
                  <a:tcPr/>
                </a:tc>
              </a:tr>
              <a:tr h="2906395">
                <a:tc>
                  <a:txBody>
                    <a:bodyPr/>
                    <a:p>
                      <a:pPr>
                        <a:lnSpc>
                          <a:spcPct val="150000"/>
                        </a:lnSpc>
                        <a:buNone/>
                      </a:pPr>
                      <a:r>
                        <a:rPr lang="zh-CN" altLang="en-US" sz="2000"/>
                        <a:t>第1章 计算机系统概述</a:t>
                      </a:r>
                      <a:endParaRPr lang="zh-CN" altLang="en-US" sz="2000"/>
                    </a:p>
                    <a:p>
                      <a:pPr>
                        <a:lnSpc>
                          <a:spcPct val="150000"/>
                        </a:lnSpc>
                        <a:buNone/>
                      </a:pPr>
                      <a:r>
                        <a:rPr lang="zh-CN" altLang="en-US" sz="2000"/>
                        <a:t>1.计算机的发展历程</a:t>
                      </a:r>
                      <a:endParaRPr lang="zh-CN" altLang="en-US" sz="2000"/>
                    </a:p>
                    <a:p>
                      <a:pPr>
                        <a:lnSpc>
                          <a:spcPct val="150000"/>
                        </a:lnSpc>
                        <a:buNone/>
                      </a:pPr>
                      <a:r>
                        <a:rPr lang="zh-CN" altLang="en-US" sz="2000"/>
                        <a:t>2.计算机系统的基本组成和功能</a:t>
                      </a:r>
                      <a:endParaRPr lang="zh-CN" altLang="en-US" sz="2000"/>
                    </a:p>
                    <a:p>
                      <a:pPr>
                        <a:lnSpc>
                          <a:spcPct val="150000"/>
                        </a:lnSpc>
                        <a:buNone/>
                      </a:pPr>
                      <a:r>
                        <a:rPr lang="zh-CN" altLang="en-US" sz="2000"/>
                        <a:t>3.程序开发和执行过程概述</a:t>
                      </a:r>
                      <a:endParaRPr lang="zh-CN" altLang="en-US" sz="2000"/>
                    </a:p>
                    <a:p>
                      <a:pPr>
                        <a:lnSpc>
                          <a:spcPct val="150000"/>
                        </a:lnSpc>
                        <a:buNone/>
                      </a:pPr>
                      <a:r>
                        <a:rPr lang="zh-CN" altLang="en-US" sz="2000"/>
                        <a:t>4.计算机系统的层次结构</a:t>
                      </a:r>
                      <a:endParaRPr lang="zh-CN" altLang="en-US" sz="2000"/>
                    </a:p>
                    <a:p>
                      <a:pPr>
                        <a:lnSpc>
                          <a:spcPct val="150000"/>
                        </a:lnSpc>
                        <a:buNone/>
                      </a:pPr>
                      <a:r>
                        <a:rPr lang="zh-CN" altLang="en-US" sz="2000"/>
                        <a:t>5 .计算机系统性能评价</a:t>
                      </a:r>
                      <a:endParaRPr lang="zh-CN" altLang="en-US" sz="2000"/>
                    </a:p>
                  </a:txBody>
                  <a:tcPr/>
                </a:tc>
                <a:tc>
                  <a:txBody>
                    <a:bodyPr/>
                    <a:p>
                      <a:pPr>
                        <a:lnSpc>
                          <a:spcPct val="150000"/>
                        </a:lnSpc>
                        <a:buNone/>
                      </a:pPr>
                      <a:r>
                        <a:rPr lang="zh-CN" altLang="en-US" sz="2000"/>
                        <a:t>第</a:t>
                      </a:r>
                      <a:r>
                        <a:rPr lang="en-US" altLang="zh-CN" sz="2000"/>
                        <a:t>1-3</a:t>
                      </a:r>
                      <a:r>
                        <a:rPr lang="zh-CN" altLang="en-US" sz="2000"/>
                        <a:t>讲</a:t>
                      </a:r>
                      <a:endParaRPr lang="zh-CN" altLang="en-US" sz="20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41351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4.2 </a:t>
            </a:r>
            <a:r>
              <a:rPr lang="zh-CN" altLang="en-US" sz="3200" dirty="0">
                <a:solidFill>
                  <a:srgbClr val="002060"/>
                </a:solidFill>
                <a:latin typeface="楷体_GB2312" pitchFamily="1" charset="-122"/>
                <a:ea typeface="楷体_GB2312" pitchFamily="1" charset="-122"/>
                <a:sym typeface="+mn-ea"/>
              </a:rPr>
              <a:t>第</a:t>
            </a:r>
            <a:r>
              <a:rPr lang="zh-CN" altLang="en-US" sz="3200" dirty="0">
                <a:solidFill>
                  <a:srgbClr val="002060"/>
                </a:solidFill>
                <a:latin typeface="楷体_GB2312" pitchFamily="1" charset="-122"/>
                <a:ea typeface="楷体_GB2312" pitchFamily="1" charset="-122"/>
                <a:sym typeface="+mn-ea"/>
              </a:rPr>
              <a:t>二章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332230" y="2349500"/>
          <a:ext cx="6426200" cy="3474085"/>
        </p:xfrm>
        <a:graphic>
          <a:graphicData uri="http://schemas.openxmlformats.org/drawingml/2006/table">
            <a:tbl>
              <a:tblPr firstRow="1" bandRow="1">
                <a:tableStyleId>{5C22544A-7EE6-4342-B048-85BDC9FD1C3A}</a:tableStyleId>
              </a:tblPr>
              <a:tblGrid>
                <a:gridCol w="4178935"/>
                <a:gridCol w="2247265"/>
              </a:tblGrid>
              <a:tr h="426085">
                <a:tc>
                  <a:txBody>
                    <a:bodyPr/>
                    <a:p>
                      <a:pPr>
                        <a:buNone/>
                      </a:pPr>
                      <a:r>
                        <a:rPr lang="zh-CN" altLang="en-US" sz="2000"/>
                        <a:t>教学内容</a:t>
                      </a:r>
                      <a:endParaRPr lang="zh-CN" altLang="en-US" sz="2000"/>
                    </a:p>
                  </a:txBody>
                  <a:tcPr/>
                </a:tc>
                <a:tc>
                  <a:txBody>
                    <a:bodyPr/>
                    <a:p>
                      <a:pPr>
                        <a:buNone/>
                      </a:pPr>
                      <a:r>
                        <a:rPr lang="zh-CN" altLang="en-US" sz="2000"/>
                        <a:t>授课</a:t>
                      </a:r>
                      <a:r>
                        <a:rPr lang="zh-CN" altLang="en-US" sz="2000"/>
                        <a:t>顺序</a:t>
                      </a:r>
                      <a:endParaRPr lang="zh-CN" altLang="en-US" sz="2000"/>
                    </a:p>
                  </a:txBody>
                  <a:tcPr/>
                </a:tc>
              </a:tr>
              <a:tr h="3048000">
                <a:tc>
                  <a:txBody>
                    <a:bodyPr/>
                    <a:p>
                      <a:pPr>
                        <a:lnSpc>
                          <a:spcPct val="150000"/>
                        </a:lnSpc>
                        <a:buNone/>
                      </a:pPr>
                      <a:r>
                        <a:rPr lang="zh-CN" altLang="en-US" sz="1800"/>
                        <a:t>第2章 数据的机器级表示和处理</a:t>
                      </a:r>
                      <a:endParaRPr lang="zh-CN" altLang="en-US" sz="1800"/>
                    </a:p>
                    <a:p>
                      <a:pPr>
                        <a:lnSpc>
                          <a:spcPct val="150000"/>
                        </a:lnSpc>
                        <a:buNone/>
                      </a:pPr>
                      <a:r>
                        <a:rPr lang="zh-CN" altLang="en-US" sz="1800"/>
                        <a:t>1.数制和编码</a:t>
                      </a:r>
                      <a:endParaRPr lang="zh-CN" altLang="en-US" sz="1800"/>
                    </a:p>
                    <a:p>
                      <a:pPr>
                        <a:lnSpc>
                          <a:spcPct val="150000"/>
                        </a:lnSpc>
                        <a:buNone/>
                      </a:pPr>
                      <a:r>
                        <a:rPr lang="zh-CN" altLang="en-US" sz="1800"/>
                        <a:t>2.整数的表示</a:t>
                      </a:r>
                      <a:endParaRPr lang="zh-CN" altLang="en-US" sz="1800"/>
                    </a:p>
                    <a:p>
                      <a:pPr>
                        <a:lnSpc>
                          <a:spcPct val="150000"/>
                        </a:lnSpc>
                        <a:buNone/>
                      </a:pPr>
                      <a:r>
                        <a:rPr lang="zh-CN" altLang="en-US" sz="1800"/>
                        <a:t>3.浮点数的表示</a:t>
                      </a:r>
                      <a:endParaRPr lang="zh-CN" altLang="en-US" sz="1800"/>
                    </a:p>
                    <a:p>
                      <a:pPr>
                        <a:lnSpc>
                          <a:spcPct val="150000"/>
                        </a:lnSpc>
                        <a:buNone/>
                      </a:pPr>
                      <a:r>
                        <a:rPr lang="zh-CN" altLang="en-US" sz="1800"/>
                        <a:t>4.十进制数的表示*</a:t>
                      </a:r>
                      <a:endParaRPr lang="zh-CN" altLang="en-US" sz="1800"/>
                    </a:p>
                    <a:p>
                      <a:pPr>
                        <a:lnSpc>
                          <a:spcPct val="150000"/>
                        </a:lnSpc>
                        <a:buNone/>
                      </a:pPr>
                      <a:r>
                        <a:rPr lang="zh-CN" altLang="en-US" sz="1800"/>
                        <a:t>5.非数值数据的编码和表示*</a:t>
                      </a:r>
                      <a:endParaRPr lang="zh-CN" altLang="en-US" sz="1800"/>
                    </a:p>
                    <a:p>
                      <a:pPr>
                        <a:lnSpc>
                          <a:spcPct val="150000"/>
                        </a:lnSpc>
                        <a:buNone/>
                      </a:pPr>
                      <a:r>
                        <a:rPr lang="zh-CN" altLang="en-US" sz="1800"/>
                        <a:t>6.数据的宽度和存储</a:t>
                      </a:r>
                      <a:endParaRPr lang="zh-CN" altLang="en-US" sz="1800"/>
                    </a:p>
                    <a:p>
                      <a:pPr>
                        <a:lnSpc>
                          <a:spcPct val="150000"/>
                        </a:lnSpc>
                        <a:buNone/>
                      </a:pPr>
                      <a:r>
                        <a:rPr lang="zh-CN" altLang="en-US" sz="1800"/>
                        <a:t>7.数据的运算</a:t>
                      </a:r>
                      <a:endParaRPr lang="zh-CN" altLang="en-US" sz="1800"/>
                    </a:p>
                  </a:txBody>
                  <a:tcPr/>
                </a:tc>
                <a:tc>
                  <a:txBody>
                    <a:bodyPr/>
                    <a:p>
                      <a:pPr>
                        <a:lnSpc>
                          <a:spcPct val="150000"/>
                        </a:lnSpc>
                        <a:buNone/>
                      </a:pPr>
                      <a:r>
                        <a:rPr lang="zh-CN" altLang="en-US" sz="1800"/>
                        <a:t>第</a:t>
                      </a:r>
                      <a:r>
                        <a:rPr lang="en-US" altLang="zh-CN" sz="1800"/>
                        <a:t>4</a:t>
                      </a:r>
                      <a:r>
                        <a:rPr lang="zh-CN" altLang="en-US" sz="1800"/>
                        <a:t>讲</a:t>
                      </a:r>
                      <a:endParaRPr lang="zh-CN" altLang="en-US" sz="18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895" y="148463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4.3 </a:t>
            </a:r>
            <a:r>
              <a:rPr lang="zh-CN" altLang="en-US" sz="3200" dirty="0">
                <a:solidFill>
                  <a:srgbClr val="002060"/>
                </a:solidFill>
                <a:latin typeface="楷体_GB2312" pitchFamily="1" charset="-122"/>
                <a:ea typeface="楷体_GB2312" pitchFamily="1" charset="-122"/>
              </a:rPr>
              <a:t>第三</a:t>
            </a:r>
            <a:r>
              <a:rPr lang="zh-CN" altLang="en-US" sz="3200" dirty="0">
                <a:solidFill>
                  <a:srgbClr val="002060"/>
                </a:solidFill>
                <a:latin typeface="楷体_GB2312" pitchFamily="1" charset="-122"/>
                <a:ea typeface="楷体_GB2312" pitchFamily="1" charset="-122"/>
              </a:rPr>
              <a:t>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88085" y="2493010"/>
          <a:ext cx="6772275" cy="3761105"/>
        </p:xfrm>
        <a:graphic>
          <a:graphicData uri="http://schemas.openxmlformats.org/drawingml/2006/table">
            <a:tbl>
              <a:tblPr firstRow="1" bandRow="1">
                <a:tableStyleId>{5C22544A-7EE6-4342-B048-85BDC9FD1C3A}</a:tableStyleId>
              </a:tblPr>
              <a:tblGrid>
                <a:gridCol w="4319905"/>
                <a:gridCol w="2452370"/>
              </a:tblGrid>
              <a:tr h="548640">
                <a:tc>
                  <a:txBody>
                    <a:bodyPr/>
                    <a:p>
                      <a:pPr>
                        <a:lnSpc>
                          <a:spcPct val="150000"/>
                        </a:lnSpc>
                        <a:buNone/>
                      </a:pPr>
                      <a:r>
                        <a:rPr lang="zh-CN" altLang="en-US" sz="2000"/>
                        <a:t>教学内容</a:t>
                      </a:r>
                      <a:endParaRPr lang="zh-CN" altLang="en-US" sz="2000"/>
                    </a:p>
                  </a:txBody>
                  <a:tcPr/>
                </a:tc>
                <a:tc>
                  <a:txBody>
                    <a:bodyPr/>
                    <a:p>
                      <a:pPr>
                        <a:lnSpc>
                          <a:spcPct val="150000"/>
                        </a:lnSpc>
                        <a:buNone/>
                      </a:pPr>
                      <a:endParaRPr lang="zh-CN" altLang="en-US" sz="2000"/>
                    </a:p>
                  </a:txBody>
                  <a:tcPr/>
                </a:tc>
              </a:tr>
              <a:tr h="3212465">
                <a:tc>
                  <a:txBody>
                    <a:bodyPr/>
                    <a:p>
                      <a:pPr>
                        <a:lnSpc>
                          <a:spcPct val="150000"/>
                        </a:lnSpc>
                        <a:buNone/>
                      </a:pPr>
                      <a:r>
                        <a:rPr lang="zh-CN" altLang="en-US" sz="1800"/>
                        <a:t>第3章程序的转换和机器级表示</a:t>
                      </a:r>
                      <a:endParaRPr lang="zh-CN" altLang="en-US" sz="1800"/>
                    </a:p>
                    <a:p>
                      <a:pPr>
                        <a:lnSpc>
                          <a:spcPct val="150000"/>
                        </a:lnSpc>
                        <a:buNone/>
                      </a:pPr>
                      <a:r>
                        <a:rPr lang="zh-CN" altLang="en-US" sz="1800"/>
                        <a:t>1.程序的转换</a:t>
                      </a:r>
                      <a:endParaRPr lang="zh-CN" altLang="en-US" sz="1800"/>
                    </a:p>
                    <a:p>
                      <a:pPr>
                        <a:lnSpc>
                          <a:spcPct val="150000"/>
                        </a:lnSpc>
                        <a:buNone/>
                      </a:pPr>
                      <a:r>
                        <a:rPr lang="zh-CN" altLang="en-US" sz="1800"/>
                        <a:t>2. IA-32指令系统概述</a:t>
                      </a:r>
                      <a:endParaRPr lang="zh-CN" altLang="en-US" sz="1800"/>
                    </a:p>
                    <a:p>
                      <a:pPr>
                        <a:lnSpc>
                          <a:spcPct val="150000"/>
                        </a:lnSpc>
                        <a:buNone/>
                      </a:pPr>
                      <a:r>
                        <a:rPr lang="zh-CN" altLang="en-US" sz="1800"/>
                        <a:t>3. C语言程序的机器级表示</a:t>
                      </a:r>
                      <a:endParaRPr lang="zh-CN" altLang="en-US" sz="1800"/>
                    </a:p>
                    <a:p>
                      <a:pPr>
                        <a:lnSpc>
                          <a:spcPct val="150000"/>
                        </a:lnSpc>
                        <a:buNone/>
                      </a:pPr>
                      <a:r>
                        <a:rPr lang="zh-CN" altLang="en-US" sz="1800"/>
                        <a:t>4.复杂数据类型的分配和访问</a:t>
                      </a:r>
                      <a:endParaRPr lang="zh-CN" altLang="en-US" sz="1800"/>
                    </a:p>
                    <a:p>
                      <a:pPr>
                        <a:lnSpc>
                          <a:spcPct val="150000"/>
                        </a:lnSpc>
                        <a:buNone/>
                      </a:pPr>
                      <a:r>
                        <a:rPr lang="zh-CN" altLang="en-US" sz="1800"/>
                        <a:t>5.越界访问和缓冲区攻击</a:t>
                      </a:r>
                      <a:endParaRPr lang="zh-CN" altLang="en-US" sz="1800"/>
                    </a:p>
                    <a:p>
                      <a:pPr>
                        <a:lnSpc>
                          <a:spcPct val="150000"/>
                        </a:lnSpc>
                        <a:buNone/>
                      </a:pPr>
                      <a:r>
                        <a:rPr lang="zh-CN" altLang="en-US" sz="1800"/>
                        <a:t>6. x86-64概述*</a:t>
                      </a:r>
                      <a:endParaRPr lang="zh-CN" altLang="en-US" sz="1800"/>
                    </a:p>
                  </a:txBody>
                  <a:tcPr/>
                </a:tc>
                <a:tc>
                  <a:txBody>
                    <a:bodyPr/>
                    <a:p>
                      <a:pPr>
                        <a:lnSpc>
                          <a:spcPct val="150000"/>
                        </a:lnSpc>
                        <a:buNone/>
                      </a:pPr>
                      <a:r>
                        <a:rPr lang="zh-CN" altLang="en-US" sz="1800"/>
                        <a:t>第</a:t>
                      </a:r>
                      <a:r>
                        <a:rPr lang="en-US" altLang="zh-CN" sz="1800"/>
                        <a:t>5</a:t>
                      </a:r>
                      <a:r>
                        <a:rPr lang="zh-CN" altLang="en-US" sz="1800"/>
                        <a:t>讲</a:t>
                      </a:r>
                      <a:r>
                        <a:rPr lang="en-US" altLang="zh-CN" sz="1800"/>
                        <a:t> —— </a:t>
                      </a:r>
                      <a:r>
                        <a:rPr lang="zh-CN" altLang="en-US" sz="1800"/>
                        <a:t>第</a:t>
                      </a:r>
                      <a:r>
                        <a:rPr lang="en-US" altLang="zh-CN" sz="1800"/>
                        <a:t>14</a:t>
                      </a:r>
                      <a:r>
                        <a:rPr lang="zh-CN" altLang="en-US" sz="1800"/>
                        <a:t>讲</a:t>
                      </a:r>
                      <a:endParaRPr lang="zh-CN" altLang="en-US" sz="1800"/>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07*264"/>
  <p:tag name="TABLE_ENDDRAG_RECT" val="93*207*507*26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9468,&quot;width&quot;:6732}"/>
  <p:tag name="KSO_WM_BEAUTIFY_FLAG" val=""/>
</p:tagLst>
</file>

<file path=ppt/tags/tag12.xml><?xml version="1.0" encoding="utf-8"?>
<p:tagLst xmlns:p="http://schemas.openxmlformats.org/presentationml/2006/main">
  <p:tag name="COMMONDATA" val="eyJoZGlkIjoiYjg1NGU3MmE1Yjc5MDU5NjQ3ZjllNDQ2ZDhmZGY5NzIifQ=="/>
  <p:tag name="KSO_WPP_MARK_KEY" val="63913e32-7ddf-4ad0-bacb-9fa2d20c0014"/>
</p:tagLst>
</file>

<file path=ppt/tags/tag2.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05*273"/>
  <p:tag name="TABLE_ENDDRAG_RECT" val="104*201*505*273"/>
</p:tagLst>
</file>

<file path=ppt/tags/tag3.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33*286"/>
  <p:tag name="TABLE_ENDDRAG_RECT" val="92*201*533*286"/>
</p:tagLst>
</file>

<file path=ppt/tags/tag4.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33*261"/>
  <p:tag name="TABLE_ENDDRAG_RECT" val="93*224*533*261"/>
</p:tagLst>
</file>

<file path=ppt/tags/tag5.xml><?xml version="1.0" encoding="utf-8"?>
<p:tagLst xmlns:p="http://schemas.openxmlformats.org/presentationml/2006/main">
  <p:tag name="KSO_WM_UNIT_TABLE_BEAUTIFY" val="smartTable{cea43ca3-3ede-4175-bf9b-33bd315d4751}"/>
  <p:tag name="TABLE_EMPHASIZE_COLOR" val="16736824"/>
  <p:tag name="TABLE_SKINIDX" val="1"/>
  <p:tag name="TABLE_COLORIDX" val="3"/>
  <p:tag name="TABLE_COLOR_RGB" val="0x000000*0xFFFFFF*0x212121*0xFFFFFF*0xFF6238*0xFFD147*0xFFB57D*0xFF7A51*0xFFD791*0xFF8C6D"/>
  <p:tag name="TABLE_ENDDRAG_ORIGIN_RECT" val="513*273"/>
  <p:tag name="TABLE_ENDDRAG_RECT" val="87*196*513*273"/>
</p:tagLst>
</file>

<file path=ppt/tags/tag6.xml><?xml version="1.0" encoding="utf-8"?>
<p:tagLst xmlns:p="http://schemas.openxmlformats.org/presentationml/2006/main">
  <p:tag name="KSO_WM_UNIT_TABLE_BEAUTIFY" val="smartTable{b5d19d97-1813-4343-bda2-d1ba79966e94}"/>
  <p:tag name="TABLE_EMPHASIZE_COLOR" val="16736824"/>
  <p:tag name="TABLE_SKINIDX" val="1"/>
  <p:tag name="TABLE_COLORIDX" val="3"/>
  <p:tag name="TABLE_COLOR_RGB" val="0x000000*0xFFFFFF*0x212121*0xFFFFFF*0xFF6238*0xFFD147*0xFFB57D*0xFF7A51*0xFFD791*0xFF8C6D"/>
  <p:tag name="TABLE_ENDDRAG_ORIGIN_RECT" val="521*237"/>
  <p:tag name="TABLE_ENDDRAG_RECT" val="93*224*521*237"/>
</p:tagLst>
</file>

<file path=ppt/tags/tag7.xml><?xml version="1.0" encoding="utf-8"?>
<p:tagLst xmlns:p="http://schemas.openxmlformats.org/presentationml/2006/main">
  <p:tag name="KSO_WM_UNIT_TABLE_BEAUTIFY" val="smartTable{b7dedfdf-9ae3-45b5-a490-8a2381a1eccd}"/>
  <p:tag name="TABLE_EMPHASIZE_COLOR" val="16736824"/>
  <p:tag name="TABLE_SKINIDX" val="1"/>
  <p:tag name="TABLE_COLORIDX" val="3"/>
  <p:tag name="TABLE_COLOR_RGB" val="0x000000*0xFFFFFF*0x212121*0xFFFFFF*0xFF6238*0xFFD147*0xFFB57D*0xFF7A51*0xFFD791*0xFF8C6D"/>
  <p:tag name="TABLE_ENDDRAG_ORIGIN_RECT" val="526*237"/>
  <p:tag name="TABLE_ENDDRAG_RECT" val="93*224*526*237"/>
</p:tagLst>
</file>

<file path=ppt/tags/tag8.xml><?xml version="1.0" encoding="utf-8"?>
<p:tagLst xmlns:p="http://schemas.openxmlformats.org/presentationml/2006/main">
  <p:tag name="KSO_WM_UNIT_TABLE_BEAUTIFY" val="smartTable{313f882e-9038-4121-9930-beecd92c4cc2}"/>
  <p:tag name="TABLE_EMPHASIZE_COLOR" val="16736824"/>
  <p:tag name="TABLE_SKINIDX" val="1"/>
  <p:tag name="TABLE_COLORIDX" val="3"/>
  <p:tag name="TABLE_COLOR_RGB" val="0x000000*0xFFFFFF*0x212121*0xFFFFFF*0xFF6238*0xFFD147*0xFFB57D*0xFF7A51*0xFFD791*0xFF8C6D"/>
  <p:tag name="TABLE_ENDDRAG_ORIGIN_RECT" val="521*237"/>
  <p:tag name="TABLE_ENDDRAG_RECT" val="93*224*521*237"/>
</p:tagLst>
</file>

<file path=ppt/tags/tag9.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28*247"/>
  <p:tag name="TABLE_ENDDRAG_RECT" val="82*207*528*247"/>
</p:tagLst>
</file>

<file path=ppt/theme/theme1.xml><?xml version="1.0" encoding="utf-8"?>
<a:theme xmlns:a="http://schemas.openxmlformats.org/drawingml/2006/main" name="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2276</Words>
  <Application>WPS 演示</Application>
  <PresentationFormat>在屏幕上显示</PresentationFormat>
  <Paragraphs>243</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18</vt:i4>
      </vt:variant>
      <vt:variant>
        <vt:lpstr>幻灯片标题</vt:lpstr>
      </vt:variant>
      <vt:variant>
        <vt:i4>23</vt:i4>
      </vt:variant>
    </vt:vector>
  </HeadingPairs>
  <TitlesOfParts>
    <vt:vector size="53" baseType="lpstr">
      <vt:lpstr>Arial</vt:lpstr>
      <vt:lpstr>宋体</vt:lpstr>
      <vt:lpstr>Wingdings</vt:lpstr>
      <vt:lpstr>Tahoma</vt:lpstr>
      <vt:lpstr>黑体</vt:lpstr>
      <vt:lpstr>楷体_GB2312</vt:lpstr>
      <vt:lpstr>新宋体</vt:lpstr>
      <vt:lpstr>华文新魏</vt:lpstr>
      <vt:lpstr>微软雅黑</vt:lpstr>
      <vt:lpstr>Arial Unicode MS</vt:lpstr>
      <vt:lpstr>Calibri</vt:lpstr>
      <vt:lpstr>Wingdings</vt:lpstr>
      <vt:lpstr>model-3</vt:lpstr>
      <vt:lpstr>1_model-3</vt:lpstr>
      <vt:lpstr>2_model-3</vt:lpstr>
      <vt:lpstr>3_model-3</vt:lpstr>
      <vt:lpstr>4_model-3</vt:lpstr>
      <vt:lpstr>5_model-3</vt:lpstr>
      <vt:lpstr>6_model-3</vt:lpstr>
      <vt:lpstr>7_model-3</vt:lpstr>
      <vt:lpstr>8_model-3</vt:lpstr>
      <vt:lpstr>9_model-3</vt:lpstr>
      <vt:lpstr>11_model-3</vt:lpstr>
      <vt:lpstr>12_model-3</vt:lpstr>
      <vt:lpstr>13_model-3</vt:lpstr>
      <vt:lpstr>14_model-3</vt:lpstr>
      <vt:lpstr>15_model-3</vt:lpstr>
      <vt:lpstr>10_model-3</vt:lpstr>
      <vt:lpstr>16_model-3</vt:lpstr>
      <vt:lpstr>17_model-3</vt:lpstr>
      <vt:lpstr>《计算机系统基础》  李 海 波 390201838@qq.com 华中科技大学 计算机科学与技术学院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教材</vt:lpstr>
      <vt:lpstr>参考书</vt:lpstr>
      <vt:lpstr>PowerPoint 演示文稿</vt:lpstr>
      <vt:lpstr>参考资源</vt:lpstr>
      <vt:lpstr>课程成绩评定与记载</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598</cp:revision>
  <dcterms:created xsi:type="dcterms:W3CDTF">2006-11-13T09:10:00Z</dcterms:created>
  <dcterms:modified xsi:type="dcterms:W3CDTF">2024-09-02T14:11:20Z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849A4ED79F6A4168823D8913AE8C4ED2</vt:lpwstr>
  </property>
</Properties>
</file>