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</p:sldMasterIdLst>
  <p:notesMasterIdLst>
    <p:notesMasterId r:id="rId67"/>
  </p:notesMasterIdLst>
  <p:sldIdLst>
    <p:sldId id="256" r:id="rId34"/>
    <p:sldId id="544" r:id="rId35"/>
    <p:sldId id="557" r:id="rId36"/>
    <p:sldId id="1340" r:id="rId37"/>
    <p:sldId id="1341" r:id="rId38"/>
    <p:sldId id="1342" r:id="rId39"/>
    <p:sldId id="1343" r:id="rId40"/>
    <p:sldId id="1344" r:id="rId41"/>
    <p:sldId id="1345" r:id="rId42"/>
    <p:sldId id="1346" r:id="rId43"/>
    <p:sldId id="1347" r:id="rId44"/>
    <p:sldId id="1348" r:id="rId45"/>
    <p:sldId id="1459" r:id="rId46"/>
    <p:sldId id="1338" r:id="rId47"/>
    <p:sldId id="1460" r:id="rId48"/>
    <p:sldId id="1461" r:id="rId49"/>
    <p:sldId id="1462" r:id="rId50"/>
    <p:sldId id="1463" r:id="rId51"/>
    <p:sldId id="1464" r:id="rId52"/>
    <p:sldId id="1465" r:id="rId53"/>
    <p:sldId id="1466" r:id="rId54"/>
    <p:sldId id="1468" r:id="rId55"/>
    <p:sldId id="1467" r:id="rId56"/>
    <p:sldId id="1579" r:id="rId57"/>
    <p:sldId id="1580" r:id="rId58"/>
    <p:sldId id="1581" r:id="rId59"/>
    <p:sldId id="1339" r:id="rId60"/>
    <p:sldId id="960" r:id="rId61"/>
    <p:sldId id="961" r:id="rId62"/>
    <p:sldId id="1582" r:id="rId63"/>
    <p:sldId id="1583" r:id="rId64"/>
    <p:sldId id="1584" r:id="rId65"/>
    <p:sldId id="1588" r:id="rId66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8"/>
        <p:guide pos="290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2" Type="http://schemas.openxmlformats.org/officeDocument/2006/relationships/tags" Target="tags/tag14.xml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33.xml"/><Relationship Id="rId65" Type="http://schemas.openxmlformats.org/officeDocument/2006/relationships/slide" Target="slides/slide32.xml"/><Relationship Id="rId64" Type="http://schemas.openxmlformats.org/officeDocument/2006/relationships/slide" Target="slides/slide31.xml"/><Relationship Id="rId63" Type="http://schemas.openxmlformats.org/officeDocument/2006/relationships/slide" Target="slides/slide30.xml"/><Relationship Id="rId62" Type="http://schemas.openxmlformats.org/officeDocument/2006/relationships/slide" Target="slides/slide29.xml"/><Relationship Id="rId61" Type="http://schemas.openxmlformats.org/officeDocument/2006/relationships/slide" Target="slides/slide28.xml"/><Relationship Id="rId60" Type="http://schemas.openxmlformats.org/officeDocument/2006/relationships/slide" Target="slides/slide2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6.xml"/><Relationship Id="rId58" Type="http://schemas.openxmlformats.org/officeDocument/2006/relationships/slide" Target="slides/slide25.xml"/><Relationship Id="rId57" Type="http://schemas.openxmlformats.org/officeDocument/2006/relationships/slide" Target="slides/slide24.xml"/><Relationship Id="rId56" Type="http://schemas.openxmlformats.org/officeDocument/2006/relationships/slide" Target="slides/slide23.xml"/><Relationship Id="rId55" Type="http://schemas.openxmlformats.org/officeDocument/2006/relationships/slide" Target="slides/slide22.xml"/><Relationship Id="rId54" Type="http://schemas.openxmlformats.org/officeDocument/2006/relationships/slide" Target="slides/slide21.xml"/><Relationship Id="rId53" Type="http://schemas.openxmlformats.org/officeDocument/2006/relationships/slide" Target="slides/slide20.xml"/><Relationship Id="rId52" Type="http://schemas.openxmlformats.org/officeDocument/2006/relationships/slide" Target="slides/slide19.xml"/><Relationship Id="rId51" Type="http://schemas.openxmlformats.org/officeDocument/2006/relationships/slide" Target="slides/slide18.xml"/><Relationship Id="rId50" Type="http://schemas.openxmlformats.org/officeDocument/2006/relationships/slide" Target="slides/slide1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6.xml"/><Relationship Id="rId48" Type="http://schemas.openxmlformats.org/officeDocument/2006/relationships/slide" Target="slides/slide15.xml"/><Relationship Id="rId47" Type="http://schemas.openxmlformats.org/officeDocument/2006/relationships/slide" Target="slides/slide14.xml"/><Relationship Id="rId46" Type="http://schemas.openxmlformats.org/officeDocument/2006/relationships/slide" Target="slides/slide13.xml"/><Relationship Id="rId45" Type="http://schemas.openxmlformats.org/officeDocument/2006/relationships/slide" Target="slides/slide12.xml"/><Relationship Id="rId44" Type="http://schemas.openxmlformats.org/officeDocument/2006/relationships/slide" Target="slides/slide11.xml"/><Relationship Id="rId43" Type="http://schemas.openxmlformats.org/officeDocument/2006/relationships/slide" Target="slides/slide10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slide" Target="slides/slide1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6" Type="http://schemas.openxmlformats.org/officeDocument/2006/relationships/theme" Target="../theme/theme1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6" Type="http://schemas.openxmlformats.org/officeDocument/2006/relationships/theme" Target="../theme/theme1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6" Type="http://schemas.openxmlformats.org/officeDocument/2006/relationships/theme" Target="../theme/theme1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6" Type="http://schemas.openxmlformats.org/officeDocument/2006/relationships/theme" Target="../theme/theme1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6" Type="http://schemas.openxmlformats.org/officeDocument/2006/relationships/theme" Target="../theme/theme1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6" Type="http://schemas.openxmlformats.org/officeDocument/2006/relationships/theme" Target="../theme/theme1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6" Type="http://schemas.openxmlformats.org/officeDocument/2006/relationships/theme" Target="../theme/theme2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6" Type="http://schemas.openxmlformats.org/officeDocument/2006/relationships/theme" Target="../theme/theme2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6" Type="http://schemas.openxmlformats.org/officeDocument/2006/relationships/theme" Target="../theme/theme2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6" Type="http://schemas.openxmlformats.org/officeDocument/2006/relationships/theme" Target="../theme/theme2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6" Type="http://schemas.openxmlformats.org/officeDocument/2006/relationships/theme" Target="../theme/theme2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6" Type="http://schemas.openxmlformats.org/officeDocument/2006/relationships/theme" Target="../theme/theme2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6" Type="http://schemas.openxmlformats.org/officeDocument/2006/relationships/theme" Target="../theme/theme2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6" Type="http://schemas.openxmlformats.org/officeDocument/2006/relationships/theme" Target="../theme/theme2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6" Type="http://schemas.openxmlformats.org/officeDocument/2006/relationships/theme" Target="../theme/theme2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6" Type="http://schemas.openxmlformats.org/officeDocument/2006/relationships/theme" Target="../theme/theme2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6" Type="http://schemas.openxmlformats.org/officeDocument/2006/relationships/theme" Target="../theme/theme3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6" Type="http://schemas.openxmlformats.org/officeDocument/2006/relationships/theme" Target="../theme/theme3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6" Type="http://schemas.openxmlformats.org/officeDocument/2006/relationships/theme" Target="../theme/theme3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3.xml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1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6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7.xml"/><Relationship Id="rId3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8.xml"/><Relationship Id="rId3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</a:rPr>
              <a:t>第二章 数据的机器级表示和处理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码点空间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27405" y="1557020"/>
            <a:ext cx="7571105" cy="4098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存储单元的状态数目：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1 bit的存储，提供 2^1 = 2个不同状态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1 byte (8 bit)的存储，，提供 2^8 = 256个不同状态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1 word (16 bit)的存储，，提供 2^16 = 65536个不同状态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1 dword (32 bit)的存储，，提供 2^32 = 4294967296个不同状态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n bit的存储，提供 2^n 个不同的状态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码点空间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650" y="1557020"/>
            <a:ext cx="7571105" cy="618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例如：一个16位的存储单元，其“码点”为：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91895" y="2421255"/>
          <a:ext cx="7002145" cy="3667125"/>
        </p:xfrm>
        <a:graphic>
          <a:graphicData uri="http://schemas.openxmlformats.org/drawingml/2006/table">
            <a:tbl>
              <a:tblPr/>
              <a:tblGrid>
                <a:gridCol w="2687955"/>
                <a:gridCol w="2298700"/>
                <a:gridCol w="2015490"/>
              </a:tblGrid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二进制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十六进制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十进制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0000 0000 0000 0000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0000H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0000 0000 0000 0001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0001H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……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……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1010 1011 1012 1013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0ABCDH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43981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……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1111 1111 1111 1111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0FFFFH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65536</a:t>
                      </a:r>
                      <a:endParaRPr lang="en-US" altLang="en-US" sz="2000" b="0"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 码点的语义和映射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628775"/>
            <a:ext cx="7870825" cy="4656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从ISA的层次来理解：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存储单元的“码点”的编码，只是为了区分存储单元的不同状态。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存储单元的“码点”的编码，不具有语义上的含义。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存储单元的“码点”，需要从软件层次出发，可以和上层软件编程中的语义数值进行一一对应。例如一个“码点”，进行对应后，可以表示一个整数、一个正数、一个负数、一个浮点数、或一个字符。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对存储单元的语义的指定，是依靠在指令中，使用不同的操作符实现的。例如：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IMUL AX;	有符号乘法，将AX看作有符号数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MUL AX；	无符号乘法，将AX看作无符号数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四、编码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方案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556385"/>
            <a:ext cx="7587615" cy="4651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508000" algn="l">
              <a:lnSpc>
                <a:spcPct val="150000"/>
              </a:lnSpc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将语义数据和“码点”进行映射，即对数据进行编码。不同的映射方案，即不同的编码。例如：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补码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原码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BCD码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浮点数编码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ASCII码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GBK码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563880" indent="5080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j-ea"/>
                <a:ea typeface="+mj-ea"/>
                <a:cs typeface="+mj-ea"/>
              </a:rPr>
              <a:t>Unicode码</a:t>
            </a:r>
            <a:endParaRPr sz="2000" dirty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2089785"/>
            <a:ext cx="7581900" cy="3962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2" charset="-122"/>
              </a:rPr>
              <a:t>2.1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2" charset="-122"/>
              </a:rPr>
              <a:t>编码和数制</a:t>
            </a:r>
            <a:endParaRPr lang="zh-CN" altLang="en-US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2.2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数值数据的机内表示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2.3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字符数据的机内表示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数值数据的机内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2205355"/>
            <a:ext cx="7533005" cy="307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一、有符号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99795" y="1700530"/>
            <a:ext cx="7190105" cy="4707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一个包含正负整数的集合，例如 {-128, -127, …, 0, …, 127}。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C语言中short、int、long类型表示的整数。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有符号数一般用补码表示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一、有符号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70255" y="1595120"/>
            <a:ext cx="7640955" cy="4596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1.正数的补码: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它本身的二进制数，最高位一定为0。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如：45用8位补码表示：0010 1101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2.负数的补码: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负数X的补码 = 2n - |X|，其中n为字长。（最高位为1，表示负数）。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如：n = 8时，-45的补码为：1101 0011（256-45=211）。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简单方法：X的补码 = |X|的二进制数取反 + 1。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3．补码的表示范围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9610" y="1668145"/>
            <a:ext cx="7721600" cy="4523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字长为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的补码表示范围：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-2^(n-1) ～ +2^(n-1)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1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 = 8时，-128 ～ 127 或 –2^7 ～ 2^7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1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 = 16时，-32768 ～ 32767 或 –2^15 ～ 2^15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-1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(码点的一半表示负数，一半表示正数；0看做正数）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4．补码的运算特点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015" y="1556385"/>
            <a:ext cx="7640955" cy="4523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补码的加法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[m + n]补 = [m]补 + [n]补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相反数的补码：-n的补码，等于对 n 的补码进行求补运算: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[-n]补 = [n]补 -&gt; 求补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补码的减法 ：减去一个数n(的补码)，等于加上n的相反数(的补码):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[m - n]补 = [m]补 + [-n]补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2089785"/>
            <a:ext cx="7581900" cy="3962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2.1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编码和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数制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2.2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数值数据的机内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表示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2.3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字符数据的机内表示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二、无符号整数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015" y="1628775"/>
            <a:ext cx="7433310" cy="4596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一个只包含正整数的集合，例如 {0, 1, 2, …, 255}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C语言中unsigned short, unsigned int, unsigned long类型表示的无符号整数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无符号数用原码表示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原码的表示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范围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70255" y="1741170"/>
            <a:ext cx="7640955" cy="4450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字长为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的原码表示范围：0 ～ 2^n - 1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例：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 = 8 时，0 ～ 255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457200" lvl="1"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 = 16 时，0 ～ 65535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三、浮点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015" y="1628775"/>
            <a:ext cx="7433310" cy="4596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二进制小数：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± (a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+ ⋯ + a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+ a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+ a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−1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−1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+ ⋯ + a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−m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−m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+ ⋯)</a:t>
            </a:r>
            <a:endParaRPr lang="zh-CN" altLang="en-US" sz="24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例如：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1.25 = 1.01B；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规格化数据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015" y="1628775"/>
            <a:ext cx="7433310" cy="4596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± 1.XXXX</a:t>
            </a:r>
            <a:r>
              <a:rPr lang="en-US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* 2</a:t>
            </a:r>
            <a:r>
              <a:rPr lang="en-US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^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endParaRPr lang="zh-CN" altLang="en-US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753745" indent="-347980" algn="l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科学表示法：小数点左边恒为1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53745" indent="-347980" algn="l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要素：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210945" lvl="1" indent="-347980" algn="l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正负号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210945" lvl="1" indent="-347980" algn="l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尾数 XXXX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210945" lvl="1" indent="-347980" algn="l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指数 n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53745" indent="-347980" algn="l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指数：以2为底的指数，指数值可以为正或负。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单精度浮点数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1115695" y="2306320"/>
            <a:ext cx="7055485" cy="1499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符号位：0表示正数，1表示负数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指数：一个字节用来表示指数</a:t>
            </a:r>
            <a:r>
              <a:rPr lang="zh-CN" altLang="en-US"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buClrTx/>
              <a:buSzTx/>
            </a:pPr>
            <a:r>
              <a:rPr lang="en-US"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  </a:t>
            </a: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指数是采用的“移码”来表示的：n – 127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1550" y="1497965"/>
            <a:ext cx="5148580" cy="77724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496695" y="3866515"/>
          <a:ext cx="6487795" cy="2452370"/>
        </p:xfrm>
        <a:graphic>
          <a:graphicData uri="http://schemas.openxmlformats.org/drawingml/2006/table">
            <a:tbl>
              <a:tblPr/>
              <a:tblGrid>
                <a:gridCol w="1423670"/>
                <a:gridCol w="5064125"/>
              </a:tblGrid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指数码点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指数值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000 0000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特殊值，尾数为0时表示0；否则表示一个非规格化的小数（ 2</a:t>
                      </a:r>
                      <a:r>
                        <a:rPr lang="en-US" sz="1800" b="0" baseline="3000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-126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(0.f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)）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000 0001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126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- 127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111 1110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127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111 1111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特殊值，尾数为0时表示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Symbol" panose="05050102010706020507" charset="0"/>
                          <a:cs typeface="Symbol" panose="05050102010706020507" charset="0"/>
                        </a:rPr>
                        <a:t>¥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；否则表示N</a:t>
                      </a:r>
                      <a:r>
                        <a:rPr lang="en-US" sz="1800" b="0">
                          <a:solidFill>
                            <a:srgbClr val="000066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aN</a:t>
                      </a:r>
                      <a:endParaRPr lang="en-US" altLang="en-US" sz="1800" b="0">
                        <a:solidFill>
                          <a:srgbClr val="000066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单精度浮点数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556385"/>
            <a:ext cx="7433310" cy="5103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尾数：规格化数据中，尾数值为 1.XXXX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116205" lvl="1" indent="250190" defTabSz="914400">
              <a:lnSpc>
                <a:spcPct val="150000"/>
              </a:lnSpc>
              <a:buClrTx/>
              <a:buSzTx/>
              <a:tabLst>
                <a:tab pos="358140" algn="l"/>
              </a:tabLst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float  d1 = -0.75；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(-0.75) = -0.11B = - 1.1B * 2</a:t>
            </a:r>
            <a:r>
              <a:rPr lang="en-US"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^</a:t>
            </a: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-1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符号位：1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指数：n – 127 = -1， n = 126 = 0111 1110B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尾数：1B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d1的二进制表示：1 0111 1110 1000 0000 0000 0000 0000 000B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对应的4字节内容：BF F4 00 00 00 00 00 00H</a:t>
            </a:r>
            <a:endParaRPr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四、十进制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015" y="1628775"/>
            <a:ext cx="7433310" cy="4596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508000" algn="l">
              <a:lnSpc>
                <a:spcPct val="150000"/>
              </a:lnSpc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用二进制数来表示十进制数，80X86提供直接处理BCD码的指令。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508000" algn="l">
              <a:lnSpc>
                <a:spcPct val="150000"/>
              </a:lnSpc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如：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98 = 1001 1000BCD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508000" algn="l">
              <a:lnSpc>
                <a:spcPct val="150000"/>
              </a:lnSpc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压缩BCD码：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9781 = 1001 0111 1000 0001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508000" algn="l">
              <a:lnSpc>
                <a:spcPct val="150000"/>
              </a:lnSpc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非压缩BCD码：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9781 = 00001001 00000111 00001000 00000001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2089785"/>
            <a:ext cx="7581900" cy="3962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2.1.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编码和数制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2.2.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数值数据的机内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表示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2.3.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字符数据的机内表示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2.3.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字符数据的机内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988820"/>
            <a:ext cx="7632700" cy="108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字符编码：字符集到“码点空间”的映射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endParaRPr lang="zh-CN" altLang="en-US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一、西文字符的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5059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4030" y="1916430"/>
            <a:ext cx="5759450" cy="442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548640" y="1341120"/>
            <a:ext cx="7632700" cy="631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西文字符采用ASCII码表示  </a:t>
            </a:r>
            <a:endParaRPr lang="zh-CN" altLang="en-US" sz="24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一、计算机系统层次中的编码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712335" y="3573145"/>
            <a:ext cx="3596640" cy="2301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在不同的层次中实现各自的编码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在不同的层次间实现编码的映射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  <a:sym typeface="+mn-ea"/>
              </a:rPr>
              <a:t>Integrator And Computer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9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701165"/>
            <a:ext cx="3734435" cy="373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二、汉字字符的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1128395" y="1772920"/>
            <a:ext cx="6188710" cy="2945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汉字字符集</a:t>
            </a:r>
            <a:endParaRPr lang="zh-CN" altLang="en-US" sz="24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汉字字符的编码</a:t>
            </a:r>
            <a:endParaRPr lang="zh-CN" altLang="en-US" sz="24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GBK</a:t>
            </a:r>
            <a:endParaRPr lang="zh-CN" altLang="en-US" sz="24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Unicode</a:t>
            </a:r>
            <a:endParaRPr lang="zh-CN" altLang="en-US" sz="24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三、字符串的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828040" y="1556385"/>
            <a:ext cx="6188710" cy="59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字符串”1234ABCD”的存放结构</a:t>
            </a:r>
            <a:endParaRPr lang="zh-CN" altLang="en-US" sz="24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0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60065" y="2493010"/>
            <a:ext cx="3040380" cy="3625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三、字符串的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828040" y="1556385"/>
            <a:ext cx="6188710" cy="59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例：在键盘上输入123。计算机中得到是什么呢？</a:t>
            </a:r>
            <a:endParaRPr lang="zh-CN" altLang="en-US"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若要使用其作数值运算，如何处理呢？</a:t>
            </a:r>
            <a:endParaRPr lang="zh-CN" altLang="en-US" sz="200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1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5740" y="2853055"/>
            <a:ext cx="6218555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9937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zh-CN" sz="4000">
                <a:solidFill>
                  <a:schemeClr val="bg1"/>
                </a:solidFill>
                <a:ea typeface="华文新魏" panose="02010800040101010101" pitchFamily="2" charset="-122"/>
              </a:rPr>
              <a:t>作业</a:t>
            </a:r>
            <a:endParaRPr lang="zh-CN" altLang="zh-CN" sz="400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36866" name="文本占位符 39938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547370" y="1484630"/>
            <a:ext cx="8035925" cy="4391025"/>
          </a:xfrm>
          <a:ln>
            <a:miter/>
          </a:ln>
        </p:spPr>
        <p:txBody>
          <a:bodyPr anchor="t"/>
          <a:p>
            <a:pPr marL="17780" lvl="0" indent="177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ym typeface="+mn-ea"/>
              </a:rPr>
              <a:t>1</a:t>
            </a:r>
            <a:r>
              <a:rPr lang="en-US" altLang="zh-CN" sz="2400" b="1" strike="noStrike" noProof="1" dirty="0">
                <a:sym typeface="+mn-ea"/>
              </a:rPr>
              <a:t>.</a:t>
            </a:r>
            <a:r>
              <a:rPr lang="zh-CN" altLang="en-US" sz="2400" b="1" strike="noStrike" noProof="1" dirty="0">
                <a:sym typeface="+mn-ea"/>
              </a:rPr>
              <a:t> P</a:t>
            </a:r>
            <a:r>
              <a:rPr lang="en-US" altLang="zh-CN" sz="2400" b="1" strike="noStrike" noProof="1" dirty="0">
                <a:sym typeface="+mn-ea"/>
              </a:rPr>
              <a:t>7</a:t>
            </a:r>
            <a:r>
              <a:rPr lang="zh-CN" altLang="en-US" sz="2400" b="1" strike="noStrike" noProof="1" dirty="0">
                <a:sym typeface="+mn-ea"/>
              </a:rPr>
              <a:t>5，第</a:t>
            </a:r>
            <a:r>
              <a:rPr lang="en-US" altLang="zh-CN" sz="2400" b="1" strike="noStrike" noProof="1" dirty="0">
                <a:sym typeface="+mn-ea"/>
              </a:rPr>
              <a:t>5</a:t>
            </a:r>
            <a:r>
              <a:rPr lang="zh-CN" altLang="en-US" sz="2400" b="1" strike="noStrike" noProof="1" dirty="0">
                <a:sym typeface="+mn-ea"/>
              </a:rPr>
              <a:t>题、第6题</a:t>
            </a:r>
            <a:endParaRPr lang="zh-CN" altLang="en-US" sz="2400" b="1" strike="noStrike" noProof="1" dirty="0">
              <a:sym typeface="+mn-ea"/>
            </a:endParaRPr>
          </a:p>
          <a:p>
            <a:pPr marL="17780" lvl="0" indent="177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>
                <a:sym typeface="+mn-ea"/>
              </a:rPr>
              <a:t>2. P78</a:t>
            </a:r>
            <a:r>
              <a:rPr lang="zh-CN" altLang="en-US" sz="2400" b="1" strike="noStrike" noProof="1" dirty="0">
                <a:sym typeface="+mn-ea"/>
              </a:rPr>
              <a:t>，第23题</a:t>
            </a:r>
            <a:endParaRPr lang="zh-CN" altLang="en-US" sz="2400" b="1" strike="noStrike" noProof="1" dirty="0">
              <a:sym typeface="+mn-ea"/>
            </a:endParaRPr>
          </a:p>
          <a:p>
            <a:pPr marL="17780" lvl="0" indent="177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>
                <a:sym typeface="+mn-ea"/>
              </a:rPr>
              <a:t>3</a:t>
            </a:r>
            <a:r>
              <a:rPr lang="zh-CN" altLang="en-US" sz="2400" b="1" strike="noStrike" noProof="1" dirty="0">
                <a:sym typeface="+mn-ea"/>
              </a:rPr>
              <a:t>.</a:t>
            </a:r>
            <a:r>
              <a:rPr lang="en-US" altLang="zh-CN" sz="2400" b="1" strike="noStrike" noProof="1" dirty="0">
                <a:sym typeface="+mn-ea"/>
              </a:rPr>
              <a:t> </a:t>
            </a:r>
            <a:r>
              <a:rPr lang="zh-CN" altLang="en-US" sz="2400" b="1" strike="noStrike" noProof="1" dirty="0">
                <a:sym typeface="+mn-ea"/>
              </a:rPr>
              <a:t>设以下各数均为有符号数的补码表示，前2对为16位二进制数，后2对为8位二进制数，请比较它们的大小： </a:t>
            </a:r>
            <a:endParaRPr lang="zh-CN" altLang="en-US" sz="2400" b="1" strike="noStrike" noProof="1" dirty="0">
              <a:sym typeface="+mn-ea"/>
            </a:endParaRPr>
          </a:p>
          <a:p>
            <a:pPr marL="474980" lvl="1" indent="177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ym typeface="+mn-ea"/>
              </a:rPr>
              <a:t>0x327与0xA521</a:t>
            </a:r>
            <a:r>
              <a:rPr lang="en-US" altLang="zh-CN" sz="2400" b="1" strike="noStrike" noProof="1" dirty="0">
                <a:sym typeface="+mn-ea"/>
              </a:rPr>
              <a:t>			</a:t>
            </a:r>
            <a:r>
              <a:rPr lang="zh-CN" altLang="en-US" sz="2400" b="1" strike="noStrike" noProof="1" dirty="0">
                <a:sym typeface="+mn-ea"/>
              </a:rPr>
              <a:t>0x8000与0xAF3B</a:t>
            </a:r>
            <a:endParaRPr lang="zh-CN" altLang="en-US" sz="2400" b="1" strike="noStrike" noProof="1" dirty="0">
              <a:sym typeface="+mn-ea"/>
            </a:endParaRPr>
          </a:p>
          <a:p>
            <a:pPr marL="474980" lvl="1" indent="177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ym typeface="+mn-ea"/>
              </a:rPr>
              <a:t>0x72与0x31</a:t>
            </a:r>
            <a:r>
              <a:rPr lang="en-US" altLang="zh-CN" sz="2400" b="1" strike="noStrike" noProof="1" dirty="0">
                <a:sym typeface="+mn-ea"/>
              </a:rPr>
              <a:t>			</a:t>
            </a:r>
            <a:r>
              <a:rPr lang="zh-CN" altLang="en-US" sz="2400" b="1" strike="noStrike" noProof="1" dirty="0">
                <a:sym typeface="+mn-ea"/>
              </a:rPr>
              <a:t>0x80与0x32</a:t>
            </a:r>
            <a:endParaRPr lang="zh-CN" altLang="en-US" sz="2400" b="1" strike="noStrike" noProof="1" dirty="0">
              <a:sym typeface="+mn-ea"/>
            </a:endParaRPr>
          </a:p>
          <a:p>
            <a:pPr marL="17780" lvl="0" indent="177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>
                <a:sym typeface="+mn-ea"/>
              </a:rPr>
              <a:t>4</a:t>
            </a:r>
            <a:r>
              <a:rPr lang="zh-CN" altLang="en-US" sz="2400" b="1" strike="noStrike" noProof="1" dirty="0">
                <a:sym typeface="+mn-ea"/>
              </a:rPr>
              <a:t>.如果将以上各对数均看做无符号数，请再比较它们的大小。</a:t>
            </a:r>
            <a:endParaRPr lang="zh-CN" altLang="en-US" sz="2400" b="1" strike="noStrike" noProof="1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一、计算机系统层次中的编码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70255" y="1484630"/>
            <a:ext cx="7538720" cy="4707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例如：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C语言（高级编程语言）中，整型数据按长度分为short、int、long；按有无符号分为有符号整数int和无符号整数unsigned int。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汇编语言（ISA层）中，整型数据按长度分为BYTE、WORD、DWORD等类型。汇编语言中的数据本身只考虑编码的长短，不考虑有无符号。这也是ISA以下的硬件层的整型数据的编码方案。（暂称ISA层中的一个编码为一个码点）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可以采用补码、原码等编码方案，将高级编程语言中的有符号整数，映射为ISA层中指定长度的码点。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二、外部信息与内部数据的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8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6390" y="1638935"/>
            <a:ext cx="5976620" cy="4568825"/>
          </a:xfrm>
          <a:prstGeom prst="rect">
            <a:avLst/>
          </a:prstGeom>
        </p:spPr>
      </p:pic>
      <p:sp>
        <p:nvSpPr>
          <p:cNvPr id="6146" name="文本框 8194"/>
          <p:cNvSpPr txBox="1"/>
          <p:nvPr/>
        </p:nvSpPr>
        <p:spPr>
          <a:xfrm>
            <a:off x="611505" y="1568450"/>
            <a:ext cx="3509645" cy="10674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在从不同的角度和层次来看，数据有不同的形态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二、外部信息与内部数据的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971550" y="1772920"/>
            <a:ext cx="7263765" cy="3742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外部形式：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数值、文字、图、声音、视频等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算法：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图、表、树、队列、矩阵等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程序员：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数组、结构、指针、实数、整数、布尔数、字符、字符串等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ISA：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整数、浮点数、位串等。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（汇编语句中，操作数的类型由指令决定，只看操作数的话，则只有“码点”）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三、码点和码点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空间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650" y="1628775"/>
            <a:ext cx="7587615" cy="4044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 数据存储的单位和宽度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bit：数据的每一位（0或1），是二进制信息的最小单位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byte：每8个bit组成一个字节。是计算机中的内存的寻址单位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word：两个byte组成一个字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dword：四个byte组成一个双字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存储容量单位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1146810" y="1772920"/>
            <a:ext cx="7025005" cy="3484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KB：2^10字节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MB：2^20字节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GB：2^30字节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TB：2^40字节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PB：2^50字节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码点空间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55650" y="1628775"/>
            <a:ext cx="7545705" cy="3754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针对一个位数为n的存储单元：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将其一个特定的状态称为一个“码点”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将其所有的状态的集合，称为其“码点空间”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则每个码点可以用一个n位二进制数表示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为了书写阅读方便，这个二进制数也可以用一个对应的16进制数表示，或对应的10进制数表示。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563*288"/>
  <p:tag name="TABLE_ENDDRAG_RECT" val="82*190*563*288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510*193"/>
  <p:tag name="TABLE_ENDDRAG_RECT" val="116*298*510*193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8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8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8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9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9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9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9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9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9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9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9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9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0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0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10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0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10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3320</Words>
  <Application>WPS 演示</Application>
  <PresentationFormat>在屏幕上显示</PresentationFormat>
  <Paragraphs>294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32</vt:i4>
      </vt:variant>
      <vt:variant>
        <vt:lpstr>幻灯片标题</vt:lpstr>
      </vt:variant>
      <vt:variant>
        <vt:i4>33</vt:i4>
      </vt:variant>
    </vt:vector>
  </HeadingPairs>
  <TitlesOfParts>
    <vt:vector size="79" baseType="lpstr">
      <vt:lpstr>Arial</vt:lpstr>
      <vt:lpstr>宋体</vt:lpstr>
      <vt:lpstr>Wingdings</vt:lpstr>
      <vt:lpstr>Tahoma</vt:lpstr>
      <vt:lpstr>黑体</vt:lpstr>
      <vt:lpstr>华文新魏</vt:lpstr>
      <vt:lpstr>Wingdings</vt:lpstr>
      <vt:lpstr>楷体_GB2312</vt:lpstr>
      <vt:lpstr>新宋体</vt:lpstr>
      <vt:lpstr>微软雅黑</vt:lpstr>
      <vt:lpstr>Arial Unicode MS</vt:lpstr>
      <vt:lpstr>Calibri</vt:lpstr>
      <vt:lpstr>Times New Roman</vt:lpstr>
      <vt:lpstr>Symbol</vt:lpstr>
      <vt:lpstr>1_model-3</vt:lpstr>
      <vt:lpstr>5_model-3</vt:lpstr>
      <vt:lpstr>6_model-3</vt:lpstr>
      <vt:lpstr>11_model-3</vt:lpstr>
      <vt:lpstr>35_model-3</vt:lpstr>
      <vt:lpstr>78_model-3</vt:lpstr>
      <vt:lpstr>79_model-3</vt:lpstr>
      <vt:lpstr>80_model-3</vt:lpstr>
      <vt:lpstr>81_model-3</vt:lpstr>
      <vt:lpstr>82_model-3</vt:lpstr>
      <vt:lpstr>83_model-3</vt:lpstr>
      <vt:lpstr>84_model-3</vt:lpstr>
      <vt:lpstr>85_model-3</vt:lpstr>
      <vt:lpstr>86_model-3</vt:lpstr>
      <vt:lpstr>87_model-3</vt:lpstr>
      <vt:lpstr>88_model-3</vt:lpstr>
      <vt:lpstr>89_model-3</vt:lpstr>
      <vt:lpstr>90_model-3</vt:lpstr>
      <vt:lpstr>91_model-3</vt:lpstr>
      <vt:lpstr>92_model-3</vt:lpstr>
      <vt:lpstr>93_model-3</vt:lpstr>
      <vt:lpstr>94_model-3</vt:lpstr>
      <vt:lpstr>95_model-3</vt:lpstr>
      <vt:lpstr>96_model-3</vt:lpstr>
      <vt:lpstr>97_model-3</vt:lpstr>
      <vt:lpstr>98_model-3</vt:lpstr>
      <vt:lpstr>99_model-3</vt:lpstr>
      <vt:lpstr>100_model-3</vt:lpstr>
      <vt:lpstr>101_model-3</vt:lpstr>
      <vt:lpstr>102_model-3</vt:lpstr>
      <vt:lpstr>103_model-3</vt:lpstr>
      <vt:lpstr>104_model-3</vt:lpstr>
      <vt:lpstr>第二章 数据的机器级表示和处理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922</cp:revision>
  <dcterms:created xsi:type="dcterms:W3CDTF">2006-11-13T09:10:00Z</dcterms:created>
  <dcterms:modified xsi:type="dcterms:W3CDTF">2023-09-18T15:27:26Z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