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notesMasterIdLst>
    <p:notesMasterId r:id="rId28"/>
  </p:notesMasterIdLst>
  <p:sldIdLst>
    <p:sldId id="256" r:id="rId15"/>
    <p:sldId id="544" r:id="rId16"/>
    <p:sldId id="557" r:id="rId17"/>
    <p:sldId id="960" r:id="rId18"/>
    <p:sldId id="961" r:id="rId19"/>
    <p:sldId id="962" r:id="rId20"/>
    <p:sldId id="964" r:id="rId21"/>
    <p:sldId id="963" r:id="rId22"/>
    <p:sldId id="1338" r:id="rId23"/>
    <p:sldId id="1339" r:id="rId24"/>
    <p:sldId id="1340" r:id="rId25"/>
    <p:sldId id="1341" r:id="rId26"/>
    <p:sldId id="1343" r:id="rId27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8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214755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二、指令集体系结构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84630"/>
            <a:ext cx="7983855" cy="4806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ISA定义了机器语言级虚拟机的属性和功能特性，主要包括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可执行的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指令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的集合，包括指令格式、操作种类以及每种操作对应的操作数的相应规定；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指令可以接受的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操作数的类型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；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操作数所能存放的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寄存器组的结构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，包括每个寄存器的名称、编号、长度和用途；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操作数所能存放的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存储空间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的大小和编址方式；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操作数在存储空间存放时按照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大端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方式还是小端方式存放；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指令获取操作数的方式，即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寻址方式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；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指令执行过程的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控制方式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，包括程序计数器、条件码定义等。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三、生成机器代码的过程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4" name="图片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2924810"/>
            <a:ext cx="8479790" cy="2079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1.分步骤生成可执行程序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1556385"/>
            <a:ext cx="6699250" cy="46297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(1)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预处理：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-E -o hello.i hello.c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(2)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编译：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-S -o hello.s hello.i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(3)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汇编：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-c -o hello.o hello.s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(4)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链接：</a:t>
            </a:r>
            <a:endParaRPr sz="2400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-o hello hello.o</a:t>
            </a:r>
            <a:endParaRPr sz="24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2.单步生成可执行程序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1550" y="2060575"/>
            <a:ext cx="6699250" cy="6718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dirty="0">
                <a:ea typeface="黑体" panose="02010609060101010101" pitchFamily="2" charset="-122"/>
              </a:rPr>
              <a:t>gcc </a:t>
            </a:r>
            <a:r>
              <a:rPr lang="en-US" dirty="0">
                <a:ea typeface="黑体" panose="02010609060101010101" pitchFamily="2" charset="-122"/>
              </a:rPr>
              <a:t> </a:t>
            </a:r>
            <a:r>
              <a:rPr dirty="0">
                <a:ea typeface="黑体" panose="02010609060101010101" pitchFamily="2" charset="-122"/>
              </a:rPr>
              <a:t>-o </a:t>
            </a:r>
            <a:r>
              <a:rPr lang="en-US" dirty="0">
                <a:ea typeface="黑体" panose="02010609060101010101" pitchFamily="2" charset="-122"/>
              </a:rPr>
              <a:t> </a:t>
            </a:r>
            <a:r>
              <a:rPr dirty="0">
                <a:ea typeface="黑体" panose="02010609060101010101" pitchFamily="2" charset="-122"/>
              </a:rPr>
              <a:t>hello </a:t>
            </a:r>
            <a:r>
              <a:rPr lang="en-US" dirty="0">
                <a:ea typeface="黑体" panose="02010609060101010101" pitchFamily="2" charset="-122"/>
              </a:rPr>
              <a:t> </a:t>
            </a:r>
            <a:r>
              <a:rPr dirty="0">
                <a:ea typeface="黑体" panose="02010609060101010101" pitchFamily="2" charset="-122"/>
              </a:rPr>
              <a:t>hello.c</a:t>
            </a:r>
            <a:endParaRPr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84467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3.1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程序转换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概述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3.2 IA-32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指令系统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概述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3.3 IA-32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3.4 C</a:t>
            </a:r>
            <a:r>
              <a:rPr lang="zh-CN" altLang="en-US" dirty="0">
                <a:ea typeface="黑体" panose="02010609060101010101" pitchFamily="2" charset="-122"/>
              </a:rPr>
              <a:t>语言的机器级表示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复杂数据类型的分配</a:t>
            </a:r>
            <a:r>
              <a:rPr lang="zh-CN" altLang="en-US" dirty="0">
                <a:ea typeface="黑体" panose="02010609060101010101" pitchFamily="2" charset="-122"/>
              </a:rPr>
              <a:t>和访问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3.6 </a:t>
            </a:r>
            <a:r>
              <a:rPr lang="zh-CN" altLang="en-US" dirty="0">
                <a:ea typeface="黑体" panose="02010609060101010101" pitchFamily="2" charset="-122"/>
              </a:rPr>
              <a:t>越界访问和缓冲区</a:t>
            </a:r>
            <a:r>
              <a:rPr lang="zh-CN" altLang="en-US" dirty="0">
                <a:ea typeface="黑体" panose="02010609060101010101" pitchFamily="2" charset="-122"/>
              </a:rPr>
              <a:t>攻击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程序转换概述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诞生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27405" y="1700530"/>
            <a:ext cx="7279005" cy="4015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计算机硬件只能识别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机器语言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。用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汇编语言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高级语言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编写的源代码，需要转换成机器指令才能运行。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一般先用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编译器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将高级语言源代码转为汇编语言目标代码，再用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汇编程序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将汇编语言源代码转为机器语言目标代码。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一、机器指令及汇编指令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700530"/>
            <a:ext cx="5063490" cy="770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机器指令的一般形式为：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9885" y="2636520"/>
            <a:ext cx="6223000" cy="12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1485900" y="4076700"/>
            <a:ext cx="7046595" cy="1571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操作码：数据传送、加减运算等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地址码：操作数和运算结果的存放位置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一、机器指令及汇编指令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772920"/>
            <a:ext cx="8056880" cy="948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26035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例：一条机器指令占3个字节，其内容解析如下。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2853055"/>
            <a:ext cx="7949565" cy="309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用机器语言编程的缺点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1259840" y="1916430"/>
            <a:ext cx="5242560" cy="2766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indent="711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773799597"/>
                  <wpsdc:marlchars xmlns:wpsdc="http://www.wps.cn/officeDocument/2017/drawingmlCustomData" val="0" checksum="0"/>
                </a:ext>
              </a:extLst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要用0和1编写程序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0" indent="711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773799597"/>
                  <wpsdc:marlchars xmlns:wpsdc="http://www.wps.cn/officeDocument/2017/drawingmlCustomData" val="0" checksum="0"/>
                </a:ext>
              </a:extLst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效率低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0" indent="711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773799597"/>
                  <wpsdc:marlchars xmlns:wpsdc="http://www.wps.cn/officeDocument/2017/drawingmlCustomData" val="0" checksum="0"/>
                </a:ext>
              </a:extLst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容易出错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机器语言的改进方案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56590" y="1628775"/>
            <a:ext cx="7632700" cy="830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符号化的机器语言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：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7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5740" y="2564765"/>
            <a:ext cx="5994400" cy="1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机器语言的改进方案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700530"/>
            <a:ext cx="7632700" cy="4226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例：前面的机器指令，若用汇编语言来书写：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lvl="1"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操作码        地址码 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lvl="1"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B8            F7   00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lvl="1"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MOV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AX，     0F7H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lvl="1"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汇编指令：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lvl="1"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mov  $0xf7, %ax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二、指令集体系结构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650" y="1700530"/>
            <a:ext cx="7632700" cy="3551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在计算机系统的抽象层中，最重要的抽象层就是指令集体系结构(Instruction Set Architecture,ISA)。ISA作为计算机硬件之上的抽象层，对使用硬件的软件屏蔽了底层硬件的实现细节。ISA将物理上的计算机硬件抽象成一个逻辑上的虚拟计算机，也称为机器语言级虚拟机。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1022</Words>
  <Application>WPS 演示</Application>
  <PresentationFormat>在屏幕上显示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Wingdings</vt:lpstr>
      <vt:lpstr>微软雅黑</vt:lpstr>
      <vt:lpstr>Arial Unicode MS</vt:lpstr>
      <vt:lpstr>Calibri</vt:lpstr>
      <vt:lpstr>1_model-3</vt:lpstr>
      <vt:lpstr>5_model-3</vt:lpstr>
      <vt:lpstr>6_model-3</vt:lpstr>
      <vt:lpstr>11_model-3</vt:lpstr>
      <vt:lpstr>35_model-3</vt:lpstr>
      <vt:lpstr>40_model-3</vt:lpstr>
      <vt:lpstr>41_model-3</vt:lpstr>
      <vt:lpstr>42_model-3</vt:lpstr>
      <vt:lpstr>78_model-3</vt:lpstr>
      <vt:lpstr>79_model-3</vt:lpstr>
      <vt:lpstr>80_model-3</vt:lpstr>
      <vt:lpstr>81_model-3</vt:lpstr>
      <vt:lpstr>83_model-3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870</cp:revision>
  <dcterms:created xsi:type="dcterms:W3CDTF">2006-11-13T09:10:00Z</dcterms:created>
  <dcterms:modified xsi:type="dcterms:W3CDTF">2023-08-30T07:41:44Z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