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Lst>
  <p:notesMasterIdLst>
    <p:notesMasterId r:id="rId33"/>
  </p:notesMasterIdLst>
  <p:sldIdLst>
    <p:sldId id="256" r:id="rId17"/>
    <p:sldId id="1338" r:id="rId18"/>
    <p:sldId id="557" r:id="rId19"/>
    <p:sldId id="2157" r:id="rId20"/>
    <p:sldId id="2158" r:id="rId21"/>
    <p:sldId id="2159" r:id="rId22"/>
    <p:sldId id="2161" r:id="rId23"/>
    <p:sldId id="2162" r:id="rId24"/>
    <p:sldId id="2163" r:id="rId25"/>
    <p:sldId id="2164" r:id="rId26"/>
    <p:sldId id="2165" r:id="rId27"/>
    <p:sldId id="2166" r:id="rId28"/>
    <p:sldId id="2170" r:id="rId29"/>
    <p:sldId id="2167" r:id="rId30"/>
    <p:sldId id="2168" r:id="rId31"/>
    <p:sldId id="2160" r:id="rId32"/>
  </p:sldIdLst>
  <p:sldSz cx="9144000" cy="6858000" type="screen4x3"/>
  <p:notesSz cx="6858000" cy="9144000"/>
  <p:custDataLst>
    <p:tags r:id="rId38"/>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38" userDrawn="1">
          <p15:clr>
            <a:srgbClr val="A4A3A4"/>
          </p15:clr>
        </p15:guide>
        <p15:guide id="2" pos="2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海波"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38"/>
        <p:guide pos="289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8" Type="http://schemas.openxmlformats.org/officeDocument/2006/relationships/tags" Target="tags/tag17.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16.xml"/><Relationship Id="rId31" Type="http://schemas.openxmlformats.org/officeDocument/2006/relationships/slide" Target="slides/slide15.xml"/><Relationship Id="rId30" Type="http://schemas.openxmlformats.org/officeDocument/2006/relationships/slide" Target="slides/slide14.xml"/><Relationship Id="rId3" Type="http://schemas.openxmlformats.org/officeDocument/2006/relationships/slideMaster" Target="slideMasters/slideMaster2.xml"/><Relationship Id="rId29" Type="http://schemas.openxmlformats.org/officeDocument/2006/relationships/slide" Target="slides/slide13.xml"/><Relationship Id="rId28" Type="http://schemas.openxmlformats.org/officeDocument/2006/relationships/slide" Target="slides/slide12.xml"/><Relationship Id="rId27" Type="http://schemas.openxmlformats.org/officeDocument/2006/relationships/slide" Target="slides/slide11.xml"/><Relationship Id="rId26" Type="http://schemas.openxmlformats.org/officeDocument/2006/relationships/slide" Target="slides/slide10.xml"/><Relationship Id="rId25" Type="http://schemas.openxmlformats.org/officeDocument/2006/relationships/slide" Target="slides/slide9.xml"/><Relationship Id="rId24" Type="http://schemas.openxmlformats.org/officeDocument/2006/relationships/slide" Target="slides/slide8.xml"/><Relationship Id="rId23" Type="http://schemas.openxmlformats.org/officeDocument/2006/relationships/slide" Target="slides/slide7.xml"/><Relationship Id="rId22" Type="http://schemas.openxmlformats.org/officeDocument/2006/relationships/slide" Target="slides/slide6.xml"/><Relationship Id="rId21" Type="http://schemas.openxmlformats.org/officeDocument/2006/relationships/slide" Target="slides/slide5.xml"/><Relationship Id="rId20" Type="http://schemas.openxmlformats.org/officeDocument/2006/relationships/slide" Target="slides/slide4.xml"/><Relationship Id="rId2" Type="http://schemas.openxmlformats.org/officeDocument/2006/relationships/theme" Target="theme/theme1.xml"/><Relationship Id="rId19" Type="http://schemas.openxmlformats.org/officeDocument/2006/relationships/slide" Target="slides/slide3.xml"/><Relationship Id="rId18" Type="http://schemas.openxmlformats.org/officeDocument/2006/relationships/slide" Target="slides/slide2.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quarter"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altLang="en-US"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quarter" idx="10"/>
          </p:nvPr>
        </p:nvSpPr>
        <p:spPr/>
        <p:txBody>
          <a:bodyPr/>
          <a:p>
            <a:pPr lvl="0" fontAlgn="base">
              <a:buClr>
                <a:srgbClr val="000000"/>
              </a:buClr>
            </a:pPr>
            <a:endParaRPr lang="zh-CN" altLang="en-US" strike="noStrike" noProof="1" dirty="0"/>
          </a:p>
        </p:txBody>
      </p:sp>
      <p:sp>
        <p:nvSpPr>
          <p:cNvPr id="4" name="页脚占位符 3"/>
          <p:cNvSpPr>
            <a:spLocks noGrp="1"/>
          </p:cNvSpPr>
          <p:nvPr>
            <p:ph type="ftr" sz="quarter" idx="11"/>
          </p:nvPr>
        </p:nvSpPr>
        <p:spPr/>
        <p:txBody>
          <a:bodyPr/>
          <a:p>
            <a:pPr lvl="0" fontAlgn="base">
              <a:buClr>
                <a:srgbClr val="000000"/>
              </a:buClr>
            </a:pPr>
            <a:endParaRPr lang="zh-CN" altLang="en-US" strike="noStrike" noProof="1" dirty="0"/>
          </a:p>
        </p:txBody>
      </p:sp>
      <p:sp>
        <p:nvSpPr>
          <p:cNvPr id="5" name="灯片编号占位符 4"/>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lvl="0" fontAlgn="base">
              <a:buClr>
                <a:srgbClr val="000000"/>
              </a:buClr>
            </a:pPr>
            <a:endParaRPr lang="zh-CN" altLang="en-US" strike="noStrike" noProof="1" dirty="0"/>
          </a:p>
        </p:txBody>
      </p:sp>
      <p:sp>
        <p:nvSpPr>
          <p:cNvPr id="3" name="页脚占位符 2"/>
          <p:cNvSpPr>
            <a:spLocks noGrp="1"/>
          </p:cNvSpPr>
          <p:nvPr>
            <p:ph type="ftr" sz="quarter" idx="11"/>
          </p:nvPr>
        </p:nvSpPr>
        <p:spPr/>
        <p:txBody>
          <a:bodyPr/>
          <a:p>
            <a:pPr lvl="0" fontAlgn="base">
              <a:buClr>
                <a:srgbClr val="000000"/>
              </a:buClr>
            </a:pPr>
            <a:endParaRPr lang="zh-CN" altLang="en-US" strike="noStrike" noProof="1" dirty="0"/>
          </a:p>
        </p:txBody>
      </p:sp>
      <p:sp>
        <p:nvSpPr>
          <p:cNvPr id="4" name="灯片编号占位符 3"/>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6" Type="http://schemas.openxmlformats.org/officeDocument/2006/relationships/theme" Target="../theme/theme1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6" Type="http://schemas.openxmlformats.org/officeDocument/2006/relationships/theme" Target="../theme/theme1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6" Type="http://schemas.openxmlformats.org/officeDocument/2006/relationships/theme" Target="../theme/theme1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6" Type="http://schemas.openxmlformats.org/officeDocument/2006/relationships/theme" Target="../theme/theme1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6" Type="http://schemas.openxmlformats.org/officeDocument/2006/relationships/theme" Target="../theme/theme1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6" Type="http://schemas.openxmlformats.org/officeDocument/2006/relationships/theme" Target="../theme/theme1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6" Type="http://schemas.openxmlformats.org/officeDocument/2006/relationships/theme" Target="../theme/theme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6" Type="http://schemas.openxmlformats.org/officeDocument/2006/relationships/theme" Target="../theme/theme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6" Type="http://schemas.openxmlformats.org/officeDocument/2006/relationships/theme" Target="../theme/theme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6" Type="http://schemas.openxmlformats.org/officeDocument/2006/relationships/theme" Target="../theme/theme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6" Type="http://schemas.openxmlformats.org/officeDocument/2006/relationships/theme" Target="../theme/theme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6" Type="http://schemas.openxmlformats.org/officeDocument/2006/relationships/theme" Target="../theme/theme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6" Type="http://schemas.openxmlformats.org/officeDocument/2006/relationships/theme" Target="../theme/theme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2">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2118"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00000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06.xml"/><Relationship Id="rId4" Type="http://schemas.openxmlformats.org/officeDocument/2006/relationships/image" Target="../media/image7.png"/><Relationship Id="rId3" Type="http://schemas.openxmlformats.org/officeDocument/2006/relationships/tags" Target="../tags/tag6.xml"/><Relationship Id="rId2" Type="http://schemas.openxmlformats.org/officeDocument/2006/relationships/image" Target="../media/image6.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7.xml"/><Relationship Id="rId2" Type="http://schemas.openxmlformats.org/officeDocument/2006/relationships/image" Target="../media/image8.png"/><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8.xml"/><Relationship Id="rId2" Type="http://schemas.openxmlformats.org/officeDocument/2006/relationships/image" Target="../media/image9.png"/><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61.xml"/><Relationship Id="rId2" Type="http://schemas.openxmlformats.org/officeDocument/2006/relationships/image" Target="../media/image10.png"/><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39.xml"/><Relationship Id="rId8" Type="http://schemas.openxmlformats.org/officeDocument/2006/relationships/image" Target="../media/image13.png"/><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image" Target="../media/image12.png"/><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11.png"/><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50.xml"/><Relationship Id="rId3" Type="http://schemas.openxmlformats.org/officeDocument/2006/relationships/image" Target="../media/image14.png"/><Relationship Id="rId2" Type="http://schemas.openxmlformats.org/officeDocument/2006/relationships/tags" Target="../tags/tag1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5.xml"/><Relationship Id="rId2" Type="http://schemas.openxmlformats.org/officeDocument/2006/relationships/image" Target="../media/image5.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4097"/>
          <p:cNvSpPr>
            <a:spLocks noGrp="1"/>
          </p:cNvSpPr>
          <p:nvPr>
            <p:ph type="ctrTitle" idx="4294967295"/>
          </p:nvPr>
        </p:nvSpPr>
        <p:spPr>
          <a:xfrm>
            <a:off x="1143000" y="1752600"/>
            <a:ext cx="7487285" cy="1066800"/>
          </a:xfrm>
        </p:spPr>
        <p:txBody>
          <a:bodyPr anchor="b" anchorCtr="0"/>
          <a:lstStyle>
            <a:lvl1pPr lvl="0">
              <a:buClrTx/>
              <a:buSzTx/>
              <a:buFontTx/>
              <a:defRPr/>
            </a:lvl1pPr>
          </a:lstStyle>
          <a:p>
            <a:pPr lvl="0" indent="0" defTabSz="914400"/>
            <a:r>
              <a:rPr lang="zh-CN" altLang="en-US" sz="3600">
                <a:latin typeface="Tahoma" panose="020B0604030504040204" pitchFamily="2" charset="0"/>
                <a:ea typeface="黑体" panose="02010609060101010101" pitchFamily="2" charset="-122"/>
                <a:sym typeface="+mn-ea"/>
              </a:rPr>
              <a:t>第三章 程序的转换及机器级表示</a:t>
            </a:r>
            <a:endParaRPr lang="zh-CN" altLang="en-US" sz="3600">
              <a:latin typeface="Tahoma" panose="020B0604030504040204" pitchFamily="2" charset="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二、缓冲区溢出攻击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412875"/>
            <a:ext cx="7962265" cy="433070"/>
          </a:xfrm>
          <a:prstGeom prst="rect">
            <a:avLst/>
          </a:prstGeom>
          <a:noFill/>
          <a:ln w="9525">
            <a:noFill/>
          </a:ln>
        </p:spPr>
        <p:txBody>
          <a:bodyPr wrap="square" anchor="t" anchorCtr="0">
            <a:noAutofit/>
          </a:bodyPr>
          <a:p>
            <a:pPr>
              <a:lnSpc>
                <a:spcPct val="120000"/>
              </a:lnSpc>
              <a:buClrTx/>
              <a:buSzTx/>
            </a:pPr>
            <a:r>
              <a:rPr sz="2000" dirty="0">
                <a:latin typeface="楷体_GB2312" pitchFamily="1" charset="-122"/>
                <a:ea typeface="楷体_GB2312" pitchFamily="1" charset="-122"/>
              </a:rPr>
              <a:t>查看调用outputs子程序时参数的值</a:t>
            </a:r>
            <a:endParaRPr sz="2000" dirty="0">
              <a:latin typeface="楷体_GB2312" pitchFamily="1" charset="-122"/>
              <a:ea typeface="楷体_GB2312" pitchFamily="1" charset="-122"/>
            </a:endParaRPr>
          </a:p>
        </p:txBody>
      </p:sp>
      <p:pic>
        <p:nvPicPr>
          <p:cNvPr id="74" name="图片 8"/>
          <p:cNvPicPr>
            <a:picLocks noChangeAspect="1"/>
          </p:cNvPicPr>
          <p:nvPr>
            <p:custDataLst>
              <p:tags r:id="rId1"/>
            </p:custDataLst>
          </p:nvPr>
        </p:nvPicPr>
        <p:blipFill>
          <a:blip r:embed="rId2"/>
          <a:stretch>
            <a:fillRect/>
          </a:stretch>
        </p:blipFill>
        <p:spPr>
          <a:xfrm>
            <a:off x="971550" y="2101850"/>
            <a:ext cx="7446010" cy="2359025"/>
          </a:xfrm>
          <a:prstGeom prst="rect">
            <a:avLst/>
          </a:prstGeom>
          <a:noFill/>
          <a:ln>
            <a:noFill/>
          </a:ln>
        </p:spPr>
      </p:pic>
      <p:pic>
        <p:nvPicPr>
          <p:cNvPr id="72" name="图片 6"/>
          <p:cNvPicPr>
            <a:picLocks noChangeAspect="1"/>
          </p:cNvPicPr>
          <p:nvPr>
            <p:custDataLst>
              <p:tags r:id="rId3"/>
            </p:custDataLst>
          </p:nvPr>
        </p:nvPicPr>
        <p:blipFill>
          <a:blip r:embed="rId4"/>
          <a:stretch>
            <a:fillRect/>
          </a:stretch>
        </p:blipFill>
        <p:spPr>
          <a:xfrm>
            <a:off x="971550" y="4716780"/>
            <a:ext cx="3111500" cy="67437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二、缓冲区溢出攻击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90855" y="1698625"/>
            <a:ext cx="7962265" cy="433070"/>
          </a:xfrm>
          <a:prstGeom prst="rect">
            <a:avLst/>
          </a:prstGeom>
          <a:noFill/>
          <a:ln w="9525">
            <a:noFill/>
          </a:ln>
        </p:spPr>
        <p:txBody>
          <a:bodyPr wrap="square" anchor="t" anchorCtr="0">
            <a:noAutofit/>
          </a:bodyPr>
          <a:p>
            <a:pPr>
              <a:lnSpc>
                <a:spcPct val="120000"/>
              </a:lnSpc>
              <a:buClrTx/>
              <a:buSzTx/>
            </a:pPr>
            <a:r>
              <a:rPr sz="2000" dirty="0">
                <a:latin typeface="楷体_GB2312" pitchFamily="1" charset="-122"/>
                <a:ea typeface="楷体_GB2312" pitchFamily="1" charset="-122"/>
              </a:rPr>
              <a:t>查看该参数所指向的内存区域</a:t>
            </a:r>
            <a:endParaRPr sz="2000" dirty="0">
              <a:latin typeface="楷体_GB2312" pitchFamily="1" charset="-122"/>
              <a:ea typeface="楷体_GB2312" pitchFamily="1" charset="-122"/>
            </a:endParaRPr>
          </a:p>
        </p:txBody>
      </p:sp>
      <p:pic>
        <p:nvPicPr>
          <p:cNvPr id="77" name="图片 11"/>
          <p:cNvPicPr>
            <a:picLocks noChangeAspect="1"/>
          </p:cNvPicPr>
          <p:nvPr>
            <p:custDataLst>
              <p:tags r:id="rId1"/>
            </p:custDataLst>
          </p:nvPr>
        </p:nvPicPr>
        <p:blipFill>
          <a:blip r:embed="rId2"/>
          <a:stretch>
            <a:fillRect/>
          </a:stretch>
        </p:blipFill>
        <p:spPr>
          <a:xfrm>
            <a:off x="179070" y="2924810"/>
            <a:ext cx="8641080" cy="113665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二、缓冲区溢出攻击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340485"/>
            <a:ext cx="7962265" cy="433070"/>
          </a:xfrm>
          <a:prstGeom prst="rect">
            <a:avLst/>
          </a:prstGeom>
          <a:noFill/>
          <a:ln w="9525">
            <a:noFill/>
          </a:ln>
        </p:spPr>
        <p:txBody>
          <a:bodyPr wrap="square" anchor="t" anchorCtr="0">
            <a:noAutofit/>
          </a:bodyPr>
          <a:p>
            <a:pPr>
              <a:lnSpc>
                <a:spcPct val="120000"/>
              </a:lnSpc>
              <a:buClrTx/>
              <a:buSzTx/>
            </a:pPr>
            <a:r>
              <a:rPr sz="2000" dirty="0">
                <a:latin typeface="楷体_GB2312" pitchFamily="1" charset="-122"/>
                <a:ea typeface="楷体_GB2312" pitchFamily="1" charset="-122"/>
              </a:rPr>
              <a:t>进入outputs子程序</a:t>
            </a:r>
            <a:endParaRPr sz="2000" dirty="0">
              <a:latin typeface="楷体_GB2312" pitchFamily="1" charset="-122"/>
              <a:ea typeface="楷体_GB2312" pitchFamily="1" charset="-122"/>
            </a:endParaRPr>
          </a:p>
        </p:txBody>
      </p:sp>
      <p:pic>
        <p:nvPicPr>
          <p:cNvPr id="76" name="图片 10"/>
          <p:cNvPicPr>
            <a:picLocks noChangeAspect="1"/>
          </p:cNvPicPr>
          <p:nvPr>
            <p:custDataLst>
              <p:tags r:id="rId1"/>
            </p:custDataLst>
          </p:nvPr>
        </p:nvPicPr>
        <p:blipFill>
          <a:blip r:embed="rId2"/>
          <a:stretch>
            <a:fillRect/>
          </a:stretch>
        </p:blipFill>
        <p:spPr>
          <a:xfrm>
            <a:off x="971550" y="1773555"/>
            <a:ext cx="6757670" cy="491680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二、缓冲区溢出攻击</a:t>
            </a:r>
            <a:endParaRPr sz="3600">
              <a:solidFill>
                <a:schemeClr val="bg1"/>
              </a:solidFill>
              <a:latin typeface="华文新魏" panose="02010800040101010101" pitchFamily="2" charset="-122"/>
              <a:ea typeface="华文新魏" panose="0201080004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2411730" y="1844675"/>
            <a:ext cx="3970020" cy="439166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二、缓冲区溢出攻击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340485"/>
            <a:ext cx="7962265" cy="433070"/>
          </a:xfrm>
          <a:prstGeom prst="rect">
            <a:avLst/>
          </a:prstGeom>
          <a:noFill/>
          <a:ln w="9525">
            <a:noFill/>
          </a:ln>
        </p:spPr>
        <p:txBody>
          <a:bodyPr wrap="square" anchor="t" anchorCtr="0">
            <a:noAutofit/>
          </a:bodyPr>
          <a:p>
            <a:pPr>
              <a:lnSpc>
                <a:spcPct val="120000"/>
              </a:lnSpc>
              <a:buClrTx/>
              <a:buSzTx/>
            </a:pPr>
            <a:r>
              <a:rPr sz="2000" dirty="0">
                <a:latin typeface="楷体_GB2312" pitchFamily="1" charset="-122"/>
                <a:ea typeface="楷体_GB2312" pitchFamily="1" charset="-122"/>
              </a:rPr>
              <a:t>查看调用strcpy子程序时参数的值</a:t>
            </a:r>
            <a:endParaRPr sz="2000" dirty="0">
              <a:latin typeface="楷体_GB2312" pitchFamily="1" charset="-122"/>
              <a:ea typeface="楷体_GB2312" pitchFamily="1" charset="-122"/>
            </a:endParaRPr>
          </a:p>
        </p:txBody>
      </p:sp>
      <p:pic>
        <p:nvPicPr>
          <p:cNvPr id="78" name="图片 12"/>
          <p:cNvPicPr>
            <a:picLocks noChangeAspect="1"/>
          </p:cNvPicPr>
          <p:nvPr>
            <p:custDataLst>
              <p:tags r:id="rId1"/>
            </p:custDataLst>
          </p:nvPr>
        </p:nvPicPr>
        <p:blipFill>
          <a:blip r:embed="rId2"/>
          <a:stretch>
            <a:fillRect/>
          </a:stretch>
        </p:blipFill>
        <p:spPr>
          <a:xfrm>
            <a:off x="827405" y="1916430"/>
            <a:ext cx="6377305" cy="1726565"/>
          </a:xfrm>
          <a:prstGeom prst="rect">
            <a:avLst/>
          </a:prstGeom>
          <a:noFill/>
          <a:ln>
            <a:noFill/>
          </a:ln>
        </p:spPr>
      </p:pic>
      <p:sp>
        <p:nvSpPr>
          <p:cNvPr id="2" name="文本框 8194"/>
          <p:cNvSpPr txBox="1"/>
          <p:nvPr>
            <p:custDataLst>
              <p:tags r:id="rId3"/>
            </p:custDataLst>
          </p:nvPr>
        </p:nvSpPr>
        <p:spPr>
          <a:xfrm>
            <a:off x="827405" y="3895725"/>
            <a:ext cx="1921510" cy="433070"/>
          </a:xfrm>
          <a:prstGeom prst="rect">
            <a:avLst/>
          </a:prstGeom>
          <a:noFill/>
          <a:ln w="9525">
            <a:noFill/>
          </a:ln>
        </p:spPr>
        <p:txBody>
          <a:bodyPr wrap="square" anchor="t" anchorCtr="0">
            <a:noAutofit/>
          </a:bodyPr>
          <a:p>
            <a:pPr>
              <a:lnSpc>
                <a:spcPct val="120000"/>
              </a:lnSpc>
              <a:buClrTx/>
              <a:buSzTx/>
            </a:pPr>
            <a:r>
              <a:rPr sz="2000" dirty="0">
                <a:latin typeface="楷体_GB2312" pitchFamily="1" charset="-122"/>
                <a:ea typeface="楷体_GB2312" pitchFamily="1" charset="-122"/>
              </a:rPr>
              <a:t>str的地址值</a:t>
            </a:r>
            <a:endParaRPr sz="2000" dirty="0">
              <a:latin typeface="楷体_GB2312" pitchFamily="1" charset="-122"/>
              <a:ea typeface="楷体_GB2312" pitchFamily="1" charset="-122"/>
            </a:endParaRPr>
          </a:p>
        </p:txBody>
      </p:sp>
      <p:pic>
        <p:nvPicPr>
          <p:cNvPr id="81" name="图片 15"/>
          <p:cNvPicPr>
            <a:picLocks noChangeAspect="1"/>
          </p:cNvPicPr>
          <p:nvPr>
            <p:custDataLst>
              <p:tags r:id="rId4"/>
            </p:custDataLst>
          </p:nvPr>
        </p:nvPicPr>
        <p:blipFill>
          <a:blip r:embed="rId5"/>
          <a:stretch>
            <a:fillRect/>
          </a:stretch>
        </p:blipFill>
        <p:spPr>
          <a:xfrm>
            <a:off x="827405" y="4580890"/>
            <a:ext cx="3730625" cy="1061085"/>
          </a:xfrm>
          <a:prstGeom prst="rect">
            <a:avLst/>
          </a:prstGeom>
          <a:noFill/>
          <a:ln>
            <a:noFill/>
          </a:ln>
        </p:spPr>
      </p:pic>
      <p:sp>
        <p:nvSpPr>
          <p:cNvPr id="4" name="文本框 8194"/>
          <p:cNvSpPr txBox="1"/>
          <p:nvPr>
            <p:custDataLst>
              <p:tags r:id="rId6"/>
            </p:custDataLst>
          </p:nvPr>
        </p:nvSpPr>
        <p:spPr>
          <a:xfrm>
            <a:off x="4932045" y="4004945"/>
            <a:ext cx="2522855" cy="433070"/>
          </a:xfrm>
          <a:prstGeom prst="rect">
            <a:avLst/>
          </a:prstGeom>
          <a:noFill/>
          <a:ln w="9525">
            <a:noFill/>
          </a:ln>
        </p:spPr>
        <p:txBody>
          <a:bodyPr wrap="square" anchor="t" anchorCtr="0">
            <a:noAutofit/>
          </a:bodyPr>
          <a:p>
            <a:pPr>
              <a:lnSpc>
                <a:spcPct val="120000"/>
              </a:lnSpc>
              <a:buClrTx/>
              <a:buSzTx/>
            </a:pPr>
            <a:r>
              <a:rPr sz="2000" dirty="0">
                <a:latin typeface="楷体_GB2312" pitchFamily="1" charset="-122"/>
                <a:ea typeface="楷体_GB2312" pitchFamily="1" charset="-122"/>
              </a:rPr>
              <a:t>buffer的地址值</a:t>
            </a:r>
            <a:endParaRPr sz="2000" dirty="0">
              <a:latin typeface="楷体_GB2312" pitchFamily="1" charset="-122"/>
              <a:ea typeface="楷体_GB2312" pitchFamily="1" charset="-122"/>
            </a:endParaRPr>
          </a:p>
        </p:txBody>
      </p:sp>
      <p:pic>
        <p:nvPicPr>
          <p:cNvPr id="79" name="图片 13"/>
          <p:cNvPicPr>
            <a:picLocks noChangeAspect="1"/>
          </p:cNvPicPr>
          <p:nvPr>
            <p:custDataLst>
              <p:tags r:id="rId7"/>
            </p:custDataLst>
          </p:nvPr>
        </p:nvPicPr>
        <p:blipFill>
          <a:blip r:embed="rId8"/>
          <a:stretch>
            <a:fillRect/>
          </a:stretch>
        </p:blipFill>
        <p:spPr>
          <a:xfrm>
            <a:off x="5003800" y="4580890"/>
            <a:ext cx="2973705" cy="64008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二、缓冲区溢出攻击</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custDataLst>
              <p:tags r:id="rId1"/>
            </p:custDataLst>
          </p:nvPr>
        </p:nvSpPr>
        <p:spPr>
          <a:xfrm>
            <a:off x="611505" y="1700530"/>
            <a:ext cx="4349115" cy="433070"/>
          </a:xfrm>
          <a:prstGeom prst="rect">
            <a:avLst/>
          </a:prstGeom>
          <a:noFill/>
          <a:ln w="9525">
            <a:noFill/>
          </a:ln>
        </p:spPr>
        <p:txBody>
          <a:bodyPr wrap="square" anchor="t" anchorCtr="0">
            <a:noAutofit/>
          </a:bodyPr>
          <a:p>
            <a:pPr>
              <a:lnSpc>
                <a:spcPct val="120000"/>
              </a:lnSpc>
              <a:buClrTx/>
              <a:buSzTx/>
            </a:pPr>
            <a:r>
              <a:rPr sz="2000" dirty="0">
                <a:latin typeface="楷体_GB2312" pitchFamily="1" charset="-122"/>
                <a:ea typeface="楷体_GB2312" pitchFamily="1" charset="-122"/>
              </a:rPr>
              <a:t>buffer所指向的内存区域</a:t>
            </a:r>
            <a:endParaRPr sz="2000" dirty="0">
              <a:latin typeface="楷体_GB2312" pitchFamily="1" charset="-122"/>
              <a:ea typeface="楷体_GB2312" pitchFamily="1" charset="-122"/>
            </a:endParaRPr>
          </a:p>
        </p:txBody>
      </p:sp>
      <p:pic>
        <p:nvPicPr>
          <p:cNvPr id="84" name="图片 18"/>
          <p:cNvPicPr>
            <a:picLocks noChangeAspect="1"/>
          </p:cNvPicPr>
          <p:nvPr>
            <p:custDataLst>
              <p:tags r:id="rId2"/>
            </p:custDataLst>
          </p:nvPr>
        </p:nvPicPr>
        <p:blipFill>
          <a:blip r:embed="rId3"/>
          <a:stretch>
            <a:fillRect/>
          </a:stretch>
        </p:blipFill>
        <p:spPr>
          <a:xfrm>
            <a:off x="395605" y="2564765"/>
            <a:ext cx="8676640" cy="129476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三、缓冲区溢出攻击的防范</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751205" y="1556385"/>
            <a:ext cx="7678420" cy="467931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对于缓冲区攻击，可以从两个角度采取防范措施。</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从程序员角度，应该尽量编写没有漏洞的正确代码。</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对于编译器和操作系统，则应该尽量生成没有漏洞的安全代码：</a:t>
            </a:r>
            <a:endParaRPr sz="2400" dirty="0">
              <a:latin typeface="楷体_GB2312" pitchFamily="1" charset="-122"/>
              <a:ea typeface="楷体_GB2312" pitchFamily="1" charset="-122"/>
            </a:endParaRPr>
          </a:p>
          <a:p>
            <a:pPr marL="720090" indent="342265">
              <a:lnSpc>
                <a:spcPct val="150000"/>
              </a:lnSpc>
              <a:buClrTx/>
              <a:buSzTx/>
              <a:buFont typeface="Wingdings" panose="05000000000000000000" charset="0"/>
              <a:buChar char="l"/>
            </a:pPr>
            <a:r>
              <a:rPr sz="2400" dirty="0">
                <a:latin typeface="楷体_GB2312" pitchFamily="1" charset="-122"/>
                <a:ea typeface="楷体_GB2312" pitchFamily="1" charset="-122"/>
              </a:rPr>
              <a:t>地址空间随机化</a:t>
            </a:r>
            <a:endParaRPr sz="2400" dirty="0">
              <a:latin typeface="楷体_GB2312" pitchFamily="1" charset="-122"/>
              <a:ea typeface="楷体_GB2312" pitchFamily="1" charset="-122"/>
            </a:endParaRPr>
          </a:p>
          <a:p>
            <a:pPr marL="720090" indent="342265">
              <a:lnSpc>
                <a:spcPct val="150000"/>
              </a:lnSpc>
              <a:buClrTx/>
              <a:buSzTx/>
              <a:buFont typeface="Wingdings" panose="05000000000000000000" charset="0"/>
              <a:buChar char="l"/>
            </a:pPr>
            <a:r>
              <a:rPr sz="2400" dirty="0">
                <a:latin typeface="楷体_GB2312" pitchFamily="1" charset="-122"/>
                <a:ea typeface="楷体_GB2312" pitchFamily="1" charset="-122"/>
              </a:rPr>
              <a:t>栈破坏检查</a:t>
            </a:r>
            <a:endParaRPr sz="2400" dirty="0">
              <a:latin typeface="楷体_GB2312" pitchFamily="1" charset="-122"/>
              <a:ea typeface="楷体_GB2312" pitchFamily="1" charset="-122"/>
            </a:endParaRPr>
          </a:p>
          <a:p>
            <a:pPr marL="720090" indent="342265">
              <a:lnSpc>
                <a:spcPct val="150000"/>
              </a:lnSpc>
              <a:buClrTx/>
              <a:buSzTx/>
              <a:buFont typeface="Wingdings" panose="05000000000000000000" charset="0"/>
              <a:buChar char="l"/>
            </a:pPr>
            <a:r>
              <a:rPr sz="2400" dirty="0">
                <a:latin typeface="楷体_GB2312" pitchFamily="1" charset="-122"/>
                <a:ea typeface="楷体_GB2312" pitchFamily="1" charset="-122"/>
              </a:rPr>
              <a:t>可执行代码区域限制</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70116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en-US" altLang="zh-CN" dirty="0">
                <a:solidFill>
                  <a:srgbClr val="000066"/>
                </a:solidFill>
                <a:ea typeface="黑体" panose="02010609060101010101" pitchFamily="2" charset="-122"/>
              </a:rPr>
              <a:t>3.1 </a:t>
            </a:r>
            <a:r>
              <a:rPr lang="zh-CN" altLang="en-US" dirty="0">
                <a:solidFill>
                  <a:srgbClr val="000066"/>
                </a:solidFill>
                <a:ea typeface="黑体" panose="02010609060101010101" pitchFamily="2" charset="-122"/>
              </a:rPr>
              <a:t>程序转换概述</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en-US" altLang="zh-CN" dirty="0">
                <a:solidFill>
                  <a:srgbClr val="000066"/>
                </a:solidFill>
                <a:ea typeface="黑体" panose="02010609060101010101" pitchFamily="2" charset="-122"/>
                <a:sym typeface="+mn-ea"/>
              </a:rPr>
              <a:t>3.2 IA-32</a:t>
            </a:r>
            <a:r>
              <a:rPr lang="zh-CN" altLang="en-US" dirty="0">
                <a:solidFill>
                  <a:srgbClr val="000066"/>
                </a:solidFill>
                <a:ea typeface="黑体" panose="02010609060101010101" pitchFamily="2" charset="-122"/>
                <a:sym typeface="+mn-ea"/>
              </a:rPr>
              <a:t>指令系统概述</a:t>
            </a:r>
            <a:endParaRPr lang="zh-CN" altLang="en-US" dirty="0">
              <a:solidFill>
                <a:srgbClr val="000066"/>
              </a:solidFill>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a:t>
            </a:r>
            <a:r>
              <a:rPr lang="en-US" altLang="zh-CN" dirty="0">
                <a:solidFill>
                  <a:srgbClr val="000066"/>
                </a:solidFill>
                <a:ea typeface="黑体" panose="02010609060101010101" pitchFamily="2" charset="-122"/>
                <a:sym typeface="+mn-ea"/>
              </a:rPr>
              <a:t>3.3 IA-32</a:t>
            </a:r>
            <a:r>
              <a:rPr lang="zh-CN" altLang="en-US" dirty="0">
                <a:solidFill>
                  <a:srgbClr val="000066"/>
                </a:solidFill>
                <a:ea typeface="黑体" panose="02010609060101010101" pitchFamily="2" charset="-122"/>
                <a:sym typeface="+mn-ea"/>
              </a:rPr>
              <a:t>常用指令类型及其操作</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000066"/>
                </a:solidFill>
                <a:ea typeface="黑体" panose="02010609060101010101" pitchFamily="2" charset="-122"/>
              </a:rPr>
              <a:t>3.4 C</a:t>
            </a:r>
            <a:r>
              <a:rPr lang="zh-CN" altLang="en-US" dirty="0">
                <a:solidFill>
                  <a:srgbClr val="000066"/>
                </a:solidFill>
                <a:ea typeface="黑体" panose="02010609060101010101" pitchFamily="2" charset="-122"/>
              </a:rPr>
              <a:t>语言的机器级表示</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000066"/>
                </a:solidFill>
                <a:ea typeface="黑体" panose="02010609060101010101" pitchFamily="2" charset="-122"/>
              </a:rPr>
              <a:t>3.5 </a:t>
            </a:r>
            <a:r>
              <a:rPr lang="zh-CN" altLang="en-US" dirty="0">
                <a:solidFill>
                  <a:srgbClr val="000066"/>
                </a:solidFill>
                <a:ea typeface="黑体" panose="02010609060101010101" pitchFamily="2" charset="-122"/>
              </a:rPr>
              <a:t>复杂数据类型的分配和访问</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FF0000"/>
                </a:solidFill>
                <a:ea typeface="黑体" panose="02010609060101010101" pitchFamily="2" charset="-122"/>
              </a:rPr>
              <a:t>3.6 </a:t>
            </a:r>
            <a:r>
              <a:rPr lang="zh-CN" altLang="en-US" dirty="0">
                <a:solidFill>
                  <a:srgbClr val="FF0000"/>
                </a:solidFill>
                <a:ea typeface="黑体" panose="02010609060101010101" pitchFamily="2" charset="-122"/>
              </a:rPr>
              <a:t>越界访问和缓冲区攻击</a:t>
            </a:r>
            <a:endParaRPr lang="zh-CN" altLang="en-US" dirty="0">
              <a:solidFill>
                <a:srgbClr val="FF0000"/>
              </a:solidFill>
              <a:ea typeface="黑体" panose="02010609060101010101" pitchFamily="2" charset="-122"/>
            </a:endParaRPr>
          </a:p>
          <a:p>
            <a:pPr>
              <a:spcBef>
                <a:spcPts val="1600"/>
              </a:spcBef>
            </a:pPr>
            <a:endParaRPr lang="zh-CN" altLang="en-US" dirty="0">
              <a:solidFill>
                <a:srgbClr val="FF0000"/>
              </a:solidFill>
              <a:ea typeface="黑体" panose="0201060906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一、缓冲区溢出</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260" y="1340485"/>
            <a:ext cx="7827645" cy="378714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C语言中，没有对数组的边界做出约束，对数组的访问可能超出数组的边界。超出缓冲区边界的访问，称为缓冲区溢出</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例如：</a:t>
            </a:r>
            <a:endParaRPr sz="2400" dirty="0">
              <a:latin typeface="楷体_GB2312" pitchFamily="1" charset="-122"/>
              <a:ea typeface="楷体_GB2312" pitchFamily="1" charset="-122"/>
            </a:endParaRPr>
          </a:p>
          <a:p>
            <a:pPr indent="457200">
              <a:lnSpc>
                <a:spcPct val="120000"/>
              </a:lnSpc>
              <a:buClrTx/>
              <a:buSzTx/>
            </a:pPr>
            <a:r>
              <a:rPr sz="2400" dirty="0">
                <a:latin typeface="楷体_GB2312" pitchFamily="1" charset="-122"/>
                <a:ea typeface="楷体_GB2312" pitchFamily="1" charset="-122"/>
              </a:rPr>
              <a:t>1: char s[10];</a:t>
            </a:r>
            <a:endParaRPr sz="2400" dirty="0">
              <a:latin typeface="楷体_GB2312" pitchFamily="1" charset="-122"/>
              <a:ea typeface="楷体_GB2312" pitchFamily="1" charset="-122"/>
            </a:endParaRPr>
          </a:p>
          <a:p>
            <a:pPr indent="457200">
              <a:lnSpc>
                <a:spcPct val="120000"/>
              </a:lnSpc>
              <a:buClrTx/>
              <a:buSzTx/>
            </a:pPr>
            <a:r>
              <a:rPr sz="2400" dirty="0">
                <a:latin typeface="楷体_GB2312" pitchFamily="1" charset="-122"/>
                <a:ea typeface="楷体_GB2312" pitchFamily="1" charset="-122"/>
              </a:rPr>
              <a:t>2: s[10] = -1;</a:t>
            </a:r>
            <a:endParaRPr sz="2400" dirty="0">
              <a:latin typeface="楷体_GB2312" pitchFamily="1" charset="-122"/>
              <a:ea typeface="楷体_GB2312" pitchFamily="1" charset="-122"/>
            </a:endParaRPr>
          </a:p>
          <a:p>
            <a:pPr indent="457200">
              <a:lnSpc>
                <a:spcPct val="120000"/>
              </a:lnSpc>
              <a:buClrTx/>
              <a:buSzTx/>
            </a:pPr>
            <a:r>
              <a:rPr sz="2400" dirty="0">
                <a:latin typeface="楷体_GB2312" pitchFamily="1" charset="-122"/>
                <a:ea typeface="楷体_GB2312" pitchFamily="1" charset="-122"/>
              </a:rPr>
              <a:t>3: char *p = s;</a:t>
            </a:r>
            <a:endParaRPr sz="2400" dirty="0">
              <a:latin typeface="楷体_GB2312" pitchFamily="1" charset="-122"/>
              <a:ea typeface="楷体_GB2312" pitchFamily="1" charset="-122"/>
            </a:endParaRPr>
          </a:p>
          <a:p>
            <a:pPr indent="457200">
              <a:lnSpc>
                <a:spcPct val="120000"/>
              </a:lnSpc>
              <a:buClrTx/>
              <a:buSzTx/>
            </a:pPr>
            <a:r>
              <a:rPr sz="2400" dirty="0">
                <a:latin typeface="楷体_GB2312" pitchFamily="1" charset="-122"/>
                <a:ea typeface="楷体_GB2312" pitchFamily="1" charset="-122"/>
              </a:rPr>
              <a:t>4: *(p + 13) = 40;</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第2行、第4行的数组访问，都超出了数组的边界，产生了缓冲区溢出</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二、缓冲区溢出攻击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260" y="1556385"/>
            <a:ext cx="7827645" cy="4435475"/>
          </a:xfrm>
          <a:prstGeom prst="rect">
            <a:avLst/>
          </a:prstGeom>
          <a:noFill/>
          <a:ln w="9525">
            <a:noFill/>
          </a:ln>
        </p:spPr>
        <p:txBody>
          <a:bodyPr wrap="square" anchor="t" anchorCtr="0">
            <a:noAutofit/>
          </a:bodyPr>
          <a:p>
            <a:pPr indent="457200">
              <a:lnSpc>
                <a:spcPct val="150000"/>
              </a:lnSpc>
              <a:buClrTx/>
              <a:buSzTx/>
            </a:pPr>
            <a:r>
              <a:rPr sz="2000" dirty="0">
                <a:latin typeface="楷体_GB2312" pitchFamily="1" charset="-122"/>
                <a:ea typeface="楷体_GB2312" pitchFamily="1" charset="-122"/>
              </a:rPr>
              <a:t>缓冲区溢出是一种非常普遍的漏洞。利用缓冲区溢出漏洞进行的攻击，称为缓冲区溢出攻击。</a:t>
            </a:r>
            <a:endParaRPr sz="2000" dirty="0">
              <a:latin typeface="楷体_GB2312" pitchFamily="1" charset="-122"/>
              <a:ea typeface="楷体_GB2312" pitchFamily="1" charset="-122"/>
            </a:endParaRPr>
          </a:p>
          <a:p>
            <a:pPr marL="342900" indent="342265">
              <a:lnSpc>
                <a:spcPct val="150000"/>
              </a:lnSpc>
              <a:buClrTx/>
              <a:buSzTx/>
              <a:buFont typeface="Wingdings" panose="05000000000000000000" charset="0"/>
              <a:buChar char="l"/>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当数组或缓冲区是局部变量，是在堆栈段中分配的内存</a:t>
            </a:r>
            <a:endParaRPr sz="2000" dirty="0">
              <a:latin typeface="楷体_GB2312" pitchFamily="1" charset="-122"/>
              <a:ea typeface="楷体_GB2312" pitchFamily="1" charset="-122"/>
            </a:endParaRPr>
          </a:p>
          <a:p>
            <a:pPr marL="342900" indent="342265">
              <a:lnSpc>
                <a:spcPct val="150000"/>
              </a:lnSpc>
              <a:buClrTx/>
              <a:buSzTx/>
              <a:buFont typeface="Wingdings" panose="05000000000000000000" charset="0"/>
              <a:buChar char="l"/>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子程序调用时，主程序返回点也保存在堆栈段中</a:t>
            </a:r>
            <a:endParaRPr sz="2000" dirty="0">
              <a:latin typeface="楷体_GB2312" pitchFamily="1" charset="-122"/>
              <a:ea typeface="楷体_GB2312" pitchFamily="1" charset="-122"/>
            </a:endParaRPr>
          </a:p>
          <a:p>
            <a:pPr marL="342900" indent="342265">
              <a:lnSpc>
                <a:spcPct val="150000"/>
              </a:lnSpc>
              <a:buClrTx/>
              <a:buSzTx/>
              <a:buFont typeface="Wingdings" panose="05000000000000000000" charset="0"/>
              <a:buChar char="l"/>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当子程序P中的缓冲区发生溢出访问时，则可能会改写掉P的调用者保存的返回点地址</a:t>
            </a:r>
            <a:endParaRPr sz="2000" dirty="0">
              <a:latin typeface="楷体_GB2312" pitchFamily="1" charset="-122"/>
              <a:ea typeface="楷体_GB2312" pitchFamily="1" charset="-122"/>
            </a:endParaRPr>
          </a:p>
          <a:p>
            <a:pPr indent="457200" algn="l">
              <a:lnSpc>
                <a:spcPct val="150000"/>
              </a:lnSpc>
              <a:buClrTx/>
              <a:buSzTx/>
            </a:pPr>
            <a:r>
              <a:rPr sz="2000" dirty="0">
                <a:latin typeface="楷体_GB2312" pitchFamily="1" charset="-122"/>
                <a:ea typeface="楷体_GB2312" pitchFamily="1" charset="-122"/>
                <a:sym typeface="+mn-ea"/>
              </a:rPr>
              <a:t>攻击者利用这一原理，有意识地将正常的返回点地址，改写为自己指定的一个指令地址（特定的子程序入口地址、或特定的程序代码段地址），则攻击成功</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二、缓冲区溢出攻击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260" y="1556385"/>
            <a:ext cx="7827645" cy="399351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缓冲区溢出攻击的后果：</a:t>
            </a:r>
            <a:endParaRPr sz="2400" dirty="0">
              <a:latin typeface="楷体_GB2312" pitchFamily="1" charset="-122"/>
              <a:ea typeface="楷体_GB2312" pitchFamily="1" charset="-122"/>
            </a:endParaRPr>
          </a:p>
          <a:p>
            <a:pPr marL="720090" indent="342265"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转而执行恶意代码段</a:t>
            </a:r>
            <a:endParaRPr sz="2400" dirty="0">
              <a:latin typeface="楷体_GB2312" pitchFamily="1" charset="-122"/>
              <a:ea typeface="楷体_GB2312" pitchFamily="1" charset="-122"/>
            </a:endParaRPr>
          </a:p>
          <a:p>
            <a:pPr marL="720090" indent="342265"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获得系统特权</a:t>
            </a:r>
            <a:endParaRPr sz="2400" dirty="0">
              <a:latin typeface="楷体_GB2312" pitchFamily="1" charset="-122"/>
              <a:ea typeface="楷体_GB2312" pitchFamily="1" charset="-122"/>
            </a:endParaRPr>
          </a:p>
          <a:p>
            <a:pPr marL="720090" indent="342265"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进行各种非法操作</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造成缓冲区溢出的原因是没有对栈中作为缓冲区的数组的访问进行越界检查。</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二、缓冲区溢出攻击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556385"/>
            <a:ext cx="7962265" cy="4679315"/>
          </a:xfrm>
          <a:prstGeom prst="rect">
            <a:avLst/>
          </a:prstGeom>
          <a:noFill/>
          <a:ln w="9525">
            <a:noFill/>
          </a:ln>
        </p:spPr>
        <p:txBody>
          <a:bodyPr wrap="square" anchor="t" anchorCtr="0">
            <a:noAutofit/>
          </a:bodyPr>
          <a:p>
            <a:pPr indent="457200">
              <a:lnSpc>
                <a:spcPct val="120000"/>
              </a:lnSpc>
              <a:buClrTx/>
              <a:buSzTx/>
            </a:pPr>
            <a:r>
              <a:rPr sz="2000" dirty="0">
                <a:latin typeface="楷体_GB2312" pitchFamily="1" charset="-122"/>
                <a:ea typeface="楷体_GB2312" pitchFamily="1" charset="-122"/>
              </a:rPr>
              <a:t>例：利用缓冲区溢出转到自设的程序hacker去执行outputs漏洞：当命令行中字符串超25个字符时，使用strcpy函数就会使缓冲buffer造成写溢出并破坏返址</a:t>
            </a:r>
            <a:endParaRPr sz="2000" dirty="0">
              <a:latin typeface="楷体_GB2312" pitchFamily="1" charset="-122"/>
              <a:ea typeface="楷体_GB2312" pitchFamily="1" charset="-122"/>
            </a:endParaRPr>
          </a:p>
          <a:p>
            <a:pPr indent="457200">
              <a:lnSpc>
                <a:spcPct val="120000"/>
              </a:lnSpc>
              <a:buClrTx/>
              <a:buSzTx/>
            </a:pP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#include "stdio.h"</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#include "string.h"</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void outputs(char *str) </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 </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    char buffer[16]; </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    strcpy(buffer,str); </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    printf("%s \n", buffer);</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endParaRPr sz="2000" dirty="0">
              <a:latin typeface="楷体_GB2312" pitchFamily="1" charset="-122"/>
              <a:ea typeface="楷体_GB2312" pitchFamily="1" charset="-122"/>
            </a:endParaRPr>
          </a:p>
        </p:txBody>
      </p:sp>
      <p:sp>
        <p:nvSpPr>
          <p:cNvPr id="2" name="文本框 8194"/>
          <p:cNvSpPr txBox="1"/>
          <p:nvPr>
            <p:custDataLst>
              <p:tags r:id="rId1"/>
            </p:custDataLst>
          </p:nvPr>
        </p:nvSpPr>
        <p:spPr>
          <a:xfrm>
            <a:off x="4212590" y="2996565"/>
            <a:ext cx="4874260" cy="3993515"/>
          </a:xfrm>
          <a:prstGeom prst="rect">
            <a:avLst/>
          </a:prstGeom>
          <a:noFill/>
          <a:ln w="9525">
            <a:noFill/>
          </a:ln>
        </p:spPr>
        <p:txBody>
          <a:bodyPr wrap="square" anchor="t" anchorCtr="0">
            <a:noAutofit/>
          </a:bodyPr>
          <a:p>
            <a:pPr indent="457200">
              <a:lnSpc>
                <a:spcPct val="120000"/>
              </a:lnSpc>
              <a:buClrTx/>
              <a:buSzTx/>
            </a:pPr>
            <a:r>
              <a:rPr sz="2000" dirty="0">
                <a:latin typeface="楷体_GB2312" pitchFamily="1" charset="-122"/>
                <a:ea typeface="楷体_GB2312" pitchFamily="1" charset="-122"/>
              </a:rPr>
              <a:t>void hacker(void)</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printf("being hacked\n");</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int main(int argc, char *argv[])</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outputs(argv[1]);</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return 0;</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二、缓冲区溢出攻击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484630"/>
            <a:ext cx="7962265" cy="4974590"/>
          </a:xfrm>
          <a:prstGeom prst="rect">
            <a:avLst/>
          </a:prstGeom>
          <a:noFill/>
          <a:ln w="9525">
            <a:noFill/>
          </a:ln>
        </p:spPr>
        <p:txBody>
          <a:bodyPr wrap="square" anchor="t" anchorCtr="0">
            <a:noAutofit/>
          </a:bodyPr>
          <a:p>
            <a:pPr>
              <a:lnSpc>
                <a:spcPct val="120000"/>
              </a:lnSpc>
              <a:buClrTx/>
              <a:buSzTx/>
            </a:pPr>
            <a:r>
              <a:rPr sz="2000" dirty="0">
                <a:latin typeface="楷体_GB2312" pitchFamily="1" charset="-122"/>
                <a:ea typeface="楷体_GB2312" pitchFamily="1" charset="-122"/>
              </a:rPr>
              <a:t>#include "stdio.h"</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#include "string.h"</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void outputs(char *str) </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 </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    char buffer[16]; </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    strcpy(buffer,str); </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    printf("%s \n", buffer);</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编译test.c时，关闭堆栈保护和PIE(Position Independed Executable)保护。编译命令为：</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gcc  -g  -m32  -fno-stack-protector  -no-pie  -fno-pic  -o  test  -test.c</a:t>
            </a:r>
            <a:endParaRPr sz="2000" dirty="0">
              <a:latin typeface="楷体_GB2312" pitchFamily="1" charset="-122"/>
              <a:ea typeface="楷体_GB2312" pitchFamily="1" charset="-122"/>
            </a:endParaRPr>
          </a:p>
        </p:txBody>
      </p:sp>
      <p:sp>
        <p:nvSpPr>
          <p:cNvPr id="2" name="文本框 8194"/>
          <p:cNvSpPr txBox="1"/>
          <p:nvPr>
            <p:custDataLst>
              <p:tags r:id="rId1"/>
            </p:custDataLst>
          </p:nvPr>
        </p:nvSpPr>
        <p:spPr>
          <a:xfrm>
            <a:off x="4067810" y="1412875"/>
            <a:ext cx="4874260" cy="3993515"/>
          </a:xfrm>
          <a:prstGeom prst="rect">
            <a:avLst/>
          </a:prstGeom>
          <a:noFill/>
          <a:ln w="9525">
            <a:noFill/>
          </a:ln>
        </p:spPr>
        <p:txBody>
          <a:bodyPr wrap="square" anchor="t" anchorCtr="0">
            <a:noAutofit/>
          </a:bodyPr>
          <a:p>
            <a:pPr indent="457200">
              <a:lnSpc>
                <a:spcPct val="120000"/>
              </a:lnSpc>
              <a:buClrTx/>
              <a:buSzTx/>
            </a:pPr>
            <a:r>
              <a:rPr sz="2000" dirty="0">
                <a:latin typeface="楷体_GB2312" pitchFamily="1" charset="-122"/>
                <a:ea typeface="楷体_GB2312" pitchFamily="1" charset="-122"/>
              </a:rPr>
              <a:t>void hacker(void)</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printf("being hacked\n");</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int main(int argc, char *argv[])</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outputs(argv[1]);</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return 0;</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二、缓冲区溢出攻击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484630"/>
            <a:ext cx="7962265" cy="4974590"/>
          </a:xfrm>
          <a:prstGeom prst="rect">
            <a:avLst/>
          </a:prstGeom>
          <a:noFill/>
          <a:ln w="9525">
            <a:noFill/>
          </a:ln>
        </p:spPr>
        <p:txBody>
          <a:bodyPr wrap="square" anchor="t" anchorCtr="0">
            <a:noAutofit/>
          </a:bodyPr>
          <a:p>
            <a:pPr>
              <a:lnSpc>
                <a:spcPct val="120000"/>
              </a:lnSpc>
              <a:buClrTx/>
              <a:buSzTx/>
            </a:pPr>
            <a:r>
              <a:rPr sz="2000" dirty="0">
                <a:latin typeface="楷体_GB2312" pitchFamily="1" charset="-122"/>
                <a:ea typeface="楷体_GB2312" pitchFamily="1" charset="-122"/>
              </a:rPr>
              <a:t>由于无法从控制台直接输入ascii码，编写一个程序调用execve()系统函数，启动test可执行程序，并注入攻击字符串。</a:t>
            </a:r>
            <a:endParaRPr sz="2000" dirty="0">
              <a:latin typeface="楷体_GB2312" pitchFamily="1" charset="-122"/>
              <a:ea typeface="楷体_GB2312" pitchFamily="1" charset="-122"/>
            </a:endParaRPr>
          </a:p>
          <a:p>
            <a:pPr>
              <a:lnSpc>
                <a:spcPct val="120000"/>
              </a:lnSpc>
              <a:buClrTx/>
              <a:buSzTx/>
            </a:pP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 exec.c</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#include "stdio.h"</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char code[] = </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  "0123456789ABCDEF0123456789ab"</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  "\xc5\x91\x04\x08"</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  "x00";</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rPr>
              <a:t> </a:t>
            </a:r>
            <a:endParaRPr sz="2000" dirty="0">
              <a:latin typeface="楷体_GB2312" pitchFamily="1" charset="-122"/>
              <a:ea typeface="楷体_GB2312" pitchFamily="1" charset="-122"/>
            </a:endParaRPr>
          </a:p>
        </p:txBody>
      </p:sp>
      <p:sp>
        <p:nvSpPr>
          <p:cNvPr id="2" name="文本框 8194"/>
          <p:cNvSpPr txBox="1"/>
          <p:nvPr>
            <p:custDataLst>
              <p:tags r:id="rId1"/>
            </p:custDataLst>
          </p:nvPr>
        </p:nvSpPr>
        <p:spPr>
          <a:xfrm>
            <a:off x="4860290" y="2636520"/>
            <a:ext cx="4267835" cy="3993515"/>
          </a:xfrm>
          <a:prstGeom prst="rect">
            <a:avLst/>
          </a:prstGeom>
          <a:noFill/>
          <a:ln w="9525">
            <a:noFill/>
          </a:ln>
        </p:spPr>
        <p:txBody>
          <a:bodyPr wrap="square" anchor="t" anchorCtr="0">
            <a:noAutofit/>
          </a:bodyPr>
          <a:p>
            <a:pPr>
              <a:lnSpc>
                <a:spcPct val="120000"/>
              </a:lnSpc>
              <a:buClrTx/>
              <a:buSzTx/>
            </a:pPr>
            <a:r>
              <a:rPr sz="2000" dirty="0">
                <a:latin typeface="楷体_GB2312" pitchFamily="1" charset="-122"/>
                <a:ea typeface="楷体_GB2312" pitchFamily="1" charset="-122"/>
                <a:sym typeface="+mn-ea"/>
              </a:rPr>
              <a:t>int main(void) </a:t>
            </a:r>
            <a:endParaRPr lang="en-US" sz="2000" dirty="0">
              <a:latin typeface="楷体_GB2312" pitchFamily="1" charset="-122"/>
              <a:ea typeface="楷体_GB2312" pitchFamily="1" charset="-122"/>
              <a:sym typeface="+mn-ea"/>
            </a:endParaRPr>
          </a:p>
          <a:p>
            <a:pPr>
              <a:lnSpc>
                <a:spcPct val="120000"/>
              </a:lnSpc>
              <a:buClrTx/>
              <a:buSzTx/>
            </a:pPr>
            <a:r>
              <a:rPr lang="en-US" sz="2000" dirty="0">
                <a:latin typeface="楷体_GB2312" pitchFamily="1" charset="-122"/>
                <a:ea typeface="楷体_GB2312" pitchFamily="1" charset="-122"/>
                <a:sym typeface="+mn-ea"/>
              </a:rPr>
              <a:t>{</a:t>
            </a:r>
            <a:endParaRPr lang="en-US" sz="2000" dirty="0">
              <a:latin typeface="楷体_GB2312" pitchFamily="1" charset="-122"/>
              <a:ea typeface="楷体_GB2312" pitchFamily="1" charset="-122"/>
              <a:sym typeface="+mn-ea"/>
            </a:endParaRPr>
          </a:p>
          <a:p>
            <a:pPr>
              <a:lnSpc>
                <a:spcPct val="120000"/>
              </a:lnSpc>
              <a:buClrTx/>
              <a:buSzTx/>
            </a:pPr>
            <a:r>
              <a:rPr sz="2000" dirty="0">
                <a:latin typeface="楷体_GB2312" pitchFamily="1" charset="-122"/>
                <a:ea typeface="楷体_GB2312" pitchFamily="1" charset="-122"/>
                <a:sym typeface="+mn-ea"/>
              </a:rPr>
              <a:t> </a:t>
            </a:r>
            <a:r>
              <a:rPr lang="en-US" sz="2000" dirty="0">
                <a:latin typeface="楷体_GB2312" pitchFamily="1" charset="-122"/>
                <a:ea typeface="楷体_GB2312" pitchFamily="1" charset="-122"/>
                <a:sym typeface="+mn-ea"/>
              </a:rPr>
              <a:t> </a:t>
            </a:r>
            <a:r>
              <a:rPr sz="2000" dirty="0">
                <a:latin typeface="楷体_GB2312" pitchFamily="1" charset="-122"/>
                <a:ea typeface="楷体_GB2312" pitchFamily="1" charset="-122"/>
                <a:sym typeface="+mn-ea"/>
              </a:rPr>
              <a:t>char *arg[3];</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sym typeface="+mn-ea"/>
              </a:rPr>
              <a:t>  arg [0] = "./test";</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sym typeface="+mn-ea"/>
              </a:rPr>
              <a:t>  arg[1] = code;</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sym typeface="+mn-ea"/>
              </a:rPr>
              <a:t>  arg[2] = NULL;</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sym typeface="+mn-ea"/>
              </a:rPr>
              <a:t>  execve(arg[0], arg, NULL);</a:t>
            </a:r>
            <a:endParaRPr sz="2000" dirty="0">
              <a:latin typeface="楷体_GB2312" pitchFamily="1" charset="-122"/>
              <a:ea typeface="楷体_GB2312" pitchFamily="1" charset="-122"/>
            </a:endParaRPr>
          </a:p>
          <a:p>
            <a:pPr>
              <a:lnSpc>
                <a:spcPct val="120000"/>
              </a:lnSpc>
              <a:buClrTx/>
              <a:buSzTx/>
            </a:pPr>
            <a:r>
              <a:rPr lang="en-US" sz="2000" dirty="0">
                <a:latin typeface="楷体_GB2312" pitchFamily="1" charset="-122"/>
                <a:ea typeface="楷体_GB2312" pitchFamily="1" charset="-122"/>
                <a:sym typeface="+mn-ea"/>
              </a:rPr>
              <a:t>  </a:t>
            </a:r>
            <a:r>
              <a:rPr sz="2000" dirty="0">
                <a:latin typeface="楷体_GB2312" pitchFamily="1" charset="-122"/>
                <a:ea typeface="楷体_GB2312" pitchFamily="1" charset="-122"/>
                <a:sym typeface="+mn-ea"/>
              </a:rPr>
              <a:t>return 0;</a:t>
            </a:r>
            <a:endParaRPr sz="2000" dirty="0">
              <a:latin typeface="楷体_GB2312" pitchFamily="1" charset="-122"/>
              <a:ea typeface="楷体_GB2312" pitchFamily="1" charset="-122"/>
            </a:endParaRPr>
          </a:p>
          <a:p>
            <a:pPr>
              <a:lnSpc>
                <a:spcPct val="120000"/>
              </a:lnSpc>
              <a:buClrTx/>
              <a:buSzTx/>
            </a:pPr>
            <a:r>
              <a:rPr sz="2000" dirty="0">
                <a:latin typeface="楷体_GB2312" pitchFamily="1" charset="-122"/>
                <a:ea typeface="楷体_GB2312" pitchFamily="1" charset="-122"/>
                <a:sym typeface="+mn-ea"/>
              </a:rPr>
              <a:t>}</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二、缓冲区溢出攻击</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484630"/>
            <a:ext cx="7962265" cy="433070"/>
          </a:xfrm>
          <a:prstGeom prst="rect">
            <a:avLst/>
          </a:prstGeom>
          <a:noFill/>
          <a:ln w="9525">
            <a:noFill/>
          </a:ln>
        </p:spPr>
        <p:txBody>
          <a:bodyPr wrap="square" anchor="t" anchorCtr="0">
            <a:noAutofit/>
          </a:bodyPr>
          <a:p>
            <a:pPr>
              <a:lnSpc>
                <a:spcPct val="120000"/>
              </a:lnSpc>
              <a:buClrTx/>
              <a:buSzTx/>
            </a:pPr>
            <a:r>
              <a:rPr sz="2000" dirty="0">
                <a:latin typeface="楷体_GB2312" pitchFamily="1" charset="-122"/>
                <a:ea typeface="楷体_GB2312" pitchFamily="1" charset="-122"/>
              </a:rPr>
              <a:t>使用gdb调试</a:t>
            </a:r>
            <a:endParaRPr sz="2000" dirty="0">
              <a:latin typeface="楷体_GB2312" pitchFamily="1" charset="-122"/>
              <a:ea typeface="楷体_GB2312" pitchFamily="1" charset="-122"/>
            </a:endParaRPr>
          </a:p>
          <a:p>
            <a:pPr>
              <a:lnSpc>
                <a:spcPct val="120000"/>
              </a:lnSpc>
              <a:buClrTx/>
              <a:buSzTx/>
            </a:pPr>
            <a:endParaRPr sz="2000" dirty="0">
              <a:latin typeface="楷体_GB2312" pitchFamily="1" charset="-122"/>
              <a:ea typeface="楷体_GB2312" pitchFamily="1" charset="-122"/>
            </a:endParaRPr>
          </a:p>
        </p:txBody>
      </p:sp>
      <p:pic>
        <p:nvPicPr>
          <p:cNvPr id="68" name="图片 2"/>
          <p:cNvPicPr>
            <a:picLocks noChangeAspect="1"/>
          </p:cNvPicPr>
          <p:nvPr>
            <p:custDataLst>
              <p:tags r:id="rId1"/>
            </p:custDataLst>
          </p:nvPr>
        </p:nvPicPr>
        <p:blipFill>
          <a:blip r:embed="rId2"/>
          <a:stretch>
            <a:fillRect/>
          </a:stretch>
        </p:blipFill>
        <p:spPr>
          <a:xfrm>
            <a:off x="1331595" y="2060575"/>
            <a:ext cx="6152515" cy="4534535"/>
          </a:xfrm>
          <a:prstGeom prst="rect">
            <a:avLst/>
          </a:prstGeom>
          <a:noFill/>
          <a:ln>
            <a:noFill/>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COMMONDATA" val="eyJoZGlkIjoiYjg1NGU3MmE1Yjc5MDU5NjQ3ZjllNDQ2ZDhmZGY5NzIifQ=="/>
  <p:tag name="KSO_WPP_MARK_KEY" val="d49286c5-fd35-43ad-9bc0-1880cc3ef881"/>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Asm</Template>
  <TotalTime>0</TotalTime>
  <Words>1858</Words>
  <Application>WPS 演示</Application>
  <PresentationFormat>在屏幕上显示</PresentationFormat>
  <Paragraphs>148</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15</vt:i4>
      </vt:variant>
      <vt:variant>
        <vt:lpstr>幻灯片标题</vt:lpstr>
      </vt:variant>
      <vt:variant>
        <vt:i4>16</vt:i4>
      </vt:variant>
    </vt:vector>
  </HeadingPairs>
  <TitlesOfParts>
    <vt:vector size="43" baseType="lpstr">
      <vt:lpstr>Arial</vt:lpstr>
      <vt:lpstr>宋体</vt:lpstr>
      <vt:lpstr>Wingdings</vt:lpstr>
      <vt:lpstr>Tahoma</vt:lpstr>
      <vt:lpstr>黑体</vt:lpstr>
      <vt:lpstr>华文新魏</vt:lpstr>
      <vt:lpstr>楷体_GB2312</vt:lpstr>
      <vt:lpstr>新宋体</vt:lpstr>
      <vt:lpstr>Wingdings</vt:lpstr>
      <vt:lpstr>微软雅黑</vt:lpstr>
      <vt:lpstr>Arial Unicode MS</vt:lpstr>
      <vt:lpstr>Calibri</vt:lpstr>
      <vt:lpstr>1_model-3</vt:lpstr>
      <vt:lpstr>6_model-3</vt:lpstr>
      <vt:lpstr>2_model-3</vt:lpstr>
      <vt:lpstr>3_model-3</vt:lpstr>
      <vt:lpstr>4_model-3</vt:lpstr>
      <vt:lpstr>5_model-3</vt:lpstr>
      <vt:lpstr>7_model-3</vt:lpstr>
      <vt:lpstr>8_model-3</vt:lpstr>
      <vt:lpstr>9_model-3</vt:lpstr>
      <vt:lpstr>10_model-3</vt:lpstr>
      <vt:lpstr>11_model-3</vt:lpstr>
      <vt:lpstr>12_model-3</vt:lpstr>
      <vt:lpstr>13_model-3</vt:lpstr>
      <vt:lpstr>14_model-3</vt:lpstr>
      <vt:lpstr>15_model-3</vt:lpstr>
      <vt:lpstr>第三章 程序的转换及机器级表示</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soft.netnest.com.cn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软件仓库</dc:creator>
  <cp:lastModifiedBy>李海波</cp:lastModifiedBy>
  <cp:revision>2075</cp:revision>
  <dcterms:created xsi:type="dcterms:W3CDTF">2006-11-13T09:10:00Z</dcterms:created>
  <dcterms:modified xsi:type="dcterms:W3CDTF">2023-10-25T01:44:42Z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849A4ED79F6A4168823D8913AE8C4ED2</vt:lpwstr>
  </property>
</Properties>
</file>