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</p:sldMasterIdLst>
  <p:notesMasterIdLst>
    <p:notesMasterId r:id="rId64"/>
  </p:notesMasterIdLst>
  <p:sldIdLst>
    <p:sldId id="256" r:id="rId31"/>
    <p:sldId id="1338" r:id="rId32"/>
    <p:sldId id="2157" r:id="rId33"/>
    <p:sldId id="2296" r:id="rId34"/>
    <p:sldId id="2297" r:id="rId35"/>
    <p:sldId id="2298" r:id="rId36"/>
    <p:sldId id="2299" r:id="rId37"/>
    <p:sldId id="2300" r:id="rId38"/>
    <p:sldId id="2323" r:id="rId39"/>
    <p:sldId id="2324" r:id="rId40"/>
    <p:sldId id="2325" r:id="rId41"/>
    <p:sldId id="2301" r:id="rId42"/>
    <p:sldId id="2302" r:id="rId43"/>
    <p:sldId id="2303" r:id="rId44"/>
    <p:sldId id="2304" r:id="rId45"/>
    <p:sldId id="2305" r:id="rId46"/>
    <p:sldId id="2306" r:id="rId47"/>
    <p:sldId id="2307" r:id="rId48"/>
    <p:sldId id="2308" r:id="rId49"/>
    <p:sldId id="2309" r:id="rId50"/>
    <p:sldId id="2310" r:id="rId51"/>
    <p:sldId id="2311" r:id="rId52"/>
    <p:sldId id="2312" r:id="rId53"/>
    <p:sldId id="2313" r:id="rId54"/>
    <p:sldId id="2314" r:id="rId55"/>
    <p:sldId id="2315" r:id="rId56"/>
    <p:sldId id="2316" r:id="rId57"/>
    <p:sldId id="2317" r:id="rId58"/>
    <p:sldId id="2318" r:id="rId59"/>
    <p:sldId id="2319" r:id="rId60"/>
    <p:sldId id="2320" r:id="rId61"/>
    <p:sldId id="2321" r:id="rId62"/>
    <p:sldId id="2322" r:id="rId63"/>
  </p:sldIdLst>
  <p:sldSz cx="9144000" cy="6858000" type="screen4x3"/>
  <p:notesSz cx="6858000" cy="9144000"/>
  <p:custDataLst>
    <p:tags r:id="rId6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2" userDrawn="1">
          <p15:clr>
            <a:srgbClr val="A4A3A4"/>
          </p15:clr>
        </p15:guide>
        <p15:guide id="2" pos="2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62"/>
        <p:guide pos="2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9" Type="http://schemas.openxmlformats.org/officeDocument/2006/relationships/tags" Target="tags/tag14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33.xml"/><Relationship Id="rId62" Type="http://schemas.openxmlformats.org/officeDocument/2006/relationships/slide" Target="slides/slide32.xml"/><Relationship Id="rId61" Type="http://schemas.openxmlformats.org/officeDocument/2006/relationships/slide" Target="slides/slide31.xml"/><Relationship Id="rId60" Type="http://schemas.openxmlformats.org/officeDocument/2006/relationships/slide" Target="slides/slide3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9.xml"/><Relationship Id="rId58" Type="http://schemas.openxmlformats.org/officeDocument/2006/relationships/slide" Target="slides/slide28.xml"/><Relationship Id="rId57" Type="http://schemas.openxmlformats.org/officeDocument/2006/relationships/slide" Target="slides/slide27.xml"/><Relationship Id="rId56" Type="http://schemas.openxmlformats.org/officeDocument/2006/relationships/slide" Target="slides/slide26.xml"/><Relationship Id="rId55" Type="http://schemas.openxmlformats.org/officeDocument/2006/relationships/slide" Target="slides/slide25.xml"/><Relationship Id="rId54" Type="http://schemas.openxmlformats.org/officeDocument/2006/relationships/slide" Target="slides/slide24.xml"/><Relationship Id="rId53" Type="http://schemas.openxmlformats.org/officeDocument/2006/relationships/slide" Target="slides/slide23.xml"/><Relationship Id="rId52" Type="http://schemas.openxmlformats.org/officeDocument/2006/relationships/slide" Target="slides/slide22.xml"/><Relationship Id="rId51" Type="http://schemas.openxmlformats.org/officeDocument/2006/relationships/slide" Target="slides/slide21.xml"/><Relationship Id="rId50" Type="http://schemas.openxmlformats.org/officeDocument/2006/relationships/slide" Target="slides/slide2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9.xml"/><Relationship Id="rId48" Type="http://schemas.openxmlformats.org/officeDocument/2006/relationships/slide" Target="slides/slide18.xml"/><Relationship Id="rId47" Type="http://schemas.openxmlformats.org/officeDocument/2006/relationships/slide" Target="slides/slide17.xml"/><Relationship Id="rId46" Type="http://schemas.openxmlformats.org/officeDocument/2006/relationships/slide" Target="slides/slide16.xml"/><Relationship Id="rId45" Type="http://schemas.openxmlformats.org/officeDocument/2006/relationships/slide" Target="slides/slide15.xml"/><Relationship Id="rId44" Type="http://schemas.openxmlformats.org/officeDocument/2006/relationships/slide" Target="slides/slide14.xml"/><Relationship Id="rId43" Type="http://schemas.openxmlformats.org/officeDocument/2006/relationships/slide" Target="slides/slide13.xml"/><Relationship Id="rId42" Type="http://schemas.openxmlformats.org/officeDocument/2006/relationships/slide" Target="slides/slide12.xml"/><Relationship Id="rId41" Type="http://schemas.openxmlformats.org/officeDocument/2006/relationships/slide" Target="slides/slide11.xml"/><Relationship Id="rId40" Type="http://schemas.openxmlformats.org/officeDocument/2006/relationships/slide" Target="slides/slide1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9.xml"/><Relationship Id="rId38" Type="http://schemas.openxmlformats.org/officeDocument/2006/relationships/slide" Target="slides/slide8.xml"/><Relationship Id="rId37" Type="http://schemas.openxmlformats.org/officeDocument/2006/relationships/slide" Target="slides/slide7.xml"/><Relationship Id="rId36" Type="http://schemas.openxmlformats.org/officeDocument/2006/relationships/slide" Target="slides/slide6.xml"/><Relationship Id="rId35" Type="http://schemas.openxmlformats.org/officeDocument/2006/relationships/slide" Target="slides/slide5.xml"/><Relationship Id="rId34" Type="http://schemas.openxmlformats.org/officeDocument/2006/relationships/slide" Target="slides/slide4.xml"/><Relationship Id="rId33" Type="http://schemas.openxmlformats.org/officeDocument/2006/relationships/slide" Target="slides/slide3.xml"/><Relationship Id="rId32" Type="http://schemas.openxmlformats.org/officeDocument/2006/relationships/slide" Target="slides/slide2.xml"/><Relationship Id="rId31" Type="http://schemas.openxmlformats.org/officeDocument/2006/relationships/slide" Target="slides/slide1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6" Type="http://schemas.openxmlformats.org/officeDocument/2006/relationships/theme" Target="../theme/theme1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6" Type="http://schemas.openxmlformats.org/officeDocument/2006/relationships/theme" Target="../theme/theme1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6" Type="http://schemas.openxmlformats.org/officeDocument/2006/relationships/theme" Target="../theme/theme1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6" Type="http://schemas.openxmlformats.org/officeDocument/2006/relationships/theme" Target="../theme/theme1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6" Type="http://schemas.openxmlformats.org/officeDocument/2006/relationships/theme" Target="../theme/theme1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6" Type="http://schemas.openxmlformats.org/officeDocument/2006/relationships/theme" Target="../theme/theme1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6" Type="http://schemas.openxmlformats.org/officeDocument/2006/relationships/theme" Target="../theme/theme1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6" Type="http://schemas.openxmlformats.org/officeDocument/2006/relationships/theme" Target="../theme/theme2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6" Type="http://schemas.openxmlformats.org/officeDocument/2006/relationships/theme" Target="../theme/theme2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6" Type="http://schemas.openxmlformats.org/officeDocument/2006/relationships/theme" Target="../theme/theme2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6" Type="http://schemas.openxmlformats.org/officeDocument/2006/relationships/theme" Target="../theme/theme2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6" Type="http://schemas.openxmlformats.org/officeDocument/2006/relationships/theme" Target="../theme/theme2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6" Type="http://schemas.openxmlformats.org/officeDocument/2006/relationships/theme" Target="../theme/theme2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6" Type="http://schemas.openxmlformats.org/officeDocument/2006/relationships/theme" Target="../theme/theme2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6" Type="http://schemas.openxmlformats.org/officeDocument/2006/relationships/theme" Target="../theme/theme2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6" Type="http://schemas.openxmlformats.org/officeDocument/2006/relationships/theme" Target="../theme/theme2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6" Type="http://schemas.openxmlformats.org/officeDocument/2006/relationships/theme" Target="../theme/theme2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6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0.xml"/><Relationship Id="rId3" Type="http://schemas.openxmlformats.org/officeDocument/2006/relationships/tags" Target="../tags/tag6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1.xml"/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3.xml"/><Relationship Id="rId3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4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5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第七章 输入</a:t>
            </a:r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输出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设备无关I/O软件层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323533" y="1268413"/>
            <a:ext cx="8350250" cy="5059362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 dirty="0">
                <a:ea typeface="微软雅黑" panose="020B0503020204020204" charset="-122"/>
              </a:rPr>
              <a:t>打开与关闭文件</a:t>
            </a:r>
            <a:endParaRPr lang="zh-CN" altLang="en-US" sz="2400" dirty="0">
              <a:ea typeface="微软雅黑" panose="020B0503020204020204" charset="-122"/>
            </a:endParaRP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对设备或文件进行打开或关闭等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函数所对应的系统调用，并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不涉及具体的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，只要直接对主存中的一些数据结构进行修改即可，这部分工作也由设备无关软件来处理。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 dirty="0">
                <a:ea typeface="微软雅黑" panose="020B0503020204020204" charset="-122"/>
              </a:rPr>
              <a:t>逻辑块大小处理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为了为所有的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块设备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和所有的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字符设备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分别提供一个统一的抽象视图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，以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隐藏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不同块设备或不同字符设备之间的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差异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，与设备无关的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软件为所有块设备或所有字符设备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设置统一的逻辑块大小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对于块设备，不管磁盘扇区和光盘扇区有多大，所有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逻辑数据块的大小相同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，这样，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高层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软件就只需处理简化的抽象设备，从而在高层软件中简化了数据定位等处理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xfrm>
            <a:off x="394970" y="260985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55395" name="Rectangle 3"/>
          <p:cNvSpPr>
            <a:spLocks noGrp="1"/>
          </p:cNvSpPr>
          <p:nvPr>
            <p:ph idx="1"/>
          </p:nvPr>
        </p:nvSpPr>
        <p:spPr>
          <a:xfrm>
            <a:off x="179070" y="1340485"/>
            <a:ext cx="8462645" cy="5090795"/>
          </a:xfrm>
        </p:spPr>
        <p:txBody>
          <a:bodyPr vert="horz" wrap="square" lIns="63500" tIns="25400" rIns="63500" bIns="25400" anchor="t" anchorCtr="0">
            <a:spAutoFit/>
          </a:bodyPr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每个外设具体的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操作需通过执行设备驱动程序来完成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外设种类繁多、其控制接口不一，导致不同外设的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设备驱动程序千差万别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，因而设备驱动程序与设备相关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每个外设或每类外设都有一个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设备控制器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，其中包含各种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通过执行设备驱动程序中的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访问各种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设备所采用的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控制方式不同，驱动程序的实现方式也不同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程序直接控制：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驱动程序完成用户程序的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请求后才结束。这种情况下，用户进程在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过程中不会被阻塞，内核空间的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软件一直代表用户进程在内核态进行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（干等！）</a:t>
            </a:r>
            <a:endParaRPr lang="zh-CN" altLang="en-US" sz="1800" dirty="0">
              <a:solidFill>
                <a:srgbClr val="00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中断控制：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驱动程序启动第一次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操作后，将调出其他进程执行，而当前用户进程被阻塞。在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执行其他进程的同时，外设进行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操作，此时，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和外设并行工作。外设完成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时，向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发中断请求，然后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调出相应中断服务程序执行。在中断服务程序中再次启动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控制器初始化后，便发送“启动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传送”命令，外设开始进行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操作并在外设和主存间传送数据。同时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执行处理器调度程序，转其他进程执行，当前用户进程被阻塞。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控制器完成所有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任务后，向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发送一个“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完成”中断请求信号。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2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5">
                                            <p:txEl>
                                              <p:charRg st="27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7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5395">
                                            <p:txEl>
                                              <p:charRg st="74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5395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165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5395">
                                            <p:txEl>
                                              <p:charRg st="165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253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5395">
                                            <p:txEl>
                                              <p:charRg st="253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389" end="5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5395">
                                            <p:txEl>
                                              <p:charRg st="389" end="5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628775"/>
            <a:ext cx="7750810" cy="3926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设备驱动与中断处理的关系：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中断处理是一套调用机制，也是一种CPU与外设交流的机制。由于外设种类众多，CPU与外设交流功能的实现，分为统一的抽象部分，和基于设备不同的具体部分。抽象部分由操作系统实现，具体部分由设备驱动实现。两者都利用了中断处理机制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628775"/>
            <a:ext cx="7750810" cy="3926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如设备驱动提供了设备的具体的中断处理程序，并通过操作系统注册了这些中断处理程序。抽象的系统功能调用，会将请求传递到这些具体的中断处理程序上来。操作系统和设备驱动配合，完成具体的外部设备的访问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251460" y="1556385"/>
            <a:ext cx="7750810" cy="702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在Linux中printf()的调用过程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6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640" y="2564765"/>
            <a:ext cx="8023860" cy="252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7.1.输入输出子系统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7.2.I/O端口和I/O指令</a:t>
            </a:r>
            <a:endParaRPr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7.3.数据传送方式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58800" y="1556385"/>
            <a:ext cx="7816215" cy="4126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I/O硬件通常由机械部分和电子部分组成。机械部分是I/O设备本身，而电子部分则称为设备控制器或I/O适配器。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I/O总线用来在系统中连接多个设备控制器和总线桥接器，物理上它是主板上的一些I/O扩展槽，通常是标准总线。目前典型的I/O总线标准是PCI-Express。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58800" y="1484630"/>
            <a:ext cx="7816215" cy="649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外设、设备控制器和CPU、主存的连接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7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060" y="2348865"/>
            <a:ext cx="6946900" cy="3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58800" y="1484630"/>
            <a:ext cx="7816215" cy="3717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设备控制器中包含数据缓冲寄存器、状态/控制寄存器等多个不同的寄存器，用于存放外设与主机交换的数据信息、控制信息和状态信息。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通常把设备控制器中的数据缓冲寄存器、状态/控制寄存器等统称为I/O端口(I/O port)。数据缓冲寄存器简称为数据端口，状态/控制寄存器简称为状态/控制端口。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95605" y="1412875"/>
            <a:ext cx="7816215" cy="649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设备控制器的通用结构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8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7450" y="2420620"/>
            <a:ext cx="6692265" cy="3846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7.1.输入输出子系统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7.2.I/O端口和I/O指令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7.3.数据传送方式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240"/>
            <a:ext cx="8084185" cy="5033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为了便于CPU对外设的快速选择和对I/O端口的寻址，必须对I/O端口进行编址，所有I/O端口编号组成的空间称为I/O地址空间。I/O端口的编址方式有两种：统一编址方式和独立编址方式。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独立编址方式对所有的I/O端口单独进行编号，使它们成为一个独立的I/O地址空间。这种情况下，指令系统中需要有专门的I/O指令来访问I/O端口，I/O指令中地址码部分给出I/O端口号。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IA-32中，允许设置64K个8位端口或32K个16位端口。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661160"/>
            <a:ext cx="8084185" cy="1765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40H～43H时钟/定时器，60H～63H为8255通讯芯片的接口。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661160"/>
            <a:ext cx="8084185" cy="3533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在底层I/O软件中，可以将控制命令送到控制寄存器来启动外设工作；可以读取状态寄存器来了解外设和设备控制器的状态；可以通过直接访问数据缓冲寄存器来进行数据的输入和输出。这些操作是通过相应的指令来完成的，通常把这类指令称为I/O指令。这些I/O指令只能在操作系统内核的底层I/O软件中使用，是一种特权指令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1.输入指令IN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84185" cy="46907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功能：从外设寄存器取信息送入AX或AL。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形式： IN  $PORT, %AL, 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功能：（PORT）→AL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457200" lvl="1" indent="45720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in $PORT, %ax  </a:t>
            </a:r>
            <a:r>
              <a:rPr sz="2400" dirty="0">
                <a:latin typeface="楷体_GB2312" pitchFamily="1" charset="-122"/>
                <a:ea typeface="楷体_GB2312" pitchFamily="1" charset="-122"/>
                <a:sym typeface="+mn-ea"/>
              </a:rPr>
              <a:t>#（PORT+1，PORT）→AX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marL="457200" lvl="1" indent="45720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in </a:t>
            </a:r>
            <a:r>
              <a:rPr lang="en-US" sz="2400" dirty="0">
                <a:latin typeface="楷体_GB2312" pitchFamily="1" charset="-122"/>
                <a:ea typeface="楷体_GB2312" pitchFamily="1" charset="-122"/>
                <a:sym typeface="+mn-ea"/>
              </a:rPr>
              <a:t>%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dx, </a:t>
            </a:r>
            <a:r>
              <a:rPr lang="en-US" sz="2400" dirty="0">
                <a:latin typeface="楷体_GB2312" pitchFamily="1" charset="-122"/>
                <a:ea typeface="楷体_GB2312" pitchFamily="1" charset="-122"/>
                <a:sym typeface="+mn-ea"/>
              </a:rPr>
              <a:t>%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al    </a:t>
            </a:r>
            <a:r>
              <a:rPr sz="2400" dirty="0">
                <a:latin typeface="楷体_GB2312" pitchFamily="1" charset="-122"/>
                <a:ea typeface="楷体_GB2312" pitchFamily="1" charset="-122"/>
                <a:sym typeface="+mn-ea"/>
              </a:rPr>
              <a:t>#（[DX]）→AL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marL="457200" lvl="1" indent="45720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in </a:t>
            </a:r>
            <a:r>
              <a:rPr lang="en-US" sz="2400" dirty="0">
                <a:latin typeface="楷体_GB2312" pitchFamily="1" charset="-122"/>
                <a:ea typeface="楷体_GB2312" pitchFamily="1" charset="-122"/>
                <a:sym typeface="+mn-ea"/>
              </a:rPr>
              <a:t>%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dx, </a:t>
            </a:r>
            <a:r>
              <a:rPr lang="en-US" sz="2400" dirty="0">
                <a:latin typeface="楷体_GB2312" pitchFamily="1" charset="-122"/>
                <a:ea typeface="楷体_GB2312" pitchFamily="1" charset="-122"/>
                <a:sym typeface="+mn-ea"/>
              </a:rPr>
              <a:t>%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ax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  <a:sym typeface="+mn-ea"/>
              </a:rPr>
              <a:t>#（[DX]）→AX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注：由AL或AX决定取几个端口的内容。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2.输出指令OUT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84185" cy="46907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功能：将AX或AL内容送到外设寄存器中。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形式：OUT %AL, $PORT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功能：（AL）→PORT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out  %ax,  $PORT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# AX→PORT（2个8位口）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out  %al,  %dx    # AL→[DX]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out  %ax,  %dx    # AX→[DX]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84185" cy="46907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  $0x40,  %al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out  %al,  $0x80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$0x379,  %dx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  %dx,  %al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注：端口地址＞255，就放到DX中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7.2.I/O端口和I/O指令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84185" cy="46907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NS：串输入指令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OUTS：串输出指令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7.3.数据传送方式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84185" cy="46907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1.无条件传送方式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特点：不查询外设状态，直接用IN和OUT指令传送信息。采用这种方式，必须保证外设与CPU在传送数据的过程中，具有相同速度（同步）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2.查询传送方式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503680"/>
            <a:ext cx="8084185" cy="1052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特点：查询外设状态，条件满足时传送。适合于低速外设与CPU传送信息。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81855" y="2276475"/>
            <a:ext cx="345757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539750" y="2636520"/>
            <a:ext cx="4111625" cy="2413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 输入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输入之前，查询数据是否准备好，若准备好则输入，否则等待。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9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27855" y="1844675"/>
            <a:ext cx="4084955" cy="4018280"/>
          </a:xfrm>
          <a:prstGeom prst="rect">
            <a:avLst/>
          </a:prstGeom>
          <a:noFill/>
          <a:ln>
            <a:noFill/>
          </a:ln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2.查询传送方式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539115" y="1844675"/>
            <a:ext cx="3951605" cy="2068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 输出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输出之前，要查询外设是否“忙”，若“忙”则等待，否则输出数据。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556385"/>
            <a:ext cx="7827645" cy="469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I/O子系统是计算机的重要部分。编写用户程序、使用操作系统时，会涉及外部设备I/O。高级语言用编译系统提供的I/O库函数实现外设I/O，通过陷阱指令转化为操作系统内核执行。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3.中断传送方式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618490" y="1556385"/>
            <a:ext cx="7768590" cy="4158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为了解决查询方式下，CPU等待外设，浪费大量CPU资源的问题，提出了中断传送方式。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PU启动I/O设备后，不再查询外设I/O工作的状态，而是去执行另外的程序。当外设做好了进行I/O操作的准备后，就向CPU发出中断申请，这时，CPU就暂时中断现行程序的执行，而转去用很少的时间完成此次I/O操作，然后，CPU又恢复执行原来被中断的程序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3.中断传送方式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618490" y="1556385"/>
            <a:ext cx="7768590" cy="6623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中断执行方式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0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1595" y="2564765"/>
            <a:ext cx="6994525" cy="326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3.中断传送方式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628775"/>
            <a:ext cx="7768590" cy="337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有如下优点：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 提高CPU效率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 可以处理突发事件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 提高了计算机工作的灵活性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4.直接存贮器（又称DMA）传送方式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628775"/>
            <a:ext cx="7763510" cy="337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适合于高速外存与主机的数据传送。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在端口上，采用通道技术实现。在计算机准备好接收，外设准备好传送数据时，外设向CPU发一个请求DMA传送信号，此时CPU让出总线控制权，使外设与主存在短时间内成批传送数据。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556385"/>
            <a:ext cx="7827645" cy="469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子系统解决信息输入输出问题。各种信息通过外设输入计算机，计算机结果通过外设输出用户。高级语言有I/O机制，如C语言中的printf()、scanf()。用户用I/O函数或操作符提出I/O请求，设备响应完成请求，需要I/O软件和硬件协调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628775"/>
            <a:ext cx="7827645" cy="2328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I/O子系统包括I/O软件和I/O硬件。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I/O软件有用户空间I/O软件和内核空间I/O软件。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I/O硬件受内核空间I/O软件控制。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484630"/>
            <a:ext cx="7827645" cy="469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I/O子系统层次结构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：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5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3395" y="2204720"/>
            <a:ext cx="5776595" cy="388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628775"/>
            <a:ext cx="7750810" cy="2328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操作系统在I/O子系统扮演重要角色，实现了外部设备I/O的共享性、复杂性和异步性。用户程序通过I/O函数或操作符请求I/O操作，最终通过内核的系统调用实现。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7.1.输入输出子系统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219710" y="1556385"/>
            <a:ext cx="8172450" cy="4754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输入输出子系统中的概念：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4572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C语言I/O库函数：如printf()、scanf()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4572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操作系统系统调用的封装函数：如read()、write()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4572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系统调用服务例程：如system_call()、sys_write()。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4572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陷阱指令：如int n、syscall n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4572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文件：对设备的封装，如磁盘文件、键盘、打印机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4572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设备驱动程序：设备商自己提供的功能程序，与设备有关的功能模块都在此。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设备无关I/O软件层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35243" y="1125220"/>
            <a:ext cx="8772525" cy="572008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设备驱动程序统一接口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操作系统为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所有外设的设备驱动程序规定一个统一接口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，这样，新设备的驱动程序只要按统一接口规范来编制，就可在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不修改操作系统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的情况下，添加新设备驱动程序并使用新的外设进行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所有设备都抽象成文件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，设备名和文件名在形式上没有差别，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设备和文件具有统一的接口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，不同设备名和文件名被映射到对应设备驱动程序。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缓冲处理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每个设备的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都需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使用内核缓冲区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，因而缓冲区的申请和管理等处理是所有设备公共的，可包含在与设备无关的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软件部分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错误报告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操作在内核态执行时所发生的错误信息，都通过与设备无关的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软件返回给用户进程，也即：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错误处理框架与设备无关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直接返回编程等错误，无需设备驱动程序处理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，如，请求了不可能的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操作；写信息到一个输入设备或从一个输出设备读信息；指定了一个无效缓冲区地址或者参数；指定了不存在的设备等。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有些错误由设备驱动程序检测出来并处理，若驱动程序无法处理，则将错误信息返回给设备无关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再由设备无关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软件返回给用户进程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，如写一个已被破坏的磁盘扇区；打印机缺纸；读一个已关闭的设备等。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4050</Words>
  <Application>WPS 演示</Application>
  <PresentationFormat>在屏幕上显示</PresentationFormat>
  <Paragraphs>196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29</vt:i4>
      </vt:variant>
      <vt:variant>
        <vt:lpstr>幻灯片标题</vt:lpstr>
      </vt:variant>
      <vt:variant>
        <vt:i4>33</vt:i4>
      </vt:variant>
    </vt:vector>
  </HeadingPairs>
  <TitlesOfParts>
    <vt:vector size="74" baseType="lpstr">
      <vt:lpstr>Arial</vt:lpstr>
      <vt:lpstr>宋体</vt:lpstr>
      <vt:lpstr>Wingdings</vt:lpstr>
      <vt:lpstr>Tahoma</vt:lpstr>
      <vt:lpstr>黑体</vt:lpstr>
      <vt:lpstr>华文新魏</vt:lpstr>
      <vt:lpstr>楷体_GB2312</vt:lpstr>
      <vt:lpstr>新宋体</vt:lpstr>
      <vt:lpstr>Wingdings</vt:lpstr>
      <vt:lpstr>微软雅黑</vt:lpstr>
      <vt:lpstr>Arial Unicode MS</vt:lpstr>
      <vt:lpstr>Calibri</vt:lpstr>
      <vt:lpstr>1_model-3</vt:lpstr>
      <vt:lpstr>2_model-3</vt:lpstr>
      <vt:lpstr>29_model-3</vt:lpstr>
      <vt:lpstr>30_model-3</vt:lpstr>
      <vt:lpstr>31_model-3</vt:lpstr>
      <vt:lpstr>32_model-3</vt:lpstr>
      <vt:lpstr>33_model-3</vt:lpstr>
      <vt:lpstr>34_model-3</vt:lpstr>
      <vt:lpstr>35_model-3</vt:lpstr>
      <vt:lpstr>36_model-3</vt:lpstr>
      <vt:lpstr>37_model-3</vt:lpstr>
      <vt:lpstr>40_model-3</vt:lpstr>
      <vt:lpstr>3_model-3</vt:lpstr>
      <vt:lpstr>4_model-3</vt:lpstr>
      <vt:lpstr>5_model-3</vt:lpstr>
      <vt:lpstr>6_model-3</vt:lpstr>
      <vt:lpstr>7_model-3</vt:lpstr>
      <vt:lpstr>8_model-3</vt:lpstr>
      <vt:lpstr>9_model-3</vt:lpstr>
      <vt:lpstr>10_model-3</vt:lpstr>
      <vt:lpstr>11_model-3</vt:lpstr>
      <vt:lpstr>12_model-3</vt:lpstr>
      <vt:lpstr>13_model-3</vt:lpstr>
      <vt:lpstr>14_model-3</vt:lpstr>
      <vt:lpstr>15_model-3</vt:lpstr>
      <vt:lpstr>16_model-3</vt:lpstr>
      <vt:lpstr>17_model-3</vt:lpstr>
      <vt:lpstr>18_model-3</vt:lpstr>
      <vt:lpstr>19_model-3</vt:lpstr>
      <vt:lpstr>第七章 输入输出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设备无关I/O软件层</vt:lpstr>
      <vt:lpstr>设备无关I/O软件层</vt:lpstr>
      <vt:lpstr>设备驱动程序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2520</cp:revision>
  <dcterms:created xsi:type="dcterms:W3CDTF">2006-11-13T09:10:00Z</dcterms:created>
  <dcterms:modified xsi:type="dcterms:W3CDTF">2023-11-15T01:42:16Z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849A4ED79F6A4168823D8913AE8C4ED2</vt:lpwstr>
  </property>
</Properties>
</file>