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3" r:id="rId9"/>
    <p:sldMasterId id="2147483745" r:id="rId10"/>
    <p:sldMasterId id="2147483757" r:id="rId11"/>
    <p:sldMasterId id="2147483769" r:id="rId12"/>
    <p:sldMasterId id="2147483781" r:id="rId13"/>
    <p:sldMasterId id="2147483793" r:id="rId14"/>
    <p:sldMasterId id="2147483805" r:id="rId15"/>
    <p:sldMasterId id="2147483817" r:id="rId16"/>
    <p:sldMasterId id="2147483829" r:id="rId17"/>
    <p:sldMasterId id="2147483841" r:id="rId18"/>
    <p:sldMasterId id="2147483853" r:id="rId19"/>
    <p:sldMasterId id="2147483865" r:id="rId20"/>
    <p:sldMasterId id="2147483877" r:id="rId21"/>
    <p:sldMasterId id="2147483889" r:id="rId22"/>
    <p:sldMasterId id="2147483901" r:id="rId23"/>
    <p:sldMasterId id="2147483913" r:id="rId24"/>
    <p:sldMasterId id="2147483925" r:id="rId25"/>
    <p:sldMasterId id="2147483937" r:id="rId26"/>
    <p:sldMasterId id="2147483949" r:id="rId27"/>
    <p:sldMasterId id="2147483961" r:id="rId28"/>
    <p:sldMasterId id="2147483973" r:id="rId29"/>
  </p:sldMasterIdLst>
  <p:notesMasterIdLst>
    <p:notesMasterId r:id="rId64"/>
  </p:notesMasterIdLst>
  <p:sldIdLst>
    <p:sldId id="256" r:id="rId30"/>
    <p:sldId id="1338" r:id="rId31"/>
    <p:sldId id="2157" r:id="rId32"/>
    <p:sldId id="2323" r:id="rId33"/>
    <p:sldId id="2296" r:id="rId34"/>
    <p:sldId id="2324" r:id="rId35"/>
    <p:sldId id="2325" r:id="rId36"/>
    <p:sldId id="2326" r:id="rId37"/>
    <p:sldId id="2349" r:id="rId38"/>
    <p:sldId id="2350" r:id="rId39"/>
    <p:sldId id="2351" r:id="rId40"/>
    <p:sldId id="2352" r:id="rId41"/>
    <p:sldId id="2327" r:id="rId42"/>
    <p:sldId id="2328" r:id="rId43"/>
    <p:sldId id="2329" r:id="rId44"/>
    <p:sldId id="2330" r:id="rId45"/>
    <p:sldId id="2332" r:id="rId46"/>
    <p:sldId id="2331" r:id="rId47"/>
    <p:sldId id="2353" r:id="rId48"/>
    <p:sldId id="2333" r:id="rId49"/>
    <p:sldId id="2334" r:id="rId50"/>
    <p:sldId id="2335" r:id="rId51"/>
    <p:sldId id="2336" r:id="rId52"/>
    <p:sldId id="2337" r:id="rId53"/>
    <p:sldId id="2338" r:id="rId54"/>
    <p:sldId id="2340" r:id="rId55"/>
    <p:sldId id="2339" r:id="rId56"/>
    <p:sldId id="2341" r:id="rId57"/>
    <p:sldId id="2343" r:id="rId58"/>
    <p:sldId id="2342" r:id="rId59"/>
    <p:sldId id="2344" r:id="rId60"/>
    <p:sldId id="2345" r:id="rId61"/>
    <p:sldId id="2347" r:id="rId62"/>
    <p:sldId id="2346" r:id="rId63"/>
  </p:sldIdLst>
  <p:sldSz cx="9144000" cy="6858000" type="screen4x3"/>
  <p:notesSz cx="6858000" cy="9144000"/>
  <p:custDataLst>
    <p:tags r:id="rId6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9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59"/>
        <p:guide pos="289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9" Type="http://schemas.openxmlformats.org/officeDocument/2006/relationships/tags" Target="tags/tag19.xml"/><Relationship Id="rId68" Type="http://schemas.openxmlformats.org/officeDocument/2006/relationships/commentAuthors" Target="commentAuthors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34.xml"/><Relationship Id="rId62" Type="http://schemas.openxmlformats.org/officeDocument/2006/relationships/slide" Target="slides/slide33.xml"/><Relationship Id="rId61" Type="http://schemas.openxmlformats.org/officeDocument/2006/relationships/slide" Target="slides/slide32.xml"/><Relationship Id="rId60" Type="http://schemas.openxmlformats.org/officeDocument/2006/relationships/slide" Target="slides/slide3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30.xml"/><Relationship Id="rId58" Type="http://schemas.openxmlformats.org/officeDocument/2006/relationships/slide" Target="slides/slide29.xml"/><Relationship Id="rId57" Type="http://schemas.openxmlformats.org/officeDocument/2006/relationships/slide" Target="slides/slide28.xml"/><Relationship Id="rId56" Type="http://schemas.openxmlformats.org/officeDocument/2006/relationships/slide" Target="slides/slide27.xml"/><Relationship Id="rId55" Type="http://schemas.openxmlformats.org/officeDocument/2006/relationships/slide" Target="slides/slide26.xml"/><Relationship Id="rId54" Type="http://schemas.openxmlformats.org/officeDocument/2006/relationships/slide" Target="slides/slide25.xml"/><Relationship Id="rId53" Type="http://schemas.openxmlformats.org/officeDocument/2006/relationships/slide" Target="slides/slide24.xml"/><Relationship Id="rId52" Type="http://schemas.openxmlformats.org/officeDocument/2006/relationships/slide" Target="slides/slide23.xml"/><Relationship Id="rId51" Type="http://schemas.openxmlformats.org/officeDocument/2006/relationships/slide" Target="slides/slide22.xml"/><Relationship Id="rId50" Type="http://schemas.openxmlformats.org/officeDocument/2006/relationships/slide" Target="slides/slide2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20.xml"/><Relationship Id="rId48" Type="http://schemas.openxmlformats.org/officeDocument/2006/relationships/slide" Target="slides/slide19.xml"/><Relationship Id="rId47" Type="http://schemas.openxmlformats.org/officeDocument/2006/relationships/slide" Target="slides/slide18.xml"/><Relationship Id="rId46" Type="http://schemas.openxmlformats.org/officeDocument/2006/relationships/slide" Target="slides/slide17.xml"/><Relationship Id="rId45" Type="http://schemas.openxmlformats.org/officeDocument/2006/relationships/slide" Target="slides/slide16.xml"/><Relationship Id="rId44" Type="http://schemas.openxmlformats.org/officeDocument/2006/relationships/slide" Target="slides/slide15.xml"/><Relationship Id="rId43" Type="http://schemas.openxmlformats.org/officeDocument/2006/relationships/slide" Target="slides/slide14.xml"/><Relationship Id="rId42" Type="http://schemas.openxmlformats.org/officeDocument/2006/relationships/slide" Target="slides/slide13.xml"/><Relationship Id="rId41" Type="http://schemas.openxmlformats.org/officeDocument/2006/relationships/slide" Target="slides/slide12.xml"/><Relationship Id="rId40" Type="http://schemas.openxmlformats.org/officeDocument/2006/relationships/slide" Target="slides/slide1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0.xml"/><Relationship Id="rId38" Type="http://schemas.openxmlformats.org/officeDocument/2006/relationships/slide" Target="slides/slide9.xml"/><Relationship Id="rId37" Type="http://schemas.openxmlformats.org/officeDocument/2006/relationships/slide" Target="slides/slide8.xml"/><Relationship Id="rId36" Type="http://schemas.openxmlformats.org/officeDocument/2006/relationships/slide" Target="slides/slide7.xml"/><Relationship Id="rId35" Type="http://schemas.openxmlformats.org/officeDocument/2006/relationships/slide" Target="slides/slide6.xml"/><Relationship Id="rId34" Type="http://schemas.openxmlformats.org/officeDocument/2006/relationships/slide" Target="slides/slide5.xml"/><Relationship Id="rId33" Type="http://schemas.openxmlformats.org/officeDocument/2006/relationships/slide" Target="slides/slide4.xml"/><Relationship Id="rId32" Type="http://schemas.openxmlformats.org/officeDocument/2006/relationships/slide" Target="slides/slide3.xml"/><Relationship Id="rId31" Type="http://schemas.openxmlformats.org/officeDocument/2006/relationships/slide" Target="slides/slide2.xml"/><Relationship Id="rId30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9.xml"/><Relationship Id="rId8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6" Type="http://schemas.openxmlformats.org/officeDocument/2006/relationships/theme" Target="../theme/theme1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3.xml"/><Relationship Id="rId16" Type="http://schemas.openxmlformats.org/officeDocument/2006/relationships/theme" Target="../theme/theme11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1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1.xml"/><Relationship Id="rId8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24.xml"/><Relationship Id="rId16" Type="http://schemas.openxmlformats.org/officeDocument/2006/relationships/theme" Target="../theme/theme1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2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5.xml"/><Relationship Id="rId16" Type="http://schemas.openxmlformats.org/officeDocument/2006/relationships/theme" Target="../theme/theme13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34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6" Type="http://schemas.openxmlformats.org/officeDocument/2006/relationships/theme" Target="../theme/theme1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4.xml"/><Relationship Id="rId8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57.xml"/><Relationship Id="rId16" Type="http://schemas.openxmlformats.org/officeDocument/2006/relationships/theme" Target="../theme/theme1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56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5.xml"/><Relationship Id="rId8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71.xml"/><Relationship Id="rId4" Type="http://schemas.openxmlformats.org/officeDocument/2006/relationships/slideLayout" Target="../slideLayouts/slideLayout170.xml"/><Relationship Id="rId3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68.xml"/><Relationship Id="rId16" Type="http://schemas.openxmlformats.org/officeDocument/2006/relationships/theme" Target="../theme/theme1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76.xml"/><Relationship Id="rId1" Type="http://schemas.openxmlformats.org/officeDocument/2006/relationships/slideLayout" Target="../slideLayouts/slideLayout167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9.xml"/><Relationship Id="rId16" Type="http://schemas.openxmlformats.org/officeDocument/2006/relationships/theme" Target="../theme/theme1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78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90.xml"/><Relationship Id="rId16" Type="http://schemas.openxmlformats.org/officeDocument/2006/relationships/theme" Target="../theme/theme1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89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8.xml"/><Relationship Id="rId8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06.xml"/><Relationship Id="rId6" Type="http://schemas.openxmlformats.org/officeDocument/2006/relationships/slideLayout" Target="../slideLayouts/slideLayout205.xml"/><Relationship Id="rId5" Type="http://schemas.openxmlformats.org/officeDocument/2006/relationships/slideLayout" Target="../slideLayouts/slideLayout204.xml"/><Relationship Id="rId4" Type="http://schemas.openxmlformats.org/officeDocument/2006/relationships/slideLayout" Target="../slideLayouts/slideLayout203.xml"/><Relationship Id="rId3" Type="http://schemas.openxmlformats.org/officeDocument/2006/relationships/slideLayout" Target="../slideLayouts/slideLayout202.xml"/><Relationship Id="rId2" Type="http://schemas.openxmlformats.org/officeDocument/2006/relationships/slideLayout" Target="../slideLayouts/slideLayout201.xml"/><Relationship Id="rId16" Type="http://schemas.openxmlformats.org/officeDocument/2006/relationships/theme" Target="../theme/theme1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10.xml"/><Relationship Id="rId10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9.xml"/><Relationship Id="rId8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16.xml"/><Relationship Id="rId5" Type="http://schemas.openxmlformats.org/officeDocument/2006/relationships/slideLayout" Target="../slideLayouts/slideLayout215.xml"/><Relationship Id="rId4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213.xml"/><Relationship Id="rId2" Type="http://schemas.openxmlformats.org/officeDocument/2006/relationships/slideLayout" Target="../slideLayouts/slideLayout212.xml"/><Relationship Id="rId16" Type="http://schemas.openxmlformats.org/officeDocument/2006/relationships/theme" Target="../theme/theme20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1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0.xml"/><Relationship Id="rId8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28.xml"/><Relationship Id="rId6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5.xml"/><Relationship Id="rId3" Type="http://schemas.openxmlformats.org/officeDocument/2006/relationships/slideLayout" Target="../slideLayouts/slideLayout224.xml"/><Relationship Id="rId2" Type="http://schemas.openxmlformats.org/officeDocument/2006/relationships/slideLayout" Target="../slideLayouts/slideLayout223.xml"/><Relationship Id="rId16" Type="http://schemas.openxmlformats.org/officeDocument/2006/relationships/theme" Target="../theme/theme2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22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1.xml"/><Relationship Id="rId8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38.xml"/><Relationship Id="rId5" Type="http://schemas.openxmlformats.org/officeDocument/2006/relationships/slideLayout" Target="../slideLayouts/slideLayout237.xml"/><Relationship Id="rId4" Type="http://schemas.openxmlformats.org/officeDocument/2006/relationships/slideLayout" Target="../slideLayouts/slideLayout236.xml"/><Relationship Id="rId3" Type="http://schemas.openxmlformats.org/officeDocument/2006/relationships/slideLayout" Target="../slideLayouts/slideLayout235.xml"/><Relationship Id="rId2" Type="http://schemas.openxmlformats.org/officeDocument/2006/relationships/slideLayout" Target="../slideLayouts/slideLayout234.xml"/><Relationship Id="rId16" Type="http://schemas.openxmlformats.org/officeDocument/2006/relationships/theme" Target="../theme/theme22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33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2.xml"/><Relationship Id="rId8" Type="http://schemas.openxmlformats.org/officeDocument/2006/relationships/slideLayout" Target="../slideLayouts/slideLayout251.xml"/><Relationship Id="rId7" Type="http://schemas.openxmlformats.org/officeDocument/2006/relationships/slideLayout" Target="../slideLayouts/slideLayout250.xml"/><Relationship Id="rId6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7.xml"/><Relationship Id="rId3" Type="http://schemas.openxmlformats.org/officeDocument/2006/relationships/slideLayout" Target="../slideLayouts/slideLayout246.xml"/><Relationship Id="rId2" Type="http://schemas.openxmlformats.org/officeDocument/2006/relationships/slideLayout" Target="../slideLayouts/slideLayout245.xml"/><Relationship Id="rId16" Type="http://schemas.openxmlformats.org/officeDocument/2006/relationships/theme" Target="../theme/theme2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54.xml"/><Relationship Id="rId10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44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3.xml"/><Relationship Id="rId8" Type="http://schemas.openxmlformats.org/officeDocument/2006/relationships/slideLayout" Target="../slideLayouts/slideLayout262.xml"/><Relationship Id="rId7" Type="http://schemas.openxmlformats.org/officeDocument/2006/relationships/slideLayout" Target="../slideLayouts/slideLayout261.xml"/><Relationship Id="rId6" Type="http://schemas.openxmlformats.org/officeDocument/2006/relationships/slideLayout" Target="../slideLayouts/slideLayout260.xml"/><Relationship Id="rId5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58.xml"/><Relationship Id="rId3" Type="http://schemas.openxmlformats.org/officeDocument/2006/relationships/slideLayout" Target="../slideLayouts/slideLayout257.xml"/><Relationship Id="rId2" Type="http://schemas.openxmlformats.org/officeDocument/2006/relationships/slideLayout" Target="../slideLayouts/slideLayout256.xml"/><Relationship Id="rId16" Type="http://schemas.openxmlformats.org/officeDocument/2006/relationships/theme" Target="../theme/theme24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65.xml"/><Relationship Id="rId10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55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4.xml"/><Relationship Id="rId8" Type="http://schemas.openxmlformats.org/officeDocument/2006/relationships/slideLayout" Target="../slideLayouts/slideLayout273.xml"/><Relationship Id="rId7" Type="http://schemas.openxmlformats.org/officeDocument/2006/relationships/slideLayout" Target="../slideLayouts/slideLayout272.xml"/><Relationship Id="rId6" Type="http://schemas.openxmlformats.org/officeDocument/2006/relationships/slideLayout" Target="../slideLayouts/slideLayout271.xml"/><Relationship Id="rId5" Type="http://schemas.openxmlformats.org/officeDocument/2006/relationships/slideLayout" Target="../slideLayouts/slideLayout270.xml"/><Relationship Id="rId4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67.xml"/><Relationship Id="rId16" Type="http://schemas.openxmlformats.org/officeDocument/2006/relationships/theme" Target="../theme/theme25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76.xml"/><Relationship Id="rId10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66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5.xml"/><Relationship Id="rId8" Type="http://schemas.openxmlformats.org/officeDocument/2006/relationships/slideLayout" Target="../slideLayouts/slideLayout284.xml"/><Relationship Id="rId7" Type="http://schemas.openxmlformats.org/officeDocument/2006/relationships/slideLayout" Target="../slideLayouts/slideLayout283.xml"/><Relationship Id="rId6" Type="http://schemas.openxmlformats.org/officeDocument/2006/relationships/slideLayout" Target="../slideLayouts/slideLayout282.xml"/><Relationship Id="rId5" Type="http://schemas.openxmlformats.org/officeDocument/2006/relationships/slideLayout" Target="../slideLayouts/slideLayout281.xml"/><Relationship Id="rId4" Type="http://schemas.openxmlformats.org/officeDocument/2006/relationships/slideLayout" Target="../slideLayouts/slideLayout280.xml"/><Relationship Id="rId3" Type="http://schemas.openxmlformats.org/officeDocument/2006/relationships/slideLayout" Target="../slideLayouts/slideLayout279.xml"/><Relationship Id="rId2" Type="http://schemas.openxmlformats.org/officeDocument/2006/relationships/slideLayout" Target="../slideLayouts/slideLayout278.xml"/><Relationship Id="rId16" Type="http://schemas.openxmlformats.org/officeDocument/2006/relationships/theme" Target="../theme/theme2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87.xml"/><Relationship Id="rId10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77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6.xml"/><Relationship Id="rId8" Type="http://schemas.openxmlformats.org/officeDocument/2006/relationships/slideLayout" Target="../slideLayouts/slideLayout295.xml"/><Relationship Id="rId7" Type="http://schemas.openxmlformats.org/officeDocument/2006/relationships/slideLayout" Target="../slideLayouts/slideLayout294.xml"/><Relationship Id="rId6" Type="http://schemas.openxmlformats.org/officeDocument/2006/relationships/slideLayout" Target="../slideLayouts/slideLayout293.xml"/><Relationship Id="rId5" Type="http://schemas.openxmlformats.org/officeDocument/2006/relationships/slideLayout" Target="../slideLayouts/slideLayout292.xml"/><Relationship Id="rId4" Type="http://schemas.openxmlformats.org/officeDocument/2006/relationships/slideLayout" Target="../slideLayouts/slideLayout291.xml"/><Relationship Id="rId3" Type="http://schemas.openxmlformats.org/officeDocument/2006/relationships/slideLayout" Target="../slideLayouts/slideLayout290.xml"/><Relationship Id="rId2" Type="http://schemas.openxmlformats.org/officeDocument/2006/relationships/slideLayout" Target="../slideLayouts/slideLayout289.xml"/><Relationship Id="rId16" Type="http://schemas.openxmlformats.org/officeDocument/2006/relationships/theme" Target="../theme/theme27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98.xml"/><Relationship Id="rId10" Type="http://schemas.openxmlformats.org/officeDocument/2006/relationships/slideLayout" Target="../slideLayouts/slideLayout297.xml"/><Relationship Id="rId1" Type="http://schemas.openxmlformats.org/officeDocument/2006/relationships/slideLayout" Target="../slideLayouts/slideLayout288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7.xml"/><Relationship Id="rId8" Type="http://schemas.openxmlformats.org/officeDocument/2006/relationships/slideLayout" Target="../slideLayouts/slideLayout306.xml"/><Relationship Id="rId7" Type="http://schemas.openxmlformats.org/officeDocument/2006/relationships/slideLayout" Target="../slideLayouts/slideLayout305.xml"/><Relationship Id="rId6" Type="http://schemas.openxmlformats.org/officeDocument/2006/relationships/slideLayout" Target="../slideLayouts/slideLayout304.xml"/><Relationship Id="rId5" Type="http://schemas.openxmlformats.org/officeDocument/2006/relationships/slideLayout" Target="../slideLayouts/slideLayout303.xml"/><Relationship Id="rId4" Type="http://schemas.openxmlformats.org/officeDocument/2006/relationships/slideLayout" Target="../slideLayouts/slideLayout302.xml"/><Relationship Id="rId3" Type="http://schemas.openxmlformats.org/officeDocument/2006/relationships/slideLayout" Target="../slideLayouts/slideLayout301.xml"/><Relationship Id="rId2" Type="http://schemas.openxmlformats.org/officeDocument/2006/relationships/slideLayout" Target="../slideLayouts/slideLayout300.xml"/><Relationship Id="rId16" Type="http://schemas.openxmlformats.org/officeDocument/2006/relationships/theme" Target="../theme/theme2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09.xml"/><Relationship Id="rId10" Type="http://schemas.openxmlformats.org/officeDocument/2006/relationships/slideLayout" Target="../slideLayouts/slideLayout308.xml"/><Relationship Id="rId1" Type="http://schemas.openxmlformats.org/officeDocument/2006/relationships/slideLayout" Target="../slideLayouts/slideLayout29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6" Type="http://schemas.openxmlformats.org/officeDocument/2006/relationships/theme" Target="../theme/theme6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7" Type="http://schemas.openxmlformats.org/officeDocument/2006/relationships/theme" Target="../theme/theme7.xml"/><Relationship Id="rId16" Type="http://schemas.openxmlformats.org/officeDocument/2006/relationships/image" Target="../media/image4.png"/><Relationship Id="rId15" Type="http://schemas.openxmlformats.org/officeDocument/2006/relationships/image" Target="../media/image1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6" Type="http://schemas.openxmlformats.org/officeDocument/2006/relationships/theme" Target="../theme/theme8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1.xml"/><Relationship Id="rId16" Type="http://schemas.openxmlformats.org/officeDocument/2006/relationships/theme" Target="../theme/theme9.xml"/><Relationship Id="rId15" Type="http://schemas.openxmlformats.org/officeDocument/2006/relationships/image" Target="../media/image4.png"/><Relationship Id="rId14" Type="http://schemas.openxmlformats.org/officeDocument/2006/relationships/image" Target="../media/image1.png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8.xml"/><Relationship Id="rId3" Type="http://schemas.openxmlformats.org/officeDocument/2006/relationships/tags" Target="../tags/tag4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9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1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3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4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5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6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7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9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0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2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3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5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4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第八章 异常和</a:t>
            </a:r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中断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中断与异常的概念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540" y="1448780"/>
            <a:ext cx="8100900" cy="418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——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故障异常是在引起异常的指令之前或者指令执行期间，在检测到故障或者预先定义的条件不能满足时产生。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常见的故障异常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除法出错（除数为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；除数很小被除数很大，商溢出）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数据访问越界（访问一个不准本程序访问的内存单元）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缺页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故障异常通常可以纠正，处理完异常时，引起故障的指令被重新执行。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中断与异常的概念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540" y="1448780"/>
            <a:ext cx="8100900" cy="510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——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陷阱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在执行引起异常的指令之后，把异常情况通知给系统。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对于软中断之类的陷阱异常，实际上就是产生异常信号指令之下的一条语句的地址。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所有软中断，就是在程序中写了中断指令，执行该语句就会去调用中断处理程序，中断处理完后又继续运行下面的程序。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软中断调用与调用一般的子程序非常类似。借助于中断处理这一模式，可以调用操作系统提供的很多服务程序。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另外一种常见的陷阱异常是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单步异常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，用于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防止一步步跟踪程序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中断与异常的概念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540" y="1448780"/>
            <a:ext cx="8100900" cy="3722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——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中止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中止是在系统出现严重问题时通知系统的一种异常；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引起中止的指令是无法确定的；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产生中止时，正执行的程序不能被恢复执行。系统接收中止信号后，处理程序要重新建立各种系统表格，并可能重新启动操作系统；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中止的例子包括硬件故障和系统表中出现非法值或不一致的值；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2.中断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787525"/>
            <a:ext cx="7827645" cy="4458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由外设控制器、协处理器等CPU以外的事件引起的中断。可分为：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可屏蔽中断：主要是来自I/O设备的请求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不可屏蔽中断：由硬件故障引起：掉电、存贮器错、总线奇偶校验错等。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2.中断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323215" y="1700530"/>
            <a:ext cx="7879080" cy="2538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外中断的处理特点：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中断类型号由8259A提供，或由自制电路来提供；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受中断允许标志位IF的影响（IF=1，响应中断）。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8086/8088中断源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2060575"/>
            <a:ext cx="7439660" cy="320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8086系统中断优先级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1556385"/>
            <a:ext cx="6998335" cy="2737485"/>
          </a:xfrm>
          <a:prstGeom prst="rect">
            <a:avLst/>
          </a:prstGeom>
        </p:spPr>
      </p:pic>
      <p:sp>
        <p:nvSpPr>
          <p:cNvPr id="6146" name="文本框 8194"/>
          <p:cNvSpPr txBox="1"/>
          <p:nvPr>
            <p:custDataLst>
              <p:tags r:id="rId3"/>
            </p:custDataLst>
          </p:nvPr>
        </p:nvSpPr>
        <p:spPr>
          <a:xfrm>
            <a:off x="827405" y="4364990"/>
            <a:ext cx="7453630" cy="185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其中，“INT n”可处理256种中断，n的范围：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BIOS中断：10H～1FH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DOS中断：20H～3FH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自由中断：40H～FFH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.1.基本概念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.2.</a:t>
            </a:r>
            <a:r>
              <a:rPr 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中断和异常的分类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8.3.</a:t>
            </a:r>
            <a:r>
              <a:rPr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中断向量表和中断描述符表</a:t>
            </a:r>
            <a:endParaRPr dirty="0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8.4.中断有关指令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8.5.中断处理举例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8.3.中断向量表和中断描述符表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899160" y="1844675"/>
            <a:ext cx="7453630" cy="3933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1.中断向量表的结构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中断向量表就是各种中断类型的处理程序的入口地址表。内存中从00000H～003FFH用于存放中断向量表。中断类型：0～FFH，每个类型的中断占4个字节。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：INT 4AH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中断向量地址 = 4AH*4 = 128H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/>
          <p:nvPr/>
        </p:nvGrpSpPr>
        <p:grpSpPr bwMode="auto">
          <a:xfrm>
            <a:off x="844550" y="3019425"/>
            <a:ext cx="6697663" cy="2974975"/>
            <a:chOff x="748" y="2055"/>
            <a:chExt cx="4219" cy="1874"/>
          </a:xfrm>
        </p:grpSpPr>
        <p:sp>
          <p:nvSpPr>
            <p:cNvPr id="27654" name="Text Box 3"/>
            <p:cNvSpPr txBox="1">
              <a:spLocks noChangeArrowheads="1"/>
            </p:cNvSpPr>
            <p:nvPr/>
          </p:nvSpPr>
          <p:spPr bwMode="auto">
            <a:xfrm>
              <a:off x="1455" y="2283"/>
              <a:ext cx="1390" cy="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0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中断处理程序入口地址  </a:t>
              </a:r>
              <a:endParaRPr kumimoji="0"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Line 4"/>
            <p:cNvSpPr>
              <a:spLocks noChangeShapeType="1"/>
            </p:cNvSpPr>
            <p:nvPr/>
          </p:nvSpPr>
          <p:spPr bwMode="auto">
            <a:xfrm>
              <a:off x="2753" y="2457"/>
              <a:ext cx="5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6" name="Line 5"/>
            <p:cNvSpPr>
              <a:spLocks noChangeShapeType="1"/>
            </p:cNvSpPr>
            <p:nvPr/>
          </p:nvSpPr>
          <p:spPr bwMode="auto">
            <a:xfrm>
              <a:off x="1477" y="2376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7" name="Line 6"/>
            <p:cNvSpPr>
              <a:spLocks noChangeShapeType="1"/>
            </p:cNvSpPr>
            <p:nvPr/>
          </p:nvSpPr>
          <p:spPr bwMode="auto">
            <a:xfrm>
              <a:off x="2798" y="2376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7"/>
            <p:cNvSpPr>
              <a:spLocks noChangeShapeType="1"/>
            </p:cNvSpPr>
            <p:nvPr/>
          </p:nvSpPr>
          <p:spPr bwMode="auto">
            <a:xfrm>
              <a:off x="1477" y="2538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Line 8"/>
            <p:cNvSpPr>
              <a:spLocks noChangeShapeType="1"/>
            </p:cNvSpPr>
            <p:nvPr/>
          </p:nvSpPr>
          <p:spPr bwMode="auto">
            <a:xfrm>
              <a:off x="2798" y="2538"/>
              <a:ext cx="9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1454" y="2620"/>
              <a:ext cx="1390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中断处理程序入口地址  </a:t>
              </a:r>
              <a:endParaRPr kumimoji="0"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Line 10"/>
            <p:cNvSpPr>
              <a:spLocks noChangeShapeType="1"/>
            </p:cNvSpPr>
            <p:nvPr/>
          </p:nvSpPr>
          <p:spPr bwMode="auto">
            <a:xfrm>
              <a:off x="1454" y="2782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Line 11"/>
            <p:cNvSpPr>
              <a:spLocks noChangeShapeType="1"/>
            </p:cNvSpPr>
            <p:nvPr/>
          </p:nvSpPr>
          <p:spPr bwMode="auto">
            <a:xfrm>
              <a:off x="2730" y="2782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2"/>
            <p:cNvSpPr>
              <a:spLocks noChangeShapeType="1"/>
            </p:cNvSpPr>
            <p:nvPr/>
          </p:nvSpPr>
          <p:spPr bwMode="auto">
            <a:xfrm>
              <a:off x="1477" y="2701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3"/>
            <p:cNvSpPr>
              <a:spLocks noChangeShapeType="1"/>
            </p:cNvSpPr>
            <p:nvPr/>
          </p:nvSpPr>
          <p:spPr bwMode="auto">
            <a:xfrm>
              <a:off x="2798" y="2701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14"/>
            <p:cNvSpPr>
              <a:spLocks noChangeShapeType="1"/>
            </p:cNvSpPr>
            <p:nvPr/>
          </p:nvSpPr>
          <p:spPr bwMode="auto">
            <a:xfrm>
              <a:off x="1477" y="2863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15"/>
            <p:cNvSpPr>
              <a:spLocks noChangeShapeType="1"/>
            </p:cNvSpPr>
            <p:nvPr/>
          </p:nvSpPr>
          <p:spPr bwMode="auto">
            <a:xfrm>
              <a:off x="2798" y="2863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Text Box 16"/>
            <p:cNvSpPr txBox="1">
              <a:spLocks noChangeArrowheads="1"/>
            </p:cNvSpPr>
            <p:nvPr/>
          </p:nvSpPr>
          <p:spPr bwMode="auto">
            <a:xfrm>
              <a:off x="1454" y="2944"/>
              <a:ext cx="1390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中断处理程序入口地址  </a:t>
              </a:r>
              <a:endParaRPr kumimoji="0" lang="zh-CN" altLang="en-US" sz="16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Line 17"/>
            <p:cNvSpPr>
              <a:spLocks noChangeShapeType="1"/>
            </p:cNvSpPr>
            <p:nvPr/>
          </p:nvSpPr>
          <p:spPr bwMode="auto">
            <a:xfrm>
              <a:off x="1454" y="3106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Line 18"/>
            <p:cNvSpPr>
              <a:spLocks noChangeShapeType="1"/>
            </p:cNvSpPr>
            <p:nvPr/>
          </p:nvSpPr>
          <p:spPr bwMode="auto">
            <a:xfrm>
              <a:off x="2730" y="3106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Line 19"/>
            <p:cNvSpPr>
              <a:spLocks noChangeShapeType="1"/>
            </p:cNvSpPr>
            <p:nvPr/>
          </p:nvSpPr>
          <p:spPr bwMode="auto">
            <a:xfrm>
              <a:off x="1477" y="3025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Line 20"/>
            <p:cNvSpPr>
              <a:spLocks noChangeShapeType="1"/>
            </p:cNvSpPr>
            <p:nvPr/>
          </p:nvSpPr>
          <p:spPr bwMode="auto">
            <a:xfrm>
              <a:off x="2798" y="3025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1"/>
            <p:cNvSpPr>
              <a:spLocks noChangeShapeType="1"/>
            </p:cNvSpPr>
            <p:nvPr/>
          </p:nvSpPr>
          <p:spPr bwMode="auto">
            <a:xfrm>
              <a:off x="1477" y="3187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22"/>
            <p:cNvSpPr>
              <a:spLocks noChangeShapeType="1"/>
            </p:cNvSpPr>
            <p:nvPr/>
          </p:nvSpPr>
          <p:spPr bwMode="auto">
            <a:xfrm>
              <a:off x="2798" y="3187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Text Box 23"/>
            <p:cNvSpPr txBox="1">
              <a:spLocks noChangeArrowheads="1"/>
            </p:cNvSpPr>
            <p:nvPr/>
          </p:nvSpPr>
          <p:spPr bwMode="auto">
            <a:xfrm>
              <a:off x="1463" y="3266"/>
              <a:ext cx="1390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775"/>
                </a:spcBef>
                <a:buClrTx/>
                <a:buSzTx/>
                <a:buFontTx/>
                <a:buNone/>
              </a:pPr>
              <a:r>
                <a:rPr kumimoji="0" lang="en-US" altLang="zh-CN" sz="9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       </a:t>
              </a:r>
              <a:endParaRPr kumimoji="0"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5" name="Text Box 24"/>
            <p:cNvSpPr txBox="1">
              <a:spLocks noChangeArrowheads="1"/>
            </p:cNvSpPr>
            <p:nvPr/>
          </p:nvSpPr>
          <p:spPr bwMode="auto">
            <a:xfrm>
              <a:off x="1454" y="3592"/>
              <a:ext cx="1390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类型</a:t>
              </a:r>
              <a:r>
                <a:rPr kumimoji="0" lang="en-US" altLang="zh-CN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255</a:t>
              </a:r>
              <a:r>
                <a:rPr kumimoji="0" lang="zh-CN" altLang="en-US" sz="16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中断处理程序入口地址 </a:t>
              </a:r>
              <a:endParaRPr kumimoji="0"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6" name="Line 25"/>
            <p:cNvSpPr>
              <a:spLocks noChangeShapeType="1"/>
            </p:cNvSpPr>
            <p:nvPr/>
          </p:nvSpPr>
          <p:spPr bwMode="auto">
            <a:xfrm>
              <a:off x="1454" y="3754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Line 26"/>
            <p:cNvSpPr>
              <a:spLocks noChangeShapeType="1"/>
            </p:cNvSpPr>
            <p:nvPr/>
          </p:nvSpPr>
          <p:spPr bwMode="auto">
            <a:xfrm>
              <a:off x="2730" y="3754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8" name="Line 27"/>
            <p:cNvSpPr>
              <a:spLocks noChangeShapeType="1"/>
            </p:cNvSpPr>
            <p:nvPr/>
          </p:nvSpPr>
          <p:spPr bwMode="auto">
            <a:xfrm>
              <a:off x="1477" y="3673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Line 28"/>
            <p:cNvSpPr>
              <a:spLocks noChangeShapeType="1"/>
            </p:cNvSpPr>
            <p:nvPr/>
          </p:nvSpPr>
          <p:spPr bwMode="auto">
            <a:xfrm>
              <a:off x="2798" y="3673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0" name="Line 29"/>
            <p:cNvSpPr>
              <a:spLocks noChangeShapeType="1"/>
            </p:cNvSpPr>
            <p:nvPr/>
          </p:nvSpPr>
          <p:spPr bwMode="auto">
            <a:xfrm>
              <a:off x="1477" y="3835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1" name="Line 30"/>
            <p:cNvSpPr>
              <a:spLocks noChangeShapeType="1"/>
            </p:cNvSpPr>
            <p:nvPr/>
          </p:nvSpPr>
          <p:spPr bwMode="auto">
            <a:xfrm>
              <a:off x="2798" y="3835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Text Box 31"/>
            <p:cNvSpPr txBox="1">
              <a:spLocks noChangeArrowheads="1"/>
            </p:cNvSpPr>
            <p:nvPr/>
          </p:nvSpPr>
          <p:spPr bwMode="auto">
            <a:xfrm>
              <a:off x="2835" y="2282"/>
              <a:ext cx="410" cy="3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10800" rIns="54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IP </a:t>
              </a:r>
              <a:endParaRPr kumimoji="0" lang="en-US" altLang="zh-CN" sz="1600">
                <a:solidFill>
                  <a:schemeClr val="accent2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CS</a:t>
              </a:r>
              <a:r>
                <a:rPr kumimoji="0" lang="en-US" altLang="zh-CN" sz="1600" b="0">
                  <a:solidFill>
                    <a:schemeClr val="accent2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endParaRPr kumimoji="0" lang="en-US" altLang="zh-CN" sz="1600" b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3" name="Line 32"/>
            <p:cNvSpPr>
              <a:spLocks noChangeShapeType="1"/>
            </p:cNvSpPr>
            <p:nvPr/>
          </p:nvSpPr>
          <p:spPr bwMode="auto">
            <a:xfrm>
              <a:off x="3208" y="2376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Line 33"/>
            <p:cNvSpPr>
              <a:spLocks noChangeShapeType="1"/>
            </p:cNvSpPr>
            <p:nvPr/>
          </p:nvSpPr>
          <p:spPr bwMode="auto">
            <a:xfrm>
              <a:off x="3208" y="2538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5" name="Text Box 34"/>
            <p:cNvSpPr txBox="1">
              <a:spLocks noChangeArrowheads="1"/>
            </p:cNvSpPr>
            <p:nvPr/>
          </p:nvSpPr>
          <p:spPr bwMode="auto">
            <a:xfrm>
              <a:off x="748" y="2146"/>
              <a:ext cx="683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00000H </a:t>
              </a:r>
              <a:endParaRPr kumimoji="0"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   </a:t>
              </a:r>
              <a:endParaRPr kumimoji="0"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00004H </a:t>
              </a:r>
              <a:endParaRPr kumimoji="0"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6" name="Text Box 35"/>
            <p:cNvSpPr txBox="1">
              <a:spLocks noChangeArrowheads="1"/>
            </p:cNvSpPr>
            <p:nvPr/>
          </p:nvSpPr>
          <p:spPr bwMode="auto">
            <a:xfrm>
              <a:off x="748" y="3507"/>
              <a:ext cx="683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003FCH </a:t>
              </a:r>
              <a:endParaRPr kumimoji="0"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775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003FFH</a:t>
              </a:r>
              <a:r>
                <a:rPr kumimoji="0" lang="en-US" altLang="zh-CN" sz="15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0"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7" name="Text Box 36"/>
            <p:cNvSpPr txBox="1">
              <a:spLocks noChangeArrowheads="1"/>
            </p:cNvSpPr>
            <p:nvPr/>
          </p:nvSpPr>
          <p:spPr bwMode="auto">
            <a:xfrm>
              <a:off x="748" y="2691"/>
              <a:ext cx="683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</a:t>
              </a:r>
              <a:r>
                <a:rPr kumimoji="0" lang="en-US" altLang="zh-CN" sz="15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endParaRPr kumimoji="0" lang="en-US" altLang="zh-CN" sz="15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00008H </a:t>
              </a:r>
              <a:endParaRPr kumimoji="0"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8" name="Text Box 37"/>
            <p:cNvSpPr txBox="1">
              <a:spLocks noChangeArrowheads="1"/>
            </p:cNvSpPr>
            <p:nvPr/>
          </p:nvSpPr>
          <p:spPr bwMode="auto">
            <a:xfrm>
              <a:off x="884" y="3235"/>
              <a:ext cx="38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┇ </a:t>
              </a:r>
              <a:endParaRPr kumimoji="0" lang="en-US" altLang="zh-CN" sz="20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775"/>
                </a:spcBef>
                <a:buClrTx/>
                <a:buSzTx/>
                <a:buFontTx/>
                <a:buNone/>
              </a:pPr>
              <a:r>
                <a:rPr kumimoji="0" lang="en-US" altLang="zh-CN" sz="20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0" lang="en-US" altLang="zh-CN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9" name="Text Box 38"/>
            <p:cNvSpPr txBox="1">
              <a:spLocks noChangeArrowheads="1"/>
            </p:cNvSpPr>
            <p:nvPr/>
          </p:nvSpPr>
          <p:spPr bwMode="auto">
            <a:xfrm>
              <a:off x="1746" y="2055"/>
              <a:ext cx="68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</a:t>
              </a:r>
              <a:r>
                <a:rPr kumimoji="0" lang="zh-CN" altLang="en-US" sz="1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endParaRPr kumimoji="0" lang="zh-CN" altLang="en-US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0" name="Line 39"/>
            <p:cNvSpPr>
              <a:spLocks noChangeShapeType="1"/>
            </p:cNvSpPr>
            <p:nvPr/>
          </p:nvSpPr>
          <p:spPr bwMode="auto">
            <a:xfrm>
              <a:off x="1477" y="2455"/>
              <a:ext cx="1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Text Box 40"/>
            <p:cNvSpPr txBox="1">
              <a:spLocks noChangeArrowheads="1"/>
            </p:cNvSpPr>
            <p:nvPr/>
          </p:nvSpPr>
          <p:spPr bwMode="auto">
            <a:xfrm>
              <a:off x="3833" y="3053"/>
              <a:ext cx="1134" cy="7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10000"/>
                <a:buFont typeface="Wingdings" panose="05000000000000000000" pitchFamily="2" charset="2"/>
                <a:defRPr kumimoji="1" sz="2800" b="1">
                  <a:solidFill>
                    <a:srgbClr val="40458C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中断号为</a:t>
              </a:r>
              <a:r>
                <a:rPr kumimoji="0" lang="en-US" altLang="zh-CN" sz="20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r>
                <a:rPr kumimoji="0" lang="zh-CN" altLang="en-US" sz="200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的中断处理程序的代码段</a:t>
              </a:r>
              <a:endParaRPr kumimoji="0" lang="zh-CN" altLang="en-US" sz="20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2" name="Line 41"/>
            <p:cNvSpPr>
              <a:spLocks noChangeShapeType="1"/>
            </p:cNvSpPr>
            <p:nvPr/>
          </p:nvSpPr>
          <p:spPr bwMode="auto">
            <a:xfrm>
              <a:off x="2835" y="2781"/>
              <a:ext cx="907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2" name="Rectangle 45"/>
          <p:cNvSpPr>
            <a:spLocks noChangeArrowheads="1"/>
          </p:cNvSpPr>
          <p:nvPr/>
        </p:nvSpPr>
        <p:spPr bwMode="auto">
          <a:xfrm>
            <a:off x="881063" y="2274888"/>
            <a:ext cx="76962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zh-CN" altLang="en-US"/>
              <a:t>大小为</a:t>
            </a:r>
            <a:r>
              <a:rPr lang="en-US" altLang="zh-CN"/>
              <a:t>1KB</a:t>
            </a:r>
            <a:r>
              <a:rPr lang="zh-CN" altLang="en-US"/>
              <a:t>，起始位置固定地从物理地址</a:t>
            </a:r>
            <a:r>
              <a:rPr lang="en-US" altLang="zh-CN"/>
              <a:t>0</a:t>
            </a:r>
            <a:r>
              <a:rPr lang="zh-CN" altLang="en-US"/>
              <a:t>开始</a:t>
            </a:r>
            <a:endParaRPr lang="zh-CN" altLang="en-US"/>
          </a:p>
        </p:txBody>
      </p:sp>
      <p:sp>
        <p:nvSpPr>
          <p:cNvPr id="27653" name="Rectangle 46"/>
          <p:cNvSpPr>
            <a:spLocks noChangeArrowheads="1"/>
          </p:cNvSpPr>
          <p:nvPr/>
        </p:nvSpPr>
        <p:spPr bwMode="auto">
          <a:xfrm>
            <a:off x="833438" y="1563688"/>
            <a:ext cx="40989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3300"/>
                </a:solidFill>
              </a:rPr>
              <a:t>实方式下的中断矢量表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566738" y="323850"/>
            <a:ext cx="272605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algn="l"/>
            <a:r>
              <a:rPr sz="40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中断向量表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.1.基本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概念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.2.</a:t>
            </a:r>
            <a:r>
              <a:rPr 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中断和异常的分类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8.3.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中断向量表和中断描述符表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8.4.中断有关指令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8.5.中断处理举例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2.中断类型号的获取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556385"/>
            <a:ext cx="7957185" cy="4461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(1)除法错、单步中断、不可屏蔽中断NMI、断点中断、溢出中断（中断号0～4）。中断类型号由CPU芯片内的部件自动提供。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(2)软中断INT n，执行时从指令流中读出类型号。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(3)外中断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 标准外设，利用8259A提供的类型号；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 非标准外设，自制电路通过接口提供给总线，获得类型号。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3.设置或取出中断向量指令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556385"/>
            <a:ext cx="7957185" cy="4461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(1)设置中断向量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$0, %ax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%ax, %ds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cli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$p1, 0x45 * 4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%cs, 0x45 * 4 + 2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sti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功能：把子程序p1的入口地址，送到0x45号中断向量中。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(2)取出中断向量指令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748155"/>
            <a:ext cx="7957185" cy="426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$0, %ax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%ax, %ds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cli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0x45 * 4, %ax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0x45 * 4 + 2, %dx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sti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功能：把0x13号中断向量，送到DX: AX中。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4.保护方式下的中断描述符表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748155"/>
            <a:ext cx="7957185" cy="426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在保护方式下，中断矢量表称作中断描述符表(IDT)，按照统一的描述符风格定义其中的表项；每个表项(称作门描述符)存放中断处理程序的入口地址以及类别、权限等信息，占8个字节，共占用2KB的主存空间。IDTR决定IDT的起始PA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4.保护方式下的中断描述符表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7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5485" y="1700530"/>
            <a:ext cx="7733665" cy="3839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4.保护方式下的中断描述符表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8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160" y="1844675"/>
            <a:ext cx="6967220" cy="3305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.1.基本概念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.2.</a:t>
            </a:r>
            <a:r>
              <a:rPr 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中断和异常的分类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8.3.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中断向量表和中断描述符表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8.4.中断有关指令</a:t>
            </a:r>
            <a:endParaRPr dirty="0">
              <a:solidFill>
                <a:srgbClr val="FF3300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8.5.中断处理举例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4.保护方式下的中断描述符表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748155"/>
            <a:ext cx="7957185" cy="426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1.软中断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形式：INT n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①（FLAGS）→↓（SP）	同时0→IF、TF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②（CS）→↓（SP）	（4*n+2）→CS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③（IP）→↓（SP）	（4*n）→IP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2.中断返回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611505" y="1748155"/>
            <a:ext cx="7957185" cy="4269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形式：IRET。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①↑（SP）→IP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②↑（SP）→CS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↑（SP）→FLAGS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.1.基本概念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.2.</a:t>
            </a:r>
            <a:r>
              <a:rPr 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中断和异常的分类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8.3.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中断向量表和中断描述符表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8.4.中断有关指令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8.5.中断处理举例</a:t>
            </a:r>
            <a:endParaRPr dirty="0">
              <a:solidFill>
                <a:srgbClr val="FF3300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8.1.基本概念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556385"/>
            <a:ext cx="7827645" cy="469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中断是一种使CPU中止正在执行的程序，而转去处理特殊事件的操作，处理结束之后，又返回到断点处继续往下执行。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8.5.中断处理举例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467360" y="1700530"/>
            <a:ext cx="7957185" cy="40874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实模式下，用空闲的中断类型号45H，做新增的软中断类型号，实现功能：将AX中的内容以十六进制形式在屏幕上输出。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实现步骤：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(1)按指定功能编制中断处理子程序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(2)在中断向量表中，找出一个空闲的中断号N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(3)将新编制的中断处理子程序的入口地址送入中断向量表4*N ~ 4*N + 3这四个字节中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调用“INT N”调用N号中断，执行新增的中断处理子程序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8.5.中断处理举例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395605" y="1556385"/>
            <a:ext cx="8235950" cy="4671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.386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STATCK 	SEGMENT USE16 STACK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DB 200 DUP(0)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STACK 	ENDS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DATA 		SEGMENT USE16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DATA 		ENDS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CODE		SEGMENT USE16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ASSUME CS: CODE, SS: STACK, DS: DATA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START:		MOV AX, 0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MOV DS, 0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8.5.中断处理举例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467360" y="1268730"/>
            <a:ext cx="7957185" cy="5153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CLI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MOV WORD PTR DS: [45H * 4], OFFSET INTR45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MOV WORD PTR DS: [45H * 4 + 2], CS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STI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MOV AX, DATA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MOV DS, AX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LEA SI, BUF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MOV CX, N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L1:			MOV AX, [SI]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INT 45H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MOV AH, 2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MOV DL, 20H 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INT 21H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8.5.中断处理举例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467360" y="1628775"/>
            <a:ext cx="7957185" cy="4676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ADD SI, 2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LOOP L1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MOV AH, 4CH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INT 21H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INTR45		PROC FAR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PUSHA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; 16进制输出AX中的内容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POPA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IRET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INTR45		ENDP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CODE		ENDS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2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		END START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8.5.中断处理举例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>
            <p:custDataLst>
              <p:tags r:id="rId1"/>
            </p:custDataLst>
          </p:nvPr>
        </p:nvSpPr>
        <p:spPr>
          <a:xfrm>
            <a:off x="467360" y="1664335"/>
            <a:ext cx="7957185" cy="24663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注意：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(1)在中断处理子程序中，必须保护和恢复现场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(2)设置中断向量前CLI，设置中断向量后CLI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(3)利用IRET实现中断返回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8.1.基本概念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628775"/>
            <a:ext cx="7827645" cy="469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中断的处理过程：①中断请求、②中断响应、③中断处理、④中断返回。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70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205" y="3068955"/>
            <a:ext cx="6496050" cy="3029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8.1.基本概念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787525"/>
            <a:ext cx="7827645" cy="4458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中断系统：实现中断的软硬件设施。其中，硬件有：8259A、中断源、中断请求等。软件有：中断向量表、中断处理程序。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中断源：引起中断的原因，或者能够发出中断请求信号的来源。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中断请求：请求CPU响应的信号。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中断响应：硬件对中断请求做出响应的过程。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异常或中断处理程序：处理事件的子程序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异常：由CPU产生的“内部错误”。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中断：由外部设备产生的“外部事件”。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.1.基本概念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8</a:t>
            </a:r>
            <a:r>
              <a:rPr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.2.</a:t>
            </a:r>
            <a:r>
              <a:rPr 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中断和异常的分类</a:t>
            </a:r>
            <a:endParaRPr dirty="0">
              <a:solidFill>
                <a:srgbClr val="FF3300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8.3.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中断向量表和中断描述符表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8.4.中断有关指令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  <a:p>
            <a:pPr>
              <a:spcBef>
                <a:spcPts val="1600"/>
              </a:spcBef>
            </a:pPr>
            <a:r>
              <a:rPr 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8.5.中断处理举例</a:t>
            </a:r>
            <a:endParaRPr dirty="0">
              <a:solidFill>
                <a:srgbClr val="000066"/>
              </a:solidFill>
              <a:ea typeface="黑体" panose="0201060906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8.2.中断和异常的分类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787525"/>
            <a:ext cx="7827645" cy="4458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1.异常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来自CPU内部事件。可分为：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故障：CPU的某些错误结果产生的中断（除法、溢出、单步）。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陷阱：程序中使用的INT指令产生的中断；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3429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终止：执行指令过程中发生了严重错误，程序无法继续执行，则终止发生问题的进程。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1.异常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46" name="文本框 8194"/>
          <p:cNvSpPr txBox="1"/>
          <p:nvPr/>
        </p:nvSpPr>
        <p:spPr>
          <a:xfrm>
            <a:off x="683260" y="1787525"/>
            <a:ext cx="7827645" cy="4458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indent="457200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内中断的处理特点：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中断类型号一般在指令中；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342265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不受中断允许标志位IF的影响。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350"/>
            <a:ext cx="7215188" cy="65405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  <a:sym typeface="+mn-ea"/>
              </a:rPr>
              <a:t>中断与异常的概念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2" charset="0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540" y="1448780"/>
            <a:ext cx="8100900" cy="5107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CPU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内部出现的中断，也称为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同步中断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一条指令的执行过程中，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检测到了某种预先定义条件，要终止该指令的执行而产生的一个异常信号，进而调用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异常处理程序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对该异常进行处理。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Intel CPU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中，异常分为三类：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故障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faults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陷阱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traps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中止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aborts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zh-CN" altLang="en-US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在异常处理程序执行后</a:t>
            </a:r>
            <a:r>
              <a:rPr lang="zh-CN" altLang="en-US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后续操作</a:t>
            </a: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取决于异常的类型：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重新执行引起异常的指令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故障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执行引起异常指令之下的指令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陷阱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2009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终止程序运行</a:t>
            </a:r>
            <a:r>
              <a:rPr lang="en-US" altLang="zh-CN" sz="2400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 </a:t>
            </a: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中止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中断处理程序执行后会返回到被中断处继续执行</a:t>
            </a:r>
            <a:endParaRPr lang="en-US" altLang="zh-CN" sz="2400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3580</Words>
  <Application>WPS 演示</Application>
  <PresentationFormat>在屏幕上显示</PresentationFormat>
  <Paragraphs>294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28</vt:i4>
      </vt:variant>
      <vt:variant>
        <vt:lpstr>幻灯片标题</vt:lpstr>
      </vt:variant>
      <vt:variant>
        <vt:i4>34</vt:i4>
      </vt:variant>
    </vt:vector>
  </HeadingPairs>
  <TitlesOfParts>
    <vt:vector size="75" baseType="lpstr">
      <vt:lpstr>Arial</vt:lpstr>
      <vt:lpstr>宋体</vt:lpstr>
      <vt:lpstr>Wingdings</vt:lpstr>
      <vt:lpstr>Tahoma</vt:lpstr>
      <vt:lpstr>黑体</vt:lpstr>
      <vt:lpstr>华文新魏</vt:lpstr>
      <vt:lpstr>楷体_GB2312</vt:lpstr>
      <vt:lpstr>新宋体</vt:lpstr>
      <vt:lpstr>Wingdings</vt:lpstr>
      <vt:lpstr>微软雅黑</vt:lpstr>
      <vt:lpstr>Arial Unicode MS</vt:lpstr>
      <vt:lpstr>Calibri</vt:lpstr>
      <vt:lpstr>Times New Roman</vt:lpstr>
      <vt:lpstr>1_model-3</vt:lpstr>
      <vt:lpstr>2_model-3</vt:lpstr>
      <vt:lpstr>29_model-3</vt:lpstr>
      <vt:lpstr>20_model-3</vt:lpstr>
      <vt:lpstr>21_model-3</vt:lpstr>
      <vt:lpstr>22_model-3</vt:lpstr>
      <vt:lpstr>23_model-3</vt:lpstr>
      <vt:lpstr>24_model-3</vt:lpstr>
      <vt:lpstr>3_model-3</vt:lpstr>
      <vt:lpstr>4_model-3</vt:lpstr>
      <vt:lpstr>5_model-3</vt:lpstr>
      <vt:lpstr>6_model-3</vt:lpstr>
      <vt:lpstr>7_model-3</vt:lpstr>
      <vt:lpstr>8_model-3</vt:lpstr>
      <vt:lpstr>9_model-3</vt:lpstr>
      <vt:lpstr>10_model-3</vt:lpstr>
      <vt:lpstr>11_model-3</vt:lpstr>
      <vt:lpstr>12_model-3</vt:lpstr>
      <vt:lpstr>13_model-3</vt:lpstr>
      <vt:lpstr>14_model-3</vt:lpstr>
      <vt:lpstr>15_model-3</vt:lpstr>
      <vt:lpstr>16_model-3</vt:lpstr>
      <vt:lpstr>17_model-3</vt:lpstr>
      <vt:lpstr>18_model-3</vt:lpstr>
      <vt:lpstr>19_model-3</vt:lpstr>
      <vt:lpstr>25_model-3</vt:lpstr>
      <vt:lpstr>26_model-3</vt:lpstr>
      <vt:lpstr>27_model-3</vt:lpstr>
      <vt:lpstr>第八章 异常和中断</vt:lpstr>
      <vt:lpstr>主要内容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6.1 中断与异常的概念</vt:lpstr>
      <vt:lpstr>6.1 中断与异常的概念</vt:lpstr>
      <vt:lpstr>6.1 中断与异常的概念</vt:lpstr>
      <vt:lpstr>6.1 中断与异常的概念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2611</cp:revision>
  <dcterms:created xsi:type="dcterms:W3CDTF">2006-11-13T09:10:00Z</dcterms:created>
  <dcterms:modified xsi:type="dcterms:W3CDTF">2023-11-14T15:40:55Z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849A4ED79F6A4168823D8913AE8C4ED2</vt:lpwstr>
  </property>
</Properties>
</file>