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371" r:id="rId3"/>
    <p:sldId id="454" r:id="rId4"/>
    <p:sldId id="387" r:id="rId5"/>
    <p:sldId id="392" r:id="rId6"/>
    <p:sldId id="437" r:id="rId7"/>
    <p:sldId id="421" r:id="rId8"/>
    <p:sldId id="422" r:id="rId9"/>
    <p:sldId id="438" r:id="rId10"/>
    <p:sldId id="423" r:id="rId11"/>
    <p:sldId id="424" r:id="rId12"/>
    <p:sldId id="413" r:id="rId13"/>
    <p:sldId id="439" r:id="rId14"/>
    <p:sldId id="414" r:id="rId15"/>
    <p:sldId id="440" r:id="rId16"/>
    <p:sldId id="450" r:id="rId17"/>
    <p:sldId id="415" r:id="rId18"/>
    <p:sldId id="416" r:id="rId19"/>
    <p:sldId id="441" r:id="rId20"/>
    <p:sldId id="417" r:id="rId21"/>
    <p:sldId id="418" r:id="rId22"/>
    <p:sldId id="419" r:id="rId23"/>
    <p:sldId id="442" r:id="rId24"/>
    <p:sldId id="420" r:id="rId25"/>
    <p:sldId id="425" r:id="rId26"/>
    <p:sldId id="426" r:id="rId27"/>
    <p:sldId id="427" r:id="rId28"/>
    <p:sldId id="428" r:id="rId29"/>
    <p:sldId id="443" r:id="rId30"/>
    <p:sldId id="451" r:id="rId31"/>
    <p:sldId id="452" r:id="rId32"/>
    <p:sldId id="444" r:id="rId33"/>
    <p:sldId id="429" r:id="rId34"/>
    <p:sldId id="430" r:id="rId35"/>
    <p:sldId id="431" r:id="rId36"/>
    <p:sldId id="432" r:id="rId37"/>
    <p:sldId id="445" r:id="rId38"/>
    <p:sldId id="453" r:id="rId39"/>
    <p:sldId id="446" r:id="rId40"/>
    <p:sldId id="433" r:id="rId41"/>
    <p:sldId id="434" r:id="rId42"/>
    <p:sldId id="435" r:id="rId43"/>
    <p:sldId id="436" r:id="rId44"/>
    <p:sldId id="448" r:id="rId45"/>
    <p:sldId id="447" r:id="rId46"/>
    <p:sldId id="449"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218" autoAdjust="0"/>
  </p:normalViewPr>
  <p:slideViewPr>
    <p:cSldViewPr snapToGrid="0">
      <p:cViewPr varScale="1">
        <p:scale>
          <a:sx n="100" d="100"/>
          <a:sy n="100" d="100"/>
        </p:scale>
        <p:origin x="2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08AC3E-D3FC-4AFA-A976-BF94F68171F5}" type="datetimeFigureOut">
              <a:rPr lang="zh-CN" altLang="en-US" smtClean="0"/>
              <a:t>2024/11/7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7BFD8C-522A-45A1-91FE-CFFC4E84A562}" type="slidenum">
              <a:rPr lang="zh-CN" altLang="en-US" smtClean="0"/>
              <a:t>‹#›</a:t>
            </a:fld>
            <a:endParaRPr lang="zh-CN" altLang="en-US"/>
          </a:p>
        </p:txBody>
      </p:sp>
    </p:spTree>
    <p:extLst>
      <p:ext uri="{BB962C8B-B14F-4D97-AF65-F5344CB8AC3E}">
        <p14:creationId xmlns:p14="http://schemas.microsoft.com/office/powerpoint/2010/main" val="737342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华文新魏" panose="02010800040101010101" pitchFamily="2" charset="-122"/>
                <a:ea typeface="华文新魏" panose="02010800040101010101" pitchFamily="2" charset="-122"/>
              </a:rPr>
              <a:t>pi&lt;float&gt;</a:t>
            </a:r>
            <a:r>
              <a:rPr lang="zh-CN" altLang="en-US" dirty="0">
                <a:latin typeface="华文新魏" panose="02010800040101010101" pitchFamily="2" charset="-122"/>
                <a:ea typeface="华文新魏" panose="02010800040101010101" pitchFamily="2" charset="-122"/>
              </a:rPr>
              <a:t>为变量名</a:t>
            </a:r>
            <a:endParaRPr lang="zh-CN" altLang="en-US" dirty="0"/>
          </a:p>
        </p:txBody>
      </p:sp>
      <p:sp>
        <p:nvSpPr>
          <p:cNvPr id="4" name="灯片编号占位符 3"/>
          <p:cNvSpPr>
            <a:spLocks noGrp="1"/>
          </p:cNvSpPr>
          <p:nvPr>
            <p:ph type="sldNum" sz="quarter" idx="5"/>
          </p:nvPr>
        </p:nvSpPr>
        <p:spPr/>
        <p:txBody>
          <a:bodyPr/>
          <a:lstStyle/>
          <a:p>
            <a:fld id="{277BFD8C-522A-45A1-91FE-CFFC4E84A562}" type="slidenum">
              <a:rPr lang="zh-CN" altLang="en-US" smtClean="0"/>
              <a:t>4</a:t>
            </a:fld>
            <a:endParaRPr lang="zh-CN" altLang="en-US"/>
          </a:p>
        </p:txBody>
      </p:sp>
    </p:spTree>
    <p:extLst>
      <p:ext uri="{BB962C8B-B14F-4D97-AF65-F5344CB8AC3E}">
        <p14:creationId xmlns:p14="http://schemas.microsoft.com/office/powerpoint/2010/main" val="1551171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如果类模板定义了虚函数，由编译器自动实例化产生的实例类的对应函数是虚函数。但如果自己定义特化类，可以修改为非虚函数。</a:t>
            </a:r>
            <a:endParaRPr lang="en-US" altLang="zh-CN" dirty="0"/>
          </a:p>
          <a:p>
            <a:r>
              <a:rPr lang="zh-CN" altLang="en-US" dirty="0"/>
              <a:t>特化就是自己定义实例类，不是由编译器自动产生。</a:t>
            </a:r>
          </a:p>
        </p:txBody>
      </p:sp>
      <p:sp>
        <p:nvSpPr>
          <p:cNvPr id="4" name="灯片编号占位符 3"/>
          <p:cNvSpPr>
            <a:spLocks noGrp="1"/>
          </p:cNvSpPr>
          <p:nvPr>
            <p:ph type="sldNum" sz="quarter" idx="5"/>
          </p:nvPr>
        </p:nvSpPr>
        <p:spPr/>
        <p:txBody>
          <a:bodyPr/>
          <a:lstStyle/>
          <a:p>
            <a:fld id="{277BFD8C-522A-45A1-91FE-CFFC4E84A562}" type="slidenum">
              <a:rPr lang="zh-CN" altLang="en-US" smtClean="0"/>
              <a:t>34</a:t>
            </a:fld>
            <a:endParaRPr lang="zh-CN" altLang="en-US"/>
          </a:p>
        </p:txBody>
      </p:sp>
    </p:spTree>
    <p:extLst>
      <p:ext uri="{BB962C8B-B14F-4D97-AF65-F5344CB8AC3E}">
        <p14:creationId xmlns:p14="http://schemas.microsoft.com/office/powerpoint/2010/main" val="1892709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0CF0C-C475-4597-B975-761023AE09C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0B7B5FE-657F-4D8B-84E3-E536CCD64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D5FAACB-5D95-4341-8E03-190B047667B0}"/>
              </a:ext>
            </a:extLst>
          </p:cNvPr>
          <p:cNvSpPr>
            <a:spLocks noGrp="1"/>
          </p:cNvSpPr>
          <p:nvPr>
            <p:ph type="dt" sz="half" idx="10"/>
          </p:nvPr>
        </p:nvSpPr>
        <p:spPr/>
        <p:txBody>
          <a:bodyPr/>
          <a:lstStyle/>
          <a:p>
            <a:fld id="{F63A8814-E464-4257-A58A-B4DEEC79B32F}" type="datetime1">
              <a:rPr lang="zh-CN" altLang="en-US" smtClean="0"/>
              <a:t>2024/11/7</a:t>
            </a:fld>
            <a:endParaRPr lang="zh-CN" altLang="en-US"/>
          </a:p>
        </p:txBody>
      </p:sp>
      <p:sp>
        <p:nvSpPr>
          <p:cNvPr id="5" name="页脚占位符 4">
            <a:extLst>
              <a:ext uri="{FF2B5EF4-FFF2-40B4-BE49-F238E27FC236}">
                <a16:creationId xmlns:a16="http://schemas.microsoft.com/office/drawing/2014/main" id="{104D607A-C6EE-4D13-8E7B-0EDF0431E4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48F028-0370-44F9-A9C1-3B00EA53F0C4}"/>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199071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B3D22-F3CA-4388-B307-CD410D37F41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A48CEA9-13AA-475A-A86D-2F07E97FD52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77C104-755C-4E0D-9F81-A888604EC034}"/>
              </a:ext>
            </a:extLst>
          </p:cNvPr>
          <p:cNvSpPr>
            <a:spLocks noGrp="1"/>
          </p:cNvSpPr>
          <p:nvPr>
            <p:ph type="dt" sz="half" idx="10"/>
          </p:nvPr>
        </p:nvSpPr>
        <p:spPr/>
        <p:txBody>
          <a:bodyPr/>
          <a:lstStyle/>
          <a:p>
            <a:fld id="{7B3D1655-A8B4-4C2A-9394-173409252FC7}" type="datetime1">
              <a:rPr lang="zh-CN" altLang="en-US" smtClean="0"/>
              <a:t>2024/11/7</a:t>
            </a:fld>
            <a:endParaRPr lang="zh-CN" altLang="en-US"/>
          </a:p>
        </p:txBody>
      </p:sp>
      <p:sp>
        <p:nvSpPr>
          <p:cNvPr id="5" name="页脚占位符 4">
            <a:extLst>
              <a:ext uri="{FF2B5EF4-FFF2-40B4-BE49-F238E27FC236}">
                <a16:creationId xmlns:a16="http://schemas.microsoft.com/office/drawing/2014/main" id="{5900B4F1-94C5-4B38-8BBC-AB306924C9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226C39-16EC-4296-BF5E-FEB96E718253}"/>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6072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80373B-42B1-4F77-9762-3C13FFB142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57513F6-E5B9-47AB-AE23-22C67255AF2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4E5392D-DCDE-4D68-B1E9-730B2BE2AFDD}"/>
              </a:ext>
            </a:extLst>
          </p:cNvPr>
          <p:cNvSpPr>
            <a:spLocks noGrp="1"/>
          </p:cNvSpPr>
          <p:nvPr>
            <p:ph type="dt" sz="half" idx="10"/>
          </p:nvPr>
        </p:nvSpPr>
        <p:spPr/>
        <p:txBody>
          <a:bodyPr/>
          <a:lstStyle/>
          <a:p>
            <a:fld id="{BB24A98C-0E4E-4DD1-8587-9C1CB685D858}" type="datetime1">
              <a:rPr lang="zh-CN" altLang="en-US" smtClean="0"/>
              <a:t>2024/11/7</a:t>
            </a:fld>
            <a:endParaRPr lang="zh-CN" altLang="en-US"/>
          </a:p>
        </p:txBody>
      </p:sp>
      <p:sp>
        <p:nvSpPr>
          <p:cNvPr id="5" name="页脚占位符 4">
            <a:extLst>
              <a:ext uri="{FF2B5EF4-FFF2-40B4-BE49-F238E27FC236}">
                <a16:creationId xmlns:a16="http://schemas.microsoft.com/office/drawing/2014/main" id="{6EE3CDE0-0D96-4F89-9406-346235743C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79C6AB-9F40-41ED-A2EF-05E4175879F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7618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FC112-8DDA-424A-8687-9B08C0F260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0B34B4-F529-479F-8D3D-638208EC183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AF4AA9-D021-46EA-92FF-75A1EE98A414}"/>
              </a:ext>
            </a:extLst>
          </p:cNvPr>
          <p:cNvSpPr>
            <a:spLocks noGrp="1"/>
          </p:cNvSpPr>
          <p:nvPr>
            <p:ph type="dt" sz="half" idx="10"/>
          </p:nvPr>
        </p:nvSpPr>
        <p:spPr/>
        <p:txBody>
          <a:bodyPr/>
          <a:lstStyle/>
          <a:p>
            <a:fld id="{0EC7F352-903D-4760-9CAD-7A9529300748}" type="datetime1">
              <a:rPr lang="zh-CN" altLang="en-US" smtClean="0"/>
              <a:t>2024/11/7</a:t>
            </a:fld>
            <a:endParaRPr lang="zh-CN" altLang="en-US"/>
          </a:p>
        </p:txBody>
      </p:sp>
      <p:sp>
        <p:nvSpPr>
          <p:cNvPr id="5" name="页脚占位符 4">
            <a:extLst>
              <a:ext uri="{FF2B5EF4-FFF2-40B4-BE49-F238E27FC236}">
                <a16:creationId xmlns:a16="http://schemas.microsoft.com/office/drawing/2014/main" id="{52A398F7-9E36-4728-B2D9-613DBB61FE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3505C4-5F65-4F3A-BC56-CDC583E1641D}"/>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87820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3DAFFF-1FD0-49A4-ABC8-C6B3BCCF7D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9E89BB2-69D8-4AEC-9DA6-59545E60D9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2721129-1CE0-4747-9A14-F9136DD56C80}"/>
              </a:ext>
            </a:extLst>
          </p:cNvPr>
          <p:cNvSpPr>
            <a:spLocks noGrp="1"/>
          </p:cNvSpPr>
          <p:nvPr>
            <p:ph type="dt" sz="half" idx="10"/>
          </p:nvPr>
        </p:nvSpPr>
        <p:spPr/>
        <p:txBody>
          <a:bodyPr/>
          <a:lstStyle/>
          <a:p>
            <a:fld id="{4DFC84B2-F9CD-4D1A-B71E-BF89DF2F92DC}" type="datetime1">
              <a:rPr lang="zh-CN" altLang="en-US" smtClean="0"/>
              <a:t>2024/11/7</a:t>
            </a:fld>
            <a:endParaRPr lang="zh-CN" altLang="en-US"/>
          </a:p>
        </p:txBody>
      </p:sp>
      <p:sp>
        <p:nvSpPr>
          <p:cNvPr id="5" name="页脚占位符 4">
            <a:extLst>
              <a:ext uri="{FF2B5EF4-FFF2-40B4-BE49-F238E27FC236}">
                <a16:creationId xmlns:a16="http://schemas.microsoft.com/office/drawing/2014/main" id="{FEFFE072-2FB1-43AE-920C-5C7CFCFBA9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9E1053-7032-4F3B-953F-99BEA376A53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98076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29E13-2A25-4E8A-8D6A-3D8F008741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77B380-0545-4A23-A627-821B53F647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FA65105-301E-4376-9902-AA7FB720EE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69762A9-08E1-40A9-8209-F190BB324FD4}"/>
              </a:ext>
            </a:extLst>
          </p:cNvPr>
          <p:cNvSpPr>
            <a:spLocks noGrp="1"/>
          </p:cNvSpPr>
          <p:nvPr>
            <p:ph type="dt" sz="half" idx="10"/>
          </p:nvPr>
        </p:nvSpPr>
        <p:spPr/>
        <p:txBody>
          <a:bodyPr/>
          <a:lstStyle/>
          <a:p>
            <a:fld id="{2B3AE496-F02E-451A-942F-6B8039947BE0}" type="datetime1">
              <a:rPr lang="zh-CN" altLang="en-US" smtClean="0"/>
              <a:t>2024/11/7</a:t>
            </a:fld>
            <a:endParaRPr lang="zh-CN" altLang="en-US"/>
          </a:p>
        </p:txBody>
      </p:sp>
      <p:sp>
        <p:nvSpPr>
          <p:cNvPr id="6" name="页脚占位符 5">
            <a:extLst>
              <a:ext uri="{FF2B5EF4-FFF2-40B4-BE49-F238E27FC236}">
                <a16:creationId xmlns:a16="http://schemas.microsoft.com/office/drawing/2014/main" id="{ADC84DA0-3903-4EED-941D-4CD4068BC8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455038-3152-49B8-B12B-6C0C256125EB}"/>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58712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3C9AB-7816-46C9-8626-C82D5599E2F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CB8DD6A-22B3-42BE-86F7-5571FCAF6F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04259E3-A6F7-4163-B36C-A0CD3161995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E05018B-3435-4D69-9FE6-C24A90CA83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A8F1995-AA67-4C7F-953C-F1D51CF793D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4ADC97C-91A9-41E5-BC8F-23F7B4CC2DED}"/>
              </a:ext>
            </a:extLst>
          </p:cNvPr>
          <p:cNvSpPr>
            <a:spLocks noGrp="1"/>
          </p:cNvSpPr>
          <p:nvPr>
            <p:ph type="dt" sz="half" idx="10"/>
          </p:nvPr>
        </p:nvSpPr>
        <p:spPr/>
        <p:txBody>
          <a:bodyPr/>
          <a:lstStyle/>
          <a:p>
            <a:fld id="{60BF0150-3A3B-476C-8908-5F7C9220C96A}" type="datetime1">
              <a:rPr lang="zh-CN" altLang="en-US" smtClean="0"/>
              <a:t>2024/11/7</a:t>
            </a:fld>
            <a:endParaRPr lang="zh-CN" altLang="en-US"/>
          </a:p>
        </p:txBody>
      </p:sp>
      <p:sp>
        <p:nvSpPr>
          <p:cNvPr id="8" name="页脚占位符 7">
            <a:extLst>
              <a:ext uri="{FF2B5EF4-FFF2-40B4-BE49-F238E27FC236}">
                <a16:creationId xmlns:a16="http://schemas.microsoft.com/office/drawing/2014/main" id="{1D59A81E-6710-4AB7-8C28-B9F5FAB188E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45CB70-63F3-44A8-AA4B-0F3D6898579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8902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2E9F9-1E38-4E49-80E4-243A184BB99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8ECDB1F-C0A8-481F-BC96-1D0BA310DA72}"/>
              </a:ext>
            </a:extLst>
          </p:cNvPr>
          <p:cNvSpPr>
            <a:spLocks noGrp="1"/>
          </p:cNvSpPr>
          <p:nvPr>
            <p:ph type="dt" sz="half" idx="10"/>
          </p:nvPr>
        </p:nvSpPr>
        <p:spPr/>
        <p:txBody>
          <a:bodyPr/>
          <a:lstStyle/>
          <a:p>
            <a:fld id="{7DDC3E43-354B-4AB4-A4BA-1A12058E19F6}" type="datetime1">
              <a:rPr lang="zh-CN" altLang="en-US" smtClean="0"/>
              <a:t>2024/11/7</a:t>
            </a:fld>
            <a:endParaRPr lang="zh-CN" altLang="en-US"/>
          </a:p>
        </p:txBody>
      </p:sp>
      <p:sp>
        <p:nvSpPr>
          <p:cNvPr id="4" name="页脚占位符 3">
            <a:extLst>
              <a:ext uri="{FF2B5EF4-FFF2-40B4-BE49-F238E27FC236}">
                <a16:creationId xmlns:a16="http://schemas.microsoft.com/office/drawing/2014/main" id="{1D46FF67-8CFB-454F-B47C-BB280741EF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9E252D3-E73D-48DD-9431-DE99E94CCEE7}"/>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700809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654011-230D-4A0C-AF29-B14A77EF5B73}"/>
              </a:ext>
            </a:extLst>
          </p:cNvPr>
          <p:cNvSpPr>
            <a:spLocks noGrp="1"/>
          </p:cNvSpPr>
          <p:nvPr>
            <p:ph type="dt" sz="half" idx="10"/>
          </p:nvPr>
        </p:nvSpPr>
        <p:spPr/>
        <p:txBody>
          <a:bodyPr/>
          <a:lstStyle/>
          <a:p>
            <a:fld id="{F9470C71-8A9B-466E-AEFA-4DA755D1A6A2}" type="datetime1">
              <a:rPr lang="zh-CN" altLang="en-US" smtClean="0"/>
              <a:t>2024/11/7</a:t>
            </a:fld>
            <a:endParaRPr lang="zh-CN" altLang="en-US"/>
          </a:p>
        </p:txBody>
      </p:sp>
      <p:sp>
        <p:nvSpPr>
          <p:cNvPr id="3" name="页脚占位符 2">
            <a:extLst>
              <a:ext uri="{FF2B5EF4-FFF2-40B4-BE49-F238E27FC236}">
                <a16:creationId xmlns:a16="http://schemas.microsoft.com/office/drawing/2014/main" id="{D198A4FE-5206-4BB1-AB85-473ED28897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F50D088-C531-48B5-AE41-2B221EC7856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24612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C78DB-51CF-4FA9-B53E-FE1F9320EC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9B8352-0694-4CBC-83D4-FAB432891F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99AA069-C76B-484B-AE2F-2B81413B13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E3AAC2-59E6-47B2-A4C9-A7653A731587}"/>
              </a:ext>
            </a:extLst>
          </p:cNvPr>
          <p:cNvSpPr>
            <a:spLocks noGrp="1"/>
          </p:cNvSpPr>
          <p:nvPr>
            <p:ph type="dt" sz="half" idx="10"/>
          </p:nvPr>
        </p:nvSpPr>
        <p:spPr/>
        <p:txBody>
          <a:bodyPr/>
          <a:lstStyle/>
          <a:p>
            <a:fld id="{F7F67571-3832-4AC7-93E7-98EDE11C9D46}" type="datetime1">
              <a:rPr lang="zh-CN" altLang="en-US" smtClean="0"/>
              <a:t>2024/11/7</a:t>
            </a:fld>
            <a:endParaRPr lang="zh-CN" altLang="en-US"/>
          </a:p>
        </p:txBody>
      </p:sp>
      <p:sp>
        <p:nvSpPr>
          <p:cNvPr id="6" name="页脚占位符 5">
            <a:extLst>
              <a:ext uri="{FF2B5EF4-FFF2-40B4-BE49-F238E27FC236}">
                <a16:creationId xmlns:a16="http://schemas.microsoft.com/office/drawing/2014/main" id="{4DA25DDE-C59F-48F4-B077-0BB817E3D2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D0200E-8EA2-45D8-959D-94A1125601A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87827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60032-65D6-4CF1-BE29-B7AAF20821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64ADBB6-84E9-4DFE-AF51-FD1D931C3C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7DDEF10-CA04-4BD5-9028-E99698393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5871394-226A-4C6E-8662-5A59A2EC3328}"/>
              </a:ext>
            </a:extLst>
          </p:cNvPr>
          <p:cNvSpPr>
            <a:spLocks noGrp="1"/>
          </p:cNvSpPr>
          <p:nvPr>
            <p:ph type="dt" sz="half" idx="10"/>
          </p:nvPr>
        </p:nvSpPr>
        <p:spPr/>
        <p:txBody>
          <a:bodyPr/>
          <a:lstStyle/>
          <a:p>
            <a:fld id="{E4794DD7-3A11-48AB-AFB3-235373B0639C}" type="datetime1">
              <a:rPr lang="zh-CN" altLang="en-US" smtClean="0"/>
              <a:t>2024/11/7</a:t>
            </a:fld>
            <a:endParaRPr lang="zh-CN" altLang="en-US"/>
          </a:p>
        </p:txBody>
      </p:sp>
      <p:sp>
        <p:nvSpPr>
          <p:cNvPr id="6" name="页脚占位符 5">
            <a:extLst>
              <a:ext uri="{FF2B5EF4-FFF2-40B4-BE49-F238E27FC236}">
                <a16:creationId xmlns:a16="http://schemas.microsoft.com/office/drawing/2014/main" id="{2880503B-4B4C-4709-BEA5-E0D3B3E509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56B1C9-2E73-40D7-84DE-8722119B604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05013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62292C-D63E-43C6-BEE6-7859A6158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D22FE6-45C3-4A8F-957E-C710D2A1B4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D21465-63E9-43E4-AFA8-64101752FA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60279-4A3A-4628-87BF-9FF269E1BC92}" type="datetime1">
              <a:rPr lang="zh-CN" altLang="en-US" smtClean="0"/>
              <a:t>2024/11/7</a:t>
            </a:fld>
            <a:endParaRPr lang="zh-CN" altLang="en-US"/>
          </a:p>
        </p:txBody>
      </p:sp>
      <p:sp>
        <p:nvSpPr>
          <p:cNvPr id="5" name="页脚占位符 4">
            <a:extLst>
              <a:ext uri="{FF2B5EF4-FFF2-40B4-BE49-F238E27FC236}">
                <a16:creationId xmlns:a16="http://schemas.microsoft.com/office/drawing/2014/main" id="{A12B7F57-5C28-44F9-BD9D-A46592A8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1E604EA-7B0E-4EE1-90EB-A235A0EEC2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025420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53150-BEC9-4ECB-B4DD-8BAF2D565848}"/>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9B6D3A65-6862-43F3-B0B7-10205FFD71B9}"/>
              </a:ext>
            </a:extLst>
          </p:cNvPr>
          <p:cNvSpPr>
            <a:spLocks noGrp="1"/>
          </p:cNvSpPr>
          <p:nvPr>
            <p:ph type="subTitle" idx="1"/>
          </p:nvPr>
        </p:nvSpPr>
        <p:spPr/>
        <p:txBody>
          <a:bodyPr/>
          <a:lstStyle/>
          <a:p>
            <a:endParaRPr lang="zh-CN" altLang="en-US"/>
          </a:p>
        </p:txBody>
      </p:sp>
      <p:pic>
        <p:nvPicPr>
          <p:cNvPr id="6" name="图片 5">
            <a:extLst>
              <a:ext uri="{FF2B5EF4-FFF2-40B4-BE49-F238E27FC236}">
                <a16:creationId xmlns:a16="http://schemas.microsoft.com/office/drawing/2014/main" id="{470254CA-192B-4969-915C-E83C3C3AB8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a:extLst>
              <a:ext uri="{FF2B5EF4-FFF2-40B4-BE49-F238E27FC236}">
                <a16:creationId xmlns:a16="http://schemas.microsoft.com/office/drawing/2014/main" id="{F8C9F472-CBA2-4177-8CA7-DD302FC90870}"/>
              </a:ext>
            </a:extLst>
          </p:cNvPr>
          <p:cNvSpPr/>
          <p:nvPr/>
        </p:nvSpPr>
        <p:spPr>
          <a:xfrm>
            <a:off x="3573710" y="1359673"/>
            <a:ext cx="8380602" cy="1015663"/>
          </a:xfrm>
          <a:prstGeom prst="rect">
            <a:avLst/>
          </a:prstGeom>
          <a:noFill/>
        </p:spPr>
        <p:txBody>
          <a:bodyPr wrap="square" lIns="91440" tIns="45720" rIns="91440" bIns="45720">
            <a:spAutoFit/>
          </a:bodyPr>
          <a:lstStyle/>
          <a:p>
            <a:pPr algn="ctr"/>
            <a:r>
              <a:rPr lang="en-US" altLang="zh-CN" sz="6000" b="1" cap="none" spc="0" dirty="0">
                <a:ln w="12700">
                  <a:solidFill>
                    <a:schemeClr val="accent5"/>
                  </a:solidFill>
                  <a:prstDash val="solid"/>
                </a:ln>
                <a:pattFill prst="ltDnDiag">
                  <a:fgClr>
                    <a:schemeClr val="accent5">
                      <a:lumMod val="60000"/>
                      <a:lumOff val="40000"/>
                    </a:schemeClr>
                  </a:fgClr>
                  <a:bgClr>
                    <a:schemeClr val="bg1"/>
                  </a:bgClr>
                </a:pattFill>
                <a:effectLst/>
              </a:rPr>
              <a:t>C++</a:t>
            </a:r>
            <a:r>
              <a:rPr lang="zh-CN" altLang="en-US" sz="6000" b="1" cap="none" spc="0" dirty="0">
                <a:ln w="12700">
                  <a:solidFill>
                    <a:schemeClr val="accent5"/>
                  </a:solidFill>
                  <a:prstDash val="solid"/>
                </a:ln>
                <a:pattFill prst="ltDnDiag">
                  <a:fgClr>
                    <a:schemeClr val="accent5">
                      <a:lumMod val="60000"/>
                      <a:lumOff val="40000"/>
                    </a:schemeClr>
                  </a:fgClr>
                  <a:bgClr>
                    <a:schemeClr val="bg1"/>
                  </a:bgClr>
                </a:pattFill>
                <a:effectLst/>
              </a:rPr>
              <a:t>程序设计精要教程</a:t>
            </a:r>
          </a:p>
        </p:txBody>
      </p:sp>
      <p:sp>
        <p:nvSpPr>
          <p:cNvPr id="8" name="矩形 7">
            <a:extLst>
              <a:ext uri="{FF2B5EF4-FFF2-40B4-BE49-F238E27FC236}">
                <a16:creationId xmlns:a16="http://schemas.microsoft.com/office/drawing/2014/main" id="{06F85761-B2E6-4E27-8353-63D7D448F057}"/>
              </a:ext>
            </a:extLst>
          </p:cNvPr>
          <p:cNvSpPr/>
          <p:nvPr/>
        </p:nvSpPr>
        <p:spPr>
          <a:xfrm>
            <a:off x="6600253" y="4703544"/>
            <a:ext cx="2954655" cy="646331"/>
          </a:xfrm>
          <a:prstGeom prst="rect">
            <a:avLst/>
          </a:prstGeom>
          <a:noFill/>
        </p:spPr>
        <p:txBody>
          <a:bodyPr wrap="none" lIns="91440" tIns="45720" rIns="91440" bIns="45720">
            <a:spAutoFit/>
          </a:bodyPr>
          <a:lstStyle/>
          <a:p>
            <a:pPr algn="ctr"/>
            <a:r>
              <a:rPr lang="zh-CN" altLang="en-US" sz="3600" b="1" cap="none" spc="0" dirty="0">
                <a:ln w="12700">
                  <a:solidFill>
                    <a:schemeClr val="accent5"/>
                  </a:solidFill>
                  <a:prstDash val="solid"/>
                </a:ln>
                <a:pattFill prst="ltDnDiag">
                  <a:fgClr>
                    <a:schemeClr val="accent5">
                      <a:lumMod val="60000"/>
                      <a:lumOff val="40000"/>
                    </a:schemeClr>
                  </a:fgClr>
                  <a:bgClr>
                    <a:schemeClr val="bg1"/>
                  </a:bgClr>
                </a:pattFill>
                <a:effectLst/>
              </a:rPr>
              <a:t>华中科技大学</a:t>
            </a:r>
          </a:p>
        </p:txBody>
      </p:sp>
      <p:sp>
        <p:nvSpPr>
          <p:cNvPr id="4" name="灯片编号占位符 3">
            <a:extLst>
              <a:ext uri="{FF2B5EF4-FFF2-40B4-BE49-F238E27FC236}">
                <a16:creationId xmlns:a16="http://schemas.microsoft.com/office/drawing/2014/main" id="{DAC8F22C-C14F-F343-0E17-DDD40ACA7070}"/>
              </a:ext>
            </a:extLst>
          </p:cNvPr>
          <p:cNvSpPr>
            <a:spLocks noGrp="1"/>
          </p:cNvSpPr>
          <p:nvPr>
            <p:ph type="sldNum" sz="quarter" idx="12"/>
          </p:nvPr>
        </p:nvSpPr>
        <p:spPr/>
        <p:txBody>
          <a:bodyPr/>
          <a:lstStyle/>
          <a:p>
            <a:fld id="{CC813869-C08B-485D-8632-BA365BA2F4BA}" type="slidenum">
              <a:rPr lang="zh-CN" altLang="en-US" smtClean="0"/>
              <a:t>1</a:t>
            </a:fld>
            <a:endParaRPr lang="zh-CN" altLang="en-US"/>
          </a:p>
        </p:txBody>
      </p:sp>
    </p:spTree>
    <p:extLst>
      <p:ext uri="{BB962C8B-B14F-4D97-AF65-F5344CB8AC3E}">
        <p14:creationId xmlns:p14="http://schemas.microsoft.com/office/powerpoint/2010/main" val="1713993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A9E25C79-709D-4947-AF13-AEDEBEEAB976}"/>
              </a:ext>
            </a:extLst>
          </p:cNvPr>
          <p:cNvSpPr txBox="1"/>
          <p:nvPr/>
        </p:nvSpPr>
        <p:spPr>
          <a:xfrm>
            <a:off x="838200" y="1846668"/>
            <a:ext cx="9932565" cy="4401205"/>
          </a:xfrm>
          <a:prstGeom prst="rect">
            <a:avLst/>
          </a:prstGeom>
          <a:noFill/>
        </p:spPr>
        <p:txBody>
          <a:bodyPr wrap="square">
            <a:spAutoFit/>
          </a:bodyPr>
          <a:lstStyle/>
          <a:p>
            <a:r>
              <a:rPr lang="zh-CN" altLang="zh-CN" sz="2000" kern="100" dirty="0">
                <a:effectLst/>
                <a:latin typeface="华文新魏" panose="02010800040101010101" pitchFamily="2" charset="-122"/>
                <a:ea typeface="华文新魏" panose="02010800040101010101" pitchFamily="2" charset="-122"/>
                <a:cs typeface="Arial" panose="020B0604020202020204" pitchFamily="34" charset="0"/>
              </a:rPr>
              <a:t>【例</a:t>
            </a:r>
            <a:r>
              <a:rPr lang="en-US" altLang="zh-CN" sz="2000" kern="100" dirty="0">
                <a:effectLst/>
                <a:latin typeface="华文新魏" panose="02010800040101010101" pitchFamily="2" charset="-122"/>
                <a:ea typeface="华文新魏" panose="02010800040101010101" pitchFamily="2" charset="-122"/>
              </a:rPr>
              <a:t>13.3</a:t>
            </a:r>
            <a:r>
              <a:rPr lang="zh-CN" altLang="zh-CN" sz="2000" kern="100" dirty="0">
                <a:effectLst/>
                <a:latin typeface="华文新魏" panose="02010800040101010101" pitchFamily="2" charset="-122"/>
                <a:ea typeface="华文新魏" panose="02010800040101010101" pitchFamily="2" charset="-122"/>
                <a:cs typeface="Arial" panose="020B0604020202020204" pitchFamily="34" charset="0"/>
              </a:rPr>
              <a:t>】</a:t>
            </a:r>
            <a:r>
              <a:rPr lang="zh-CN" altLang="zh-CN" sz="2000" kern="100" dirty="0">
                <a:effectLst/>
                <a:latin typeface="华文新魏" panose="02010800040101010101" pitchFamily="2" charset="-122"/>
                <a:ea typeface="华文新魏" panose="02010800040101010101" pitchFamily="2" charset="-122"/>
                <a:cs typeface="Times New Roman" panose="02020603050405020304" pitchFamily="18" charset="0"/>
              </a:rPr>
              <a:t>定义用于变量交换和类型转换的两个函数模板</a:t>
            </a:r>
            <a:endParaRPr lang="en-US" altLang="zh-CN" sz="2000" dirty="0">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template &lt;class T, </a:t>
            </a:r>
            <a:r>
              <a:rPr lang="en-US" altLang="zh-CN" sz="2000" dirty="0">
                <a:solidFill>
                  <a:srgbClr val="FF0000"/>
                </a:solidFill>
                <a:latin typeface="华文新魏" panose="02010800040101010101" pitchFamily="2" charset="-122"/>
                <a:ea typeface="华文新魏" panose="02010800040101010101" pitchFamily="2" charset="-122"/>
              </a:rPr>
              <a:t>int m=0</a:t>
            </a:r>
            <a:r>
              <a:rPr lang="en-US" altLang="zh-CN" sz="2000" dirty="0">
                <a:latin typeface="华文新魏" panose="02010800040101010101" pitchFamily="2" charset="-122"/>
                <a:ea typeface="华文新魏" panose="02010800040101010101" pitchFamily="2" charset="-122"/>
              </a:rPr>
              <a:t>&gt;	//class</a:t>
            </a:r>
            <a:r>
              <a:rPr lang="zh-CN" altLang="en-US" sz="2000" dirty="0">
                <a:latin typeface="华文新魏" panose="02010800040101010101" pitchFamily="2" charset="-122"/>
                <a:ea typeface="华文新魏" panose="02010800040101010101" pitchFamily="2" charset="-122"/>
              </a:rPr>
              <a:t>可用</a:t>
            </a:r>
            <a:r>
              <a:rPr lang="en-US" altLang="zh-CN" sz="2000" dirty="0">
                <a:latin typeface="华文新魏" panose="02010800040101010101" pitchFamily="2" charset="-122"/>
                <a:ea typeface="华文新魏" panose="02010800040101010101" pitchFamily="2" charset="-122"/>
              </a:rPr>
              <a:t>typename</a:t>
            </a:r>
            <a:r>
              <a:rPr lang="zh-CN" altLang="en-US" sz="2000" dirty="0">
                <a:latin typeface="华文新魏" panose="02010800040101010101" pitchFamily="2" charset="-122"/>
                <a:ea typeface="华文新魏" panose="02010800040101010101" pitchFamily="2" charset="-122"/>
              </a:rPr>
              <a:t>代替</a:t>
            </a:r>
          </a:p>
          <a:p>
            <a:r>
              <a:rPr lang="en-US" altLang="zh-CN" sz="2000" dirty="0">
                <a:latin typeface="华文新魏" panose="02010800040101010101" pitchFamily="2" charset="-122"/>
                <a:ea typeface="华文新魏" panose="02010800040101010101" pitchFamily="2" charset="-122"/>
              </a:rPr>
              <a:t>void swap(T&amp; x, T&amp; y=m)</a:t>
            </a:r>
          </a:p>
          <a:p>
            <a:r>
              <a:rPr lang="en-US" altLang="zh-CN" sz="2000" dirty="0">
                <a:latin typeface="华文新魏" panose="02010800040101010101" pitchFamily="2" charset="-122"/>
                <a:ea typeface="华文新魏" panose="02010800040101010101" pitchFamily="2" charset="-122"/>
              </a:rPr>
              <a:t>{</a:t>
            </a:r>
          </a:p>
          <a:p>
            <a:r>
              <a:rPr lang="en-US" altLang="zh-CN" sz="2000" dirty="0">
                <a:latin typeface="华文新魏" panose="02010800040101010101" pitchFamily="2" charset="-122"/>
                <a:ea typeface="华文新魏" panose="02010800040101010101" pitchFamily="2" charset="-122"/>
              </a:rPr>
              <a:t>    T  temp = x;</a:t>
            </a:r>
          </a:p>
          <a:p>
            <a:r>
              <a:rPr lang="en-US" altLang="zh-CN" sz="2000" dirty="0">
                <a:latin typeface="华文新魏" panose="02010800040101010101" pitchFamily="2" charset="-122"/>
                <a:ea typeface="华文新魏" panose="02010800040101010101" pitchFamily="2" charset="-122"/>
              </a:rPr>
              <a:t>    x = y;</a:t>
            </a:r>
          </a:p>
          <a:p>
            <a:r>
              <a:rPr lang="en-US" altLang="zh-CN" sz="2000" dirty="0">
                <a:latin typeface="华文新魏" panose="02010800040101010101" pitchFamily="2" charset="-122"/>
                <a:ea typeface="华文新魏" panose="02010800040101010101" pitchFamily="2" charset="-122"/>
              </a:rPr>
              <a:t>    y = temp;</a:t>
            </a:r>
          </a:p>
          <a:p>
            <a:r>
              <a:rPr lang="en-US" altLang="zh-CN" sz="2000" dirty="0">
                <a:latin typeface="华文新魏" panose="02010800040101010101" pitchFamily="2" charset="-122"/>
                <a:ea typeface="华文新魏" panose="02010800040101010101" pitchFamily="2" charset="-122"/>
              </a:rPr>
              <a:t>}</a:t>
            </a:r>
          </a:p>
          <a:p>
            <a:endParaRPr lang="en-US" altLang="zh-CN" sz="2000" dirty="0">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template &lt;class D, class S&gt;		//class</a:t>
            </a:r>
            <a:r>
              <a:rPr lang="zh-CN" altLang="en-US" sz="2000" dirty="0">
                <a:latin typeface="华文新魏" panose="02010800040101010101" pitchFamily="2" charset="-122"/>
                <a:ea typeface="华文新魏" panose="02010800040101010101" pitchFamily="2" charset="-122"/>
              </a:rPr>
              <a:t>可用</a:t>
            </a:r>
            <a:r>
              <a:rPr lang="en-US" altLang="zh-CN" sz="2000" dirty="0">
                <a:latin typeface="华文新魏" panose="02010800040101010101" pitchFamily="2" charset="-122"/>
                <a:ea typeface="华文新魏" panose="02010800040101010101" pitchFamily="2" charset="-122"/>
              </a:rPr>
              <a:t>typename</a:t>
            </a:r>
            <a:r>
              <a:rPr lang="zh-CN" altLang="en-US" sz="2000" dirty="0">
                <a:latin typeface="华文新魏" panose="02010800040101010101" pitchFamily="2" charset="-122"/>
                <a:ea typeface="华文新魏" panose="02010800040101010101" pitchFamily="2" charset="-122"/>
              </a:rPr>
              <a:t>来代替定义形参</a:t>
            </a:r>
            <a:r>
              <a:rPr lang="en-US" altLang="zh-CN" sz="2000" dirty="0">
                <a:latin typeface="华文新魏" panose="02010800040101010101" pitchFamily="2" charset="-122"/>
                <a:ea typeface="华文新魏" panose="02010800040101010101" pitchFamily="2" charset="-122"/>
              </a:rPr>
              <a:t>D</a:t>
            </a:r>
            <a:r>
              <a:rPr lang="zh-CN" altLang="en-US" sz="2000" dirty="0">
                <a:latin typeface="华文新魏" panose="02010800040101010101" pitchFamily="2" charset="-122"/>
                <a:ea typeface="华文新魏" panose="02010800040101010101" pitchFamily="2" charset="-122"/>
              </a:rPr>
              <a:t>、</a:t>
            </a:r>
            <a:r>
              <a:rPr lang="en-US" altLang="zh-CN" sz="2000" dirty="0">
                <a:latin typeface="华文新魏" panose="02010800040101010101" pitchFamily="2" charset="-122"/>
                <a:ea typeface="华文新魏" panose="02010800040101010101" pitchFamily="2" charset="-122"/>
              </a:rPr>
              <a:t>S</a:t>
            </a:r>
          </a:p>
          <a:p>
            <a:r>
              <a:rPr lang="en-US" altLang="zh-CN" sz="2000" dirty="0">
                <a:latin typeface="华文新魏" panose="02010800040101010101" pitchFamily="2" charset="-122"/>
                <a:ea typeface="华文新魏" panose="02010800040101010101" pitchFamily="2" charset="-122"/>
              </a:rPr>
              <a:t>D convert(D&amp; x, const S&amp; y)		//</a:t>
            </a:r>
            <a:r>
              <a:rPr lang="zh-CN" altLang="en-US" sz="2000" dirty="0">
                <a:latin typeface="华文新魏" panose="02010800040101010101" pitchFamily="2" charset="-122"/>
                <a:ea typeface="华文新魏" panose="02010800040101010101" pitchFamily="2" charset="-122"/>
              </a:rPr>
              <a:t>模板形参</a:t>
            </a:r>
            <a:r>
              <a:rPr lang="en-US" altLang="zh-CN" sz="2000" dirty="0">
                <a:latin typeface="华文新魏" panose="02010800040101010101" pitchFamily="2" charset="-122"/>
                <a:ea typeface="华文新魏" panose="02010800040101010101" pitchFamily="2" charset="-122"/>
              </a:rPr>
              <a:t>D</a:t>
            </a:r>
            <a:r>
              <a:rPr lang="zh-CN" altLang="en-US" sz="2000" dirty="0">
                <a:latin typeface="华文新魏" panose="02010800040101010101" pitchFamily="2" charset="-122"/>
                <a:ea typeface="华文新魏" panose="02010800040101010101" pitchFamily="2" charset="-122"/>
              </a:rPr>
              <a:t>、</a:t>
            </a:r>
            <a:r>
              <a:rPr lang="en-US" altLang="zh-CN" sz="2000" dirty="0">
                <a:latin typeface="华文新魏" panose="02010800040101010101" pitchFamily="2" charset="-122"/>
                <a:ea typeface="华文新魏" panose="02010800040101010101" pitchFamily="2" charset="-122"/>
              </a:rPr>
              <a:t>S</a:t>
            </a:r>
            <a:r>
              <a:rPr lang="zh-CN" altLang="en-US" sz="2000" dirty="0">
                <a:latin typeface="华文新魏" panose="02010800040101010101" pitchFamily="2" charset="-122"/>
                <a:ea typeface="华文新魏" panose="02010800040101010101" pitchFamily="2" charset="-122"/>
              </a:rPr>
              <a:t>必须在函数参数表中出现</a:t>
            </a:r>
          </a:p>
          <a:p>
            <a:r>
              <a:rPr lang="en-US" altLang="zh-CN" sz="2000" dirty="0">
                <a:latin typeface="华文新魏" panose="02010800040101010101" pitchFamily="2" charset="-122"/>
                <a:ea typeface="华文新魏" panose="02010800040101010101" pitchFamily="2" charset="-122"/>
              </a:rPr>
              <a:t>{</a:t>
            </a:r>
          </a:p>
          <a:p>
            <a:r>
              <a:rPr lang="en-US" altLang="zh-CN" sz="2000" dirty="0">
                <a:latin typeface="华文新魏" panose="02010800040101010101" pitchFamily="2" charset="-122"/>
                <a:ea typeface="华文新魏" panose="02010800040101010101" pitchFamily="2" charset="-122"/>
              </a:rPr>
              <a:t>    return x = y;			//</a:t>
            </a:r>
            <a:r>
              <a:rPr lang="zh-CN" altLang="en-US" sz="2000" dirty="0">
                <a:latin typeface="华文新魏" panose="02010800040101010101" pitchFamily="2" charset="-122"/>
                <a:ea typeface="华文新魏" panose="02010800040101010101" pitchFamily="2" charset="-122"/>
              </a:rPr>
              <a:t>将</a:t>
            </a:r>
            <a:r>
              <a:rPr lang="en-US" altLang="zh-CN" sz="2000" dirty="0">
                <a:latin typeface="华文新魏" panose="02010800040101010101" pitchFamily="2" charset="-122"/>
                <a:ea typeface="华文新魏" panose="02010800040101010101" pitchFamily="2" charset="-122"/>
              </a:rPr>
              <a:t>y</a:t>
            </a:r>
            <a:r>
              <a:rPr lang="zh-CN" altLang="en-US" sz="2000" dirty="0">
                <a:latin typeface="华文新魏" panose="02010800040101010101" pitchFamily="2" charset="-122"/>
                <a:ea typeface="华文新魏" panose="02010800040101010101" pitchFamily="2" charset="-122"/>
              </a:rPr>
              <a:t>转换成类型</a:t>
            </a:r>
            <a:r>
              <a:rPr lang="en-US" altLang="zh-CN" sz="2000" dirty="0">
                <a:latin typeface="华文新魏" panose="02010800040101010101" pitchFamily="2" charset="-122"/>
                <a:ea typeface="华文新魏" panose="02010800040101010101" pitchFamily="2" charset="-122"/>
              </a:rPr>
              <a:t>D</a:t>
            </a:r>
            <a:r>
              <a:rPr lang="zh-CN" altLang="en-US" sz="2000" dirty="0">
                <a:latin typeface="华文新魏" panose="02010800040101010101" pitchFamily="2" charset="-122"/>
                <a:ea typeface="华文新魏" panose="02010800040101010101" pitchFamily="2" charset="-122"/>
              </a:rPr>
              <a:t>后赋给</a:t>
            </a:r>
            <a:r>
              <a:rPr lang="en-US" altLang="zh-CN" sz="2000" dirty="0">
                <a:latin typeface="华文新魏" panose="02010800040101010101" pitchFamily="2" charset="-122"/>
                <a:ea typeface="华文新魏" panose="02010800040101010101" pitchFamily="2" charset="-122"/>
              </a:rPr>
              <a:t>x</a:t>
            </a:r>
          </a:p>
          <a:p>
            <a:r>
              <a:rPr lang="en-US" altLang="zh-CN" sz="2000" dirty="0">
                <a:latin typeface="华文新魏" panose="02010800040101010101" pitchFamily="2" charset="-122"/>
                <a:ea typeface="华文新魏" panose="02010800040101010101" pitchFamily="2" charset="-122"/>
              </a:rPr>
              <a:t>}</a:t>
            </a:r>
          </a:p>
        </p:txBody>
      </p:sp>
      <p:sp>
        <p:nvSpPr>
          <p:cNvPr id="3" name="对话气泡: 矩形 2">
            <a:extLst>
              <a:ext uri="{FF2B5EF4-FFF2-40B4-BE49-F238E27FC236}">
                <a16:creationId xmlns:a16="http://schemas.microsoft.com/office/drawing/2014/main" id="{E4599CF0-BACA-D629-0822-F5E4FF6380F1}"/>
              </a:ext>
            </a:extLst>
          </p:cNvPr>
          <p:cNvSpPr/>
          <p:nvPr/>
        </p:nvSpPr>
        <p:spPr>
          <a:xfrm>
            <a:off x="3911172" y="2659223"/>
            <a:ext cx="2928167" cy="249409"/>
          </a:xfrm>
          <a:prstGeom prst="wedgeRectCallout">
            <a:avLst>
              <a:gd name="adj1" fmla="val -49215"/>
              <a:gd name="adj2" fmla="val -141762"/>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新魏" panose="02010800040101010101" pitchFamily="2" charset="-122"/>
                <a:ea typeface="华文新魏" panose="02010800040101010101" pitchFamily="2" charset="-122"/>
              </a:rPr>
              <a:t>非类型形参，可以给默认值</a:t>
            </a:r>
          </a:p>
        </p:txBody>
      </p:sp>
      <p:sp>
        <p:nvSpPr>
          <p:cNvPr id="4" name="对话气泡: 矩形 3">
            <a:extLst>
              <a:ext uri="{FF2B5EF4-FFF2-40B4-BE49-F238E27FC236}">
                <a16:creationId xmlns:a16="http://schemas.microsoft.com/office/drawing/2014/main" id="{F2289AF5-C963-3F5A-2C62-C5947420FF85}"/>
              </a:ext>
            </a:extLst>
          </p:cNvPr>
          <p:cNvSpPr/>
          <p:nvPr/>
        </p:nvSpPr>
        <p:spPr>
          <a:xfrm>
            <a:off x="2354041" y="4206183"/>
            <a:ext cx="2928167" cy="249409"/>
          </a:xfrm>
          <a:prstGeom prst="wedgeRectCallout">
            <a:avLst>
              <a:gd name="adj1" fmla="val -30207"/>
              <a:gd name="adj2" fmla="val 145163"/>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新魏" panose="02010800040101010101" pitchFamily="2" charset="-122"/>
                <a:ea typeface="华文新魏" panose="02010800040101010101" pitchFamily="2" charset="-122"/>
              </a:rPr>
              <a:t>可以有多个类型参数</a:t>
            </a:r>
          </a:p>
        </p:txBody>
      </p:sp>
      <p:sp>
        <p:nvSpPr>
          <p:cNvPr id="6" name="灯片编号占位符 5">
            <a:extLst>
              <a:ext uri="{FF2B5EF4-FFF2-40B4-BE49-F238E27FC236}">
                <a16:creationId xmlns:a16="http://schemas.microsoft.com/office/drawing/2014/main" id="{45837CBE-91AC-B497-BE6A-D4D5CE3C9932}"/>
              </a:ext>
            </a:extLst>
          </p:cNvPr>
          <p:cNvSpPr>
            <a:spLocks noGrp="1"/>
          </p:cNvSpPr>
          <p:nvPr>
            <p:ph type="sldNum" sz="quarter" idx="12"/>
          </p:nvPr>
        </p:nvSpPr>
        <p:spPr/>
        <p:txBody>
          <a:bodyPr/>
          <a:lstStyle/>
          <a:p>
            <a:fld id="{CC813869-C08B-485D-8632-BA365BA2F4BA}" type="slidenum">
              <a:rPr lang="zh-CN" altLang="en-US" smtClean="0"/>
              <a:t>10</a:t>
            </a:fld>
            <a:endParaRPr lang="zh-CN" altLang="en-US"/>
          </a:p>
        </p:txBody>
      </p:sp>
    </p:spTree>
    <p:extLst>
      <p:ext uri="{BB962C8B-B14F-4D97-AF65-F5344CB8AC3E}">
        <p14:creationId xmlns:p14="http://schemas.microsoft.com/office/powerpoint/2010/main" val="2747640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E3CA92B1-1A3F-4729-A44E-337B55514B09}"/>
              </a:ext>
            </a:extLst>
          </p:cNvPr>
          <p:cNvSpPr txBox="1"/>
          <p:nvPr/>
        </p:nvSpPr>
        <p:spPr>
          <a:xfrm>
            <a:off x="223520" y="1387115"/>
            <a:ext cx="11836400" cy="4278094"/>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struct A {</a:t>
            </a:r>
          </a:p>
          <a:p>
            <a:r>
              <a:rPr lang="en-US" altLang="zh-CN" dirty="0">
                <a:latin typeface="华文新魏" panose="02010800040101010101" pitchFamily="2" charset="-122"/>
                <a:ea typeface="华文新魏" panose="02010800040101010101" pitchFamily="2" charset="-122"/>
              </a:rPr>
              <a:t>    double </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 j, k;</a:t>
            </a:r>
          </a:p>
          <a:p>
            <a:r>
              <a:rPr lang="en-US" altLang="zh-CN" dirty="0">
                <a:latin typeface="华文新魏" panose="02010800040101010101" pitchFamily="2" charset="-122"/>
                <a:ea typeface="华文新魏" panose="02010800040101010101" pitchFamily="2" charset="-122"/>
              </a:rPr>
              <a:t>public:</a:t>
            </a:r>
          </a:p>
          <a:p>
            <a:r>
              <a:rPr lang="en-US" altLang="zh-CN" dirty="0">
                <a:latin typeface="华文新魏" panose="02010800040101010101" pitchFamily="2" charset="-122"/>
                <a:ea typeface="华文新魏" panose="02010800040101010101" pitchFamily="2" charset="-122"/>
              </a:rPr>
              <a:t>    A(double x, double y, double z) :</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(x), j(y), k(z) { };</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void main(void){</a:t>
            </a:r>
          </a:p>
          <a:p>
            <a:r>
              <a:rPr lang="en-US" altLang="zh-CN" dirty="0">
                <a:latin typeface="华文新魏" panose="02010800040101010101" pitchFamily="2" charset="-122"/>
                <a:ea typeface="华文新魏" panose="02010800040101010101" pitchFamily="2" charset="-122"/>
              </a:rPr>
              <a:t>    long x = 123, y = 456;</a:t>
            </a:r>
          </a:p>
          <a:p>
            <a:r>
              <a:rPr lang="en-US" altLang="zh-CN" dirty="0">
                <a:latin typeface="华文新魏" panose="02010800040101010101" pitchFamily="2" charset="-122"/>
                <a:ea typeface="华文新魏" panose="02010800040101010101" pitchFamily="2" charset="-122"/>
              </a:rPr>
              <a:t>    char a = 'A', b = 'B';</a:t>
            </a:r>
          </a:p>
          <a:p>
            <a:r>
              <a:rPr lang="en-US" altLang="zh-CN" dirty="0">
                <a:latin typeface="华文新魏" panose="02010800040101010101" pitchFamily="2" charset="-122"/>
                <a:ea typeface="华文新魏" panose="02010800040101010101" pitchFamily="2" charset="-122"/>
              </a:rPr>
              <a:t>    A  c(1, 2, 3), d(4, 5, 6);</a:t>
            </a:r>
          </a:p>
          <a:p>
            <a:r>
              <a:rPr lang="en-US" altLang="zh-CN" dirty="0">
                <a:latin typeface="华文新魏" panose="02010800040101010101" pitchFamily="2" charset="-122"/>
                <a:ea typeface="华文新魏" panose="02010800040101010101" pitchFamily="2" charset="-122"/>
              </a:rPr>
              <a:t>    swap</a:t>
            </a:r>
            <a:r>
              <a:rPr lang="en-US" altLang="zh-CN" dirty="0">
                <a:solidFill>
                  <a:srgbClr val="FF0000"/>
                </a:solidFill>
                <a:latin typeface="华文新魏" panose="02010800040101010101" pitchFamily="2" charset="-122"/>
                <a:ea typeface="华文新魏" panose="02010800040101010101" pitchFamily="2" charset="-122"/>
              </a:rPr>
              <a:t>&lt;long, 0&gt;(</a:t>
            </a:r>
            <a:r>
              <a:rPr lang="en-US" altLang="zh-CN" dirty="0">
                <a:latin typeface="华文新魏" panose="02010800040101010101" pitchFamily="2" charset="-122"/>
                <a:ea typeface="华文新魏" panose="02010800040101010101" pitchFamily="2" charset="-122"/>
              </a:rPr>
              <a:t>x, y);	//</a:t>
            </a:r>
            <a:r>
              <a:rPr lang="zh-CN" altLang="en-US" dirty="0">
                <a:solidFill>
                  <a:srgbClr val="FF0000"/>
                </a:solidFill>
                <a:latin typeface="华文新魏" panose="02010800040101010101" pitchFamily="2" charset="-122"/>
                <a:ea typeface="华文新魏" panose="02010800040101010101" pitchFamily="2" charset="-122"/>
              </a:rPr>
              <a:t>显式给出类型实参</a:t>
            </a:r>
            <a:r>
              <a:rPr lang="zh-CN" altLang="en-US" dirty="0">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必须用常量传给非类型实参</a:t>
            </a:r>
            <a:r>
              <a:rPr lang="en-US" altLang="zh-CN" dirty="0">
                <a:solidFill>
                  <a:srgbClr val="FF0000"/>
                </a:solidFill>
                <a:latin typeface="华文新魏" panose="02010800040101010101" pitchFamily="2" charset="-122"/>
                <a:ea typeface="华文新魏" panose="02010800040101010101" pitchFamily="2" charset="-122"/>
              </a:rPr>
              <a:t>m</a:t>
            </a:r>
            <a:r>
              <a:rPr lang="zh-CN" altLang="en-US" dirty="0">
                <a:solidFill>
                  <a:srgbClr val="FF0000"/>
                </a:solidFill>
                <a:latin typeface="华文新魏" panose="02010800040101010101" pitchFamily="2" charset="-122"/>
                <a:ea typeface="华文新魏" panose="02010800040101010101" pitchFamily="2" charset="-122"/>
              </a:rPr>
              <a:t>，函数模板实例化得到实例函数</a:t>
            </a:r>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swap(x, y);	//</a:t>
            </a:r>
            <a:r>
              <a:rPr lang="zh-CN" altLang="en-US" dirty="0">
                <a:latin typeface="华文新魏" panose="02010800040101010101" pitchFamily="2" charset="-122"/>
                <a:ea typeface="华文新魏" panose="02010800040101010101" pitchFamily="2" charset="-122"/>
              </a:rPr>
              <a:t>自动生成实例函数</a:t>
            </a:r>
            <a:r>
              <a:rPr lang="en-US" altLang="zh-CN" dirty="0">
                <a:latin typeface="华文新魏" panose="02010800040101010101" pitchFamily="2" charset="-122"/>
                <a:ea typeface="华文新魏" panose="02010800040101010101" pitchFamily="2" charset="-122"/>
              </a:rPr>
              <a:t>void swap(long &amp;x, long &amp;y)</a:t>
            </a:r>
            <a:r>
              <a:rPr lang="zh-CN" altLang="en-US" dirty="0">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通过实参推断类型形参</a:t>
            </a:r>
            <a:r>
              <a:rPr lang="en-US" altLang="zh-CN" dirty="0">
                <a:solidFill>
                  <a:srgbClr val="FF0000"/>
                </a:solidFill>
                <a:latin typeface="华文新魏" panose="02010800040101010101" pitchFamily="2" charset="-122"/>
                <a:ea typeface="华文新魏" panose="02010800040101010101" pitchFamily="2" charset="-122"/>
              </a:rPr>
              <a:t>T</a:t>
            </a:r>
            <a:r>
              <a:rPr lang="zh-CN" altLang="en-US" dirty="0">
                <a:solidFill>
                  <a:srgbClr val="FF0000"/>
                </a:solidFill>
                <a:latin typeface="华文新魏" panose="02010800040101010101" pitchFamily="2" charset="-122"/>
                <a:ea typeface="华文新魏" panose="02010800040101010101" pitchFamily="2" charset="-122"/>
              </a:rPr>
              <a:t>，隐式实例化函数模板</a:t>
            </a:r>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swap(a, b);	//</a:t>
            </a:r>
            <a:r>
              <a:rPr lang="zh-CN" altLang="en-US" dirty="0">
                <a:latin typeface="华文新魏" panose="02010800040101010101" pitchFamily="2" charset="-122"/>
                <a:ea typeface="华文新魏" panose="02010800040101010101" pitchFamily="2" charset="-122"/>
              </a:rPr>
              <a:t>自动生成实例函数</a:t>
            </a:r>
            <a:r>
              <a:rPr lang="en-US" altLang="zh-CN" dirty="0">
                <a:latin typeface="华文新魏" panose="02010800040101010101" pitchFamily="2" charset="-122"/>
                <a:ea typeface="华文新魏" panose="02010800040101010101" pitchFamily="2" charset="-122"/>
              </a:rPr>
              <a:t>void swap(char &amp;x, char &amp;y)</a:t>
            </a:r>
            <a:r>
              <a:rPr lang="zh-CN" altLang="en-US" dirty="0">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隐式给出类型实参</a:t>
            </a:r>
            <a:r>
              <a:rPr lang="en-US" altLang="zh-CN" dirty="0">
                <a:solidFill>
                  <a:srgbClr val="FF0000"/>
                </a:solidFill>
                <a:latin typeface="华文新魏" panose="02010800040101010101" pitchFamily="2" charset="-122"/>
                <a:ea typeface="华文新魏" panose="02010800040101010101" pitchFamily="2" charset="-122"/>
              </a:rPr>
              <a:t>char</a:t>
            </a:r>
            <a:r>
              <a:rPr lang="zh-CN" altLang="en-US" dirty="0">
                <a:solidFill>
                  <a:srgbClr val="FF0000"/>
                </a:solidFill>
                <a:latin typeface="华文新魏" panose="02010800040101010101" pitchFamily="2" charset="-122"/>
                <a:ea typeface="华文新魏" panose="02010800040101010101" pitchFamily="2" charset="-122"/>
              </a:rPr>
              <a:t>，</a:t>
            </a:r>
            <a:r>
              <a:rPr lang="en-US" altLang="zh-CN" dirty="0">
                <a:solidFill>
                  <a:srgbClr val="FF0000"/>
                </a:solidFill>
                <a:latin typeface="华文新魏" panose="02010800040101010101" pitchFamily="2" charset="-122"/>
                <a:ea typeface="华文新魏" panose="02010800040101010101" pitchFamily="2" charset="-122"/>
              </a:rPr>
              <a:t>m=0</a:t>
            </a:r>
          </a:p>
          <a:p>
            <a:r>
              <a:rPr lang="en-US" altLang="zh-CN" dirty="0">
                <a:latin typeface="华文新魏" panose="02010800040101010101" pitchFamily="2" charset="-122"/>
                <a:ea typeface="华文新魏" panose="02010800040101010101" pitchFamily="2" charset="-122"/>
              </a:rPr>
              <a:t>    swap(c, d);	//</a:t>
            </a:r>
            <a:r>
              <a:rPr lang="zh-CN" altLang="en-US" dirty="0">
                <a:latin typeface="华文新魏" panose="02010800040101010101" pitchFamily="2" charset="-122"/>
                <a:ea typeface="华文新魏" panose="02010800040101010101" pitchFamily="2" charset="-122"/>
              </a:rPr>
              <a:t>自动生成实例函数</a:t>
            </a:r>
            <a:r>
              <a:rPr lang="en-US" altLang="zh-CN" dirty="0">
                <a:latin typeface="华文新魏" panose="02010800040101010101" pitchFamily="2" charset="-122"/>
                <a:ea typeface="华文新魏" panose="02010800040101010101" pitchFamily="2" charset="-122"/>
              </a:rPr>
              <a:t>void swap(A &amp;x, A &amp;y)</a:t>
            </a:r>
          </a:p>
          <a:p>
            <a:r>
              <a:rPr lang="en-US" altLang="zh-CN" dirty="0">
                <a:latin typeface="华文新魏" panose="02010800040101010101" pitchFamily="2" charset="-122"/>
                <a:ea typeface="华文新魏" panose="02010800040101010101" pitchFamily="2" charset="-122"/>
              </a:rPr>
              <a:t>    convert(a, y);	//</a:t>
            </a:r>
            <a:r>
              <a:rPr lang="zh-CN" altLang="en-US" dirty="0">
                <a:latin typeface="华文新魏" panose="02010800040101010101" pitchFamily="2" charset="-122"/>
                <a:ea typeface="华文新魏" panose="02010800040101010101" pitchFamily="2" charset="-122"/>
              </a:rPr>
              <a:t>自动生成实例函数</a:t>
            </a:r>
            <a:r>
              <a:rPr lang="en-US" altLang="zh-CN" dirty="0">
                <a:latin typeface="华文新魏" panose="02010800040101010101" pitchFamily="2" charset="-122"/>
                <a:ea typeface="华文新魏" panose="02010800040101010101" pitchFamily="2" charset="-122"/>
              </a:rPr>
              <a:t>char convert (char &amp;x, const long &amp;y)</a:t>
            </a:r>
          </a:p>
          <a:p>
            <a:r>
              <a:rPr lang="en-US" altLang="zh-CN" sz="2000" dirty="0">
                <a:latin typeface="华文新魏" panose="02010800040101010101" pitchFamily="2" charset="-122"/>
                <a:ea typeface="华文新魏" panose="02010800040101010101" pitchFamily="2" charset="-122"/>
              </a:rPr>
              <a:t>}</a:t>
            </a:r>
          </a:p>
        </p:txBody>
      </p:sp>
      <p:sp>
        <p:nvSpPr>
          <p:cNvPr id="3" name="灯片编号占位符 2">
            <a:extLst>
              <a:ext uri="{FF2B5EF4-FFF2-40B4-BE49-F238E27FC236}">
                <a16:creationId xmlns:a16="http://schemas.microsoft.com/office/drawing/2014/main" id="{CC7EF3CA-CBA9-08C3-90A1-C83FFD46B8E0}"/>
              </a:ext>
            </a:extLst>
          </p:cNvPr>
          <p:cNvSpPr>
            <a:spLocks noGrp="1"/>
          </p:cNvSpPr>
          <p:nvPr>
            <p:ph type="sldNum" sz="quarter" idx="12"/>
          </p:nvPr>
        </p:nvSpPr>
        <p:spPr/>
        <p:txBody>
          <a:bodyPr/>
          <a:lstStyle/>
          <a:p>
            <a:fld id="{CC813869-C08B-485D-8632-BA365BA2F4BA}" type="slidenum">
              <a:rPr lang="zh-CN" altLang="en-US" smtClean="0"/>
              <a:t>11</a:t>
            </a:fld>
            <a:endParaRPr lang="zh-CN" altLang="en-US"/>
          </a:p>
        </p:txBody>
      </p:sp>
    </p:spTree>
    <p:extLst>
      <p:ext uri="{BB962C8B-B14F-4D97-AF65-F5344CB8AC3E}">
        <p14:creationId xmlns:p14="http://schemas.microsoft.com/office/powerpoint/2010/main" val="3039617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6" name="文本框 5">
            <a:extLst>
              <a:ext uri="{FF2B5EF4-FFF2-40B4-BE49-F238E27FC236}">
                <a16:creationId xmlns:a16="http://schemas.microsoft.com/office/drawing/2014/main" id="{7128310A-341B-40A9-BB1B-5CE4609D303E}"/>
              </a:ext>
            </a:extLst>
          </p:cNvPr>
          <p:cNvSpPr txBox="1"/>
          <p:nvPr/>
        </p:nvSpPr>
        <p:spPr>
          <a:xfrm>
            <a:off x="609600" y="1512403"/>
            <a:ext cx="10262532" cy="5078313"/>
          </a:xfrm>
          <a:prstGeom prst="rect">
            <a:avLst/>
          </a:prstGeom>
          <a:noFill/>
        </p:spPr>
        <p:txBody>
          <a:bodyPr wrap="square">
            <a:spAutoFit/>
          </a:bodyPr>
          <a:lstStyle/>
          <a:p>
            <a:r>
              <a:rPr lang="zh-CN" altLang="zh-CN" sz="1800" kern="100" dirty="0">
                <a:effectLst/>
                <a:latin typeface="华文新魏" panose="02010800040101010101" pitchFamily="2" charset="-122"/>
                <a:ea typeface="华文新魏" panose="02010800040101010101" pitchFamily="2" charset="-122"/>
                <a:cs typeface="Arial" panose="020B0604020202020204" pitchFamily="34" charset="0"/>
              </a:rPr>
              <a:t>【例</a:t>
            </a:r>
            <a:r>
              <a:rPr lang="en-US" altLang="zh-CN" sz="1800" kern="100" dirty="0">
                <a:effectLst/>
                <a:latin typeface="华文新魏" panose="02010800040101010101" pitchFamily="2" charset="-122"/>
                <a:ea typeface="华文新魏" panose="02010800040101010101" pitchFamily="2" charset="-122"/>
              </a:rPr>
              <a:t>13.4</a:t>
            </a:r>
            <a:r>
              <a:rPr lang="zh-CN" altLang="zh-CN" sz="1800" kern="100" dirty="0">
                <a:effectLst/>
                <a:latin typeface="华文新魏" panose="02010800040101010101" pitchFamily="2" charset="-122"/>
                <a:ea typeface="华文新魏" panose="02010800040101010101" pitchFamily="2" charset="-122"/>
                <a:cs typeface="Arial" panose="020B0604020202020204" pitchFamily="34" charset="0"/>
              </a:rPr>
              <a:t>】</a:t>
            </a:r>
            <a:r>
              <a:rPr lang="zh-CN" altLang="en-US" dirty="0">
                <a:latin typeface="华文新魏" panose="02010800040101010101" pitchFamily="2" charset="-122"/>
                <a:ea typeface="华文新魏" panose="02010800040101010101" pitchFamily="2" charset="-122"/>
              </a:rPr>
              <a:t>单独定义函数成员为模板</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#include&lt;typeinfo&gt;		</a:t>
            </a:r>
          </a:p>
          <a:p>
            <a:r>
              <a:rPr lang="en-US" altLang="zh-CN" dirty="0">
                <a:latin typeface="华文新魏" panose="02010800040101010101" pitchFamily="2" charset="-122"/>
                <a:ea typeface="华文新魏" panose="02010800040101010101" pitchFamily="2" charset="-122"/>
              </a:rPr>
              <a:t>class ANY {			//</a:t>
            </a:r>
            <a:r>
              <a:rPr lang="zh-CN" altLang="en-US" dirty="0">
                <a:latin typeface="华文新魏" panose="02010800040101010101" pitchFamily="2" charset="-122"/>
                <a:ea typeface="华文新魏" panose="02010800040101010101" pitchFamily="2" charset="-122"/>
              </a:rPr>
              <a:t>定义一个可存储任何简单类型值的类</a:t>
            </a:r>
            <a:r>
              <a:rPr lang="en-US" altLang="zh-CN" dirty="0">
                <a:latin typeface="华文新魏" panose="02010800040101010101" pitchFamily="2" charset="-122"/>
                <a:ea typeface="华文新魏" panose="02010800040101010101" pitchFamily="2" charset="-122"/>
              </a:rPr>
              <a:t>ANY</a:t>
            </a:r>
          </a:p>
          <a:p>
            <a:r>
              <a:rPr lang="en-US" altLang="zh-CN" dirty="0">
                <a:latin typeface="华文新魏" panose="02010800040101010101" pitchFamily="2" charset="-122"/>
                <a:ea typeface="华文新魏" panose="02010800040101010101" pitchFamily="2" charset="-122"/>
              </a:rPr>
              <a:t>    void* p;</a:t>
            </a:r>
          </a:p>
          <a:p>
            <a:r>
              <a:rPr lang="en-US" altLang="zh-CN" dirty="0">
                <a:latin typeface="华文新魏" panose="02010800040101010101" pitchFamily="2" charset="-122"/>
                <a:ea typeface="华文新魏" panose="02010800040101010101" pitchFamily="2" charset="-122"/>
              </a:rPr>
              <a:t>    const char* t;</a:t>
            </a:r>
          </a:p>
          <a:p>
            <a:r>
              <a:rPr lang="en-US" altLang="zh-CN" dirty="0">
                <a:latin typeface="华文新魏" panose="02010800040101010101" pitchFamily="2" charset="-122"/>
                <a:ea typeface="华文新魏" panose="02010800040101010101" pitchFamily="2" charset="-122"/>
              </a:rPr>
              <a:t>public:</a:t>
            </a:r>
          </a:p>
          <a:p>
            <a:r>
              <a:rPr lang="en-US" altLang="zh-CN" dirty="0">
                <a:latin typeface="华文新魏" panose="02010800040101010101" pitchFamily="2" charset="-122"/>
                <a:ea typeface="华文新魏" panose="02010800040101010101" pitchFamily="2" charset="-122"/>
              </a:rPr>
              <a:t>    template &lt;typename T&gt; ANY(T x) {//</a:t>
            </a:r>
            <a:r>
              <a:rPr lang="zh-CN" altLang="en-US" dirty="0">
                <a:solidFill>
                  <a:srgbClr val="FF0000"/>
                </a:solidFill>
                <a:latin typeface="华文新魏" panose="02010800040101010101" pitchFamily="2" charset="-122"/>
                <a:ea typeface="华文新魏" panose="02010800040101010101" pitchFamily="2" charset="-122"/>
              </a:rPr>
              <a:t>单独定义构造函数模板</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p = new T(x);</a:t>
            </a:r>
          </a:p>
          <a:p>
            <a:r>
              <a:rPr lang="en-US" altLang="zh-CN" dirty="0">
                <a:latin typeface="华文新魏" panose="02010800040101010101" pitchFamily="2" charset="-122"/>
                <a:ea typeface="华文新魏" panose="02010800040101010101" pitchFamily="2" charset="-122"/>
              </a:rPr>
              <a:t>        t = typeid(T).name();</a:t>
            </a:r>
          </a:p>
          <a:p>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    void* P() { return p; }</a:t>
            </a:r>
          </a:p>
          <a:p>
            <a:r>
              <a:rPr lang="en-US" altLang="zh-CN" dirty="0">
                <a:latin typeface="华文新魏" panose="02010800040101010101" pitchFamily="2" charset="-122"/>
                <a:ea typeface="华文新魏" panose="02010800040101010101" pitchFamily="2" charset="-122"/>
              </a:rPr>
              <a:t>    const char* T() { return t; }	//</a:t>
            </a:r>
            <a:r>
              <a:rPr lang="zh-CN" altLang="en-US" dirty="0">
                <a:solidFill>
                  <a:srgbClr val="FF0000"/>
                </a:solidFill>
                <a:latin typeface="华文新魏" panose="02010800040101010101" pitchFamily="2" charset="-122"/>
                <a:ea typeface="华文新魏" panose="02010800040101010101" pitchFamily="2" charset="-122"/>
              </a:rPr>
              <a:t>此</a:t>
            </a:r>
            <a:r>
              <a:rPr lang="en-US" altLang="zh-CN" dirty="0">
                <a:solidFill>
                  <a:srgbClr val="FF0000"/>
                </a:solidFill>
                <a:latin typeface="华文新魏" panose="02010800040101010101" pitchFamily="2" charset="-122"/>
                <a:ea typeface="华文新魏" panose="02010800040101010101" pitchFamily="2" charset="-122"/>
              </a:rPr>
              <a:t>T</a:t>
            </a:r>
            <a:r>
              <a:rPr lang="zh-CN" altLang="en-US" dirty="0">
                <a:solidFill>
                  <a:srgbClr val="FF0000"/>
                </a:solidFill>
                <a:latin typeface="华文新魏" panose="02010800040101010101" pitchFamily="2" charset="-122"/>
                <a:ea typeface="华文新魏" panose="02010800040101010101" pitchFamily="2" charset="-122"/>
              </a:rPr>
              <a:t>为函数成员的名称，不是模板的类型形参</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~ANY() </a:t>
            </a:r>
            <a:r>
              <a:rPr lang="en-US" altLang="zh-CN" dirty="0" err="1">
                <a:latin typeface="华文新魏" panose="02010800040101010101" pitchFamily="2" charset="-122"/>
                <a:ea typeface="华文新魏" panose="02010800040101010101" pitchFamily="2" charset="-122"/>
              </a:rPr>
              <a:t>noexcept</a:t>
            </a:r>
            <a:r>
              <a:rPr lang="en-US" altLang="zh-CN" dirty="0">
                <a:latin typeface="华文新魏" panose="02010800040101010101" pitchFamily="2" charset="-122"/>
                <a:ea typeface="华文新魏" panose="02010800040101010101" pitchFamily="2" charset="-122"/>
              </a:rPr>
              <a:t> { if (p) { delete p;  p = </a:t>
            </a:r>
            <a:r>
              <a:rPr lang="en-US" altLang="zh-CN" dirty="0" err="1">
                <a:latin typeface="华文新魏" panose="02010800040101010101" pitchFamily="2" charset="-122"/>
                <a:ea typeface="华文新魏" panose="02010800040101010101" pitchFamily="2" charset="-122"/>
              </a:rPr>
              <a:t>nullptr</a:t>
            </a:r>
            <a:r>
              <a:rPr lang="en-US" altLang="zh-CN" dirty="0">
                <a:latin typeface="华文新魏" panose="02010800040101010101" pitchFamily="2" charset="-122"/>
                <a:ea typeface="华文新魏" panose="02010800040101010101" pitchFamily="2" charset="-122"/>
              </a:rPr>
              <a:t>; } }</a:t>
            </a:r>
          </a:p>
          <a:p>
            <a:r>
              <a:rPr lang="en-US" altLang="zh-CN" dirty="0">
                <a:latin typeface="华文新魏" panose="02010800040101010101" pitchFamily="2" charset="-122"/>
                <a:ea typeface="华文新魏" panose="02010800040101010101" pitchFamily="2" charset="-122"/>
              </a:rPr>
              <a:t>}a(20);			//</a:t>
            </a:r>
            <a:r>
              <a:rPr lang="zh-CN" altLang="en-US" dirty="0">
                <a:solidFill>
                  <a:srgbClr val="FF0000"/>
                </a:solidFill>
                <a:latin typeface="华文新魏" panose="02010800040101010101" pitchFamily="2" charset="-122"/>
                <a:ea typeface="华文新魏" panose="02010800040101010101" pitchFamily="2" charset="-122"/>
              </a:rPr>
              <a:t>自动从构造函数模板生成构造函数</a:t>
            </a:r>
            <a:r>
              <a:rPr lang="en-US" altLang="zh-CN" dirty="0">
                <a:solidFill>
                  <a:srgbClr val="FF0000"/>
                </a:solidFill>
                <a:latin typeface="华文新魏" panose="02010800040101010101" pitchFamily="2" charset="-122"/>
                <a:ea typeface="华文新魏" panose="02010800040101010101" pitchFamily="2" charset="-122"/>
              </a:rPr>
              <a:t>ANY::ANY(int)</a:t>
            </a:r>
            <a:r>
              <a:rPr lang="zh-CN" altLang="en-US" dirty="0">
                <a:solidFill>
                  <a:srgbClr val="FF0000"/>
                </a:solidFill>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通过实参类型推断</a:t>
            </a:r>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void main(void){</a:t>
            </a:r>
          </a:p>
          <a:p>
            <a:r>
              <a:rPr lang="en-US" altLang="zh-CN" dirty="0">
                <a:latin typeface="华文新魏" panose="02010800040101010101" pitchFamily="2" charset="-122"/>
                <a:ea typeface="华文新魏" panose="02010800040101010101" pitchFamily="2" charset="-122"/>
              </a:rPr>
              <a:t>    double* q(</a:t>
            </a:r>
            <a:r>
              <a:rPr lang="en-US" altLang="zh-CN" dirty="0" err="1">
                <a:latin typeface="华文新魏" panose="02010800040101010101" pitchFamily="2" charset="-122"/>
                <a:ea typeface="华文新魏" panose="02010800040101010101" pitchFamily="2" charset="-122"/>
              </a:rPr>
              <a:t>nullptr</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等价于“</a:t>
            </a:r>
            <a:r>
              <a:rPr lang="en-US" altLang="zh-CN" dirty="0">
                <a:latin typeface="华文新魏" panose="02010800040101010101" pitchFamily="2" charset="-122"/>
                <a:ea typeface="华文新魏" panose="02010800040101010101" pitchFamily="2" charset="-122"/>
              </a:rPr>
              <a:t>double* q=</a:t>
            </a:r>
            <a:r>
              <a:rPr lang="en-US" altLang="zh-CN" dirty="0" err="1">
                <a:latin typeface="华文新魏" panose="02010800040101010101" pitchFamily="2" charset="-122"/>
                <a:ea typeface="华文新魏" panose="02010800040101010101" pitchFamily="2" charset="-122"/>
              </a:rPr>
              <a:t>nullptr</a:t>
            </a:r>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if (</a:t>
            </a:r>
            <a:r>
              <a:rPr lang="en-US" altLang="zh-CN" dirty="0" err="1">
                <a:latin typeface="华文新魏" panose="02010800040101010101" pitchFamily="2" charset="-122"/>
                <a:ea typeface="华文新魏" panose="02010800040101010101" pitchFamily="2" charset="-122"/>
              </a:rPr>
              <a:t>a.T</a:t>
            </a:r>
            <a:r>
              <a:rPr lang="en-US" altLang="zh-CN" dirty="0">
                <a:latin typeface="华文新魏" panose="02010800040101010101" pitchFamily="2" charset="-122"/>
                <a:ea typeface="华文新魏" panose="02010800040101010101" pitchFamily="2" charset="-122"/>
              </a:rPr>
              <a:t>() == typeid(double).name()) q = (double*)</a:t>
            </a:r>
            <a:r>
              <a:rPr lang="en-US" altLang="zh-CN" dirty="0" err="1">
                <a:latin typeface="华文新魏" panose="02010800040101010101" pitchFamily="2" charset="-122"/>
                <a:ea typeface="华文新魏" panose="02010800040101010101" pitchFamily="2" charset="-122"/>
              </a:rPr>
              <a:t>a.P</a:t>
            </a:r>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a.P</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返回</a:t>
            </a:r>
            <a:r>
              <a:rPr lang="en-US" altLang="zh-CN" dirty="0">
                <a:latin typeface="华文新魏" panose="02010800040101010101" pitchFamily="2" charset="-122"/>
                <a:ea typeface="华文新魏" panose="02010800040101010101" pitchFamily="2" charset="-122"/>
              </a:rPr>
              <a:t>void </a:t>
            </a:r>
            <a:r>
              <a:rPr lang="zh-CN" altLang="en-US"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t>
            </a:r>
          </a:p>
        </p:txBody>
      </p:sp>
      <p:sp>
        <p:nvSpPr>
          <p:cNvPr id="3" name="灯片编号占位符 2">
            <a:extLst>
              <a:ext uri="{FF2B5EF4-FFF2-40B4-BE49-F238E27FC236}">
                <a16:creationId xmlns:a16="http://schemas.microsoft.com/office/drawing/2014/main" id="{442DE216-CB8B-EFA7-ABB1-F1C8D3877C58}"/>
              </a:ext>
            </a:extLst>
          </p:cNvPr>
          <p:cNvSpPr>
            <a:spLocks noGrp="1"/>
          </p:cNvSpPr>
          <p:nvPr>
            <p:ph type="sldNum" sz="quarter" idx="12"/>
          </p:nvPr>
        </p:nvSpPr>
        <p:spPr/>
        <p:txBody>
          <a:bodyPr/>
          <a:lstStyle/>
          <a:p>
            <a:fld id="{CC813869-C08B-485D-8632-BA365BA2F4BA}" type="slidenum">
              <a:rPr lang="zh-CN" altLang="en-US" smtClean="0"/>
              <a:t>12</a:t>
            </a:fld>
            <a:endParaRPr lang="zh-CN" altLang="en-US"/>
          </a:p>
        </p:txBody>
      </p:sp>
    </p:spTree>
    <p:extLst>
      <p:ext uri="{BB962C8B-B14F-4D97-AF65-F5344CB8AC3E}">
        <p14:creationId xmlns:p14="http://schemas.microsoft.com/office/powerpoint/2010/main" val="2471600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431390" y="1825625"/>
            <a:ext cx="10922410" cy="1957810"/>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13.2  </a:t>
            </a:r>
            <a:r>
              <a:rPr lang="zh-CN" altLang="en-US" dirty="0">
                <a:latin typeface="华文新魏" panose="02010800040101010101" pitchFamily="2" charset="-122"/>
                <a:ea typeface="华文新魏" panose="02010800040101010101" pitchFamily="2" charset="-122"/>
              </a:rPr>
              <a:t>函数模板（课堂略）</a:t>
            </a:r>
          </a:p>
        </p:txBody>
      </p:sp>
      <p:sp>
        <p:nvSpPr>
          <p:cNvPr id="6" name="文本框 5">
            <a:extLst>
              <a:ext uri="{FF2B5EF4-FFF2-40B4-BE49-F238E27FC236}">
                <a16:creationId xmlns:a16="http://schemas.microsoft.com/office/drawing/2014/main" id="{2845B5B1-E0D9-48D9-A8B5-77F96D442EE8}"/>
              </a:ext>
            </a:extLst>
          </p:cNvPr>
          <p:cNvSpPr txBox="1"/>
          <p:nvPr/>
        </p:nvSpPr>
        <p:spPr>
          <a:xfrm>
            <a:off x="436881" y="2413744"/>
            <a:ext cx="11353148" cy="1616918"/>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函数模板的</a:t>
            </a:r>
            <a:r>
              <a:rPr lang="zh-CN" altLang="en-US" sz="2400" b="1" dirty="0">
                <a:solidFill>
                  <a:srgbClr val="FF0000"/>
                </a:solidFill>
                <a:latin typeface="华文新魏" panose="02010800040101010101" pitchFamily="2" charset="-122"/>
                <a:ea typeface="华文新魏" panose="02010800040101010101" pitchFamily="2" charset="-122"/>
              </a:rPr>
              <a:t>类型形参允许参数个数可变，用省略参数“</a:t>
            </a:r>
            <a:r>
              <a:rPr lang="en-US" altLang="zh-CN" sz="2400" b="1" dirty="0">
                <a:solidFill>
                  <a:srgbClr val="FF0000"/>
                </a:solidFill>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表示任意个类型形参</a:t>
            </a:r>
            <a:endParaRPr lang="en-US" altLang="zh-CN" sz="2400" b="1" dirty="0">
              <a:solidFill>
                <a:srgbClr val="FF0000"/>
              </a:solidFill>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用递归定义的方法可</a:t>
            </a:r>
            <a:r>
              <a:rPr lang="zh-CN" altLang="zh-CN" sz="2400" b="1" dirty="0">
                <a:latin typeface="华文新魏" panose="02010800040101010101" pitchFamily="2" charset="-122"/>
                <a:ea typeface="华文新魏" panose="02010800040101010101" pitchFamily="2" charset="-122"/>
              </a:rPr>
              <a:t>展开并处理这些类型形参</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生成实例函数时，可能因递归生成多个实例函数，这些实例函数之间递归调用。</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endParaRPr lang="en-US" altLang="zh-CN" sz="2400" b="1" dirty="0">
              <a:latin typeface="华文新魏" panose="02010800040101010101" pitchFamily="2" charset="-122"/>
              <a:ea typeface="华文新魏" panose="02010800040101010101" pitchFamily="2" charset="-122"/>
            </a:endParaRPr>
          </a:p>
        </p:txBody>
      </p:sp>
      <p:sp>
        <p:nvSpPr>
          <p:cNvPr id="4" name="灯片编号占位符 3">
            <a:extLst>
              <a:ext uri="{FF2B5EF4-FFF2-40B4-BE49-F238E27FC236}">
                <a16:creationId xmlns:a16="http://schemas.microsoft.com/office/drawing/2014/main" id="{ED7BE239-D5AA-00BD-62E6-4DEF9C73622B}"/>
              </a:ext>
            </a:extLst>
          </p:cNvPr>
          <p:cNvSpPr>
            <a:spLocks noGrp="1"/>
          </p:cNvSpPr>
          <p:nvPr>
            <p:ph type="sldNum" sz="quarter" idx="12"/>
          </p:nvPr>
        </p:nvSpPr>
        <p:spPr/>
        <p:txBody>
          <a:bodyPr/>
          <a:lstStyle/>
          <a:p>
            <a:fld id="{CC813869-C08B-485D-8632-BA365BA2F4BA}" type="slidenum">
              <a:rPr lang="zh-CN" altLang="en-US" smtClean="0"/>
              <a:t>13</a:t>
            </a:fld>
            <a:endParaRPr lang="zh-CN" altLang="en-US"/>
          </a:p>
        </p:txBody>
      </p:sp>
    </p:spTree>
    <p:extLst>
      <p:ext uri="{BB962C8B-B14F-4D97-AF65-F5344CB8AC3E}">
        <p14:creationId xmlns:p14="http://schemas.microsoft.com/office/powerpoint/2010/main" val="1400751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746760" y="39951"/>
            <a:ext cx="10515600" cy="1325563"/>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文本框 2">
            <a:extLst>
              <a:ext uri="{FF2B5EF4-FFF2-40B4-BE49-F238E27FC236}">
                <a16:creationId xmlns:a16="http://schemas.microsoft.com/office/drawing/2014/main" id="{D38943C6-8B83-41C1-B9B9-A64685337D52}"/>
              </a:ext>
            </a:extLst>
          </p:cNvPr>
          <p:cNvSpPr txBox="1"/>
          <p:nvPr/>
        </p:nvSpPr>
        <p:spPr>
          <a:xfrm>
            <a:off x="287323" y="1081034"/>
            <a:ext cx="11731957" cy="5909310"/>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例</a:t>
            </a:r>
            <a:r>
              <a:rPr lang="en-US" altLang="zh-CN" dirty="0">
                <a:latin typeface="华文新魏" panose="02010800040101010101" pitchFamily="2" charset="-122"/>
                <a:ea typeface="华文新魏" panose="02010800040101010101" pitchFamily="2" charset="-122"/>
              </a:rPr>
              <a:t>13.5】</a:t>
            </a:r>
            <a:r>
              <a:rPr lang="zh-CN" altLang="en-US" dirty="0">
                <a:latin typeface="华文新魏" panose="02010800040101010101" pitchFamily="2" charset="-122"/>
                <a:ea typeface="华文新魏" panose="02010800040101010101" pitchFamily="2" charset="-122"/>
              </a:rPr>
              <a:t>定义任意个类型形参的函数模板。</a:t>
            </a:r>
          </a:p>
          <a:p>
            <a:r>
              <a:rPr lang="en-US" altLang="zh-CN" dirty="0">
                <a:latin typeface="华文新魏" panose="02010800040101010101" pitchFamily="2" charset="-122"/>
                <a:ea typeface="华文新魏" panose="02010800040101010101" pitchFamily="2" charset="-122"/>
              </a:rPr>
              <a:t>#include &lt;iostream&gt;</a:t>
            </a:r>
          </a:p>
          <a:p>
            <a:r>
              <a:rPr lang="en-US" altLang="zh-CN" dirty="0">
                <a:latin typeface="华文新魏" panose="02010800040101010101" pitchFamily="2" charset="-122"/>
                <a:ea typeface="华文新魏" panose="02010800040101010101" pitchFamily="2" charset="-122"/>
              </a:rPr>
              <a:t>using namespace std;</a:t>
            </a:r>
          </a:p>
          <a:p>
            <a:r>
              <a:rPr lang="en-US" altLang="zh-CN" dirty="0">
                <a:latin typeface="华文新魏" panose="02010800040101010101" pitchFamily="2" charset="-122"/>
                <a:ea typeface="华文新魏" panose="02010800040101010101" pitchFamily="2" charset="-122"/>
              </a:rPr>
              <a:t>template&lt;class …Args&gt; 		//</a:t>
            </a:r>
            <a:r>
              <a:rPr lang="zh-CN" altLang="en-US" dirty="0">
                <a:latin typeface="华文新魏" panose="02010800040101010101" pitchFamily="2" charset="-122"/>
                <a:ea typeface="华文新魏" panose="02010800040101010101" pitchFamily="2" charset="-122"/>
              </a:rPr>
              <a:t>类型形参个数可变的函数模板声明</a:t>
            </a:r>
          </a:p>
          <a:p>
            <a:r>
              <a:rPr lang="en-US" altLang="zh-CN" dirty="0">
                <a:latin typeface="华文新魏" panose="02010800040101010101" pitchFamily="2" charset="-122"/>
                <a:ea typeface="华文新魏" panose="02010800040101010101" pitchFamily="2" charset="-122"/>
              </a:rPr>
              <a:t>int  println(Args …args);	</a:t>
            </a:r>
          </a:p>
          <a:p>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template&lt;class …Args&gt;		//</a:t>
            </a:r>
            <a:r>
              <a:rPr lang="zh-CN" altLang="en-US" dirty="0">
                <a:latin typeface="华文新魏" panose="02010800040101010101" pitchFamily="2" charset="-122"/>
                <a:ea typeface="华文新魏" panose="02010800040101010101" pitchFamily="2" charset="-122"/>
              </a:rPr>
              <a:t>递归下降展开的停止条件：</a:t>
            </a:r>
            <a:r>
              <a:rPr lang="en-US" altLang="zh-CN" dirty="0">
                <a:latin typeface="华文新魏" panose="02010800040101010101" pitchFamily="2" charset="-122"/>
                <a:ea typeface="华文新魏" panose="02010800040101010101" pitchFamily="2" charset="-122"/>
              </a:rPr>
              <a:t>println( )</a:t>
            </a:r>
            <a:r>
              <a:rPr lang="zh-CN" altLang="en-US" dirty="0">
                <a:latin typeface="华文新魏" panose="02010800040101010101" pitchFamily="2" charset="-122"/>
                <a:ea typeface="华文新魏" panose="02010800040101010101" pitchFamily="2" charset="-122"/>
              </a:rPr>
              <a:t>的参数表为空</a:t>
            </a:r>
          </a:p>
          <a:p>
            <a:r>
              <a:rPr lang="en-US" altLang="zh-CN" dirty="0">
                <a:latin typeface="华文新魏" panose="02010800040101010101" pitchFamily="2" charset="-122"/>
                <a:ea typeface="华文新魏" panose="02010800040101010101" pitchFamily="2" charset="-122"/>
              </a:rPr>
              <a:t>int  println( ) { </a:t>
            </a:r>
          </a:p>
          <a:p>
            <a:r>
              <a:rPr lang="en-US" altLang="zh-CN" dirty="0">
                <a:latin typeface="华文新魏" panose="02010800040101010101" pitchFamily="2" charset="-122"/>
                <a:ea typeface="华文新魏" panose="02010800040101010101" pitchFamily="2" charset="-122"/>
              </a:rPr>
              <a:t>    cout &lt;&lt; endl;</a:t>
            </a:r>
          </a:p>
          <a:p>
            <a:r>
              <a:rPr lang="en-US" altLang="zh-CN" dirty="0">
                <a:latin typeface="华文新魏" panose="02010800040101010101" pitchFamily="2" charset="-122"/>
                <a:ea typeface="华文新魏" panose="02010800040101010101" pitchFamily="2" charset="-122"/>
              </a:rPr>
              <a:t>    return 0;</a:t>
            </a:r>
          </a:p>
          <a:p>
            <a:r>
              <a:rPr lang="en-US" altLang="zh-CN" dirty="0">
                <a:latin typeface="华文新魏" panose="02010800040101010101" pitchFamily="2" charset="-122"/>
                <a:ea typeface="华文新魏" panose="02010800040101010101" pitchFamily="2" charset="-122"/>
              </a:rPr>
              <a:t>}</a:t>
            </a:r>
          </a:p>
          <a:p>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template &lt; class H, class…T&gt;	//</a:t>
            </a:r>
            <a:r>
              <a:rPr lang="zh-CN" altLang="en-US" dirty="0">
                <a:latin typeface="华文新魏" panose="02010800040101010101" pitchFamily="2" charset="-122"/>
                <a:ea typeface="华文新魏" panose="02010800040101010101" pitchFamily="2" charset="-122"/>
              </a:rPr>
              <a:t>递归下降展开</a:t>
            </a:r>
            <a:r>
              <a:rPr lang="en-US" altLang="zh-CN" dirty="0">
                <a:latin typeface="华文新魏" panose="02010800040101010101" pitchFamily="2" charset="-122"/>
                <a:ea typeface="华文新魏" panose="02010800040101010101" pitchFamily="2" charset="-122"/>
              </a:rPr>
              <a:t>println()</a:t>
            </a:r>
            <a:r>
              <a:rPr lang="zh-CN" altLang="en-US" dirty="0">
                <a:latin typeface="华文新魏" panose="02010800040101010101" pitchFamily="2" charset="-122"/>
                <a:ea typeface="华文新魏" panose="02010800040101010101" pitchFamily="2" charset="-122"/>
              </a:rPr>
              <a:t>的参数表</a:t>
            </a:r>
          </a:p>
          <a:p>
            <a:r>
              <a:rPr lang="en-US" altLang="zh-CN" dirty="0">
                <a:latin typeface="华文新魏" panose="02010800040101010101" pitchFamily="2" charset="-122"/>
                <a:ea typeface="华文新魏" panose="02010800040101010101" pitchFamily="2" charset="-122"/>
              </a:rPr>
              <a:t>int  println(H h, T…t) {</a:t>
            </a:r>
          </a:p>
          <a:p>
            <a:r>
              <a:rPr lang="en-US" altLang="zh-CN" dirty="0">
                <a:latin typeface="华文新魏" panose="02010800040101010101" pitchFamily="2" charset="-122"/>
                <a:ea typeface="华文新魏" panose="02010800040101010101" pitchFamily="2" charset="-122"/>
              </a:rPr>
              <a:t>    cout &lt;&lt; h&lt;&lt;”*”;</a:t>
            </a:r>
          </a:p>
          <a:p>
            <a:r>
              <a:rPr lang="en-US" altLang="zh-CN" dirty="0">
                <a:latin typeface="华文新魏" panose="02010800040101010101" pitchFamily="2" charset="-122"/>
                <a:ea typeface="华文新魏" panose="02010800040101010101" pitchFamily="2" charset="-122"/>
              </a:rPr>
              <a:t>    return 1+println(t…);		//</a:t>
            </a:r>
            <a:r>
              <a:rPr lang="zh-CN" altLang="en-US" dirty="0">
                <a:latin typeface="华文新魏" panose="02010800040101010101" pitchFamily="2" charset="-122"/>
                <a:ea typeface="华文新魏" panose="02010800040101010101" pitchFamily="2" charset="-122"/>
              </a:rPr>
              <a:t>递归下降调用</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int main( ) {</a:t>
            </a:r>
          </a:p>
          <a:p>
            <a:r>
              <a:rPr lang="en-US" altLang="zh-CN" dirty="0">
                <a:latin typeface="华文新魏" panose="02010800040101010101" pitchFamily="2" charset="-122"/>
                <a:ea typeface="华文新魏" panose="02010800040101010101" pitchFamily="2" charset="-122"/>
              </a:rPr>
              <a:t>    int n= println(1, ‘2’, 3.3, “expand”); //</a:t>
            </a:r>
            <a:r>
              <a:rPr lang="zh-CN" altLang="en-US" dirty="0">
                <a:latin typeface="华文新魏" panose="02010800040101010101" pitchFamily="2" charset="-122"/>
                <a:ea typeface="华文新魏" panose="02010800040101010101" pitchFamily="2" charset="-122"/>
              </a:rPr>
              <a:t>根据实参，递归的推断类型实参并展开，生成实例函数（递归调用）</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return n;			//</a:t>
            </a:r>
            <a:r>
              <a:rPr lang="zh-CN" altLang="en-US" dirty="0">
                <a:latin typeface="华文新魏" panose="02010800040101010101" pitchFamily="2" charset="-122"/>
                <a:ea typeface="华文新魏" panose="02010800040101010101" pitchFamily="2" charset="-122"/>
              </a:rPr>
              <a:t>返回</a:t>
            </a:r>
            <a:r>
              <a:rPr lang="en-US" altLang="zh-CN" dirty="0">
                <a:latin typeface="华文新魏" panose="02010800040101010101" pitchFamily="2" charset="-122"/>
                <a:ea typeface="华文新魏" panose="02010800040101010101" pitchFamily="2" charset="-122"/>
              </a:rPr>
              <a:t>n=4</a:t>
            </a:r>
          </a:p>
          <a:p>
            <a:r>
              <a:rPr lang="en-US" altLang="zh-CN" dirty="0">
                <a:latin typeface="华文新魏" panose="02010800040101010101" pitchFamily="2" charset="-122"/>
                <a:ea typeface="华文新魏" panose="02010800040101010101" pitchFamily="2" charset="-122"/>
              </a:rPr>
              <a:t>}</a:t>
            </a:r>
          </a:p>
        </p:txBody>
      </p:sp>
      <p:sp>
        <p:nvSpPr>
          <p:cNvPr id="4" name="灯片编号占位符 3">
            <a:extLst>
              <a:ext uri="{FF2B5EF4-FFF2-40B4-BE49-F238E27FC236}">
                <a16:creationId xmlns:a16="http://schemas.microsoft.com/office/drawing/2014/main" id="{35021748-EA44-3864-9AC6-0ECECF25E950}"/>
              </a:ext>
            </a:extLst>
          </p:cNvPr>
          <p:cNvSpPr>
            <a:spLocks noGrp="1"/>
          </p:cNvSpPr>
          <p:nvPr>
            <p:ph type="sldNum" sz="quarter" idx="12"/>
          </p:nvPr>
        </p:nvSpPr>
        <p:spPr/>
        <p:txBody>
          <a:bodyPr/>
          <a:lstStyle/>
          <a:p>
            <a:fld id="{CC813869-C08B-485D-8632-BA365BA2F4BA}" type="slidenum">
              <a:rPr lang="zh-CN" altLang="en-US" smtClean="0"/>
              <a:t>14</a:t>
            </a:fld>
            <a:endParaRPr lang="zh-CN" altLang="en-US"/>
          </a:p>
        </p:txBody>
      </p:sp>
    </p:spTree>
    <p:extLst>
      <p:ext uri="{BB962C8B-B14F-4D97-AF65-F5344CB8AC3E}">
        <p14:creationId xmlns:p14="http://schemas.microsoft.com/office/powerpoint/2010/main" val="2406976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1957810"/>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13.3  </a:t>
            </a:r>
            <a:r>
              <a:rPr lang="zh-CN" altLang="en-US" dirty="0">
                <a:latin typeface="华文新魏" panose="02010800040101010101" pitchFamily="2" charset="-122"/>
                <a:ea typeface="华文新魏" panose="02010800040101010101" pitchFamily="2" charset="-122"/>
              </a:rPr>
              <a:t>函数模板实例化</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59733" y="2413744"/>
            <a:ext cx="10930295" cy="2675604"/>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在调用函数时可</a:t>
            </a:r>
            <a:r>
              <a:rPr lang="zh-CN" altLang="en-US" sz="2400" b="1" dirty="0">
                <a:solidFill>
                  <a:srgbClr val="FF0000"/>
                </a:solidFill>
                <a:latin typeface="华文新魏" panose="02010800040101010101" pitchFamily="2" charset="-122"/>
                <a:ea typeface="华文新魏" panose="02010800040101010101" pitchFamily="2" charset="-122"/>
              </a:rPr>
              <a:t>隐式自动生成模板实例函数（根据实参推断）</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也可使用“</a:t>
            </a:r>
            <a:r>
              <a:rPr lang="en-US" altLang="zh-CN" sz="2400" b="1" dirty="0">
                <a:latin typeface="华文新魏" panose="02010800040101010101" pitchFamily="2" charset="-122"/>
                <a:ea typeface="华文新魏" panose="02010800040101010101" pitchFamily="2" charset="-122"/>
              </a:rPr>
              <a:t>template </a:t>
            </a:r>
            <a:r>
              <a:rPr lang="zh-CN" altLang="en-US" sz="2400" b="1" dirty="0">
                <a:latin typeface="华文新魏" panose="02010800040101010101" pitchFamily="2" charset="-122"/>
                <a:ea typeface="华文新魏" panose="02010800040101010101" pitchFamily="2" charset="-122"/>
              </a:rPr>
              <a:t>返回类型 函数名</a:t>
            </a:r>
            <a:r>
              <a:rPr lang="en-US" altLang="zh-CN" sz="2400" b="1" dirty="0">
                <a:latin typeface="华文新魏" panose="02010800040101010101" pitchFamily="2" charset="-122"/>
                <a:ea typeface="华文新魏" panose="02010800040101010101" pitchFamily="2" charset="-122"/>
              </a:rPr>
              <a:t>&lt;</a:t>
            </a:r>
            <a:r>
              <a:rPr lang="zh-CN" altLang="en-US" sz="2400" b="1" dirty="0">
                <a:latin typeface="华文新魏" panose="02010800040101010101" pitchFamily="2" charset="-122"/>
                <a:ea typeface="华文新魏" panose="02010800040101010101" pitchFamily="2" charset="-122"/>
              </a:rPr>
              <a:t>类型实参</a:t>
            </a:r>
            <a:r>
              <a:rPr lang="en-US" altLang="zh-CN" sz="2400" b="1" dirty="0">
                <a:latin typeface="华文新魏" panose="02010800040101010101" pitchFamily="2" charset="-122"/>
                <a:ea typeface="华文新魏" panose="02010800040101010101" pitchFamily="2" charset="-122"/>
              </a:rPr>
              <a:t>&gt;(</a:t>
            </a:r>
            <a:r>
              <a:rPr lang="zh-CN" altLang="en-US" sz="2400" b="1" dirty="0">
                <a:latin typeface="华文新魏" panose="02010800040101010101" pitchFamily="2" charset="-122"/>
                <a:ea typeface="华文新魏" panose="02010800040101010101" pitchFamily="2" charset="-122"/>
              </a:rPr>
              <a:t>形参列表</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显式强制函数模板按类型实参显式生成模板实例函数</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有时候生成的模板实例函数不能满足要求，可定义</a:t>
            </a:r>
            <a:r>
              <a:rPr lang="zh-CN" altLang="en-US" sz="2400" b="1" dirty="0">
                <a:solidFill>
                  <a:srgbClr val="FF0000"/>
                </a:solidFill>
                <a:latin typeface="华文新魏" panose="02010800040101010101" pitchFamily="2" charset="-122"/>
                <a:ea typeface="华文新魏" panose="02010800040101010101" pitchFamily="2" charset="-122"/>
              </a:rPr>
              <a:t>特化</a:t>
            </a:r>
            <a:r>
              <a:rPr lang="zh-CN" altLang="en-US" sz="2400" b="1" dirty="0">
                <a:latin typeface="华文新魏" panose="02010800040101010101" pitchFamily="2" charset="-122"/>
                <a:ea typeface="华文新魏" panose="02010800040101010101" pitchFamily="2" charset="-122"/>
              </a:rPr>
              <a:t>的模板实例函数隐藏自动生成的模板实例函数。</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在特化定义模板的实例函数时，一定要给出特化函数的完整定义。</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一般的比较为浅比较，当涉及字符串运算时，应通过特化实现深比较。</a:t>
            </a:r>
            <a:endParaRPr lang="en-US" altLang="zh-CN" sz="2400" b="1" dirty="0">
              <a:latin typeface="华文新魏" panose="02010800040101010101" pitchFamily="2" charset="-122"/>
              <a:ea typeface="华文新魏" panose="02010800040101010101" pitchFamily="2" charset="-122"/>
            </a:endParaRPr>
          </a:p>
        </p:txBody>
      </p:sp>
      <p:sp>
        <p:nvSpPr>
          <p:cNvPr id="4" name="灯片编号占位符 3">
            <a:extLst>
              <a:ext uri="{FF2B5EF4-FFF2-40B4-BE49-F238E27FC236}">
                <a16:creationId xmlns:a16="http://schemas.microsoft.com/office/drawing/2014/main" id="{C1648851-8908-A67E-ACEB-E31EB48E77F2}"/>
              </a:ext>
            </a:extLst>
          </p:cNvPr>
          <p:cNvSpPr>
            <a:spLocks noGrp="1"/>
          </p:cNvSpPr>
          <p:nvPr>
            <p:ph type="sldNum" sz="quarter" idx="12"/>
          </p:nvPr>
        </p:nvSpPr>
        <p:spPr/>
        <p:txBody>
          <a:bodyPr/>
          <a:lstStyle/>
          <a:p>
            <a:fld id="{CC813869-C08B-485D-8632-BA365BA2F4BA}" type="slidenum">
              <a:rPr lang="zh-CN" altLang="en-US" smtClean="0"/>
              <a:t>15</a:t>
            </a:fld>
            <a:endParaRPr lang="zh-CN" altLang="en-US"/>
          </a:p>
        </p:txBody>
      </p:sp>
    </p:spTree>
    <p:extLst>
      <p:ext uri="{BB962C8B-B14F-4D97-AF65-F5344CB8AC3E}">
        <p14:creationId xmlns:p14="http://schemas.microsoft.com/office/powerpoint/2010/main" val="1931617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E60402F0-5ED2-4DCB-A1AA-E87D661F9CDF}"/>
              </a:ext>
            </a:extLst>
          </p:cNvPr>
          <p:cNvSpPr txBox="1"/>
          <p:nvPr/>
        </p:nvSpPr>
        <p:spPr>
          <a:xfrm>
            <a:off x="355600" y="2401516"/>
            <a:ext cx="11480800" cy="3416320"/>
          </a:xfrm>
          <a:prstGeom prst="rect">
            <a:avLst/>
          </a:prstGeom>
          <a:noFill/>
        </p:spPr>
        <p:txBody>
          <a:bodyPr wrap="square">
            <a:spAutoFit/>
          </a:bodyPr>
          <a:lstStyle/>
          <a:p>
            <a:r>
              <a:rPr lang="en-US" altLang="zh-CN" sz="2400" dirty="0">
                <a:latin typeface="华文新魏" panose="02010800040101010101" pitchFamily="2" charset="-122"/>
                <a:ea typeface="华文新魏" panose="02010800040101010101" pitchFamily="2" charset="-122"/>
              </a:rPr>
              <a:t>   template &lt;class T&gt;	//class</a:t>
            </a:r>
            <a:r>
              <a:rPr lang="zh-CN" altLang="en-US" sz="2400" dirty="0">
                <a:latin typeface="华文新魏" panose="02010800040101010101" pitchFamily="2" charset="-122"/>
                <a:ea typeface="华文新魏" panose="02010800040101010101" pitchFamily="2" charset="-122"/>
              </a:rPr>
              <a:t>可用</a:t>
            </a:r>
            <a:r>
              <a:rPr lang="en-US" altLang="zh-CN" sz="2400" dirty="0">
                <a:latin typeface="华文新魏" panose="02010800040101010101" pitchFamily="2" charset="-122"/>
                <a:ea typeface="华文新魏" panose="02010800040101010101" pitchFamily="2" charset="-122"/>
              </a:rPr>
              <a:t>typename</a:t>
            </a:r>
            <a:r>
              <a:rPr lang="zh-CN" altLang="en-US" sz="2400" dirty="0">
                <a:latin typeface="华文新魏" panose="02010800040101010101" pitchFamily="2" charset="-122"/>
                <a:ea typeface="华文新魏" panose="02010800040101010101" pitchFamily="2" charset="-122"/>
              </a:rPr>
              <a:t>代替</a:t>
            </a:r>
          </a:p>
          <a:p>
            <a:r>
              <a:rPr lang="zh-CN" altLang="en-US" sz="2400" dirty="0">
                <a:latin typeface="华文新魏" panose="02010800040101010101" pitchFamily="2" charset="-122"/>
                <a:ea typeface="华文新魏" panose="02010800040101010101" pitchFamily="2" charset="-122"/>
              </a:rPr>
              <a:t>    </a:t>
            </a:r>
            <a:r>
              <a:rPr lang="en-US" altLang="zh-CN" sz="2400" dirty="0">
                <a:latin typeface="华文新魏" panose="02010800040101010101" pitchFamily="2" charset="-122"/>
                <a:ea typeface="华文新魏" panose="02010800040101010101" pitchFamily="2" charset="-122"/>
              </a:rPr>
              <a:t>T sum(const T&amp; x, const T&amp; y)</a:t>
            </a:r>
          </a:p>
          <a:p>
            <a:r>
              <a:rPr lang="en-US" altLang="zh-CN" sz="2400" dirty="0">
                <a:latin typeface="华文新魏" panose="02010800040101010101" pitchFamily="2" charset="-122"/>
                <a:ea typeface="华文新魏" panose="02010800040101010101" pitchFamily="2" charset="-122"/>
              </a:rPr>
              <a:t>    {</a:t>
            </a:r>
          </a:p>
          <a:p>
            <a:r>
              <a:rPr lang="en-US" altLang="zh-CN" sz="2400" dirty="0">
                <a:latin typeface="华文新魏" panose="02010800040101010101" pitchFamily="2" charset="-122"/>
                <a:ea typeface="华文新魏" panose="02010800040101010101" pitchFamily="2" charset="-122"/>
              </a:rPr>
              <a:t>        return x + y;</a:t>
            </a:r>
          </a:p>
          <a:p>
            <a:r>
              <a:rPr lang="en-US" altLang="zh-CN" sz="2400" dirty="0">
                <a:latin typeface="华文新魏" panose="02010800040101010101" pitchFamily="2" charset="-122"/>
                <a:ea typeface="华文新魏" panose="02010800040101010101" pitchFamily="2" charset="-122"/>
              </a:rPr>
              <a:t>    }</a:t>
            </a:r>
          </a:p>
          <a:p>
            <a:endParaRPr lang="en-US" altLang="zh-CN" sz="2400" dirty="0">
              <a:latin typeface="华文新魏" panose="02010800040101010101" pitchFamily="2" charset="-122"/>
              <a:ea typeface="华文新魏" panose="02010800040101010101" pitchFamily="2" charset="-122"/>
            </a:endParaRPr>
          </a:p>
          <a:p>
            <a:r>
              <a:rPr lang="en-US" altLang="zh-CN" sz="2400" dirty="0">
                <a:latin typeface="华文新魏" panose="02010800040101010101" pitchFamily="2" charset="-122"/>
                <a:ea typeface="华文新魏" panose="02010800040101010101" pitchFamily="2" charset="-122"/>
              </a:rPr>
              <a:t>    //</a:t>
            </a:r>
            <a:r>
              <a:rPr lang="zh-CN" altLang="en-US" sz="2400" dirty="0">
                <a:solidFill>
                  <a:srgbClr val="FF0000"/>
                </a:solidFill>
                <a:latin typeface="华文新魏" panose="02010800040101010101" pitchFamily="2" charset="-122"/>
                <a:ea typeface="华文新魏" panose="02010800040101010101" pitchFamily="2" charset="-122"/>
              </a:rPr>
              <a:t>显式实例化函数模板，得到实例函数</a:t>
            </a:r>
            <a:r>
              <a:rPr lang="en-US" altLang="zh-CN" sz="2400" dirty="0">
                <a:solidFill>
                  <a:srgbClr val="FF0000"/>
                </a:solidFill>
                <a:latin typeface="华文新魏" panose="02010800040101010101" pitchFamily="2" charset="-122"/>
                <a:ea typeface="华文新魏" panose="02010800040101010101" pitchFamily="2" charset="-122"/>
              </a:rPr>
              <a:t>sum&lt;int&gt;</a:t>
            </a:r>
          </a:p>
          <a:p>
            <a:r>
              <a:rPr lang="en-US" altLang="zh-CN" sz="2400" dirty="0">
                <a:latin typeface="华文新魏" panose="02010800040101010101" pitchFamily="2" charset="-122"/>
                <a:ea typeface="华文新魏" panose="02010800040101010101" pitchFamily="2" charset="-122"/>
              </a:rPr>
              <a:t>    </a:t>
            </a:r>
            <a:r>
              <a:rPr lang="en-US" altLang="zh-CN" sz="2400" dirty="0">
                <a:solidFill>
                  <a:srgbClr val="FF0000"/>
                </a:solidFill>
                <a:latin typeface="华文新魏" panose="02010800040101010101" pitchFamily="2" charset="-122"/>
                <a:ea typeface="华文新魏" panose="02010800040101010101" pitchFamily="2" charset="-122"/>
              </a:rPr>
              <a:t>template</a:t>
            </a:r>
            <a:r>
              <a:rPr lang="en-US" altLang="zh-CN" sz="2400" dirty="0">
                <a:latin typeface="华文新魏" panose="02010800040101010101" pitchFamily="2" charset="-122"/>
                <a:ea typeface="华文新魏" panose="02010800040101010101" pitchFamily="2" charset="-122"/>
              </a:rPr>
              <a:t> int sum&lt;int&gt;(const int &amp; x, const int &amp;y); </a:t>
            </a:r>
          </a:p>
          <a:p>
            <a:r>
              <a:rPr lang="en-US" altLang="zh-CN" sz="2400" dirty="0">
                <a:latin typeface="华文新魏" panose="02010800040101010101" pitchFamily="2" charset="-122"/>
                <a:ea typeface="华文新魏" panose="02010800040101010101" pitchFamily="2" charset="-122"/>
              </a:rPr>
              <a:t>    int i = sum&lt;int&gt;(1,2);  //</a:t>
            </a:r>
            <a:r>
              <a:rPr lang="zh-CN" altLang="en-US" sz="2400" dirty="0">
                <a:latin typeface="华文新魏" panose="02010800040101010101" pitchFamily="2" charset="-122"/>
                <a:ea typeface="华文新魏" panose="02010800040101010101" pitchFamily="2" charset="-122"/>
              </a:rPr>
              <a:t>调用函数</a:t>
            </a:r>
            <a:r>
              <a:rPr lang="en-US" altLang="zh-CN" sz="2400" dirty="0">
                <a:latin typeface="华文新魏" panose="02010800040101010101" pitchFamily="2" charset="-122"/>
                <a:ea typeface="华文新魏" panose="02010800040101010101" pitchFamily="2" charset="-122"/>
              </a:rPr>
              <a:t>sum&lt;int&gt;</a:t>
            </a:r>
          </a:p>
        </p:txBody>
      </p:sp>
      <p:sp>
        <p:nvSpPr>
          <p:cNvPr id="3" name="矩形 2">
            <a:extLst>
              <a:ext uri="{FF2B5EF4-FFF2-40B4-BE49-F238E27FC236}">
                <a16:creationId xmlns:a16="http://schemas.microsoft.com/office/drawing/2014/main" id="{7ED3C2EC-F876-4922-99A5-310AE1F835E7}"/>
              </a:ext>
            </a:extLst>
          </p:cNvPr>
          <p:cNvSpPr/>
          <p:nvPr/>
        </p:nvSpPr>
        <p:spPr>
          <a:xfrm>
            <a:off x="520908" y="1646677"/>
            <a:ext cx="7263527" cy="461665"/>
          </a:xfrm>
          <a:prstGeom prst="rect">
            <a:avLst/>
          </a:prstGeom>
        </p:spPr>
        <p:txBody>
          <a:bodyPr wrap="none">
            <a:spAutoFit/>
          </a:bodyPr>
          <a:lstStyle/>
          <a:p>
            <a:r>
              <a:rPr lang="zh-CN" altLang="en-US" sz="2400" b="1" dirty="0">
                <a:solidFill>
                  <a:srgbClr val="FF0000"/>
                </a:solidFill>
                <a:latin typeface="华文新魏" panose="02010800040101010101" pitchFamily="2" charset="-122"/>
                <a:ea typeface="华文新魏" panose="02010800040101010101" pitchFamily="2" charset="-122"/>
              </a:rPr>
              <a:t>显式强制函数模板按类型实参显式生成模板实例函数</a:t>
            </a:r>
            <a:endParaRPr lang="zh-CN" altLang="en-US" sz="2400" dirty="0"/>
          </a:p>
        </p:txBody>
      </p:sp>
      <p:sp>
        <p:nvSpPr>
          <p:cNvPr id="4" name="灯片编号占位符 3">
            <a:extLst>
              <a:ext uri="{FF2B5EF4-FFF2-40B4-BE49-F238E27FC236}">
                <a16:creationId xmlns:a16="http://schemas.microsoft.com/office/drawing/2014/main" id="{220E60A2-8AF9-9CF0-B352-E7DE48650F97}"/>
              </a:ext>
            </a:extLst>
          </p:cNvPr>
          <p:cNvSpPr>
            <a:spLocks noGrp="1"/>
          </p:cNvSpPr>
          <p:nvPr>
            <p:ph type="sldNum" sz="quarter" idx="12"/>
          </p:nvPr>
        </p:nvSpPr>
        <p:spPr/>
        <p:txBody>
          <a:bodyPr/>
          <a:lstStyle/>
          <a:p>
            <a:fld id="{CC813869-C08B-485D-8632-BA365BA2F4BA}" type="slidenum">
              <a:rPr lang="zh-CN" altLang="en-US" smtClean="0"/>
              <a:t>16</a:t>
            </a:fld>
            <a:endParaRPr lang="zh-CN" altLang="en-US"/>
          </a:p>
        </p:txBody>
      </p:sp>
    </p:spTree>
    <p:extLst>
      <p:ext uri="{BB962C8B-B14F-4D97-AF65-F5344CB8AC3E}">
        <p14:creationId xmlns:p14="http://schemas.microsoft.com/office/powerpoint/2010/main" val="2773514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E60402F0-5ED2-4DCB-A1AA-E87D661F9CDF}"/>
              </a:ext>
            </a:extLst>
          </p:cNvPr>
          <p:cNvSpPr txBox="1"/>
          <p:nvPr/>
        </p:nvSpPr>
        <p:spPr>
          <a:xfrm>
            <a:off x="599440" y="1822396"/>
            <a:ext cx="10515599" cy="3970318"/>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例</a:t>
            </a:r>
            <a:r>
              <a:rPr lang="en-US" altLang="zh-CN" dirty="0">
                <a:latin typeface="华文新魏" panose="02010800040101010101" pitchFamily="2" charset="-122"/>
                <a:ea typeface="华文新魏" panose="02010800040101010101" pitchFamily="2" charset="-122"/>
              </a:rPr>
              <a:t>13.8】</a:t>
            </a:r>
            <a:r>
              <a:rPr lang="zh-CN" altLang="en-US" dirty="0">
                <a:latin typeface="华文新魏" panose="02010800040101010101" pitchFamily="2" charset="-122"/>
                <a:ea typeface="华文新魏" panose="02010800040101010101" pitchFamily="2" charset="-122"/>
              </a:rPr>
              <a:t>模板实例函数的生成以及隐藏。</a:t>
            </a:r>
          </a:p>
          <a:p>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#define _CRT_SECURE_NO_WARNINGS	//</a:t>
            </a:r>
            <a:r>
              <a:rPr lang="zh-CN" altLang="en-US" dirty="0">
                <a:latin typeface="华文新魏" panose="02010800040101010101" pitchFamily="2" charset="-122"/>
                <a:ea typeface="华文新魏" panose="02010800040101010101" pitchFamily="2" charset="-122"/>
              </a:rPr>
              <a:t>防止</a:t>
            </a:r>
            <a:r>
              <a:rPr lang="en-US" altLang="zh-CN" dirty="0" err="1">
                <a:latin typeface="华文新魏" panose="02010800040101010101" pitchFamily="2" charset="-122"/>
                <a:ea typeface="华文新魏" panose="02010800040101010101" pitchFamily="2" charset="-122"/>
              </a:rPr>
              <a:t>strcmp</a:t>
            </a:r>
            <a:r>
              <a:rPr lang="zh-CN" altLang="en-US" dirty="0">
                <a:latin typeface="华文新魏" panose="02010800040101010101" pitchFamily="2" charset="-122"/>
                <a:ea typeface="华文新魏" panose="02010800040101010101" pitchFamily="2" charset="-122"/>
              </a:rPr>
              <a:t>出现指针使用安全警告</a:t>
            </a:r>
          </a:p>
          <a:p>
            <a:r>
              <a:rPr lang="en-US" altLang="zh-CN" dirty="0">
                <a:latin typeface="华文新魏" panose="02010800040101010101" pitchFamily="2" charset="-122"/>
                <a:ea typeface="华文新魏" panose="02010800040101010101" pitchFamily="2" charset="-122"/>
              </a:rPr>
              <a:t>#include &lt;</a:t>
            </a:r>
            <a:r>
              <a:rPr lang="en-US" altLang="zh-CN" dirty="0" err="1">
                <a:latin typeface="华文新魏" panose="02010800040101010101" pitchFamily="2" charset="-122"/>
                <a:ea typeface="华文新魏" panose="02010800040101010101" pitchFamily="2" charset="-122"/>
              </a:rPr>
              <a:t>string.h</a:t>
            </a:r>
            <a:r>
              <a:rPr lang="en-US" altLang="zh-CN" dirty="0">
                <a:latin typeface="华文新魏" panose="02010800040101010101" pitchFamily="2" charset="-122"/>
                <a:ea typeface="华文新魏" panose="02010800040101010101" pitchFamily="2" charset="-122"/>
              </a:rPr>
              <a:t>&gt;			//</a:t>
            </a:r>
            <a:r>
              <a:rPr lang="zh-CN" altLang="en-US" dirty="0">
                <a:latin typeface="华文新魏" panose="02010800040101010101" pitchFamily="2" charset="-122"/>
                <a:ea typeface="华文新魏" panose="02010800040101010101" pitchFamily="2" charset="-122"/>
              </a:rPr>
              <a:t>定义函数模板</a:t>
            </a:r>
            <a:r>
              <a:rPr lang="en-US" altLang="zh-CN" dirty="0">
                <a:latin typeface="华文新魏" panose="02010800040101010101" pitchFamily="2" charset="-122"/>
                <a:ea typeface="华文新魏" panose="02010800040101010101" pitchFamily="2" charset="-122"/>
              </a:rPr>
              <a:t>max()</a:t>
            </a:r>
          </a:p>
          <a:p>
            <a:r>
              <a:rPr lang="en-US" altLang="zh-CN" dirty="0">
                <a:latin typeface="华文新魏" panose="02010800040101010101" pitchFamily="2" charset="-122"/>
                <a:ea typeface="华文新魏" panose="02010800040101010101" pitchFamily="2" charset="-122"/>
              </a:rPr>
              <a:t>template &lt;typename T&gt;</a:t>
            </a:r>
          </a:p>
          <a:p>
            <a:r>
              <a:rPr lang="en-US" altLang="zh-CN" dirty="0">
                <a:latin typeface="华文新魏" panose="02010800040101010101" pitchFamily="2" charset="-122"/>
                <a:ea typeface="华文新魏" panose="02010800040101010101" pitchFamily="2" charset="-122"/>
              </a:rPr>
              <a:t>T max(T a, T b)</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return a&gt;</a:t>
            </a:r>
            <a:r>
              <a:rPr lang="en-US" altLang="zh-CN" dirty="0" err="1">
                <a:latin typeface="华文新魏" panose="02010800040101010101" pitchFamily="2" charset="-122"/>
                <a:ea typeface="华文新魏" panose="02010800040101010101" pitchFamily="2" charset="-122"/>
              </a:rPr>
              <a:t>b?a:b</a:t>
            </a:r>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a:t>
            </a:r>
          </a:p>
          <a:p>
            <a:r>
              <a:rPr lang="en-US" altLang="zh-CN" dirty="0">
                <a:solidFill>
                  <a:srgbClr val="FF0000"/>
                </a:solidFill>
                <a:latin typeface="华文新魏" panose="02010800040101010101" pitchFamily="2" charset="-122"/>
                <a:ea typeface="华文新魏" panose="02010800040101010101" pitchFamily="2" charset="-122"/>
              </a:rPr>
              <a:t>template &lt; &gt;</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此行可省，</a:t>
            </a:r>
            <a:r>
              <a:rPr lang="en-US" altLang="zh-CN" dirty="0">
                <a:solidFill>
                  <a:srgbClr val="FF0000"/>
                </a:solidFill>
                <a:latin typeface="华文新魏" panose="02010800040101010101" pitchFamily="2" charset="-122"/>
                <a:ea typeface="华文新魏" panose="02010800040101010101" pitchFamily="2" charset="-122"/>
              </a:rPr>
              <a:t> template &lt; &gt;</a:t>
            </a:r>
            <a:r>
              <a:rPr lang="zh-CN" altLang="en-US" dirty="0">
                <a:solidFill>
                  <a:srgbClr val="FF0000"/>
                </a:solidFill>
                <a:latin typeface="华文新魏" panose="02010800040101010101" pitchFamily="2" charset="-122"/>
                <a:ea typeface="华文新魏" panose="02010800040101010101" pitchFamily="2" charset="-122"/>
              </a:rPr>
              <a:t>表示</a:t>
            </a:r>
            <a:r>
              <a:rPr lang="zh-CN" altLang="en-US" dirty="0">
                <a:latin typeface="华文新魏" panose="02010800040101010101" pitchFamily="2" charset="-122"/>
                <a:ea typeface="华文新魏" panose="02010800040101010101" pitchFamily="2" charset="-122"/>
              </a:rPr>
              <a:t>特化实例函数：</a:t>
            </a:r>
            <a:r>
              <a:rPr lang="zh-CN" altLang="en-US" dirty="0">
                <a:solidFill>
                  <a:srgbClr val="FF0000"/>
                </a:solidFill>
                <a:latin typeface="华文新魏" panose="02010800040101010101" pitchFamily="2" charset="-122"/>
                <a:ea typeface="华文新魏" panose="02010800040101010101" pitchFamily="2" charset="-122"/>
              </a:rPr>
              <a:t>特化函数将被优先调用</a:t>
            </a:r>
          </a:p>
          <a:p>
            <a:r>
              <a:rPr lang="en-US" altLang="zh-CN" dirty="0">
                <a:latin typeface="华文新魏" panose="02010800040101010101" pitchFamily="2" charset="-122"/>
                <a:ea typeface="华文新魏" panose="02010800040101010101" pitchFamily="2" charset="-122"/>
              </a:rPr>
              <a:t>const char *max(const char *x, const char *y)	//</a:t>
            </a:r>
            <a:r>
              <a:rPr lang="zh-CN" altLang="en-US" dirty="0">
                <a:solidFill>
                  <a:srgbClr val="FF0000"/>
                </a:solidFill>
                <a:latin typeface="华文新魏" panose="02010800040101010101" pitchFamily="2" charset="-122"/>
                <a:ea typeface="华文新魏" panose="02010800040101010101" pitchFamily="2" charset="-122"/>
              </a:rPr>
              <a:t>特化函数：用于隐藏模板实例函数</a:t>
            </a:r>
          </a:p>
          <a:p>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    return </a:t>
            </a:r>
            <a:r>
              <a:rPr lang="en-US" altLang="zh-CN" dirty="0" err="1">
                <a:latin typeface="华文新魏" panose="02010800040101010101" pitchFamily="2" charset="-122"/>
                <a:ea typeface="华文新魏" panose="02010800040101010101" pitchFamily="2" charset="-122"/>
              </a:rPr>
              <a:t>strcmp</a:t>
            </a:r>
            <a:r>
              <a:rPr lang="en-US" altLang="zh-CN" dirty="0">
                <a:latin typeface="华文新魏" panose="02010800040101010101" pitchFamily="2" charset="-122"/>
                <a:ea typeface="华文新魏" panose="02010800040101010101" pitchFamily="2" charset="-122"/>
              </a:rPr>
              <a:t>(x, y)&gt;0?x:y;			//</a:t>
            </a:r>
            <a:r>
              <a:rPr lang="zh-CN" altLang="en-US" dirty="0">
                <a:latin typeface="华文新魏" panose="02010800040101010101" pitchFamily="2" charset="-122"/>
                <a:ea typeface="华文新魏" panose="02010800040101010101" pitchFamily="2" charset="-122"/>
              </a:rPr>
              <a:t>进行字符串内容比较</a:t>
            </a:r>
          </a:p>
          <a:p>
            <a:r>
              <a:rPr lang="en-US" altLang="zh-CN" dirty="0">
                <a:latin typeface="华文新魏" panose="02010800040101010101" pitchFamily="2" charset="-122"/>
                <a:ea typeface="华文新魏" panose="02010800040101010101" pitchFamily="2" charset="-122"/>
              </a:rPr>
              <a:t>}</a:t>
            </a:r>
          </a:p>
        </p:txBody>
      </p:sp>
      <p:sp>
        <p:nvSpPr>
          <p:cNvPr id="3" name="灯片编号占位符 2">
            <a:extLst>
              <a:ext uri="{FF2B5EF4-FFF2-40B4-BE49-F238E27FC236}">
                <a16:creationId xmlns:a16="http://schemas.microsoft.com/office/drawing/2014/main" id="{6E2A7552-82F0-6788-8B46-3A2D2336C394}"/>
              </a:ext>
            </a:extLst>
          </p:cNvPr>
          <p:cNvSpPr>
            <a:spLocks noGrp="1"/>
          </p:cNvSpPr>
          <p:nvPr>
            <p:ph type="sldNum" sz="quarter" idx="12"/>
          </p:nvPr>
        </p:nvSpPr>
        <p:spPr/>
        <p:txBody>
          <a:bodyPr/>
          <a:lstStyle/>
          <a:p>
            <a:fld id="{CC813869-C08B-485D-8632-BA365BA2F4BA}" type="slidenum">
              <a:rPr lang="zh-CN" altLang="en-US" smtClean="0"/>
              <a:t>17</a:t>
            </a:fld>
            <a:endParaRPr lang="zh-CN" altLang="en-US"/>
          </a:p>
        </p:txBody>
      </p:sp>
    </p:spTree>
    <p:extLst>
      <p:ext uri="{BB962C8B-B14F-4D97-AF65-F5344CB8AC3E}">
        <p14:creationId xmlns:p14="http://schemas.microsoft.com/office/powerpoint/2010/main" val="3174234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C70EB376-F578-4728-8CD5-BD04FB3FAF99}"/>
              </a:ext>
            </a:extLst>
          </p:cNvPr>
          <p:cNvSpPr txBox="1"/>
          <p:nvPr/>
        </p:nvSpPr>
        <p:spPr>
          <a:xfrm>
            <a:off x="933275" y="1856644"/>
            <a:ext cx="10515600" cy="3785652"/>
          </a:xfrm>
          <a:prstGeom prst="rect">
            <a:avLst/>
          </a:prstGeom>
          <a:noFill/>
        </p:spPr>
        <p:txBody>
          <a:bodyPr wrap="square">
            <a:spAutoFit/>
          </a:bodyPr>
          <a:lstStyle/>
          <a:p>
            <a:r>
              <a:rPr lang="en-US" altLang="zh-CN" sz="2000" dirty="0">
                <a:latin typeface="华文新魏" panose="02010800040101010101" pitchFamily="2" charset="-122"/>
                <a:ea typeface="华文新魏" panose="02010800040101010101" pitchFamily="2" charset="-122"/>
              </a:rPr>
              <a:t>int u, v;</a:t>
            </a:r>
          </a:p>
          <a:p>
            <a:r>
              <a:rPr lang="en-US" altLang="zh-CN" sz="2000" dirty="0">
                <a:latin typeface="华文新魏" panose="02010800040101010101" pitchFamily="2" charset="-122"/>
                <a:ea typeface="华文新魏" panose="02010800040101010101" pitchFamily="2" charset="-122"/>
              </a:rPr>
              <a:t>int greed(int x, int y=max(u, v))	//</a:t>
            </a:r>
            <a:r>
              <a:rPr lang="zh-CN" altLang="en-US" sz="2000" dirty="0">
                <a:solidFill>
                  <a:srgbClr val="FF0000"/>
                </a:solidFill>
                <a:latin typeface="华文新魏" panose="02010800040101010101" pitchFamily="2" charset="-122"/>
                <a:ea typeface="华文新魏" panose="02010800040101010101" pitchFamily="2" charset="-122"/>
              </a:rPr>
              <a:t>产生默认值时生成模板实例函数</a:t>
            </a:r>
            <a:r>
              <a:rPr lang="en-US" altLang="zh-CN" sz="2000" dirty="0">
                <a:solidFill>
                  <a:srgbClr val="FF0000"/>
                </a:solidFill>
                <a:latin typeface="华文新魏" panose="02010800040101010101" pitchFamily="2" charset="-122"/>
                <a:ea typeface="华文新魏" panose="02010800040101010101" pitchFamily="2" charset="-122"/>
              </a:rPr>
              <a:t>int max(int, int)</a:t>
            </a:r>
          </a:p>
          <a:p>
            <a:r>
              <a:rPr lang="en-US" altLang="zh-CN" sz="2000" dirty="0">
                <a:latin typeface="华文新魏" panose="02010800040101010101" pitchFamily="2" charset="-122"/>
                <a:ea typeface="华文新魏" panose="02010800040101010101" pitchFamily="2" charset="-122"/>
              </a:rPr>
              <a:t>{</a:t>
            </a:r>
          </a:p>
          <a:p>
            <a:r>
              <a:rPr lang="en-US" altLang="zh-CN" sz="2000" dirty="0">
                <a:latin typeface="华文新魏" panose="02010800040101010101" pitchFamily="2" charset="-122"/>
                <a:ea typeface="华文新魏" panose="02010800040101010101" pitchFamily="2" charset="-122"/>
              </a:rPr>
              <a:t>    return x*y;</a:t>
            </a:r>
          </a:p>
          <a:p>
            <a:r>
              <a:rPr lang="en-US" altLang="zh-CN" sz="2000" dirty="0">
                <a:latin typeface="华文新魏" panose="02010800040101010101" pitchFamily="2" charset="-122"/>
                <a:ea typeface="华文新魏" panose="02010800040101010101" pitchFamily="2" charset="-122"/>
              </a:rPr>
              <a:t>}</a:t>
            </a:r>
          </a:p>
          <a:p>
            <a:r>
              <a:rPr lang="en-US" altLang="zh-CN" sz="2000" dirty="0">
                <a:latin typeface="华文新魏" panose="02010800040101010101" pitchFamily="2" charset="-122"/>
                <a:ea typeface="华文新魏" panose="02010800040101010101" pitchFamily="2" charset="-122"/>
              </a:rPr>
              <a:t>void main(void)</a:t>
            </a:r>
          </a:p>
          <a:p>
            <a:r>
              <a:rPr lang="en-US" altLang="zh-CN" sz="2000" dirty="0">
                <a:latin typeface="华文新魏" panose="02010800040101010101" pitchFamily="2" charset="-122"/>
                <a:ea typeface="华文新魏" panose="02010800040101010101" pitchFamily="2" charset="-122"/>
              </a:rPr>
              <a:t>{</a:t>
            </a:r>
          </a:p>
          <a:p>
            <a:r>
              <a:rPr lang="en-US" altLang="zh-CN" sz="2000" dirty="0">
                <a:latin typeface="华文新魏" panose="02010800040101010101" pitchFamily="2" charset="-122"/>
                <a:ea typeface="华文新魏" panose="02010800040101010101" pitchFamily="2" charset="-122"/>
              </a:rPr>
              <a:t>    const char *p="ABCD";		//</a:t>
            </a:r>
            <a:r>
              <a:rPr lang="zh-CN" altLang="en-US" sz="2000" dirty="0">
                <a:latin typeface="华文新魏" panose="02010800040101010101" pitchFamily="2" charset="-122"/>
                <a:ea typeface="华文新魏" panose="02010800040101010101" pitchFamily="2" charset="-122"/>
              </a:rPr>
              <a:t>字符串常量</a:t>
            </a:r>
            <a:r>
              <a:rPr lang="en-US" altLang="zh-CN" sz="2000" dirty="0">
                <a:latin typeface="华文新魏" panose="02010800040101010101" pitchFamily="2" charset="-122"/>
                <a:ea typeface="华文新魏" panose="02010800040101010101" pitchFamily="2" charset="-122"/>
              </a:rPr>
              <a:t>"ABCD"</a:t>
            </a:r>
            <a:r>
              <a:rPr lang="zh-CN" altLang="en-US" sz="2000" dirty="0">
                <a:latin typeface="华文新魏" panose="02010800040101010101" pitchFamily="2" charset="-122"/>
                <a:ea typeface="华文新魏" panose="02010800040101010101" pitchFamily="2" charset="-122"/>
              </a:rPr>
              <a:t>的默认类型为</a:t>
            </a:r>
            <a:r>
              <a:rPr lang="en-US" altLang="zh-CN" sz="2000" dirty="0">
                <a:latin typeface="华文新魏" panose="02010800040101010101" pitchFamily="2" charset="-122"/>
                <a:ea typeface="华文新魏" panose="02010800040101010101" pitchFamily="2" charset="-122"/>
              </a:rPr>
              <a:t>const char*</a:t>
            </a:r>
          </a:p>
          <a:p>
            <a:r>
              <a:rPr lang="en-US" altLang="zh-CN" sz="2000" dirty="0">
                <a:latin typeface="华文新魏" panose="02010800040101010101" pitchFamily="2" charset="-122"/>
                <a:ea typeface="华文新魏" panose="02010800040101010101" pitchFamily="2" charset="-122"/>
              </a:rPr>
              <a:t>    const char *q="EFGH";</a:t>
            </a:r>
          </a:p>
          <a:p>
            <a:r>
              <a:rPr lang="en-US" altLang="zh-CN" sz="2000" dirty="0">
                <a:latin typeface="华文新魏" panose="02010800040101010101" pitchFamily="2" charset="-122"/>
                <a:ea typeface="华文新魏" panose="02010800040101010101" pitchFamily="2" charset="-122"/>
              </a:rPr>
              <a:t>    p=max(p, q);			//</a:t>
            </a:r>
            <a:r>
              <a:rPr lang="zh-CN" altLang="en-US" sz="2000" dirty="0">
                <a:latin typeface="华文新魏" panose="02010800040101010101" pitchFamily="2" charset="-122"/>
                <a:ea typeface="华文新魏" panose="02010800040101010101" pitchFamily="2" charset="-122"/>
              </a:rPr>
              <a:t>调用特化定义的实例函数，进行字符串内容比较		</a:t>
            </a:r>
          </a:p>
          <a:p>
            <a:r>
              <a:rPr lang="en-US" altLang="zh-CN" sz="2000" dirty="0">
                <a:latin typeface="华文新魏" panose="02010800040101010101" pitchFamily="2" charset="-122"/>
                <a:ea typeface="华文新魏" panose="02010800040101010101" pitchFamily="2" charset="-122"/>
              </a:rPr>
              <a:t>}</a:t>
            </a:r>
          </a:p>
        </p:txBody>
      </p:sp>
      <p:sp>
        <p:nvSpPr>
          <p:cNvPr id="3" name="灯片编号占位符 2">
            <a:extLst>
              <a:ext uri="{FF2B5EF4-FFF2-40B4-BE49-F238E27FC236}">
                <a16:creationId xmlns:a16="http://schemas.microsoft.com/office/drawing/2014/main" id="{32478277-8480-69E2-5181-7CC67B4E60D7}"/>
              </a:ext>
            </a:extLst>
          </p:cNvPr>
          <p:cNvSpPr>
            <a:spLocks noGrp="1"/>
          </p:cNvSpPr>
          <p:nvPr>
            <p:ph type="sldNum" sz="quarter" idx="12"/>
          </p:nvPr>
        </p:nvSpPr>
        <p:spPr/>
        <p:txBody>
          <a:bodyPr/>
          <a:lstStyle/>
          <a:p>
            <a:fld id="{CC813869-C08B-485D-8632-BA365BA2F4BA}" type="slidenum">
              <a:rPr lang="zh-CN" altLang="en-US" smtClean="0"/>
              <a:t>18</a:t>
            </a:fld>
            <a:endParaRPr lang="zh-CN" altLang="en-US"/>
          </a:p>
        </p:txBody>
      </p:sp>
    </p:spTree>
    <p:extLst>
      <p:ext uri="{BB962C8B-B14F-4D97-AF65-F5344CB8AC3E}">
        <p14:creationId xmlns:p14="http://schemas.microsoft.com/office/powerpoint/2010/main" val="478854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1957810"/>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13.4   </a:t>
            </a:r>
            <a:r>
              <a:rPr lang="zh-CN" altLang="en-US" dirty="0">
                <a:latin typeface="华文新魏" panose="02010800040101010101" pitchFamily="2" charset="-122"/>
                <a:ea typeface="华文新魏" panose="02010800040101010101" pitchFamily="2" charset="-122"/>
              </a:rPr>
              <a:t>类模板</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59733" y="2413744"/>
            <a:ext cx="10930295" cy="2013436"/>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类模板也称为类属类或类型参数化的类，用于为相似的类定义一种通用模式。</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编译程序根据类型实参生成相应的类模板实例类</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类模板既可包含类型参数，也可包括非类型参数。</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类型参数可以包含</a:t>
            </a:r>
            <a:r>
              <a:rPr lang="en-US" altLang="zh-CN" sz="2400" b="1" dirty="0">
                <a:latin typeface="华文新魏" panose="02010800040101010101" pitchFamily="2" charset="-122"/>
                <a:ea typeface="华文新魏" panose="02010800040101010101" pitchFamily="2" charset="-122"/>
              </a:rPr>
              <a:t>1</a:t>
            </a:r>
            <a:r>
              <a:rPr lang="zh-CN" altLang="en-US" sz="2400" b="1" dirty="0">
                <a:latin typeface="华文新魏" panose="02010800040101010101" pitchFamily="2" charset="-122"/>
                <a:ea typeface="华文新魏" panose="02010800040101010101" pitchFamily="2" charset="-122"/>
              </a:rPr>
              <a:t>个以上乃至任意个类型形参。</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非类型形参在实例化是必须使用常量做为实参</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p:txBody>
      </p:sp>
      <p:sp>
        <p:nvSpPr>
          <p:cNvPr id="4" name="灯片编号占位符 3">
            <a:extLst>
              <a:ext uri="{FF2B5EF4-FFF2-40B4-BE49-F238E27FC236}">
                <a16:creationId xmlns:a16="http://schemas.microsoft.com/office/drawing/2014/main" id="{1EDC9A58-CCBE-4793-6F6D-D753E84B2836}"/>
              </a:ext>
            </a:extLst>
          </p:cNvPr>
          <p:cNvSpPr>
            <a:spLocks noGrp="1"/>
          </p:cNvSpPr>
          <p:nvPr>
            <p:ph type="sldNum" sz="quarter" idx="12"/>
          </p:nvPr>
        </p:nvSpPr>
        <p:spPr/>
        <p:txBody>
          <a:bodyPr/>
          <a:lstStyle/>
          <a:p>
            <a:fld id="{CC813869-C08B-485D-8632-BA365BA2F4BA}" type="slidenum">
              <a:rPr lang="zh-CN" altLang="en-US" smtClean="0"/>
              <a:t>19</a:t>
            </a:fld>
            <a:endParaRPr lang="zh-CN" altLang="en-US"/>
          </a:p>
        </p:txBody>
      </p:sp>
    </p:spTree>
    <p:extLst>
      <p:ext uri="{BB962C8B-B14F-4D97-AF65-F5344CB8AC3E}">
        <p14:creationId xmlns:p14="http://schemas.microsoft.com/office/powerpoint/2010/main" val="3914350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500563" y="1377389"/>
            <a:ext cx="11190873" cy="4351338"/>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13.1  </a:t>
            </a:r>
            <a:r>
              <a:rPr lang="zh-CN" altLang="en-US" dirty="0">
                <a:latin typeface="华文新魏" panose="02010800040101010101" pitchFamily="2" charset="-122"/>
                <a:ea typeface="华文新魏" panose="02010800040101010101" pitchFamily="2" charset="-122"/>
              </a:rPr>
              <a:t>变量模板及其实例</a:t>
            </a:r>
          </a:p>
        </p:txBody>
      </p:sp>
      <p:sp>
        <p:nvSpPr>
          <p:cNvPr id="6" name="文本框 5">
            <a:extLst>
              <a:ext uri="{FF2B5EF4-FFF2-40B4-BE49-F238E27FC236}">
                <a16:creationId xmlns:a16="http://schemas.microsoft.com/office/drawing/2014/main" id="{2845B5B1-E0D9-48D9-A8B5-77F96D442EE8}"/>
              </a:ext>
            </a:extLst>
          </p:cNvPr>
          <p:cNvSpPr txBox="1"/>
          <p:nvPr/>
        </p:nvSpPr>
        <p:spPr>
          <a:xfrm>
            <a:off x="423505" y="2053297"/>
            <a:ext cx="10930295" cy="3675430"/>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C++</a:t>
            </a:r>
            <a:r>
              <a:rPr lang="zh-CN" altLang="en-US" sz="2400" b="1" dirty="0">
                <a:latin typeface="华文新魏" panose="02010800040101010101" pitchFamily="2" charset="-122"/>
                <a:ea typeface="华文新魏" panose="02010800040101010101" pitchFamily="2" charset="-122"/>
              </a:rPr>
              <a:t>提供了</a:t>
            </a:r>
            <a:r>
              <a:rPr lang="en-US" altLang="zh-CN" sz="2400" b="1" dirty="0">
                <a:latin typeface="华文新魏" panose="02010800040101010101" pitchFamily="2" charset="-122"/>
                <a:ea typeface="华文新魏" panose="02010800040101010101" pitchFamily="2" charset="-122"/>
              </a:rPr>
              <a:t>3</a:t>
            </a:r>
            <a:r>
              <a:rPr lang="zh-CN" altLang="en-US" sz="2400" b="1" dirty="0">
                <a:latin typeface="华文新魏" panose="02010800040101010101" pitchFamily="2" charset="-122"/>
                <a:ea typeface="华文新魏" panose="02010800040101010101" pitchFamily="2" charset="-122"/>
              </a:rPr>
              <a:t>种类型的模板，即变量模板、函数模板和类模板。</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变量模板使用</a:t>
            </a:r>
            <a:r>
              <a:rPr lang="zh-CN" altLang="en-US" sz="2400" b="1" dirty="0">
                <a:solidFill>
                  <a:srgbClr val="FF0000"/>
                </a:solidFill>
                <a:latin typeface="华文新魏" panose="02010800040101010101" pitchFamily="2" charset="-122"/>
                <a:ea typeface="华文新魏" panose="02010800040101010101" pitchFamily="2" charset="-122"/>
              </a:rPr>
              <a:t>类型形参</a:t>
            </a:r>
            <a:r>
              <a:rPr lang="zh-CN" altLang="en-US" sz="2400" b="1" dirty="0">
                <a:latin typeface="华文新魏" panose="02010800040101010101" pitchFamily="2" charset="-122"/>
                <a:ea typeface="华文新魏" panose="02010800040101010101" pitchFamily="2" charset="-122"/>
              </a:rPr>
              <a:t>定义变量的类型，可根据</a:t>
            </a:r>
            <a:r>
              <a:rPr lang="zh-CN" altLang="en-US" sz="2400" b="1" dirty="0">
                <a:solidFill>
                  <a:srgbClr val="FF0000"/>
                </a:solidFill>
                <a:latin typeface="华文新魏" panose="02010800040101010101" pitchFamily="2" charset="-122"/>
                <a:ea typeface="华文新魏" panose="02010800040101010101" pitchFamily="2" charset="-122"/>
              </a:rPr>
              <a:t>类型实参</a:t>
            </a:r>
            <a:r>
              <a:rPr lang="zh-CN" altLang="en-US" sz="2400" b="1" dirty="0">
                <a:latin typeface="华文新魏" panose="02010800040101010101" pitchFamily="2" charset="-122"/>
                <a:ea typeface="华文新魏" panose="02010800040101010101" pitchFamily="2" charset="-122"/>
              </a:rPr>
              <a:t>生成变量模板的</a:t>
            </a:r>
            <a:r>
              <a:rPr lang="zh-CN" altLang="en-US" sz="2400" b="1" dirty="0">
                <a:solidFill>
                  <a:srgbClr val="FF0000"/>
                </a:solidFill>
                <a:latin typeface="华文新魏" panose="02010800040101010101" pitchFamily="2" charset="-122"/>
                <a:ea typeface="华文新魏" panose="02010800040101010101" pitchFamily="2" charset="-122"/>
              </a:rPr>
              <a:t>实例变量</a:t>
            </a:r>
            <a:r>
              <a:rPr lang="zh-CN" altLang="en-US" sz="2400" b="1" dirty="0">
                <a:latin typeface="华文新魏" panose="02010800040101010101" pitchFamily="2" charset="-122"/>
                <a:ea typeface="华文新魏" panose="02010800040101010101" pitchFamily="2" charset="-122"/>
              </a:rPr>
              <a:t>。</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生成实例变量的途径有三种：一种是从变量模板隐式地或显式地生成模板实例变量；另一种是通过函数模板（见</a:t>
            </a:r>
            <a:r>
              <a:rPr lang="en-US" altLang="zh-CN" sz="2400" b="1" dirty="0">
                <a:latin typeface="华文新魏" panose="02010800040101010101" pitchFamily="2" charset="-122"/>
                <a:ea typeface="华文新魏" panose="02010800040101010101" pitchFamily="2" charset="-122"/>
              </a:rPr>
              <a:t>13.2</a:t>
            </a:r>
            <a:r>
              <a:rPr lang="zh-CN" altLang="en-US" sz="2400" b="1" dirty="0">
                <a:latin typeface="华文新魏" panose="02010800040101010101" pitchFamily="2" charset="-122"/>
                <a:ea typeface="华文新魏" panose="02010800040101010101" pitchFamily="2" charset="-122"/>
              </a:rPr>
              <a:t>节）和类模板（见</a:t>
            </a:r>
            <a:r>
              <a:rPr lang="en-US" altLang="zh-CN" sz="2400" b="1" dirty="0">
                <a:latin typeface="华文新魏" panose="02010800040101010101" pitchFamily="2" charset="-122"/>
                <a:ea typeface="华文新魏" panose="02010800040101010101" pitchFamily="2" charset="-122"/>
              </a:rPr>
              <a:t>13.4</a:t>
            </a:r>
            <a:r>
              <a:rPr lang="zh-CN" altLang="en-US" sz="2400" b="1" dirty="0">
                <a:latin typeface="华文新魏" panose="02010800040101010101" pitchFamily="2" charset="-122"/>
                <a:ea typeface="华文新魏" panose="02010800040101010101" pitchFamily="2" charset="-122"/>
              </a:rPr>
              <a:t>节）生成。</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在定义变量模板、函数模板和类模板时，</a:t>
            </a:r>
            <a:r>
              <a:rPr lang="zh-CN" altLang="en-US" sz="2400" b="1" dirty="0">
                <a:solidFill>
                  <a:srgbClr val="FF0000"/>
                </a:solidFill>
                <a:latin typeface="华文新魏" panose="02010800040101010101" pitchFamily="2" charset="-122"/>
                <a:ea typeface="华文新魏" panose="02010800040101010101" pitchFamily="2" charset="-122"/>
              </a:rPr>
              <a:t>类型形参</a:t>
            </a:r>
            <a:r>
              <a:rPr lang="zh-CN" altLang="en-US" sz="2400" b="1" dirty="0">
                <a:latin typeface="华文新魏" panose="02010800040101010101" pitchFamily="2" charset="-122"/>
                <a:ea typeface="华文新魏" panose="02010800040101010101" pitchFamily="2" charset="-122"/>
              </a:rPr>
              <a:t>的名称可以使用关键字</a:t>
            </a:r>
            <a:r>
              <a:rPr lang="en-US" altLang="zh-CN" sz="2400" b="1" dirty="0">
                <a:latin typeface="华文新魏" panose="02010800040101010101" pitchFamily="2" charset="-122"/>
                <a:ea typeface="华文新魏" panose="02010800040101010101" pitchFamily="2" charset="-122"/>
              </a:rPr>
              <a:t>class</a:t>
            </a:r>
            <a:r>
              <a:rPr lang="zh-CN" altLang="en-US" sz="2400" b="1" dirty="0">
                <a:latin typeface="华文新魏" panose="02010800040101010101" pitchFamily="2" charset="-122"/>
                <a:ea typeface="华文新魏" panose="02010800040101010101" pitchFamily="2" charset="-122"/>
              </a:rPr>
              <a:t>或者</a:t>
            </a:r>
            <a:r>
              <a:rPr lang="en-US" altLang="zh-CN" sz="2400" b="1" dirty="0">
                <a:latin typeface="华文新魏" panose="02010800040101010101" pitchFamily="2" charset="-122"/>
                <a:ea typeface="华文新魏" panose="02010800040101010101" pitchFamily="2" charset="-122"/>
              </a:rPr>
              <a:t>typename</a:t>
            </a:r>
            <a:r>
              <a:rPr lang="zh-CN" altLang="en-US" sz="2400" b="1" dirty="0">
                <a:latin typeface="华文新魏" panose="02010800040101010101" pitchFamily="2" charset="-122"/>
                <a:ea typeface="华文新魏" panose="02010800040101010101" pitchFamily="2" charset="-122"/>
              </a:rPr>
              <a:t>定义，即可以使用“</a:t>
            </a:r>
            <a:r>
              <a:rPr lang="en-US" altLang="zh-CN" sz="2400" b="1" dirty="0">
                <a:latin typeface="华文新魏" panose="02010800040101010101" pitchFamily="2" charset="-122"/>
                <a:ea typeface="华文新魏" panose="02010800040101010101" pitchFamily="2" charset="-122"/>
              </a:rPr>
              <a:t>template&lt;class T&gt;”</a:t>
            </a:r>
            <a:r>
              <a:rPr lang="zh-CN" altLang="en-US" sz="2400" b="1" dirty="0">
                <a:latin typeface="华文新魏" panose="02010800040101010101" pitchFamily="2" charset="-122"/>
                <a:ea typeface="华文新魏" panose="02010800040101010101" pitchFamily="2" charset="-122"/>
              </a:rPr>
              <a:t>或者“</a:t>
            </a:r>
            <a:r>
              <a:rPr lang="en-US" altLang="zh-CN" sz="2400" b="1" dirty="0">
                <a:latin typeface="华文新魏" panose="02010800040101010101" pitchFamily="2" charset="-122"/>
                <a:ea typeface="华文新魏" panose="02010800040101010101" pitchFamily="2" charset="-122"/>
              </a:rPr>
              <a:t>template&lt;typename T&gt;”</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生成模板实例变量时，将使用实际类型名代替</a:t>
            </a:r>
            <a:r>
              <a:rPr lang="en-US" altLang="zh-CN" sz="2400" b="1" dirty="0">
                <a:latin typeface="华文新魏" panose="02010800040101010101" pitchFamily="2" charset="-122"/>
                <a:ea typeface="华文新魏" panose="02010800040101010101" pitchFamily="2" charset="-122"/>
              </a:rPr>
              <a:t>T</a:t>
            </a:r>
            <a:r>
              <a:rPr lang="zh-CN" altLang="en-US" sz="2400" b="1" dirty="0">
                <a:latin typeface="华文新魏" panose="02010800040101010101" pitchFamily="2" charset="-122"/>
                <a:ea typeface="华文新魏" panose="02010800040101010101" pitchFamily="2" charset="-122"/>
              </a:rPr>
              <a:t>。实际类型名可以是内置类型名、 类名或类模板实例（类模板实例就是具体的</a:t>
            </a:r>
            <a:r>
              <a:rPr lang="en-US" altLang="zh-CN" sz="2400" b="1" dirty="0">
                <a:latin typeface="华文新魏" panose="02010800040101010101" pitchFamily="2" charset="-122"/>
                <a:ea typeface="华文新魏" panose="02010800040101010101" pitchFamily="2" charset="-122"/>
              </a:rPr>
              <a:t>class</a:t>
            </a:r>
            <a:r>
              <a:rPr lang="zh-CN" altLang="en-US" sz="2400" b="1" dirty="0">
                <a:latin typeface="华文新魏" panose="02010800040101010101" pitchFamily="2" charset="-122"/>
                <a:ea typeface="华文新魏" panose="02010800040101010101" pitchFamily="2" charset="-122"/>
              </a:rPr>
              <a:t>，是类型）</a:t>
            </a:r>
            <a:endParaRPr lang="en-US" altLang="zh-CN" sz="2400" b="1" dirty="0">
              <a:latin typeface="华文新魏" panose="02010800040101010101" pitchFamily="2" charset="-122"/>
              <a:ea typeface="华文新魏" panose="02010800040101010101" pitchFamily="2" charset="-122"/>
            </a:endParaRPr>
          </a:p>
        </p:txBody>
      </p:sp>
      <p:sp>
        <p:nvSpPr>
          <p:cNvPr id="4" name="灯片编号占位符 3">
            <a:extLst>
              <a:ext uri="{FF2B5EF4-FFF2-40B4-BE49-F238E27FC236}">
                <a16:creationId xmlns:a16="http://schemas.microsoft.com/office/drawing/2014/main" id="{FD01449A-085D-9AE5-DE86-97D3F5572D01}"/>
              </a:ext>
            </a:extLst>
          </p:cNvPr>
          <p:cNvSpPr>
            <a:spLocks noGrp="1"/>
          </p:cNvSpPr>
          <p:nvPr>
            <p:ph type="sldNum" sz="quarter" idx="12"/>
          </p:nvPr>
        </p:nvSpPr>
        <p:spPr/>
        <p:txBody>
          <a:bodyPr/>
          <a:lstStyle/>
          <a:p>
            <a:fld id="{CC813869-C08B-485D-8632-BA365BA2F4BA}" type="slidenum">
              <a:rPr lang="zh-CN" altLang="en-US" smtClean="0"/>
              <a:t>2</a:t>
            </a:fld>
            <a:endParaRPr lang="zh-CN" altLang="en-US"/>
          </a:p>
        </p:txBody>
      </p:sp>
    </p:spTree>
    <p:extLst>
      <p:ext uri="{BB962C8B-B14F-4D97-AF65-F5344CB8AC3E}">
        <p14:creationId xmlns:p14="http://schemas.microsoft.com/office/powerpoint/2010/main" val="1769782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E5ABF2E6-B0D6-47AF-B3E7-5D200DC8E48A}"/>
              </a:ext>
            </a:extLst>
          </p:cNvPr>
          <p:cNvSpPr txBox="1"/>
          <p:nvPr/>
        </p:nvSpPr>
        <p:spPr>
          <a:xfrm>
            <a:off x="664781" y="1684656"/>
            <a:ext cx="11242739" cy="4632037"/>
          </a:xfrm>
          <a:prstGeom prst="rect">
            <a:avLst/>
          </a:prstGeom>
          <a:noFill/>
        </p:spPr>
        <p:txBody>
          <a:bodyPr wrap="square">
            <a:spAutoFit/>
          </a:bodyPr>
          <a:lstStyle/>
          <a:p>
            <a:pPr indent="254000" algn="just" hangingPunct="0"/>
            <a:r>
              <a:rPr lang="zh-CN" altLang="zh-CN" sz="2000" kern="100" dirty="0">
                <a:effectLst/>
                <a:latin typeface="华文新魏" panose="02010800040101010101" pitchFamily="2" charset="-122"/>
                <a:ea typeface="华文新魏" panose="02010800040101010101" pitchFamily="2" charset="-122"/>
                <a:cs typeface="Arial" panose="020B0604020202020204" pitchFamily="34" charset="0"/>
              </a:rPr>
              <a:t>【例</a:t>
            </a:r>
            <a:r>
              <a:rPr lang="en-US" altLang="zh-CN" sz="2000" kern="100" dirty="0">
                <a:effectLst/>
                <a:latin typeface="华文新魏" panose="02010800040101010101" pitchFamily="2" charset="-122"/>
                <a:ea typeface="华文新魏" panose="02010800040101010101" pitchFamily="2" charset="-122"/>
              </a:rPr>
              <a:t>13.10</a:t>
            </a:r>
            <a:r>
              <a:rPr lang="zh-CN" altLang="zh-CN" sz="2000" kern="100" dirty="0">
                <a:effectLst/>
                <a:latin typeface="华文新魏" panose="02010800040101010101" pitchFamily="2" charset="-122"/>
                <a:ea typeface="华文新魏" panose="02010800040101010101" pitchFamily="2" charset="-122"/>
                <a:cs typeface="Arial" panose="020B0604020202020204" pitchFamily="34" charset="0"/>
              </a:rPr>
              <a:t>】</a:t>
            </a:r>
            <a:r>
              <a:rPr lang="zh-CN" altLang="zh-CN" sz="2000" kern="100" dirty="0">
                <a:effectLst/>
                <a:latin typeface="华文新魏" panose="02010800040101010101" pitchFamily="2" charset="-122"/>
                <a:ea typeface="华文新魏" panose="02010800040101010101" pitchFamily="2" charset="-122"/>
              </a:rPr>
              <a:t>定义向量类的类模板。</a:t>
            </a:r>
          </a:p>
          <a:p>
            <a:pPr indent="254000" algn="just" hangingPunct="0">
              <a:lnSpc>
                <a:spcPts val="600"/>
              </a:lnSpc>
            </a:pPr>
            <a:r>
              <a:rPr lang="en-US" altLang="zh-CN" sz="2000" kern="100" dirty="0">
                <a:effectLst/>
                <a:latin typeface="华文新魏" panose="02010800040101010101" pitchFamily="2" charset="-122"/>
                <a:ea typeface="华文新魏" panose="02010800040101010101" pitchFamily="2" charset="-122"/>
              </a:rPr>
              <a:t> </a:t>
            </a:r>
            <a:endParaRPr lang="zh-CN" altLang="zh-CN" sz="2000" kern="100" dirty="0">
              <a:effectLst/>
              <a:latin typeface="华文新魏" panose="02010800040101010101" pitchFamily="2" charset="-122"/>
              <a:ea typeface="华文新魏" panose="02010800040101010101" pitchFamily="2" charset="-122"/>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template &lt;class T, int v=20&gt;	//</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类模板的模板参数列表有非类型形参</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v</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，默认值为</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20</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class VECTOR</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T  *data;</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int  size;</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public:</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VECTOR(int n = v+5);		//</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由</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v</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构成表达式</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v+5</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，将其作为构造函数成员形参的默认值</a:t>
            </a: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~VECTOR( )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noexcept</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T &amp;operator[ ](int);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a:t>
            </a:r>
          </a:p>
          <a:p>
            <a:pPr indent="266700" algn="just" hangingPunct="0"/>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solidFill>
                  <a:srgbClr val="FF0000"/>
                </a:solidFill>
                <a:effectLst/>
                <a:latin typeface="华文新魏" panose="02010800040101010101" pitchFamily="2" charset="-122"/>
                <a:ea typeface="华文新魏" panose="02010800040101010101" pitchFamily="2" charset="-122"/>
                <a:cs typeface="Consolas" panose="020B0609020204030204" pitchFamily="49" charset="0"/>
              </a:rPr>
              <a:t>template &lt;class T, int v&gt;</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a:t>
            </a:r>
            <a:r>
              <a:rPr lang="en-US" altLang="zh-CN" dirty="0">
                <a:latin typeface="华文新魏" panose="02010800040101010101" pitchFamily="2" charset="-122"/>
                <a:ea typeface="华文新魏" panose="02010800040101010101" pitchFamily="2" charset="-122"/>
              </a:rPr>
              <a:t> //</a:t>
            </a:r>
            <a:r>
              <a:rPr lang="zh-CN" altLang="en-US" dirty="0">
                <a:solidFill>
                  <a:srgbClr val="FF0000"/>
                </a:solidFill>
                <a:latin typeface="华文新魏" panose="02010800040101010101" pitchFamily="2" charset="-122"/>
                <a:ea typeface="华文新魏" panose="02010800040101010101" pitchFamily="2" charset="-122"/>
              </a:rPr>
              <a:t>在类体外函数实现时，加</a:t>
            </a:r>
            <a:r>
              <a:rPr lang="en-US" altLang="zh-CN" dirty="0">
                <a:solidFill>
                  <a:srgbClr val="FF0000"/>
                </a:solidFill>
                <a:latin typeface="华文新魏" panose="02010800040101010101" pitchFamily="2" charset="-122"/>
                <a:ea typeface="华文新魏" panose="02010800040101010101" pitchFamily="2" charset="-122"/>
              </a:rPr>
              <a:t>template&lt;class T, int v&gt;, v</a:t>
            </a:r>
            <a:r>
              <a:rPr lang="zh-CN" altLang="en-US" dirty="0">
                <a:solidFill>
                  <a:srgbClr val="FF0000"/>
                </a:solidFill>
                <a:latin typeface="华文新魏" panose="02010800040101010101" pitchFamily="2" charset="-122"/>
                <a:ea typeface="华文新魏" panose="02010800040101010101" pitchFamily="2" charset="-122"/>
              </a:rPr>
              <a:t>不能给缺省值</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solidFill>
                  <a:srgbClr val="FF0000"/>
                </a:solidFill>
                <a:effectLst/>
                <a:latin typeface="华文新魏" panose="02010800040101010101" pitchFamily="2" charset="-122"/>
                <a:ea typeface="华文新魏" panose="02010800040101010101" pitchFamily="2" charset="-122"/>
                <a:cs typeface="Consolas" panose="020B0609020204030204" pitchFamily="49" charset="0"/>
              </a:rPr>
              <a:t>VECTOR &lt;T, v&gt;::</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VECTOR(int n)	//</a:t>
            </a:r>
            <a:r>
              <a:rPr lang="zh-CN" altLang="zh-CN" sz="1800" dirty="0">
                <a:solidFill>
                  <a:srgbClr val="FF0000"/>
                </a:solidFill>
                <a:effectLst/>
                <a:latin typeface="华文新魏" panose="02010800040101010101" pitchFamily="2" charset="-122"/>
                <a:ea typeface="华文新魏" panose="02010800040101010101" pitchFamily="2" charset="-122"/>
                <a:cs typeface="Consolas" panose="020B0609020204030204" pitchFamily="49" charset="0"/>
              </a:rPr>
              <a:t>须用</a:t>
            </a:r>
            <a:r>
              <a:rPr lang="en-US" altLang="zh-CN" sz="1800" dirty="0">
                <a:solidFill>
                  <a:srgbClr val="FF0000"/>
                </a:solidFill>
                <a:effectLst/>
                <a:latin typeface="华文新魏" panose="02010800040101010101" pitchFamily="2" charset="-122"/>
                <a:ea typeface="华文新魏" panose="02010800040101010101" pitchFamily="2" charset="-122"/>
                <a:cs typeface="Consolas" panose="020B0609020204030204" pitchFamily="49" charset="0"/>
              </a:rPr>
              <a:t>VECTOR &lt;T, v&gt;</a:t>
            </a:r>
            <a:r>
              <a:rPr lang="zh-CN" altLang="zh-CN" sz="1800" dirty="0">
                <a:solidFill>
                  <a:srgbClr val="FF0000"/>
                </a:solidFill>
                <a:effectLst/>
                <a:latin typeface="华文新魏" panose="02010800040101010101" pitchFamily="2" charset="-122"/>
                <a:ea typeface="华文新魏" panose="02010800040101010101" pitchFamily="2" charset="-122"/>
                <a:cs typeface="Consolas" panose="020B0609020204030204" pitchFamily="49" charset="0"/>
              </a:rPr>
              <a:t>作为类名</a:t>
            </a: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data = new T[size = n];  }</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p:txBody>
      </p:sp>
      <p:sp>
        <p:nvSpPr>
          <p:cNvPr id="3" name="灯片编号占位符 2">
            <a:extLst>
              <a:ext uri="{FF2B5EF4-FFF2-40B4-BE49-F238E27FC236}">
                <a16:creationId xmlns:a16="http://schemas.microsoft.com/office/drawing/2014/main" id="{9804D138-2332-75D8-9F7A-06DC07C88CBF}"/>
              </a:ext>
            </a:extLst>
          </p:cNvPr>
          <p:cNvSpPr>
            <a:spLocks noGrp="1"/>
          </p:cNvSpPr>
          <p:nvPr>
            <p:ph type="sldNum" sz="quarter" idx="12"/>
          </p:nvPr>
        </p:nvSpPr>
        <p:spPr/>
        <p:txBody>
          <a:bodyPr/>
          <a:lstStyle/>
          <a:p>
            <a:fld id="{CC813869-C08B-485D-8632-BA365BA2F4BA}" type="slidenum">
              <a:rPr lang="zh-CN" altLang="en-US" smtClean="0"/>
              <a:t>20</a:t>
            </a:fld>
            <a:endParaRPr lang="zh-CN" altLang="en-US"/>
          </a:p>
        </p:txBody>
      </p:sp>
    </p:spTree>
    <p:extLst>
      <p:ext uri="{BB962C8B-B14F-4D97-AF65-F5344CB8AC3E}">
        <p14:creationId xmlns:p14="http://schemas.microsoft.com/office/powerpoint/2010/main" val="132500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7E9FABC9-C950-4309-8625-5D51B858CA58}"/>
              </a:ext>
            </a:extLst>
          </p:cNvPr>
          <p:cNvSpPr txBox="1"/>
          <p:nvPr/>
        </p:nvSpPr>
        <p:spPr>
          <a:xfrm>
            <a:off x="838200" y="1849075"/>
            <a:ext cx="8969927" cy="3693319"/>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template &lt;class T, int v&gt;  //</a:t>
            </a:r>
            <a:r>
              <a:rPr lang="zh-CN" altLang="en-US" dirty="0">
                <a:latin typeface="华文新魏" panose="02010800040101010101" pitchFamily="2" charset="-122"/>
                <a:ea typeface="华文新魏" panose="02010800040101010101" pitchFamily="2" charset="-122"/>
              </a:rPr>
              <a:t>函数实现时，加</a:t>
            </a:r>
            <a:r>
              <a:rPr lang="en-US" altLang="zh-CN" dirty="0">
                <a:latin typeface="华文新魏" panose="02010800040101010101" pitchFamily="2" charset="-122"/>
                <a:ea typeface="华文新魏" panose="02010800040101010101" pitchFamily="2" charset="-122"/>
              </a:rPr>
              <a:t>template&lt;class T, int v&gt;, v</a:t>
            </a:r>
            <a:r>
              <a:rPr lang="zh-CN" altLang="en-US" dirty="0">
                <a:latin typeface="华文新魏" panose="02010800040101010101" pitchFamily="2" charset="-122"/>
                <a:ea typeface="华文新魏" panose="02010800040101010101" pitchFamily="2" charset="-122"/>
              </a:rPr>
              <a:t>不能给缺省值</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VECTOR &lt;T, v&gt;::~VECTOR( ) </a:t>
            </a:r>
            <a:r>
              <a:rPr lang="en-US" altLang="zh-CN" dirty="0" err="1">
                <a:latin typeface="华文新魏" panose="02010800040101010101" pitchFamily="2" charset="-122"/>
                <a:ea typeface="华文新魏" panose="02010800040101010101" pitchFamily="2" charset="-122"/>
              </a:rPr>
              <a:t>noexcept</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须用</a:t>
            </a:r>
            <a:r>
              <a:rPr lang="en-US" altLang="zh-CN" dirty="0">
                <a:latin typeface="华文新魏" panose="02010800040101010101" pitchFamily="2" charset="-122"/>
                <a:ea typeface="华文新魏" panose="02010800040101010101" pitchFamily="2" charset="-122"/>
              </a:rPr>
              <a:t>VECTOR &lt;T, v&gt;</a:t>
            </a:r>
            <a:r>
              <a:rPr lang="zh-CN" altLang="en-US" dirty="0">
                <a:latin typeface="华文新魏" panose="02010800040101010101" pitchFamily="2" charset="-122"/>
                <a:ea typeface="华文新魏" panose="02010800040101010101" pitchFamily="2" charset="-122"/>
              </a:rPr>
              <a:t>作为类名</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if (data) delete data;</a:t>
            </a:r>
          </a:p>
          <a:p>
            <a:r>
              <a:rPr lang="en-US" altLang="zh-CN" dirty="0">
                <a:latin typeface="华文新魏" panose="02010800040101010101" pitchFamily="2" charset="-122"/>
                <a:ea typeface="华文新魏" panose="02010800040101010101" pitchFamily="2" charset="-122"/>
              </a:rPr>
              <a:t>    data = </a:t>
            </a:r>
            <a:r>
              <a:rPr lang="en-US" altLang="zh-CN" dirty="0" err="1">
                <a:latin typeface="华文新魏" panose="02010800040101010101" pitchFamily="2" charset="-122"/>
                <a:ea typeface="华文新魏" panose="02010800040101010101" pitchFamily="2" charset="-122"/>
              </a:rPr>
              <a:t>nullptr</a:t>
            </a:r>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size = 0;</a:t>
            </a:r>
          </a:p>
          <a:p>
            <a:r>
              <a:rPr lang="en-US" altLang="zh-CN" dirty="0">
                <a:latin typeface="华文新魏" panose="02010800040101010101" pitchFamily="2" charset="-122"/>
                <a:ea typeface="华文新魏" panose="02010800040101010101" pitchFamily="2" charset="-122"/>
              </a:rPr>
              <a:t>}</a:t>
            </a:r>
          </a:p>
          <a:p>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template &lt;class T, int v&gt;</a:t>
            </a:r>
          </a:p>
          <a:p>
            <a:r>
              <a:rPr lang="en-US" altLang="zh-CN" dirty="0">
                <a:latin typeface="华文新魏" panose="02010800040101010101" pitchFamily="2" charset="-122"/>
                <a:ea typeface="华文新魏" panose="02010800040101010101" pitchFamily="2" charset="-122"/>
              </a:rPr>
              <a:t>T &amp;VECTOR &lt;T, v&gt;::operator[ ](int </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须用</a:t>
            </a:r>
            <a:r>
              <a:rPr lang="en-US" altLang="zh-CN" dirty="0">
                <a:latin typeface="华文新魏" panose="02010800040101010101" pitchFamily="2" charset="-122"/>
                <a:ea typeface="华文新魏" panose="02010800040101010101" pitchFamily="2" charset="-122"/>
              </a:rPr>
              <a:t>VECTOR &lt;T, v&gt;</a:t>
            </a:r>
            <a:r>
              <a:rPr lang="zh-CN" altLang="en-US" dirty="0">
                <a:latin typeface="华文新魏" panose="02010800040101010101" pitchFamily="2" charset="-122"/>
                <a:ea typeface="华文新魏" panose="02010800040101010101" pitchFamily="2" charset="-122"/>
              </a:rPr>
              <a:t>作为类名</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return data[</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a:t>
            </a:r>
          </a:p>
        </p:txBody>
      </p:sp>
      <p:sp>
        <p:nvSpPr>
          <p:cNvPr id="3" name="灯片编号占位符 2">
            <a:extLst>
              <a:ext uri="{FF2B5EF4-FFF2-40B4-BE49-F238E27FC236}">
                <a16:creationId xmlns:a16="http://schemas.microsoft.com/office/drawing/2014/main" id="{48077241-7897-452F-91E7-F994C47A4A55}"/>
              </a:ext>
            </a:extLst>
          </p:cNvPr>
          <p:cNvSpPr>
            <a:spLocks noGrp="1"/>
          </p:cNvSpPr>
          <p:nvPr>
            <p:ph type="sldNum" sz="quarter" idx="12"/>
          </p:nvPr>
        </p:nvSpPr>
        <p:spPr/>
        <p:txBody>
          <a:bodyPr/>
          <a:lstStyle/>
          <a:p>
            <a:fld id="{CC813869-C08B-485D-8632-BA365BA2F4BA}" type="slidenum">
              <a:rPr lang="zh-CN" altLang="en-US" smtClean="0"/>
              <a:t>21</a:t>
            </a:fld>
            <a:endParaRPr lang="zh-CN" altLang="en-US"/>
          </a:p>
        </p:txBody>
      </p:sp>
    </p:spTree>
    <p:extLst>
      <p:ext uri="{BB962C8B-B14F-4D97-AF65-F5344CB8AC3E}">
        <p14:creationId xmlns:p14="http://schemas.microsoft.com/office/powerpoint/2010/main" val="671254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F06D9D8B-611B-4780-B42C-61040B1F8C8B}"/>
              </a:ext>
            </a:extLst>
          </p:cNvPr>
          <p:cNvSpPr txBox="1"/>
          <p:nvPr/>
        </p:nvSpPr>
        <p:spPr>
          <a:xfrm>
            <a:off x="838200" y="1690688"/>
            <a:ext cx="9924177" cy="4727128"/>
          </a:xfrm>
          <a:prstGeom prst="rect">
            <a:avLst/>
          </a:prstGeom>
          <a:noFill/>
        </p:spPr>
        <p:txBody>
          <a:bodyPr wrap="square">
            <a:spAutoFit/>
          </a:bodyPr>
          <a:lstStyle/>
          <a:p>
            <a:pPr>
              <a:lnSpc>
                <a:spcPct val="120000"/>
              </a:lnSpc>
            </a:pPr>
            <a:r>
              <a:rPr lang="en-US" altLang="zh-CN" dirty="0">
                <a:latin typeface="华文新魏" panose="02010800040101010101" pitchFamily="2" charset="-122"/>
                <a:ea typeface="华文新魏" panose="02010800040101010101" pitchFamily="2" charset="-122"/>
              </a:rPr>
              <a:t>void main(void)</a:t>
            </a:r>
          </a:p>
          <a:p>
            <a:pPr>
              <a:lnSpc>
                <a:spcPct val="120000"/>
              </a:lnSpc>
            </a:pPr>
            <a:r>
              <a:rPr lang="en-US" altLang="zh-CN" dirty="0">
                <a:latin typeface="华文新魏" panose="02010800040101010101" pitchFamily="2" charset="-122"/>
                <a:ea typeface="华文新魏" panose="02010800040101010101" pitchFamily="2" charset="-122"/>
              </a:rPr>
              <a:t>{</a:t>
            </a:r>
          </a:p>
          <a:p>
            <a:pPr>
              <a:lnSpc>
                <a:spcPct val="120000"/>
              </a:lnSpc>
            </a:pPr>
            <a:r>
              <a:rPr lang="en-US" altLang="zh-CN" dirty="0">
                <a:latin typeface="华文新魏" panose="02010800040101010101" pitchFamily="2" charset="-122"/>
                <a:ea typeface="华文新魏" panose="02010800040101010101" pitchFamily="2" charset="-122"/>
              </a:rPr>
              <a:t>    VECTOR&lt;int&gt; 	LI(10);			//</a:t>
            </a:r>
            <a:r>
              <a:rPr lang="zh-CN" altLang="en-US" dirty="0">
                <a:latin typeface="华文新魏" panose="02010800040101010101" pitchFamily="2" charset="-122"/>
                <a:ea typeface="华文新魏" panose="02010800040101010101" pitchFamily="2" charset="-122"/>
              </a:rPr>
              <a:t>定义包含</a:t>
            </a:r>
            <a:r>
              <a:rPr lang="en-US" altLang="zh-CN" dirty="0">
                <a:solidFill>
                  <a:srgbClr val="FF0000"/>
                </a:solidFill>
                <a:latin typeface="华文新魏" panose="02010800040101010101" pitchFamily="2" charset="-122"/>
                <a:ea typeface="华文新魏" panose="02010800040101010101" pitchFamily="2" charset="-122"/>
              </a:rPr>
              <a:t>10</a:t>
            </a:r>
            <a:r>
              <a:rPr lang="zh-CN" altLang="en-US" dirty="0">
                <a:latin typeface="华文新魏" panose="02010800040101010101" pitchFamily="2" charset="-122"/>
                <a:ea typeface="华文新魏" panose="02010800040101010101" pitchFamily="2" charset="-122"/>
              </a:rPr>
              <a:t>个元素的整型向量</a:t>
            </a:r>
            <a:r>
              <a:rPr lang="en-US" altLang="zh-CN" dirty="0">
                <a:latin typeface="华文新魏" panose="02010800040101010101" pitchFamily="2" charset="-122"/>
                <a:ea typeface="华文新魏" panose="02010800040101010101" pitchFamily="2" charset="-122"/>
              </a:rPr>
              <a:t>LI</a:t>
            </a:r>
          </a:p>
          <a:p>
            <a:pPr>
              <a:lnSpc>
                <a:spcPct val="120000"/>
              </a:lnSpc>
            </a:pPr>
            <a:r>
              <a:rPr lang="en-US" altLang="zh-CN" dirty="0">
                <a:latin typeface="华文新魏" panose="02010800040101010101" pitchFamily="2" charset="-122"/>
                <a:ea typeface="华文新魏" panose="02010800040101010101" pitchFamily="2" charset="-122"/>
              </a:rPr>
              <a:t>    VECTOR&lt;short&gt; LS;			//</a:t>
            </a:r>
            <a:r>
              <a:rPr lang="zh-CN" altLang="en-US" dirty="0">
                <a:latin typeface="华文新魏" panose="02010800040101010101" pitchFamily="2" charset="-122"/>
                <a:ea typeface="华文新魏" panose="02010800040101010101" pitchFamily="2" charset="-122"/>
              </a:rPr>
              <a:t>定义包含</a:t>
            </a:r>
            <a:r>
              <a:rPr lang="en-US" altLang="zh-CN" dirty="0">
                <a:solidFill>
                  <a:srgbClr val="FF0000"/>
                </a:solidFill>
                <a:latin typeface="华文新魏" panose="02010800040101010101" pitchFamily="2" charset="-122"/>
                <a:ea typeface="华文新魏" panose="02010800040101010101" pitchFamily="2" charset="-122"/>
              </a:rPr>
              <a:t>25</a:t>
            </a:r>
            <a:r>
              <a:rPr lang="zh-CN" altLang="en-US" dirty="0">
                <a:latin typeface="华文新魏" panose="02010800040101010101" pitchFamily="2" charset="-122"/>
                <a:ea typeface="华文新魏" panose="02010800040101010101" pitchFamily="2" charset="-122"/>
              </a:rPr>
              <a:t>个元素的短整型向量</a:t>
            </a:r>
            <a:r>
              <a:rPr lang="en-US" altLang="zh-CN" dirty="0">
                <a:latin typeface="华文新魏" panose="02010800040101010101" pitchFamily="2" charset="-122"/>
                <a:ea typeface="华文新魏" panose="02010800040101010101" pitchFamily="2" charset="-122"/>
              </a:rPr>
              <a:t>LS</a:t>
            </a:r>
          </a:p>
          <a:p>
            <a:pPr>
              <a:lnSpc>
                <a:spcPct val="120000"/>
              </a:lnSpc>
            </a:pPr>
            <a:r>
              <a:rPr lang="en-US" altLang="zh-CN" dirty="0">
                <a:latin typeface="华文新魏" panose="02010800040101010101" pitchFamily="2" charset="-122"/>
                <a:ea typeface="华文新魏" panose="02010800040101010101" pitchFamily="2" charset="-122"/>
              </a:rPr>
              <a:t>    VECTOR&lt;long&gt;   	LL(30);		//</a:t>
            </a:r>
            <a:r>
              <a:rPr lang="zh-CN" altLang="en-US" dirty="0">
                <a:latin typeface="华文新魏" panose="02010800040101010101" pitchFamily="2" charset="-122"/>
                <a:ea typeface="华文新魏" panose="02010800040101010101" pitchFamily="2" charset="-122"/>
              </a:rPr>
              <a:t>定义包含</a:t>
            </a:r>
            <a:r>
              <a:rPr lang="en-US" altLang="zh-CN" dirty="0">
                <a:latin typeface="华文新魏" panose="02010800040101010101" pitchFamily="2" charset="-122"/>
                <a:ea typeface="华文新魏" panose="02010800040101010101" pitchFamily="2" charset="-122"/>
              </a:rPr>
              <a:t>30</a:t>
            </a:r>
            <a:r>
              <a:rPr lang="zh-CN" altLang="en-US" dirty="0">
                <a:latin typeface="华文新魏" panose="02010800040101010101" pitchFamily="2" charset="-122"/>
                <a:ea typeface="华文新魏" panose="02010800040101010101" pitchFamily="2" charset="-122"/>
              </a:rPr>
              <a:t>个元素的长整型向量</a:t>
            </a:r>
            <a:r>
              <a:rPr lang="en-US" altLang="zh-CN" dirty="0">
                <a:latin typeface="华文新魏" panose="02010800040101010101" pitchFamily="2" charset="-122"/>
                <a:ea typeface="华文新魏" panose="02010800040101010101" pitchFamily="2" charset="-122"/>
              </a:rPr>
              <a:t>LL</a:t>
            </a:r>
          </a:p>
          <a:p>
            <a:pPr>
              <a:lnSpc>
                <a:spcPct val="120000"/>
              </a:lnSpc>
            </a:pPr>
            <a:r>
              <a:rPr lang="en-US" altLang="zh-CN" dirty="0">
                <a:latin typeface="华文新魏" panose="02010800040101010101" pitchFamily="2" charset="-122"/>
                <a:ea typeface="华文新魏" panose="02010800040101010101" pitchFamily="2" charset="-122"/>
              </a:rPr>
              <a:t>    VECTOR&lt;char*&gt; LC(40);		//</a:t>
            </a:r>
            <a:r>
              <a:rPr lang="zh-CN" altLang="en-US" dirty="0">
                <a:latin typeface="华文新魏" panose="02010800040101010101" pitchFamily="2" charset="-122"/>
                <a:ea typeface="华文新魏" panose="02010800040101010101" pitchFamily="2" charset="-122"/>
              </a:rPr>
              <a:t>定义包含</a:t>
            </a:r>
            <a:r>
              <a:rPr lang="en-US" altLang="zh-CN" dirty="0">
                <a:latin typeface="华文新魏" panose="02010800040101010101" pitchFamily="2" charset="-122"/>
                <a:ea typeface="华文新魏" panose="02010800040101010101" pitchFamily="2" charset="-122"/>
              </a:rPr>
              <a:t>40</a:t>
            </a:r>
            <a:r>
              <a:rPr lang="zh-CN" altLang="en-US" dirty="0">
                <a:latin typeface="华文新魏" panose="02010800040101010101" pitchFamily="2" charset="-122"/>
                <a:ea typeface="华文新魏" panose="02010800040101010101" pitchFamily="2" charset="-122"/>
              </a:rPr>
              <a:t>个元素的字符型向量</a:t>
            </a:r>
            <a:r>
              <a:rPr lang="en-US" altLang="zh-CN" dirty="0">
                <a:latin typeface="华文新魏" panose="02010800040101010101" pitchFamily="2" charset="-122"/>
                <a:ea typeface="华文新魏" panose="02010800040101010101" pitchFamily="2" charset="-122"/>
              </a:rPr>
              <a:t>LC</a:t>
            </a:r>
          </a:p>
          <a:p>
            <a:pPr>
              <a:lnSpc>
                <a:spcPct val="120000"/>
              </a:lnSpc>
            </a:pPr>
            <a:r>
              <a:rPr lang="en-US" altLang="zh-CN" dirty="0">
                <a:latin typeface="华文新魏" panose="02010800040101010101" pitchFamily="2" charset="-122"/>
                <a:ea typeface="华文新魏" panose="02010800040101010101" pitchFamily="2" charset="-122"/>
              </a:rPr>
              <a:t>    VECTOR&lt;double,</a:t>
            </a:r>
            <a:r>
              <a:rPr lang="en-US" altLang="zh-CN" dirty="0">
                <a:solidFill>
                  <a:srgbClr val="FF0000"/>
                </a:solidFill>
                <a:latin typeface="华文新魏" panose="02010800040101010101" pitchFamily="2" charset="-122"/>
                <a:ea typeface="华文新魏" panose="02010800040101010101" pitchFamily="2" charset="-122"/>
              </a:rPr>
              <a:t> 10</a:t>
            </a:r>
            <a:r>
              <a:rPr lang="en-US" altLang="zh-CN" dirty="0">
                <a:latin typeface="华文新魏" panose="02010800040101010101" pitchFamily="2" charset="-122"/>
                <a:ea typeface="华文新魏" panose="02010800040101010101" pitchFamily="2" charset="-122"/>
              </a:rPr>
              <a:t>&gt; LD(40);		//</a:t>
            </a:r>
            <a:r>
              <a:rPr lang="zh-CN" altLang="en-US" dirty="0">
                <a:latin typeface="华文新魏" panose="02010800040101010101" pitchFamily="2" charset="-122"/>
                <a:ea typeface="华文新魏" panose="02010800040101010101" pitchFamily="2" charset="-122"/>
              </a:rPr>
              <a:t>非类型形参必须使用</a:t>
            </a:r>
            <a:r>
              <a:rPr lang="zh-CN" altLang="en-US" dirty="0">
                <a:solidFill>
                  <a:srgbClr val="FF0000"/>
                </a:solidFill>
                <a:latin typeface="华文新魏" panose="02010800040101010101" pitchFamily="2" charset="-122"/>
                <a:ea typeface="华文新魏" panose="02010800040101010101" pitchFamily="2" charset="-122"/>
              </a:rPr>
              <a:t>常量</a:t>
            </a:r>
            <a:r>
              <a:rPr lang="zh-CN" altLang="en-US" dirty="0">
                <a:latin typeface="华文新魏" panose="02010800040101010101" pitchFamily="2" charset="-122"/>
                <a:ea typeface="华文新魏" panose="02010800040101010101" pitchFamily="2" charset="-122"/>
              </a:rPr>
              <a:t>作为实参</a:t>
            </a:r>
            <a:endParaRPr lang="en-US" altLang="zh-CN" dirty="0">
              <a:latin typeface="华文新魏" panose="02010800040101010101" pitchFamily="2" charset="-122"/>
              <a:ea typeface="华文新魏" panose="02010800040101010101" pitchFamily="2" charset="-122"/>
            </a:endParaRPr>
          </a:p>
          <a:p>
            <a:pPr>
              <a:lnSpc>
                <a:spcPct val="120000"/>
              </a:lnSpc>
            </a:pPr>
            <a:r>
              <a:rPr lang="en-US" altLang="zh-CN" dirty="0">
                <a:latin typeface="华文新魏" panose="02010800040101010101" pitchFamily="2" charset="-122"/>
                <a:ea typeface="华文新魏" panose="02010800040101010101" pitchFamily="2" charset="-122"/>
              </a:rPr>
              <a:t>    VECTOR&lt;int&gt; *p = &amp;LI;		//</a:t>
            </a:r>
            <a:r>
              <a:rPr lang="zh-CN" altLang="en-US" dirty="0">
                <a:latin typeface="华文新魏" panose="02010800040101010101" pitchFamily="2" charset="-122"/>
                <a:ea typeface="华文新魏" panose="02010800040101010101" pitchFamily="2" charset="-122"/>
              </a:rPr>
              <a:t>定义指向整型向量的指针</a:t>
            </a:r>
            <a:r>
              <a:rPr lang="en-US" altLang="zh-CN" dirty="0">
                <a:latin typeface="华文新魏" panose="02010800040101010101" pitchFamily="2" charset="-122"/>
                <a:ea typeface="华文新魏" panose="02010800040101010101" pitchFamily="2" charset="-122"/>
              </a:rPr>
              <a:t>p</a:t>
            </a:r>
          </a:p>
          <a:p>
            <a:pPr>
              <a:lnSpc>
                <a:spcPct val="120000"/>
              </a:lnSpc>
            </a:pPr>
            <a:endParaRPr lang="en-US" altLang="zh-CN" dirty="0">
              <a:latin typeface="华文新魏" panose="02010800040101010101" pitchFamily="2" charset="-122"/>
              <a:ea typeface="华文新魏" panose="02010800040101010101" pitchFamily="2" charset="-122"/>
            </a:endParaRPr>
          </a:p>
          <a:p>
            <a:pPr>
              <a:lnSpc>
                <a:spcPct val="120000"/>
              </a:lnSpc>
            </a:pP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以下</a:t>
            </a:r>
            <a:r>
              <a:rPr lang="en-US" altLang="zh-CN" dirty="0">
                <a:latin typeface="华文新魏" panose="02010800040101010101" pitchFamily="2" charset="-122"/>
                <a:ea typeface="华文新魏" panose="02010800040101010101" pitchFamily="2" charset="-122"/>
              </a:rPr>
              <a:t>q</a:t>
            </a:r>
            <a:r>
              <a:rPr lang="zh-CN" altLang="en-US" dirty="0">
                <a:latin typeface="华文新魏" panose="02010800040101010101" pitchFamily="2" charset="-122"/>
                <a:ea typeface="华文新魏" panose="02010800040101010101" pitchFamily="2" charset="-122"/>
              </a:rPr>
              <a:t>指向</a:t>
            </a:r>
            <a:r>
              <a:rPr lang="en-US" altLang="zh-CN" dirty="0">
                <a:latin typeface="华文新魏" panose="02010800040101010101" pitchFamily="2" charset="-122"/>
                <a:ea typeface="华文新魏" panose="02010800040101010101" pitchFamily="2" charset="-122"/>
              </a:rPr>
              <a:t>40</a:t>
            </a:r>
            <a:r>
              <a:rPr lang="zh-CN" altLang="en-US" dirty="0">
                <a:latin typeface="华文新魏" panose="02010800040101010101" pitchFamily="2" charset="-122"/>
                <a:ea typeface="华文新魏" panose="02010800040101010101" pitchFamily="2" charset="-122"/>
              </a:rPr>
              <a:t>个由</a:t>
            </a:r>
            <a:r>
              <a:rPr lang="en-US" altLang="zh-CN" dirty="0">
                <a:latin typeface="华文新魏" panose="02010800040101010101" pitchFamily="2" charset="-122"/>
                <a:ea typeface="华文新魏" panose="02010800040101010101" pitchFamily="2" charset="-122"/>
              </a:rPr>
              <a:t>VECTOR&lt;int&gt;</a:t>
            </a:r>
            <a:r>
              <a:rPr lang="zh-CN" altLang="en-US" dirty="0">
                <a:latin typeface="华文新魏" panose="02010800040101010101" pitchFamily="2" charset="-122"/>
                <a:ea typeface="华文新魏" panose="02010800040101010101" pitchFamily="2" charset="-122"/>
              </a:rPr>
              <a:t>元素构成的数组，其中</a:t>
            </a:r>
          </a:p>
          <a:p>
            <a:pPr>
              <a:lnSpc>
                <a:spcPct val="120000"/>
              </a:lnSpc>
            </a:pP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每个</a:t>
            </a:r>
            <a:r>
              <a:rPr lang="en-US" altLang="zh-CN" dirty="0">
                <a:latin typeface="华文新魏" panose="02010800040101010101" pitchFamily="2" charset="-122"/>
                <a:ea typeface="华文新魏" panose="02010800040101010101" pitchFamily="2" charset="-122"/>
              </a:rPr>
              <a:t>VECTOR&lt;int&gt;</a:t>
            </a:r>
            <a:r>
              <a:rPr lang="zh-CN" altLang="en-US" dirty="0">
                <a:latin typeface="华文新魏" panose="02010800040101010101" pitchFamily="2" charset="-122"/>
                <a:ea typeface="华文新魏" panose="02010800040101010101" pitchFamily="2" charset="-122"/>
              </a:rPr>
              <a:t>元素又是包含</a:t>
            </a:r>
            <a:r>
              <a:rPr lang="en-US" altLang="zh-CN" dirty="0">
                <a:latin typeface="华文新魏" panose="02010800040101010101" pitchFamily="2" charset="-122"/>
                <a:ea typeface="华文新魏" panose="02010800040101010101" pitchFamily="2" charset="-122"/>
              </a:rPr>
              <a:t>25</a:t>
            </a:r>
            <a:r>
              <a:rPr lang="zh-CN" altLang="en-US" dirty="0">
                <a:latin typeface="华文新魏" panose="02010800040101010101" pitchFamily="2" charset="-122"/>
                <a:ea typeface="华文新魏" panose="02010800040101010101" pitchFamily="2" charset="-122"/>
              </a:rPr>
              <a:t>个</a:t>
            </a:r>
            <a:r>
              <a:rPr lang="en-US" altLang="zh-CN" dirty="0">
                <a:latin typeface="华文新魏" panose="02010800040101010101" pitchFamily="2" charset="-122"/>
                <a:ea typeface="华文新魏" panose="02010800040101010101" pitchFamily="2" charset="-122"/>
              </a:rPr>
              <a:t>int</a:t>
            </a:r>
            <a:r>
              <a:rPr lang="zh-CN" altLang="en-US" dirty="0">
                <a:latin typeface="华文新魏" panose="02010800040101010101" pitchFamily="2" charset="-122"/>
                <a:ea typeface="华文新魏" panose="02010800040101010101" pitchFamily="2" charset="-122"/>
              </a:rPr>
              <a:t>元素的向量</a:t>
            </a:r>
          </a:p>
          <a:p>
            <a:pPr>
              <a:lnSpc>
                <a:spcPct val="120000"/>
              </a:lnSpc>
            </a:pP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VECTOR&lt;</a:t>
            </a:r>
            <a:r>
              <a:rPr lang="en-US" altLang="zh-CN" dirty="0">
                <a:solidFill>
                  <a:srgbClr val="FF0000"/>
                </a:solidFill>
                <a:latin typeface="华文新魏" panose="02010800040101010101" pitchFamily="2" charset="-122"/>
                <a:ea typeface="华文新魏" panose="02010800040101010101" pitchFamily="2" charset="-122"/>
              </a:rPr>
              <a:t>VECTOR&lt;int&gt;</a:t>
            </a:r>
            <a:r>
              <a:rPr lang="en-US" altLang="zh-CN" dirty="0">
                <a:latin typeface="华文新魏" panose="02010800040101010101" pitchFamily="2" charset="-122"/>
                <a:ea typeface="华文新魏" panose="02010800040101010101" pitchFamily="2" charset="-122"/>
              </a:rPr>
              <a:t>&gt;*q=new VECTOR&lt;</a:t>
            </a:r>
            <a:r>
              <a:rPr lang="en-US" altLang="zh-CN" dirty="0">
                <a:solidFill>
                  <a:srgbClr val="FF0000"/>
                </a:solidFill>
                <a:latin typeface="华文新魏" panose="02010800040101010101" pitchFamily="2" charset="-122"/>
                <a:ea typeface="华文新魏" panose="02010800040101010101" pitchFamily="2" charset="-122"/>
              </a:rPr>
              <a:t>VECTOR&lt;int&gt;</a:t>
            </a:r>
            <a:r>
              <a:rPr lang="en-US" altLang="zh-CN" dirty="0">
                <a:latin typeface="华文新魏" panose="02010800040101010101" pitchFamily="2" charset="-122"/>
                <a:ea typeface="华文新魏" panose="02010800040101010101" pitchFamily="2" charset="-122"/>
              </a:rPr>
              <a:t>&gt;[40];</a:t>
            </a:r>
          </a:p>
          <a:p>
            <a:pPr>
              <a:lnSpc>
                <a:spcPct val="120000"/>
              </a:lnSpc>
            </a:pPr>
            <a:r>
              <a:rPr lang="en-US" altLang="zh-CN" dirty="0">
                <a:latin typeface="华文新魏" panose="02010800040101010101" pitchFamily="2" charset="-122"/>
                <a:ea typeface="华文新魏" panose="02010800040101010101" pitchFamily="2" charset="-122"/>
              </a:rPr>
              <a:t>    delete q;</a:t>
            </a:r>
          </a:p>
          <a:p>
            <a:pPr>
              <a:lnSpc>
                <a:spcPct val="120000"/>
              </a:lnSpc>
            </a:pPr>
            <a:r>
              <a:rPr lang="en-US" altLang="zh-CN"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p:txBody>
      </p:sp>
      <p:sp>
        <p:nvSpPr>
          <p:cNvPr id="3" name="灯片编号占位符 2">
            <a:extLst>
              <a:ext uri="{FF2B5EF4-FFF2-40B4-BE49-F238E27FC236}">
                <a16:creationId xmlns:a16="http://schemas.microsoft.com/office/drawing/2014/main" id="{B93EB5D6-B1ED-1D36-844E-A6D201B6D322}"/>
              </a:ext>
            </a:extLst>
          </p:cNvPr>
          <p:cNvSpPr>
            <a:spLocks noGrp="1"/>
          </p:cNvSpPr>
          <p:nvPr>
            <p:ph type="sldNum" sz="quarter" idx="12"/>
          </p:nvPr>
        </p:nvSpPr>
        <p:spPr/>
        <p:txBody>
          <a:bodyPr/>
          <a:lstStyle/>
          <a:p>
            <a:fld id="{CC813869-C08B-485D-8632-BA365BA2F4BA}" type="slidenum">
              <a:rPr lang="zh-CN" altLang="en-US" smtClean="0"/>
              <a:t>22</a:t>
            </a:fld>
            <a:endParaRPr lang="zh-CN" altLang="en-US"/>
          </a:p>
        </p:txBody>
      </p:sp>
    </p:spTree>
    <p:extLst>
      <p:ext uri="{BB962C8B-B14F-4D97-AF65-F5344CB8AC3E}">
        <p14:creationId xmlns:p14="http://schemas.microsoft.com/office/powerpoint/2010/main" val="671152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1957810"/>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13.4   </a:t>
            </a:r>
            <a:r>
              <a:rPr lang="zh-CN" altLang="en-US" dirty="0">
                <a:latin typeface="华文新魏" panose="02010800040101010101" pitchFamily="2" charset="-122"/>
                <a:ea typeface="华文新魏" panose="02010800040101010101" pitchFamily="2" charset="-122"/>
              </a:rPr>
              <a:t>类模板</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59733" y="2413744"/>
            <a:ext cx="10930295" cy="2918812"/>
          </a:xfrm>
          <a:prstGeom prst="rect">
            <a:avLst/>
          </a:prstGeom>
          <a:noFill/>
        </p:spPr>
        <p:txBody>
          <a:bodyPr wrap="square">
            <a:spAutoFit/>
          </a:bodyPr>
          <a:lstStyle/>
          <a:p>
            <a:pPr marL="228600" indent="-228600">
              <a:lnSpc>
                <a:spcPct val="12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可以用类模板定义基类和派生类。</a:t>
            </a:r>
            <a:endParaRPr lang="en-US" altLang="zh-CN" sz="2400" b="1" dirty="0">
              <a:latin typeface="华文新魏" panose="02010800040101010101" pitchFamily="2" charset="-122"/>
              <a:ea typeface="华文新魏" panose="02010800040101010101" pitchFamily="2" charset="-122"/>
            </a:endParaRPr>
          </a:p>
          <a:p>
            <a:pPr marL="228600" indent="-228600">
              <a:lnSpc>
                <a:spcPct val="12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在实例化派生类时，如果基类是用类模板定义的，也会同时实例化基类。</a:t>
            </a:r>
            <a:r>
              <a:rPr lang="zh-CN" altLang="en-US" sz="2400" b="1" dirty="0">
                <a:solidFill>
                  <a:srgbClr val="FF0000"/>
                </a:solidFill>
                <a:latin typeface="华文新魏" panose="02010800040101010101" pitchFamily="2" charset="-122"/>
                <a:ea typeface="华文新魏" panose="02010800040101010101" pitchFamily="2" charset="-122"/>
              </a:rPr>
              <a:t>这里的实例化指模板类实例化，生成实例类</a:t>
            </a:r>
            <a:endParaRPr lang="en-US" altLang="zh-CN" sz="2400" b="1" dirty="0">
              <a:solidFill>
                <a:srgbClr val="FF0000"/>
              </a:solidFill>
              <a:latin typeface="华文新魏" panose="02010800040101010101" pitchFamily="2" charset="-122"/>
              <a:ea typeface="华文新魏" panose="02010800040101010101" pitchFamily="2" charset="-122"/>
            </a:endParaRPr>
          </a:p>
          <a:p>
            <a:pPr marL="228600" indent="-228600">
              <a:lnSpc>
                <a:spcPct val="12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派生类函数在调用基类的函数时，最好使用“基类</a:t>
            </a:r>
            <a:r>
              <a:rPr lang="en-US" altLang="zh-CN" sz="2400" b="1" dirty="0">
                <a:latin typeface="华文新魏" panose="02010800040101010101" pitchFamily="2" charset="-122"/>
                <a:ea typeface="华文新魏" panose="02010800040101010101" pitchFamily="2" charset="-122"/>
              </a:rPr>
              <a:t>&lt;</a:t>
            </a:r>
            <a:r>
              <a:rPr lang="zh-CN" altLang="en-US" sz="2400" b="1" dirty="0">
                <a:latin typeface="华文新魏" panose="02010800040101010101" pitchFamily="2" charset="-122"/>
                <a:ea typeface="华文新魏" panose="02010800040101010101" pitchFamily="2" charset="-122"/>
              </a:rPr>
              <a:t>类型参数</a:t>
            </a:r>
            <a:r>
              <a:rPr lang="en-US" altLang="zh-CN" sz="2400" b="1" dirty="0">
                <a:latin typeface="华文新魏" panose="02010800040101010101" pitchFamily="2" charset="-122"/>
                <a:ea typeface="华文新魏" panose="02010800040101010101" pitchFamily="2" charset="-122"/>
              </a:rPr>
              <a:t>&gt;::</a:t>
            </a:r>
            <a:r>
              <a:rPr lang="zh-CN" altLang="en-US" sz="2400" b="1" dirty="0">
                <a:latin typeface="华文新魏" panose="02010800040101010101" pitchFamily="2" charset="-122"/>
                <a:ea typeface="华文新魏" panose="02010800040101010101" pitchFamily="2" charset="-122"/>
              </a:rPr>
              <a:t>”限定基类函数成员的名称，以帮助编译程序识别函数成员所属的基类。</a:t>
            </a:r>
            <a:endParaRPr lang="en-US" altLang="zh-CN" sz="2400" b="1" dirty="0">
              <a:latin typeface="华文新魏" panose="02010800040101010101" pitchFamily="2" charset="-122"/>
              <a:ea typeface="华文新魏" panose="02010800040101010101" pitchFamily="2" charset="-122"/>
            </a:endParaRPr>
          </a:p>
          <a:p>
            <a:pPr marL="228600" indent="-228600">
              <a:lnSpc>
                <a:spcPct val="12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对于实例化的模板类，如果其名字太长，可以使用</a:t>
            </a:r>
            <a:r>
              <a:rPr lang="en-US" altLang="zh-CN" sz="2400" b="1" dirty="0">
                <a:latin typeface="华文新魏" panose="02010800040101010101" pitchFamily="2" charset="-122"/>
                <a:ea typeface="华文新魏" panose="02010800040101010101" pitchFamily="2" charset="-122"/>
              </a:rPr>
              <a:t>typedef</a:t>
            </a:r>
            <a:r>
              <a:rPr lang="zh-CN" altLang="en-US" sz="2400" b="1" dirty="0">
                <a:latin typeface="华文新魏" panose="02010800040101010101" pitchFamily="2" charset="-122"/>
                <a:ea typeface="华文新魏" panose="02010800040101010101" pitchFamily="2" charset="-122"/>
              </a:rPr>
              <a:t>重新命名定义。</a:t>
            </a:r>
            <a:endParaRPr lang="en-US" altLang="zh-CN" sz="2400" b="1" dirty="0">
              <a:latin typeface="华文新魏" panose="02010800040101010101" pitchFamily="2" charset="-122"/>
              <a:ea typeface="华文新魏" panose="02010800040101010101" pitchFamily="2" charset="-122"/>
            </a:endParaRPr>
          </a:p>
        </p:txBody>
      </p:sp>
      <p:sp>
        <p:nvSpPr>
          <p:cNvPr id="4" name="灯片编号占位符 3">
            <a:extLst>
              <a:ext uri="{FF2B5EF4-FFF2-40B4-BE49-F238E27FC236}">
                <a16:creationId xmlns:a16="http://schemas.microsoft.com/office/drawing/2014/main" id="{4CE81C4C-A704-3D8A-0E00-B32D97329114}"/>
              </a:ext>
            </a:extLst>
          </p:cNvPr>
          <p:cNvSpPr>
            <a:spLocks noGrp="1"/>
          </p:cNvSpPr>
          <p:nvPr>
            <p:ph type="sldNum" sz="quarter" idx="12"/>
          </p:nvPr>
        </p:nvSpPr>
        <p:spPr/>
        <p:txBody>
          <a:bodyPr/>
          <a:lstStyle/>
          <a:p>
            <a:fld id="{CC813869-C08B-485D-8632-BA365BA2F4BA}" type="slidenum">
              <a:rPr lang="zh-CN" altLang="en-US" smtClean="0"/>
              <a:t>23</a:t>
            </a:fld>
            <a:endParaRPr lang="zh-CN" altLang="en-US"/>
          </a:p>
        </p:txBody>
      </p:sp>
    </p:spTree>
    <p:extLst>
      <p:ext uri="{BB962C8B-B14F-4D97-AF65-F5344CB8AC3E}">
        <p14:creationId xmlns:p14="http://schemas.microsoft.com/office/powerpoint/2010/main" val="3203889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517A5AC0-AA14-46A1-BDC5-F23CBEAB2993}"/>
              </a:ext>
            </a:extLst>
          </p:cNvPr>
          <p:cNvSpPr txBox="1"/>
          <p:nvPr/>
        </p:nvSpPr>
        <p:spPr>
          <a:xfrm>
            <a:off x="838200" y="1784854"/>
            <a:ext cx="9756396" cy="4370427"/>
          </a:xfrm>
          <a:prstGeom prst="rect">
            <a:avLst/>
          </a:prstGeom>
          <a:noFill/>
        </p:spPr>
        <p:txBody>
          <a:bodyPr wrap="square">
            <a:spAutoFit/>
          </a:bodyPr>
          <a:lstStyle/>
          <a:p>
            <a:r>
              <a:rPr lang="en-US" altLang="zh-CN" sz="2000" dirty="0">
                <a:latin typeface="华文新魏" panose="02010800040101010101" pitchFamily="2" charset="-122"/>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例</a:t>
            </a:r>
            <a:r>
              <a:rPr lang="en-US" altLang="zh-CN" sz="2000" dirty="0">
                <a:latin typeface="华文新魏" panose="02010800040101010101" pitchFamily="2" charset="-122"/>
                <a:ea typeface="华文新魏" panose="02010800040101010101" pitchFamily="2" charset="-122"/>
              </a:rPr>
              <a:t>13.11】</a:t>
            </a:r>
            <a:r>
              <a:rPr lang="zh-CN" altLang="en-US" sz="2000" dirty="0">
                <a:latin typeface="华文新魏" panose="02010800040101010101" pitchFamily="2" charset="-122"/>
                <a:ea typeface="华文新魏" panose="02010800040101010101" pitchFamily="2" charset="-122"/>
              </a:rPr>
              <a:t>类模板的派生用法。</a:t>
            </a:r>
          </a:p>
          <a:p>
            <a:endParaRPr lang="zh-CN" altLang="en-US" sz="2000" dirty="0">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template &lt;class T&gt;			//</a:t>
            </a:r>
            <a:r>
              <a:rPr lang="zh-CN" altLang="en-US" sz="2000" dirty="0">
                <a:latin typeface="华文新魏" panose="02010800040101010101" pitchFamily="2" charset="-122"/>
                <a:ea typeface="华文新魏" panose="02010800040101010101" pitchFamily="2" charset="-122"/>
              </a:rPr>
              <a:t>定义基类的类模板</a:t>
            </a:r>
          </a:p>
          <a:p>
            <a:r>
              <a:rPr lang="en-US" altLang="zh-CN" sz="2000" dirty="0">
                <a:latin typeface="华文新魏" panose="02010800040101010101" pitchFamily="2" charset="-122"/>
                <a:ea typeface="华文新魏" panose="02010800040101010101" pitchFamily="2" charset="-122"/>
              </a:rPr>
              <a:t>class VECTOR		</a:t>
            </a:r>
          </a:p>
          <a:p>
            <a:r>
              <a:rPr lang="en-US" altLang="zh-CN" sz="2000" dirty="0">
                <a:latin typeface="华文新魏" panose="02010800040101010101" pitchFamily="2" charset="-122"/>
                <a:ea typeface="华文新魏" panose="02010800040101010101" pitchFamily="2" charset="-122"/>
              </a:rPr>
              <a:t>{</a:t>
            </a:r>
          </a:p>
          <a:p>
            <a:r>
              <a:rPr lang="en-US" altLang="zh-CN" sz="2000" dirty="0">
                <a:latin typeface="华文新魏" panose="02010800040101010101" pitchFamily="2" charset="-122"/>
                <a:ea typeface="华文新魏" panose="02010800040101010101" pitchFamily="2" charset="-122"/>
              </a:rPr>
              <a:t>    T* data;</a:t>
            </a:r>
          </a:p>
          <a:p>
            <a:r>
              <a:rPr lang="en-US" altLang="zh-CN" sz="2000" dirty="0">
                <a:latin typeface="华文新魏" panose="02010800040101010101" pitchFamily="2" charset="-122"/>
                <a:ea typeface="华文新魏" panose="02010800040101010101" pitchFamily="2" charset="-122"/>
              </a:rPr>
              <a:t>    int  size;</a:t>
            </a:r>
          </a:p>
          <a:p>
            <a:r>
              <a:rPr lang="en-US" altLang="zh-CN" sz="2000" dirty="0">
                <a:latin typeface="华文新魏" panose="02010800040101010101" pitchFamily="2" charset="-122"/>
                <a:ea typeface="华文新魏" panose="02010800040101010101" pitchFamily="2" charset="-122"/>
              </a:rPr>
              <a:t>public:</a:t>
            </a:r>
          </a:p>
          <a:p>
            <a:r>
              <a:rPr lang="en-US" altLang="zh-CN" sz="2000" dirty="0">
                <a:latin typeface="华文新魏" panose="02010800040101010101" pitchFamily="2" charset="-122"/>
                <a:ea typeface="华文新魏" panose="02010800040101010101" pitchFamily="2" charset="-122"/>
              </a:rPr>
              <a:t>    int </a:t>
            </a:r>
            <a:r>
              <a:rPr lang="en-US" altLang="zh-CN" sz="2000" dirty="0" err="1">
                <a:latin typeface="华文新魏" panose="02010800040101010101" pitchFamily="2" charset="-122"/>
                <a:ea typeface="华文新魏" panose="02010800040101010101" pitchFamily="2" charset="-122"/>
              </a:rPr>
              <a:t>getsize</a:t>
            </a:r>
            <a:r>
              <a:rPr lang="en-US" altLang="zh-CN" sz="2000" dirty="0">
                <a:latin typeface="华文新魏" panose="02010800040101010101" pitchFamily="2" charset="-122"/>
                <a:ea typeface="华文新魏" panose="02010800040101010101" pitchFamily="2" charset="-122"/>
              </a:rPr>
              <a:t>( ) { return size; };</a:t>
            </a:r>
          </a:p>
          <a:p>
            <a:r>
              <a:rPr lang="en-US" altLang="zh-CN" sz="2000" dirty="0">
                <a:latin typeface="华文新魏" panose="02010800040101010101" pitchFamily="2" charset="-122"/>
                <a:ea typeface="华文新魏" panose="02010800040101010101" pitchFamily="2" charset="-122"/>
              </a:rPr>
              <a:t>    VECTOR(int n) { data = new T[size = n]; }; </a:t>
            </a:r>
            <a:r>
              <a:rPr lang="en-US" altLang="zh-CN" sz="2000" dirty="0">
                <a:solidFill>
                  <a:srgbClr val="FF0000"/>
                </a:solidFill>
                <a:latin typeface="华文新魏" panose="02010800040101010101" pitchFamily="2" charset="-122"/>
                <a:ea typeface="华文新魏" panose="02010800040101010101" pitchFamily="2" charset="-122"/>
              </a:rPr>
              <a:t>//</a:t>
            </a:r>
            <a:r>
              <a:rPr lang="zh-CN" altLang="en-US" sz="2000" dirty="0">
                <a:solidFill>
                  <a:srgbClr val="FF0000"/>
                </a:solidFill>
                <a:latin typeface="华文新魏" panose="02010800040101010101" pitchFamily="2" charset="-122"/>
                <a:ea typeface="华文新魏" panose="02010800040101010101" pitchFamily="2" charset="-122"/>
              </a:rPr>
              <a:t>在类体里实现函数不用再加模板形参</a:t>
            </a:r>
            <a:endParaRPr lang="en-US" altLang="zh-CN" sz="2000" dirty="0">
              <a:solidFill>
                <a:srgbClr val="FF0000"/>
              </a:solidFill>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    ~VECTOR( ) </a:t>
            </a:r>
            <a:r>
              <a:rPr lang="en-US" altLang="zh-CN" sz="2000" dirty="0" err="1">
                <a:latin typeface="华文新魏" panose="02010800040101010101" pitchFamily="2" charset="-122"/>
                <a:ea typeface="华文新魏" panose="02010800040101010101" pitchFamily="2" charset="-122"/>
              </a:rPr>
              <a:t>noexcept</a:t>
            </a:r>
            <a:r>
              <a:rPr lang="en-US" altLang="zh-CN" sz="2000" dirty="0">
                <a:latin typeface="华文新魏" panose="02010800040101010101" pitchFamily="2" charset="-122"/>
                <a:ea typeface="华文新魏" panose="02010800040101010101" pitchFamily="2" charset="-122"/>
              </a:rPr>
              <a:t> { if(data) {delete[ ]data; data=</a:t>
            </a:r>
            <a:r>
              <a:rPr lang="en-US" altLang="zh-CN" sz="2000" dirty="0" err="1">
                <a:latin typeface="华文新魏" panose="02010800040101010101" pitchFamily="2" charset="-122"/>
                <a:ea typeface="华文新魏" panose="02010800040101010101" pitchFamily="2" charset="-122"/>
              </a:rPr>
              <a:t>nullptr</a:t>
            </a:r>
            <a:r>
              <a:rPr lang="en-US" altLang="zh-CN" sz="2000" dirty="0">
                <a:latin typeface="华文新魏" panose="02010800040101010101" pitchFamily="2" charset="-122"/>
                <a:ea typeface="华文新魏" panose="02010800040101010101" pitchFamily="2" charset="-122"/>
              </a:rPr>
              <a:t>; size=0;}};</a:t>
            </a:r>
          </a:p>
          <a:p>
            <a:r>
              <a:rPr lang="en-US" altLang="zh-CN" sz="2000" dirty="0">
                <a:latin typeface="华文新魏" panose="02010800040101010101" pitchFamily="2" charset="-122"/>
                <a:ea typeface="华文新魏" panose="02010800040101010101" pitchFamily="2" charset="-122"/>
              </a:rPr>
              <a:t>    T&amp; operator[ ](int </a:t>
            </a:r>
            <a:r>
              <a:rPr lang="en-US" altLang="zh-CN" sz="2000" dirty="0" err="1">
                <a:latin typeface="华文新魏" panose="02010800040101010101" pitchFamily="2" charset="-122"/>
                <a:ea typeface="华文新魏" panose="02010800040101010101" pitchFamily="2" charset="-122"/>
              </a:rPr>
              <a:t>i</a:t>
            </a:r>
            <a:r>
              <a:rPr lang="en-US" altLang="zh-CN" sz="2000" dirty="0">
                <a:latin typeface="华文新魏" panose="02010800040101010101" pitchFamily="2" charset="-122"/>
                <a:ea typeface="华文新魏" panose="02010800040101010101" pitchFamily="2" charset="-122"/>
              </a:rPr>
              <a:t>) { return data[</a:t>
            </a:r>
            <a:r>
              <a:rPr lang="en-US" altLang="zh-CN" sz="2000" dirty="0" err="1">
                <a:latin typeface="华文新魏" panose="02010800040101010101" pitchFamily="2" charset="-122"/>
                <a:ea typeface="华文新魏" panose="02010800040101010101" pitchFamily="2" charset="-122"/>
              </a:rPr>
              <a:t>i</a:t>
            </a:r>
            <a:r>
              <a:rPr lang="en-US" altLang="zh-CN" sz="2000" dirty="0">
                <a:latin typeface="华文新魏" panose="02010800040101010101" pitchFamily="2" charset="-122"/>
                <a:ea typeface="华文新魏" panose="02010800040101010101" pitchFamily="2" charset="-122"/>
              </a:rPr>
              <a:t>]; };</a:t>
            </a:r>
          </a:p>
          <a:p>
            <a:r>
              <a:rPr lang="en-US" altLang="zh-CN" sz="2000" dirty="0">
                <a:latin typeface="华文新魏" panose="02010800040101010101" pitchFamily="2" charset="-122"/>
                <a:ea typeface="华文新魏" panose="02010800040101010101" pitchFamily="2" charset="-122"/>
              </a:rPr>
              <a:t>};</a:t>
            </a:r>
          </a:p>
          <a:p>
            <a:endParaRPr lang="en-US" altLang="zh-CN" dirty="0">
              <a:latin typeface="华文新魏" panose="02010800040101010101" pitchFamily="2" charset="-122"/>
              <a:ea typeface="华文新魏" panose="02010800040101010101" pitchFamily="2" charset="-122"/>
            </a:endParaRPr>
          </a:p>
        </p:txBody>
      </p:sp>
      <p:sp>
        <p:nvSpPr>
          <p:cNvPr id="3" name="灯片编号占位符 2">
            <a:extLst>
              <a:ext uri="{FF2B5EF4-FFF2-40B4-BE49-F238E27FC236}">
                <a16:creationId xmlns:a16="http://schemas.microsoft.com/office/drawing/2014/main" id="{344CF625-660B-1396-F015-DA380A1514F3}"/>
              </a:ext>
            </a:extLst>
          </p:cNvPr>
          <p:cNvSpPr>
            <a:spLocks noGrp="1"/>
          </p:cNvSpPr>
          <p:nvPr>
            <p:ph type="sldNum" sz="quarter" idx="12"/>
          </p:nvPr>
        </p:nvSpPr>
        <p:spPr/>
        <p:txBody>
          <a:bodyPr/>
          <a:lstStyle/>
          <a:p>
            <a:fld id="{CC813869-C08B-485D-8632-BA365BA2F4BA}" type="slidenum">
              <a:rPr lang="zh-CN" altLang="en-US" smtClean="0"/>
              <a:t>24</a:t>
            </a:fld>
            <a:endParaRPr lang="zh-CN" altLang="en-US"/>
          </a:p>
        </p:txBody>
      </p:sp>
    </p:spTree>
    <p:extLst>
      <p:ext uri="{BB962C8B-B14F-4D97-AF65-F5344CB8AC3E}">
        <p14:creationId xmlns:p14="http://schemas.microsoft.com/office/powerpoint/2010/main" val="2078751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0FF0952F-D195-4F7C-B285-0492FA6AC1CA}"/>
              </a:ext>
            </a:extLst>
          </p:cNvPr>
          <p:cNvSpPr txBox="1"/>
          <p:nvPr/>
        </p:nvSpPr>
        <p:spPr>
          <a:xfrm>
            <a:off x="768664" y="1421900"/>
            <a:ext cx="10217791" cy="4524315"/>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例</a:t>
            </a:r>
            <a:r>
              <a:rPr lang="en-US" altLang="zh-CN" dirty="0">
                <a:latin typeface="华文新魏" panose="02010800040101010101" pitchFamily="2" charset="-122"/>
                <a:ea typeface="华文新魏" panose="02010800040101010101" pitchFamily="2" charset="-122"/>
              </a:rPr>
              <a:t>13.11】</a:t>
            </a:r>
            <a:r>
              <a:rPr lang="zh-CN" altLang="en-US" dirty="0">
                <a:latin typeface="华文新魏" panose="02010800040101010101" pitchFamily="2" charset="-122"/>
                <a:ea typeface="华文新魏" panose="02010800040101010101" pitchFamily="2" charset="-122"/>
              </a:rPr>
              <a:t>类模板的派生用法。</a:t>
            </a:r>
          </a:p>
          <a:p>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template &lt;class T&gt;		//</a:t>
            </a:r>
            <a:r>
              <a:rPr lang="zh-CN" altLang="en-US" dirty="0">
                <a:latin typeface="华文新魏" panose="02010800040101010101" pitchFamily="2" charset="-122"/>
                <a:ea typeface="华文新魏" panose="02010800040101010101" pitchFamily="2" charset="-122"/>
              </a:rPr>
              <a:t>定义基类的类模板</a:t>
            </a:r>
          </a:p>
          <a:p>
            <a:r>
              <a:rPr lang="en-US" altLang="zh-CN" dirty="0">
                <a:latin typeface="华文新魏" panose="02010800040101010101" pitchFamily="2" charset="-122"/>
                <a:ea typeface="华文新魏" panose="02010800040101010101" pitchFamily="2" charset="-122"/>
              </a:rPr>
              <a:t>class VECTOR		</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T* data;</a:t>
            </a:r>
          </a:p>
          <a:p>
            <a:r>
              <a:rPr lang="en-US" altLang="zh-CN" dirty="0">
                <a:latin typeface="华文新魏" panose="02010800040101010101" pitchFamily="2" charset="-122"/>
                <a:ea typeface="华文新魏" panose="02010800040101010101" pitchFamily="2" charset="-122"/>
              </a:rPr>
              <a:t>    int  size;</a:t>
            </a:r>
          </a:p>
          <a:p>
            <a:r>
              <a:rPr lang="en-US" altLang="zh-CN" dirty="0">
                <a:latin typeface="华文新魏" panose="02010800040101010101" pitchFamily="2" charset="-122"/>
                <a:ea typeface="华文新魏" panose="02010800040101010101" pitchFamily="2" charset="-122"/>
              </a:rPr>
              <a:t>public:</a:t>
            </a:r>
          </a:p>
          <a:p>
            <a:r>
              <a:rPr lang="en-US" altLang="zh-CN" dirty="0">
                <a:latin typeface="华文新魏" panose="02010800040101010101" pitchFamily="2" charset="-122"/>
                <a:ea typeface="华文新魏" panose="02010800040101010101" pitchFamily="2" charset="-122"/>
              </a:rPr>
              <a:t>    int </a:t>
            </a:r>
            <a:r>
              <a:rPr lang="en-US" altLang="zh-CN" dirty="0" err="1">
                <a:latin typeface="华文新魏" panose="02010800040101010101" pitchFamily="2" charset="-122"/>
                <a:ea typeface="华文新魏" panose="02010800040101010101" pitchFamily="2" charset="-122"/>
              </a:rPr>
              <a:t>getsize</a:t>
            </a:r>
            <a:r>
              <a:rPr lang="en-US" altLang="zh-CN" dirty="0">
                <a:latin typeface="华文新魏" panose="02010800040101010101" pitchFamily="2" charset="-122"/>
                <a:ea typeface="华文新魏" panose="02010800040101010101" pitchFamily="2" charset="-122"/>
              </a:rPr>
              <a:t>( ) { return size; };</a:t>
            </a:r>
          </a:p>
          <a:p>
            <a:r>
              <a:rPr lang="en-US" altLang="zh-CN" dirty="0">
                <a:latin typeface="华文新魏" panose="02010800040101010101" pitchFamily="2" charset="-122"/>
                <a:ea typeface="华文新魏" panose="02010800040101010101" pitchFamily="2" charset="-122"/>
              </a:rPr>
              <a:t>    VECTOR(int n) { data = new T[size = n]; };</a:t>
            </a:r>
          </a:p>
          <a:p>
            <a:r>
              <a:rPr lang="en-US" altLang="zh-CN" dirty="0">
                <a:latin typeface="华文新魏" panose="02010800040101010101" pitchFamily="2" charset="-122"/>
                <a:ea typeface="华文新魏" panose="02010800040101010101" pitchFamily="2" charset="-122"/>
              </a:rPr>
              <a:t>    ~VECTOR( ) </a:t>
            </a:r>
            <a:r>
              <a:rPr lang="en-US" altLang="zh-CN" dirty="0" err="1">
                <a:latin typeface="华文新魏" panose="02010800040101010101" pitchFamily="2" charset="-122"/>
                <a:ea typeface="华文新魏" panose="02010800040101010101" pitchFamily="2" charset="-122"/>
              </a:rPr>
              <a:t>noexcept</a:t>
            </a:r>
            <a:r>
              <a:rPr lang="en-US" altLang="zh-CN" dirty="0">
                <a:latin typeface="华文新魏" panose="02010800040101010101" pitchFamily="2" charset="-122"/>
                <a:ea typeface="华文新魏" panose="02010800040101010101" pitchFamily="2" charset="-122"/>
              </a:rPr>
              <a:t> { if(data) {delete[ ]data; data=</a:t>
            </a:r>
            <a:r>
              <a:rPr lang="en-US" altLang="zh-CN" dirty="0" err="1">
                <a:latin typeface="华文新魏" panose="02010800040101010101" pitchFamily="2" charset="-122"/>
                <a:ea typeface="华文新魏" panose="02010800040101010101" pitchFamily="2" charset="-122"/>
              </a:rPr>
              <a:t>nullptr</a:t>
            </a:r>
            <a:r>
              <a:rPr lang="en-US" altLang="zh-CN" dirty="0">
                <a:latin typeface="华文新魏" panose="02010800040101010101" pitchFamily="2" charset="-122"/>
                <a:ea typeface="华文新魏" panose="02010800040101010101" pitchFamily="2" charset="-122"/>
              </a:rPr>
              <a:t>; size=0;}};</a:t>
            </a:r>
          </a:p>
          <a:p>
            <a:r>
              <a:rPr lang="en-US" altLang="zh-CN" dirty="0">
                <a:latin typeface="华文新魏" panose="02010800040101010101" pitchFamily="2" charset="-122"/>
                <a:ea typeface="华文新魏" panose="02010800040101010101" pitchFamily="2" charset="-122"/>
              </a:rPr>
              <a:t>    T&amp; operator[ ](int </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 { return data[</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template &lt;class T&gt;		//</a:t>
            </a:r>
            <a:r>
              <a:rPr lang="zh-CN" altLang="en-US" dirty="0">
                <a:latin typeface="华文新魏" panose="02010800040101010101" pitchFamily="2" charset="-122"/>
                <a:ea typeface="华文新魏" panose="02010800040101010101" pitchFamily="2" charset="-122"/>
              </a:rPr>
              <a:t>定义派生类的类模板</a:t>
            </a:r>
          </a:p>
          <a:p>
            <a:r>
              <a:rPr lang="en-US" altLang="zh-CN" dirty="0">
                <a:latin typeface="华文新魏" panose="02010800040101010101" pitchFamily="2" charset="-122"/>
                <a:ea typeface="华文新魏" panose="02010800040101010101" pitchFamily="2" charset="-122"/>
              </a:rPr>
              <a:t>class STACK : public VECTOR&lt;T&gt; {	</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派生类类型形参</a:t>
            </a:r>
            <a:r>
              <a:rPr lang="en-US" altLang="zh-CN" dirty="0">
                <a:solidFill>
                  <a:srgbClr val="FF0000"/>
                </a:solidFill>
                <a:latin typeface="华文新魏" panose="02010800040101010101" pitchFamily="2" charset="-122"/>
                <a:ea typeface="华文新魏" panose="02010800040101010101" pitchFamily="2" charset="-122"/>
              </a:rPr>
              <a:t>T</a:t>
            </a:r>
            <a:r>
              <a:rPr lang="zh-CN" altLang="en-US" dirty="0">
                <a:solidFill>
                  <a:srgbClr val="FF0000"/>
                </a:solidFill>
                <a:latin typeface="华文新魏" panose="02010800040101010101" pitchFamily="2" charset="-122"/>
                <a:ea typeface="华文新魏" panose="02010800040101010101" pitchFamily="2" charset="-122"/>
              </a:rPr>
              <a:t>作为实参，实例化</a:t>
            </a:r>
            <a:r>
              <a:rPr lang="en-US" altLang="zh-CN" dirty="0">
                <a:solidFill>
                  <a:srgbClr val="FF0000"/>
                </a:solidFill>
                <a:latin typeface="华文新魏" panose="02010800040101010101" pitchFamily="2" charset="-122"/>
                <a:ea typeface="华文新魏" panose="02010800040101010101" pitchFamily="2" charset="-122"/>
              </a:rPr>
              <a:t>VECTOR&lt;T&gt;</a:t>
            </a:r>
          </a:p>
          <a:p>
            <a:r>
              <a:rPr lang="en-US" altLang="zh-CN" dirty="0">
                <a:latin typeface="华文新魏" panose="02010800040101010101" pitchFamily="2" charset="-122"/>
                <a:ea typeface="华文新魏" panose="02010800040101010101" pitchFamily="2" charset="-122"/>
              </a:rPr>
              <a:t>    int top;</a:t>
            </a:r>
          </a:p>
        </p:txBody>
      </p:sp>
      <p:sp>
        <p:nvSpPr>
          <p:cNvPr id="3" name="灯片编号占位符 2">
            <a:extLst>
              <a:ext uri="{FF2B5EF4-FFF2-40B4-BE49-F238E27FC236}">
                <a16:creationId xmlns:a16="http://schemas.microsoft.com/office/drawing/2014/main" id="{849E589D-87DE-6FDA-40EA-DD127542C553}"/>
              </a:ext>
            </a:extLst>
          </p:cNvPr>
          <p:cNvSpPr>
            <a:spLocks noGrp="1"/>
          </p:cNvSpPr>
          <p:nvPr>
            <p:ph type="sldNum" sz="quarter" idx="12"/>
          </p:nvPr>
        </p:nvSpPr>
        <p:spPr/>
        <p:txBody>
          <a:bodyPr/>
          <a:lstStyle/>
          <a:p>
            <a:fld id="{CC813869-C08B-485D-8632-BA365BA2F4BA}" type="slidenum">
              <a:rPr lang="zh-CN" altLang="en-US" smtClean="0"/>
              <a:t>25</a:t>
            </a:fld>
            <a:endParaRPr lang="zh-CN" altLang="en-US"/>
          </a:p>
        </p:txBody>
      </p:sp>
    </p:spTree>
    <p:extLst>
      <p:ext uri="{BB962C8B-B14F-4D97-AF65-F5344CB8AC3E}">
        <p14:creationId xmlns:p14="http://schemas.microsoft.com/office/powerpoint/2010/main" val="1938941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710268" y="136525"/>
            <a:ext cx="10515600" cy="757997"/>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992A1ED8-1470-4353-8E3F-00AAD73B5035}"/>
              </a:ext>
            </a:extLst>
          </p:cNvPr>
          <p:cNvSpPr txBox="1"/>
          <p:nvPr/>
        </p:nvSpPr>
        <p:spPr>
          <a:xfrm>
            <a:off x="905312" y="1624923"/>
            <a:ext cx="10125512" cy="4524315"/>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public:</a:t>
            </a:r>
          </a:p>
          <a:p>
            <a:r>
              <a:rPr lang="en-US" altLang="zh-CN" dirty="0">
                <a:latin typeface="华文新魏" panose="02010800040101010101" pitchFamily="2" charset="-122"/>
                <a:ea typeface="华文新魏" panose="02010800040101010101" pitchFamily="2" charset="-122"/>
              </a:rPr>
              <a:t>    int full( ) { return top==</a:t>
            </a:r>
            <a:r>
              <a:rPr lang="en-US" altLang="zh-CN" dirty="0">
                <a:solidFill>
                  <a:srgbClr val="FF0000"/>
                </a:solidFill>
                <a:latin typeface="华文新魏" panose="02010800040101010101" pitchFamily="2" charset="-122"/>
                <a:ea typeface="华文新魏" panose="02010800040101010101" pitchFamily="2" charset="-122"/>
              </a:rPr>
              <a:t>VECTOR&lt;T&gt;</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getsize</a:t>
            </a:r>
            <a:r>
              <a:rPr lang="en-US" altLang="zh-CN" dirty="0">
                <a:latin typeface="华文新魏" panose="02010800040101010101" pitchFamily="2" charset="-122"/>
                <a:ea typeface="华文新魏" panose="02010800040101010101" pitchFamily="2" charset="-122"/>
              </a:rPr>
              <a:t>( ); }</a:t>
            </a:r>
          </a:p>
          <a:p>
            <a:r>
              <a:rPr lang="en-US" altLang="zh-CN" dirty="0">
                <a:latin typeface="华文新魏" panose="02010800040101010101" pitchFamily="2" charset="-122"/>
                <a:ea typeface="华文新魏" panose="02010800040101010101" pitchFamily="2" charset="-122"/>
              </a:rPr>
              <a:t>    int null( ) { return top==0; }</a:t>
            </a:r>
          </a:p>
          <a:p>
            <a:r>
              <a:rPr lang="en-US" altLang="zh-CN" dirty="0">
                <a:latin typeface="华文新魏" panose="02010800040101010101" pitchFamily="2" charset="-122"/>
                <a:ea typeface="华文新魏" panose="02010800040101010101" pitchFamily="2" charset="-122"/>
              </a:rPr>
              <a:t>    int push(T t);</a:t>
            </a:r>
          </a:p>
          <a:p>
            <a:r>
              <a:rPr lang="en-US" altLang="zh-CN" dirty="0">
                <a:latin typeface="华文新魏" panose="02010800040101010101" pitchFamily="2" charset="-122"/>
                <a:ea typeface="华文新魏" panose="02010800040101010101" pitchFamily="2" charset="-122"/>
              </a:rPr>
              <a:t>    int pop(T&amp; t);</a:t>
            </a:r>
          </a:p>
          <a:p>
            <a:r>
              <a:rPr lang="en-US" altLang="zh-CN" dirty="0">
                <a:latin typeface="华文新魏" panose="02010800040101010101" pitchFamily="2" charset="-122"/>
                <a:ea typeface="华文新魏" panose="02010800040101010101" pitchFamily="2" charset="-122"/>
              </a:rPr>
              <a:t>    STACK(int s): </a:t>
            </a:r>
            <a:r>
              <a:rPr lang="en-US" altLang="zh-CN" dirty="0">
                <a:solidFill>
                  <a:srgbClr val="FF0000"/>
                </a:solidFill>
                <a:latin typeface="华文新魏" panose="02010800040101010101" pitchFamily="2" charset="-122"/>
                <a:ea typeface="华文新魏" panose="02010800040101010101" pitchFamily="2" charset="-122"/>
              </a:rPr>
              <a:t>VECTOR&lt;T&gt;(</a:t>
            </a:r>
            <a:r>
              <a:rPr lang="en-US" altLang="zh-CN" dirty="0">
                <a:latin typeface="华文新魏" panose="02010800040101010101" pitchFamily="2" charset="-122"/>
                <a:ea typeface="华文新魏" panose="02010800040101010101" pitchFamily="2" charset="-122"/>
              </a:rPr>
              <a:t>s) { top = 0; };</a:t>
            </a:r>
          </a:p>
          <a:p>
            <a:r>
              <a:rPr lang="en-US" altLang="zh-CN" dirty="0">
                <a:latin typeface="华文新魏" panose="02010800040101010101" pitchFamily="2" charset="-122"/>
                <a:ea typeface="华文新魏" panose="02010800040101010101" pitchFamily="2" charset="-122"/>
              </a:rPr>
              <a:t>    ~STACK( ) </a:t>
            </a:r>
            <a:r>
              <a:rPr lang="en-US" altLang="zh-CN" dirty="0" err="1">
                <a:latin typeface="华文新魏" panose="02010800040101010101" pitchFamily="2" charset="-122"/>
                <a:ea typeface="华文新魏" panose="02010800040101010101" pitchFamily="2" charset="-122"/>
              </a:rPr>
              <a:t>noexcept</a:t>
            </a:r>
            <a:r>
              <a:rPr lang="en-US" altLang="zh-CN" dirty="0">
                <a:latin typeface="华文新魏" panose="02010800040101010101" pitchFamily="2" charset="-122"/>
                <a:ea typeface="华文新魏" panose="02010800040101010101" pitchFamily="2" charset="-122"/>
              </a:rPr>
              <a:t> { };</a:t>
            </a:r>
          </a:p>
          <a:p>
            <a:r>
              <a:rPr lang="en-US" altLang="zh-CN" dirty="0">
                <a:latin typeface="华文新魏" panose="02010800040101010101" pitchFamily="2" charset="-122"/>
                <a:ea typeface="华文新魏" panose="02010800040101010101" pitchFamily="2" charset="-122"/>
              </a:rPr>
              <a:t>};</a:t>
            </a:r>
          </a:p>
          <a:p>
            <a:r>
              <a:rPr lang="en-US" altLang="zh-CN" dirty="0">
                <a:solidFill>
                  <a:srgbClr val="FF0000"/>
                </a:solidFill>
                <a:latin typeface="华文新魏" panose="02010800040101010101" pitchFamily="2" charset="-122"/>
                <a:ea typeface="华文新魏" panose="02010800040101010101" pitchFamily="2" charset="-122"/>
              </a:rPr>
              <a:t>template &lt;class T&gt;</a:t>
            </a:r>
          </a:p>
          <a:p>
            <a:r>
              <a:rPr lang="en-US" altLang="zh-CN" dirty="0">
                <a:latin typeface="华文新魏" panose="02010800040101010101" pitchFamily="2" charset="-122"/>
                <a:ea typeface="华文新魏" panose="02010800040101010101" pitchFamily="2" charset="-122"/>
              </a:rPr>
              <a:t>int </a:t>
            </a:r>
            <a:r>
              <a:rPr lang="en-US" altLang="zh-CN" dirty="0">
                <a:solidFill>
                  <a:srgbClr val="FF0000"/>
                </a:solidFill>
                <a:latin typeface="华文新魏" panose="02010800040101010101" pitchFamily="2" charset="-122"/>
                <a:ea typeface="华文新魏" panose="02010800040101010101" pitchFamily="2" charset="-122"/>
              </a:rPr>
              <a:t>STACK&lt;T&gt;::</a:t>
            </a:r>
            <a:r>
              <a:rPr lang="en-US" altLang="zh-CN" dirty="0">
                <a:latin typeface="华文新魏" panose="02010800040101010101" pitchFamily="2" charset="-122"/>
                <a:ea typeface="华文新魏" panose="02010800040101010101" pitchFamily="2" charset="-122"/>
              </a:rPr>
              <a:t>push(T  t)</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if (full( )) return 0;</a:t>
            </a:r>
          </a:p>
          <a:p>
            <a:r>
              <a:rPr lang="en-US" altLang="zh-CN" dirty="0">
                <a:latin typeface="华文新魏" panose="02010800040101010101" pitchFamily="2" charset="-122"/>
                <a:ea typeface="华文新魏" panose="02010800040101010101" pitchFamily="2" charset="-122"/>
              </a:rPr>
              <a:t>    (*this)[top++] = t;   //</a:t>
            </a:r>
            <a:r>
              <a:rPr lang="zh-CN" altLang="en-US" dirty="0">
                <a:latin typeface="华文新魏" panose="02010800040101010101" pitchFamily="2" charset="-122"/>
                <a:ea typeface="华文新魏" panose="02010800040101010101" pitchFamily="2" charset="-122"/>
              </a:rPr>
              <a:t>调用</a:t>
            </a:r>
            <a:r>
              <a:rPr lang="en-US" altLang="zh-CN" dirty="0">
                <a:latin typeface="华文新魏" panose="02010800040101010101" pitchFamily="2" charset="-122"/>
                <a:ea typeface="华文新魏" panose="02010800040101010101" pitchFamily="2" charset="-122"/>
              </a:rPr>
              <a:t>operator[]</a:t>
            </a:r>
          </a:p>
          <a:p>
            <a:r>
              <a:rPr lang="en-US" altLang="zh-CN" dirty="0">
                <a:latin typeface="华文新魏" panose="02010800040101010101" pitchFamily="2" charset="-122"/>
                <a:ea typeface="华文新魏" panose="02010800040101010101" pitchFamily="2" charset="-122"/>
              </a:rPr>
              <a:t>    return 1;</a:t>
            </a:r>
          </a:p>
          <a:p>
            <a:r>
              <a:rPr lang="en-US" altLang="zh-CN" dirty="0">
                <a:latin typeface="华文新魏" panose="02010800040101010101" pitchFamily="2" charset="-122"/>
                <a:ea typeface="华文新魏" panose="02010800040101010101" pitchFamily="2" charset="-122"/>
              </a:rPr>
              <a:t> }</a:t>
            </a:r>
          </a:p>
          <a:p>
            <a:endParaRPr lang="en-US" altLang="zh-CN" dirty="0">
              <a:latin typeface="华文新魏" panose="02010800040101010101" pitchFamily="2" charset="-122"/>
              <a:ea typeface="华文新魏" panose="02010800040101010101" pitchFamily="2" charset="-122"/>
            </a:endParaRPr>
          </a:p>
        </p:txBody>
      </p:sp>
      <p:sp>
        <p:nvSpPr>
          <p:cNvPr id="3" name="灯片编号占位符 2">
            <a:extLst>
              <a:ext uri="{FF2B5EF4-FFF2-40B4-BE49-F238E27FC236}">
                <a16:creationId xmlns:a16="http://schemas.microsoft.com/office/drawing/2014/main" id="{5F8EE630-9C3F-3F0E-6A7E-D3F3F8B2795C}"/>
              </a:ext>
            </a:extLst>
          </p:cNvPr>
          <p:cNvSpPr>
            <a:spLocks noGrp="1"/>
          </p:cNvSpPr>
          <p:nvPr>
            <p:ph type="sldNum" sz="quarter" idx="12"/>
          </p:nvPr>
        </p:nvSpPr>
        <p:spPr/>
        <p:txBody>
          <a:bodyPr/>
          <a:lstStyle/>
          <a:p>
            <a:fld id="{CC813869-C08B-485D-8632-BA365BA2F4BA}" type="slidenum">
              <a:rPr lang="zh-CN" altLang="en-US" smtClean="0"/>
              <a:t>26</a:t>
            </a:fld>
            <a:endParaRPr lang="zh-CN" altLang="en-US"/>
          </a:p>
        </p:txBody>
      </p:sp>
      <p:sp>
        <p:nvSpPr>
          <p:cNvPr id="4" name="对话气泡: 矩形 3">
            <a:extLst>
              <a:ext uri="{FF2B5EF4-FFF2-40B4-BE49-F238E27FC236}">
                <a16:creationId xmlns:a16="http://schemas.microsoft.com/office/drawing/2014/main" id="{05738123-2C4C-07CA-6A94-F481CC6382E7}"/>
              </a:ext>
            </a:extLst>
          </p:cNvPr>
          <p:cNvSpPr/>
          <p:nvPr/>
        </p:nvSpPr>
        <p:spPr>
          <a:xfrm>
            <a:off x="4357928" y="758786"/>
            <a:ext cx="4325054" cy="685695"/>
          </a:xfrm>
          <a:prstGeom prst="wedgeRectCallout">
            <a:avLst>
              <a:gd name="adj1" fmla="val -40318"/>
              <a:gd name="adj2" fmla="val 119072"/>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新魏" panose="02010800040101010101" pitchFamily="2" charset="-122"/>
                <a:ea typeface="华文新魏" panose="02010800040101010101" pitchFamily="2" charset="-122"/>
              </a:rPr>
              <a:t>调用基类的函数时，最好使用“基类</a:t>
            </a:r>
            <a:r>
              <a:rPr lang="en-US" altLang="zh-CN" dirty="0">
                <a:solidFill>
                  <a:schemeClr val="tx1"/>
                </a:solidFill>
                <a:latin typeface="华文新魏" panose="02010800040101010101" pitchFamily="2" charset="-122"/>
                <a:ea typeface="华文新魏" panose="02010800040101010101" pitchFamily="2" charset="-122"/>
              </a:rPr>
              <a:t>&lt;</a:t>
            </a:r>
            <a:r>
              <a:rPr lang="zh-CN" altLang="en-US" dirty="0">
                <a:solidFill>
                  <a:schemeClr val="tx1"/>
                </a:solidFill>
                <a:latin typeface="华文新魏" panose="02010800040101010101" pitchFamily="2" charset="-122"/>
                <a:ea typeface="华文新魏" panose="02010800040101010101" pitchFamily="2" charset="-122"/>
              </a:rPr>
              <a:t>类型参数</a:t>
            </a:r>
            <a:r>
              <a:rPr lang="en-US" altLang="zh-CN" dirty="0">
                <a:solidFill>
                  <a:schemeClr val="tx1"/>
                </a:solidFill>
                <a:latin typeface="华文新魏" panose="02010800040101010101" pitchFamily="2" charset="-122"/>
                <a:ea typeface="华文新魏" panose="02010800040101010101" pitchFamily="2" charset="-122"/>
              </a:rPr>
              <a:t>&gt;::”</a:t>
            </a:r>
            <a:r>
              <a:rPr lang="zh-CN" altLang="en-US" dirty="0">
                <a:solidFill>
                  <a:schemeClr val="tx1"/>
                </a:solidFill>
                <a:latin typeface="华文新魏" panose="02010800040101010101" pitchFamily="2" charset="-122"/>
                <a:ea typeface="华文新魏" panose="02010800040101010101" pitchFamily="2" charset="-122"/>
              </a:rPr>
              <a:t>限定基类函数成员的名称</a:t>
            </a:r>
          </a:p>
        </p:txBody>
      </p:sp>
      <p:sp>
        <p:nvSpPr>
          <p:cNvPr id="6" name="对话气泡: 矩形 5">
            <a:extLst>
              <a:ext uri="{FF2B5EF4-FFF2-40B4-BE49-F238E27FC236}">
                <a16:creationId xmlns:a16="http://schemas.microsoft.com/office/drawing/2014/main" id="{64ABC876-238F-C368-2F8C-27D03E4E8AAF}"/>
              </a:ext>
            </a:extLst>
          </p:cNvPr>
          <p:cNvSpPr/>
          <p:nvPr/>
        </p:nvSpPr>
        <p:spPr>
          <a:xfrm>
            <a:off x="4072621" y="4081770"/>
            <a:ext cx="2904649" cy="549866"/>
          </a:xfrm>
          <a:prstGeom prst="wedgeRectCallout">
            <a:avLst>
              <a:gd name="adj1" fmla="val -40318"/>
              <a:gd name="adj2" fmla="val 119072"/>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新魏" panose="02010800040101010101" pitchFamily="2" charset="-122"/>
                <a:ea typeface="华文新魏" panose="02010800040101010101" pitchFamily="2" charset="-122"/>
              </a:rPr>
              <a:t>父类继承的</a:t>
            </a:r>
            <a:r>
              <a:rPr lang="en-US" altLang="zh-CN" dirty="0">
                <a:solidFill>
                  <a:schemeClr val="tx1"/>
                </a:solidFill>
                <a:latin typeface="华文新魏" panose="02010800040101010101" pitchFamily="2" charset="-122"/>
                <a:ea typeface="华文新魏" panose="02010800040101010101" pitchFamily="2" charset="-122"/>
              </a:rPr>
              <a:t>operator[]</a:t>
            </a:r>
            <a:endParaRPr lang="zh-CN" altLang="en-US" dirty="0">
              <a:solidFill>
                <a:schemeClr val="tx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354877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B4FEE145-A7B6-44A0-94D3-1457CB636E39}"/>
              </a:ext>
            </a:extLst>
          </p:cNvPr>
          <p:cNvSpPr txBox="1"/>
          <p:nvPr/>
        </p:nvSpPr>
        <p:spPr>
          <a:xfrm>
            <a:off x="916498" y="1690688"/>
            <a:ext cx="10147742" cy="3970318"/>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template &lt;class T&gt;</a:t>
            </a:r>
          </a:p>
          <a:p>
            <a:r>
              <a:rPr lang="en-US" altLang="zh-CN" dirty="0">
                <a:latin typeface="华文新魏" panose="02010800040101010101" pitchFamily="2" charset="-122"/>
                <a:ea typeface="华文新魏" panose="02010800040101010101" pitchFamily="2" charset="-122"/>
              </a:rPr>
              <a:t>int STACK&lt;T&gt;::pop(T&amp; t)</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if (null( )) return 0;</a:t>
            </a:r>
          </a:p>
          <a:p>
            <a:r>
              <a:rPr lang="en-US" altLang="zh-CN" dirty="0">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t = (*this)[--top];</a:t>
            </a:r>
          </a:p>
          <a:p>
            <a:r>
              <a:rPr lang="en-US" altLang="zh-CN" dirty="0">
                <a:latin typeface="华文新魏" panose="02010800040101010101" pitchFamily="2" charset="-122"/>
                <a:ea typeface="华文新魏" panose="02010800040101010101" pitchFamily="2" charset="-122"/>
              </a:rPr>
              <a:t>    return 1;</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void main(void)</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typedef  STACK&lt;double&gt;  DOUBLESTACK; //</a:t>
            </a:r>
            <a:r>
              <a:rPr lang="zh-CN" altLang="en-US" dirty="0">
                <a:latin typeface="华文新魏" panose="02010800040101010101" pitchFamily="2" charset="-122"/>
                <a:ea typeface="华文新魏" panose="02010800040101010101" pitchFamily="2" charset="-122"/>
              </a:rPr>
              <a:t>对实例化的类重新命名定义</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STACK &lt;int&gt;  	LI(20);    //</a:t>
            </a:r>
            <a:r>
              <a:rPr lang="zh-CN" altLang="en-US" dirty="0">
                <a:solidFill>
                  <a:srgbClr val="FF0000"/>
                </a:solidFill>
                <a:latin typeface="华文新魏" panose="02010800040101010101" pitchFamily="2" charset="-122"/>
                <a:ea typeface="华文新魏" panose="02010800040101010101" pitchFamily="2" charset="-122"/>
              </a:rPr>
              <a:t>类模板实例化得到实例类</a:t>
            </a:r>
            <a:r>
              <a:rPr lang="en-US" altLang="zh-CN" dirty="0">
                <a:solidFill>
                  <a:srgbClr val="FF0000"/>
                </a:solidFill>
                <a:latin typeface="华文新魏" panose="02010800040101010101" pitchFamily="2" charset="-122"/>
                <a:ea typeface="华文新魏" panose="02010800040101010101" pitchFamily="2" charset="-122"/>
              </a:rPr>
              <a:t>STACK&lt;int&gt;</a:t>
            </a:r>
            <a:r>
              <a:rPr lang="zh-CN" altLang="en-US" dirty="0">
                <a:solidFill>
                  <a:srgbClr val="FF0000"/>
                </a:solidFill>
                <a:latin typeface="华文新魏" panose="02010800040101010101" pitchFamily="2" charset="-122"/>
                <a:ea typeface="华文新魏" panose="02010800040101010101" pitchFamily="2" charset="-122"/>
              </a:rPr>
              <a:t>（及其父类</a:t>
            </a:r>
            <a:r>
              <a:rPr lang="en-US" altLang="zh-CN" dirty="0">
                <a:solidFill>
                  <a:srgbClr val="FF0000"/>
                </a:solidFill>
                <a:latin typeface="华文新魏" panose="02010800040101010101" pitchFamily="2" charset="-122"/>
                <a:ea typeface="华文新魏" panose="02010800040101010101" pitchFamily="2" charset="-122"/>
              </a:rPr>
              <a:t>VECTOR&lt;int&gt;</a:t>
            </a:r>
            <a:r>
              <a:rPr lang="zh-CN" altLang="en-US" dirty="0">
                <a:solidFill>
                  <a:srgbClr val="FF0000"/>
                </a:solidFill>
                <a:latin typeface="华文新魏" panose="02010800040101010101" pitchFamily="2" charset="-122"/>
                <a:ea typeface="华文新魏" panose="02010800040101010101" pitchFamily="2" charset="-122"/>
              </a:rPr>
              <a:t>）</a:t>
            </a:r>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STACK &lt;long&gt;  LL(30);</a:t>
            </a:r>
          </a:p>
          <a:p>
            <a:r>
              <a:rPr lang="en-US" altLang="zh-CN" dirty="0">
                <a:latin typeface="华文新魏" panose="02010800040101010101" pitchFamily="2" charset="-122"/>
                <a:ea typeface="华文新魏" panose="02010800040101010101" pitchFamily="2" charset="-122"/>
              </a:rPr>
              <a:t>    DOUBLESTACK 	LD(40);	//</a:t>
            </a:r>
            <a:r>
              <a:rPr lang="zh-CN" altLang="en-US" dirty="0">
                <a:latin typeface="华文新魏" panose="02010800040101010101" pitchFamily="2" charset="-122"/>
                <a:ea typeface="华文新魏" panose="02010800040101010101" pitchFamily="2" charset="-122"/>
              </a:rPr>
              <a:t>等价于“</a:t>
            </a:r>
            <a:r>
              <a:rPr lang="en-US" altLang="zh-CN" dirty="0">
                <a:latin typeface="华文新魏" panose="02010800040101010101" pitchFamily="2" charset="-122"/>
                <a:ea typeface="华文新魏" panose="02010800040101010101" pitchFamily="2" charset="-122"/>
              </a:rPr>
              <a:t>STACK&lt;double&gt; LD(40);”</a:t>
            </a:r>
          </a:p>
          <a:p>
            <a:r>
              <a:rPr lang="en-US" altLang="zh-CN"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p:txBody>
      </p:sp>
      <p:sp>
        <p:nvSpPr>
          <p:cNvPr id="3" name="灯片编号占位符 2">
            <a:extLst>
              <a:ext uri="{FF2B5EF4-FFF2-40B4-BE49-F238E27FC236}">
                <a16:creationId xmlns:a16="http://schemas.microsoft.com/office/drawing/2014/main" id="{791AF396-1D00-2084-79EA-31BF3EEFEA41}"/>
              </a:ext>
            </a:extLst>
          </p:cNvPr>
          <p:cNvSpPr>
            <a:spLocks noGrp="1"/>
          </p:cNvSpPr>
          <p:nvPr>
            <p:ph type="sldNum" sz="quarter" idx="12"/>
          </p:nvPr>
        </p:nvSpPr>
        <p:spPr/>
        <p:txBody>
          <a:bodyPr/>
          <a:lstStyle/>
          <a:p>
            <a:fld id="{CC813869-C08B-485D-8632-BA365BA2F4BA}" type="slidenum">
              <a:rPr lang="zh-CN" altLang="en-US" smtClean="0"/>
              <a:t>27</a:t>
            </a:fld>
            <a:endParaRPr lang="zh-CN" altLang="en-US"/>
          </a:p>
        </p:txBody>
      </p:sp>
    </p:spTree>
    <p:extLst>
      <p:ext uri="{BB962C8B-B14F-4D97-AF65-F5344CB8AC3E}">
        <p14:creationId xmlns:p14="http://schemas.microsoft.com/office/powerpoint/2010/main" val="3977964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563880" y="1"/>
            <a:ext cx="10515600" cy="792480"/>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9033748B-4652-46A7-8BAA-ACDE7A376AF3}"/>
              </a:ext>
            </a:extLst>
          </p:cNvPr>
          <p:cNvSpPr txBox="1"/>
          <p:nvPr/>
        </p:nvSpPr>
        <p:spPr>
          <a:xfrm>
            <a:off x="497840" y="985521"/>
            <a:ext cx="10927080" cy="5909310"/>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例</a:t>
            </a:r>
            <a:r>
              <a:rPr lang="en-US" altLang="zh-CN" dirty="0">
                <a:latin typeface="华文新魏" panose="02010800040101010101" pitchFamily="2" charset="-122"/>
                <a:ea typeface="华文新魏" panose="02010800040101010101" pitchFamily="2" charset="-122"/>
              </a:rPr>
              <a:t>13.12】</a:t>
            </a:r>
            <a:r>
              <a:rPr lang="zh-CN" altLang="en-US" dirty="0">
                <a:latin typeface="华文新魏" panose="02010800040101010101" pitchFamily="2" charset="-122"/>
                <a:ea typeface="华文新魏" panose="02010800040101010101" pitchFamily="2" charset="-122"/>
              </a:rPr>
              <a:t>类模板中的多个类型形参的顺序变化对类模板的定义没有影响。</a:t>
            </a:r>
          </a:p>
          <a:p>
            <a:r>
              <a:rPr lang="en-US" altLang="zh-CN" dirty="0">
                <a:latin typeface="华文新魏" panose="02010800040101010101" pitchFamily="2" charset="-122"/>
                <a:ea typeface="华文新魏" panose="02010800040101010101" pitchFamily="2" charset="-122"/>
              </a:rPr>
              <a:t>template&lt;class T1, class T2&gt; struct A {		//</a:t>
            </a:r>
            <a:r>
              <a:rPr lang="zh-CN" altLang="en-US" dirty="0">
                <a:latin typeface="华文新魏" panose="02010800040101010101" pitchFamily="2" charset="-122"/>
                <a:ea typeface="华文新魏" panose="02010800040101010101" pitchFamily="2" charset="-122"/>
              </a:rPr>
              <a:t>定义类模板</a:t>
            </a:r>
            <a:r>
              <a:rPr lang="en-US" altLang="zh-CN" dirty="0">
                <a:latin typeface="华文新魏" panose="02010800040101010101" pitchFamily="2" charset="-122"/>
                <a:ea typeface="华文新魏" panose="02010800040101010101" pitchFamily="2" charset="-122"/>
              </a:rPr>
              <a:t>A</a:t>
            </a:r>
          </a:p>
          <a:p>
            <a:r>
              <a:rPr lang="en-US" altLang="zh-CN" dirty="0">
                <a:latin typeface="华文新魏" panose="02010800040101010101" pitchFamily="2" charset="-122"/>
                <a:ea typeface="华文新魏" panose="02010800040101010101" pitchFamily="2" charset="-122"/>
              </a:rPr>
              <a:t>    void f1( );</a:t>
            </a:r>
          </a:p>
          <a:p>
            <a:r>
              <a:rPr lang="en-US" altLang="zh-CN" dirty="0">
                <a:latin typeface="华文新魏" panose="02010800040101010101" pitchFamily="2" charset="-122"/>
                <a:ea typeface="华文新魏" panose="02010800040101010101" pitchFamily="2" charset="-122"/>
              </a:rPr>
              <a:t>    void f2( );</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template&lt;</a:t>
            </a:r>
            <a:r>
              <a:rPr lang="en-US" altLang="zh-CN" dirty="0">
                <a:solidFill>
                  <a:srgbClr val="FF0000"/>
                </a:solidFill>
                <a:latin typeface="华文新魏" panose="02010800040101010101" pitchFamily="2" charset="-122"/>
                <a:ea typeface="华文新魏" panose="02010800040101010101" pitchFamily="2" charset="-122"/>
              </a:rPr>
              <a:t>class T2, class T1</a:t>
            </a:r>
            <a:r>
              <a:rPr lang="en-US" altLang="zh-CN" dirty="0">
                <a:latin typeface="华文新魏" panose="02010800040101010101" pitchFamily="2" charset="-122"/>
                <a:ea typeface="华文新魏" panose="02010800040101010101" pitchFamily="2" charset="-122"/>
              </a:rPr>
              <a:t>&gt; //</a:t>
            </a:r>
            <a:r>
              <a:rPr lang="zh-CN" altLang="en-US" dirty="0">
                <a:latin typeface="华文新魏" panose="02010800040101010101" pitchFamily="2" charset="-122"/>
                <a:ea typeface="华文新魏" panose="02010800040101010101" pitchFamily="2" charset="-122"/>
              </a:rPr>
              <a:t>正确：</a:t>
            </a:r>
            <a:r>
              <a:rPr lang="en-US" altLang="zh-CN" dirty="0">
                <a:latin typeface="华文新魏" panose="02010800040101010101" pitchFamily="2" charset="-122"/>
                <a:ea typeface="华文新魏" panose="02010800040101010101" pitchFamily="2" charset="-122"/>
              </a:rPr>
              <a:t>A&lt;T2, T1&gt;</a:t>
            </a:r>
            <a:r>
              <a:rPr lang="zh-CN" altLang="en-US" dirty="0">
                <a:latin typeface="华文新魏" panose="02010800040101010101" pitchFamily="2" charset="-122"/>
                <a:ea typeface="华文新魏" panose="02010800040101010101" pitchFamily="2" charset="-122"/>
              </a:rPr>
              <a:t>同类型形参一致</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void A&lt;</a:t>
            </a:r>
            <a:r>
              <a:rPr lang="en-US" altLang="zh-CN" dirty="0">
                <a:solidFill>
                  <a:srgbClr val="FF0000"/>
                </a:solidFill>
                <a:latin typeface="华文新魏" panose="02010800040101010101" pitchFamily="2" charset="-122"/>
                <a:ea typeface="华文新魏" panose="02010800040101010101" pitchFamily="2" charset="-122"/>
              </a:rPr>
              <a:t>T2, T1</a:t>
            </a:r>
            <a:r>
              <a:rPr lang="en-US" altLang="zh-CN" dirty="0">
                <a:latin typeface="华文新魏" panose="02010800040101010101" pitchFamily="2" charset="-122"/>
                <a:ea typeface="华文新魏" panose="02010800040101010101" pitchFamily="2" charset="-122"/>
              </a:rPr>
              <a:t>&gt;::f1( ){ }	</a:t>
            </a:r>
          </a:p>
          <a:p>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template&lt;class T1, class T2&gt; //</a:t>
            </a:r>
            <a:r>
              <a:rPr lang="zh-CN" altLang="en-US" dirty="0">
                <a:latin typeface="华文新魏" panose="02010800040101010101" pitchFamily="2" charset="-122"/>
                <a:ea typeface="华文新魏" panose="02010800040101010101" pitchFamily="2" charset="-122"/>
              </a:rPr>
              <a:t>正确：</a:t>
            </a:r>
            <a:r>
              <a:rPr lang="en-US" altLang="zh-CN" dirty="0">
                <a:latin typeface="华文新魏" panose="02010800040101010101" pitchFamily="2" charset="-122"/>
                <a:ea typeface="华文新魏" panose="02010800040101010101" pitchFamily="2" charset="-122"/>
              </a:rPr>
              <a:t>A&lt;T1, T2&gt;</a:t>
            </a:r>
            <a:r>
              <a:rPr lang="zh-CN" altLang="en-US" dirty="0">
                <a:latin typeface="华文新魏" panose="02010800040101010101" pitchFamily="2" charset="-122"/>
                <a:ea typeface="华文新魏" panose="02010800040101010101" pitchFamily="2" charset="-122"/>
              </a:rPr>
              <a:t>同类型形参一致</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void A&lt;T1, T2&gt;::f2( ){ }	</a:t>
            </a:r>
          </a:p>
          <a:p>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//template&lt;</a:t>
            </a:r>
            <a:r>
              <a:rPr lang="en-US" altLang="zh-CN" dirty="0">
                <a:solidFill>
                  <a:srgbClr val="0070C0"/>
                </a:solidFill>
                <a:latin typeface="华文新魏" panose="02010800040101010101" pitchFamily="2" charset="-122"/>
                <a:ea typeface="华文新魏" panose="02010800040101010101" pitchFamily="2" charset="-122"/>
              </a:rPr>
              <a:t>class T2, class T1</a:t>
            </a:r>
            <a:r>
              <a:rPr lang="en-US" altLang="zh-CN" dirty="0">
                <a:latin typeface="华文新魏" panose="02010800040101010101" pitchFamily="2" charset="-122"/>
                <a:ea typeface="华文新魏" panose="02010800040101010101" pitchFamily="2" charset="-122"/>
              </a:rPr>
              <a:t>&gt; //</a:t>
            </a:r>
            <a:r>
              <a:rPr lang="zh-CN" altLang="en-US" dirty="0">
                <a:latin typeface="华文新魏" panose="02010800040101010101" pitchFamily="2" charset="-122"/>
                <a:ea typeface="华文新魏" panose="02010800040101010101" pitchFamily="2" charset="-122"/>
              </a:rPr>
              <a:t>错误：</a:t>
            </a:r>
            <a:r>
              <a:rPr lang="en-US" altLang="zh-CN" dirty="0">
                <a:latin typeface="华文新魏" panose="02010800040101010101" pitchFamily="2" charset="-122"/>
                <a:ea typeface="华文新魏" panose="02010800040101010101" pitchFamily="2" charset="-122"/>
              </a:rPr>
              <a:t>A&lt;T1, T2&gt;</a:t>
            </a:r>
            <a:r>
              <a:rPr lang="zh-CN" altLang="en-US" dirty="0">
                <a:latin typeface="华文新魏" panose="02010800040101010101" pitchFamily="2" charset="-122"/>
                <a:ea typeface="华文新魏" panose="02010800040101010101" pitchFamily="2" charset="-122"/>
              </a:rPr>
              <a:t>与类型形参不同</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void A&lt;</a:t>
            </a:r>
            <a:r>
              <a:rPr lang="en-US" altLang="zh-CN" dirty="0">
                <a:solidFill>
                  <a:srgbClr val="0070C0"/>
                </a:solidFill>
                <a:latin typeface="华文新魏" panose="02010800040101010101" pitchFamily="2" charset="-122"/>
                <a:ea typeface="华文新魏" panose="02010800040101010101" pitchFamily="2" charset="-122"/>
              </a:rPr>
              <a:t>T1, T2</a:t>
            </a:r>
            <a:r>
              <a:rPr lang="en-US" altLang="zh-CN" dirty="0">
                <a:latin typeface="华文新魏" panose="02010800040101010101" pitchFamily="2" charset="-122"/>
                <a:ea typeface="华文新魏" panose="02010800040101010101" pitchFamily="2" charset="-122"/>
              </a:rPr>
              <a:t>&gt;::f2( ){}	</a:t>
            </a:r>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template&lt;class...Types&gt; struct B {</a:t>
            </a:r>
          </a:p>
          <a:p>
            <a:r>
              <a:rPr lang="en-US" altLang="zh-CN" dirty="0">
                <a:latin typeface="华文新魏" panose="02010800040101010101" pitchFamily="2" charset="-122"/>
                <a:ea typeface="华文新魏" panose="02010800040101010101" pitchFamily="2" charset="-122"/>
              </a:rPr>
              <a:t>    void f3( );</a:t>
            </a:r>
          </a:p>
          <a:p>
            <a:r>
              <a:rPr lang="en-US" altLang="zh-CN" dirty="0">
                <a:latin typeface="华文新魏" panose="02010800040101010101" pitchFamily="2" charset="-122"/>
                <a:ea typeface="华文新魏" panose="02010800040101010101" pitchFamily="2" charset="-122"/>
              </a:rPr>
              <a:t>    void f4( );</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template&lt;class ...Types&gt; void B&lt;Types ... &gt;::f3( ){ }	//</a:t>
            </a:r>
            <a:r>
              <a:rPr lang="zh-CN" altLang="en-US" dirty="0">
                <a:latin typeface="华文新魏" panose="02010800040101010101" pitchFamily="2" charset="-122"/>
                <a:ea typeface="华文新魏" panose="02010800040101010101" pitchFamily="2" charset="-122"/>
              </a:rPr>
              <a:t>正确：</a:t>
            </a:r>
            <a:r>
              <a:rPr lang="en-US" altLang="zh-CN" dirty="0">
                <a:latin typeface="华文新魏" panose="02010800040101010101" pitchFamily="2" charset="-122"/>
                <a:ea typeface="华文新魏" panose="02010800040101010101" pitchFamily="2" charset="-122"/>
              </a:rPr>
              <a:t>Types</a:t>
            </a:r>
            <a:r>
              <a:rPr lang="zh-CN" altLang="en-US" dirty="0">
                <a:latin typeface="华文新魏" panose="02010800040101010101" pitchFamily="2" charset="-122"/>
                <a:ea typeface="华文新魏" panose="02010800040101010101" pitchFamily="2" charset="-122"/>
              </a:rPr>
              <a:t>表示类型形参列表</a:t>
            </a:r>
          </a:p>
          <a:p>
            <a:r>
              <a:rPr lang="en-US" altLang="zh-CN" dirty="0">
                <a:latin typeface="华文新魏" panose="02010800040101010101" pitchFamily="2" charset="-122"/>
                <a:ea typeface="华文新魏" panose="02010800040101010101" pitchFamily="2" charset="-122"/>
              </a:rPr>
              <a:t>template&lt;class ...Types&gt; void B&lt;Types ... &gt;::f4( ){ }	//</a:t>
            </a:r>
            <a:r>
              <a:rPr lang="zh-CN" altLang="en-US" dirty="0">
                <a:latin typeface="华文新魏" panose="02010800040101010101" pitchFamily="2" charset="-122"/>
                <a:ea typeface="华文新魏" panose="02010800040101010101" pitchFamily="2" charset="-122"/>
              </a:rPr>
              <a:t>正确：</a:t>
            </a:r>
            <a:r>
              <a:rPr lang="en-US" altLang="zh-CN" dirty="0">
                <a:latin typeface="华文新魏" panose="02010800040101010101" pitchFamily="2" charset="-122"/>
                <a:ea typeface="华文新魏" panose="02010800040101010101" pitchFamily="2" charset="-122"/>
              </a:rPr>
              <a:t>Types</a:t>
            </a:r>
            <a:r>
              <a:rPr lang="zh-CN" altLang="en-US" dirty="0">
                <a:latin typeface="华文新魏" panose="02010800040101010101" pitchFamily="2" charset="-122"/>
                <a:ea typeface="华文新魏" panose="02010800040101010101" pitchFamily="2" charset="-122"/>
              </a:rPr>
              <a:t>表示类型形参列表</a:t>
            </a:r>
          </a:p>
          <a:p>
            <a:r>
              <a:rPr lang="en-US" altLang="zh-CN" dirty="0">
                <a:latin typeface="华文新魏" panose="02010800040101010101" pitchFamily="2" charset="-122"/>
                <a:ea typeface="华文新魏" panose="02010800040101010101" pitchFamily="2" charset="-122"/>
              </a:rPr>
              <a:t>//template&lt;class ...Types&gt; void B&lt;Types&gt;::f4( ){ } 	//</a:t>
            </a:r>
            <a:r>
              <a:rPr lang="zh-CN" altLang="en-US" dirty="0">
                <a:latin typeface="华文新魏" panose="02010800040101010101" pitchFamily="2" charset="-122"/>
                <a:ea typeface="华文新魏" panose="02010800040101010101" pitchFamily="2" charset="-122"/>
              </a:rPr>
              <a:t>错误：必须用“</a:t>
            </a:r>
            <a:r>
              <a:rPr lang="en-US" altLang="zh-CN" dirty="0">
                <a:latin typeface="华文新魏" panose="02010800040101010101" pitchFamily="2" charset="-122"/>
                <a:ea typeface="华文新魏" panose="02010800040101010101" pitchFamily="2" charset="-122"/>
              </a:rPr>
              <a:t>Types ...”</a:t>
            </a:r>
            <a:r>
              <a:rPr lang="zh-CN" altLang="en-US" dirty="0">
                <a:latin typeface="华文新魏" panose="02010800040101010101" pitchFamily="2" charset="-122"/>
                <a:ea typeface="华文新魏" panose="02010800040101010101" pitchFamily="2" charset="-122"/>
              </a:rPr>
              <a:t>的形式</a:t>
            </a:r>
          </a:p>
          <a:p>
            <a:r>
              <a:rPr lang="en-US" altLang="zh-CN" dirty="0">
                <a:latin typeface="华文新魏" panose="02010800040101010101" pitchFamily="2" charset="-122"/>
                <a:ea typeface="华文新魏" panose="02010800040101010101" pitchFamily="2" charset="-122"/>
              </a:rPr>
              <a:t>void main(void) { }</a:t>
            </a:r>
          </a:p>
        </p:txBody>
      </p:sp>
      <p:sp>
        <p:nvSpPr>
          <p:cNvPr id="3" name="灯片编号占位符 2">
            <a:extLst>
              <a:ext uri="{FF2B5EF4-FFF2-40B4-BE49-F238E27FC236}">
                <a16:creationId xmlns:a16="http://schemas.microsoft.com/office/drawing/2014/main" id="{A79C9E77-1F0B-DFB7-04CA-018FD9A2156F}"/>
              </a:ext>
            </a:extLst>
          </p:cNvPr>
          <p:cNvSpPr>
            <a:spLocks noGrp="1"/>
          </p:cNvSpPr>
          <p:nvPr>
            <p:ph type="sldNum" sz="quarter" idx="12"/>
          </p:nvPr>
        </p:nvSpPr>
        <p:spPr/>
        <p:txBody>
          <a:bodyPr/>
          <a:lstStyle/>
          <a:p>
            <a:fld id="{CC813869-C08B-485D-8632-BA365BA2F4BA}" type="slidenum">
              <a:rPr lang="zh-CN" altLang="en-US" smtClean="0"/>
              <a:t>28</a:t>
            </a:fld>
            <a:endParaRPr lang="zh-CN" altLang="en-US"/>
          </a:p>
        </p:txBody>
      </p:sp>
    </p:spTree>
    <p:extLst>
      <p:ext uri="{BB962C8B-B14F-4D97-AF65-F5344CB8AC3E}">
        <p14:creationId xmlns:p14="http://schemas.microsoft.com/office/powerpoint/2010/main" val="135278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441960" y="1602105"/>
            <a:ext cx="10515600" cy="1957810"/>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13.4   </a:t>
            </a:r>
            <a:r>
              <a:rPr lang="zh-CN" altLang="en-US" dirty="0">
                <a:latin typeface="华文新魏" panose="02010800040101010101" pitchFamily="2" charset="-122"/>
                <a:ea typeface="华文新魏" panose="02010800040101010101" pitchFamily="2" charset="-122"/>
              </a:rPr>
              <a:t>类模板</a:t>
            </a:r>
          </a:p>
        </p:txBody>
      </p:sp>
      <p:sp>
        <p:nvSpPr>
          <p:cNvPr id="6" name="文本框 5">
            <a:extLst>
              <a:ext uri="{FF2B5EF4-FFF2-40B4-BE49-F238E27FC236}">
                <a16:creationId xmlns:a16="http://schemas.microsoft.com/office/drawing/2014/main" id="{2845B5B1-E0D9-48D9-A8B5-77F96D442EE8}"/>
              </a:ext>
            </a:extLst>
          </p:cNvPr>
          <p:cNvSpPr txBox="1"/>
          <p:nvPr/>
        </p:nvSpPr>
        <p:spPr>
          <a:xfrm>
            <a:off x="463493" y="2190224"/>
            <a:ext cx="10930295" cy="1486048"/>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当一个类模板有多个类型形参时，在类中只要</a:t>
            </a:r>
            <a:r>
              <a:rPr lang="zh-CN" altLang="en-US" sz="2400" b="1" dirty="0">
                <a:solidFill>
                  <a:srgbClr val="FF0000"/>
                </a:solidFill>
                <a:latin typeface="华文新魏" panose="02010800040101010101" pitchFamily="2" charset="-122"/>
                <a:ea typeface="华文新魏" panose="02010800040101010101" pitchFamily="2" charset="-122"/>
              </a:rPr>
              <a:t>使用同样的类型形参顺序</a:t>
            </a:r>
            <a:r>
              <a:rPr lang="zh-CN" altLang="en-US" sz="2400" b="1" dirty="0">
                <a:latin typeface="华文新魏" panose="02010800040101010101" pitchFamily="2" charset="-122"/>
                <a:ea typeface="华文新魏" panose="02010800040101010101" pitchFamily="2" charset="-122"/>
              </a:rPr>
              <a:t>，都不会影响他们是同一个类型形参模式。</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当使用“</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表示类型形参时，表示类型形参有任意个类型参数。可通过递归定义展开类模板。</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例</a:t>
            </a:r>
            <a:r>
              <a:rPr lang="en-US" altLang="zh-CN" sz="2400" b="1" dirty="0">
                <a:latin typeface="华文新魏" panose="02010800040101010101" pitchFamily="2" charset="-122"/>
                <a:ea typeface="华文新魏" panose="02010800040101010101" pitchFamily="2" charset="-122"/>
              </a:rPr>
              <a:t>13.13】</a:t>
            </a:r>
          </a:p>
        </p:txBody>
      </p:sp>
      <p:sp>
        <p:nvSpPr>
          <p:cNvPr id="7" name="文本框 6">
            <a:extLst>
              <a:ext uri="{FF2B5EF4-FFF2-40B4-BE49-F238E27FC236}">
                <a16:creationId xmlns:a16="http://schemas.microsoft.com/office/drawing/2014/main" id="{C2B2BC0A-15B9-47DB-9B44-E35DAD773D27}"/>
              </a:ext>
            </a:extLst>
          </p:cNvPr>
          <p:cNvSpPr txBox="1"/>
          <p:nvPr/>
        </p:nvSpPr>
        <p:spPr>
          <a:xfrm>
            <a:off x="666692" y="3938330"/>
            <a:ext cx="11103668" cy="2554545"/>
          </a:xfrm>
          <a:prstGeom prst="rect">
            <a:avLst/>
          </a:prstGeom>
          <a:noFill/>
        </p:spPr>
        <p:txBody>
          <a:bodyPr wrap="square">
            <a:spAutoFit/>
          </a:bodyPr>
          <a:lstStyle/>
          <a:p>
            <a:r>
              <a:rPr lang="en-US" altLang="zh-CN" sz="2000" dirty="0">
                <a:latin typeface="华文新魏" panose="02010800040101010101" pitchFamily="2" charset="-122"/>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通过</a:t>
            </a:r>
            <a:r>
              <a:rPr lang="en-US" altLang="zh-CN" sz="2000" dirty="0">
                <a:latin typeface="华文新魏" panose="02010800040101010101" pitchFamily="2" charset="-122"/>
                <a:ea typeface="华文新魏" panose="02010800040101010101" pitchFamily="2" charset="-122"/>
              </a:rPr>
              <a:t>auto</a:t>
            </a:r>
            <a:r>
              <a:rPr lang="zh-CN" altLang="en-US" sz="2000" dirty="0">
                <a:latin typeface="华文新魏" panose="02010800040101010101" pitchFamily="2" charset="-122"/>
                <a:ea typeface="华文新魏" panose="02010800040101010101" pitchFamily="2" charset="-122"/>
              </a:rPr>
              <a:t>定义</a:t>
            </a:r>
            <a:r>
              <a:rPr lang="zh-CN" altLang="en-US" sz="2000" dirty="0">
                <a:solidFill>
                  <a:srgbClr val="FF0000"/>
                </a:solidFill>
                <a:latin typeface="华文新魏" panose="02010800040101010101" pitchFamily="2" charset="-122"/>
                <a:ea typeface="华文新魏" panose="02010800040101010101" pitchFamily="2" charset="-122"/>
              </a:rPr>
              <a:t>变量模板</a:t>
            </a:r>
            <a:r>
              <a:rPr lang="en-US" altLang="zh-CN" sz="2000" dirty="0">
                <a:latin typeface="华文新魏" panose="02010800040101010101" pitchFamily="2" charset="-122"/>
                <a:ea typeface="华文新魏" panose="02010800040101010101" pitchFamily="2" charset="-122"/>
              </a:rPr>
              <a:t>n</a:t>
            </a:r>
            <a:r>
              <a:rPr lang="zh-CN" altLang="en-US" sz="2000" dirty="0">
                <a:latin typeface="华文新魏" panose="02010800040101010101" pitchFamily="2" charset="-122"/>
                <a:ea typeface="华文新魏" panose="02010800040101010101" pitchFamily="2" charset="-122"/>
              </a:rPr>
              <a:t>，元素全部初始化为</a:t>
            </a:r>
            <a:r>
              <a:rPr lang="en-US" altLang="zh-CN" sz="2000" dirty="0">
                <a:latin typeface="华文新魏" panose="02010800040101010101" pitchFamily="2" charset="-122"/>
                <a:ea typeface="华文新魏" panose="02010800040101010101" pitchFamily="2" charset="-122"/>
              </a:rPr>
              <a:t>0</a:t>
            </a:r>
          </a:p>
          <a:p>
            <a:r>
              <a:rPr lang="en-US" altLang="zh-CN" sz="2000" dirty="0">
                <a:latin typeface="华文新魏" panose="02010800040101010101" pitchFamily="2" charset="-122"/>
                <a:ea typeface="华文新魏" panose="02010800040101010101" pitchFamily="2" charset="-122"/>
              </a:rPr>
              <a:t>template &lt;class T&gt; auto n = new VECTOR&lt;T&gt;[10]{ }; </a:t>
            </a:r>
          </a:p>
          <a:p>
            <a:endParaRPr lang="en-US" altLang="zh-CN" sz="2000" dirty="0">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通过</a:t>
            </a:r>
            <a:r>
              <a:rPr lang="en-US" altLang="zh-CN" sz="2000" dirty="0">
                <a:latin typeface="华文新魏" panose="02010800040101010101" pitchFamily="2" charset="-122"/>
                <a:ea typeface="华文新魏" panose="02010800040101010101" pitchFamily="2" charset="-122"/>
              </a:rPr>
              <a:t>auto</a:t>
            </a:r>
            <a:r>
              <a:rPr lang="zh-CN" altLang="en-US" sz="2000" dirty="0">
                <a:latin typeface="华文新魏" panose="02010800040101010101" pitchFamily="2" charset="-122"/>
                <a:ea typeface="华文新魏" panose="02010800040101010101" pitchFamily="2" charset="-122"/>
              </a:rPr>
              <a:t>定义变量模板</a:t>
            </a:r>
            <a:r>
              <a:rPr lang="en-US" altLang="zh-CN" sz="2000" dirty="0">
                <a:latin typeface="华文新魏" panose="02010800040101010101" pitchFamily="2" charset="-122"/>
                <a:ea typeface="华文新魏" panose="02010800040101010101" pitchFamily="2" charset="-122"/>
              </a:rPr>
              <a:t>p</a:t>
            </a:r>
          </a:p>
          <a:p>
            <a:r>
              <a:rPr lang="en-US" altLang="zh-CN" sz="2000" dirty="0">
                <a:latin typeface="华文新魏" panose="02010800040101010101" pitchFamily="2" charset="-122"/>
                <a:ea typeface="华文新魏" panose="02010800040101010101" pitchFamily="2" charset="-122"/>
              </a:rPr>
              <a:t>template &lt;class T&gt; static auto p = new VECTOR&lt;T&gt;[10];	</a:t>
            </a:r>
          </a:p>
          <a:p>
            <a:endParaRPr lang="en-US" altLang="zh-CN" sz="2000" dirty="0">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定义</a:t>
            </a:r>
            <a:r>
              <a:rPr lang="en-US" altLang="zh-CN" sz="2000" dirty="0">
                <a:latin typeface="华文新魏" panose="02010800040101010101" pitchFamily="2" charset="-122"/>
                <a:ea typeface="华文新魏" panose="02010800040101010101" pitchFamily="2" charset="-122"/>
              </a:rPr>
              <a:t>Lambda</a:t>
            </a:r>
            <a:r>
              <a:rPr lang="zh-CN" altLang="en-US" sz="2000" dirty="0">
                <a:latin typeface="华文新魏" panose="02010800040101010101" pitchFamily="2" charset="-122"/>
                <a:ea typeface="华文新魏" panose="02010800040101010101" pitchFamily="2" charset="-122"/>
              </a:rPr>
              <a:t>表达式模板</a:t>
            </a:r>
          </a:p>
          <a:p>
            <a:r>
              <a:rPr lang="en-US" altLang="zh-CN" sz="2000" dirty="0">
                <a:latin typeface="华文新魏" panose="02010800040101010101" pitchFamily="2" charset="-122"/>
                <a:ea typeface="华文新魏" panose="02010800040101010101" pitchFamily="2" charset="-122"/>
              </a:rPr>
              <a:t>template &lt;class T&gt; auto q = [ ](T&amp; x)-&gt;T&amp; { return x; };	</a:t>
            </a:r>
            <a:endParaRPr lang="zh-CN" altLang="en-US" sz="2000" dirty="0">
              <a:latin typeface="华文新魏" panose="02010800040101010101" pitchFamily="2" charset="-122"/>
              <a:ea typeface="华文新魏" panose="02010800040101010101" pitchFamily="2" charset="-122"/>
            </a:endParaRPr>
          </a:p>
        </p:txBody>
      </p:sp>
      <p:sp>
        <p:nvSpPr>
          <p:cNvPr id="4" name="灯片编号占位符 3">
            <a:extLst>
              <a:ext uri="{FF2B5EF4-FFF2-40B4-BE49-F238E27FC236}">
                <a16:creationId xmlns:a16="http://schemas.microsoft.com/office/drawing/2014/main" id="{864309E8-01C3-076C-8F99-D28F685D5C03}"/>
              </a:ext>
            </a:extLst>
          </p:cNvPr>
          <p:cNvSpPr>
            <a:spLocks noGrp="1"/>
          </p:cNvSpPr>
          <p:nvPr>
            <p:ph type="sldNum" sz="quarter" idx="12"/>
          </p:nvPr>
        </p:nvSpPr>
        <p:spPr/>
        <p:txBody>
          <a:bodyPr/>
          <a:lstStyle/>
          <a:p>
            <a:fld id="{CC813869-C08B-485D-8632-BA365BA2F4BA}" type="slidenum">
              <a:rPr lang="zh-CN" altLang="en-US" smtClean="0"/>
              <a:t>29</a:t>
            </a:fld>
            <a:endParaRPr lang="zh-CN" altLang="en-US"/>
          </a:p>
        </p:txBody>
      </p:sp>
      <p:sp>
        <p:nvSpPr>
          <p:cNvPr id="5" name="对话气泡: 矩形 4">
            <a:extLst>
              <a:ext uri="{FF2B5EF4-FFF2-40B4-BE49-F238E27FC236}">
                <a16:creationId xmlns:a16="http://schemas.microsoft.com/office/drawing/2014/main" id="{4D994E64-0FF2-25B7-3FA1-C7D9E132F9BC}"/>
              </a:ext>
            </a:extLst>
          </p:cNvPr>
          <p:cNvSpPr/>
          <p:nvPr/>
        </p:nvSpPr>
        <p:spPr>
          <a:xfrm>
            <a:off x="7200254" y="4118798"/>
            <a:ext cx="4325054" cy="685695"/>
          </a:xfrm>
          <a:prstGeom prst="wedgeRectCallout">
            <a:avLst>
              <a:gd name="adj1" fmla="val -62839"/>
              <a:gd name="adj2" fmla="val -18630"/>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新魏" panose="02010800040101010101" pitchFamily="2" charset="-122"/>
                <a:ea typeface="华文新魏" panose="02010800040101010101" pitchFamily="2" charset="-122"/>
              </a:rPr>
              <a:t>创建大小为</a:t>
            </a:r>
            <a:r>
              <a:rPr lang="en-US" altLang="zh-CN" dirty="0">
                <a:solidFill>
                  <a:schemeClr val="tx1"/>
                </a:solidFill>
                <a:latin typeface="华文新魏" panose="02010800040101010101" pitchFamily="2" charset="-122"/>
                <a:ea typeface="华文新魏" panose="02010800040101010101" pitchFamily="2" charset="-122"/>
              </a:rPr>
              <a:t>10</a:t>
            </a:r>
            <a:r>
              <a:rPr lang="zh-CN" altLang="en-US" dirty="0">
                <a:solidFill>
                  <a:schemeClr val="tx1"/>
                </a:solidFill>
                <a:latin typeface="华文新魏" panose="02010800040101010101" pitchFamily="2" charset="-122"/>
                <a:ea typeface="华文新魏" panose="02010800040101010101" pitchFamily="2" charset="-122"/>
              </a:rPr>
              <a:t>的数组，每个元素类型为</a:t>
            </a:r>
            <a:r>
              <a:rPr lang="en-US" altLang="zh-CN" dirty="0">
                <a:solidFill>
                  <a:schemeClr val="tx1"/>
                </a:solidFill>
                <a:latin typeface="华文新魏" panose="02010800040101010101" pitchFamily="2" charset="-122"/>
                <a:ea typeface="华文新魏" panose="02010800040101010101" pitchFamily="2" charset="-122"/>
              </a:rPr>
              <a:t>VECTOR&lt;T&gt;</a:t>
            </a:r>
            <a:endParaRPr lang="zh-CN" altLang="en-US" dirty="0">
              <a:solidFill>
                <a:schemeClr val="tx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013336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EA0134A-B216-49A0-BD03-2ABDDB9DD775}"/>
              </a:ext>
            </a:extLst>
          </p:cNvPr>
          <p:cNvSpPr txBox="1"/>
          <p:nvPr/>
        </p:nvSpPr>
        <p:spPr>
          <a:xfrm>
            <a:off x="365760" y="1971040"/>
            <a:ext cx="1717040" cy="369332"/>
          </a:xfrm>
          <a:prstGeom prst="rect">
            <a:avLst/>
          </a:prstGeom>
          <a:noFill/>
          <a:ln w="28575">
            <a:solidFill>
              <a:schemeClr val="accent1"/>
            </a:solidFill>
          </a:ln>
        </p:spPr>
        <p:txBody>
          <a:bodyPr wrap="square" rtlCol="0">
            <a:spAutoFit/>
          </a:bodyPr>
          <a:lstStyle/>
          <a:p>
            <a:pPr algn="ctr"/>
            <a:r>
              <a:rPr lang="zh-CN" altLang="en-US" dirty="0"/>
              <a:t>变量模板</a:t>
            </a:r>
          </a:p>
        </p:txBody>
      </p:sp>
      <p:sp>
        <p:nvSpPr>
          <p:cNvPr id="5" name="文本框 4">
            <a:extLst>
              <a:ext uri="{FF2B5EF4-FFF2-40B4-BE49-F238E27FC236}">
                <a16:creationId xmlns:a16="http://schemas.microsoft.com/office/drawing/2014/main" id="{AE0478CC-0EEF-47CA-B96B-C81EFA65F72E}"/>
              </a:ext>
            </a:extLst>
          </p:cNvPr>
          <p:cNvSpPr txBox="1"/>
          <p:nvPr/>
        </p:nvSpPr>
        <p:spPr>
          <a:xfrm>
            <a:off x="7965440" y="1971040"/>
            <a:ext cx="4033520" cy="369332"/>
          </a:xfrm>
          <a:prstGeom prst="rect">
            <a:avLst/>
          </a:prstGeom>
          <a:noFill/>
          <a:ln w="28575">
            <a:solidFill>
              <a:schemeClr val="accent1"/>
            </a:solidFill>
          </a:ln>
        </p:spPr>
        <p:txBody>
          <a:bodyPr wrap="square" rtlCol="0">
            <a:spAutoFit/>
          </a:bodyPr>
          <a:lstStyle/>
          <a:p>
            <a:pPr algn="ctr"/>
            <a:r>
              <a:rPr lang="zh-CN" altLang="en-US" dirty="0"/>
              <a:t>变量模板实例，就是一个具体的变量</a:t>
            </a:r>
          </a:p>
        </p:txBody>
      </p:sp>
      <p:sp>
        <p:nvSpPr>
          <p:cNvPr id="6" name="文本框 5">
            <a:extLst>
              <a:ext uri="{FF2B5EF4-FFF2-40B4-BE49-F238E27FC236}">
                <a16:creationId xmlns:a16="http://schemas.microsoft.com/office/drawing/2014/main" id="{165A7274-D79C-4307-BE65-3D53114A2D0E}"/>
              </a:ext>
            </a:extLst>
          </p:cNvPr>
          <p:cNvSpPr txBox="1"/>
          <p:nvPr/>
        </p:nvSpPr>
        <p:spPr>
          <a:xfrm>
            <a:off x="365760" y="2936240"/>
            <a:ext cx="1717040" cy="369332"/>
          </a:xfrm>
          <a:prstGeom prst="rect">
            <a:avLst/>
          </a:prstGeom>
          <a:noFill/>
          <a:ln w="28575">
            <a:solidFill>
              <a:schemeClr val="accent1"/>
            </a:solidFill>
          </a:ln>
        </p:spPr>
        <p:txBody>
          <a:bodyPr wrap="square" rtlCol="0">
            <a:spAutoFit/>
          </a:bodyPr>
          <a:lstStyle/>
          <a:p>
            <a:pPr algn="ctr"/>
            <a:r>
              <a:rPr lang="zh-CN" altLang="en-US" dirty="0"/>
              <a:t>函数模板</a:t>
            </a:r>
          </a:p>
        </p:txBody>
      </p:sp>
      <p:sp>
        <p:nvSpPr>
          <p:cNvPr id="7" name="文本框 6">
            <a:extLst>
              <a:ext uri="{FF2B5EF4-FFF2-40B4-BE49-F238E27FC236}">
                <a16:creationId xmlns:a16="http://schemas.microsoft.com/office/drawing/2014/main" id="{C19924C9-A0CB-46F8-A715-2C8126A10687}"/>
              </a:ext>
            </a:extLst>
          </p:cNvPr>
          <p:cNvSpPr txBox="1"/>
          <p:nvPr/>
        </p:nvSpPr>
        <p:spPr>
          <a:xfrm>
            <a:off x="7965440" y="2936240"/>
            <a:ext cx="4033520" cy="369332"/>
          </a:xfrm>
          <a:prstGeom prst="rect">
            <a:avLst/>
          </a:prstGeom>
          <a:noFill/>
          <a:ln w="28575">
            <a:solidFill>
              <a:schemeClr val="accent1"/>
            </a:solidFill>
          </a:ln>
        </p:spPr>
        <p:txBody>
          <a:bodyPr wrap="square" rtlCol="0">
            <a:spAutoFit/>
          </a:bodyPr>
          <a:lstStyle/>
          <a:p>
            <a:pPr algn="ctr"/>
            <a:r>
              <a:rPr lang="zh-CN" altLang="en-US" dirty="0"/>
              <a:t>函数模板实例，就是一个具体的函数</a:t>
            </a:r>
          </a:p>
        </p:txBody>
      </p:sp>
      <p:sp>
        <p:nvSpPr>
          <p:cNvPr id="8" name="文本框 7">
            <a:extLst>
              <a:ext uri="{FF2B5EF4-FFF2-40B4-BE49-F238E27FC236}">
                <a16:creationId xmlns:a16="http://schemas.microsoft.com/office/drawing/2014/main" id="{77EF2277-57E3-4DBB-806A-E99C80BE2691}"/>
              </a:ext>
            </a:extLst>
          </p:cNvPr>
          <p:cNvSpPr txBox="1"/>
          <p:nvPr/>
        </p:nvSpPr>
        <p:spPr>
          <a:xfrm>
            <a:off x="365760" y="3952240"/>
            <a:ext cx="1717040" cy="369332"/>
          </a:xfrm>
          <a:prstGeom prst="rect">
            <a:avLst/>
          </a:prstGeom>
          <a:noFill/>
          <a:ln w="28575">
            <a:solidFill>
              <a:schemeClr val="accent1"/>
            </a:solidFill>
          </a:ln>
        </p:spPr>
        <p:txBody>
          <a:bodyPr wrap="square" rtlCol="0">
            <a:spAutoFit/>
          </a:bodyPr>
          <a:lstStyle/>
          <a:p>
            <a:pPr algn="ctr"/>
            <a:r>
              <a:rPr lang="zh-CN" altLang="en-US" dirty="0"/>
              <a:t>类模板</a:t>
            </a:r>
          </a:p>
        </p:txBody>
      </p:sp>
      <p:sp>
        <p:nvSpPr>
          <p:cNvPr id="9" name="文本框 8">
            <a:extLst>
              <a:ext uri="{FF2B5EF4-FFF2-40B4-BE49-F238E27FC236}">
                <a16:creationId xmlns:a16="http://schemas.microsoft.com/office/drawing/2014/main" id="{B3195C29-A6DD-44B3-B428-3AFF07D73E6F}"/>
              </a:ext>
            </a:extLst>
          </p:cNvPr>
          <p:cNvSpPr txBox="1"/>
          <p:nvPr/>
        </p:nvSpPr>
        <p:spPr>
          <a:xfrm>
            <a:off x="7965440" y="3952240"/>
            <a:ext cx="4033520" cy="369332"/>
          </a:xfrm>
          <a:prstGeom prst="rect">
            <a:avLst/>
          </a:prstGeom>
          <a:noFill/>
          <a:ln w="28575">
            <a:solidFill>
              <a:schemeClr val="accent1"/>
            </a:solidFill>
          </a:ln>
        </p:spPr>
        <p:txBody>
          <a:bodyPr wrap="square" rtlCol="0">
            <a:spAutoFit/>
          </a:bodyPr>
          <a:lstStyle/>
          <a:p>
            <a:pPr algn="ctr"/>
            <a:r>
              <a:rPr lang="zh-CN" altLang="en-US" dirty="0"/>
              <a:t>类模板实例，就是一个具体的类</a:t>
            </a:r>
          </a:p>
        </p:txBody>
      </p:sp>
      <p:sp>
        <p:nvSpPr>
          <p:cNvPr id="10" name="文本框 9">
            <a:extLst>
              <a:ext uri="{FF2B5EF4-FFF2-40B4-BE49-F238E27FC236}">
                <a16:creationId xmlns:a16="http://schemas.microsoft.com/office/drawing/2014/main" id="{31C63C02-F1BE-4B9A-8C6C-93EDAF01432F}"/>
              </a:ext>
            </a:extLst>
          </p:cNvPr>
          <p:cNvSpPr txBox="1"/>
          <p:nvPr/>
        </p:nvSpPr>
        <p:spPr>
          <a:xfrm>
            <a:off x="3749040" y="2967018"/>
            <a:ext cx="2468880" cy="338554"/>
          </a:xfrm>
          <a:prstGeom prst="rect">
            <a:avLst/>
          </a:prstGeom>
          <a:noFill/>
        </p:spPr>
        <p:txBody>
          <a:bodyPr wrap="square" rtlCol="0">
            <a:spAutoFit/>
          </a:bodyPr>
          <a:lstStyle/>
          <a:p>
            <a:pPr algn="ctr"/>
            <a:r>
              <a:rPr lang="en-US" altLang="zh-CN" sz="1600" dirty="0"/>
              <a:t>&lt;</a:t>
            </a:r>
            <a:r>
              <a:rPr lang="zh-CN" altLang="en-US" sz="1600" dirty="0"/>
              <a:t>类型形参</a:t>
            </a:r>
            <a:r>
              <a:rPr lang="en-US" altLang="zh-CN" sz="1600" dirty="0"/>
              <a:t> [,</a:t>
            </a:r>
            <a:r>
              <a:rPr lang="zh-CN" altLang="en-US" sz="1600" dirty="0"/>
              <a:t>类型形参</a:t>
            </a:r>
            <a:r>
              <a:rPr lang="en-US" altLang="zh-CN" sz="1600" dirty="0"/>
              <a:t>…]&gt;</a:t>
            </a:r>
            <a:endParaRPr lang="zh-CN" altLang="en-US" sz="1600" dirty="0"/>
          </a:p>
        </p:txBody>
      </p:sp>
      <p:cxnSp>
        <p:nvCxnSpPr>
          <p:cNvPr id="12" name="直接箭头连接符 11">
            <a:extLst>
              <a:ext uri="{FF2B5EF4-FFF2-40B4-BE49-F238E27FC236}">
                <a16:creationId xmlns:a16="http://schemas.microsoft.com/office/drawing/2014/main" id="{ACC3E355-218C-45A2-9364-D1F61F5298F7}"/>
              </a:ext>
            </a:extLst>
          </p:cNvPr>
          <p:cNvCxnSpPr>
            <a:cxnSpLocks/>
            <a:stCxn id="4" idx="3"/>
            <a:endCxn id="10" idx="1"/>
          </p:cNvCxnSpPr>
          <p:nvPr/>
        </p:nvCxnSpPr>
        <p:spPr>
          <a:xfrm>
            <a:off x="2082800" y="2155706"/>
            <a:ext cx="1666240" cy="980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04EEA38C-6F0F-4FFD-B791-5B4356701426}"/>
              </a:ext>
            </a:extLst>
          </p:cNvPr>
          <p:cNvCxnSpPr>
            <a:cxnSpLocks/>
            <a:stCxn id="6" idx="3"/>
            <a:endCxn id="10" idx="1"/>
          </p:cNvCxnSpPr>
          <p:nvPr/>
        </p:nvCxnSpPr>
        <p:spPr>
          <a:xfrm>
            <a:off x="2082800" y="3120906"/>
            <a:ext cx="1666240" cy="15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E050A4EA-E082-4C3D-A3A9-7A52D503D5DA}"/>
              </a:ext>
            </a:extLst>
          </p:cNvPr>
          <p:cNvCxnSpPr>
            <a:cxnSpLocks/>
            <a:stCxn id="8" idx="3"/>
            <a:endCxn id="10" idx="1"/>
          </p:cNvCxnSpPr>
          <p:nvPr/>
        </p:nvCxnSpPr>
        <p:spPr>
          <a:xfrm flipV="1">
            <a:off x="2082800" y="3136295"/>
            <a:ext cx="1666240" cy="1000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8BDB153E-DBC2-4DE2-AD57-597997D2215B}"/>
              </a:ext>
            </a:extLst>
          </p:cNvPr>
          <p:cNvCxnSpPr>
            <a:cxnSpLocks/>
            <a:stCxn id="10" idx="3"/>
            <a:endCxn id="5" idx="1"/>
          </p:cNvCxnSpPr>
          <p:nvPr/>
        </p:nvCxnSpPr>
        <p:spPr>
          <a:xfrm flipV="1">
            <a:off x="6217920" y="2155706"/>
            <a:ext cx="1747520" cy="980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C53D15F2-D7AC-415A-BADD-858AAFA00784}"/>
              </a:ext>
            </a:extLst>
          </p:cNvPr>
          <p:cNvCxnSpPr>
            <a:cxnSpLocks/>
            <a:stCxn id="10" idx="3"/>
            <a:endCxn id="7" idx="1"/>
          </p:cNvCxnSpPr>
          <p:nvPr/>
        </p:nvCxnSpPr>
        <p:spPr>
          <a:xfrm flipV="1">
            <a:off x="6217920" y="3120906"/>
            <a:ext cx="1747520" cy="15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749B36A0-898F-4278-8891-CC614231EE06}"/>
              </a:ext>
            </a:extLst>
          </p:cNvPr>
          <p:cNvCxnSpPr>
            <a:cxnSpLocks/>
            <a:stCxn id="10" idx="3"/>
            <a:endCxn id="9" idx="1"/>
          </p:cNvCxnSpPr>
          <p:nvPr/>
        </p:nvCxnSpPr>
        <p:spPr>
          <a:xfrm>
            <a:off x="6217920" y="3136295"/>
            <a:ext cx="1747520" cy="1000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C5743948-29E2-487E-BCF5-BD316E766003}"/>
              </a:ext>
            </a:extLst>
          </p:cNvPr>
          <p:cNvSpPr txBox="1"/>
          <p:nvPr/>
        </p:nvSpPr>
        <p:spPr>
          <a:xfrm>
            <a:off x="4358084" y="2045434"/>
            <a:ext cx="1107996" cy="369332"/>
          </a:xfrm>
          <a:prstGeom prst="rect">
            <a:avLst/>
          </a:prstGeom>
          <a:solidFill>
            <a:schemeClr val="accent2"/>
          </a:solidFill>
          <a:ln>
            <a:solidFill>
              <a:schemeClr val="accent1"/>
            </a:solidFill>
          </a:ln>
        </p:spPr>
        <p:txBody>
          <a:bodyPr wrap="none" rtlCol="0">
            <a:spAutoFit/>
          </a:bodyPr>
          <a:lstStyle/>
          <a:p>
            <a:r>
              <a:rPr lang="zh-CN" altLang="en-US" dirty="0"/>
              <a:t>类型实参</a:t>
            </a:r>
          </a:p>
        </p:txBody>
      </p:sp>
      <p:cxnSp>
        <p:nvCxnSpPr>
          <p:cNvPr id="37" name="直接箭头连接符 36">
            <a:extLst>
              <a:ext uri="{FF2B5EF4-FFF2-40B4-BE49-F238E27FC236}">
                <a16:creationId xmlns:a16="http://schemas.microsoft.com/office/drawing/2014/main" id="{7364F87F-604D-4B16-95D2-9A965C464111}"/>
              </a:ext>
            </a:extLst>
          </p:cNvPr>
          <p:cNvCxnSpPr>
            <a:stCxn id="35" idx="2"/>
          </p:cNvCxnSpPr>
          <p:nvPr/>
        </p:nvCxnSpPr>
        <p:spPr>
          <a:xfrm>
            <a:off x="4912082" y="2414766"/>
            <a:ext cx="0" cy="582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414FFF3A-C183-4A47-B406-CC6C50D08E74}"/>
              </a:ext>
            </a:extLst>
          </p:cNvPr>
          <p:cNvSpPr txBox="1"/>
          <p:nvPr/>
        </p:nvSpPr>
        <p:spPr>
          <a:xfrm>
            <a:off x="1995543" y="5181600"/>
            <a:ext cx="6685280" cy="646331"/>
          </a:xfrm>
          <a:prstGeom prst="rect">
            <a:avLst/>
          </a:prstGeom>
          <a:noFill/>
        </p:spPr>
        <p:txBody>
          <a:bodyPr wrap="square" rtlCol="0">
            <a:spAutoFit/>
          </a:bodyPr>
          <a:lstStyle/>
          <a:p>
            <a:r>
              <a:rPr lang="zh-CN" altLang="en-US" b="1" dirty="0"/>
              <a:t>编译器是根据</a:t>
            </a:r>
            <a:r>
              <a:rPr lang="zh-CN" altLang="en-US" b="1" dirty="0">
                <a:solidFill>
                  <a:srgbClr val="FF0000"/>
                </a:solidFill>
              </a:rPr>
              <a:t>模板实例</a:t>
            </a:r>
            <a:r>
              <a:rPr lang="zh-CN" altLang="en-US" b="1" dirty="0"/>
              <a:t>进行编译和类型检查，因此要求</a:t>
            </a:r>
            <a:r>
              <a:rPr lang="zh-CN" altLang="en-US" b="1" dirty="0">
                <a:solidFill>
                  <a:srgbClr val="FF0000"/>
                </a:solidFill>
              </a:rPr>
              <a:t>模板函数、和模板类的具体实现必须要放在模板所在的头文件里。</a:t>
            </a:r>
          </a:p>
        </p:txBody>
      </p:sp>
      <p:sp>
        <p:nvSpPr>
          <p:cNvPr id="2" name="灯片编号占位符 1">
            <a:extLst>
              <a:ext uri="{FF2B5EF4-FFF2-40B4-BE49-F238E27FC236}">
                <a16:creationId xmlns:a16="http://schemas.microsoft.com/office/drawing/2014/main" id="{6BA9E2A7-CC16-42AC-4D00-1576E71E805D}"/>
              </a:ext>
            </a:extLst>
          </p:cNvPr>
          <p:cNvSpPr>
            <a:spLocks noGrp="1"/>
          </p:cNvSpPr>
          <p:nvPr>
            <p:ph type="sldNum" sz="quarter" idx="12"/>
          </p:nvPr>
        </p:nvSpPr>
        <p:spPr/>
        <p:txBody>
          <a:bodyPr/>
          <a:lstStyle/>
          <a:p>
            <a:fld id="{CC813869-C08B-485D-8632-BA365BA2F4BA}" type="slidenum">
              <a:rPr lang="zh-CN" altLang="en-US" smtClean="0"/>
              <a:t>3</a:t>
            </a:fld>
            <a:endParaRPr lang="zh-CN" altLang="en-US"/>
          </a:p>
        </p:txBody>
      </p:sp>
    </p:spTree>
    <p:extLst>
      <p:ext uri="{BB962C8B-B14F-4D97-AF65-F5344CB8AC3E}">
        <p14:creationId xmlns:p14="http://schemas.microsoft.com/office/powerpoint/2010/main" val="2845991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666692" y="34607"/>
            <a:ext cx="10515600" cy="661035"/>
          </a:xfrm>
        </p:spPr>
        <p:txBody>
          <a:bodyPr>
            <a:normAutofit fontScale="90000"/>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7" name="文本框 6">
            <a:extLst>
              <a:ext uri="{FF2B5EF4-FFF2-40B4-BE49-F238E27FC236}">
                <a16:creationId xmlns:a16="http://schemas.microsoft.com/office/drawing/2014/main" id="{C2B2BC0A-15B9-47DB-9B44-E35DAD773D27}"/>
              </a:ext>
            </a:extLst>
          </p:cNvPr>
          <p:cNvSpPr txBox="1"/>
          <p:nvPr/>
        </p:nvSpPr>
        <p:spPr>
          <a:xfrm>
            <a:off x="135529" y="636987"/>
            <a:ext cx="11920942" cy="6186309"/>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template &lt;class T&gt;			//</a:t>
            </a:r>
            <a:r>
              <a:rPr lang="zh-CN" altLang="en-US" dirty="0">
                <a:latin typeface="华文新魏" panose="02010800040101010101" pitchFamily="2" charset="-122"/>
                <a:ea typeface="华文新魏" panose="02010800040101010101" pitchFamily="2" charset="-122"/>
              </a:rPr>
              <a:t>定义类模板</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class VECTOR</a:t>
            </a:r>
          </a:p>
          <a:p>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        T* data; int  size;</a:t>
            </a:r>
          </a:p>
          <a:p>
            <a:r>
              <a:rPr lang="en-US" altLang="zh-CN" dirty="0">
                <a:latin typeface="华文新魏" panose="02010800040101010101" pitchFamily="2" charset="-122"/>
                <a:ea typeface="华文新魏" panose="02010800040101010101" pitchFamily="2" charset="-122"/>
              </a:rPr>
              <a:t>    public:</a:t>
            </a:r>
          </a:p>
          <a:p>
            <a:r>
              <a:rPr lang="en-US" altLang="zh-CN" dirty="0">
                <a:latin typeface="华文新魏" panose="02010800040101010101" pitchFamily="2" charset="-122"/>
                <a:ea typeface="华文新魏" panose="02010800040101010101" pitchFamily="2" charset="-122"/>
              </a:rPr>
              <a:t>        int </a:t>
            </a:r>
            <a:r>
              <a:rPr lang="en-US" altLang="zh-CN" dirty="0" err="1">
                <a:latin typeface="华文新魏" panose="02010800040101010101" pitchFamily="2" charset="-122"/>
                <a:ea typeface="华文新魏" panose="02010800040101010101" pitchFamily="2" charset="-122"/>
              </a:rPr>
              <a:t>getsize</a:t>
            </a:r>
            <a:r>
              <a:rPr lang="en-US" altLang="zh-CN" dirty="0">
                <a:latin typeface="华文新魏" panose="02010800040101010101" pitchFamily="2" charset="-122"/>
                <a:ea typeface="华文新魏" panose="02010800040101010101" pitchFamily="2" charset="-122"/>
              </a:rPr>
              <a:t>( ) { return size; };</a:t>
            </a:r>
          </a:p>
          <a:p>
            <a:r>
              <a:rPr lang="en-US" altLang="zh-CN" dirty="0">
                <a:latin typeface="华文新魏" panose="02010800040101010101" pitchFamily="2" charset="-122"/>
                <a:ea typeface="华文新魏" panose="02010800040101010101" pitchFamily="2" charset="-122"/>
              </a:rPr>
              <a:t>        VECTOR(</a:t>
            </a:r>
            <a:r>
              <a:rPr lang="en-US" altLang="zh-CN" dirty="0">
                <a:solidFill>
                  <a:srgbClr val="FF0000"/>
                </a:solidFill>
                <a:latin typeface="华文新魏" panose="02010800040101010101" pitchFamily="2" charset="-122"/>
                <a:ea typeface="华文新魏" panose="02010800040101010101" pitchFamily="2" charset="-122"/>
              </a:rPr>
              <a:t>int n = 10</a:t>
            </a:r>
            <a:r>
              <a:rPr lang="en-US" altLang="zh-CN" dirty="0">
                <a:latin typeface="华文新魏" panose="02010800040101010101" pitchFamily="2" charset="-122"/>
                <a:ea typeface="华文新魏" panose="02010800040101010101" pitchFamily="2" charset="-122"/>
              </a:rPr>
              <a:t>) { data = new T[size = n]; }; //</a:t>
            </a:r>
            <a:r>
              <a:rPr lang="zh-CN" altLang="en-US" dirty="0">
                <a:latin typeface="华文新魏" panose="02010800040101010101" pitchFamily="2" charset="-122"/>
                <a:ea typeface="华文新魏" panose="02010800040101010101" pitchFamily="2" charset="-122"/>
              </a:rPr>
              <a:t>在类体里实现函数不用再加模板形参</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~VECTOR( ) </a:t>
            </a:r>
            <a:r>
              <a:rPr lang="en-US" altLang="zh-CN" dirty="0" err="1">
                <a:latin typeface="华文新魏" panose="02010800040101010101" pitchFamily="2" charset="-122"/>
                <a:ea typeface="华文新魏" panose="02010800040101010101" pitchFamily="2" charset="-122"/>
              </a:rPr>
              <a:t>noexcept</a:t>
            </a:r>
            <a:r>
              <a:rPr lang="en-US" altLang="zh-CN" dirty="0">
                <a:latin typeface="华文新魏" panose="02010800040101010101" pitchFamily="2" charset="-122"/>
                <a:ea typeface="华文新魏" panose="02010800040101010101" pitchFamily="2" charset="-122"/>
              </a:rPr>
              <a:t> { if(data) {delete[ ]data; data=</a:t>
            </a:r>
            <a:r>
              <a:rPr lang="en-US" altLang="zh-CN" dirty="0" err="1">
                <a:latin typeface="华文新魏" panose="02010800040101010101" pitchFamily="2" charset="-122"/>
                <a:ea typeface="华文新魏" panose="02010800040101010101" pitchFamily="2" charset="-122"/>
              </a:rPr>
              <a:t>nullptr</a:t>
            </a:r>
            <a:r>
              <a:rPr lang="en-US" altLang="zh-CN" dirty="0">
                <a:latin typeface="华文新魏" panose="02010800040101010101" pitchFamily="2" charset="-122"/>
                <a:ea typeface="华文新魏" panose="02010800040101010101" pitchFamily="2" charset="-122"/>
              </a:rPr>
              <a:t>; size=0;}};</a:t>
            </a:r>
          </a:p>
          <a:p>
            <a:r>
              <a:rPr lang="en-US" altLang="zh-CN" dirty="0">
                <a:latin typeface="华文新魏" panose="02010800040101010101" pitchFamily="2" charset="-122"/>
                <a:ea typeface="华文新魏" panose="02010800040101010101" pitchFamily="2" charset="-122"/>
              </a:rPr>
              <a:t>        T&amp; operator[ ](int i) { return data[i]; };</a:t>
            </a:r>
          </a:p>
          <a:p>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template &lt;typename T&gt; auto m = new T[10];</a:t>
            </a:r>
          </a:p>
          <a:p>
            <a:r>
              <a:rPr lang="en-US" altLang="zh-CN" dirty="0">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显式将变量模板实例化</a:t>
            </a:r>
            <a:r>
              <a:rPr lang="zh-CN" altLang="en-US" dirty="0">
                <a:latin typeface="华文新魏" panose="02010800040101010101" pitchFamily="2" charset="-122"/>
                <a:ea typeface="华文新魏" panose="02010800040101010101" pitchFamily="2" charset="-122"/>
              </a:rPr>
              <a:t>，产生变量</a:t>
            </a:r>
            <a:r>
              <a:rPr lang="en-US" altLang="zh-CN" dirty="0">
                <a:latin typeface="华文新魏" panose="02010800040101010101" pitchFamily="2" charset="-122"/>
                <a:ea typeface="华文新魏" panose="02010800040101010101" pitchFamily="2" charset="-122"/>
              </a:rPr>
              <a:t>m&lt;int&gt;</a:t>
            </a:r>
            <a:r>
              <a:rPr lang="zh-CN" altLang="en-US" dirty="0">
                <a:latin typeface="华文新魏" panose="02010800040101010101" pitchFamily="2" charset="-122"/>
                <a:ea typeface="华文新魏" panose="02010800040101010101" pitchFamily="2" charset="-122"/>
              </a:rPr>
              <a:t>。可以注释下面一行，直接使用</a:t>
            </a:r>
            <a:r>
              <a:rPr lang="en-US" altLang="zh-CN" dirty="0">
                <a:latin typeface="华文新魏" panose="02010800040101010101" pitchFamily="2" charset="-122"/>
                <a:ea typeface="华文新魏" panose="02010800040101010101" pitchFamily="2" charset="-122"/>
              </a:rPr>
              <a:t>m&lt;int&gt;(</a:t>
            </a:r>
            <a:r>
              <a:rPr lang="zh-CN" altLang="en-US" dirty="0">
                <a:latin typeface="华文新魏" panose="02010800040101010101" pitchFamily="2" charset="-122"/>
                <a:ea typeface="华文新魏" panose="02010800040101010101" pitchFamily="2" charset="-122"/>
              </a:rPr>
              <a:t>隐式实例化</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特别是使用</a:t>
            </a:r>
            <a:r>
              <a:rPr lang="en-US" altLang="zh-CN" dirty="0">
                <a:latin typeface="华文新魏" panose="02010800040101010101" pitchFamily="2" charset="-122"/>
                <a:ea typeface="华文新魏" panose="02010800040101010101" pitchFamily="2" charset="-122"/>
              </a:rPr>
              <a:t>auto</a:t>
            </a:r>
            <a:r>
              <a:rPr lang="zh-CN" altLang="en-US" dirty="0">
                <a:latin typeface="华文新魏" panose="02010800040101010101" pitchFamily="2" charset="-122"/>
                <a:ea typeface="华文新魏" panose="02010800040101010101" pitchFamily="2" charset="-122"/>
              </a:rPr>
              <a:t>时</a:t>
            </a:r>
          </a:p>
          <a:p>
            <a:r>
              <a:rPr lang="en-US" altLang="zh-CN" dirty="0">
                <a:solidFill>
                  <a:srgbClr val="FF0000"/>
                </a:solidFill>
                <a:latin typeface="华文新魏" panose="02010800040101010101" pitchFamily="2" charset="-122"/>
                <a:ea typeface="华文新魏" panose="02010800040101010101" pitchFamily="2" charset="-122"/>
              </a:rPr>
              <a:t>template</a:t>
            </a:r>
            <a:r>
              <a:rPr lang="en-US" altLang="zh-CN" dirty="0">
                <a:latin typeface="华文新魏" panose="02010800040101010101" pitchFamily="2" charset="-122"/>
                <a:ea typeface="华文新魏" panose="02010800040101010101" pitchFamily="2" charset="-122"/>
              </a:rPr>
              <a:t> int * m&lt;int&gt;;</a:t>
            </a:r>
          </a:p>
          <a:p>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通过</a:t>
            </a:r>
            <a:r>
              <a:rPr lang="en-US" altLang="zh-CN" dirty="0">
                <a:latin typeface="华文新魏" panose="02010800040101010101" pitchFamily="2" charset="-122"/>
                <a:ea typeface="华文新魏" panose="02010800040101010101" pitchFamily="2" charset="-122"/>
              </a:rPr>
              <a:t>auto</a:t>
            </a:r>
            <a:r>
              <a:rPr lang="zh-CN" altLang="en-US" dirty="0">
                <a:latin typeface="华文新魏" panose="02010800040101010101" pitchFamily="2" charset="-122"/>
                <a:ea typeface="华文新魏" panose="02010800040101010101" pitchFamily="2" charset="-122"/>
              </a:rPr>
              <a:t>定义变量模板，元素全部初始化为</a:t>
            </a:r>
            <a:r>
              <a:rPr lang="en-US" altLang="zh-CN" dirty="0">
                <a:latin typeface="华文新魏" panose="02010800040101010101" pitchFamily="2" charset="-122"/>
                <a:ea typeface="华文新魏" panose="02010800040101010101" pitchFamily="2" charset="-122"/>
              </a:rPr>
              <a:t>0</a:t>
            </a:r>
          </a:p>
          <a:p>
            <a:r>
              <a:rPr lang="en-US" altLang="zh-CN" dirty="0">
                <a:solidFill>
                  <a:srgbClr val="FF0000"/>
                </a:solidFill>
                <a:latin typeface="华文新魏" panose="02010800040101010101" pitchFamily="2" charset="-122"/>
                <a:ea typeface="华文新魏" panose="02010800040101010101" pitchFamily="2" charset="-122"/>
              </a:rPr>
              <a:t>template</a:t>
            </a:r>
            <a:r>
              <a:rPr lang="en-US" altLang="zh-CN" dirty="0">
                <a:latin typeface="华文新魏" panose="02010800040101010101" pitchFamily="2" charset="-122"/>
                <a:ea typeface="华文新魏" panose="02010800040101010101" pitchFamily="2" charset="-122"/>
              </a:rPr>
              <a:t> &lt;class T&gt; auto n = new VECTOR&lt;T&gt;[10]{ };</a:t>
            </a:r>
          </a:p>
          <a:p>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显式将变量模板实例化</a:t>
            </a:r>
            <a:r>
              <a:rPr lang="zh-CN" altLang="en-US" dirty="0">
                <a:latin typeface="华文新魏" panose="02010800040101010101" pitchFamily="2" charset="-122"/>
                <a:ea typeface="华文新魏" panose="02010800040101010101" pitchFamily="2" charset="-122"/>
              </a:rPr>
              <a:t>，产生变量</a:t>
            </a:r>
            <a:r>
              <a:rPr lang="en-US" altLang="zh-CN" dirty="0">
                <a:latin typeface="华文新魏" panose="02010800040101010101" pitchFamily="2" charset="-122"/>
                <a:ea typeface="华文新魏" panose="02010800040101010101" pitchFamily="2" charset="-122"/>
              </a:rPr>
              <a:t>n&lt;int&gt;</a:t>
            </a:r>
            <a:r>
              <a:rPr lang="zh-CN" altLang="en-US" dirty="0">
                <a:latin typeface="华文新魏" panose="02010800040101010101" pitchFamily="2" charset="-122"/>
                <a:ea typeface="华文新魏" panose="02010800040101010101" pitchFamily="2" charset="-122"/>
              </a:rPr>
              <a:t>。可以注释下一行，直接使用</a:t>
            </a:r>
            <a:r>
              <a:rPr lang="en-US" altLang="zh-CN" dirty="0">
                <a:latin typeface="华文新魏" panose="02010800040101010101" pitchFamily="2" charset="-122"/>
                <a:ea typeface="华文新魏" panose="02010800040101010101" pitchFamily="2" charset="-122"/>
              </a:rPr>
              <a:t>n&lt;int&gt;(</a:t>
            </a:r>
            <a:r>
              <a:rPr lang="zh-CN" altLang="en-US" dirty="0">
                <a:latin typeface="华文新魏" panose="02010800040101010101" pitchFamily="2" charset="-122"/>
                <a:ea typeface="华文新魏" panose="02010800040101010101" pitchFamily="2" charset="-122"/>
              </a:rPr>
              <a:t>隐式实例化</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特别是使用</a:t>
            </a:r>
            <a:r>
              <a:rPr lang="en-US" altLang="zh-CN" dirty="0">
                <a:latin typeface="华文新魏" panose="02010800040101010101" pitchFamily="2" charset="-122"/>
                <a:ea typeface="华文新魏" panose="02010800040101010101" pitchFamily="2" charset="-122"/>
              </a:rPr>
              <a:t>auto</a:t>
            </a:r>
            <a:r>
              <a:rPr lang="zh-CN" altLang="en-US" dirty="0">
                <a:latin typeface="华文新魏" panose="02010800040101010101" pitchFamily="2" charset="-122"/>
                <a:ea typeface="华文新魏" panose="02010800040101010101" pitchFamily="2" charset="-122"/>
              </a:rPr>
              <a:t>时</a:t>
            </a:r>
          </a:p>
          <a:p>
            <a:r>
              <a:rPr lang="en-US" altLang="zh-CN" dirty="0">
                <a:latin typeface="华文新魏" panose="02010800040101010101" pitchFamily="2" charset="-122"/>
                <a:ea typeface="华文新魏" panose="02010800040101010101" pitchFamily="2" charset="-122"/>
              </a:rPr>
              <a:t>template VECTOR&lt;int&gt;*  n&lt;int&gt;;</a:t>
            </a:r>
          </a:p>
          <a:p>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定义</a:t>
            </a:r>
            <a:r>
              <a:rPr lang="en-US" altLang="zh-CN" dirty="0">
                <a:solidFill>
                  <a:srgbClr val="FF0000"/>
                </a:solidFill>
                <a:latin typeface="华文新魏" panose="02010800040101010101" pitchFamily="2" charset="-122"/>
                <a:ea typeface="华文新魏" panose="02010800040101010101" pitchFamily="2" charset="-122"/>
              </a:rPr>
              <a:t>Lambda</a:t>
            </a:r>
            <a:r>
              <a:rPr lang="zh-CN" altLang="en-US" dirty="0">
                <a:solidFill>
                  <a:srgbClr val="FF0000"/>
                </a:solidFill>
                <a:latin typeface="华文新魏" panose="02010800040101010101" pitchFamily="2" charset="-122"/>
                <a:ea typeface="华文新魏" panose="02010800040101010101" pitchFamily="2" charset="-122"/>
              </a:rPr>
              <a:t>表达式模板</a:t>
            </a:r>
            <a:r>
              <a:rPr lang="zh-CN" altLang="en-US" dirty="0">
                <a:latin typeface="华文新魏" panose="02010800040101010101" pitchFamily="2" charset="-122"/>
                <a:ea typeface="华文新魏" panose="02010800040101010101" pitchFamily="2" charset="-122"/>
              </a:rPr>
              <a:t>，可以直接（实际上只能）隐式实例化</a:t>
            </a:r>
            <a:r>
              <a:rPr lang="en-US" altLang="zh-CN" dirty="0">
                <a:latin typeface="华文新魏" panose="02010800040101010101" pitchFamily="2" charset="-122"/>
                <a:ea typeface="华文新魏" panose="02010800040101010101" pitchFamily="2" charset="-122"/>
              </a:rPr>
              <a:t>Lambda</a:t>
            </a:r>
            <a:r>
              <a:rPr lang="zh-CN" altLang="en-US" dirty="0">
                <a:latin typeface="华文新魏" panose="02010800040101010101" pitchFamily="2" charset="-122"/>
                <a:ea typeface="华文新魏" panose="02010800040101010101" pitchFamily="2" charset="-122"/>
              </a:rPr>
              <a:t>表达式模板，如</a:t>
            </a:r>
            <a:r>
              <a:rPr lang="en-US" altLang="zh-CN" dirty="0">
                <a:latin typeface="华文新魏" panose="02010800040101010101" pitchFamily="2" charset="-122"/>
                <a:ea typeface="华文新魏" panose="02010800040101010101" pitchFamily="2" charset="-122"/>
              </a:rPr>
              <a:t>q&lt;int&gt;(i)</a:t>
            </a:r>
          </a:p>
          <a:p>
            <a:r>
              <a:rPr lang="en-US" altLang="zh-CN" dirty="0">
                <a:solidFill>
                  <a:srgbClr val="FF0000"/>
                </a:solidFill>
                <a:latin typeface="华文新魏" panose="02010800040101010101" pitchFamily="2" charset="-122"/>
                <a:ea typeface="华文新魏" panose="02010800040101010101" pitchFamily="2" charset="-122"/>
              </a:rPr>
              <a:t>template</a:t>
            </a:r>
            <a:r>
              <a:rPr lang="en-US" altLang="zh-CN" dirty="0">
                <a:latin typeface="华文新魏" panose="02010800040101010101" pitchFamily="2" charset="-122"/>
                <a:ea typeface="华文新魏" panose="02010800040101010101" pitchFamily="2" charset="-122"/>
              </a:rPr>
              <a:t> &lt;class T&gt; auto q = [ ](T&amp; x)-&gt;T&amp; { return x; };	</a:t>
            </a:r>
            <a:endParaRPr lang="zh-CN" altLang="en-US" dirty="0">
              <a:latin typeface="华文新魏" panose="02010800040101010101" pitchFamily="2" charset="-122"/>
              <a:ea typeface="华文新魏" panose="02010800040101010101" pitchFamily="2" charset="-122"/>
            </a:endParaRPr>
          </a:p>
        </p:txBody>
      </p:sp>
      <p:sp>
        <p:nvSpPr>
          <p:cNvPr id="3" name="灯片编号占位符 2">
            <a:extLst>
              <a:ext uri="{FF2B5EF4-FFF2-40B4-BE49-F238E27FC236}">
                <a16:creationId xmlns:a16="http://schemas.microsoft.com/office/drawing/2014/main" id="{737AC743-A489-E45F-B0BC-784AD4460C0A}"/>
              </a:ext>
            </a:extLst>
          </p:cNvPr>
          <p:cNvSpPr>
            <a:spLocks noGrp="1"/>
          </p:cNvSpPr>
          <p:nvPr>
            <p:ph type="sldNum" sz="quarter" idx="12"/>
          </p:nvPr>
        </p:nvSpPr>
        <p:spPr/>
        <p:txBody>
          <a:bodyPr/>
          <a:lstStyle/>
          <a:p>
            <a:fld id="{CC813869-C08B-485D-8632-BA365BA2F4BA}" type="slidenum">
              <a:rPr lang="zh-CN" altLang="en-US" smtClean="0"/>
              <a:t>30</a:t>
            </a:fld>
            <a:endParaRPr lang="zh-CN" altLang="en-US"/>
          </a:p>
        </p:txBody>
      </p:sp>
      <p:sp>
        <p:nvSpPr>
          <p:cNvPr id="4" name="对话气泡: 矩形 3">
            <a:extLst>
              <a:ext uri="{FF2B5EF4-FFF2-40B4-BE49-F238E27FC236}">
                <a16:creationId xmlns:a16="http://schemas.microsoft.com/office/drawing/2014/main" id="{54BA9982-222D-9BCF-ED9F-379BAE3CD6F7}"/>
              </a:ext>
            </a:extLst>
          </p:cNvPr>
          <p:cNvSpPr/>
          <p:nvPr/>
        </p:nvSpPr>
        <p:spPr>
          <a:xfrm>
            <a:off x="5381393" y="3178593"/>
            <a:ext cx="2410885" cy="453202"/>
          </a:xfrm>
          <a:prstGeom prst="wedgeRectCallout">
            <a:avLst>
              <a:gd name="adj1" fmla="val -69023"/>
              <a:gd name="adj2" fmla="val 23039"/>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新魏" panose="02010800040101010101" pitchFamily="2" charset="-122"/>
                <a:ea typeface="华文新魏" panose="02010800040101010101" pitchFamily="2" charset="-122"/>
              </a:rPr>
              <a:t>定义变量模板</a:t>
            </a:r>
          </a:p>
        </p:txBody>
      </p:sp>
    </p:spTree>
    <p:extLst>
      <p:ext uri="{BB962C8B-B14F-4D97-AF65-F5344CB8AC3E}">
        <p14:creationId xmlns:p14="http://schemas.microsoft.com/office/powerpoint/2010/main" val="3868368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666692" y="34607"/>
            <a:ext cx="10515600" cy="661035"/>
          </a:xfrm>
        </p:spPr>
        <p:txBody>
          <a:bodyPr>
            <a:normAutofit fontScale="90000"/>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7" name="文本框 6">
            <a:extLst>
              <a:ext uri="{FF2B5EF4-FFF2-40B4-BE49-F238E27FC236}">
                <a16:creationId xmlns:a16="http://schemas.microsoft.com/office/drawing/2014/main" id="{C2B2BC0A-15B9-47DB-9B44-E35DAD773D27}"/>
              </a:ext>
            </a:extLst>
          </p:cNvPr>
          <p:cNvSpPr txBox="1"/>
          <p:nvPr/>
        </p:nvSpPr>
        <p:spPr>
          <a:xfrm>
            <a:off x="135529" y="695642"/>
            <a:ext cx="11920942" cy="5909310"/>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const char *unreadable_type_name_m = typeid(</a:t>
            </a:r>
            <a:r>
              <a:rPr lang="en-US" altLang="zh-CN" dirty="0">
                <a:solidFill>
                  <a:srgbClr val="FF0000"/>
                </a:solidFill>
                <a:latin typeface="华文新魏" panose="02010800040101010101" pitchFamily="2" charset="-122"/>
                <a:ea typeface="华文新魏" panose="02010800040101010101" pitchFamily="2" charset="-122"/>
              </a:rPr>
              <a:t>m&lt;int&gt;).</a:t>
            </a:r>
            <a:r>
              <a:rPr lang="en-US" altLang="zh-CN" dirty="0">
                <a:latin typeface="华文新魏" panose="02010800040101010101" pitchFamily="2" charset="-122"/>
                <a:ea typeface="华文新魏" panose="02010800040101010101" pitchFamily="2" charset="-122"/>
              </a:rPr>
              <a:t>name();  //</a:t>
            </a:r>
            <a:r>
              <a:rPr lang="zh-CN" altLang="en-US" dirty="0">
                <a:solidFill>
                  <a:srgbClr val="FF0000"/>
                </a:solidFill>
                <a:latin typeface="华文新魏" panose="02010800040101010101" pitchFamily="2" charset="-122"/>
                <a:ea typeface="华文新魏" panose="02010800040101010101" pitchFamily="2" charset="-122"/>
              </a:rPr>
              <a:t>隐式实例化变量模板，得到变量</a:t>
            </a:r>
            <a:r>
              <a:rPr lang="en-US" altLang="zh-CN" dirty="0">
                <a:solidFill>
                  <a:srgbClr val="FF0000"/>
                </a:solidFill>
                <a:latin typeface="华文新魏" panose="02010800040101010101" pitchFamily="2" charset="-122"/>
                <a:ea typeface="华文新魏" panose="02010800040101010101" pitchFamily="2" charset="-122"/>
              </a:rPr>
              <a:t>m&lt;int&gt;</a:t>
            </a:r>
          </a:p>
          <a:p>
            <a:r>
              <a:rPr lang="en-US" altLang="zh-CN" dirty="0">
                <a:latin typeface="华文新魏" panose="02010800040101010101" pitchFamily="2" charset="-122"/>
                <a:ea typeface="华文新魏" panose="02010800040101010101" pitchFamily="2" charset="-122"/>
              </a:rPr>
              <a:t>char *</a:t>
            </a:r>
            <a:r>
              <a:rPr lang="en-US" altLang="zh-CN" dirty="0">
                <a:solidFill>
                  <a:srgbClr val="FF0000"/>
                </a:solidFill>
                <a:latin typeface="华文新魏" panose="02010800040101010101" pitchFamily="2" charset="-122"/>
                <a:ea typeface="华文新魏" panose="02010800040101010101" pitchFamily="2" charset="-122"/>
              </a:rPr>
              <a:t>type_name_m </a:t>
            </a:r>
            <a:r>
              <a:rPr lang="en-US" altLang="zh-CN" dirty="0">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abi::__cxa_demangle</a:t>
            </a:r>
            <a:r>
              <a:rPr lang="en-US" altLang="zh-CN" dirty="0">
                <a:latin typeface="华文新魏" panose="02010800040101010101" pitchFamily="2" charset="-122"/>
                <a:ea typeface="华文新魏" panose="02010800040101010101" pitchFamily="2" charset="-122"/>
              </a:rPr>
              <a:t>(unreadable_type_name_m, nullptr, nullptr, nullptr);</a:t>
            </a:r>
          </a:p>
          <a:p>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cout &lt;&lt; m&lt;int&gt; &lt;&lt; "," &lt;&lt; typeid(</a:t>
            </a:r>
            <a:r>
              <a:rPr lang="en-US" altLang="zh-CN" dirty="0">
                <a:solidFill>
                  <a:srgbClr val="FF0000"/>
                </a:solidFill>
                <a:latin typeface="华文新魏" panose="02010800040101010101" pitchFamily="2" charset="-122"/>
                <a:ea typeface="华文新魏" panose="02010800040101010101" pitchFamily="2" charset="-122"/>
              </a:rPr>
              <a:t>m&lt;int&gt; </a:t>
            </a:r>
            <a:r>
              <a:rPr lang="en-US" altLang="zh-CN" dirty="0">
                <a:latin typeface="华文新魏" panose="02010800040101010101" pitchFamily="2" charset="-122"/>
                <a:ea typeface="华文新魏" panose="02010800040101010101" pitchFamily="2" charset="-122"/>
              </a:rPr>
              <a:t>).name() &lt;&lt; endl; //gcc</a:t>
            </a:r>
            <a:r>
              <a:rPr lang="zh-CN" altLang="en-US" dirty="0">
                <a:latin typeface="华文新魏" panose="02010800040101010101" pitchFamily="2" charset="-122"/>
                <a:ea typeface="华文新魏" panose="02010800040101010101" pitchFamily="2" charset="-122"/>
              </a:rPr>
              <a:t>下输出：</a:t>
            </a:r>
            <a:r>
              <a:rPr lang="en-US" altLang="zh-CN" dirty="0">
                <a:latin typeface="华文新魏" panose="02010800040101010101" pitchFamily="2" charset="-122"/>
                <a:ea typeface="华文新魏" panose="02010800040101010101" pitchFamily="2" charset="-122"/>
              </a:rPr>
              <a:t>0xf12200, </a:t>
            </a:r>
            <a:r>
              <a:rPr lang="en-US" altLang="zh-CN" dirty="0">
                <a:solidFill>
                  <a:srgbClr val="FF0000"/>
                </a:solidFill>
                <a:latin typeface="华文新魏" panose="02010800040101010101" pitchFamily="2" charset="-122"/>
                <a:ea typeface="华文新魏" panose="02010800040101010101" pitchFamily="2" charset="-122"/>
              </a:rPr>
              <a:t>Pi</a:t>
            </a:r>
          </a:p>
          <a:p>
            <a:r>
              <a:rPr lang="en-US" altLang="zh-CN" dirty="0">
                <a:latin typeface="华文新魏" panose="02010800040101010101" pitchFamily="2" charset="-122"/>
                <a:ea typeface="华文新魏" panose="02010800040101010101" pitchFamily="2" charset="-122"/>
              </a:rPr>
              <a:t>cout &lt;&lt; m&lt;int&gt; &lt;&lt; "," &lt;&lt; </a:t>
            </a:r>
            <a:r>
              <a:rPr lang="en-US" altLang="zh-CN" dirty="0">
                <a:solidFill>
                  <a:srgbClr val="FF0000"/>
                </a:solidFill>
                <a:latin typeface="华文新魏" panose="02010800040101010101" pitchFamily="2" charset="-122"/>
                <a:ea typeface="华文新魏" panose="02010800040101010101" pitchFamily="2" charset="-122"/>
              </a:rPr>
              <a:t>type_name_m </a:t>
            </a:r>
            <a:r>
              <a:rPr lang="en-US" altLang="zh-CN" dirty="0">
                <a:latin typeface="华文新魏" panose="02010800040101010101" pitchFamily="2" charset="-122"/>
                <a:ea typeface="华文新魏" panose="02010800040101010101" pitchFamily="2" charset="-122"/>
              </a:rPr>
              <a:t>&lt;&lt; endl; //gcc</a:t>
            </a:r>
            <a:r>
              <a:rPr lang="zh-CN" altLang="en-US" dirty="0">
                <a:latin typeface="华文新魏" panose="02010800040101010101" pitchFamily="2" charset="-122"/>
                <a:ea typeface="华文新魏" panose="02010800040101010101" pitchFamily="2" charset="-122"/>
              </a:rPr>
              <a:t>下输出：</a:t>
            </a:r>
            <a:r>
              <a:rPr lang="en-US" altLang="zh-CN" dirty="0">
                <a:latin typeface="华文新魏" panose="02010800040101010101" pitchFamily="2" charset="-122"/>
                <a:ea typeface="华文新魏" panose="02010800040101010101" pitchFamily="2" charset="-122"/>
              </a:rPr>
              <a:t>0xf12200, </a:t>
            </a:r>
            <a:r>
              <a:rPr lang="en-US" altLang="zh-CN" dirty="0">
                <a:solidFill>
                  <a:srgbClr val="FF0000"/>
                </a:solidFill>
                <a:latin typeface="华文新魏" panose="02010800040101010101" pitchFamily="2" charset="-122"/>
                <a:ea typeface="华文新魏" panose="02010800040101010101" pitchFamily="2" charset="-122"/>
              </a:rPr>
              <a:t>int *</a:t>
            </a:r>
          </a:p>
          <a:p>
            <a:endParaRPr lang="en-US" altLang="zh-CN" dirty="0">
              <a:latin typeface="华文新魏" panose="02010800040101010101" pitchFamily="2" charset="-122"/>
              <a:ea typeface="华文新魏" panose="02010800040101010101" pitchFamily="2" charset="-122"/>
            </a:endParaRPr>
          </a:p>
          <a:p>
            <a:endParaRPr lang="en-US" altLang="zh-CN" dirty="0">
              <a:latin typeface="华文新魏" panose="02010800040101010101" pitchFamily="2" charset="-122"/>
              <a:ea typeface="华文新魏" panose="02010800040101010101" pitchFamily="2" charset="-122"/>
            </a:endParaRPr>
          </a:p>
          <a:p>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const char *unreadable_type_name_n = typeid( </a:t>
            </a:r>
            <a:r>
              <a:rPr lang="en-US" altLang="zh-CN" dirty="0">
                <a:solidFill>
                  <a:srgbClr val="FF0000"/>
                </a:solidFill>
                <a:latin typeface="华文新魏" panose="02010800040101010101" pitchFamily="2" charset="-122"/>
                <a:ea typeface="华文新魏" panose="02010800040101010101" pitchFamily="2" charset="-122"/>
              </a:rPr>
              <a:t>n&lt;int&gt; </a:t>
            </a:r>
            <a:r>
              <a:rPr lang="en-US" altLang="zh-CN" dirty="0">
                <a:latin typeface="华文新魏" panose="02010800040101010101" pitchFamily="2" charset="-122"/>
                <a:ea typeface="华文新魏" panose="02010800040101010101" pitchFamily="2" charset="-122"/>
              </a:rPr>
              <a:t>).name();</a:t>
            </a:r>
          </a:p>
          <a:p>
            <a:r>
              <a:rPr lang="en-US" altLang="zh-CN" dirty="0">
                <a:latin typeface="华文新魏" panose="02010800040101010101" pitchFamily="2" charset="-122"/>
                <a:ea typeface="华文新魏" panose="02010800040101010101" pitchFamily="2" charset="-122"/>
              </a:rPr>
              <a:t>char *type_name_n = abi::__cxa_demangle(unreadable_type_name_n, nullptr, nullptr, nullptr);</a:t>
            </a:r>
          </a:p>
          <a:p>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cout &lt;&lt; n&lt;int&gt; &lt;&lt; "," &lt;&lt; typeid(</a:t>
            </a:r>
            <a:r>
              <a:rPr lang="en-US" altLang="zh-CN" dirty="0">
                <a:solidFill>
                  <a:srgbClr val="FF0000"/>
                </a:solidFill>
                <a:latin typeface="华文新魏" panose="02010800040101010101" pitchFamily="2" charset="-122"/>
                <a:ea typeface="华文新魏" panose="02010800040101010101" pitchFamily="2" charset="-122"/>
              </a:rPr>
              <a:t>n&lt;int&gt;</a:t>
            </a:r>
            <a:r>
              <a:rPr lang="en-US" altLang="zh-CN" dirty="0">
                <a:latin typeface="华文新魏" panose="02010800040101010101" pitchFamily="2" charset="-122"/>
                <a:ea typeface="华文新魏" panose="02010800040101010101" pitchFamily="2" charset="-122"/>
              </a:rPr>
              <a:t>).name() &lt;&lt; endl; //gcc</a:t>
            </a:r>
            <a:r>
              <a:rPr lang="zh-CN" altLang="en-US" dirty="0">
                <a:latin typeface="华文新魏" panose="02010800040101010101" pitchFamily="2" charset="-122"/>
                <a:ea typeface="华文新魏" panose="02010800040101010101" pitchFamily="2" charset="-122"/>
              </a:rPr>
              <a:t>下输</a:t>
            </a:r>
            <a:r>
              <a:rPr lang="en-US" altLang="zh-CN" dirty="0">
                <a:latin typeface="华文新魏" panose="02010800040101010101" pitchFamily="2" charset="-122"/>
                <a:ea typeface="华文新魏" panose="02010800040101010101" pitchFamily="2" charset="-122"/>
              </a:rPr>
              <a:t>0xdf2238,</a:t>
            </a:r>
            <a:r>
              <a:rPr lang="en-US" altLang="zh-CN" dirty="0">
                <a:solidFill>
                  <a:srgbClr val="FF0000"/>
                </a:solidFill>
                <a:latin typeface="华文新魏" panose="02010800040101010101" pitchFamily="2" charset="-122"/>
                <a:ea typeface="华文新魏" panose="02010800040101010101" pitchFamily="2" charset="-122"/>
              </a:rPr>
              <a:t>PN15class_template36VECTORIiEE</a:t>
            </a:r>
          </a:p>
          <a:p>
            <a:r>
              <a:rPr lang="en-US" altLang="zh-CN" dirty="0">
                <a:latin typeface="华文新魏" panose="02010800040101010101" pitchFamily="2" charset="-122"/>
                <a:ea typeface="华文新魏" panose="02010800040101010101" pitchFamily="2" charset="-122"/>
              </a:rPr>
              <a:t>cout &lt;&lt; n&lt;int&gt; &lt;&lt; "," &lt;&lt; type_name_n &lt;&lt; endl; //gcc</a:t>
            </a:r>
            <a:r>
              <a:rPr lang="zh-CN" altLang="en-US" dirty="0">
                <a:latin typeface="华文新魏" panose="02010800040101010101" pitchFamily="2" charset="-122"/>
                <a:ea typeface="华文新魏" panose="02010800040101010101" pitchFamily="2" charset="-122"/>
              </a:rPr>
              <a:t>下输出：</a:t>
            </a:r>
            <a:r>
              <a:rPr lang="en-US" altLang="zh-CN" dirty="0">
                <a:latin typeface="华文新魏" panose="02010800040101010101" pitchFamily="2" charset="-122"/>
                <a:ea typeface="华文新魏" panose="02010800040101010101" pitchFamily="2" charset="-122"/>
              </a:rPr>
              <a:t>0xdf2238,</a:t>
            </a:r>
            <a:r>
              <a:rPr lang="en-US" altLang="zh-CN" dirty="0">
                <a:solidFill>
                  <a:srgbClr val="FF0000"/>
                </a:solidFill>
                <a:latin typeface="华文新魏" panose="02010800040101010101" pitchFamily="2" charset="-122"/>
                <a:ea typeface="华文新魏" panose="02010800040101010101" pitchFamily="2" charset="-122"/>
              </a:rPr>
              <a:t>class_template3::VECTOR&lt;int&gt;*</a:t>
            </a:r>
          </a:p>
          <a:p>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int i = 3;</a:t>
            </a:r>
          </a:p>
          <a:p>
            <a:r>
              <a:rPr lang="en-US" altLang="zh-CN" dirty="0">
                <a:latin typeface="华文新魏" panose="02010800040101010101" pitchFamily="2" charset="-122"/>
                <a:ea typeface="华文新魏" panose="02010800040101010101" pitchFamily="2" charset="-122"/>
              </a:rPr>
              <a:t>int j = q&lt;int&gt;(i);  //</a:t>
            </a:r>
            <a:r>
              <a:rPr lang="zh-CN" altLang="en-US" dirty="0">
                <a:latin typeface="华文新魏" panose="02010800040101010101" pitchFamily="2" charset="-122"/>
                <a:ea typeface="华文新魏" panose="02010800040101010101" pitchFamily="2" charset="-122"/>
              </a:rPr>
              <a:t>前面显式初始化</a:t>
            </a:r>
            <a:r>
              <a:rPr lang="en-US" altLang="zh-CN" dirty="0">
                <a:latin typeface="华文新魏" panose="02010800040101010101" pitchFamily="2" charset="-122"/>
                <a:ea typeface="华文新魏" panose="02010800040101010101" pitchFamily="2" charset="-122"/>
              </a:rPr>
              <a:t>Lambda</a:t>
            </a:r>
            <a:r>
              <a:rPr lang="zh-CN" altLang="en-US" dirty="0">
                <a:latin typeface="华文新魏" panose="02010800040101010101" pitchFamily="2" charset="-122"/>
                <a:ea typeface="华文新魏" panose="02010800040101010101" pitchFamily="2" charset="-122"/>
              </a:rPr>
              <a:t>表达式模板，得到</a:t>
            </a:r>
            <a:r>
              <a:rPr lang="en-US" altLang="zh-CN" dirty="0">
                <a:latin typeface="华文新魏" panose="02010800040101010101" pitchFamily="2" charset="-122"/>
                <a:ea typeface="华文新魏" panose="02010800040101010101" pitchFamily="2" charset="-122"/>
              </a:rPr>
              <a:t>Lambda</a:t>
            </a:r>
            <a:r>
              <a:rPr lang="zh-CN" altLang="en-US" dirty="0">
                <a:latin typeface="华文新魏" panose="02010800040101010101" pitchFamily="2" charset="-122"/>
                <a:ea typeface="华文新魏" panose="02010800040101010101" pitchFamily="2" charset="-122"/>
              </a:rPr>
              <a:t>表达式实例</a:t>
            </a:r>
            <a:r>
              <a:rPr lang="en-US" altLang="zh-CN" dirty="0">
                <a:latin typeface="华文新魏" panose="02010800040101010101" pitchFamily="2" charset="-122"/>
                <a:ea typeface="华文新魏" panose="02010800040101010101" pitchFamily="2" charset="-122"/>
              </a:rPr>
              <a:t>q&lt;int&gt;</a:t>
            </a:r>
            <a:r>
              <a:rPr lang="zh-CN" altLang="en-US" dirty="0">
                <a:latin typeface="华文新魏" panose="02010800040101010101" pitchFamily="2" charset="-122"/>
                <a:ea typeface="华文新魏" panose="02010800040101010101" pitchFamily="2" charset="-122"/>
              </a:rPr>
              <a:t>，并调用</a:t>
            </a:r>
          </a:p>
          <a:p>
            <a:r>
              <a:rPr lang="en-US" altLang="zh-CN" dirty="0">
                <a:latin typeface="华文新魏" panose="02010800040101010101" pitchFamily="2" charset="-122"/>
                <a:ea typeface="华文新魏" panose="02010800040101010101" pitchFamily="2" charset="-122"/>
              </a:rPr>
              <a:t>cout &lt;&lt; “j = ” &lt;&lt; j &lt;&lt; endl;  //</a:t>
            </a:r>
            <a:r>
              <a:rPr lang="zh-CN" altLang="en-US" dirty="0">
                <a:latin typeface="华文新魏" panose="02010800040101010101" pitchFamily="2" charset="-122"/>
                <a:ea typeface="华文新魏" panose="02010800040101010101" pitchFamily="2" charset="-122"/>
              </a:rPr>
              <a:t>输出</a:t>
            </a:r>
            <a:r>
              <a:rPr lang="en-US" altLang="zh-CN" dirty="0">
                <a:latin typeface="华文新魏" panose="02010800040101010101" pitchFamily="2" charset="-122"/>
                <a:ea typeface="华文新魏" panose="02010800040101010101" pitchFamily="2" charset="-122"/>
              </a:rPr>
              <a:t>3</a:t>
            </a:r>
          </a:p>
          <a:p>
            <a:r>
              <a:rPr lang="en-US" altLang="zh-CN" dirty="0">
                <a:latin typeface="华文新魏" panose="02010800040101010101" pitchFamily="2" charset="-122"/>
                <a:ea typeface="华文新魏" panose="02010800040101010101" pitchFamily="2" charset="-122"/>
              </a:rPr>
              <a:t>const char *unreadable_type_name_q = typeid(</a:t>
            </a:r>
            <a:r>
              <a:rPr lang="en-US" altLang="zh-CN" dirty="0">
                <a:solidFill>
                  <a:srgbClr val="FF0000"/>
                </a:solidFill>
                <a:latin typeface="华文新魏" panose="02010800040101010101" pitchFamily="2" charset="-122"/>
                <a:ea typeface="华文新魏" panose="02010800040101010101" pitchFamily="2" charset="-122"/>
              </a:rPr>
              <a:t>q&lt;int&gt;</a:t>
            </a:r>
            <a:r>
              <a:rPr lang="en-US" altLang="zh-CN" dirty="0">
                <a:latin typeface="华文新魏" panose="02010800040101010101" pitchFamily="2" charset="-122"/>
                <a:ea typeface="华文新魏" panose="02010800040101010101" pitchFamily="2" charset="-122"/>
              </a:rPr>
              <a:t>).name();</a:t>
            </a:r>
          </a:p>
          <a:p>
            <a:r>
              <a:rPr lang="en-US" altLang="zh-CN" dirty="0">
                <a:latin typeface="华文新魏" panose="02010800040101010101" pitchFamily="2" charset="-122"/>
                <a:ea typeface="华文新魏" panose="02010800040101010101" pitchFamily="2" charset="-122"/>
              </a:rPr>
              <a:t>char *type_name_q = abi::__cxa_demangle(unreadable_type_name_q, nullptr, nullptr, nullptr);</a:t>
            </a:r>
          </a:p>
          <a:p>
            <a:r>
              <a:rPr lang="en-US" altLang="zh-CN" dirty="0">
                <a:latin typeface="华文新魏" panose="02010800040101010101" pitchFamily="2" charset="-122"/>
                <a:ea typeface="华文新魏" panose="02010800040101010101" pitchFamily="2" charset="-122"/>
              </a:rPr>
              <a:t>cout &lt;&lt; typeid(q&lt;int&gt;).name() &lt;&lt; endl; //gcc</a:t>
            </a:r>
            <a:r>
              <a:rPr lang="zh-CN" altLang="en-US" dirty="0">
                <a:latin typeface="华文新魏" panose="02010800040101010101" pitchFamily="2" charset="-122"/>
                <a:ea typeface="华文新魏" panose="02010800040101010101" pitchFamily="2" charset="-122"/>
              </a:rPr>
              <a:t>下输出：</a:t>
            </a:r>
            <a:r>
              <a:rPr lang="en-US" altLang="zh-CN" dirty="0">
                <a:solidFill>
                  <a:srgbClr val="FF0000"/>
                </a:solidFill>
                <a:latin typeface="华文新魏" panose="02010800040101010101" pitchFamily="2" charset="-122"/>
                <a:ea typeface="华文新魏" panose="02010800040101010101" pitchFamily="2" charset="-122"/>
              </a:rPr>
              <a:t>1N15class_template31qIiEUlRiE_E</a:t>
            </a:r>
          </a:p>
          <a:p>
            <a:r>
              <a:rPr lang="en-US" altLang="zh-CN" dirty="0">
                <a:latin typeface="华文新魏" panose="02010800040101010101" pitchFamily="2" charset="-122"/>
                <a:ea typeface="华文新魏" panose="02010800040101010101" pitchFamily="2" charset="-122"/>
              </a:rPr>
              <a:t>cout &lt;&lt; type_name_q &lt;&lt; endl; //gcc</a:t>
            </a:r>
            <a:r>
              <a:rPr lang="zh-CN" altLang="en-US" dirty="0">
                <a:latin typeface="华文新魏" panose="02010800040101010101" pitchFamily="2" charset="-122"/>
                <a:ea typeface="华文新魏" panose="02010800040101010101" pitchFamily="2" charset="-122"/>
              </a:rPr>
              <a:t>下输出：</a:t>
            </a:r>
            <a:r>
              <a:rPr lang="en-US" altLang="zh-CN" dirty="0">
                <a:solidFill>
                  <a:srgbClr val="FF0000"/>
                </a:solidFill>
                <a:latin typeface="华文新魏" panose="02010800040101010101" pitchFamily="2" charset="-122"/>
                <a:ea typeface="华文新魏" panose="02010800040101010101" pitchFamily="2" charset="-122"/>
              </a:rPr>
              <a:t>1class_template3::q&lt;int&gt;::{lambda(int&amp;)#1}	</a:t>
            </a:r>
            <a:endParaRPr lang="zh-CN" altLang="en-US" dirty="0">
              <a:solidFill>
                <a:srgbClr val="FF0000"/>
              </a:solidFill>
              <a:latin typeface="华文新魏" panose="02010800040101010101" pitchFamily="2" charset="-122"/>
              <a:ea typeface="华文新魏" panose="02010800040101010101" pitchFamily="2" charset="-122"/>
            </a:endParaRPr>
          </a:p>
        </p:txBody>
      </p:sp>
      <p:sp>
        <p:nvSpPr>
          <p:cNvPr id="4" name="矩形 3">
            <a:extLst>
              <a:ext uri="{FF2B5EF4-FFF2-40B4-BE49-F238E27FC236}">
                <a16:creationId xmlns:a16="http://schemas.microsoft.com/office/drawing/2014/main" id="{CC7B50E2-4CC8-4213-9DB1-2609732B0856}"/>
              </a:ext>
            </a:extLst>
          </p:cNvPr>
          <p:cNvSpPr/>
          <p:nvPr/>
        </p:nvSpPr>
        <p:spPr>
          <a:xfrm>
            <a:off x="8009150" y="326310"/>
            <a:ext cx="3794629" cy="461665"/>
          </a:xfrm>
          <a:prstGeom prst="rect">
            <a:avLst/>
          </a:prstGeom>
        </p:spPr>
        <p:txBody>
          <a:bodyPr wrap="none">
            <a:spAutoFit/>
          </a:bodyPr>
          <a:lstStyle/>
          <a:p>
            <a:r>
              <a:rPr lang="en-US" altLang="zh-CN" sz="2400" dirty="0">
                <a:solidFill>
                  <a:srgbClr val="FF0000"/>
                </a:solidFill>
                <a:latin typeface="华文新魏" panose="02010800040101010101" pitchFamily="2" charset="-122"/>
                <a:ea typeface="华文新魏" panose="02010800040101010101" pitchFamily="2" charset="-122"/>
              </a:rPr>
              <a:t>#include &lt;cxxabi.h&gt;  //gcc</a:t>
            </a:r>
            <a:endParaRPr lang="zh-CN" altLang="en-US" sz="2400" dirty="0">
              <a:solidFill>
                <a:srgbClr val="FF0000"/>
              </a:solidFill>
              <a:latin typeface="华文新魏" panose="02010800040101010101" pitchFamily="2" charset="-122"/>
              <a:ea typeface="华文新魏" panose="02010800040101010101" pitchFamily="2" charset="-122"/>
            </a:endParaRPr>
          </a:p>
        </p:txBody>
      </p:sp>
      <p:sp>
        <p:nvSpPr>
          <p:cNvPr id="3" name="灯片编号占位符 2">
            <a:extLst>
              <a:ext uri="{FF2B5EF4-FFF2-40B4-BE49-F238E27FC236}">
                <a16:creationId xmlns:a16="http://schemas.microsoft.com/office/drawing/2014/main" id="{C98380F3-FC62-8632-91FD-1C3F47A2AE86}"/>
              </a:ext>
            </a:extLst>
          </p:cNvPr>
          <p:cNvSpPr>
            <a:spLocks noGrp="1"/>
          </p:cNvSpPr>
          <p:nvPr>
            <p:ph type="sldNum" sz="quarter" idx="12"/>
          </p:nvPr>
        </p:nvSpPr>
        <p:spPr/>
        <p:txBody>
          <a:bodyPr/>
          <a:lstStyle/>
          <a:p>
            <a:fld id="{CC813869-C08B-485D-8632-BA365BA2F4BA}" type="slidenum">
              <a:rPr lang="zh-CN" altLang="en-US" smtClean="0"/>
              <a:t>31</a:t>
            </a:fld>
            <a:endParaRPr lang="zh-CN" altLang="en-US"/>
          </a:p>
        </p:txBody>
      </p:sp>
      <p:sp>
        <p:nvSpPr>
          <p:cNvPr id="5" name="对话气泡: 矩形 4">
            <a:extLst>
              <a:ext uri="{FF2B5EF4-FFF2-40B4-BE49-F238E27FC236}">
                <a16:creationId xmlns:a16="http://schemas.microsoft.com/office/drawing/2014/main" id="{3A340B09-A203-D14E-0069-62E6C3185C43}"/>
              </a:ext>
            </a:extLst>
          </p:cNvPr>
          <p:cNvSpPr/>
          <p:nvPr/>
        </p:nvSpPr>
        <p:spPr>
          <a:xfrm>
            <a:off x="9774795" y="1356677"/>
            <a:ext cx="2158193" cy="453202"/>
          </a:xfrm>
          <a:prstGeom prst="wedgeRectCallout">
            <a:avLst>
              <a:gd name="adj1" fmla="val -68414"/>
              <a:gd name="adj2" fmla="val 23039"/>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新魏" panose="02010800040101010101" pitchFamily="2" charset="-122"/>
                <a:ea typeface="华文新魏" panose="02010800040101010101" pitchFamily="2" charset="-122"/>
              </a:rPr>
              <a:t>输出指针的值还有内部的符号</a:t>
            </a:r>
            <a:r>
              <a:rPr lang="en-US" altLang="zh-CN" dirty="0">
                <a:solidFill>
                  <a:schemeClr val="tx1"/>
                </a:solidFill>
                <a:latin typeface="华文新魏" panose="02010800040101010101" pitchFamily="2" charset="-122"/>
                <a:ea typeface="华文新魏" panose="02010800040101010101" pitchFamily="2" charset="-122"/>
              </a:rPr>
              <a:t>Pi</a:t>
            </a: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6" name="对话气泡: 矩形 5">
            <a:extLst>
              <a:ext uri="{FF2B5EF4-FFF2-40B4-BE49-F238E27FC236}">
                <a16:creationId xmlns:a16="http://schemas.microsoft.com/office/drawing/2014/main" id="{D2CB7DEF-4EFA-4836-CCDD-D1A407954E53}"/>
              </a:ext>
            </a:extLst>
          </p:cNvPr>
          <p:cNvSpPr/>
          <p:nvPr/>
        </p:nvSpPr>
        <p:spPr>
          <a:xfrm>
            <a:off x="5115645" y="2381407"/>
            <a:ext cx="6578803" cy="453202"/>
          </a:xfrm>
          <a:prstGeom prst="wedgeRectCallout">
            <a:avLst>
              <a:gd name="adj1" fmla="val -4210"/>
              <a:gd name="adj2" fmla="val -112933"/>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altLang="zh-CN" dirty="0">
                <a:solidFill>
                  <a:schemeClr val="tx1"/>
                </a:solidFill>
                <a:latin typeface="华文新魏" panose="02010800040101010101" pitchFamily="2" charset="-122"/>
                <a:ea typeface="华文新魏" panose="02010800040101010101" pitchFamily="2" charset="-122"/>
              </a:rPr>
              <a:t>abi::__cxa_demangle </a:t>
            </a:r>
            <a:r>
              <a:rPr lang="zh-CN" altLang="en-US" dirty="0">
                <a:solidFill>
                  <a:schemeClr val="tx1"/>
                </a:solidFill>
                <a:latin typeface="华文新魏" panose="02010800040101010101" pitchFamily="2" charset="-122"/>
                <a:ea typeface="华文新魏" panose="02010800040101010101" pitchFamily="2" charset="-122"/>
              </a:rPr>
              <a:t>将低级符号名解码</a:t>
            </a:r>
            <a:r>
              <a:rPr lang="en-US" altLang="zh-CN" dirty="0">
                <a:solidFill>
                  <a:schemeClr val="tx1"/>
                </a:solidFill>
                <a:latin typeface="华文新魏" panose="02010800040101010101" pitchFamily="2" charset="-122"/>
                <a:ea typeface="华文新魏" panose="02010800040101010101" pitchFamily="2" charset="-122"/>
              </a:rPr>
              <a:t>( </a:t>
            </a:r>
            <a:r>
              <a:rPr lang="en-US" altLang="zh-CN" dirty="0" err="1">
                <a:solidFill>
                  <a:schemeClr val="tx1"/>
                </a:solidFill>
                <a:latin typeface="华文新魏" panose="02010800040101010101" pitchFamily="2" charset="-122"/>
                <a:ea typeface="华文新魏" panose="02010800040101010101" pitchFamily="2" charset="-122"/>
              </a:rPr>
              <a:t>demangle</a:t>
            </a:r>
            <a:r>
              <a:rPr lang="en-US" altLang="zh-CN" dirty="0">
                <a:solidFill>
                  <a:schemeClr val="tx1"/>
                </a:solidFill>
                <a:latin typeface="华文新魏" panose="02010800040101010101" pitchFamily="2" charset="-122"/>
                <a:ea typeface="华文新魏" panose="02010800040101010101" pitchFamily="2" charset="-122"/>
              </a:rPr>
              <a:t>)</a:t>
            </a:r>
            <a:r>
              <a:rPr lang="zh-CN" altLang="en-US" dirty="0">
                <a:solidFill>
                  <a:schemeClr val="tx1"/>
                </a:solidFill>
                <a:latin typeface="华文新魏" panose="02010800040101010101" pitchFamily="2" charset="-122"/>
                <a:ea typeface="华文新魏" panose="02010800040101010101" pitchFamily="2" charset="-122"/>
              </a:rPr>
              <a:t>成用户级名字</a:t>
            </a:r>
            <a:r>
              <a:rPr lang="en-US" altLang="zh-CN" dirty="0">
                <a:solidFill>
                  <a:schemeClr val="tx1"/>
                </a:solidFill>
                <a:latin typeface="华文新魏" panose="02010800040101010101" pitchFamily="2" charset="-122"/>
                <a:ea typeface="华文新魏" panose="02010800040101010101" pitchFamily="2" charset="-122"/>
              </a:rPr>
              <a:t>,</a:t>
            </a:r>
          </a:p>
          <a:p>
            <a:r>
              <a:rPr lang="zh-CN" altLang="en-US" dirty="0">
                <a:solidFill>
                  <a:schemeClr val="tx1"/>
                </a:solidFill>
                <a:latin typeface="华文新魏" panose="02010800040101010101" pitchFamily="2" charset="-122"/>
                <a:ea typeface="华文新魏" panose="02010800040101010101" pitchFamily="2" charset="-122"/>
              </a:rPr>
              <a:t>现在输出</a:t>
            </a:r>
            <a:r>
              <a:rPr lang="en-US" altLang="zh-CN" dirty="0">
                <a:solidFill>
                  <a:schemeClr val="tx1"/>
                </a:solidFill>
                <a:latin typeface="华文新魏" panose="02010800040101010101" pitchFamily="2" charset="-122"/>
                <a:ea typeface="华文新魏" panose="02010800040101010101" pitchFamily="2" charset="-122"/>
              </a:rPr>
              <a:t>int *</a:t>
            </a:r>
            <a:r>
              <a:rPr lang="zh-CN" altLang="en-US" dirty="0">
                <a:solidFill>
                  <a:schemeClr val="tx1"/>
                </a:solidFill>
                <a:latin typeface="华文新魏" panose="02010800040101010101" pitchFamily="2" charset="-122"/>
                <a:ea typeface="华文新魏" panose="02010800040101010101" pitchFamily="2" charset="-122"/>
              </a:rPr>
              <a:t>了</a:t>
            </a:r>
          </a:p>
        </p:txBody>
      </p:sp>
    </p:spTree>
    <p:extLst>
      <p:ext uri="{BB962C8B-B14F-4D97-AF65-F5344CB8AC3E}">
        <p14:creationId xmlns:p14="http://schemas.microsoft.com/office/powerpoint/2010/main" val="3834381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561975"/>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13.</a:t>
            </a: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5  </a:t>
            </a:r>
            <a:r>
              <a:rPr lang="zh-CN" altLang="en-US" dirty="0">
                <a:latin typeface="华文新魏" panose="02010800040101010101" pitchFamily="2" charset="-122"/>
                <a:ea typeface="华文新魏" panose="02010800040101010101" pitchFamily="2" charset="-122"/>
              </a:rPr>
              <a:t>类模板的实例化及特化</a:t>
            </a:r>
          </a:p>
        </p:txBody>
      </p:sp>
      <p:sp>
        <p:nvSpPr>
          <p:cNvPr id="5" name="文本框 4">
            <a:extLst>
              <a:ext uri="{FF2B5EF4-FFF2-40B4-BE49-F238E27FC236}">
                <a16:creationId xmlns:a16="http://schemas.microsoft.com/office/drawing/2014/main" id="{93FDD9D9-2736-4807-A11F-F1E4C6141CBF}"/>
              </a:ext>
            </a:extLst>
          </p:cNvPr>
          <p:cNvSpPr txBox="1"/>
          <p:nvPr/>
        </p:nvSpPr>
        <p:spPr>
          <a:xfrm>
            <a:off x="859733" y="2413744"/>
            <a:ext cx="10429590" cy="2611484"/>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可采用“</a:t>
            </a:r>
            <a:r>
              <a:rPr lang="en-US" altLang="zh-CN" sz="2400" b="1" dirty="0">
                <a:solidFill>
                  <a:srgbClr val="FF0000"/>
                </a:solidFill>
                <a:latin typeface="华文新魏" panose="02010800040101010101" pitchFamily="2" charset="-122"/>
                <a:ea typeface="华文新魏" panose="02010800040101010101" pitchFamily="2" charset="-122"/>
              </a:rPr>
              <a:t>template</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类名</a:t>
            </a:r>
            <a:r>
              <a:rPr lang="en-US" altLang="zh-CN" sz="2400" b="1" dirty="0">
                <a:latin typeface="华文新魏" panose="02010800040101010101" pitchFamily="2" charset="-122"/>
                <a:ea typeface="华文新魏" panose="02010800040101010101" pitchFamily="2" charset="-122"/>
              </a:rPr>
              <a:t>&lt;</a:t>
            </a:r>
            <a:r>
              <a:rPr lang="zh-CN" altLang="en-US" sz="2400" b="1" dirty="0">
                <a:latin typeface="华文新魏" panose="02010800040101010101" pitchFamily="2" charset="-122"/>
                <a:ea typeface="华文新魏" panose="02010800040101010101" pitchFamily="2" charset="-122"/>
              </a:rPr>
              <a:t>类型实参列表</a:t>
            </a:r>
            <a:r>
              <a:rPr lang="en-US" altLang="zh-CN" sz="2400" b="1" dirty="0">
                <a:latin typeface="华文新魏" panose="02010800040101010101" pitchFamily="2" charset="-122"/>
                <a:ea typeface="华文新魏" panose="02010800040101010101" pitchFamily="2" charset="-122"/>
              </a:rPr>
              <a:t>&gt;”</a:t>
            </a:r>
            <a:r>
              <a:rPr lang="zh-CN" altLang="en-US" sz="2400" b="1" dirty="0">
                <a:latin typeface="华文新魏" panose="02010800040101010101" pitchFamily="2" charset="-122"/>
                <a:ea typeface="华文新魏" panose="02010800040101010101" pitchFamily="2" charset="-122"/>
              </a:rPr>
              <a:t>的形式</a:t>
            </a:r>
            <a:r>
              <a:rPr lang="zh-CN" altLang="en-US" sz="2400" b="1" dirty="0">
                <a:solidFill>
                  <a:srgbClr val="FF0000"/>
                </a:solidFill>
                <a:latin typeface="华文新魏" panose="02010800040101010101" pitchFamily="2" charset="-122"/>
                <a:ea typeface="华文新魏" panose="02010800040101010101" pitchFamily="2" charset="-122"/>
              </a:rPr>
              <a:t>显示</a:t>
            </a:r>
            <a:r>
              <a:rPr lang="zh-CN" altLang="en-US" sz="2400" b="1" dirty="0">
                <a:latin typeface="华文新魏" panose="02010800040101010101" pitchFamily="2" charset="-122"/>
                <a:ea typeface="华文新魏" panose="02010800040101010101" pitchFamily="2" charset="-122"/>
              </a:rPr>
              <a:t>直接实例化类模板。参见例</a:t>
            </a:r>
            <a:r>
              <a:rPr lang="en-US" altLang="zh-CN" sz="2400" b="1" dirty="0">
                <a:latin typeface="华文新魏" panose="02010800040101010101" pitchFamily="2" charset="-122"/>
                <a:ea typeface="华文新魏" panose="02010800040101010101" pitchFamily="2" charset="-122"/>
              </a:rPr>
              <a:t>13.14</a:t>
            </a:r>
            <a:r>
              <a:rPr lang="zh-CN" altLang="en-US" sz="2400" b="1" dirty="0">
                <a:latin typeface="华文新魏" panose="02010800040101010101" pitchFamily="2" charset="-122"/>
                <a:ea typeface="华文新魏" panose="02010800040101010101" pitchFamily="2" charset="-122"/>
              </a:rPr>
              <a:t>中的：</a:t>
            </a:r>
            <a:r>
              <a:rPr lang="en-US" altLang="zh-CN" sz="2400" b="1" dirty="0">
                <a:solidFill>
                  <a:srgbClr val="FF0000"/>
                </a:solidFill>
                <a:latin typeface="华文新魏" panose="02010800040101010101" pitchFamily="2" charset="-122"/>
                <a:ea typeface="华文新魏" panose="02010800040101010101" pitchFamily="2" charset="-122"/>
              </a:rPr>
              <a:t>template  A &lt;int&gt;;</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也可在变量、函数参数、返回类型等定义时实例化类模板。</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实例化生成的实例类同类模板的作用域相同</a:t>
            </a:r>
            <a:r>
              <a:rPr lang="zh-CN" altLang="en-US" sz="2400" b="1" dirty="0">
                <a:latin typeface="华文新魏" panose="02010800040101010101" pitchFamily="2" charset="-122"/>
                <a:ea typeface="华文新魏" panose="02010800040101010101" pitchFamily="2" charset="-122"/>
              </a:rPr>
              <a:t>。使用非类型形参的模板必须用常量作为非类型形参的实参。</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当实例化生成的类实例、函数成员实例不合适时，可以自定义（特化）类、函数成员隐藏编译自动生成的类实例或函数成员。</a:t>
            </a:r>
            <a:endParaRPr lang="en-US" altLang="zh-CN" sz="2400" b="1" dirty="0">
              <a:latin typeface="华文新魏" panose="02010800040101010101" pitchFamily="2" charset="-122"/>
              <a:ea typeface="华文新魏" panose="02010800040101010101" pitchFamily="2" charset="-122"/>
            </a:endParaRPr>
          </a:p>
        </p:txBody>
      </p:sp>
      <p:sp>
        <p:nvSpPr>
          <p:cNvPr id="4" name="灯片编号占位符 3">
            <a:extLst>
              <a:ext uri="{FF2B5EF4-FFF2-40B4-BE49-F238E27FC236}">
                <a16:creationId xmlns:a16="http://schemas.microsoft.com/office/drawing/2014/main" id="{B071C3C5-8032-F55C-E58B-29A11C8CD91B}"/>
              </a:ext>
            </a:extLst>
          </p:cNvPr>
          <p:cNvSpPr>
            <a:spLocks noGrp="1"/>
          </p:cNvSpPr>
          <p:nvPr>
            <p:ph type="sldNum" sz="quarter" idx="12"/>
          </p:nvPr>
        </p:nvSpPr>
        <p:spPr/>
        <p:txBody>
          <a:bodyPr/>
          <a:lstStyle/>
          <a:p>
            <a:fld id="{CC813869-C08B-485D-8632-BA365BA2F4BA}" type="slidenum">
              <a:rPr lang="zh-CN" altLang="en-US" smtClean="0"/>
              <a:t>32</a:t>
            </a:fld>
            <a:endParaRPr lang="zh-CN" altLang="en-US"/>
          </a:p>
        </p:txBody>
      </p:sp>
    </p:spTree>
    <p:extLst>
      <p:ext uri="{BB962C8B-B14F-4D97-AF65-F5344CB8AC3E}">
        <p14:creationId xmlns:p14="http://schemas.microsoft.com/office/powerpoint/2010/main" val="637539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F8F4AA53-F7AA-446C-9BA4-3B750C310A69}"/>
              </a:ext>
            </a:extLst>
          </p:cNvPr>
          <p:cNvSpPr txBox="1"/>
          <p:nvPr/>
        </p:nvSpPr>
        <p:spPr>
          <a:xfrm>
            <a:off x="529883" y="1869771"/>
            <a:ext cx="10515600" cy="4247317"/>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#include &lt;iostream&gt;</a:t>
            </a:r>
          </a:p>
          <a:p>
            <a:r>
              <a:rPr lang="en-US" altLang="zh-CN" dirty="0">
                <a:latin typeface="华文新魏" panose="02010800040101010101" pitchFamily="2" charset="-122"/>
                <a:ea typeface="华文新魏" panose="02010800040101010101" pitchFamily="2" charset="-122"/>
              </a:rPr>
              <a:t>using namespace std;</a:t>
            </a:r>
          </a:p>
          <a:p>
            <a:r>
              <a:rPr lang="en-US" altLang="zh-CN" dirty="0">
                <a:latin typeface="华文新魏" panose="02010800040101010101" pitchFamily="2" charset="-122"/>
                <a:ea typeface="华文新魏" panose="02010800040101010101" pitchFamily="2" charset="-122"/>
              </a:rPr>
              <a:t>template &lt;class T&gt;</a:t>
            </a:r>
          </a:p>
          <a:p>
            <a:r>
              <a:rPr lang="en-US" altLang="zh-CN" dirty="0">
                <a:latin typeface="华文新魏" panose="02010800040101010101" pitchFamily="2" charset="-122"/>
                <a:ea typeface="华文新魏" panose="02010800040101010101" pitchFamily="2" charset="-122"/>
              </a:rPr>
              <a:t>class VECTOR				//</a:t>
            </a:r>
            <a:r>
              <a:rPr lang="zh-CN" altLang="en-US" dirty="0">
                <a:latin typeface="华文新魏" panose="02010800040101010101" pitchFamily="2" charset="-122"/>
                <a:ea typeface="华文新魏" panose="02010800040101010101" pitchFamily="2" charset="-122"/>
              </a:rPr>
              <a:t>定义主类模板</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T*  data;</a:t>
            </a:r>
          </a:p>
          <a:p>
            <a:r>
              <a:rPr lang="en-US" altLang="zh-CN" dirty="0">
                <a:latin typeface="华文新魏" panose="02010800040101010101" pitchFamily="2" charset="-122"/>
                <a:ea typeface="华文新魏" panose="02010800040101010101" pitchFamily="2" charset="-122"/>
              </a:rPr>
              <a:t>    int  size;</a:t>
            </a:r>
          </a:p>
          <a:p>
            <a:r>
              <a:rPr lang="en-US" altLang="zh-CN" dirty="0">
                <a:latin typeface="华文新魏" panose="02010800040101010101" pitchFamily="2" charset="-122"/>
                <a:ea typeface="华文新魏" panose="02010800040101010101" pitchFamily="2" charset="-122"/>
              </a:rPr>
              <a:t>public:</a:t>
            </a:r>
          </a:p>
          <a:p>
            <a:r>
              <a:rPr lang="en-US" altLang="zh-CN" dirty="0">
                <a:latin typeface="华文新魏" panose="02010800040101010101" pitchFamily="2" charset="-122"/>
                <a:ea typeface="华文新魏" panose="02010800040101010101" pitchFamily="2" charset="-122"/>
              </a:rPr>
              <a:t>    VECTOR(int n): data(new T[n]), size(data?n:0){ };</a:t>
            </a:r>
          </a:p>
          <a:p>
            <a:r>
              <a:rPr lang="en-US" altLang="zh-CN" dirty="0">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virtual</a:t>
            </a:r>
            <a:r>
              <a:rPr lang="en-US" altLang="zh-CN" dirty="0">
                <a:latin typeface="华文新魏" panose="02010800040101010101" pitchFamily="2" charset="-122"/>
                <a:ea typeface="华文新魏" panose="02010800040101010101" pitchFamily="2" charset="-122"/>
              </a:rPr>
              <a:t> ~VECTOR( ) </a:t>
            </a:r>
            <a:r>
              <a:rPr lang="en-US" altLang="zh-CN" dirty="0" err="1">
                <a:latin typeface="华文新魏" panose="02010800040101010101" pitchFamily="2" charset="-122"/>
                <a:ea typeface="华文新魏" panose="02010800040101010101" pitchFamily="2" charset="-122"/>
              </a:rPr>
              <a:t>noexcept</a:t>
            </a:r>
            <a:r>
              <a:rPr lang="en-US" altLang="zh-CN" dirty="0">
                <a:latin typeface="华文新魏" panose="02010800040101010101" pitchFamily="2" charset="-122"/>
                <a:ea typeface="华文新魏" panose="02010800040101010101" pitchFamily="2" charset="-122"/>
              </a:rPr>
              <a:t> { 		//</a:t>
            </a:r>
            <a:r>
              <a:rPr lang="zh-CN" altLang="en-US" dirty="0">
                <a:latin typeface="华文新魏" panose="02010800040101010101" pitchFamily="2" charset="-122"/>
                <a:ea typeface="华文新魏" panose="02010800040101010101" pitchFamily="2" charset="-122"/>
              </a:rPr>
              <a:t>实例类的析构函数将成为虚函数</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if(data){ delete data; data=</a:t>
            </a:r>
            <a:r>
              <a:rPr lang="en-US" altLang="zh-CN" dirty="0" err="1">
                <a:latin typeface="华文新魏" panose="02010800040101010101" pitchFamily="2" charset="-122"/>
                <a:ea typeface="华文新魏" panose="02010800040101010101" pitchFamily="2" charset="-122"/>
              </a:rPr>
              <a:t>nullptr</a:t>
            </a:r>
            <a:r>
              <a:rPr lang="en-US" altLang="zh-CN" dirty="0">
                <a:latin typeface="华文新魏" panose="02010800040101010101" pitchFamily="2" charset="-122"/>
                <a:ea typeface="华文新魏" panose="02010800040101010101" pitchFamily="2" charset="-122"/>
              </a:rPr>
              <a:t>; size=0; } </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cout</a:t>
            </a:r>
            <a:r>
              <a:rPr lang="en-US" altLang="zh-CN" dirty="0">
                <a:latin typeface="华文新魏" panose="02010800040101010101" pitchFamily="2" charset="-122"/>
                <a:ea typeface="华文新魏" panose="02010800040101010101" pitchFamily="2" charset="-122"/>
              </a:rPr>
              <a:t>&lt;&lt;"DES O\n";</a:t>
            </a:r>
          </a:p>
          <a:p>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    T&amp; operator[ ](int </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 { return data[</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a:t>
            </a:r>
          </a:p>
        </p:txBody>
      </p:sp>
      <p:sp>
        <p:nvSpPr>
          <p:cNvPr id="7" name="文本框 6">
            <a:extLst>
              <a:ext uri="{FF2B5EF4-FFF2-40B4-BE49-F238E27FC236}">
                <a16:creationId xmlns:a16="http://schemas.microsoft.com/office/drawing/2014/main" id="{E8A54B1B-32EE-4BFD-BC9D-6199D091BDC6}"/>
              </a:ext>
            </a:extLst>
          </p:cNvPr>
          <p:cNvSpPr txBox="1"/>
          <p:nvPr/>
        </p:nvSpPr>
        <p:spPr>
          <a:xfrm>
            <a:off x="395064" y="1506022"/>
            <a:ext cx="9448800" cy="369332"/>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例</a:t>
            </a:r>
            <a:r>
              <a:rPr lang="en-US" altLang="zh-CN" dirty="0">
                <a:latin typeface="华文新魏" panose="02010800040101010101" pitchFamily="2" charset="-122"/>
                <a:ea typeface="华文新魏" panose="02010800040101010101" pitchFamily="2" charset="-122"/>
              </a:rPr>
              <a:t>13.16】</a:t>
            </a:r>
            <a:r>
              <a:rPr lang="zh-CN" altLang="en-US" dirty="0">
                <a:latin typeface="华文新魏" panose="02010800040101010101" pitchFamily="2" charset="-122"/>
                <a:ea typeface="华文新魏" panose="02010800040101010101" pitchFamily="2" charset="-122"/>
              </a:rPr>
              <a:t>定义特化的字符指针向量类来隐藏通过类模板自动生成的字符指针向量类。</a:t>
            </a:r>
          </a:p>
        </p:txBody>
      </p:sp>
      <p:sp>
        <p:nvSpPr>
          <p:cNvPr id="3" name="灯片编号占位符 2">
            <a:extLst>
              <a:ext uri="{FF2B5EF4-FFF2-40B4-BE49-F238E27FC236}">
                <a16:creationId xmlns:a16="http://schemas.microsoft.com/office/drawing/2014/main" id="{0C9CA82D-0890-5072-EE13-60556D7E5EA2}"/>
              </a:ext>
            </a:extLst>
          </p:cNvPr>
          <p:cNvSpPr>
            <a:spLocks noGrp="1"/>
          </p:cNvSpPr>
          <p:nvPr>
            <p:ph type="sldNum" sz="quarter" idx="12"/>
          </p:nvPr>
        </p:nvSpPr>
        <p:spPr/>
        <p:txBody>
          <a:bodyPr/>
          <a:lstStyle/>
          <a:p>
            <a:fld id="{CC813869-C08B-485D-8632-BA365BA2F4BA}" type="slidenum">
              <a:rPr lang="zh-CN" altLang="en-US" smtClean="0"/>
              <a:t>33</a:t>
            </a:fld>
            <a:endParaRPr lang="zh-CN" altLang="en-US"/>
          </a:p>
        </p:txBody>
      </p:sp>
    </p:spTree>
    <p:extLst>
      <p:ext uri="{BB962C8B-B14F-4D97-AF65-F5344CB8AC3E}">
        <p14:creationId xmlns:p14="http://schemas.microsoft.com/office/powerpoint/2010/main" val="24392883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A41316D8-BF4F-424D-B4F8-B907F82EEDD8}"/>
              </a:ext>
            </a:extLst>
          </p:cNvPr>
          <p:cNvSpPr txBox="1"/>
          <p:nvPr/>
        </p:nvSpPr>
        <p:spPr>
          <a:xfrm>
            <a:off x="583418" y="1606912"/>
            <a:ext cx="10515600" cy="4247317"/>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template &lt; &gt;			//</a:t>
            </a:r>
            <a:r>
              <a:rPr lang="zh-CN" altLang="en-US" dirty="0">
                <a:solidFill>
                  <a:srgbClr val="FF0000"/>
                </a:solidFill>
                <a:latin typeface="华文新魏" panose="02010800040101010101" pitchFamily="2" charset="-122"/>
                <a:ea typeface="华文新魏" panose="02010800040101010101" pitchFamily="2" charset="-122"/>
              </a:rPr>
              <a:t>定义特化的字符指针向量类</a:t>
            </a:r>
          </a:p>
          <a:p>
            <a:r>
              <a:rPr lang="en-US" altLang="zh-CN" dirty="0">
                <a:latin typeface="华文新魏" panose="02010800040101010101" pitchFamily="2" charset="-122"/>
                <a:ea typeface="华文新魏" panose="02010800040101010101" pitchFamily="2" charset="-122"/>
              </a:rPr>
              <a:t>class VECTOR &lt;char*&gt;		</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char** data;</a:t>
            </a:r>
          </a:p>
          <a:p>
            <a:r>
              <a:rPr lang="en-US" altLang="zh-CN" dirty="0">
                <a:latin typeface="华文新魏" panose="02010800040101010101" pitchFamily="2" charset="-122"/>
                <a:ea typeface="华文新魏" panose="02010800040101010101" pitchFamily="2" charset="-122"/>
              </a:rPr>
              <a:t>    int  size;</a:t>
            </a:r>
          </a:p>
          <a:p>
            <a:r>
              <a:rPr lang="en-US" altLang="zh-CN" dirty="0">
                <a:latin typeface="华文新魏" panose="02010800040101010101" pitchFamily="2" charset="-122"/>
                <a:ea typeface="华文新魏" panose="02010800040101010101" pitchFamily="2" charset="-122"/>
              </a:rPr>
              <a:t>public:</a:t>
            </a:r>
          </a:p>
          <a:p>
            <a:r>
              <a:rPr lang="en-US" altLang="zh-CN" dirty="0">
                <a:latin typeface="华文新魏" panose="02010800040101010101" pitchFamily="2" charset="-122"/>
                <a:ea typeface="华文新魏" panose="02010800040101010101" pitchFamily="2" charset="-122"/>
              </a:rPr>
              <a:t>    VECTOR(int);			//</a:t>
            </a:r>
            <a:r>
              <a:rPr lang="zh-CN" altLang="en-US" dirty="0">
                <a:latin typeface="华文新魏" panose="02010800040101010101" pitchFamily="2" charset="-122"/>
                <a:ea typeface="华文新魏" panose="02010800040101010101" pitchFamily="2" charset="-122"/>
              </a:rPr>
              <a:t>特化后其所属类名为</a:t>
            </a:r>
            <a:r>
              <a:rPr lang="en-US" altLang="zh-CN" dirty="0">
                <a:latin typeface="华文新魏" panose="02010800040101010101" pitchFamily="2" charset="-122"/>
                <a:ea typeface="华文新魏" panose="02010800040101010101" pitchFamily="2" charset="-122"/>
              </a:rPr>
              <a:t>VECTOR &lt;char*&gt;</a:t>
            </a:r>
          </a:p>
          <a:p>
            <a:r>
              <a:rPr lang="en-US" altLang="zh-CN" dirty="0">
                <a:latin typeface="华文新魏" panose="02010800040101010101" pitchFamily="2" charset="-122"/>
                <a:ea typeface="华文新魏" panose="02010800040101010101" pitchFamily="2" charset="-122"/>
              </a:rPr>
              <a:t>    ~VECTOR( ) </a:t>
            </a:r>
            <a:r>
              <a:rPr lang="en-US" altLang="zh-CN" dirty="0" err="1">
                <a:latin typeface="华文新魏" panose="02010800040101010101" pitchFamily="2" charset="-122"/>
                <a:ea typeface="华文新魏" panose="02010800040101010101" pitchFamily="2" charset="-122"/>
              </a:rPr>
              <a:t>noexcept</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特化后其所属类名为</a:t>
            </a:r>
            <a:r>
              <a:rPr lang="en-US" altLang="zh-CN" dirty="0">
                <a:latin typeface="华文新魏" panose="02010800040101010101" pitchFamily="2" charset="-122"/>
                <a:ea typeface="华文新魏" panose="02010800040101010101" pitchFamily="2" charset="-122"/>
              </a:rPr>
              <a:t>VECTOR &lt;char*&gt;</a:t>
            </a:r>
            <a:r>
              <a:rPr lang="zh-CN" altLang="en-US" dirty="0">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不是虚函数</a:t>
            </a:r>
          </a:p>
          <a:p>
            <a:r>
              <a:rPr lang="zh-CN" altLang="en-US" dirty="0">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virtual</a:t>
            </a:r>
            <a:r>
              <a:rPr lang="en-US" altLang="zh-CN" dirty="0">
                <a:latin typeface="华文新魏" panose="02010800040101010101" pitchFamily="2" charset="-122"/>
                <a:ea typeface="华文新魏" panose="02010800040101010101" pitchFamily="2" charset="-122"/>
              </a:rPr>
              <a:t> char*&amp; operator[ ](int </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 { return data[</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 };	//</a:t>
            </a:r>
            <a:r>
              <a:rPr lang="zh-CN" altLang="en-US" dirty="0">
                <a:solidFill>
                  <a:srgbClr val="FF0000"/>
                </a:solidFill>
                <a:latin typeface="华文新魏" panose="02010800040101010101" pitchFamily="2" charset="-122"/>
                <a:ea typeface="华文新魏" panose="02010800040101010101" pitchFamily="2" charset="-122"/>
              </a:rPr>
              <a:t>特化后为虚函数</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VECTOR &lt;char*&gt;::VECTOR(int n)	//</a:t>
            </a:r>
            <a:r>
              <a:rPr lang="zh-CN" altLang="en-US" dirty="0">
                <a:latin typeface="华文新魏" panose="02010800040101010101" pitchFamily="2" charset="-122"/>
                <a:ea typeface="华文新魏" panose="02010800040101010101" pitchFamily="2" charset="-122"/>
              </a:rPr>
              <a:t>使用特化后的类名</a:t>
            </a:r>
            <a:r>
              <a:rPr lang="en-US" altLang="zh-CN" dirty="0">
                <a:latin typeface="华文新魏" panose="02010800040101010101" pitchFamily="2" charset="-122"/>
                <a:ea typeface="华文新魏" panose="02010800040101010101" pitchFamily="2" charset="-122"/>
              </a:rPr>
              <a:t>VECTOR &lt;char*&gt;</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data = new char* [size = n];</a:t>
            </a:r>
          </a:p>
          <a:p>
            <a:r>
              <a:rPr lang="en-US" altLang="zh-CN" dirty="0">
                <a:latin typeface="华文新魏" panose="02010800040101010101" pitchFamily="2" charset="-122"/>
                <a:ea typeface="华文新魏" panose="02010800040101010101" pitchFamily="2" charset="-122"/>
              </a:rPr>
              <a:t>    for (int </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 = 0; </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 &lt; n; </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 data[</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 = 0;</a:t>
            </a:r>
          </a:p>
          <a:p>
            <a:r>
              <a:rPr lang="en-US" altLang="zh-CN" dirty="0">
                <a:latin typeface="华文新魏" panose="02010800040101010101" pitchFamily="2" charset="-122"/>
                <a:ea typeface="华文新魏" panose="02010800040101010101" pitchFamily="2" charset="-122"/>
              </a:rPr>
              <a:t>}</a:t>
            </a:r>
          </a:p>
        </p:txBody>
      </p:sp>
      <p:sp>
        <p:nvSpPr>
          <p:cNvPr id="3" name="矩形 2">
            <a:extLst>
              <a:ext uri="{FF2B5EF4-FFF2-40B4-BE49-F238E27FC236}">
                <a16:creationId xmlns:a16="http://schemas.microsoft.com/office/drawing/2014/main" id="{785CE983-4228-426B-85B5-EE6C86C3B0D6}"/>
              </a:ext>
            </a:extLst>
          </p:cNvPr>
          <p:cNvSpPr/>
          <p:nvPr/>
        </p:nvSpPr>
        <p:spPr>
          <a:xfrm>
            <a:off x="4283222" y="5765076"/>
            <a:ext cx="7325360" cy="923330"/>
          </a:xfrm>
          <a:prstGeom prst="rect">
            <a:avLst/>
          </a:prstGeom>
        </p:spPr>
        <p:txBody>
          <a:bodyPr wrap="square">
            <a:spAutoFit/>
          </a:bodyPr>
          <a:lstStyle/>
          <a:p>
            <a:r>
              <a:rPr lang="zh-CN" altLang="en-US" b="1" dirty="0">
                <a:solidFill>
                  <a:srgbClr val="FF0000"/>
                </a:solidFill>
              </a:rPr>
              <a:t>如果类模板定义了虚函数，由编译器自动实例化产生的实例类的对应函数是虚函数。但如果自己定义特化类，可以修改为非虚函数。</a:t>
            </a:r>
            <a:endParaRPr lang="en-US" altLang="zh-CN" b="1" dirty="0">
              <a:solidFill>
                <a:srgbClr val="FF0000"/>
              </a:solidFill>
            </a:endParaRPr>
          </a:p>
          <a:p>
            <a:r>
              <a:rPr lang="zh-CN" altLang="en-US" b="1" dirty="0">
                <a:solidFill>
                  <a:srgbClr val="FF0000"/>
                </a:solidFill>
              </a:rPr>
              <a:t>特化就是自己定义实例类，不是由编译器自动产生。</a:t>
            </a:r>
          </a:p>
        </p:txBody>
      </p:sp>
      <p:sp>
        <p:nvSpPr>
          <p:cNvPr id="4" name="灯片编号占位符 3">
            <a:extLst>
              <a:ext uri="{FF2B5EF4-FFF2-40B4-BE49-F238E27FC236}">
                <a16:creationId xmlns:a16="http://schemas.microsoft.com/office/drawing/2014/main" id="{738AB952-FE75-E335-DC4E-87EAC6B868D1}"/>
              </a:ext>
            </a:extLst>
          </p:cNvPr>
          <p:cNvSpPr>
            <a:spLocks noGrp="1"/>
          </p:cNvSpPr>
          <p:nvPr>
            <p:ph type="sldNum" sz="quarter" idx="12"/>
          </p:nvPr>
        </p:nvSpPr>
        <p:spPr/>
        <p:txBody>
          <a:bodyPr/>
          <a:lstStyle/>
          <a:p>
            <a:fld id="{CC813869-C08B-485D-8632-BA365BA2F4BA}" type="slidenum">
              <a:rPr lang="zh-CN" altLang="en-US" smtClean="0"/>
              <a:t>34</a:t>
            </a:fld>
            <a:endParaRPr lang="zh-CN" altLang="en-US"/>
          </a:p>
        </p:txBody>
      </p:sp>
    </p:spTree>
    <p:extLst>
      <p:ext uri="{BB962C8B-B14F-4D97-AF65-F5344CB8AC3E}">
        <p14:creationId xmlns:p14="http://schemas.microsoft.com/office/powerpoint/2010/main" val="322127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25D28DD5-FBE3-418F-86D1-7921EC22B4CF}"/>
              </a:ext>
            </a:extLst>
          </p:cNvPr>
          <p:cNvSpPr txBox="1"/>
          <p:nvPr/>
        </p:nvSpPr>
        <p:spPr>
          <a:xfrm>
            <a:off x="180145" y="1341845"/>
            <a:ext cx="12011855" cy="4801314"/>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VECTOR &lt;char*&gt;::~VECTOR( ) </a:t>
            </a:r>
            <a:r>
              <a:rPr lang="en-US" altLang="zh-CN" dirty="0" err="1">
                <a:latin typeface="华文新魏" panose="02010800040101010101" pitchFamily="2" charset="-122"/>
                <a:ea typeface="华文新魏" panose="02010800040101010101" pitchFamily="2" charset="-122"/>
              </a:rPr>
              <a:t>noexcept</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使用特化后的类名</a:t>
            </a:r>
            <a:r>
              <a:rPr lang="en-US" altLang="zh-CN" dirty="0">
                <a:latin typeface="华文新魏" panose="02010800040101010101" pitchFamily="2" charset="-122"/>
                <a:ea typeface="华文新魏" panose="02010800040101010101" pitchFamily="2" charset="-122"/>
              </a:rPr>
              <a:t>VECTOR &lt;char*&gt;</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if(data==</a:t>
            </a:r>
            <a:r>
              <a:rPr lang="en-US" altLang="zh-CN" dirty="0" err="1">
                <a:latin typeface="华文新魏" panose="02010800040101010101" pitchFamily="2" charset="-122"/>
                <a:ea typeface="华文新魏" panose="02010800040101010101" pitchFamily="2" charset="-122"/>
              </a:rPr>
              <a:t>nullptr</a:t>
            </a:r>
            <a:r>
              <a:rPr lang="en-US" altLang="zh-CN" dirty="0">
                <a:latin typeface="华文新魏" panose="02010800040101010101" pitchFamily="2" charset="-122"/>
                <a:ea typeface="华文新魏" panose="02010800040101010101" pitchFamily="2" charset="-122"/>
              </a:rPr>
              <a:t>) return;</a:t>
            </a:r>
          </a:p>
          <a:p>
            <a:r>
              <a:rPr lang="en-US" altLang="zh-CN" dirty="0">
                <a:latin typeface="华文新魏" panose="02010800040101010101" pitchFamily="2" charset="-122"/>
                <a:ea typeface="华文新魏" panose="02010800040101010101" pitchFamily="2" charset="-122"/>
              </a:rPr>
              <a:t>    for(int </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=0; </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&lt;size; </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	delete data[</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delete data;	data=</a:t>
            </a:r>
            <a:r>
              <a:rPr lang="en-US" altLang="zh-CN" dirty="0" err="1">
                <a:latin typeface="华文新魏" panose="02010800040101010101" pitchFamily="2" charset="-122"/>
                <a:ea typeface="华文新魏" panose="02010800040101010101" pitchFamily="2" charset="-122"/>
              </a:rPr>
              <a:t>nullptr</a:t>
            </a:r>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cout</a:t>
            </a:r>
            <a:r>
              <a:rPr lang="en-US" altLang="zh-CN" dirty="0">
                <a:latin typeface="华文新魏" panose="02010800040101010101" pitchFamily="2" charset="-122"/>
                <a:ea typeface="华文新魏" panose="02010800040101010101" pitchFamily="2" charset="-122"/>
              </a:rPr>
              <a:t> &lt;&lt; "DES C\n";</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class A : public VECTOR&lt;int&gt; { </a:t>
            </a:r>
            <a:r>
              <a:rPr lang="en-US" altLang="zh-CN" dirty="0">
                <a:solidFill>
                  <a:srgbClr val="FF0000"/>
                </a:solidFill>
                <a:latin typeface="华文新魏" panose="02010800040101010101" pitchFamily="2" charset="-122"/>
                <a:ea typeface="华文新魏" panose="02010800040101010101" pitchFamily="2" charset="-122"/>
              </a:rPr>
              <a:t>//VECTOR&lt;int&gt;</a:t>
            </a:r>
            <a:r>
              <a:rPr lang="zh-CN" altLang="en-US" dirty="0">
                <a:solidFill>
                  <a:srgbClr val="FF0000"/>
                </a:solidFill>
                <a:latin typeface="华文新魏" panose="02010800040101010101" pitchFamily="2" charset="-122"/>
                <a:ea typeface="华文新魏" panose="02010800040101010101" pitchFamily="2" charset="-122"/>
              </a:rPr>
              <a:t>是类模板的实例类，由编译器自动产生，</a:t>
            </a:r>
            <a:r>
              <a:rPr lang="en-US" altLang="zh-CN" dirty="0">
                <a:solidFill>
                  <a:srgbClr val="FF0000"/>
                </a:solidFill>
                <a:latin typeface="华文新魏" panose="02010800040101010101" pitchFamily="2" charset="-122"/>
                <a:ea typeface="华文新魏" panose="02010800040101010101" pitchFamily="2" charset="-122"/>
              </a:rPr>
              <a:t>A</a:t>
            </a:r>
            <a:r>
              <a:rPr lang="zh-CN" altLang="en-US" dirty="0">
                <a:solidFill>
                  <a:srgbClr val="FF0000"/>
                </a:solidFill>
                <a:latin typeface="华文新魏" panose="02010800040101010101" pitchFamily="2" charset="-122"/>
                <a:ea typeface="华文新魏" panose="02010800040101010101" pitchFamily="2" charset="-122"/>
              </a:rPr>
              <a:t>继承</a:t>
            </a:r>
            <a:r>
              <a:rPr lang="en-US" altLang="zh-CN" dirty="0">
                <a:solidFill>
                  <a:srgbClr val="FF0000"/>
                </a:solidFill>
                <a:latin typeface="华文新魏" panose="02010800040101010101" pitchFamily="2" charset="-122"/>
                <a:ea typeface="华文新魏" panose="02010800040101010101" pitchFamily="2" charset="-122"/>
              </a:rPr>
              <a:t>VECTOR&lt;int&gt;</a:t>
            </a:r>
          </a:p>
          <a:p>
            <a:r>
              <a:rPr lang="en-US" altLang="zh-CN" dirty="0">
                <a:latin typeface="华文新魏" panose="02010800040101010101" pitchFamily="2" charset="-122"/>
                <a:ea typeface="华文新魏" panose="02010800040101010101" pitchFamily="2" charset="-122"/>
              </a:rPr>
              <a:t>public: </a:t>
            </a:r>
          </a:p>
          <a:p>
            <a:r>
              <a:rPr lang="en-US" altLang="zh-CN" dirty="0">
                <a:latin typeface="华文新魏" panose="02010800040101010101" pitchFamily="2" charset="-122"/>
                <a:ea typeface="华文新魏" panose="02010800040101010101" pitchFamily="2" charset="-122"/>
              </a:rPr>
              <a:t>    A(int n): </a:t>
            </a:r>
            <a:r>
              <a:rPr lang="en-US" altLang="zh-CN" dirty="0">
                <a:solidFill>
                  <a:srgbClr val="FF0000"/>
                </a:solidFill>
                <a:latin typeface="华文新魏" panose="02010800040101010101" pitchFamily="2" charset="-122"/>
                <a:ea typeface="华文新魏" panose="02010800040101010101" pitchFamily="2" charset="-122"/>
              </a:rPr>
              <a:t>VECTOR&lt;int&gt;(n) </a:t>
            </a:r>
            <a:r>
              <a:rPr lang="en-US" altLang="zh-CN" dirty="0">
                <a:latin typeface="华文新魏" panose="02010800040101010101" pitchFamily="2" charset="-122"/>
                <a:ea typeface="华文新魏" panose="02010800040101010101" pitchFamily="2" charset="-122"/>
              </a:rPr>
              <a:t>{ }; </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调用父类</a:t>
            </a:r>
            <a:r>
              <a:rPr lang="en-US" altLang="zh-CN" dirty="0">
                <a:solidFill>
                  <a:srgbClr val="FF0000"/>
                </a:solidFill>
                <a:latin typeface="华文新魏" panose="02010800040101010101" pitchFamily="2" charset="-122"/>
                <a:ea typeface="华文新魏" panose="02010800040101010101" pitchFamily="2" charset="-122"/>
              </a:rPr>
              <a:t>VECTOR&lt;int&gt;</a:t>
            </a:r>
            <a:r>
              <a:rPr lang="zh-CN" altLang="en-US" dirty="0">
                <a:solidFill>
                  <a:srgbClr val="FF0000"/>
                </a:solidFill>
                <a:latin typeface="华文新魏" panose="02010800040101010101" pitchFamily="2" charset="-122"/>
                <a:ea typeface="华文新魏" panose="02010800040101010101" pitchFamily="2" charset="-122"/>
              </a:rPr>
              <a:t>的构造函数</a:t>
            </a:r>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 ){ </a:t>
            </a:r>
            <a:r>
              <a:rPr lang="en-US" altLang="zh-CN" dirty="0" err="1">
                <a:latin typeface="华文新魏" panose="02010800040101010101" pitchFamily="2" charset="-122"/>
                <a:ea typeface="华文新魏" panose="02010800040101010101" pitchFamily="2" charset="-122"/>
              </a:rPr>
              <a:t>cout</a:t>
            </a:r>
            <a:r>
              <a:rPr lang="en-US" altLang="zh-CN" dirty="0">
                <a:latin typeface="华文新魏" panose="02010800040101010101" pitchFamily="2" charset="-122"/>
                <a:ea typeface="华文新魏" panose="02010800040101010101" pitchFamily="2" charset="-122"/>
              </a:rPr>
              <a:t> &lt;&lt; "DES A\n"; }	//</a:t>
            </a:r>
            <a:r>
              <a:rPr lang="zh-CN" altLang="en-US" dirty="0">
                <a:latin typeface="华文新魏" panose="02010800040101010101" pitchFamily="2" charset="-122"/>
                <a:ea typeface="华文新魏" panose="02010800040101010101" pitchFamily="2" charset="-122"/>
              </a:rPr>
              <a:t>自动成为虚函数：因为基类析构函数是虚函数</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class B : public VECTOR&lt;char*&gt; {</a:t>
            </a:r>
            <a:r>
              <a:rPr lang="en-US" altLang="zh-CN" dirty="0">
                <a:solidFill>
                  <a:srgbClr val="FF0000"/>
                </a:solidFill>
                <a:latin typeface="华文新魏" panose="02010800040101010101" pitchFamily="2" charset="-122"/>
                <a:ea typeface="华文新魏" panose="02010800040101010101" pitchFamily="2" charset="-122"/>
              </a:rPr>
              <a:t>//VECTOR&lt;char *&gt;</a:t>
            </a:r>
            <a:r>
              <a:rPr lang="zh-CN" altLang="en-US" dirty="0">
                <a:solidFill>
                  <a:srgbClr val="FF0000"/>
                </a:solidFill>
                <a:latin typeface="华文新魏" panose="02010800040101010101" pitchFamily="2" charset="-122"/>
                <a:ea typeface="华文新魏" panose="02010800040101010101" pitchFamily="2" charset="-122"/>
              </a:rPr>
              <a:t>是自定义的特化实例类，</a:t>
            </a:r>
            <a:r>
              <a:rPr lang="en-US" altLang="zh-CN" dirty="0">
                <a:solidFill>
                  <a:srgbClr val="FF0000"/>
                </a:solidFill>
                <a:latin typeface="华文新魏" panose="02010800040101010101" pitchFamily="2" charset="-122"/>
                <a:ea typeface="华文新魏" panose="02010800040101010101" pitchFamily="2" charset="-122"/>
              </a:rPr>
              <a:t>B</a:t>
            </a:r>
            <a:r>
              <a:rPr lang="zh-CN" altLang="en-US" dirty="0">
                <a:solidFill>
                  <a:srgbClr val="FF0000"/>
                </a:solidFill>
                <a:latin typeface="华文新魏" panose="02010800040101010101" pitchFamily="2" charset="-122"/>
                <a:ea typeface="华文新魏" panose="02010800040101010101" pitchFamily="2" charset="-122"/>
              </a:rPr>
              <a:t>继承</a:t>
            </a:r>
            <a:r>
              <a:rPr lang="en-US" altLang="zh-CN" dirty="0">
                <a:solidFill>
                  <a:srgbClr val="FF0000"/>
                </a:solidFill>
                <a:latin typeface="华文新魏" panose="02010800040101010101" pitchFamily="2" charset="-122"/>
                <a:ea typeface="华文新魏" panose="02010800040101010101" pitchFamily="2" charset="-122"/>
              </a:rPr>
              <a:t>VECTOR&lt;char *&gt;</a:t>
            </a:r>
          </a:p>
          <a:p>
            <a:r>
              <a:rPr lang="en-US" altLang="zh-CN" dirty="0">
                <a:latin typeface="华文新魏" panose="02010800040101010101" pitchFamily="2" charset="-122"/>
                <a:ea typeface="华文新魏" panose="02010800040101010101" pitchFamily="2" charset="-122"/>
              </a:rPr>
              <a:t>public:</a:t>
            </a:r>
          </a:p>
          <a:p>
            <a:r>
              <a:rPr lang="en-US" altLang="zh-CN" dirty="0">
                <a:latin typeface="华文新魏" panose="02010800040101010101" pitchFamily="2" charset="-122"/>
                <a:ea typeface="华文新魏" panose="02010800040101010101" pitchFamily="2" charset="-122"/>
              </a:rPr>
              <a:t>    B(int n): VECTOR&lt;char*&gt;(n) { };</a:t>
            </a:r>
          </a:p>
          <a:p>
            <a:r>
              <a:rPr lang="en-US" altLang="zh-CN" dirty="0">
                <a:latin typeface="华文新魏" panose="02010800040101010101" pitchFamily="2" charset="-122"/>
                <a:ea typeface="华文新魏" panose="02010800040101010101" pitchFamily="2" charset="-122"/>
              </a:rPr>
              <a:t>    ~B( ) </a:t>
            </a:r>
            <a:r>
              <a:rPr lang="en-US" altLang="zh-CN" dirty="0" err="1">
                <a:latin typeface="华文新魏" panose="02010800040101010101" pitchFamily="2" charset="-122"/>
                <a:ea typeface="华文新魏" panose="02010800040101010101" pitchFamily="2" charset="-122"/>
              </a:rPr>
              <a:t>noexcept</a:t>
            </a:r>
            <a:r>
              <a:rPr lang="en-US" altLang="zh-CN" dirty="0">
                <a:latin typeface="华文新魏" panose="02010800040101010101" pitchFamily="2" charset="-122"/>
                <a:ea typeface="华文新魏" panose="02010800040101010101" pitchFamily="2" charset="-122"/>
              </a:rPr>
              <a:t> { </a:t>
            </a:r>
            <a:r>
              <a:rPr lang="en-US" altLang="zh-CN" dirty="0" err="1">
                <a:latin typeface="华文新魏" panose="02010800040101010101" pitchFamily="2" charset="-122"/>
                <a:ea typeface="华文新魏" panose="02010800040101010101" pitchFamily="2" charset="-122"/>
              </a:rPr>
              <a:t>cout</a:t>
            </a:r>
            <a:r>
              <a:rPr lang="en-US" altLang="zh-CN" dirty="0">
                <a:latin typeface="华文新魏" panose="02010800040101010101" pitchFamily="2" charset="-122"/>
                <a:ea typeface="华文新魏" panose="02010800040101010101" pitchFamily="2" charset="-122"/>
              </a:rPr>
              <a:t> &lt;&lt; "DES B\n"; }//</a:t>
            </a:r>
            <a:r>
              <a:rPr lang="zh-CN" altLang="en-US" dirty="0">
                <a:latin typeface="华文新魏" panose="02010800040101010101" pitchFamily="2" charset="-122"/>
                <a:ea typeface="华文新魏" panose="02010800040101010101" pitchFamily="2" charset="-122"/>
              </a:rPr>
              <a:t>特化的</a:t>
            </a:r>
            <a:r>
              <a:rPr lang="en-US" altLang="zh-CN" dirty="0">
                <a:latin typeface="华文新魏" panose="02010800040101010101" pitchFamily="2" charset="-122"/>
                <a:ea typeface="华文新魏" panose="02010800040101010101" pitchFamily="2" charset="-122"/>
              </a:rPr>
              <a:t>VECTOR&lt;char *&gt;</a:t>
            </a:r>
            <a:r>
              <a:rPr lang="zh-CN" altLang="en-US" dirty="0">
                <a:latin typeface="华文新魏" panose="02010800040101010101" pitchFamily="2" charset="-122"/>
                <a:ea typeface="华文新魏" panose="02010800040101010101" pitchFamily="2" charset="-122"/>
              </a:rPr>
              <a:t>析构函数不是虚函数，故</a:t>
            </a:r>
            <a:r>
              <a:rPr lang="en-US" altLang="zh-CN" dirty="0">
                <a:latin typeface="华文新魏" panose="02010800040101010101" pitchFamily="2" charset="-122"/>
                <a:ea typeface="华文新魏" panose="02010800040101010101" pitchFamily="2" charset="-122"/>
              </a:rPr>
              <a:t>~B</a:t>
            </a:r>
            <a:r>
              <a:rPr lang="zh-CN" altLang="en-US" dirty="0">
                <a:latin typeface="华文新魏" panose="02010800040101010101" pitchFamily="2" charset="-122"/>
                <a:ea typeface="华文新魏" panose="02010800040101010101" pitchFamily="2" charset="-122"/>
              </a:rPr>
              <a:t>也不是</a:t>
            </a:r>
          </a:p>
          <a:p>
            <a:r>
              <a:rPr lang="en-US" altLang="zh-CN" dirty="0">
                <a:latin typeface="华文新魏" panose="02010800040101010101" pitchFamily="2" charset="-122"/>
                <a:ea typeface="华文新魏" panose="02010800040101010101" pitchFamily="2" charset="-122"/>
              </a:rPr>
              <a:t>};</a:t>
            </a:r>
          </a:p>
        </p:txBody>
      </p:sp>
      <p:sp>
        <p:nvSpPr>
          <p:cNvPr id="3" name="灯片编号占位符 2">
            <a:extLst>
              <a:ext uri="{FF2B5EF4-FFF2-40B4-BE49-F238E27FC236}">
                <a16:creationId xmlns:a16="http://schemas.microsoft.com/office/drawing/2014/main" id="{1686F9D2-10FE-7B6E-E5AF-044EAF6ED8C0}"/>
              </a:ext>
            </a:extLst>
          </p:cNvPr>
          <p:cNvSpPr>
            <a:spLocks noGrp="1"/>
          </p:cNvSpPr>
          <p:nvPr>
            <p:ph type="sldNum" sz="quarter" idx="12"/>
          </p:nvPr>
        </p:nvSpPr>
        <p:spPr/>
        <p:txBody>
          <a:bodyPr/>
          <a:lstStyle/>
          <a:p>
            <a:fld id="{CC813869-C08B-485D-8632-BA365BA2F4BA}" type="slidenum">
              <a:rPr lang="zh-CN" altLang="en-US" smtClean="0"/>
              <a:t>35</a:t>
            </a:fld>
            <a:endParaRPr lang="zh-CN" altLang="en-US"/>
          </a:p>
        </p:txBody>
      </p:sp>
    </p:spTree>
    <p:extLst>
      <p:ext uri="{BB962C8B-B14F-4D97-AF65-F5344CB8AC3E}">
        <p14:creationId xmlns:p14="http://schemas.microsoft.com/office/powerpoint/2010/main" val="28511185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521B3EF3-F05B-48EF-81B7-E44736DDB132}"/>
              </a:ext>
            </a:extLst>
          </p:cNvPr>
          <p:cNvSpPr txBox="1"/>
          <p:nvPr/>
        </p:nvSpPr>
        <p:spPr>
          <a:xfrm>
            <a:off x="902672" y="1557102"/>
            <a:ext cx="10324128" cy="3693319"/>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void main(void)</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VECTOR &lt;int&gt;  	LI(10);		</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自动生成的实例类</a:t>
            </a:r>
            <a:r>
              <a:rPr lang="en-US" altLang="zh-CN" dirty="0">
                <a:solidFill>
                  <a:srgbClr val="FF0000"/>
                </a:solidFill>
                <a:latin typeface="华文新魏" panose="02010800040101010101" pitchFamily="2" charset="-122"/>
                <a:ea typeface="华文新魏" panose="02010800040101010101" pitchFamily="2" charset="-122"/>
              </a:rPr>
              <a:t>VECTOR &lt;int&gt;</a:t>
            </a:r>
          </a:p>
          <a:p>
            <a:r>
              <a:rPr lang="en-US" altLang="zh-CN" dirty="0">
                <a:latin typeface="华文新魏" panose="02010800040101010101" pitchFamily="2" charset="-122"/>
                <a:ea typeface="华文新魏" panose="02010800040101010101" pitchFamily="2" charset="-122"/>
              </a:rPr>
              <a:t>        VECTOR &lt;char*&gt;	LC(10);	    //</a:t>
            </a:r>
            <a:r>
              <a:rPr lang="zh-CN" altLang="en-US" dirty="0">
                <a:solidFill>
                  <a:srgbClr val="FF0000"/>
                </a:solidFill>
                <a:latin typeface="华文新魏" panose="02010800040101010101" pitchFamily="2" charset="-122"/>
                <a:ea typeface="华文新魏" panose="02010800040101010101" pitchFamily="2" charset="-122"/>
              </a:rPr>
              <a:t>优先使用特化的实例类</a:t>
            </a:r>
            <a:r>
              <a:rPr lang="en-US" altLang="zh-CN" dirty="0">
                <a:solidFill>
                  <a:srgbClr val="FF0000"/>
                </a:solidFill>
                <a:latin typeface="华文新魏" panose="02010800040101010101" pitchFamily="2" charset="-122"/>
                <a:ea typeface="华文新魏" panose="02010800040101010101" pitchFamily="2" charset="-122"/>
              </a:rPr>
              <a:t>VECTOR&lt;char*&gt;</a:t>
            </a:r>
          </a:p>
          <a:p>
            <a:r>
              <a:rPr lang="en-US" altLang="zh-CN" dirty="0">
                <a:latin typeface="华文新魏" panose="02010800040101010101" pitchFamily="2" charset="-122"/>
                <a:ea typeface="华文新魏" panose="02010800040101010101" pitchFamily="2" charset="-122"/>
              </a:rPr>
              <a:t>        VECTOR&lt;int&gt;* p = new VECTOR&lt;int&gt;(3);</a:t>
            </a:r>
          </a:p>
          <a:p>
            <a:r>
              <a:rPr lang="en-US" altLang="zh-CN" dirty="0">
                <a:latin typeface="华文新魏" panose="02010800040101010101" pitchFamily="2" charset="-122"/>
                <a:ea typeface="华文新魏" panose="02010800040101010101" pitchFamily="2" charset="-122"/>
              </a:rPr>
              <a:t>        delete p;</a:t>
            </a:r>
          </a:p>
          <a:p>
            <a:r>
              <a:rPr lang="en-US" altLang="zh-CN" dirty="0">
                <a:latin typeface="华文新魏" panose="02010800040101010101" pitchFamily="2" charset="-122"/>
                <a:ea typeface="华文新魏" panose="02010800040101010101" pitchFamily="2" charset="-122"/>
              </a:rPr>
              <a:t>        p = new A(3);  	//VECTOR&lt;int&gt;</a:t>
            </a:r>
            <a:r>
              <a:rPr lang="zh-CN" altLang="en-US" dirty="0">
                <a:latin typeface="华文新魏" panose="02010800040101010101" pitchFamily="2" charset="-122"/>
                <a:ea typeface="华文新魏" panose="02010800040101010101" pitchFamily="2" charset="-122"/>
              </a:rPr>
              <a:t>是</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的父类，父类指针指向子类对象</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delete p;</a:t>
            </a:r>
          </a:p>
          <a:p>
            <a:r>
              <a:rPr lang="en-US" altLang="zh-CN" dirty="0">
                <a:latin typeface="华文新魏" panose="02010800040101010101" pitchFamily="2" charset="-122"/>
                <a:ea typeface="华文新魏" panose="02010800040101010101" pitchFamily="2" charset="-122"/>
              </a:rPr>
              <a:t>        VECTOR&lt;char*&gt; *q = new VECTOR&lt;char*&gt;(3);</a:t>
            </a:r>
          </a:p>
          <a:p>
            <a:r>
              <a:rPr lang="en-US" altLang="zh-CN" dirty="0">
                <a:latin typeface="华文新魏" panose="02010800040101010101" pitchFamily="2" charset="-122"/>
                <a:ea typeface="华文新魏" panose="02010800040101010101" pitchFamily="2" charset="-122"/>
              </a:rPr>
              <a:t>        delete q;</a:t>
            </a:r>
          </a:p>
          <a:p>
            <a:r>
              <a:rPr lang="en-US" altLang="zh-CN" dirty="0">
                <a:latin typeface="华文新魏" panose="02010800040101010101" pitchFamily="2" charset="-122"/>
                <a:ea typeface="华文新魏" panose="02010800040101010101" pitchFamily="2" charset="-122"/>
              </a:rPr>
              <a:t>        q = new B(3);	 //VECTOR&lt;char *&gt;</a:t>
            </a:r>
            <a:r>
              <a:rPr lang="zh-CN" altLang="en-US" dirty="0">
                <a:latin typeface="华文新魏" panose="02010800040101010101" pitchFamily="2" charset="-122"/>
                <a:ea typeface="华文新魏" panose="02010800040101010101" pitchFamily="2" charset="-122"/>
              </a:rPr>
              <a:t>是</a:t>
            </a:r>
            <a:r>
              <a:rPr lang="en-US" altLang="zh-CN" dirty="0">
                <a:latin typeface="华文新魏" panose="02010800040101010101" pitchFamily="2" charset="-122"/>
                <a:ea typeface="华文新魏" panose="02010800040101010101" pitchFamily="2" charset="-122"/>
              </a:rPr>
              <a:t>B</a:t>
            </a:r>
            <a:r>
              <a:rPr lang="zh-CN" altLang="en-US" dirty="0">
                <a:latin typeface="华文新魏" panose="02010800040101010101" pitchFamily="2" charset="-122"/>
                <a:ea typeface="华文新魏" panose="02010800040101010101" pitchFamily="2" charset="-122"/>
              </a:rPr>
              <a:t>的父类，父类指针指向子类对象</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delete q;				</a:t>
            </a:r>
          </a:p>
          <a:p>
            <a:r>
              <a:rPr lang="en-US" altLang="zh-CN" dirty="0">
                <a:latin typeface="华文新魏" panose="02010800040101010101" pitchFamily="2" charset="-122"/>
                <a:ea typeface="华文新魏" panose="02010800040101010101" pitchFamily="2" charset="-122"/>
              </a:rPr>
              <a:t>}</a:t>
            </a:r>
          </a:p>
        </p:txBody>
      </p:sp>
      <p:sp>
        <p:nvSpPr>
          <p:cNvPr id="6" name="文本框 5">
            <a:extLst>
              <a:ext uri="{FF2B5EF4-FFF2-40B4-BE49-F238E27FC236}">
                <a16:creationId xmlns:a16="http://schemas.microsoft.com/office/drawing/2014/main" id="{5B3748CA-5C31-43D9-8BB9-C1FED9319FAC}"/>
              </a:ext>
            </a:extLst>
          </p:cNvPr>
          <p:cNvSpPr txBox="1"/>
          <p:nvPr/>
        </p:nvSpPr>
        <p:spPr>
          <a:xfrm>
            <a:off x="902673" y="5527420"/>
            <a:ext cx="8792307" cy="646331"/>
          </a:xfrm>
          <a:prstGeom prst="rect">
            <a:avLst/>
          </a:prstGeom>
          <a:noFill/>
        </p:spPr>
        <p:txBody>
          <a:bodyPr wrap="square" rtlCol="0">
            <a:spAutoFit/>
          </a:bodyPr>
          <a:lstStyle/>
          <a:p>
            <a:r>
              <a:rPr lang="zh-CN" altLang="en-US" dirty="0">
                <a:latin typeface="华文新魏" panose="02010800040101010101" pitchFamily="2" charset="-122"/>
                <a:ea typeface="华文新魏" panose="02010800040101010101" pitchFamily="2" charset="-122"/>
              </a:rPr>
              <a:t>除了可以特化整个类外，还可以仅特化部分函数成员，见</a:t>
            </a:r>
            <a:r>
              <a:rPr lang="zh-CN" altLang="en-US" dirty="0">
                <a:solidFill>
                  <a:srgbClr val="FF0000"/>
                </a:solidFill>
                <a:latin typeface="华文新魏" panose="02010800040101010101" pitchFamily="2" charset="-122"/>
                <a:ea typeface="华文新魏" panose="02010800040101010101" pitchFamily="2" charset="-122"/>
              </a:rPr>
              <a:t>例</a:t>
            </a:r>
            <a:r>
              <a:rPr lang="en-US" altLang="zh-CN" dirty="0">
                <a:solidFill>
                  <a:srgbClr val="FF0000"/>
                </a:solidFill>
                <a:latin typeface="华文新魏" panose="02010800040101010101" pitchFamily="2" charset="-122"/>
                <a:ea typeface="华文新魏" panose="02010800040101010101" pitchFamily="2" charset="-122"/>
              </a:rPr>
              <a:t>13.18</a:t>
            </a:r>
            <a:r>
              <a:rPr lang="zh-CN" altLang="en-US" dirty="0">
                <a:solidFill>
                  <a:srgbClr val="FF0000"/>
                </a:solidFill>
                <a:latin typeface="华文新魏" panose="02010800040101010101" pitchFamily="2" charset="-122"/>
                <a:ea typeface="华文新魏" panose="02010800040101010101" pitchFamily="2" charset="-122"/>
              </a:rPr>
              <a:t>中</a:t>
            </a:r>
            <a:r>
              <a:rPr lang="zh-CN" altLang="en-US" dirty="0">
                <a:latin typeface="华文新魏" panose="02010800040101010101" pitchFamily="2" charset="-122"/>
                <a:ea typeface="华文新魏" panose="02010800040101010101" pitchFamily="2" charset="-122"/>
              </a:rPr>
              <a:t>的</a:t>
            </a:r>
            <a:r>
              <a:rPr lang="en-US" altLang="zh-CN" dirty="0">
                <a:latin typeface="华文新魏" panose="02010800040101010101" pitchFamily="2" charset="-122"/>
                <a:ea typeface="华文新魏" panose="02010800040101010101" pitchFamily="2" charset="-122"/>
              </a:rPr>
              <a:t>:</a:t>
            </a:r>
          </a:p>
          <a:p>
            <a:r>
              <a:rPr lang="en-US" altLang="zh-CN" sz="1800" kern="100" dirty="0">
                <a:effectLst/>
                <a:latin typeface="华文新魏" panose="02010800040101010101" pitchFamily="2" charset="-122"/>
                <a:ea typeface="华文新魏" panose="02010800040101010101" pitchFamily="2" charset="-122"/>
              </a:rPr>
              <a:t>template &lt; &gt;  </a:t>
            </a:r>
            <a:r>
              <a:rPr lang="en-US" altLang="zh-CN" dirty="0">
                <a:latin typeface="华文新魏" panose="02010800040101010101" pitchFamily="2" charset="-122"/>
                <a:ea typeface="华文新魏" panose="02010800040101010101" pitchFamily="2" charset="-122"/>
              </a:rPr>
              <a:t>VECTOR &lt;char*&gt;::~VECTOR( ) </a:t>
            </a:r>
            <a:r>
              <a:rPr lang="en-US" altLang="zh-CN" dirty="0" err="1">
                <a:latin typeface="华文新魏" panose="02010800040101010101" pitchFamily="2" charset="-122"/>
                <a:ea typeface="华文新魏" panose="02010800040101010101" pitchFamily="2" charset="-122"/>
              </a:rPr>
              <a:t>noexcept</a:t>
            </a:r>
            <a:r>
              <a:rPr lang="en-US" altLang="zh-CN" dirty="0">
                <a:latin typeface="华文新魏" panose="02010800040101010101" pitchFamily="2" charset="-122"/>
                <a:ea typeface="华文新魏" panose="02010800040101010101" pitchFamily="2" charset="-122"/>
              </a:rPr>
              <a:t>{   }</a:t>
            </a:r>
            <a:endParaRPr lang="zh-CN" altLang="en-US" dirty="0">
              <a:latin typeface="华文新魏" panose="02010800040101010101" pitchFamily="2" charset="-122"/>
              <a:ea typeface="华文新魏" panose="02010800040101010101" pitchFamily="2" charset="-122"/>
            </a:endParaRPr>
          </a:p>
        </p:txBody>
      </p:sp>
      <p:sp>
        <p:nvSpPr>
          <p:cNvPr id="3" name="灯片编号占位符 2">
            <a:extLst>
              <a:ext uri="{FF2B5EF4-FFF2-40B4-BE49-F238E27FC236}">
                <a16:creationId xmlns:a16="http://schemas.microsoft.com/office/drawing/2014/main" id="{D8F3477A-0930-D0C4-B80D-CA7F2AF819CB}"/>
              </a:ext>
            </a:extLst>
          </p:cNvPr>
          <p:cNvSpPr>
            <a:spLocks noGrp="1"/>
          </p:cNvSpPr>
          <p:nvPr>
            <p:ph type="sldNum" sz="quarter" idx="12"/>
          </p:nvPr>
        </p:nvSpPr>
        <p:spPr/>
        <p:txBody>
          <a:bodyPr/>
          <a:lstStyle/>
          <a:p>
            <a:fld id="{CC813869-C08B-485D-8632-BA365BA2F4BA}" type="slidenum">
              <a:rPr lang="zh-CN" altLang="en-US" smtClean="0"/>
              <a:t>36</a:t>
            </a:fld>
            <a:endParaRPr lang="zh-CN" altLang="en-US"/>
          </a:p>
        </p:txBody>
      </p:sp>
    </p:spTree>
    <p:extLst>
      <p:ext uri="{BB962C8B-B14F-4D97-AF65-F5344CB8AC3E}">
        <p14:creationId xmlns:p14="http://schemas.microsoft.com/office/powerpoint/2010/main" val="3603346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561975"/>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13.</a:t>
            </a: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5  </a:t>
            </a:r>
            <a:r>
              <a:rPr lang="zh-CN" altLang="en-US" dirty="0">
                <a:latin typeface="华文新魏" panose="02010800040101010101" pitchFamily="2" charset="-122"/>
                <a:ea typeface="华文新魏" panose="02010800040101010101" pitchFamily="2" charset="-122"/>
              </a:rPr>
              <a:t>类模板的实例化及类型推导</a:t>
            </a:r>
          </a:p>
        </p:txBody>
      </p:sp>
      <p:sp>
        <p:nvSpPr>
          <p:cNvPr id="5" name="文本框 4">
            <a:extLst>
              <a:ext uri="{FF2B5EF4-FFF2-40B4-BE49-F238E27FC236}">
                <a16:creationId xmlns:a16="http://schemas.microsoft.com/office/drawing/2014/main" id="{93FDD9D9-2736-4807-A11F-F1E4C6141CBF}"/>
              </a:ext>
            </a:extLst>
          </p:cNvPr>
          <p:cNvSpPr txBox="1"/>
          <p:nvPr/>
        </p:nvSpPr>
        <p:spPr>
          <a:xfrm>
            <a:off x="859733" y="2413744"/>
            <a:ext cx="10429590" cy="1220399"/>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在定义类模板时，可以使用类模板的</a:t>
            </a:r>
            <a:r>
              <a:rPr lang="zh-CN" altLang="en-US" sz="2400" b="1" dirty="0">
                <a:solidFill>
                  <a:srgbClr val="FF0000"/>
                </a:solidFill>
                <a:latin typeface="华文新魏" panose="02010800040101010101" pitchFamily="2" charset="-122"/>
                <a:ea typeface="华文新魏" panose="02010800040101010101" pitchFamily="2" charset="-122"/>
              </a:rPr>
              <a:t>类型形参</a:t>
            </a:r>
            <a:r>
              <a:rPr lang="zh-CN" altLang="en-US" sz="2400" b="1" dirty="0">
                <a:latin typeface="华文新魏" panose="02010800040101010101" pitchFamily="2" charset="-122"/>
                <a:ea typeface="华文新魏" panose="02010800040101010101" pitchFamily="2" charset="-122"/>
              </a:rPr>
              <a:t>进行类型推导。</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实例类可以作为基类</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实例函数可以成为类的友元函数</a:t>
            </a:r>
            <a:endParaRPr lang="en-US" altLang="zh-CN" sz="2400" b="1" dirty="0">
              <a:latin typeface="华文新魏" panose="02010800040101010101" pitchFamily="2" charset="-122"/>
              <a:ea typeface="华文新魏" panose="02010800040101010101" pitchFamily="2" charset="-122"/>
            </a:endParaRPr>
          </a:p>
        </p:txBody>
      </p:sp>
      <p:sp>
        <p:nvSpPr>
          <p:cNvPr id="4" name="灯片编号占位符 3">
            <a:extLst>
              <a:ext uri="{FF2B5EF4-FFF2-40B4-BE49-F238E27FC236}">
                <a16:creationId xmlns:a16="http://schemas.microsoft.com/office/drawing/2014/main" id="{C4347BE3-85A1-730E-00F6-BF327E610C05}"/>
              </a:ext>
            </a:extLst>
          </p:cNvPr>
          <p:cNvSpPr>
            <a:spLocks noGrp="1"/>
          </p:cNvSpPr>
          <p:nvPr>
            <p:ph type="sldNum" sz="quarter" idx="12"/>
          </p:nvPr>
        </p:nvSpPr>
        <p:spPr/>
        <p:txBody>
          <a:bodyPr/>
          <a:lstStyle/>
          <a:p>
            <a:fld id="{CC813869-C08B-485D-8632-BA365BA2F4BA}" type="slidenum">
              <a:rPr lang="zh-CN" altLang="en-US" smtClean="0"/>
              <a:t>37</a:t>
            </a:fld>
            <a:endParaRPr lang="zh-CN" altLang="en-US"/>
          </a:p>
        </p:txBody>
      </p:sp>
    </p:spTree>
    <p:extLst>
      <p:ext uri="{BB962C8B-B14F-4D97-AF65-F5344CB8AC3E}">
        <p14:creationId xmlns:p14="http://schemas.microsoft.com/office/powerpoint/2010/main" val="18578287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2B2BC0A-15B9-47DB-9B44-E35DAD773D27}"/>
              </a:ext>
            </a:extLst>
          </p:cNvPr>
          <p:cNvSpPr txBox="1"/>
          <p:nvPr/>
        </p:nvSpPr>
        <p:spPr>
          <a:xfrm>
            <a:off x="13609" y="92630"/>
            <a:ext cx="11920942" cy="6740307"/>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template&lt;class T&gt;</a:t>
            </a:r>
          </a:p>
          <a:p>
            <a:r>
              <a:rPr lang="en-US" altLang="zh-CN" dirty="0">
                <a:latin typeface="华文新魏" panose="02010800040101010101" pitchFamily="2" charset="-122"/>
                <a:ea typeface="华文新魏" panose="02010800040101010101" pitchFamily="2" charset="-122"/>
              </a:rPr>
              <a:t>    class A{    //</a:t>
            </a:r>
            <a:r>
              <a:rPr lang="zh-CN" altLang="en-US" dirty="0">
                <a:latin typeface="华文新魏" panose="02010800040101010101" pitchFamily="2" charset="-122"/>
                <a:ea typeface="华文新魏" panose="02010800040101010101" pitchFamily="2" charset="-122"/>
              </a:rPr>
              <a:t>定义主类模板</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T i;</a:t>
            </a:r>
          </a:p>
          <a:p>
            <a:r>
              <a:rPr lang="en-US" altLang="zh-CN" dirty="0">
                <a:latin typeface="华文新魏" panose="02010800040101010101" pitchFamily="2" charset="-122"/>
                <a:ea typeface="华文新魏" panose="02010800040101010101" pitchFamily="2" charset="-122"/>
              </a:rPr>
              <a:t>    public:</a:t>
            </a:r>
          </a:p>
          <a:p>
            <a:r>
              <a:rPr lang="en-US" altLang="zh-CN" dirty="0">
                <a:latin typeface="华文新魏" panose="02010800040101010101" pitchFamily="2" charset="-122"/>
                <a:ea typeface="华文新魏" panose="02010800040101010101" pitchFamily="2" charset="-122"/>
              </a:rPr>
              <a:t>        A(T x){ i = x;}</a:t>
            </a:r>
          </a:p>
          <a:p>
            <a:r>
              <a:rPr lang="en-US" altLang="zh-CN" dirty="0">
                <a:latin typeface="华文新魏" panose="02010800040101010101" pitchFamily="2" charset="-122"/>
                <a:ea typeface="华文新魏" panose="02010800040101010101" pitchFamily="2" charset="-122"/>
              </a:rPr>
              <a:t>        virtual operator T(){  //</a:t>
            </a:r>
            <a:r>
              <a:rPr lang="zh-CN" altLang="en-US" dirty="0">
                <a:solidFill>
                  <a:srgbClr val="FF0000"/>
                </a:solidFill>
                <a:latin typeface="华文新魏" panose="02010800040101010101" pitchFamily="2" charset="-122"/>
                <a:ea typeface="华文新魏" panose="02010800040101010101" pitchFamily="2" charset="-122"/>
              </a:rPr>
              <a:t>重载强制类型转换</a:t>
            </a:r>
            <a:r>
              <a:rPr lang="en-US" altLang="zh-CN" dirty="0">
                <a:solidFill>
                  <a:srgbClr val="FF0000"/>
                </a:solidFill>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auto x = [this]()-&gt;T {return this-&gt;i;}; </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定义</a:t>
            </a:r>
            <a:r>
              <a:rPr lang="en-US" altLang="zh-CN" dirty="0" err="1">
                <a:solidFill>
                  <a:srgbClr val="FF0000"/>
                </a:solidFill>
                <a:latin typeface="华文新魏" panose="02010800040101010101" pitchFamily="2" charset="-122"/>
                <a:ea typeface="华文新魏" panose="02010800040101010101" pitchFamily="2" charset="-122"/>
              </a:rPr>
              <a:t>Lmabda</a:t>
            </a:r>
            <a:r>
              <a:rPr lang="zh-CN" altLang="en-US" dirty="0">
                <a:solidFill>
                  <a:srgbClr val="FF0000"/>
                </a:solidFill>
                <a:latin typeface="华文新魏" panose="02010800040101010101" pitchFamily="2" charset="-122"/>
                <a:ea typeface="华文新魏" panose="02010800040101010101" pitchFamily="2" charset="-122"/>
              </a:rPr>
              <a:t>表达式模板，必须显式捕获</a:t>
            </a:r>
            <a:r>
              <a:rPr lang="en-US" altLang="zh-CN" dirty="0">
                <a:solidFill>
                  <a:srgbClr val="FF0000"/>
                </a:solidFill>
                <a:latin typeface="华文新魏" panose="02010800040101010101" pitchFamily="2" charset="-122"/>
                <a:ea typeface="华文新魏" panose="02010800040101010101" pitchFamily="2" charset="-122"/>
              </a:rPr>
              <a:t>this</a:t>
            </a:r>
            <a:r>
              <a:rPr lang="zh-CN" altLang="en-US" dirty="0">
                <a:solidFill>
                  <a:srgbClr val="FF0000"/>
                </a:solidFill>
                <a:latin typeface="华文新魏" panose="02010800040101010101" pitchFamily="2" charset="-122"/>
                <a:ea typeface="华文新魏" panose="02010800040101010101" pitchFamily="2" charset="-122"/>
              </a:rPr>
              <a:t>，返回</a:t>
            </a:r>
            <a:r>
              <a:rPr lang="en-US" altLang="zh-CN" dirty="0">
                <a:solidFill>
                  <a:srgbClr val="FF0000"/>
                </a:solidFill>
                <a:latin typeface="华文新魏" panose="02010800040101010101" pitchFamily="2" charset="-122"/>
                <a:ea typeface="华文新魏" panose="02010800040101010101" pitchFamily="2" charset="-122"/>
              </a:rPr>
              <a:t>this-&gt;i</a:t>
            </a:r>
          </a:p>
          <a:p>
            <a:r>
              <a:rPr lang="en-US" altLang="zh-CN" dirty="0">
                <a:latin typeface="华文新魏" panose="02010800040101010101" pitchFamily="2" charset="-122"/>
                <a:ea typeface="华文新魏" panose="02010800040101010101" pitchFamily="2" charset="-122"/>
              </a:rPr>
              <a:t>            return x();  //</a:t>
            </a:r>
            <a:r>
              <a:rPr lang="zh-CN" altLang="en-US" dirty="0">
                <a:latin typeface="华文新魏" panose="02010800040101010101" pitchFamily="2" charset="-122"/>
                <a:ea typeface="华文新魏" panose="02010800040101010101" pitchFamily="2" charset="-122"/>
              </a:rPr>
              <a:t>返回调用</a:t>
            </a:r>
            <a:r>
              <a:rPr lang="en-US" altLang="zh-CN" dirty="0">
                <a:latin typeface="华文新魏" panose="02010800040101010101" pitchFamily="2" charset="-122"/>
                <a:ea typeface="华文新魏" panose="02010800040101010101" pitchFamily="2" charset="-122"/>
              </a:rPr>
              <a:t>Lambda</a:t>
            </a:r>
            <a:r>
              <a:rPr lang="zh-CN" altLang="en-US" dirty="0">
                <a:latin typeface="华文新魏" panose="02010800040101010101" pitchFamily="2" charset="-122"/>
                <a:ea typeface="华文新魏" panose="02010800040101010101" pitchFamily="2" charset="-122"/>
              </a:rPr>
              <a:t>得到的值</a:t>
            </a:r>
          </a:p>
          <a:p>
            <a:r>
              <a:rPr lang="en-US" altLang="zh-CN" dirty="0">
                <a:latin typeface="华文新魏" panose="02010800040101010101" pitchFamily="2" charset="-122"/>
                <a:ea typeface="华文新魏" panose="02010800040101010101" pitchFamily="2" charset="-122"/>
              </a:rPr>
              <a:t>//            return i; //</a:t>
            </a:r>
            <a:r>
              <a:rPr lang="zh-CN" altLang="en-US" dirty="0">
                <a:latin typeface="华文新魏" panose="02010800040101010101" pitchFamily="2" charset="-122"/>
                <a:ea typeface="华文新魏" panose="02010800040101010101" pitchFamily="2" charset="-122"/>
              </a:rPr>
              <a:t>上面代码只是演示</a:t>
            </a:r>
            <a:r>
              <a:rPr lang="en-US" altLang="zh-CN" dirty="0">
                <a:latin typeface="华文新魏" panose="02010800040101010101" pitchFamily="2" charset="-122"/>
                <a:ea typeface="华文新魏" panose="02010800040101010101" pitchFamily="2" charset="-122"/>
              </a:rPr>
              <a:t>Lambda</a:t>
            </a:r>
            <a:r>
              <a:rPr lang="zh-CN" altLang="en-US" dirty="0">
                <a:latin typeface="华文新魏" panose="02010800040101010101" pitchFamily="2" charset="-122"/>
                <a:ea typeface="华文新魏" panose="02010800040101010101" pitchFamily="2" charset="-122"/>
              </a:rPr>
              <a:t>表达式。直接返回</a:t>
            </a:r>
            <a:r>
              <a:rPr lang="en-US" altLang="zh-CN" dirty="0">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也可。</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a:t>
            </a:r>
          </a:p>
          <a:p>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template&lt;class T&gt;</a:t>
            </a:r>
          </a:p>
          <a:p>
            <a:r>
              <a:rPr lang="en-US" altLang="zh-CN" dirty="0">
                <a:latin typeface="华文新魏" panose="02010800040101010101" pitchFamily="2" charset="-122"/>
                <a:ea typeface="华文新魏" panose="02010800040101010101" pitchFamily="2" charset="-122"/>
              </a:rPr>
              <a:t>    void output( T &amp;x){ </a:t>
            </a:r>
            <a:r>
              <a:rPr lang="en-US" altLang="zh-CN" dirty="0" err="1">
                <a:latin typeface="华文新魏" panose="02010800040101010101" pitchFamily="2" charset="-122"/>
                <a:ea typeface="华文新魏" panose="02010800040101010101" pitchFamily="2" charset="-122"/>
              </a:rPr>
              <a:t>cout</a:t>
            </a:r>
            <a:r>
              <a:rPr lang="en-US" altLang="zh-CN" dirty="0">
                <a:latin typeface="华文新魏" panose="02010800040101010101" pitchFamily="2" charset="-122"/>
                <a:ea typeface="华文新魏" panose="02010800040101010101" pitchFamily="2" charset="-122"/>
              </a:rPr>
              <a:t> &lt;&lt; </a:t>
            </a:r>
            <a:r>
              <a:rPr lang="en-US" altLang="zh-CN" dirty="0" err="1">
                <a:latin typeface="华文新魏" panose="02010800040101010101" pitchFamily="2" charset="-122"/>
                <a:ea typeface="华文新魏" panose="02010800040101010101" pitchFamily="2" charset="-122"/>
              </a:rPr>
              <a:t>x.k</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定义函数模板</a:t>
            </a:r>
            <a:endParaRPr lang="en-US" altLang="zh-CN" dirty="0">
              <a:latin typeface="华文新魏" panose="02010800040101010101" pitchFamily="2" charset="-122"/>
              <a:ea typeface="华文新魏" panose="02010800040101010101" pitchFamily="2" charset="-122"/>
            </a:endParaRPr>
          </a:p>
          <a:p>
            <a:endParaRPr lang="en-US" altLang="zh-CN" dirty="0">
              <a:latin typeface="华文新魏" panose="02010800040101010101" pitchFamily="2" charset="-122"/>
              <a:ea typeface="华文新魏" panose="02010800040101010101" pitchFamily="2" charset="-122"/>
            </a:endParaRPr>
          </a:p>
          <a:p>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t>
            </a:r>
            <a:r>
              <a:rPr lang="zh-CN" altLang="en-US" dirty="0">
                <a:solidFill>
                  <a:srgbClr val="FF0000"/>
                </a:solidFill>
                <a:latin typeface="华文新魏" panose="02010800040101010101" pitchFamily="2" charset="-122"/>
                <a:ea typeface="华文新魏" panose="02010800040101010101" pitchFamily="2" charset="-122"/>
              </a:rPr>
              <a:t>定义派生类</a:t>
            </a:r>
            <a:r>
              <a:rPr lang="en-US" altLang="zh-CN" dirty="0">
                <a:solidFill>
                  <a:srgbClr val="FF0000"/>
                </a:solidFill>
                <a:latin typeface="华文新魏" panose="02010800040101010101" pitchFamily="2" charset="-122"/>
                <a:ea typeface="华文新魏" panose="02010800040101010101" pitchFamily="2" charset="-122"/>
              </a:rPr>
              <a:t>B</a:t>
            </a:r>
            <a:r>
              <a:rPr lang="zh-CN" altLang="en-US" dirty="0">
                <a:solidFill>
                  <a:srgbClr val="FF0000"/>
                </a:solidFill>
                <a:latin typeface="华文新魏" panose="02010800040101010101" pitchFamily="2" charset="-122"/>
                <a:ea typeface="华文新魏" panose="02010800040101010101" pitchFamily="2" charset="-122"/>
              </a:rPr>
              <a:t>时，自动生成实例类</a:t>
            </a:r>
            <a:r>
              <a:rPr lang="en-US" altLang="zh-CN" dirty="0">
                <a:solidFill>
                  <a:srgbClr val="FF0000"/>
                </a:solidFill>
                <a:latin typeface="华文新魏" panose="02010800040101010101" pitchFamily="2" charset="-122"/>
                <a:ea typeface="华文新魏" panose="02010800040101010101" pitchFamily="2" charset="-122"/>
              </a:rPr>
              <a:t>A&lt;int&gt;</a:t>
            </a:r>
            <a:r>
              <a:rPr lang="zh-CN" altLang="en-US" dirty="0">
                <a:solidFill>
                  <a:srgbClr val="FF0000"/>
                </a:solidFill>
                <a:latin typeface="华文新魏" panose="02010800040101010101" pitchFamily="2" charset="-122"/>
                <a:ea typeface="华文新魏" panose="02010800040101010101" pitchFamily="2" charset="-122"/>
              </a:rPr>
              <a:t>作为</a:t>
            </a:r>
            <a:r>
              <a:rPr lang="en-US" altLang="zh-CN" dirty="0">
                <a:solidFill>
                  <a:srgbClr val="FF0000"/>
                </a:solidFill>
                <a:latin typeface="华文新魏" panose="02010800040101010101" pitchFamily="2" charset="-122"/>
                <a:ea typeface="华文新魏" panose="02010800040101010101" pitchFamily="2" charset="-122"/>
              </a:rPr>
              <a:t>B</a:t>
            </a:r>
            <a:r>
              <a:rPr lang="zh-CN" altLang="en-US" dirty="0">
                <a:solidFill>
                  <a:srgbClr val="FF0000"/>
                </a:solidFill>
                <a:latin typeface="华文新魏" panose="02010800040101010101" pitchFamily="2" charset="-122"/>
                <a:ea typeface="华文新魏" panose="02010800040101010101" pitchFamily="2" charset="-122"/>
              </a:rPr>
              <a:t>的父类</a:t>
            </a:r>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class B:public A&lt;int&gt;{</a:t>
            </a:r>
          </a:p>
          <a:p>
            <a:r>
              <a:rPr lang="en-US" altLang="zh-CN" dirty="0">
                <a:latin typeface="华文新魏" panose="02010800040101010101" pitchFamily="2" charset="-122"/>
                <a:ea typeface="华文新魏" panose="02010800040101010101" pitchFamily="2" charset="-122"/>
              </a:rPr>
              <a:t>        int k;</a:t>
            </a:r>
          </a:p>
          <a:p>
            <a:r>
              <a:rPr lang="en-US" altLang="zh-CN" dirty="0">
                <a:latin typeface="华文新魏" panose="02010800040101010101" pitchFamily="2" charset="-122"/>
                <a:ea typeface="华文新魏" panose="02010800040101010101" pitchFamily="2" charset="-122"/>
              </a:rPr>
              <a:t>        friend void output&lt;B&gt;(B &amp;); //</a:t>
            </a:r>
            <a:r>
              <a:rPr lang="zh-CN" altLang="en-US" dirty="0">
                <a:solidFill>
                  <a:srgbClr val="FF0000"/>
                </a:solidFill>
                <a:latin typeface="华文新魏" panose="02010800040101010101" pitchFamily="2" charset="-122"/>
                <a:ea typeface="华文新魏" panose="02010800040101010101" pitchFamily="2" charset="-122"/>
              </a:rPr>
              <a:t>生成模板函数实例并将其作为</a:t>
            </a:r>
            <a:r>
              <a:rPr lang="en-US" altLang="zh-CN" dirty="0">
                <a:solidFill>
                  <a:srgbClr val="FF0000"/>
                </a:solidFill>
                <a:latin typeface="华文新魏" panose="02010800040101010101" pitchFamily="2" charset="-122"/>
                <a:ea typeface="华文新魏" panose="02010800040101010101" pitchFamily="2" charset="-122"/>
              </a:rPr>
              <a:t>B</a:t>
            </a:r>
            <a:r>
              <a:rPr lang="zh-CN" altLang="en-US" dirty="0">
                <a:solidFill>
                  <a:srgbClr val="FF0000"/>
                </a:solidFill>
                <a:latin typeface="华文新魏" panose="02010800040101010101" pitchFamily="2" charset="-122"/>
                <a:ea typeface="华文新魏" panose="02010800040101010101" pitchFamily="2" charset="-122"/>
              </a:rPr>
              <a:t>的友元</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public:</a:t>
            </a:r>
          </a:p>
          <a:p>
            <a:r>
              <a:rPr lang="en-US" altLang="zh-CN" dirty="0">
                <a:latin typeface="华文新魏" panose="02010800040101010101" pitchFamily="2" charset="-122"/>
                <a:ea typeface="华文新魏" panose="02010800040101010101" pitchFamily="2" charset="-122"/>
              </a:rPr>
              <a:t>        B(int x):A&lt;int&gt;(x) { k = x;} //</a:t>
            </a:r>
            <a:r>
              <a:rPr lang="zh-CN" altLang="en-US" dirty="0">
                <a:latin typeface="华文新魏" panose="02010800040101010101" pitchFamily="2" charset="-122"/>
                <a:ea typeface="华文新魏" panose="02010800040101010101" pitchFamily="2" charset="-122"/>
              </a:rPr>
              <a:t>必须显式调用父类构造</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operator int(){ return k + A&lt;int&gt;::operator int();} //</a:t>
            </a:r>
            <a:r>
              <a:rPr lang="zh-CN" altLang="en-US" dirty="0">
                <a:solidFill>
                  <a:srgbClr val="FF0000"/>
                </a:solidFill>
                <a:latin typeface="华文新魏" panose="02010800040101010101" pitchFamily="2" charset="-122"/>
                <a:ea typeface="华文新魏" panose="02010800040101010101" pitchFamily="2" charset="-122"/>
              </a:rPr>
              <a:t>自动成为虚函数</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p:txBody>
      </p:sp>
      <p:sp>
        <p:nvSpPr>
          <p:cNvPr id="4" name="矩形 3">
            <a:extLst>
              <a:ext uri="{FF2B5EF4-FFF2-40B4-BE49-F238E27FC236}">
                <a16:creationId xmlns:a16="http://schemas.microsoft.com/office/drawing/2014/main" id="{CC7B50E2-4CC8-4213-9DB1-2609732B0856}"/>
              </a:ext>
            </a:extLst>
          </p:cNvPr>
          <p:cNvSpPr/>
          <p:nvPr/>
        </p:nvSpPr>
        <p:spPr>
          <a:xfrm>
            <a:off x="4254855" y="271306"/>
            <a:ext cx="6716903" cy="707886"/>
          </a:xfrm>
          <a:prstGeom prst="rect">
            <a:avLst/>
          </a:prstGeom>
        </p:spPr>
        <p:txBody>
          <a:bodyPr wrap="none">
            <a:spAutoFit/>
          </a:bodyPr>
          <a:lstStyle/>
          <a:p>
            <a:r>
              <a:rPr lang="zh-CN" altLang="en-US" sz="2000" dirty="0">
                <a:solidFill>
                  <a:srgbClr val="FF0000"/>
                </a:solidFill>
                <a:latin typeface="华文新魏" panose="02010800040101010101" pitchFamily="2" charset="-122"/>
                <a:ea typeface="华文新魏" panose="02010800040101010101" pitchFamily="2" charset="-122"/>
              </a:rPr>
              <a:t>例</a:t>
            </a:r>
            <a:r>
              <a:rPr lang="en-US" altLang="zh-CN" sz="2000" dirty="0">
                <a:solidFill>
                  <a:srgbClr val="FF0000"/>
                </a:solidFill>
                <a:latin typeface="华文新魏" panose="02010800040101010101" pitchFamily="2" charset="-122"/>
                <a:ea typeface="华文新魏" panose="02010800040101010101" pitchFamily="2" charset="-122"/>
              </a:rPr>
              <a:t>13.19 </a:t>
            </a:r>
            <a:r>
              <a:rPr lang="zh-CN" altLang="en-US" sz="2000" dirty="0">
                <a:solidFill>
                  <a:srgbClr val="FF0000"/>
                </a:solidFill>
                <a:latin typeface="华文新魏" panose="02010800040101010101" pitchFamily="2" charset="-122"/>
                <a:ea typeface="华文新魏" panose="02010800040101010101" pitchFamily="2" charset="-122"/>
              </a:rPr>
              <a:t>定义模板类实例作为基类，模板函数实例作为友元</a:t>
            </a:r>
            <a:endParaRPr lang="en-US" altLang="zh-CN" sz="2000" dirty="0">
              <a:solidFill>
                <a:srgbClr val="FF0000"/>
              </a:solidFill>
              <a:latin typeface="华文新魏" panose="02010800040101010101" pitchFamily="2" charset="-122"/>
              <a:ea typeface="华文新魏" panose="02010800040101010101" pitchFamily="2" charset="-122"/>
            </a:endParaRPr>
          </a:p>
          <a:p>
            <a:r>
              <a:rPr lang="zh-CN" altLang="en-US" sz="2000" dirty="0">
                <a:solidFill>
                  <a:srgbClr val="FF0000"/>
                </a:solidFill>
                <a:latin typeface="华文新魏" panose="02010800040101010101" pitchFamily="2" charset="-122"/>
                <a:ea typeface="华文新魏" panose="02010800040101010101" pitchFamily="2" charset="-122"/>
              </a:rPr>
              <a:t>定义</a:t>
            </a:r>
            <a:r>
              <a:rPr lang="en-US" altLang="zh-CN" sz="2000" dirty="0">
                <a:solidFill>
                  <a:srgbClr val="FF0000"/>
                </a:solidFill>
                <a:latin typeface="华文新魏" panose="02010800040101010101" pitchFamily="2" charset="-122"/>
                <a:ea typeface="华文新魏" panose="02010800040101010101" pitchFamily="2" charset="-122"/>
              </a:rPr>
              <a:t>Lambda</a:t>
            </a:r>
            <a:r>
              <a:rPr lang="zh-CN" altLang="en-US" sz="2000" dirty="0">
                <a:solidFill>
                  <a:srgbClr val="FF0000"/>
                </a:solidFill>
                <a:latin typeface="华文新魏" panose="02010800040101010101" pitchFamily="2" charset="-122"/>
                <a:ea typeface="华文新魏" panose="02010800040101010101" pitchFamily="2" charset="-122"/>
              </a:rPr>
              <a:t>模板和自动类型推导</a:t>
            </a:r>
          </a:p>
        </p:txBody>
      </p:sp>
      <p:sp>
        <p:nvSpPr>
          <p:cNvPr id="8" name="矩形 7">
            <a:extLst>
              <a:ext uri="{FF2B5EF4-FFF2-40B4-BE49-F238E27FC236}">
                <a16:creationId xmlns:a16="http://schemas.microsoft.com/office/drawing/2014/main" id="{582AE7F2-739F-475A-8EEB-FA44750DD63D}"/>
              </a:ext>
            </a:extLst>
          </p:cNvPr>
          <p:cNvSpPr/>
          <p:nvPr/>
        </p:nvSpPr>
        <p:spPr>
          <a:xfrm>
            <a:off x="5991415" y="2681307"/>
            <a:ext cx="6167120" cy="2585323"/>
          </a:xfrm>
          <a:prstGeom prst="rect">
            <a:avLst/>
          </a:prstGeom>
          <a:solidFill>
            <a:schemeClr val="accent2">
              <a:lumMod val="20000"/>
              <a:lumOff val="80000"/>
            </a:schemeClr>
          </a:solidFill>
        </p:spPr>
        <p:txBody>
          <a:bodyPr wrap="square">
            <a:spAutoFit/>
          </a:bodyPr>
          <a:lstStyle/>
          <a:p>
            <a:r>
              <a:rPr lang="en-US" altLang="zh-CN" dirty="0">
                <a:latin typeface="华文新魏" panose="02010800040101010101" pitchFamily="2" charset="-122"/>
                <a:ea typeface="华文新魏" panose="02010800040101010101" pitchFamily="2" charset="-122"/>
              </a:rPr>
              <a:t>void test(){</a:t>
            </a:r>
          </a:p>
          <a:p>
            <a:r>
              <a:rPr lang="en-US" altLang="zh-CN" dirty="0">
                <a:latin typeface="华文新魏" panose="02010800040101010101" pitchFamily="2" charset="-122"/>
                <a:ea typeface="华文新魏" panose="02010800040101010101" pitchFamily="2" charset="-122"/>
              </a:rPr>
              <a:t>        A&lt;int&gt; a(4); //</a:t>
            </a:r>
            <a:r>
              <a:rPr lang="zh-CN" altLang="en-US" dirty="0">
                <a:latin typeface="华文新魏" panose="02010800040101010101" pitchFamily="2" charset="-122"/>
                <a:ea typeface="华文新魏" panose="02010800040101010101" pitchFamily="2" charset="-122"/>
              </a:rPr>
              <a:t>自动从模板类生成实例类</a:t>
            </a:r>
            <a:r>
              <a:rPr lang="en-US" altLang="zh-CN" dirty="0">
                <a:latin typeface="华文新魏" panose="02010800040101010101" pitchFamily="2" charset="-122"/>
                <a:ea typeface="华文新魏" panose="02010800040101010101" pitchFamily="2" charset="-122"/>
              </a:rPr>
              <a:t>A&lt;int&gt;</a:t>
            </a:r>
          </a:p>
          <a:p>
            <a:r>
              <a:rPr lang="en-US" altLang="zh-CN" dirty="0">
                <a:latin typeface="华文新魏" panose="02010800040101010101" pitchFamily="2" charset="-122"/>
                <a:ea typeface="华文新魏" panose="02010800040101010101" pitchFamily="2" charset="-122"/>
              </a:rPr>
              <a:t>        auto b = a; //b</a:t>
            </a:r>
            <a:r>
              <a:rPr lang="zh-CN" altLang="en-US" dirty="0">
                <a:latin typeface="华文新魏" panose="02010800040101010101" pitchFamily="2" charset="-122"/>
                <a:ea typeface="华文新魏" panose="02010800040101010101" pitchFamily="2" charset="-122"/>
              </a:rPr>
              <a:t>的类型推导为</a:t>
            </a:r>
            <a:r>
              <a:rPr lang="en-US" altLang="zh-CN" dirty="0">
                <a:latin typeface="华文新魏" panose="02010800040101010101" pitchFamily="2" charset="-122"/>
                <a:ea typeface="华文新魏" panose="02010800040101010101" pitchFamily="2" charset="-122"/>
              </a:rPr>
              <a:t>A&lt;int&gt;</a:t>
            </a:r>
          </a:p>
          <a:p>
            <a:r>
              <a:rPr lang="en-US" altLang="zh-CN" dirty="0">
                <a:latin typeface="华文新魏" panose="02010800040101010101" pitchFamily="2" charset="-122"/>
                <a:ea typeface="华文新魏" panose="02010800040101010101" pitchFamily="2" charset="-122"/>
              </a:rPr>
              <a:t>        auto c = </a:t>
            </a:r>
            <a:r>
              <a:rPr lang="en-US" altLang="zh-CN" dirty="0" err="1">
                <a:latin typeface="华文新魏" panose="02010800040101010101" pitchFamily="2" charset="-122"/>
                <a:ea typeface="华文新魏" panose="02010800040101010101" pitchFamily="2" charset="-122"/>
              </a:rPr>
              <a:t>a.operator</a:t>
            </a:r>
            <a:r>
              <a:rPr lang="en-US" altLang="zh-CN" dirty="0">
                <a:latin typeface="华文新魏" panose="02010800040101010101" pitchFamily="2" charset="-122"/>
                <a:ea typeface="华文新魏" panose="02010800040101010101" pitchFamily="2" charset="-122"/>
              </a:rPr>
              <a:t> int(); //c</a:t>
            </a:r>
            <a:r>
              <a:rPr lang="zh-CN" altLang="en-US" dirty="0">
                <a:latin typeface="华文新魏" panose="02010800040101010101" pitchFamily="2" charset="-122"/>
                <a:ea typeface="华文新魏" panose="02010800040101010101" pitchFamily="2" charset="-122"/>
              </a:rPr>
              <a:t>的类型：</a:t>
            </a:r>
            <a:r>
              <a:rPr lang="en-US" altLang="zh-CN" dirty="0">
                <a:latin typeface="华文新魏" panose="02010800040101010101" pitchFamily="2" charset="-122"/>
                <a:ea typeface="华文新魏" panose="02010800040101010101" pitchFamily="2" charset="-122"/>
              </a:rPr>
              <a:t>int</a:t>
            </a:r>
          </a:p>
          <a:p>
            <a:r>
              <a:rPr lang="en-US" altLang="zh-CN" dirty="0">
                <a:latin typeface="华文新魏" panose="02010800040101010101" pitchFamily="2" charset="-122"/>
                <a:ea typeface="华文新魏" panose="02010800040101010101" pitchFamily="2" charset="-122"/>
              </a:rPr>
              <a:t>        auto d = A&lt;double&gt;(5); //d</a:t>
            </a:r>
            <a:r>
              <a:rPr lang="zh-CN" altLang="en-US" dirty="0">
                <a:latin typeface="华文新魏" panose="02010800040101010101" pitchFamily="2" charset="-122"/>
                <a:ea typeface="华文新魏" panose="02010800040101010101" pitchFamily="2" charset="-122"/>
              </a:rPr>
              <a:t>的类型为</a:t>
            </a:r>
            <a:r>
              <a:rPr lang="en-US" altLang="zh-CN" dirty="0">
                <a:latin typeface="华文新魏" panose="02010800040101010101" pitchFamily="2" charset="-122"/>
                <a:ea typeface="华文新魏" panose="02010800040101010101" pitchFamily="2" charset="-122"/>
              </a:rPr>
              <a:t>A&lt;double&gt;</a:t>
            </a:r>
          </a:p>
          <a:p>
            <a:r>
              <a:rPr lang="en-US" altLang="zh-CN" dirty="0">
                <a:latin typeface="华文新魏" panose="02010800040101010101" pitchFamily="2" charset="-122"/>
                <a:ea typeface="华文新魏" panose="02010800040101010101" pitchFamily="2" charset="-122"/>
              </a:rPr>
              <a:t>       //e</a:t>
            </a:r>
            <a:r>
              <a:rPr lang="zh-CN" altLang="en-US" dirty="0">
                <a:latin typeface="华文新魏" panose="02010800040101010101" pitchFamily="2" charset="-122"/>
                <a:ea typeface="华文新魏" panose="02010800040101010101" pitchFamily="2" charset="-122"/>
              </a:rPr>
              <a:t>为</a:t>
            </a:r>
            <a:r>
              <a:rPr lang="en-US" altLang="zh-CN" dirty="0">
                <a:latin typeface="华文新魏" panose="02010800040101010101" pitchFamily="2" charset="-122"/>
                <a:ea typeface="华文新魏" panose="02010800040101010101" pitchFamily="2" charset="-122"/>
              </a:rPr>
              <a:t>double</a:t>
            </a:r>
            <a:r>
              <a:rPr lang="zh-CN" altLang="en-US" dirty="0">
                <a:latin typeface="华文新魏" panose="02010800040101010101" pitchFamily="2" charset="-122"/>
                <a:ea typeface="华文新魏" panose="02010800040101010101" pitchFamily="2" charset="-122"/>
              </a:rPr>
              <a:t>，自动调用 </a:t>
            </a:r>
            <a:r>
              <a:rPr lang="en-US" altLang="zh-CN" dirty="0">
                <a:latin typeface="华文新魏" panose="02010800040101010101" pitchFamily="2" charset="-122"/>
                <a:ea typeface="华文新魏" panose="02010800040101010101" pitchFamily="2" charset="-122"/>
              </a:rPr>
              <a:t>A&lt;double&gt;::operator double()</a:t>
            </a:r>
          </a:p>
          <a:p>
            <a:r>
              <a:rPr lang="en-US" altLang="zh-CN" dirty="0">
                <a:latin typeface="华文新魏" panose="02010800040101010101" pitchFamily="2" charset="-122"/>
                <a:ea typeface="华文新魏" panose="02010800040101010101" pitchFamily="2" charset="-122"/>
              </a:rPr>
              <a:t>        auto e = 1 + A&lt;double&gt;(5); </a:t>
            </a:r>
          </a:p>
          <a:p>
            <a:r>
              <a:rPr lang="en-US" altLang="zh-CN" dirty="0">
                <a:latin typeface="华文新魏" panose="02010800040101010101" pitchFamily="2" charset="-122"/>
                <a:ea typeface="华文新魏" panose="02010800040101010101" pitchFamily="2" charset="-122"/>
              </a:rPr>
              <a:t>        B f(6); output(f);</a:t>
            </a:r>
          </a:p>
          <a:p>
            <a:r>
              <a:rPr lang="en-US" altLang="zh-CN" dirty="0">
                <a:latin typeface="华文新魏" panose="02010800040101010101" pitchFamily="2" charset="-122"/>
                <a:ea typeface="华文新魏" panose="02010800040101010101" pitchFamily="2" charset="-122"/>
              </a:rPr>
              <a:t>    }</a:t>
            </a:r>
            <a:endParaRPr lang="zh-CN" altLang="en-US" dirty="0">
              <a:latin typeface="华文新魏" panose="02010800040101010101" pitchFamily="2" charset="-122"/>
              <a:ea typeface="华文新魏" panose="02010800040101010101" pitchFamily="2" charset="-122"/>
            </a:endParaRPr>
          </a:p>
        </p:txBody>
      </p:sp>
      <p:sp>
        <p:nvSpPr>
          <p:cNvPr id="2" name="灯片编号占位符 1">
            <a:extLst>
              <a:ext uri="{FF2B5EF4-FFF2-40B4-BE49-F238E27FC236}">
                <a16:creationId xmlns:a16="http://schemas.microsoft.com/office/drawing/2014/main" id="{6A4712A0-4864-7715-9070-59E6CDEB1FD7}"/>
              </a:ext>
            </a:extLst>
          </p:cNvPr>
          <p:cNvSpPr>
            <a:spLocks noGrp="1"/>
          </p:cNvSpPr>
          <p:nvPr>
            <p:ph type="sldNum" sz="quarter" idx="12"/>
          </p:nvPr>
        </p:nvSpPr>
        <p:spPr/>
        <p:txBody>
          <a:bodyPr/>
          <a:lstStyle/>
          <a:p>
            <a:fld id="{CC813869-C08B-485D-8632-BA365BA2F4BA}" type="slidenum">
              <a:rPr lang="zh-CN" altLang="en-US" smtClean="0"/>
              <a:t>38</a:t>
            </a:fld>
            <a:endParaRPr lang="zh-CN" altLang="en-US"/>
          </a:p>
        </p:txBody>
      </p:sp>
    </p:spTree>
    <p:extLst>
      <p:ext uri="{BB962C8B-B14F-4D97-AF65-F5344CB8AC3E}">
        <p14:creationId xmlns:p14="http://schemas.microsoft.com/office/powerpoint/2010/main" val="21892055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561975"/>
          </a:xfrm>
        </p:spPr>
        <p:txBody>
          <a:bodyPr/>
          <a:lstStyle/>
          <a:p>
            <a:pPr>
              <a:buFont typeface="Wingdings" panose="05000000000000000000" pitchFamily="2" charset="2"/>
              <a:buChar char="u"/>
            </a:pPr>
            <a:r>
              <a:rPr lang="en-US" altLang="zh-CN" dirty="0"/>
              <a:t>13.</a:t>
            </a:r>
            <a:r>
              <a:rPr lang="zh-CN" altLang="en-US" dirty="0"/>
              <a:t> </a:t>
            </a:r>
            <a:r>
              <a:rPr lang="en-US" altLang="zh-CN" dirty="0"/>
              <a:t>5  </a:t>
            </a:r>
            <a:r>
              <a:rPr lang="zh-CN" altLang="en-US" dirty="0"/>
              <a:t>类模板的实例化及特化</a:t>
            </a:r>
          </a:p>
        </p:txBody>
      </p:sp>
      <p:sp>
        <p:nvSpPr>
          <p:cNvPr id="5" name="文本框 4">
            <a:extLst>
              <a:ext uri="{FF2B5EF4-FFF2-40B4-BE49-F238E27FC236}">
                <a16:creationId xmlns:a16="http://schemas.microsoft.com/office/drawing/2014/main" id="{93FDD9D9-2736-4807-A11F-F1E4C6141CBF}"/>
              </a:ext>
            </a:extLst>
          </p:cNvPr>
          <p:cNvSpPr txBox="1"/>
          <p:nvPr/>
        </p:nvSpPr>
        <p:spPr>
          <a:xfrm>
            <a:off x="859733" y="2413744"/>
            <a:ext cx="10429590" cy="4007828"/>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类模板或类模板的实例均可以定义</a:t>
            </a:r>
            <a:r>
              <a:rPr lang="zh-CN" altLang="en-US" sz="2400" b="1" dirty="0">
                <a:solidFill>
                  <a:srgbClr val="FF0000"/>
                </a:solidFill>
                <a:latin typeface="华文新魏" panose="02010800040101010101" pitchFamily="2" charset="-122"/>
                <a:ea typeface="华文新魏" panose="02010800040101010101" pitchFamily="2" charset="-122"/>
              </a:rPr>
              <a:t>实例成员指针</a:t>
            </a:r>
            <a:r>
              <a:rPr lang="zh-CN" altLang="en-US" sz="2400" b="1" dirty="0">
                <a:latin typeface="华文新魏" panose="02010800040101010101" pitchFamily="2" charset="-122"/>
                <a:ea typeface="华文新魏" panose="02010800040101010101" pitchFamily="2" charset="-122"/>
              </a:rPr>
              <a:t>。见如下例</a:t>
            </a:r>
            <a:r>
              <a:rPr lang="en-US" altLang="zh-CN" sz="2400" b="1" dirty="0">
                <a:latin typeface="华文新魏" panose="02010800040101010101" pitchFamily="2" charset="-122"/>
                <a:ea typeface="华文新魏" panose="02010800040101010101" pitchFamily="2" charset="-122"/>
              </a:rPr>
              <a:t>13.20</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实例化类模板时，类模板中的成员指针类型随之实例化。</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当使用类模板的实例化类，作为类模板实例化的实参时，会出现嵌套的实例化现象。原本没有问题的类型形参</a:t>
            </a:r>
            <a:r>
              <a:rPr lang="en-US" altLang="zh-CN" sz="2400" b="1" dirty="0">
                <a:latin typeface="华文新魏" panose="02010800040101010101" pitchFamily="2" charset="-122"/>
                <a:ea typeface="华文新魏" panose="02010800040101010101" pitchFamily="2" charset="-122"/>
              </a:rPr>
              <a:t>T</a:t>
            </a:r>
            <a:r>
              <a:rPr lang="zh-CN" altLang="en-US" sz="2400" b="1" dirty="0">
                <a:latin typeface="华文新魏" panose="02010800040101010101" pitchFamily="2" charset="-122"/>
                <a:ea typeface="华文新魏" panose="02010800040101010101" pitchFamily="2" charset="-122"/>
              </a:rPr>
              <a:t>，用实参</a:t>
            </a:r>
            <a:r>
              <a:rPr lang="en-US" altLang="zh-CN" sz="2400" b="1" dirty="0">
                <a:latin typeface="华文新魏" panose="02010800040101010101" pitchFamily="2" charset="-122"/>
                <a:ea typeface="华文新魏" panose="02010800040101010101" pitchFamily="2" charset="-122"/>
              </a:rPr>
              <a:t>int</a:t>
            </a:r>
            <a:r>
              <a:rPr lang="zh-CN" altLang="en-US" sz="2400" b="1" dirty="0">
                <a:latin typeface="华文新魏" panose="02010800040101010101" pitchFamily="2" charset="-122"/>
                <a:ea typeface="华文新魏" panose="02010800040101010101" pitchFamily="2" charset="-122"/>
              </a:rPr>
              <a:t>实例化</a:t>
            </a:r>
            <a:r>
              <a:rPr lang="en-US" altLang="zh-CN" sz="2400" b="1" dirty="0">
                <a:latin typeface="华文新魏" panose="02010800040101010101" pitchFamily="2" charset="-122"/>
                <a:ea typeface="华文新魏" panose="02010800040101010101" pitchFamily="2" charset="-122"/>
              </a:rPr>
              <a:t>new T[10]</a:t>
            </a:r>
            <a:r>
              <a:rPr lang="zh-CN" altLang="en-US" sz="2400" b="1" dirty="0">
                <a:latin typeface="华文新魏" panose="02010800040101010101" pitchFamily="2" charset="-122"/>
                <a:ea typeface="华文新魏" panose="02010800040101010101" pitchFamily="2" charset="-122"/>
              </a:rPr>
              <a:t>时没有问题；但在嵌套实例化时，若用</a:t>
            </a:r>
            <a:r>
              <a:rPr lang="en-US" altLang="zh-CN" sz="2400" b="1" dirty="0">
                <a:latin typeface="华文新魏" panose="02010800040101010101" pitchFamily="2" charset="-122"/>
                <a:ea typeface="华文新魏" panose="02010800040101010101" pitchFamily="2" charset="-122"/>
              </a:rPr>
              <a:t>A&lt;int&gt;</a:t>
            </a:r>
            <a:r>
              <a:rPr lang="zh-CN" altLang="en-US" sz="2400" b="1" dirty="0">
                <a:latin typeface="华文新魏" panose="02010800040101010101" pitchFamily="2" charset="-122"/>
                <a:ea typeface="华文新魏" panose="02010800040101010101" pitchFamily="2" charset="-122"/>
              </a:rPr>
              <a:t>实例化</a:t>
            </a:r>
            <a:r>
              <a:rPr lang="en-US" altLang="zh-CN" sz="2400" b="1" dirty="0">
                <a:latin typeface="华文新魏" panose="02010800040101010101" pitchFamily="2" charset="-122"/>
                <a:ea typeface="华文新魏" panose="02010800040101010101" pitchFamily="2" charset="-122"/>
              </a:rPr>
              <a:t>new T[10]</a:t>
            </a:r>
            <a:r>
              <a:rPr lang="zh-CN" altLang="en-US" sz="2400" b="1" dirty="0">
                <a:latin typeface="华文新魏" panose="02010800040101010101" pitchFamily="2" charset="-122"/>
                <a:ea typeface="华文新魏" panose="02010800040101010101" pitchFamily="2" charset="-122"/>
              </a:rPr>
              <a:t>时，则会要求类模板</a:t>
            </a:r>
            <a:r>
              <a:rPr lang="en-US" altLang="zh-CN" sz="2400" b="1" dirty="0">
                <a:latin typeface="华文新魏" panose="02010800040101010101" pitchFamily="2" charset="-122"/>
                <a:ea typeface="华文新魏" panose="02010800040101010101" pitchFamily="2" charset="-122"/>
              </a:rPr>
              <a:t>A</a:t>
            </a:r>
            <a:r>
              <a:rPr lang="zh-CN" altLang="en-US" sz="2400" b="1" dirty="0">
                <a:latin typeface="华文新魏" panose="02010800040101010101" pitchFamily="2" charset="-122"/>
                <a:ea typeface="华文新魏" panose="02010800040101010101" pitchFamily="2" charset="-122"/>
              </a:rPr>
              <a:t>定义定义无参构造函数</a:t>
            </a:r>
            <a:r>
              <a:rPr lang="en-US" altLang="zh-CN" sz="2400" b="1" dirty="0">
                <a:latin typeface="华文新魏" panose="02010800040101010101" pitchFamily="2" charset="-122"/>
                <a:ea typeface="华文新魏" panose="02010800040101010101" pitchFamily="2" charset="-122"/>
              </a:rPr>
              <a:t>A&lt;int&gt;::A()</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若类模板中使用非类型形参，实例化时使用表达式很可能出现“</a:t>
            </a:r>
            <a:r>
              <a:rPr lang="en-US" altLang="zh-CN" sz="2400" b="1" dirty="0">
                <a:latin typeface="华文新魏" panose="02010800040101010101" pitchFamily="2" charset="-122"/>
                <a:ea typeface="华文新魏" panose="02010800040101010101" pitchFamily="2" charset="-122"/>
              </a:rPr>
              <a:t>&gt;</a:t>
            </a:r>
            <a:r>
              <a:rPr lang="zh-CN" altLang="en-US" sz="2400" b="1" dirty="0">
                <a:latin typeface="华文新魏" panose="02010800040101010101" pitchFamily="2" charset="-122"/>
                <a:ea typeface="华文新魏" panose="02010800040101010101" pitchFamily="2" charset="-122"/>
              </a:rPr>
              <a:t>”，导致编译误认为模板参数列表已经结束，此时可用“（）”</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如</a:t>
            </a:r>
            <a:r>
              <a:rPr lang="en-US" altLang="zh-CN" sz="2400" b="1" dirty="0">
                <a:latin typeface="华文新魏" panose="02010800040101010101" pitchFamily="2" charset="-122"/>
                <a:ea typeface="华文新魏" panose="02010800040101010101" pitchFamily="2" charset="-122"/>
              </a:rPr>
              <a:t>List&lt;int, </a:t>
            </a:r>
            <a:r>
              <a:rPr lang="en-US" altLang="zh-CN" sz="2400" b="1" dirty="0">
                <a:solidFill>
                  <a:srgbClr val="FF0000"/>
                </a:solidFill>
                <a:latin typeface="华文新魏" panose="02010800040101010101" pitchFamily="2" charset="-122"/>
                <a:ea typeface="华文新魏" panose="02010800040101010101" pitchFamily="2" charset="-122"/>
              </a:rPr>
              <a:t>(3&gt;2)</a:t>
            </a:r>
            <a:r>
              <a:rPr lang="en-US" altLang="zh-CN" sz="2400" b="1" dirty="0">
                <a:latin typeface="华文新魏" panose="02010800040101010101" pitchFamily="2" charset="-122"/>
                <a:ea typeface="华文新魏" panose="02010800040101010101" pitchFamily="2" charset="-122"/>
              </a:rPr>
              <a:t>&gt; L1(8);</a:t>
            </a:r>
            <a:r>
              <a:rPr lang="zh-CN" altLang="en-US" sz="2400" b="1" dirty="0">
                <a:latin typeface="华文新魏" panose="02010800040101010101" pitchFamily="2" charset="-122"/>
                <a:ea typeface="华文新魏" panose="02010800040101010101" pitchFamily="2" charset="-122"/>
              </a:rPr>
              <a:t>，见例子</a:t>
            </a:r>
            <a:r>
              <a:rPr lang="en-US" altLang="zh-CN" sz="2400" b="1" dirty="0">
                <a:latin typeface="华文新魏" panose="02010800040101010101" pitchFamily="2" charset="-122"/>
                <a:ea typeface="华文新魏" panose="02010800040101010101" pitchFamily="2" charset="-122"/>
              </a:rPr>
              <a:t>13.21</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类模板常用在</a:t>
            </a:r>
            <a:r>
              <a:rPr lang="en-US" altLang="zh-CN" sz="2400" b="1" dirty="0">
                <a:latin typeface="华文新魏" panose="02010800040101010101" pitchFamily="2" charset="-122"/>
                <a:ea typeface="华文新魏" panose="02010800040101010101" pitchFamily="2" charset="-122"/>
              </a:rPr>
              <a:t>STL</a:t>
            </a:r>
            <a:r>
              <a:rPr lang="zh-CN" altLang="en-US" sz="2400" b="1" dirty="0">
                <a:latin typeface="华文新魏" panose="02010800040101010101" pitchFamily="2" charset="-122"/>
                <a:ea typeface="华文新魏" panose="02010800040101010101" pitchFamily="2" charset="-122"/>
              </a:rPr>
              <a:t>标准类库等需要泛型定义的场合。见如下例</a:t>
            </a:r>
            <a:r>
              <a:rPr lang="en-US" altLang="zh-CN" sz="2400" b="1" dirty="0">
                <a:latin typeface="华文新魏" panose="02010800040101010101" pitchFamily="2" charset="-122"/>
                <a:ea typeface="华文新魏" panose="02010800040101010101" pitchFamily="2" charset="-122"/>
              </a:rPr>
              <a:t>13.20</a:t>
            </a:r>
            <a:r>
              <a:rPr lang="zh-CN" altLang="en-US" sz="2400" b="1" dirty="0">
                <a:latin typeface="华文新魏" panose="02010800040101010101" pitchFamily="2" charset="-122"/>
                <a:ea typeface="华文新魏" panose="02010800040101010101" pitchFamily="2" charset="-122"/>
              </a:rPr>
              <a:t>：注意其中类型转换</a:t>
            </a:r>
            <a:r>
              <a:rPr lang="en-US" altLang="zh-CN" sz="2400" b="1" dirty="0" err="1">
                <a:latin typeface="华文新魏" panose="02010800040101010101" pitchFamily="2" charset="-122"/>
                <a:ea typeface="华文新魏" panose="02010800040101010101" pitchFamily="2" charset="-122"/>
              </a:rPr>
              <a:t>static_cast</a:t>
            </a:r>
            <a:r>
              <a:rPr lang="zh-CN" altLang="en-US" sz="2400" b="1" dirty="0">
                <a:latin typeface="华文新魏" panose="02010800040101010101" pitchFamily="2" charset="-122"/>
                <a:ea typeface="华文新魏" panose="02010800040101010101" pitchFamily="2" charset="-122"/>
              </a:rPr>
              <a:t>等的用法。</a:t>
            </a:r>
            <a:endParaRPr lang="en-US" altLang="zh-CN" sz="2400" b="1" dirty="0">
              <a:latin typeface="华文新魏" panose="02010800040101010101" pitchFamily="2" charset="-122"/>
              <a:ea typeface="华文新魏" panose="02010800040101010101" pitchFamily="2" charset="-122"/>
            </a:endParaRPr>
          </a:p>
        </p:txBody>
      </p:sp>
      <p:sp>
        <p:nvSpPr>
          <p:cNvPr id="4" name="灯片编号占位符 3">
            <a:extLst>
              <a:ext uri="{FF2B5EF4-FFF2-40B4-BE49-F238E27FC236}">
                <a16:creationId xmlns:a16="http://schemas.microsoft.com/office/drawing/2014/main" id="{AD222924-2793-387B-E41F-2C08FD96A84C}"/>
              </a:ext>
            </a:extLst>
          </p:cNvPr>
          <p:cNvSpPr>
            <a:spLocks noGrp="1"/>
          </p:cNvSpPr>
          <p:nvPr>
            <p:ph type="sldNum" sz="quarter" idx="12"/>
          </p:nvPr>
        </p:nvSpPr>
        <p:spPr/>
        <p:txBody>
          <a:bodyPr/>
          <a:lstStyle/>
          <a:p>
            <a:fld id="{CC813869-C08B-485D-8632-BA365BA2F4BA}" type="slidenum">
              <a:rPr lang="zh-CN" altLang="en-US" smtClean="0"/>
              <a:t>39</a:t>
            </a:fld>
            <a:endParaRPr lang="zh-CN" altLang="en-US"/>
          </a:p>
        </p:txBody>
      </p:sp>
    </p:spTree>
    <p:extLst>
      <p:ext uri="{BB962C8B-B14F-4D97-AF65-F5344CB8AC3E}">
        <p14:creationId xmlns:p14="http://schemas.microsoft.com/office/powerpoint/2010/main" val="1297972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660646" y="129990"/>
            <a:ext cx="10515600" cy="1325563"/>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6" name="文本框 5">
            <a:extLst>
              <a:ext uri="{FF2B5EF4-FFF2-40B4-BE49-F238E27FC236}">
                <a16:creationId xmlns:a16="http://schemas.microsoft.com/office/drawing/2014/main" id="{A75F2DD3-05A4-4B4E-91CA-24C117037D89}"/>
              </a:ext>
            </a:extLst>
          </p:cNvPr>
          <p:cNvSpPr txBox="1"/>
          <p:nvPr/>
        </p:nvSpPr>
        <p:spPr>
          <a:xfrm>
            <a:off x="386203" y="1303499"/>
            <a:ext cx="11419594" cy="5059527"/>
          </a:xfrm>
          <a:prstGeom prst="rect">
            <a:avLst/>
          </a:prstGeom>
          <a:noFill/>
        </p:spPr>
        <p:txBody>
          <a:bodyPr wrap="square">
            <a:spAutoFit/>
          </a:bodyPr>
          <a:lstStyle/>
          <a:p>
            <a:pPr>
              <a:lnSpc>
                <a:spcPct val="120000"/>
              </a:lnSpc>
            </a:pP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例</a:t>
            </a:r>
            <a:r>
              <a:rPr lang="en-US" altLang="zh-CN" dirty="0">
                <a:latin typeface="华文新魏" panose="02010800040101010101" pitchFamily="2" charset="-122"/>
                <a:ea typeface="华文新魏" panose="02010800040101010101" pitchFamily="2" charset="-122"/>
              </a:rPr>
              <a:t>13.1】</a:t>
            </a:r>
            <a:r>
              <a:rPr lang="zh-CN" altLang="en-US" dirty="0">
                <a:latin typeface="华文新魏" panose="02010800040101010101" pitchFamily="2" charset="-122"/>
                <a:ea typeface="华文新魏" panose="02010800040101010101" pitchFamily="2" charset="-122"/>
              </a:rPr>
              <a:t>定义变量模板并生成模板实例变量。</a:t>
            </a:r>
          </a:p>
          <a:p>
            <a:pPr>
              <a:lnSpc>
                <a:spcPct val="120000"/>
              </a:lnSpc>
            </a:pPr>
            <a:r>
              <a:rPr lang="en-US" altLang="zh-CN" dirty="0">
                <a:latin typeface="华文新魏" panose="02010800040101010101" pitchFamily="2" charset="-122"/>
                <a:ea typeface="华文新魏" panose="02010800040101010101" pitchFamily="2" charset="-122"/>
              </a:rPr>
              <a:t>#include&lt;stdio.h&gt;</a:t>
            </a:r>
          </a:p>
          <a:p>
            <a:pPr>
              <a:lnSpc>
                <a:spcPct val="120000"/>
              </a:lnSpc>
            </a:pPr>
            <a:r>
              <a:rPr lang="en-US" altLang="zh-CN" dirty="0">
                <a:latin typeface="华文新魏" panose="02010800040101010101" pitchFamily="2" charset="-122"/>
                <a:ea typeface="华文新魏" panose="02010800040101010101" pitchFamily="2" charset="-122"/>
              </a:rPr>
              <a:t>template&lt;typename  T&gt; 		</a:t>
            </a:r>
          </a:p>
          <a:p>
            <a:pPr>
              <a:lnSpc>
                <a:spcPct val="120000"/>
              </a:lnSpc>
            </a:pPr>
            <a:r>
              <a:rPr lang="en-US" altLang="zh-CN" dirty="0">
                <a:latin typeface="华文新魏" panose="02010800040101010101" pitchFamily="2" charset="-122"/>
                <a:ea typeface="华文新魏" panose="02010800040101010101" pitchFamily="2" charset="-122"/>
              </a:rPr>
              <a:t>constexpr T pi = T(3.1415926535897932385L); 	//</a:t>
            </a:r>
            <a:r>
              <a:rPr lang="zh-CN" altLang="en-US" dirty="0">
                <a:latin typeface="华文新魏" panose="02010800040101010101" pitchFamily="2" charset="-122"/>
                <a:ea typeface="华文新魏" panose="02010800040101010101" pitchFamily="2" charset="-122"/>
              </a:rPr>
              <a:t>定义变量模板</a:t>
            </a:r>
            <a:r>
              <a:rPr lang="en-US" altLang="zh-CN" dirty="0">
                <a:latin typeface="华文新魏" panose="02010800040101010101" pitchFamily="2" charset="-122"/>
                <a:ea typeface="华文新魏" panose="02010800040101010101" pitchFamily="2" charset="-122"/>
              </a:rPr>
              <a:t>pi</a:t>
            </a:r>
            <a:r>
              <a:rPr lang="zh-CN" altLang="en-US" dirty="0">
                <a:latin typeface="华文新魏" panose="02010800040101010101" pitchFamily="2" charset="-122"/>
                <a:ea typeface="华文新魏" panose="02010800040101010101" pitchFamily="2" charset="-122"/>
              </a:rPr>
              <a:t>，其类型形参为</a:t>
            </a:r>
            <a:r>
              <a:rPr lang="en-US" altLang="zh-CN" dirty="0">
                <a:latin typeface="华文新魏" panose="02010800040101010101" pitchFamily="2" charset="-122"/>
                <a:ea typeface="华文新魏" panose="02010800040101010101" pitchFamily="2" charset="-122"/>
              </a:rPr>
              <a:t>T</a:t>
            </a:r>
          </a:p>
          <a:p>
            <a:pPr>
              <a:lnSpc>
                <a:spcPct val="120000"/>
              </a:lnSpc>
            </a:pPr>
            <a:endParaRPr lang="en-US" altLang="zh-CN" dirty="0">
              <a:latin typeface="华文新魏" panose="02010800040101010101" pitchFamily="2" charset="-122"/>
              <a:ea typeface="华文新魏" panose="02010800040101010101" pitchFamily="2" charset="-122"/>
            </a:endParaRPr>
          </a:p>
          <a:p>
            <a:pPr>
              <a:lnSpc>
                <a:spcPct val="120000"/>
              </a:lnSpc>
            </a:pPr>
            <a:r>
              <a:rPr lang="en-US" altLang="zh-CN" dirty="0">
                <a:latin typeface="华文新魏" panose="02010800040101010101" pitchFamily="2" charset="-122"/>
                <a:ea typeface="华文新魏" panose="02010800040101010101" pitchFamily="2" charset="-122"/>
              </a:rPr>
              <a:t>template&lt;class T&gt; T area(T r) { 	//</a:t>
            </a:r>
            <a:r>
              <a:rPr lang="zh-CN" altLang="en-US" dirty="0">
                <a:latin typeface="华文新魏" panose="02010800040101010101" pitchFamily="2" charset="-122"/>
                <a:ea typeface="华文新魏" panose="02010800040101010101" pitchFamily="2" charset="-122"/>
              </a:rPr>
              <a:t>定义函数模板</a:t>
            </a:r>
            <a:r>
              <a:rPr lang="en-US" altLang="zh-CN" dirty="0">
                <a:latin typeface="华文新魏" panose="02010800040101010101" pitchFamily="2" charset="-122"/>
                <a:ea typeface="华文新魏" panose="02010800040101010101" pitchFamily="2" charset="-122"/>
              </a:rPr>
              <a:t>area</a:t>
            </a:r>
            <a:r>
              <a:rPr lang="zh-CN" altLang="en-US" dirty="0">
                <a:latin typeface="华文新魏" panose="02010800040101010101" pitchFamily="2" charset="-122"/>
                <a:ea typeface="华文新魏" panose="02010800040101010101" pitchFamily="2" charset="-122"/>
              </a:rPr>
              <a:t>，其类型形参为</a:t>
            </a:r>
            <a:r>
              <a:rPr lang="en-US" altLang="zh-CN" dirty="0">
                <a:latin typeface="华文新魏" panose="02010800040101010101" pitchFamily="2" charset="-122"/>
                <a:ea typeface="华文新魏" panose="02010800040101010101" pitchFamily="2" charset="-122"/>
              </a:rPr>
              <a:t>T</a:t>
            </a:r>
          </a:p>
          <a:p>
            <a:pPr>
              <a:lnSpc>
                <a:spcPct val="120000"/>
              </a:lnSpc>
            </a:pPr>
            <a:r>
              <a:rPr lang="en-US" altLang="zh-CN" dirty="0">
                <a:latin typeface="华文新魏" panose="02010800040101010101" pitchFamily="2" charset="-122"/>
                <a:ea typeface="华文新魏" panose="02010800040101010101" pitchFamily="2" charset="-122"/>
              </a:rPr>
              <a:t>    printf(“%p\n”, &amp;pi&lt;T&gt;);		//</a:t>
            </a:r>
            <a:r>
              <a:rPr lang="zh-CN" altLang="en-US" dirty="0">
                <a:solidFill>
                  <a:srgbClr val="FF0000"/>
                </a:solidFill>
                <a:latin typeface="华文新魏" panose="02010800040101010101" pitchFamily="2" charset="-122"/>
                <a:ea typeface="华文新魏" panose="02010800040101010101" pitchFamily="2" charset="-122"/>
              </a:rPr>
              <a:t>生成模板函数实例时附带生成变量模板</a:t>
            </a:r>
            <a:r>
              <a:rPr lang="en-US" altLang="zh-CN" dirty="0">
                <a:solidFill>
                  <a:srgbClr val="FF0000"/>
                </a:solidFill>
                <a:latin typeface="华文新魏" panose="02010800040101010101" pitchFamily="2" charset="-122"/>
                <a:ea typeface="华文新魏" panose="02010800040101010101" pitchFamily="2" charset="-122"/>
              </a:rPr>
              <a:t>pi&lt;T&gt;</a:t>
            </a:r>
            <a:r>
              <a:rPr lang="zh-CN" altLang="en-US" dirty="0">
                <a:solidFill>
                  <a:srgbClr val="FF0000"/>
                </a:solidFill>
                <a:latin typeface="华文新魏" panose="02010800040101010101" pitchFamily="2" charset="-122"/>
                <a:ea typeface="华文新魏" panose="02010800040101010101" pitchFamily="2" charset="-122"/>
              </a:rPr>
              <a:t>的变量模板实例</a:t>
            </a:r>
          </a:p>
          <a:p>
            <a:pPr>
              <a:lnSpc>
                <a:spcPct val="120000"/>
              </a:lnSpc>
            </a:pP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return pi&lt;T&gt; * r * r;</a:t>
            </a:r>
          </a:p>
          <a:p>
            <a:pPr>
              <a:lnSpc>
                <a:spcPct val="120000"/>
              </a:lnSpc>
            </a:pPr>
            <a:r>
              <a:rPr lang="en-US" altLang="zh-CN" dirty="0">
                <a:latin typeface="华文新魏" panose="02010800040101010101" pitchFamily="2" charset="-122"/>
                <a:ea typeface="华文新魏" panose="02010800040101010101" pitchFamily="2" charset="-122"/>
              </a:rPr>
              <a:t>}</a:t>
            </a:r>
          </a:p>
          <a:p>
            <a:pPr>
              <a:lnSpc>
                <a:spcPct val="120000"/>
              </a:lnSpc>
            </a:pPr>
            <a:endParaRPr lang="en-US" altLang="zh-CN"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dirty="0">
                <a:solidFill>
                  <a:srgbClr val="FF0000"/>
                </a:solidFill>
                <a:latin typeface="华文新魏" panose="02010800040101010101" pitchFamily="2" charset="-122"/>
                <a:ea typeface="华文新魏" panose="02010800040101010101" pitchFamily="2" charset="-122"/>
              </a:rPr>
              <a:t>template</a:t>
            </a:r>
            <a:r>
              <a:rPr lang="en-US" altLang="zh-CN" dirty="0">
                <a:latin typeface="华文新魏" panose="02010800040101010101" pitchFamily="2" charset="-122"/>
                <a:ea typeface="华文新魏" panose="02010800040101010101" pitchFamily="2" charset="-122"/>
              </a:rPr>
              <a:t> const float pi&lt;</a:t>
            </a:r>
            <a:r>
              <a:rPr lang="en-US" altLang="zh-CN" dirty="0">
                <a:solidFill>
                  <a:srgbClr val="FF0000"/>
                </a:solidFill>
                <a:latin typeface="华文新魏" panose="02010800040101010101" pitchFamily="2" charset="-122"/>
                <a:ea typeface="华文新魏" panose="02010800040101010101" pitchFamily="2" charset="-122"/>
              </a:rPr>
              <a:t>float</a:t>
            </a:r>
            <a:r>
              <a:rPr lang="en-US" altLang="zh-CN" dirty="0">
                <a:latin typeface="华文新魏" panose="02010800040101010101" pitchFamily="2" charset="-122"/>
                <a:ea typeface="华文新魏" panose="02010800040101010101" pitchFamily="2" charset="-122"/>
              </a:rPr>
              <a:t>&gt;;	//</a:t>
            </a:r>
            <a:r>
              <a:rPr lang="zh-CN" altLang="en-US" dirty="0">
                <a:solidFill>
                  <a:srgbClr val="FF0000"/>
                </a:solidFill>
                <a:latin typeface="华文新魏" panose="02010800040101010101" pitchFamily="2" charset="-122"/>
                <a:ea typeface="华文新魏" panose="02010800040101010101" pitchFamily="2" charset="-122"/>
              </a:rPr>
              <a:t>显式生成变量实例</a:t>
            </a:r>
            <a:r>
              <a:rPr lang="en-US" altLang="zh-CN" dirty="0">
                <a:solidFill>
                  <a:srgbClr val="FF0000"/>
                </a:solidFill>
                <a:latin typeface="华文新魏" panose="02010800040101010101" pitchFamily="2" charset="-122"/>
                <a:ea typeface="华文新魏" panose="02010800040101010101" pitchFamily="2" charset="-122"/>
              </a:rPr>
              <a:t>pi&lt;float&gt;</a:t>
            </a:r>
            <a:r>
              <a:rPr lang="zh-CN" altLang="en-US" dirty="0">
                <a:latin typeface="华文新魏" panose="02010800040101010101" pitchFamily="2" charset="-122"/>
                <a:ea typeface="华文新魏" panose="02010800040101010101" pitchFamily="2" charset="-122"/>
              </a:rPr>
              <a:t>，不能使用</a:t>
            </a:r>
            <a:r>
              <a:rPr lang="en-US" altLang="zh-CN" dirty="0">
                <a:latin typeface="华文新魏" panose="02010800040101010101" pitchFamily="2" charset="-122"/>
                <a:ea typeface="华文新魏" panose="02010800040101010101" pitchFamily="2" charset="-122"/>
              </a:rPr>
              <a:t>constexpr </a:t>
            </a:r>
          </a:p>
          <a:p>
            <a:pPr>
              <a:lnSpc>
                <a:spcPct val="120000"/>
              </a:lnSpc>
            </a:pP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等价于“</a:t>
            </a:r>
            <a:r>
              <a:rPr lang="en-US" altLang="zh-CN" dirty="0">
                <a:latin typeface="华文新魏" panose="02010800040101010101" pitchFamily="2" charset="-122"/>
                <a:ea typeface="华文新魏" panose="02010800040101010101" pitchFamily="2" charset="-122"/>
              </a:rPr>
              <a:t>const float pi&lt;float&gt;= float (3.1415926535897932385L);”</a:t>
            </a:r>
          </a:p>
          <a:p>
            <a:pPr>
              <a:lnSpc>
                <a:spcPct val="120000"/>
              </a:lnSpc>
            </a:pPr>
            <a:r>
              <a:rPr lang="en-US" altLang="zh-CN" dirty="0">
                <a:latin typeface="华文新魏" panose="02010800040101010101" pitchFamily="2" charset="-122"/>
                <a:ea typeface="华文新魏" panose="02010800040101010101" pitchFamily="2" charset="-122"/>
              </a:rPr>
              <a:t>template const double pi&lt;double&gt;;	//</a:t>
            </a:r>
            <a:r>
              <a:rPr lang="zh-CN" altLang="en-US" dirty="0">
                <a:latin typeface="华文新魏" panose="02010800040101010101" pitchFamily="2" charset="-122"/>
                <a:ea typeface="华文新魏" panose="02010800040101010101" pitchFamily="2" charset="-122"/>
              </a:rPr>
              <a:t>生成模板实例变量</a:t>
            </a:r>
            <a:r>
              <a:rPr lang="en-US" altLang="zh-CN" dirty="0">
                <a:latin typeface="华文新魏" panose="02010800040101010101" pitchFamily="2" charset="-122"/>
                <a:ea typeface="华文新魏" panose="02010800040101010101" pitchFamily="2" charset="-122"/>
              </a:rPr>
              <a:t>pi&lt;double&gt;</a:t>
            </a:r>
            <a:r>
              <a:rPr lang="zh-CN" altLang="en-US" dirty="0">
                <a:latin typeface="华文新魏" panose="02010800040101010101" pitchFamily="2" charset="-122"/>
                <a:ea typeface="华文新魏" panose="02010800040101010101" pitchFamily="2" charset="-122"/>
              </a:rPr>
              <a:t>，实参类型为</a:t>
            </a:r>
            <a:r>
              <a:rPr lang="en-US" altLang="zh-CN" dirty="0">
                <a:latin typeface="华文新魏" panose="02010800040101010101" pitchFamily="2" charset="-122"/>
                <a:ea typeface="华文新魏" panose="02010800040101010101" pitchFamily="2" charset="-122"/>
              </a:rPr>
              <a:t>double</a:t>
            </a:r>
          </a:p>
          <a:p>
            <a:pPr>
              <a:lnSpc>
                <a:spcPct val="120000"/>
              </a:lnSpc>
            </a:pP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等价于“</a:t>
            </a:r>
            <a:r>
              <a:rPr lang="en-US" altLang="zh-CN" dirty="0">
                <a:latin typeface="华文新魏" panose="02010800040101010101" pitchFamily="2" charset="-122"/>
                <a:ea typeface="华文新魏" panose="02010800040101010101" pitchFamily="2" charset="-122"/>
              </a:rPr>
              <a:t>const double pi&lt;double &gt;= double (3.1415926535897932385L);”</a:t>
            </a:r>
          </a:p>
          <a:p>
            <a:pPr>
              <a:lnSpc>
                <a:spcPct val="120000"/>
              </a:lnSpc>
            </a:pPr>
            <a:r>
              <a:rPr lang="en-US" altLang="zh-CN" dirty="0">
                <a:latin typeface="华文新魏" panose="02010800040101010101" pitchFamily="2" charset="-122"/>
                <a:ea typeface="华文新魏" panose="02010800040101010101" pitchFamily="2" charset="-122"/>
              </a:rPr>
              <a:t>void main(void)</a:t>
            </a:r>
          </a:p>
        </p:txBody>
      </p:sp>
      <p:sp>
        <p:nvSpPr>
          <p:cNvPr id="3" name="文本框 2">
            <a:extLst>
              <a:ext uri="{FF2B5EF4-FFF2-40B4-BE49-F238E27FC236}">
                <a16:creationId xmlns:a16="http://schemas.microsoft.com/office/drawing/2014/main" id="{F56E2ADA-F54B-5131-ACF8-9C04CA4A09E7}"/>
              </a:ext>
            </a:extLst>
          </p:cNvPr>
          <p:cNvSpPr txBox="1"/>
          <p:nvPr/>
        </p:nvSpPr>
        <p:spPr>
          <a:xfrm>
            <a:off x="2502389" y="4080422"/>
            <a:ext cx="1107996" cy="369332"/>
          </a:xfrm>
          <a:prstGeom prst="rect">
            <a:avLst/>
          </a:prstGeom>
          <a:solidFill>
            <a:schemeClr val="accent2"/>
          </a:solidFill>
          <a:ln>
            <a:solidFill>
              <a:schemeClr val="accent1"/>
            </a:solidFill>
          </a:ln>
        </p:spPr>
        <p:txBody>
          <a:bodyPr wrap="square" rtlCol="0">
            <a:spAutoFit/>
          </a:bodyPr>
          <a:lstStyle/>
          <a:p>
            <a:r>
              <a:rPr lang="zh-CN" altLang="en-US" dirty="0">
                <a:latin typeface="华文新魏" panose="02010800040101010101" pitchFamily="2" charset="-122"/>
                <a:ea typeface="华文新魏" panose="02010800040101010101" pitchFamily="2" charset="-122"/>
              </a:rPr>
              <a:t>类型实参</a:t>
            </a:r>
          </a:p>
        </p:txBody>
      </p:sp>
      <p:cxnSp>
        <p:nvCxnSpPr>
          <p:cNvPr id="4" name="直接箭头连接符 3">
            <a:extLst>
              <a:ext uri="{FF2B5EF4-FFF2-40B4-BE49-F238E27FC236}">
                <a16:creationId xmlns:a16="http://schemas.microsoft.com/office/drawing/2014/main" id="{6AC088E3-3D1D-A9EE-246B-B657B3B5AEDF}"/>
              </a:ext>
            </a:extLst>
          </p:cNvPr>
          <p:cNvCxnSpPr>
            <a:cxnSpLocks/>
            <a:stCxn id="3" idx="2"/>
          </p:cNvCxnSpPr>
          <p:nvPr/>
        </p:nvCxnSpPr>
        <p:spPr>
          <a:xfrm>
            <a:off x="3056387" y="4449754"/>
            <a:ext cx="0" cy="310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对话气泡: 矩形 9">
            <a:extLst>
              <a:ext uri="{FF2B5EF4-FFF2-40B4-BE49-F238E27FC236}">
                <a16:creationId xmlns:a16="http://schemas.microsoft.com/office/drawing/2014/main" id="{83E502F4-11ED-CE53-5A03-92922629547A}"/>
              </a:ext>
            </a:extLst>
          </p:cNvPr>
          <p:cNvSpPr/>
          <p:nvPr/>
        </p:nvSpPr>
        <p:spPr>
          <a:xfrm>
            <a:off x="5345349" y="3677831"/>
            <a:ext cx="5279480" cy="771923"/>
          </a:xfrm>
          <a:prstGeom prst="wedgeRectCallout">
            <a:avLst>
              <a:gd name="adj1" fmla="val -35272"/>
              <a:gd name="adj2" fmla="val 85290"/>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tx1"/>
                </a:solidFill>
                <a:latin typeface="华文新魏" panose="02010800040101010101" pitchFamily="2" charset="-122"/>
                <a:ea typeface="华文新魏" panose="02010800040101010101" pitchFamily="2" charset="-122"/>
              </a:rPr>
              <a:t>VS2019</a:t>
            </a:r>
            <a:r>
              <a:rPr lang="zh-CN" altLang="en-US" sz="1600" dirty="0">
                <a:solidFill>
                  <a:schemeClr val="tx1"/>
                </a:solidFill>
                <a:latin typeface="华文新魏" panose="02010800040101010101" pitchFamily="2" charset="-122"/>
                <a:ea typeface="华文新魏" panose="02010800040101010101" pitchFamily="2" charset="-122"/>
              </a:rPr>
              <a:t>不支持显式生成变量模板实例</a:t>
            </a:r>
            <a:r>
              <a:rPr lang="en-US" altLang="zh-CN" sz="1600" dirty="0">
                <a:solidFill>
                  <a:schemeClr val="tx1"/>
                </a:solidFill>
                <a:latin typeface="华文新魏" panose="02010800040101010101" pitchFamily="2" charset="-122"/>
                <a:ea typeface="华文新魏" panose="02010800040101010101" pitchFamily="2" charset="-122"/>
              </a:rPr>
              <a:t>, </a:t>
            </a:r>
            <a:r>
              <a:rPr lang="zh-CN" altLang="en-US" sz="1600" dirty="0">
                <a:solidFill>
                  <a:schemeClr val="tx1"/>
                </a:solidFill>
                <a:latin typeface="华文新魏" panose="02010800040101010101" pitchFamily="2" charset="-122"/>
                <a:ea typeface="华文新魏" panose="02010800040101010101" pitchFamily="2" charset="-122"/>
              </a:rPr>
              <a:t>下面二行编译报错：</a:t>
            </a:r>
            <a:r>
              <a:rPr lang="en-US" altLang="zh-CN" sz="1600" dirty="0">
                <a:solidFill>
                  <a:schemeClr val="tx1"/>
                </a:solidFill>
                <a:latin typeface="华文新魏" panose="02010800040101010101" pitchFamily="2" charset="-122"/>
                <a:ea typeface="华文新魏" panose="02010800040101010101" pitchFamily="2" charset="-122"/>
              </a:rPr>
              <a:t>fatal error C1001: </a:t>
            </a:r>
            <a:r>
              <a:rPr lang="zh-CN" altLang="en-US" sz="1600" dirty="0">
                <a:solidFill>
                  <a:schemeClr val="tx1"/>
                </a:solidFill>
                <a:latin typeface="华文新魏" panose="02010800040101010101" pitchFamily="2" charset="-122"/>
                <a:ea typeface="华文新魏" panose="02010800040101010101" pitchFamily="2" charset="-122"/>
              </a:rPr>
              <a:t>内部编译器错误。</a:t>
            </a:r>
            <a:r>
              <a:rPr lang="zh-CN" altLang="en-US" sz="1600" dirty="0">
                <a:solidFill>
                  <a:srgbClr val="FF0000"/>
                </a:solidFill>
                <a:latin typeface="华文新魏" panose="02010800040101010101" pitchFamily="2" charset="-122"/>
                <a:ea typeface="华文新魏" panose="02010800040101010101" pitchFamily="2" charset="-122"/>
              </a:rPr>
              <a:t>注意：</a:t>
            </a:r>
            <a:r>
              <a:rPr lang="en-US" altLang="zh-CN" sz="1600" dirty="0">
                <a:solidFill>
                  <a:srgbClr val="FF0000"/>
                </a:solidFill>
                <a:latin typeface="华文新魏" panose="02010800040101010101" pitchFamily="2" charset="-122"/>
                <a:ea typeface="华文新魏" panose="02010800040101010101" pitchFamily="2" charset="-122"/>
              </a:rPr>
              <a:t>pi&lt;float&gt;</a:t>
            </a:r>
            <a:r>
              <a:rPr lang="zh-CN" altLang="en-US" sz="1600" dirty="0">
                <a:solidFill>
                  <a:srgbClr val="FF0000"/>
                </a:solidFill>
                <a:latin typeface="华文新魏" panose="02010800040101010101" pitchFamily="2" charset="-122"/>
                <a:ea typeface="华文新魏" panose="02010800040101010101" pitchFamily="2" charset="-122"/>
              </a:rPr>
              <a:t>就是一个变量</a:t>
            </a:r>
          </a:p>
        </p:txBody>
      </p:sp>
      <p:sp>
        <p:nvSpPr>
          <p:cNvPr id="5" name="灯片编号占位符 4">
            <a:extLst>
              <a:ext uri="{FF2B5EF4-FFF2-40B4-BE49-F238E27FC236}">
                <a16:creationId xmlns:a16="http://schemas.microsoft.com/office/drawing/2014/main" id="{4971160B-B76F-6DE6-DC2F-5A94FF7C3EF9}"/>
              </a:ext>
            </a:extLst>
          </p:cNvPr>
          <p:cNvSpPr>
            <a:spLocks noGrp="1"/>
          </p:cNvSpPr>
          <p:nvPr>
            <p:ph type="sldNum" sz="quarter" idx="12"/>
          </p:nvPr>
        </p:nvSpPr>
        <p:spPr/>
        <p:txBody>
          <a:bodyPr/>
          <a:lstStyle/>
          <a:p>
            <a:fld id="{CC813869-C08B-485D-8632-BA365BA2F4BA}" type="slidenum">
              <a:rPr lang="zh-CN" altLang="en-US" smtClean="0"/>
              <a:t>4</a:t>
            </a:fld>
            <a:endParaRPr lang="zh-CN" altLang="en-US"/>
          </a:p>
        </p:txBody>
      </p:sp>
    </p:spTree>
    <p:extLst>
      <p:ext uri="{BB962C8B-B14F-4D97-AF65-F5344CB8AC3E}">
        <p14:creationId xmlns:p14="http://schemas.microsoft.com/office/powerpoint/2010/main" val="13608085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CDE183A5-4E81-4BF9-866C-2C39CEAB9BE1}"/>
              </a:ext>
            </a:extLst>
          </p:cNvPr>
          <p:cNvSpPr txBox="1"/>
          <p:nvPr/>
        </p:nvSpPr>
        <p:spPr>
          <a:xfrm>
            <a:off x="580291" y="1994660"/>
            <a:ext cx="10649683" cy="4093428"/>
          </a:xfrm>
          <a:prstGeom prst="rect">
            <a:avLst/>
          </a:prstGeom>
          <a:noFill/>
        </p:spPr>
        <p:txBody>
          <a:bodyPr wrap="square">
            <a:spAutoFit/>
          </a:bodyPr>
          <a:lstStyle/>
          <a:p>
            <a:r>
              <a:rPr lang="en-US" altLang="zh-CN" sz="2000" dirty="0">
                <a:latin typeface="华文新魏" panose="02010800040101010101" pitchFamily="2" charset="-122"/>
                <a:ea typeface="华文新魏" panose="02010800040101010101" pitchFamily="2" charset="-122"/>
              </a:rPr>
              <a:t>template &lt;class T, int n=10&gt;</a:t>
            </a:r>
          </a:p>
          <a:p>
            <a:r>
              <a:rPr lang="en-US" altLang="zh-CN" sz="2000" dirty="0">
                <a:latin typeface="华文新魏" panose="02010800040101010101" pitchFamily="2" charset="-122"/>
                <a:ea typeface="华文新魏" panose="02010800040101010101" pitchFamily="2" charset="-122"/>
              </a:rPr>
              <a:t>struct A {</a:t>
            </a:r>
          </a:p>
          <a:p>
            <a:r>
              <a:rPr lang="en-US" altLang="zh-CN" sz="2000" dirty="0">
                <a:latin typeface="华文新魏" panose="02010800040101010101" pitchFamily="2" charset="-122"/>
                <a:ea typeface="华文新魏" panose="02010800040101010101" pitchFamily="2" charset="-122"/>
              </a:rPr>
              <a:t>    static T </a:t>
            </a:r>
            <a:r>
              <a:rPr lang="en-US" altLang="zh-CN" sz="2000" dirty="0" err="1">
                <a:latin typeface="华文新魏" panose="02010800040101010101" pitchFamily="2" charset="-122"/>
                <a:ea typeface="华文新魏" panose="02010800040101010101" pitchFamily="2" charset="-122"/>
              </a:rPr>
              <a:t>t</a:t>
            </a:r>
            <a:r>
              <a:rPr lang="en-US" altLang="zh-CN" sz="2000" dirty="0">
                <a:latin typeface="华文新魏" panose="02010800040101010101" pitchFamily="2" charset="-122"/>
                <a:ea typeface="华文新魏" panose="02010800040101010101" pitchFamily="2" charset="-122"/>
              </a:rPr>
              <a:t>;</a:t>
            </a:r>
          </a:p>
          <a:p>
            <a:r>
              <a:rPr lang="en-US" altLang="zh-CN" sz="2000" dirty="0">
                <a:latin typeface="华文新魏" panose="02010800040101010101" pitchFamily="2" charset="-122"/>
                <a:ea typeface="华文新魏" panose="02010800040101010101" pitchFamily="2" charset="-122"/>
              </a:rPr>
              <a:t>    T  u;</a:t>
            </a:r>
          </a:p>
          <a:p>
            <a:r>
              <a:rPr lang="en-US" altLang="zh-CN" sz="2000" dirty="0">
                <a:latin typeface="华文新魏" panose="02010800040101010101" pitchFamily="2" charset="-122"/>
                <a:ea typeface="华文新魏" panose="02010800040101010101" pitchFamily="2" charset="-122"/>
              </a:rPr>
              <a:t>    T* v;</a:t>
            </a:r>
          </a:p>
          <a:p>
            <a:r>
              <a:rPr lang="en-US" altLang="zh-CN" sz="2000" dirty="0">
                <a:latin typeface="华文新魏" panose="02010800040101010101" pitchFamily="2" charset="-122"/>
                <a:ea typeface="华文新魏" panose="02010800040101010101" pitchFamily="2" charset="-122"/>
              </a:rPr>
              <a:t>    T  A::* w;		//</a:t>
            </a:r>
            <a:r>
              <a:rPr lang="zh-CN" altLang="en-US" sz="2000" dirty="0">
                <a:solidFill>
                  <a:srgbClr val="FF0000"/>
                </a:solidFill>
                <a:latin typeface="华文新魏" panose="02010800040101010101" pitchFamily="2" charset="-122"/>
                <a:ea typeface="华文新魏" panose="02010800040101010101" pitchFamily="2" charset="-122"/>
              </a:rPr>
              <a:t>实例成员指针指向</a:t>
            </a:r>
            <a:r>
              <a:rPr lang="en-US" altLang="zh-CN" sz="2000" dirty="0">
                <a:solidFill>
                  <a:srgbClr val="FF0000"/>
                </a:solidFill>
                <a:latin typeface="华文新魏" panose="02010800040101010101" pitchFamily="2" charset="-122"/>
                <a:ea typeface="华文新魏" panose="02010800040101010101" pitchFamily="2" charset="-122"/>
              </a:rPr>
              <a:t>A</a:t>
            </a:r>
            <a:r>
              <a:rPr lang="zh-CN" altLang="en-US" sz="2000" dirty="0">
                <a:solidFill>
                  <a:srgbClr val="FF0000"/>
                </a:solidFill>
                <a:latin typeface="华文新魏" panose="02010800040101010101" pitchFamily="2" charset="-122"/>
                <a:ea typeface="华文新魏" panose="02010800040101010101" pitchFamily="2" charset="-122"/>
              </a:rPr>
              <a:t>的</a:t>
            </a:r>
            <a:r>
              <a:rPr lang="en-US" altLang="zh-CN" sz="2000" dirty="0">
                <a:solidFill>
                  <a:srgbClr val="FF0000"/>
                </a:solidFill>
                <a:latin typeface="华文新魏" panose="02010800040101010101" pitchFamily="2" charset="-122"/>
                <a:ea typeface="华文新魏" panose="02010800040101010101" pitchFamily="2" charset="-122"/>
              </a:rPr>
              <a:t>T</a:t>
            </a:r>
            <a:r>
              <a:rPr lang="zh-CN" altLang="en-US" sz="2000" dirty="0">
                <a:solidFill>
                  <a:srgbClr val="FF0000"/>
                </a:solidFill>
                <a:latin typeface="华文新魏" panose="02010800040101010101" pitchFamily="2" charset="-122"/>
                <a:ea typeface="华文新魏" panose="02010800040101010101" pitchFamily="2" charset="-122"/>
              </a:rPr>
              <a:t>类型成员</a:t>
            </a:r>
            <a:endParaRPr lang="en-US" altLang="zh-CN" sz="2000" dirty="0">
              <a:solidFill>
                <a:srgbClr val="FF0000"/>
              </a:solidFill>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    T  A::* A::* x;		//</a:t>
            </a:r>
            <a:r>
              <a:rPr lang="zh-CN" altLang="en-US" sz="2000" dirty="0">
                <a:solidFill>
                  <a:srgbClr val="FF0000"/>
                </a:solidFill>
                <a:latin typeface="华文新魏" panose="02010800040101010101" pitchFamily="2" charset="-122"/>
                <a:ea typeface="华文新魏" panose="02010800040101010101" pitchFamily="2" charset="-122"/>
              </a:rPr>
              <a:t>实例成员指针指向</a:t>
            </a:r>
            <a:r>
              <a:rPr lang="en-US" altLang="zh-CN" sz="2000" dirty="0">
                <a:solidFill>
                  <a:srgbClr val="FF0000"/>
                </a:solidFill>
                <a:latin typeface="华文新魏" panose="02010800040101010101" pitchFamily="2" charset="-122"/>
                <a:ea typeface="华文新魏" panose="02010800040101010101" pitchFamily="2" charset="-122"/>
              </a:rPr>
              <a:t>A</a:t>
            </a:r>
            <a:r>
              <a:rPr lang="zh-CN" altLang="en-US" sz="2000" dirty="0">
                <a:solidFill>
                  <a:srgbClr val="FF0000"/>
                </a:solidFill>
                <a:latin typeface="华文新魏" panose="02010800040101010101" pitchFamily="2" charset="-122"/>
                <a:ea typeface="华文新魏" panose="02010800040101010101" pitchFamily="2" charset="-122"/>
              </a:rPr>
              <a:t>的</a:t>
            </a:r>
            <a:r>
              <a:rPr lang="en-US" altLang="zh-CN" sz="2000" dirty="0">
                <a:solidFill>
                  <a:srgbClr val="FF0000"/>
                </a:solidFill>
                <a:latin typeface="华文新魏" panose="02010800040101010101" pitchFamily="2" charset="-122"/>
                <a:ea typeface="华文新魏" panose="02010800040101010101" pitchFamily="2" charset="-122"/>
              </a:rPr>
              <a:t>T  A::*</a:t>
            </a:r>
            <a:r>
              <a:rPr lang="zh-CN" altLang="en-US" sz="2000" dirty="0">
                <a:solidFill>
                  <a:srgbClr val="FF0000"/>
                </a:solidFill>
                <a:latin typeface="华文新魏" panose="02010800040101010101" pitchFamily="2" charset="-122"/>
                <a:ea typeface="华文新魏" panose="02010800040101010101" pitchFamily="2" charset="-122"/>
              </a:rPr>
              <a:t>类型成员</a:t>
            </a:r>
            <a:endParaRPr lang="en-US" altLang="zh-CN" sz="2000" dirty="0">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    T  A::** y;		//</a:t>
            </a:r>
            <a:r>
              <a:rPr lang="zh-CN" altLang="en-US" sz="2000" dirty="0">
                <a:latin typeface="华文新魏" panose="02010800040101010101" pitchFamily="2" charset="-122"/>
                <a:ea typeface="华文新魏" panose="02010800040101010101" pitchFamily="2" charset="-122"/>
              </a:rPr>
              <a:t>普通指针</a:t>
            </a:r>
            <a:r>
              <a:rPr lang="en-US" altLang="zh-CN" sz="2000" dirty="0">
                <a:latin typeface="华文新魏" panose="02010800040101010101" pitchFamily="2" charset="-122"/>
                <a:ea typeface="华文新魏" panose="02010800040101010101" pitchFamily="2" charset="-122"/>
              </a:rPr>
              <a:t>y</a:t>
            </a:r>
            <a:r>
              <a:rPr lang="zh-CN" altLang="en-US" sz="2000" dirty="0">
                <a:latin typeface="华文新魏" panose="02010800040101010101" pitchFamily="2" charset="-122"/>
                <a:ea typeface="华文新魏" panose="02010800040101010101" pitchFamily="2" charset="-122"/>
              </a:rPr>
              <a:t>指向</a:t>
            </a:r>
            <a:r>
              <a:rPr lang="en-US" altLang="zh-CN" sz="2000" dirty="0">
                <a:solidFill>
                  <a:srgbClr val="FF0000"/>
                </a:solidFill>
                <a:latin typeface="华文新魏" panose="02010800040101010101" pitchFamily="2" charset="-122"/>
                <a:ea typeface="华文新魏" panose="02010800040101010101" pitchFamily="2" charset="-122"/>
              </a:rPr>
              <a:t>T  A::*</a:t>
            </a:r>
            <a:r>
              <a:rPr lang="zh-CN" altLang="en-US" sz="2000" dirty="0">
                <a:solidFill>
                  <a:srgbClr val="FF0000"/>
                </a:solidFill>
                <a:latin typeface="华文新魏" panose="02010800040101010101" pitchFamily="2" charset="-122"/>
                <a:ea typeface="华文新魏" panose="02010800040101010101" pitchFamily="2" charset="-122"/>
              </a:rPr>
              <a:t>类型成员</a:t>
            </a:r>
            <a:endParaRPr lang="en-US" altLang="zh-CN" sz="2000" dirty="0">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    T* A::* z;		//</a:t>
            </a:r>
            <a:r>
              <a:rPr lang="zh-CN" altLang="en-US" sz="2000" dirty="0">
                <a:solidFill>
                  <a:srgbClr val="FF0000"/>
                </a:solidFill>
                <a:latin typeface="华文新魏" panose="02010800040101010101" pitchFamily="2" charset="-122"/>
                <a:ea typeface="华文新魏" panose="02010800040101010101" pitchFamily="2" charset="-122"/>
              </a:rPr>
              <a:t>实例成员指针指向</a:t>
            </a:r>
            <a:r>
              <a:rPr lang="en-US" altLang="zh-CN" sz="2000" dirty="0">
                <a:solidFill>
                  <a:srgbClr val="FF0000"/>
                </a:solidFill>
                <a:latin typeface="华文新魏" panose="02010800040101010101" pitchFamily="2" charset="-122"/>
                <a:ea typeface="华文新魏" panose="02010800040101010101" pitchFamily="2" charset="-122"/>
              </a:rPr>
              <a:t>A</a:t>
            </a:r>
            <a:r>
              <a:rPr lang="zh-CN" altLang="en-US" sz="2000" dirty="0">
                <a:solidFill>
                  <a:srgbClr val="FF0000"/>
                </a:solidFill>
                <a:latin typeface="华文新魏" panose="02010800040101010101" pitchFamily="2" charset="-122"/>
                <a:ea typeface="华文新魏" panose="02010800040101010101" pitchFamily="2" charset="-122"/>
              </a:rPr>
              <a:t>的</a:t>
            </a:r>
            <a:r>
              <a:rPr lang="en-US" altLang="zh-CN" sz="2000" dirty="0">
                <a:solidFill>
                  <a:srgbClr val="FF0000"/>
                </a:solidFill>
                <a:latin typeface="华文新魏" panose="02010800040101010101" pitchFamily="2" charset="-122"/>
                <a:ea typeface="华文新魏" panose="02010800040101010101" pitchFamily="2" charset="-122"/>
              </a:rPr>
              <a:t>T* </a:t>
            </a:r>
            <a:r>
              <a:rPr lang="zh-CN" altLang="en-US" sz="2000" dirty="0">
                <a:solidFill>
                  <a:srgbClr val="FF0000"/>
                </a:solidFill>
                <a:latin typeface="华文新魏" panose="02010800040101010101" pitchFamily="2" charset="-122"/>
                <a:ea typeface="华文新魏" panose="02010800040101010101" pitchFamily="2" charset="-122"/>
              </a:rPr>
              <a:t>类型成员</a:t>
            </a:r>
            <a:endParaRPr lang="en-US" altLang="zh-CN" sz="2000" dirty="0">
              <a:solidFill>
                <a:srgbClr val="FF0000"/>
              </a:solidFill>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    A(T k=0, int h=n);			//</a:t>
            </a:r>
            <a:r>
              <a:rPr lang="zh-CN" altLang="en-US" sz="2000" dirty="0">
                <a:latin typeface="华文新魏" panose="02010800040101010101" pitchFamily="2" charset="-122"/>
                <a:ea typeface="华文新魏" panose="02010800040101010101" pitchFamily="2" charset="-122"/>
              </a:rPr>
              <a:t>因</a:t>
            </a:r>
            <a:r>
              <a:rPr lang="en-US" altLang="zh-CN" sz="2000" dirty="0">
                <a:latin typeface="华文新魏" panose="02010800040101010101" pitchFamily="2" charset="-122"/>
                <a:ea typeface="华文新魏" panose="02010800040101010101" pitchFamily="2" charset="-122"/>
              </a:rPr>
              <a:t>A( )</a:t>
            </a:r>
            <a:r>
              <a:rPr lang="zh-CN" altLang="en-US" sz="2000" dirty="0">
                <a:latin typeface="华文新魏" panose="02010800040101010101" pitchFamily="2" charset="-122"/>
                <a:ea typeface="华文新魏" panose="02010800040101010101" pitchFamily="2" charset="-122"/>
              </a:rPr>
              <a:t>被调用，故必须定义</a:t>
            </a:r>
            <a:r>
              <a:rPr lang="en-US" altLang="zh-CN" sz="2000" dirty="0">
                <a:latin typeface="华文新魏" panose="02010800040101010101" pitchFamily="2" charset="-122"/>
                <a:ea typeface="华文新魏" panose="02010800040101010101" pitchFamily="2" charset="-122"/>
              </a:rPr>
              <a:t>A( )</a:t>
            </a:r>
            <a:r>
              <a:rPr lang="zh-CN" altLang="en-US" sz="2000" dirty="0">
                <a:latin typeface="华文新魏" panose="02010800040101010101" pitchFamily="2" charset="-122"/>
                <a:ea typeface="华文新魏" panose="02010800040101010101" pitchFamily="2" charset="-122"/>
              </a:rPr>
              <a:t>，等价于调用</a:t>
            </a:r>
            <a:r>
              <a:rPr lang="en-US" altLang="zh-CN" sz="2000" dirty="0">
                <a:latin typeface="华文新魏" panose="02010800040101010101" pitchFamily="2" charset="-122"/>
                <a:ea typeface="华文新魏" panose="02010800040101010101" pitchFamily="2" charset="-122"/>
              </a:rPr>
              <a:t>A(0, n)</a:t>
            </a:r>
          </a:p>
          <a:p>
            <a:r>
              <a:rPr lang="en-US" altLang="zh-CN" sz="2000" dirty="0">
                <a:latin typeface="华文新魏" panose="02010800040101010101" pitchFamily="2" charset="-122"/>
                <a:ea typeface="华文新魏" panose="02010800040101010101" pitchFamily="2" charset="-122"/>
              </a:rPr>
              <a:t>    ~A( ) { delete[ ]v; }</a:t>
            </a:r>
          </a:p>
          <a:p>
            <a:r>
              <a:rPr lang="en-US" altLang="zh-CN" sz="2000" dirty="0">
                <a:latin typeface="华文新魏" panose="02010800040101010101" pitchFamily="2" charset="-122"/>
                <a:ea typeface="华文新魏" panose="02010800040101010101" pitchFamily="2" charset="-122"/>
              </a:rPr>
              <a:t>};</a:t>
            </a:r>
          </a:p>
          <a:p>
            <a:r>
              <a:rPr lang="en-US" altLang="zh-CN" sz="2000" dirty="0">
                <a:latin typeface="华文新魏" panose="02010800040101010101" pitchFamily="2" charset="-122"/>
                <a:ea typeface="华文新魏" panose="02010800040101010101" pitchFamily="2" charset="-122"/>
              </a:rPr>
              <a:t>template &lt;class T, int n&gt;  T A&lt;T, n&gt;::t = 0;	//</a:t>
            </a:r>
            <a:r>
              <a:rPr lang="zh-CN" altLang="en-US" sz="2000" dirty="0">
                <a:latin typeface="华文新魏" panose="02010800040101010101" pitchFamily="2" charset="-122"/>
                <a:ea typeface="华文新魏" panose="02010800040101010101" pitchFamily="2" charset="-122"/>
              </a:rPr>
              <a:t>类模板静态成员的初始化</a:t>
            </a:r>
          </a:p>
        </p:txBody>
      </p:sp>
      <p:sp>
        <p:nvSpPr>
          <p:cNvPr id="6" name="文本框 5">
            <a:extLst>
              <a:ext uri="{FF2B5EF4-FFF2-40B4-BE49-F238E27FC236}">
                <a16:creationId xmlns:a16="http://schemas.microsoft.com/office/drawing/2014/main" id="{5DFB14A4-69EB-4E61-BCFD-CA6A93E3948D}"/>
              </a:ext>
            </a:extLst>
          </p:cNvPr>
          <p:cNvSpPr txBox="1"/>
          <p:nvPr/>
        </p:nvSpPr>
        <p:spPr>
          <a:xfrm>
            <a:off x="686002" y="1490633"/>
            <a:ext cx="6910866" cy="400110"/>
          </a:xfrm>
          <a:prstGeom prst="rect">
            <a:avLst/>
          </a:prstGeom>
          <a:noFill/>
        </p:spPr>
        <p:txBody>
          <a:bodyPr wrap="none" rtlCol="0">
            <a:spAutoFit/>
          </a:bodyPr>
          <a:lstStyle/>
          <a:p>
            <a:r>
              <a:rPr lang="en-US" altLang="zh-CN" sz="2000" dirty="0">
                <a:latin typeface="华文新魏" panose="02010800040101010101" pitchFamily="2" charset="-122"/>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例</a:t>
            </a:r>
            <a:r>
              <a:rPr lang="en-US" altLang="zh-CN" sz="2000" dirty="0">
                <a:latin typeface="华文新魏" panose="02010800040101010101" pitchFamily="2" charset="-122"/>
                <a:ea typeface="华文新魏" panose="02010800040101010101" pitchFamily="2" charset="-122"/>
              </a:rPr>
              <a:t>13.20】</a:t>
            </a:r>
            <a:r>
              <a:rPr lang="zh-CN" altLang="en-US" sz="2000" dirty="0">
                <a:latin typeface="华文新魏" panose="02010800040101010101" pitchFamily="2" charset="-122"/>
                <a:ea typeface="华文新魏" panose="02010800040101010101" pitchFamily="2" charset="-122"/>
              </a:rPr>
              <a:t>实例类的实例成员指针和静态成员指针的用法。</a:t>
            </a:r>
          </a:p>
        </p:txBody>
      </p:sp>
      <p:sp>
        <p:nvSpPr>
          <p:cNvPr id="3" name="灯片编号占位符 2">
            <a:extLst>
              <a:ext uri="{FF2B5EF4-FFF2-40B4-BE49-F238E27FC236}">
                <a16:creationId xmlns:a16="http://schemas.microsoft.com/office/drawing/2014/main" id="{E2119398-89A2-D89A-97D6-F0C3C3E61219}"/>
              </a:ext>
            </a:extLst>
          </p:cNvPr>
          <p:cNvSpPr>
            <a:spLocks noGrp="1"/>
          </p:cNvSpPr>
          <p:nvPr>
            <p:ph type="sldNum" sz="quarter" idx="12"/>
          </p:nvPr>
        </p:nvSpPr>
        <p:spPr/>
        <p:txBody>
          <a:bodyPr/>
          <a:lstStyle/>
          <a:p>
            <a:fld id="{CC813869-C08B-485D-8632-BA365BA2F4BA}" type="slidenum">
              <a:rPr lang="zh-CN" altLang="en-US" smtClean="0"/>
              <a:t>40</a:t>
            </a:fld>
            <a:endParaRPr lang="zh-CN" altLang="en-US"/>
          </a:p>
        </p:txBody>
      </p:sp>
    </p:spTree>
    <p:extLst>
      <p:ext uri="{BB962C8B-B14F-4D97-AF65-F5344CB8AC3E}">
        <p14:creationId xmlns:p14="http://schemas.microsoft.com/office/powerpoint/2010/main" val="15000272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026E7F48-6448-4390-9E40-AC85464FD998}"/>
              </a:ext>
            </a:extLst>
          </p:cNvPr>
          <p:cNvSpPr txBox="1"/>
          <p:nvPr/>
        </p:nvSpPr>
        <p:spPr>
          <a:xfrm>
            <a:off x="641131" y="1690688"/>
            <a:ext cx="10439400" cy="3785652"/>
          </a:xfrm>
          <a:prstGeom prst="rect">
            <a:avLst/>
          </a:prstGeom>
          <a:noFill/>
        </p:spPr>
        <p:txBody>
          <a:bodyPr wrap="square">
            <a:spAutoFit/>
          </a:bodyPr>
          <a:lstStyle/>
          <a:p>
            <a:r>
              <a:rPr lang="en-US" altLang="zh-CN" sz="2000" dirty="0">
                <a:latin typeface="华文新魏" panose="02010800040101010101" pitchFamily="2" charset="-122"/>
                <a:ea typeface="华文新魏" panose="02010800040101010101" pitchFamily="2" charset="-122"/>
              </a:rPr>
              <a:t>template &lt;class T, int n&gt;</a:t>
            </a:r>
          </a:p>
          <a:p>
            <a:r>
              <a:rPr lang="en-US" altLang="zh-CN" sz="2000" dirty="0">
                <a:latin typeface="华文新魏" panose="02010800040101010101" pitchFamily="2" charset="-122"/>
                <a:ea typeface="华文新魏" panose="02010800040101010101" pitchFamily="2" charset="-122"/>
              </a:rPr>
              <a:t>A&lt;T, n&gt;::A(T k, int h)			//</a:t>
            </a:r>
            <a:r>
              <a:rPr lang="zh-CN" altLang="en-US" sz="2000" dirty="0">
                <a:latin typeface="华文新魏" panose="02010800040101010101" pitchFamily="2" charset="-122"/>
                <a:ea typeface="华文新魏" panose="02010800040101010101" pitchFamily="2" charset="-122"/>
              </a:rPr>
              <a:t>不得再次为</a:t>
            </a:r>
            <a:r>
              <a:rPr lang="en-US" altLang="zh-CN" sz="2000" dirty="0">
                <a:latin typeface="华文新魏" panose="02010800040101010101" pitchFamily="2" charset="-122"/>
                <a:ea typeface="华文新魏" panose="02010800040101010101" pitchFamily="2" charset="-122"/>
              </a:rPr>
              <a:t>h</a:t>
            </a:r>
            <a:r>
              <a:rPr lang="zh-CN" altLang="en-US" sz="2000" dirty="0">
                <a:latin typeface="华文新魏" panose="02010800040101010101" pitchFamily="2" charset="-122"/>
                <a:ea typeface="华文新魏" panose="02010800040101010101" pitchFamily="2" charset="-122"/>
              </a:rPr>
              <a:t>指定默认值，因为其类模板已指定</a:t>
            </a:r>
          </a:p>
          <a:p>
            <a:r>
              <a:rPr lang="en-US" altLang="zh-CN" sz="2000" dirty="0">
                <a:latin typeface="华文新魏" panose="02010800040101010101" pitchFamily="2" charset="-122"/>
                <a:ea typeface="华文新魏" panose="02010800040101010101" pitchFamily="2" charset="-122"/>
              </a:rPr>
              <a:t>{</a:t>
            </a:r>
          </a:p>
          <a:p>
            <a:r>
              <a:rPr lang="en-US" altLang="zh-CN" sz="2000" dirty="0">
                <a:latin typeface="华文新魏" panose="02010800040101010101" pitchFamily="2" charset="-122"/>
                <a:ea typeface="华文新魏" panose="02010800040101010101" pitchFamily="2" charset="-122"/>
              </a:rPr>
              <a:t>    u = k;</a:t>
            </a:r>
          </a:p>
          <a:p>
            <a:r>
              <a:rPr lang="en-US" altLang="zh-CN" sz="2000" dirty="0">
                <a:latin typeface="华文新魏" panose="02010800040101010101" pitchFamily="2" charset="-122"/>
                <a:ea typeface="华文新魏" panose="02010800040101010101" pitchFamily="2" charset="-122"/>
              </a:rPr>
              <a:t>    v = new T[h];				//</a:t>
            </a:r>
            <a:r>
              <a:rPr lang="zh-CN" altLang="en-US" sz="2000" dirty="0">
                <a:latin typeface="华文新魏" panose="02010800040101010101" pitchFamily="2" charset="-122"/>
                <a:ea typeface="华文新魏" panose="02010800040101010101" pitchFamily="2" charset="-122"/>
              </a:rPr>
              <a:t>初始化数组对象，必须调用无参构造函数</a:t>
            </a:r>
            <a:r>
              <a:rPr lang="en-US" altLang="zh-CN" sz="2000" dirty="0">
                <a:latin typeface="华文新魏" panose="02010800040101010101" pitchFamily="2" charset="-122"/>
                <a:ea typeface="华文新魏" panose="02010800040101010101" pitchFamily="2" charset="-122"/>
              </a:rPr>
              <a:t>T( )</a:t>
            </a:r>
          </a:p>
          <a:p>
            <a:r>
              <a:rPr lang="en-US" altLang="zh-CN" sz="2000" dirty="0">
                <a:latin typeface="华文新魏" panose="02010800040101010101" pitchFamily="2" charset="-122"/>
                <a:ea typeface="华文新魏" panose="02010800040101010101" pitchFamily="2" charset="-122"/>
              </a:rPr>
              <a:t>    w = &amp;A::u;</a:t>
            </a:r>
          </a:p>
          <a:p>
            <a:r>
              <a:rPr lang="en-US" altLang="zh-CN" sz="2000" dirty="0">
                <a:latin typeface="华文新魏" panose="02010800040101010101" pitchFamily="2" charset="-122"/>
                <a:ea typeface="华文新魏" panose="02010800040101010101" pitchFamily="2" charset="-122"/>
              </a:rPr>
              <a:t>    x = &amp;A::w;</a:t>
            </a:r>
          </a:p>
          <a:p>
            <a:r>
              <a:rPr lang="en-US" altLang="zh-CN" sz="2000" dirty="0">
                <a:latin typeface="华文新魏" panose="02010800040101010101" pitchFamily="2" charset="-122"/>
                <a:ea typeface="华文新魏" panose="02010800040101010101" pitchFamily="2" charset="-122"/>
              </a:rPr>
              <a:t>    </a:t>
            </a:r>
            <a:r>
              <a:rPr lang="en-US" altLang="zh-CN" sz="2000" dirty="0">
                <a:solidFill>
                  <a:srgbClr val="FF0000"/>
                </a:solidFill>
                <a:latin typeface="华文新魏" panose="02010800040101010101" pitchFamily="2" charset="-122"/>
                <a:ea typeface="华文新魏" panose="02010800040101010101" pitchFamily="2" charset="-122"/>
              </a:rPr>
              <a:t>y = &amp;w;</a:t>
            </a:r>
          </a:p>
          <a:p>
            <a:r>
              <a:rPr lang="en-US" altLang="zh-CN" sz="2000" dirty="0">
                <a:latin typeface="华文新魏" panose="02010800040101010101" pitchFamily="2" charset="-122"/>
                <a:ea typeface="华文新魏" panose="02010800040101010101" pitchFamily="2" charset="-122"/>
              </a:rPr>
              <a:t>    z = &amp;A::v;</a:t>
            </a:r>
          </a:p>
          <a:p>
            <a:r>
              <a:rPr lang="en-US" altLang="zh-CN" sz="2000" dirty="0">
                <a:latin typeface="华文新魏" panose="02010800040101010101" pitchFamily="2" charset="-122"/>
                <a:ea typeface="华文新魏" panose="02010800040101010101" pitchFamily="2" charset="-122"/>
              </a:rPr>
              <a:t>     v = &amp;A::t;  // &amp;A::t</a:t>
            </a:r>
            <a:r>
              <a:rPr lang="zh-CN" altLang="en-US" sz="2000" dirty="0">
                <a:latin typeface="华文新魏" panose="02010800040101010101" pitchFamily="2" charset="-122"/>
                <a:ea typeface="华文新魏" panose="02010800040101010101" pitchFamily="2" charset="-122"/>
              </a:rPr>
              <a:t>：取静态成员</a:t>
            </a:r>
            <a:r>
              <a:rPr lang="en-US" altLang="zh-CN" sz="2000" dirty="0">
                <a:latin typeface="华文新魏" panose="02010800040101010101" pitchFamily="2" charset="-122"/>
                <a:ea typeface="华文新魏" panose="02010800040101010101" pitchFamily="2" charset="-122"/>
              </a:rPr>
              <a:t>t</a:t>
            </a:r>
            <a:r>
              <a:rPr lang="zh-CN" altLang="en-US" sz="2000" dirty="0">
                <a:latin typeface="华文新魏" panose="02010800040101010101" pitchFamily="2" charset="-122"/>
                <a:ea typeface="华文新魏" panose="02010800040101010101" pitchFamily="2" charset="-122"/>
              </a:rPr>
              <a:t>的地址，因此</a:t>
            </a:r>
            <a:r>
              <a:rPr lang="en-US" altLang="zh-CN" sz="2000" dirty="0">
                <a:latin typeface="华文新魏" panose="02010800040101010101" pitchFamily="2" charset="-122"/>
                <a:ea typeface="华文新魏" panose="02010800040101010101" pitchFamily="2" charset="-122"/>
              </a:rPr>
              <a:t>v</a:t>
            </a:r>
            <a:r>
              <a:rPr lang="zh-CN" altLang="en-US" sz="2000" dirty="0">
                <a:latin typeface="华文新魏" panose="02010800040101010101" pitchFamily="2" charset="-122"/>
                <a:ea typeface="华文新魏" panose="02010800040101010101" pitchFamily="2" charset="-122"/>
              </a:rPr>
              <a:t>是普通指针</a:t>
            </a:r>
            <a:endParaRPr lang="en-US" altLang="zh-CN" sz="2000" dirty="0">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a:t>
            </a:r>
          </a:p>
          <a:p>
            <a:r>
              <a:rPr lang="en-US" altLang="zh-CN" sz="2000" dirty="0">
                <a:latin typeface="华文新魏" panose="02010800040101010101" pitchFamily="2" charset="-122"/>
                <a:ea typeface="华文新魏" panose="02010800040101010101" pitchFamily="2" charset="-122"/>
              </a:rPr>
              <a:t>template  struct  A&lt;double&gt;;		//</a:t>
            </a:r>
            <a:r>
              <a:rPr lang="zh-CN" altLang="en-US" sz="2000" dirty="0">
                <a:latin typeface="华文新魏" panose="02010800040101010101" pitchFamily="2" charset="-122"/>
                <a:ea typeface="华文新魏" panose="02010800040101010101" pitchFamily="2" charset="-122"/>
              </a:rPr>
              <a:t>从类模板生成实例类</a:t>
            </a:r>
            <a:r>
              <a:rPr lang="en-US" altLang="zh-CN" sz="2000" dirty="0">
                <a:latin typeface="华文新魏" panose="02010800040101010101" pitchFamily="2" charset="-122"/>
                <a:ea typeface="华文新魏" panose="02010800040101010101" pitchFamily="2" charset="-122"/>
              </a:rPr>
              <a:t>A&lt;double,10&gt;</a:t>
            </a:r>
          </a:p>
        </p:txBody>
      </p:sp>
      <p:sp>
        <p:nvSpPr>
          <p:cNvPr id="3" name="灯片编号占位符 2">
            <a:extLst>
              <a:ext uri="{FF2B5EF4-FFF2-40B4-BE49-F238E27FC236}">
                <a16:creationId xmlns:a16="http://schemas.microsoft.com/office/drawing/2014/main" id="{3E51013D-C5B4-887B-D7BD-B8E805BF7FD9}"/>
              </a:ext>
            </a:extLst>
          </p:cNvPr>
          <p:cNvSpPr>
            <a:spLocks noGrp="1"/>
          </p:cNvSpPr>
          <p:nvPr>
            <p:ph type="sldNum" sz="quarter" idx="12"/>
          </p:nvPr>
        </p:nvSpPr>
        <p:spPr/>
        <p:txBody>
          <a:bodyPr/>
          <a:lstStyle/>
          <a:p>
            <a:fld id="{CC813869-C08B-485D-8632-BA365BA2F4BA}" type="slidenum">
              <a:rPr lang="zh-CN" altLang="en-US" smtClean="0"/>
              <a:t>41</a:t>
            </a:fld>
            <a:endParaRPr lang="zh-CN" altLang="en-US"/>
          </a:p>
        </p:txBody>
      </p:sp>
    </p:spTree>
    <p:extLst>
      <p:ext uri="{BB962C8B-B14F-4D97-AF65-F5344CB8AC3E}">
        <p14:creationId xmlns:p14="http://schemas.microsoft.com/office/powerpoint/2010/main" val="15643278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523240" y="0"/>
            <a:ext cx="10515600" cy="762635"/>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8B33D511-BA7E-48B7-8E45-C687402F0EDB}"/>
              </a:ext>
            </a:extLst>
          </p:cNvPr>
          <p:cNvSpPr txBox="1"/>
          <p:nvPr/>
        </p:nvSpPr>
        <p:spPr>
          <a:xfrm>
            <a:off x="103318" y="762635"/>
            <a:ext cx="11985363" cy="5940088"/>
          </a:xfrm>
          <a:prstGeom prst="rect">
            <a:avLst/>
          </a:prstGeom>
          <a:noFill/>
        </p:spPr>
        <p:txBody>
          <a:bodyPr wrap="square">
            <a:spAutoFit/>
          </a:bodyPr>
          <a:lstStyle/>
          <a:p>
            <a:r>
              <a:rPr lang="en-US" altLang="zh-CN" sz="2000" dirty="0">
                <a:latin typeface="华文新魏" panose="02010800040101010101" pitchFamily="2" charset="-122"/>
                <a:ea typeface="华文新魏" panose="02010800040101010101" pitchFamily="2" charset="-122"/>
              </a:rPr>
              <a:t>void main(void)</a:t>
            </a:r>
          </a:p>
          <a:p>
            <a:r>
              <a:rPr lang="en-US" altLang="zh-CN" sz="2000" dirty="0">
                <a:latin typeface="华文新魏" panose="02010800040101010101" pitchFamily="2" charset="-122"/>
                <a:ea typeface="华文新魏" panose="02010800040101010101" pitchFamily="2" charset="-122"/>
              </a:rPr>
              <a:t>{</a:t>
            </a:r>
          </a:p>
          <a:p>
            <a:r>
              <a:rPr lang="en-US" altLang="zh-CN" sz="2000" dirty="0">
                <a:latin typeface="华文新魏" panose="02010800040101010101" pitchFamily="2" charset="-122"/>
                <a:ea typeface="华文新魏" panose="02010800040101010101" pitchFamily="2" charset="-122"/>
              </a:rPr>
              <a:t>    A&lt;int&gt; a(5);				//</a:t>
            </a:r>
            <a:r>
              <a:rPr lang="zh-CN" altLang="en-US" sz="2000" dirty="0">
                <a:latin typeface="华文新魏" panose="02010800040101010101" pitchFamily="2" charset="-122"/>
                <a:ea typeface="华文新魏" panose="02010800040101010101" pitchFamily="2" charset="-122"/>
              </a:rPr>
              <a:t>等价于“</a:t>
            </a:r>
            <a:r>
              <a:rPr lang="en-US" altLang="zh-CN" sz="2000" dirty="0">
                <a:latin typeface="华文新魏" panose="02010800040101010101" pitchFamily="2" charset="-122"/>
                <a:ea typeface="华文新魏" panose="02010800040101010101" pitchFamily="2" charset="-122"/>
              </a:rPr>
              <a:t>A&lt;int,10&gt; a(5);”</a:t>
            </a:r>
          </a:p>
          <a:p>
            <a:r>
              <a:rPr lang="en-US" altLang="zh-CN" sz="2000" dirty="0">
                <a:latin typeface="华文新魏" panose="02010800040101010101" pitchFamily="2" charset="-122"/>
                <a:ea typeface="华文新魏" panose="02010800040101010101" pitchFamily="2" charset="-122"/>
              </a:rPr>
              <a:t>    int u = 10, * v = &amp;u;</a:t>
            </a:r>
          </a:p>
          <a:p>
            <a:r>
              <a:rPr lang="en-US" altLang="zh-CN" sz="2000" dirty="0">
                <a:latin typeface="华文新魏" panose="02010800040101010101" pitchFamily="2" charset="-122"/>
                <a:ea typeface="华文新魏" panose="02010800040101010101" pitchFamily="2" charset="-122"/>
              </a:rPr>
              <a:t>    int A&lt;int&gt;::* w = &amp;A&lt;int&gt;::u;		//</a:t>
            </a:r>
            <a:r>
              <a:rPr lang="zh-CN" altLang="en-US" sz="2000" dirty="0">
                <a:latin typeface="华文新魏" panose="02010800040101010101" pitchFamily="2" charset="-122"/>
                <a:ea typeface="华文新魏" panose="02010800040101010101" pitchFamily="2" charset="-122"/>
              </a:rPr>
              <a:t>等价于“</a:t>
            </a:r>
            <a:r>
              <a:rPr lang="en-US" altLang="zh-CN" sz="2000" dirty="0">
                <a:latin typeface="华文新魏" panose="02010800040101010101" pitchFamily="2" charset="-122"/>
                <a:ea typeface="华文新魏" panose="02010800040101010101" pitchFamily="2" charset="-122"/>
              </a:rPr>
              <a:t>int A&lt;int, 10&gt;::* w;”</a:t>
            </a:r>
          </a:p>
          <a:p>
            <a:r>
              <a:rPr lang="en-US" altLang="zh-CN" sz="2000" dirty="0">
                <a:latin typeface="华文新魏" panose="02010800040101010101" pitchFamily="2" charset="-122"/>
                <a:ea typeface="华文新魏" panose="02010800040101010101" pitchFamily="2" charset="-122"/>
              </a:rPr>
              <a:t>    int A&lt;int&gt;::*  A&lt;int&gt;::* x = &amp;A&lt;int&gt;::w;</a:t>
            </a:r>
          </a:p>
          <a:p>
            <a:r>
              <a:rPr lang="en-US" altLang="zh-CN" sz="2000" dirty="0">
                <a:latin typeface="华文新魏" panose="02010800040101010101" pitchFamily="2" charset="-122"/>
                <a:ea typeface="华文新魏" panose="02010800040101010101" pitchFamily="2" charset="-122"/>
              </a:rPr>
              <a:t>    int A&lt;int&gt;::** y = &amp;w;</a:t>
            </a:r>
          </a:p>
          <a:p>
            <a:r>
              <a:rPr lang="en-US" altLang="zh-CN" sz="2000" dirty="0">
                <a:latin typeface="华文新魏" panose="02010800040101010101" pitchFamily="2" charset="-122"/>
                <a:ea typeface="华文新魏" panose="02010800040101010101" pitchFamily="2" charset="-122"/>
              </a:rPr>
              <a:t>    int* A&lt;int&gt;::* z = &amp;A&lt;int&gt;::v;</a:t>
            </a:r>
          </a:p>
          <a:p>
            <a:r>
              <a:rPr lang="en-US" altLang="zh-CN" sz="2000" dirty="0">
                <a:latin typeface="华文新魏" panose="02010800040101010101" pitchFamily="2" charset="-122"/>
                <a:ea typeface="华文新魏" panose="02010800040101010101" pitchFamily="2" charset="-122"/>
              </a:rPr>
              <a:t>    v = &amp;A&lt;int&gt;::t;</a:t>
            </a:r>
          </a:p>
          <a:p>
            <a:r>
              <a:rPr lang="en-US" altLang="zh-CN" sz="2000" dirty="0">
                <a:latin typeface="华文新魏" panose="02010800040101010101" pitchFamily="2" charset="-122"/>
                <a:ea typeface="华文新魏" panose="02010800040101010101" pitchFamily="2" charset="-122"/>
              </a:rPr>
              <a:t>    v = &amp;</a:t>
            </a:r>
            <a:r>
              <a:rPr lang="en-US" altLang="zh-CN" sz="2000" dirty="0" err="1">
                <a:latin typeface="华文新魏" panose="02010800040101010101" pitchFamily="2" charset="-122"/>
                <a:ea typeface="华文新魏" panose="02010800040101010101" pitchFamily="2" charset="-122"/>
              </a:rPr>
              <a:t>a.u</a:t>
            </a:r>
            <a:r>
              <a:rPr lang="en-US" altLang="zh-CN" sz="2000" dirty="0">
                <a:latin typeface="华文新魏" panose="02010800040101010101" pitchFamily="2" charset="-122"/>
                <a:ea typeface="华文新魏" panose="02010800040101010101" pitchFamily="2" charset="-122"/>
              </a:rPr>
              <a:t>;</a:t>
            </a:r>
          </a:p>
          <a:p>
            <a:r>
              <a:rPr lang="en-US" altLang="zh-CN" sz="2000" dirty="0">
                <a:latin typeface="华文新魏" panose="02010800040101010101" pitchFamily="2" charset="-122"/>
                <a:ea typeface="华文新魏" panose="02010800040101010101" pitchFamily="2" charset="-122"/>
              </a:rPr>
              <a:t>    y = &amp;</a:t>
            </a:r>
            <a:r>
              <a:rPr lang="en-US" altLang="zh-CN" sz="2000" dirty="0" err="1">
                <a:latin typeface="华文新魏" panose="02010800040101010101" pitchFamily="2" charset="-122"/>
                <a:ea typeface="华文新魏" panose="02010800040101010101" pitchFamily="2" charset="-122"/>
              </a:rPr>
              <a:t>a.w</a:t>
            </a:r>
            <a:r>
              <a:rPr lang="en-US" altLang="zh-CN" sz="2000" dirty="0">
                <a:latin typeface="华文新魏" panose="02010800040101010101" pitchFamily="2" charset="-122"/>
                <a:ea typeface="华文新魏" panose="02010800040101010101" pitchFamily="2" charset="-122"/>
              </a:rPr>
              <a:t>;</a:t>
            </a:r>
          </a:p>
          <a:p>
            <a:r>
              <a:rPr lang="en-US" altLang="zh-CN" sz="2000" dirty="0">
                <a:latin typeface="华文新魏" panose="02010800040101010101" pitchFamily="2" charset="-122"/>
                <a:ea typeface="华文新魏" panose="02010800040101010101" pitchFamily="2" charset="-122"/>
              </a:rPr>
              <a:t>    </a:t>
            </a:r>
            <a:r>
              <a:rPr lang="en-US" altLang="zh-CN" sz="2000" dirty="0">
                <a:solidFill>
                  <a:srgbClr val="FF0000"/>
                </a:solidFill>
                <a:latin typeface="华文新魏" panose="02010800040101010101" pitchFamily="2" charset="-122"/>
                <a:ea typeface="华文新魏" panose="02010800040101010101" pitchFamily="2" charset="-122"/>
              </a:rPr>
              <a:t>//</a:t>
            </a:r>
            <a:r>
              <a:rPr lang="zh-CN" altLang="en-US" sz="2000" dirty="0">
                <a:solidFill>
                  <a:srgbClr val="FF0000"/>
                </a:solidFill>
                <a:latin typeface="华文新魏" panose="02010800040101010101" pitchFamily="2" charset="-122"/>
                <a:ea typeface="华文新魏" panose="02010800040101010101" pitchFamily="2" charset="-122"/>
              </a:rPr>
              <a:t>使用类模板的实例化类</a:t>
            </a:r>
            <a:r>
              <a:rPr lang="en-US" altLang="zh-CN" sz="2000" dirty="0">
                <a:solidFill>
                  <a:srgbClr val="FF0000"/>
                </a:solidFill>
                <a:latin typeface="华文新魏" panose="02010800040101010101" pitchFamily="2" charset="-122"/>
                <a:ea typeface="华文新魏" panose="02010800040101010101" pitchFamily="2" charset="-122"/>
              </a:rPr>
              <a:t>A&lt;int&gt;</a:t>
            </a:r>
            <a:r>
              <a:rPr lang="zh-CN" altLang="en-US" sz="2000" dirty="0">
                <a:solidFill>
                  <a:srgbClr val="FF0000"/>
                </a:solidFill>
                <a:latin typeface="华文新魏" panose="02010800040101010101" pitchFamily="2" charset="-122"/>
                <a:ea typeface="华文新魏" panose="02010800040101010101" pitchFamily="2" charset="-122"/>
              </a:rPr>
              <a:t>，作为类模板</a:t>
            </a:r>
            <a:r>
              <a:rPr lang="en-US" altLang="zh-CN" sz="2000" dirty="0">
                <a:solidFill>
                  <a:srgbClr val="FF0000"/>
                </a:solidFill>
                <a:latin typeface="华文新魏" panose="02010800040101010101" pitchFamily="2" charset="-122"/>
                <a:ea typeface="华文新魏" panose="02010800040101010101" pitchFamily="2" charset="-122"/>
              </a:rPr>
              <a:t>A(</a:t>
            </a:r>
            <a:r>
              <a:rPr lang="zh-CN" altLang="en-US" sz="2000" dirty="0">
                <a:solidFill>
                  <a:srgbClr val="FF0000"/>
                </a:solidFill>
                <a:latin typeface="华文新魏" panose="02010800040101010101" pitchFamily="2" charset="-122"/>
                <a:ea typeface="华文新魏" panose="02010800040101010101" pitchFamily="2" charset="-122"/>
              </a:rPr>
              <a:t>外面一层</a:t>
            </a:r>
            <a:r>
              <a:rPr lang="en-US" altLang="zh-CN" sz="2000" dirty="0">
                <a:solidFill>
                  <a:srgbClr val="FF0000"/>
                </a:solidFill>
                <a:latin typeface="华文新魏" panose="02010800040101010101" pitchFamily="2" charset="-122"/>
                <a:ea typeface="华文新魏" panose="02010800040101010101" pitchFamily="2" charset="-122"/>
              </a:rPr>
              <a:t>A</a:t>
            </a:r>
            <a:r>
              <a:rPr lang="zh-CN" altLang="en-US" sz="2000" dirty="0">
                <a:solidFill>
                  <a:srgbClr val="FF0000"/>
                </a:solidFill>
                <a:latin typeface="华文新魏" panose="02010800040101010101" pitchFamily="2" charset="-122"/>
                <a:ea typeface="华文新魏" panose="02010800040101010101" pitchFamily="2" charset="-122"/>
              </a:rPr>
              <a:t>）实例化的类型实参时，出现嵌套的实例化现象</a:t>
            </a:r>
            <a:endParaRPr lang="en-US" altLang="zh-CN" sz="2000" dirty="0">
              <a:solidFill>
                <a:srgbClr val="FF0000"/>
              </a:solidFill>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    A&lt;A&lt;int&gt;&gt; b(a);	//</a:t>
            </a:r>
            <a:r>
              <a:rPr lang="zh-CN" altLang="en-US" sz="2000" dirty="0">
                <a:solidFill>
                  <a:srgbClr val="FF0000"/>
                </a:solidFill>
                <a:latin typeface="华文新魏" panose="02010800040101010101" pitchFamily="2" charset="-122"/>
                <a:ea typeface="华文新魏" panose="02010800040101010101" pitchFamily="2" charset="-122"/>
              </a:rPr>
              <a:t>等价于“</a:t>
            </a:r>
            <a:r>
              <a:rPr lang="en-US" altLang="zh-CN" sz="2000" dirty="0">
                <a:solidFill>
                  <a:srgbClr val="FF0000"/>
                </a:solidFill>
                <a:latin typeface="华文新魏" panose="02010800040101010101" pitchFamily="2" charset="-122"/>
                <a:ea typeface="华文新魏" panose="02010800040101010101" pitchFamily="2" charset="-122"/>
              </a:rPr>
              <a:t>A&lt;A&lt;int,10&gt;, 10&gt; b(a);”</a:t>
            </a:r>
            <a:r>
              <a:rPr lang="zh-CN" altLang="en-US" sz="2000" dirty="0">
                <a:solidFill>
                  <a:srgbClr val="FF0000"/>
                </a:solidFill>
                <a:latin typeface="华文新魏" panose="02010800040101010101" pitchFamily="2" charset="-122"/>
                <a:ea typeface="华文新魏" panose="02010800040101010101" pitchFamily="2" charset="-122"/>
              </a:rPr>
              <a:t>，构造</a:t>
            </a:r>
            <a:r>
              <a:rPr lang="en-US" altLang="zh-CN" sz="2000" dirty="0">
                <a:solidFill>
                  <a:srgbClr val="FF0000"/>
                </a:solidFill>
                <a:latin typeface="华文新魏" panose="02010800040101010101" pitchFamily="2" charset="-122"/>
                <a:ea typeface="华文新魏" panose="02010800040101010101" pitchFamily="2" charset="-122"/>
              </a:rPr>
              <a:t>b</a:t>
            </a:r>
            <a:r>
              <a:rPr lang="zh-CN" altLang="en-US" sz="2000" dirty="0">
                <a:solidFill>
                  <a:srgbClr val="FF0000"/>
                </a:solidFill>
                <a:latin typeface="华文新魏" panose="02010800040101010101" pitchFamily="2" charset="-122"/>
                <a:ea typeface="华文新魏" panose="02010800040101010101" pitchFamily="2" charset="-122"/>
              </a:rPr>
              <a:t>时调用    </a:t>
            </a:r>
            <a:r>
              <a:rPr lang="en-US" altLang="zh-CN" sz="2000" dirty="0">
                <a:solidFill>
                  <a:srgbClr val="FF0000"/>
                </a:solidFill>
                <a:latin typeface="华文新魏" panose="02010800040101010101" pitchFamily="2" charset="-122"/>
                <a:ea typeface="华文新魏" panose="02010800040101010101" pitchFamily="2" charset="-122"/>
              </a:rPr>
              <a:t>A&lt;int&gt;::A( )</a:t>
            </a:r>
            <a:r>
              <a:rPr lang="zh-CN" altLang="en-US" sz="2000" dirty="0">
                <a:solidFill>
                  <a:srgbClr val="FF0000"/>
                </a:solidFill>
                <a:latin typeface="华文新魏" panose="02010800040101010101" pitchFamily="2" charset="-122"/>
                <a:ea typeface="华文新魏" panose="02010800040101010101" pitchFamily="2" charset="-122"/>
              </a:rPr>
              <a:t>构造</a:t>
            </a:r>
            <a:r>
              <a:rPr lang="en-US" altLang="zh-CN" sz="2000" dirty="0">
                <a:solidFill>
                  <a:srgbClr val="FF0000"/>
                </a:solidFill>
                <a:latin typeface="华文新魏" panose="02010800040101010101" pitchFamily="2" charset="-122"/>
                <a:ea typeface="华文新魏" panose="02010800040101010101" pitchFamily="2" charset="-122"/>
              </a:rPr>
              <a:t>a</a:t>
            </a:r>
          </a:p>
          <a:p>
            <a:r>
              <a:rPr lang="en-US" altLang="zh-CN" sz="2000" dirty="0">
                <a:latin typeface="华文新魏" panose="02010800040101010101" pitchFamily="2" charset="-122"/>
                <a:ea typeface="华文新魏" panose="02010800040101010101" pitchFamily="2" charset="-122"/>
              </a:rPr>
              <a:t>    </a:t>
            </a:r>
          </a:p>
          <a:p>
            <a:r>
              <a:rPr lang="en-US" altLang="zh-CN" sz="2000" dirty="0">
                <a:latin typeface="华文新魏" panose="02010800040101010101" pitchFamily="2" charset="-122"/>
                <a:ea typeface="华文新魏" panose="02010800040101010101" pitchFamily="2" charset="-122"/>
              </a:rPr>
              <a:t>    A&lt;int&gt;  A&lt;A&lt;int&gt;&gt;::*c= &amp;A&lt;A&lt;int&gt;&gt;::u;</a:t>
            </a:r>
          </a:p>
          <a:p>
            <a:r>
              <a:rPr lang="en-US" altLang="zh-CN" sz="2000" dirty="0">
                <a:latin typeface="华文新魏" panose="02010800040101010101" pitchFamily="2" charset="-122"/>
                <a:ea typeface="华文新魏" panose="02010800040101010101" pitchFamily="2" charset="-122"/>
              </a:rPr>
              <a:t>    a = b.*c;</a:t>
            </a:r>
          </a:p>
          <a:p>
            <a:r>
              <a:rPr lang="en-US" altLang="zh-CN" sz="2000" dirty="0">
                <a:latin typeface="华文新魏" panose="02010800040101010101" pitchFamily="2" charset="-122"/>
                <a:ea typeface="华文新魏" panose="02010800040101010101" pitchFamily="2" charset="-122"/>
              </a:rPr>
              <a:t>    A&lt;int&gt; A&lt;A&lt;int&gt;&gt;::* A&lt;A&lt;int&gt;&gt;::*d = &amp;A&lt;A&lt;int&gt;&gt;::w;</a:t>
            </a:r>
          </a:p>
          <a:p>
            <a:r>
              <a:rPr lang="en-US" altLang="zh-CN" sz="2000" dirty="0">
                <a:latin typeface="华文新魏" panose="02010800040101010101" pitchFamily="2" charset="-122"/>
                <a:ea typeface="华文新魏" panose="02010800040101010101" pitchFamily="2" charset="-122"/>
              </a:rPr>
              <a:t>}</a:t>
            </a:r>
          </a:p>
        </p:txBody>
      </p:sp>
      <p:sp>
        <p:nvSpPr>
          <p:cNvPr id="3" name="灯片编号占位符 2">
            <a:extLst>
              <a:ext uri="{FF2B5EF4-FFF2-40B4-BE49-F238E27FC236}">
                <a16:creationId xmlns:a16="http://schemas.microsoft.com/office/drawing/2014/main" id="{E70F5D5A-AA26-1870-E27D-9F526F9CF8DC}"/>
              </a:ext>
            </a:extLst>
          </p:cNvPr>
          <p:cNvSpPr>
            <a:spLocks noGrp="1"/>
          </p:cNvSpPr>
          <p:nvPr>
            <p:ph type="sldNum" sz="quarter" idx="12"/>
          </p:nvPr>
        </p:nvSpPr>
        <p:spPr/>
        <p:txBody>
          <a:bodyPr/>
          <a:lstStyle/>
          <a:p>
            <a:fld id="{CC813869-C08B-485D-8632-BA365BA2F4BA}" type="slidenum">
              <a:rPr lang="zh-CN" altLang="en-US" smtClean="0"/>
              <a:t>42</a:t>
            </a:fld>
            <a:endParaRPr lang="zh-CN" altLang="en-US"/>
          </a:p>
        </p:txBody>
      </p:sp>
    </p:spTree>
    <p:extLst>
      <p:ext uri="{BB962C8B-B14F-4D97-AF65-F5344CB8AC3E}">
        <p14:creationId xmlns:p14="http://schemas.microsoft.com/office/powerpoint/2010/main" val="18355467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756920" y="59529"/>
            <a:ext cx="10515600" cy="1325563"/>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3D7DC9D5-371E-4155-B253-1AB3C69335DB}"/>
              </a:ext>
            </a:extLst>
          </p:cNvPr>
          <p:cNvSpPr txBox="1"/>
          <p:nvPr/>
        </p:nvSpPr>
        <p:spPr>
          <a:xfrm>
            <a:off x="838200" y="1652222"/>
            <a:ext cx="10738338" cy="4801314"/>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#include &lt;iostream&gt;</a:t>
            </a:r>
          </a:p>
          <a:p>
            <a:r>
              <a:rPr lang="en-US" altLang="zh-CN" dirty="0">
                <a:latin typeface="华文新魏" panose="02010800040101010101" pitchFamily="2" charset="-122"/>
                <a:ea typeface="华文新魏" panose="02010800040101010101" pitchFamily="2" charset="-122"/>
              </a:rPr>
              <a:t>using namespace std;</a:t>
            </a:r>
          </a:p>
          <a:p>
            <a:r>
              <a:rPr lang="en-US" altLang="zh-CN" dirty="0">
                <a:latin typeface="华文新魏" panose="02010800040101010101" pitchFamily="2" charset="-122"/>
                <a:ea typeface="华文新魏" panose="02010800040101010101" pitchFamily="2" charset="-122"/>
              </a:rPr>
              <a:t>template &lt;typename T&gt;				//</a:t>
            </a:r>
            <a:r>
              <a:rPr lang="zh-CN" altLang="en-US" dirty="0">
                <a:latin typeface="华文新魏" panose="02010800040101010101" pitchFamily="2" charset="-122"/>
                <a:ea typeface="华文新魏" panose="02010800040101010101" pitchFamily="2" charset="-122"/>
              </a:rPr>
              <a:t>定义主类模板</a:t>
            </a:r>
          </a:p>
          <a:p>
            <a:r>
              <a:rPr lang="en-US" altLang="zh-CN" dirty="0">
                <a:latin typeface="华文新魏" panose="02010800040101010101" pitchFamily="2" charset="-122"/>
                <a:ea typeface="华文新魏" panose="02010800040101010101" pitchFamily="2" charset="-122"/>
              </a:rPr>
              <a:t>class STACK {</a:t>
            </a:r>
          </a:p>
          <a:p>
            <a:r>
              <a:rPr lang="en-US" altLang="zh-CN" dirty="0">
                <a:latin typeface="华文新魏" panose="02010800040101010101" pitchFamily="2" charset="-122"/>
                <a:ea typeface="华文新魏" panose="02010800040101010101" pitchFamily="2" charset="-122"/>
              </a:rPr>
              <a:t>    T* const  </a:t>
            </a:r>
            <a:r>
              <a:rPr lang="en-US" altLang="zh-CN" dirty="0" err="1">
                <a:latin typeface="华文新魏" panose="02010800040101010101" pitchFamily="2" charset="-122"/>
                <a:ea typeface="华文新魏" panose="02010800040101010101" pitchFamily="2" charset="-122"/>
              </a:rPr>
              <a:t>elems</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申请内存，用于存放栈的元素</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const int   max;					//</a:t>
            </a:r>
            <a:r>
              <a:rPr lang="zh-CN" altLang="en-US" dirty="0">
                <a:latin typeface="华文新魏" panose="02010800040101010101" pitchFamily="2" charset="-122"/>
                <a:ea typeface="华文新魏" panose="02010800040101010101" pitchFamily="2" charset="-122"/>
              </a:rPr>
              <a:t>栈能存放的最大元素个数</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int   pos;	    				//</a:t>
            </a:r>
            <a:r>
              <a:rPr lang="zh-CN" altLang="en-US" dirty="0">
                <a:latin typeface="华文新魏" panose="02010800040101010101" pitchFamily="2" charset="-122"/>
                <a:ea typeface="华文新魏" panose="02010800040101010101" pitchFamily="2" charset="-122"/>
              </a:rPr>
              <a:t>栈实际已有元素个数，栈空时</a:t>
            </a:r>
            <a:r>
              <a:rPr lang="en-US" altLang="zh-CN" dirty="0">
                <a:latin typeface="华文新魏" panose="02010800040101010101" pitchFamily="2" charset="-122"/>
                <a:ea typeface="华文新魏" panose="02010800040101010101" pitchFamily="2" charset="-122"/>
              </a:rPr>
              <a:t>pos=0;</a:t>
            </a:r>
          </a:p>
          <a:p>
            <a:r>
              <a:rPr lang="en-US" altLang="zh-CN" dirty="0">
                <a:latin typeface="华文新魏" panose="02010800040101010101" pitchFamily="2" charset="-122"/>
                <a:ea typeface="华文新魏" panose="02010800040101010101" pitchFamily="2" charset="-122"/>
              </a:rPr>
              <a:t>public:</a:t>
            </a:r>
          </a:p>
          <a:p>
            <a:r>
              <a:rPr lang="en-US" altLang="zh-CN" dirty="0">
                <a:latin typeface="华文新魏" panose="02010800040101010101" pitchFamily="2" charset="-122"/>
                <a:ea typeface="华文新魏" panose="02010800040101010101" pitchFamily="2" charset="-122"/>
              </a:rPr>
              <a:t>    STACK(int m=0);  				//</a:t>
            </a:r>
            <a:r>
              <a:rPr lang="zh-CN" altLang="en-US" dirty="0">
                <a:latin typeface="华文新魏" panose="02010800040101010101" pitchFamily="2" charset="-122"/>
                <a:ea typeface="华文新魏" panose="02010800040101010101" pitchFamily="2" charset="-122"/>
              </a:rPr>
              <a:t>等价于定义了</a:t>
            </a:r>
            <a:r>
              <a:rPr lang="en-US" altLang="zh-CN" dirty="0">
                <a:latin typeface="华文新魏" panose="02010800040101010101" pitchFamily="2" charset="-122"/>
                <a:ea typeface="华文新魏" panose="02010800040101010101" pitchFamily="2" charset="-122"/>
              </a:rPr>
              <a:t>STACK(),</a:t>
            </a:r>
            <a:r>
              <a:rPr lang="zh-CN" altLang="en-US" dirty="0">
                <a:latin typeface="华文新魏" panose="02010800040101010101" pitchFamily="2" charset="-122"/>
                <a:ea typeface="华文新魏" panose="02010800040101010101" pitchFamily="2" charset="-122"/>
              </a:rPr>
              <a:t>防嵌套实例化出问题</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STACK(const STACK&amp; s); 				//</a:t>
            </a:r>
            <a:r>
              <a:rPr lang="zh-CN" altLang="en-US" dirty="0">
                <a:latin typeface="华文新魏" panose="02010800040101010101" pitchFamily="2" charset="-122"/>
                <a:ea typeface="华文新魏" panose="02010800040101010101" pitchFamily="2" charset="-122"/>
              </a:rPr>
              <a:t>用栈</a:t>
            </a:r>
            <a:r>
              <a:rPr lang="en-US" altLang="zh-CN" dirty="0">
                <a:latin typeface="华文新魏" panose="02010800040101010101" pitchFamily="2" charset="-122"/>
                <a:ea typeface="华文新魏" panose="02010800040101010101" pitchFamily="2" charset="-122"/>
              </a:rPr>
              <a:t>s</a:t>
            </a:r>
            <a:r>
              <a:rPr lang="zh-CN" altLang="en-US" dirty="0">
                <a:latin typeface="华文新魏" panose="02010800040101010101" pitchFamily="2" charset="-122"/>
                <a:ea typeface="华文新魏" panose="02010800040101010101" pitchFamily="2" charset="-122"/>
              </a:rPr>
              <a:t>初始化</a:t>
            </a:r>
            <a:r>
              <a:rPr lang="en-US" altLang="zh-CN" dirty="0">
                <a:latin typeface="华文新魏" panose="02010800040101010101" pitchFamily="2" charset="-122"/>
                <a:ea typeface="华文新魏" panose="02010800040101010101" pitchFamily="2" charset="-122"/>
              </a:rPr>
              <a:t>p</a:t>
            </a:r>
            <a:r>
              <a:rPr lang="zh-CN" altLang="en-US" dirty="0">
                <a:latin typeface="华文新魏" panose="02010800040101010101" pitchFamily="2" charset="-122"/>
                <a:ea typeface="华文新魏" panose="02010800040101010101" pitchFamily="2" charset="-122"/>
              </a:rPr>
              <a:t>指向的栈</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STACK(STACK&amp;&amp; s)</a:t>
            </a:r>
            <a:r>
              <a:rPr lang="en-US" altLang="zh-CN" dirty="0" err="1">
                <a:latin typeface="华文新魏" panose="02010800040101010101" pitchFamily="2" charset="-122"/>
                <a:ea typeface="华文新魏" panose="02010800040101010101" pitchFamily="2" charset="-122"/>
              </a:rPr>
              <a:t>noexcept</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用栈</a:t>
            </a:r>
            <a:r>
              <a:rPr lang="en-US" altLang="zh-CN" dirty="0">
                <a:latin typeface="华文新魏" panose="02010800040101010101" pitchFamily="2" charset="-122"/>
                <a:ea typeface="华文新魏" panose="02010800040101010101" pitchFamily="2" charset="-122"/>
              </a:rPr>
              <a:t>s</a:t>
            </a:r>
            <a:r>
              <a:rPr lang="zh-CN" altLang="en-US" dirty="0">
                <a:latin typeface="华文新魏" panose="02010800040101010101" pitchFamily="2" charset="-122"/>
                <a:ea typeface="华文新魏" panose="02010800040101010101" pitchFamily="2" charset="-122"/>
              </a:rPr>
              <a:t>初始化</a:t>
            </a:r>
            <a:r>
              <a:rPr lang="en-US" altLang="zh-CN" dirty="0">
                <a:latin typeface="华文新魏" panose="02010800040101010101" pitchFamily="2" charset="-122"/>
                <a:ea typeface="华文新魏" panose="02010800040101010101" pitchFamily="2" charset="-122"/>
              </a:rPr>
              <a:t>p</a:t>
            </a:r>
            <a:r>
              <a:rPr lang="zh-CN" altLang="en-US" dirty="0">
                <a:latin typeface="华文新魏" panose="02010800040101010101" pitchFamily="2" charset="-122"/>
                <a:ea typeface="华文新魏" panose="02010800040101010101" pitchFamily="2" charset="-122"/>
              </a:rPr>
              <a:t>指向的栈</a:t>
            </a:r>
          </a:p>
          <a:p>
            <a:r>
              <a:rPr lang="en-US" altLang="zh-CN" dirty="0">
                <a:latin typeface="华文新魏" panose="02010800040101010101" pitchFamily="2" charset="-122"/>
                <a:ea typeface="华文新魏" panose="02010800040101010101" pitchFamily="2" charset="-122"/>
              </a:rPr>
              <a:t>    virtual T operator [ ] (int x)const;			//</a:t>
            </a:r>
            <a:r>
              <a:rPr lang="zh-CN" altLang="en-US" dirty="0">
                <a:latin typeface="华文新魏" panose="02010800040101010101" pitchFamily="2" charset="-122"/>
                <a:ea typeface="华文新魏" panose="02010800040101010101" pitchFamily="2" charset="-122"/>
              </a:rPr>
              <a:t>返回</a:t>
            </a:r>
            <a:r>
              <a:rPr lang="en-US" altLang="zh-CN" dirty="0">
                <a:latin typeface="华文新魏" panose="02010800040101010101" pitchFamily="2" charset="-122"/>
                <a:ea typeface="华文新魏" panose="02010800040101010101" pitchFamily="2" charset="-122"/>
              </a:rPr>
              <a:t>x</a:t>
            </a:r>
            <a:r>
              <a:rPr lang="zh-CN" altLang="en-US" dirty="0">
                <a:latin typeface="华文新魏" panose="02010800040101010101" pitchFamily="2" charset="-122"/>
                <a:ea typeface="华文新魏" panose="02010800040101010101" pitchFamily="2" charset="-122"/>
              </a:rPr>
              <a:t>指向的栈的元素</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virtual STACK&amp; operator&lt;&lt;(T e);			//</a:t>
            </a:r>
            <a:r>
              <a:rPr lang="zh-CN" altLang="en-US" dirty="0">
                <a:latin typeface="华文新魏" panose="02010800040101010101" pitchFamily="2" charset="-122"/>
                <a:ea typeface="华文新魏" panose="02010800040101010101" pitchFamily="2" charset="-122"/>
              </a:rPr>
              <a:t>将</a:t>
            </a:r>
            <a:r>
              <a:rPr lang="en-US" altLang="zh-CN" dirty="0">
                <a:latin typeface="华文新魏" panose="02010800040101010101" pitchFamily="2" charset="-122"/>
                <a:ea typeface="华文新魏" panose="02010800040101010101" pitchFamily="2" charset="-122"/>
              </a:rPr>
              <a:t>e</a:t>
            </a:r>
            <a:r>
              <a:rPr lang="zh-CN" altLang="en-US" dirty="0">
                <a:latin typeface="华文新魏" panose="02010800040101010101" pitchFamily="2" charset="-122"/>
                <a:ea typeface="华文新魏" panose="02010800040101010101" pitchFamily="2" charset="-122"/>
              </a:rPr>
              <a:t>入栈，并返回</a:t>
            </a:r>
            <a:r>
              <a:rPr lang="en-US" altLang="zh-CN" dirty="0">
                <a:latin typeface="华文新魏" panose="02010800040101010101" pitchFamily="2" charset="-122"/>
                <a:ea typeface="华文新魏" panose="02010800040101010101" pitchFamily="2" charset="-122"/>
              </a:rPr>
              <a:t>p</a:t>
            </a:r>
          </a:p>
          <a:p>
            <a:r>
              <a:rPr lang="en-US" altLang="zh-CN" dirty="0">
                <a:latin typeface="华文新魏" panose="02010800040101010101" pitchFamily="2" charset="-122"/>
                <a:ea typeface="华文新魏" panose="02010800040101010101" pitchFamily="2" charset="-122"/>
              </a:rPr>
              <a:t>    virtual STACK&amp; operator&gt;&gt;(T&amp; e); 		//</a:t>
            </a:r>
            <a:r>
              <a:rPr lang="zh-CN" altLang="en-US" dirty="0">
                <a:latin typeface="华文新魏" panose="02010800040101010101" pitchFamily="2" charset="-122"/>
                <a:ea typeface="华文新魏" panose="02010800040101010101" pitchFamily="2" charset="-122"/>
              </a:rPr>
              <a:t>出栈到</a:t>
            </a:r>
            <a:r>
              <a:rPr lang="en-US" altLang="zh-CN" dirty="0">
                <a:latin typeface="华文新魏" panose="02010800040101010101" pitchFamily="2" charset="-122"/>
                <a:ea typeface="华文新魏" panose="02010800040101010101" pitchFamily="2" charset="-122"/>
              </a:rPr>
              <a:t>e</a:t>
            </a:r>
            <a:r>
              <a:rPr lang="zh-CN" altLang="en-US" dirty="0">
                <a:latin typeface="华文新魏" panose="02010800040101010101" pitchFamily="2" charset="-122"/>
                <a:ea typeface="华文新魏" panose="02010800040101010101" pitchFamily="2" charset="-122"/>
              </a:rPr>
              <a:t>，并返回</a:t>
            </a:r>
            <a:r>
              <a:rPr lang="en-US" altLang="zh-CN" dirty="0">
                <a:latin typeface="华文新魏" panose="02010800040101010101" pitchFamily="2" charset="-122"/>
                <a:ea typeface="华文新魏" panose="02010800040101010101" pitchFamily="2" charset="-122"/>
              </a:rPr>
              <a:t>p</a:t>
            </a:r>
          </a:p>
          <a:p>
            <a:r>
              <a:rPr lang="en-US" altLang="zh-CN" dirty="0">
                <a:latin typeface="华文新魏" panose="02010800040101010101" pitchFamily="2" charset="-122"/>
                <a:ea typeface="华文新魏" panose="02010800040101010101" pitchFamily="2" charset="-122"/>
              </a:rPr>
              <a:t>    virtual ~STACK( )</a:t>
            </a:r>
            <a:r>
              <a:rPr lang="en-US" altLang="zh-CN" dirty="0" err="1">
                <a:latin typeface="华文新魏" panose="02010800040101010101" pitchFamily="2" charset="-122"/>
                <a:ea typeface="华文新魏" panose="02010800040101010101" pitchFamily="2" charset="-122"/>
              </a:rPr>
              <a:t>noexcept</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销毁</a:t>
            </a:r>
            <a:r>
              <a:rPr lang="en-US" altLang="zh-CN" dirty="0">
                <a:latin typeface="华文新魏" panose="02010800040101010101" pitchFamily="2" charset="-122"/>
                <a:ea typeface="华文新魏" panose="02010800040101010101" pitchFamily="2" charset="-122"/>
              </a:rPr>
              <a:t>p</a:t>
            </a:r>
            <a:r>
              <a:rPr lang="zh-CN" altLang="en-US" dirty="0">
                <a:latin typeface="华文新魏" panose="02010800040101010101" pitchFamily="2" charset="-122"/>
                <a:ea typeface="华文新魏" panose="02010800040101010101" pitchFamily="2" charset="-122"/>
              </a:rPr>
              <a:t>指向的栈</a:t>
            </a:r>
            <a:endParaRPr lang="en-US" altLang="zh-CN" dirty="0">
              <a:latin typeface="华文新魏" panose="02010800040101010101" pitchFamily="2" charset="-122"/>
              <a:ea typeface="华文新魏" panose="02010800040101010101" pitchFamily="2" charset="-122"/>
            </a:endParaRPr>
          </a:p>
          <a:p>
            <a:r>
              <a:rPr lang="en-US" altLang="zh-CN" b="1" dirty="0">
                <a:solidFill>
                  <a:srgbClr val="FF0000"/>
                </a:solidFill>
                <a:latin typeface="华文新魏" panose="02010800040101010101" pitchFamily="2" charset="-122"/>
                <a:ea typeface="华文新魏" panose="02010800040101010101" pitchFamily="2" charset="-122"/>
              </a:rPr>
              <a:t>    ……</a:t>
            </a:r>
            <a:endParaRPr lang="zh-CN" altLang="en-US" b="1" dirty="0">
              <a:solidFill>
                <a:srgbClr val="FF0000"/>
              </a:solidFill>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t>
            </a:r>
          </a:p>
        </p:txBody>
      </p:sp>
      <p:sp>
        <p:nvSpPr>
          <p:cNvPr id="7" name="文本框 6">
            <a:extLst>
              <a:ext uri="{FF2B5EF4-FFF2-40B4-BE49-F238E27FC236}">
                <a16:creationId xmlns:a16="http://schemas.microsoft.com/office/drawing/2014/main" id="{32C8F812-DA95-4185-8780-6B59BB5ADD6E}"/>
              </a:ext>
            </a:extLst>
          </p:cNvPr>
          <p:cNvSpPr txBox="1"/>
          <p:nvPr/>
        </p:nvSpPr>
        <p:spPr>
          <a:xfrm>
            <a:off x="685800" y="1336228"/>
            <a:ext cx="6142892" cy="369332"/>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例</a:t>
            </a:r>
            <a:r>
              <a:rPr lang="en-US" altLang="zh-CN" dirty="0">
                <a:latin typeface="华文新魏" panose="02010800040101010101" pitchFamily="2" charset="-122"/>
                <a:ea typeface="华文新魏" panose="02010800040101010101" pitchFamily="2" charset="-122"/>
              </a:rPr>
              <a:t>13.22】</a:t>
            </a:r>
            <a:r>
              <a:rPr lang="zh-CN" altLang="en-US" dirty="0">
                <a:latin typeface="华文新魏" panose="02010800040101010101" pitchFamily="2" charset="-122"/>
                <a:ea typeface="华文新魏" panose="02010800040101010101" pitchFamily="2" charset="-122"/>
              </a:rPr>
              <a:t>定义用两个栈模拟一个队列的类模板</a:t>
            </a:r>
          </a:p>
        </p:txBody>
      </p:sp>
      <p:sp>
        <p:nvSpPr>
          <p:cNvPr id="3" name="灯片编号占位符 2">
            <a:extLst>
              <a:ext uri="{FF2B5EF4-FFF2-40B4-BE49-F238E27FC236}">
                <a16:creationId xmlns:a16="http://schemas.microsoft.com/office/drawing/2014/main" id="{9A5D0F23-8078-777A-AACA-2B62AC735954}"/>
              </a:ext>
            </a:extLst>
          </p:cNvPr>
          <p:cNvSpPr>
            <a:spLocks noGrp="1"/>
          </p:cNvSpPr>
          <p:nvPr>
            <p:ph type="sldNum" sz="quarter" idx="12"/>
          </p:nvPr>
        </p:nvSpPr>
        <p:spPr/>
        <p:txBody>
          <a:bodyPr/>
          <a:lstStyle/>
          <a:p>
            <a:fld id="{CC813869-C08B-485D-8632-BA365BA2F4BA}" type="slidenum">
              <a:rPr lang="zh-CN" altLang="en-US" smtClean="0"/>
              <a:t>43</a:t>
            </a:fld>
            <a:endParaRPr lang="zh-CN" altLang="en-US"/>
          </a:p>
        </p:txBody>
      </p:sp>
    </p:spTree>
    <p:extLst>
      <p:ext uri="{BB962C8B-B14F-4D97-AF65-F5344CB8AC3E}">
        <p14:creationId xmlns:p14="http://schemas.microsoft.com/office/powerpoint/2010/main" val="29246694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767080" y="0"/>
            <a:ext cx="10515600" cy="1325563"/>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7" name="文本框 6">
            <a:extLst>
              <a:ext uri="{FF2B5EF4-FFF2-40B4-BE49-F238E27FC236}">
                <a16:creationId xmlns:a16="http://schemas.microsoft.com/office/drawing/2014/main" id="{32C8F812-DA95-4185-8780-6B59BB5ADD6E}"/>
              </a:ext>
            </a:extLst>
          </p:cNvPr>
          <p:cNvSpPr txBox="1"/>
          <p:nvPr/>
        </p:nvSpPr>
        <p:spPr>
          <a:xfrm>
            <a:off x="685800" y="1506225"/>
            <a:ext cx="6142892" cy="369332"/>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例</a:t>
            </a:r>
            <a:r>
              <a:rPr lang="en-US" altLang="zh-CN" dirty="0">
                <a:latin typeface="华文新魏" panose="02010800040101010101" pitchFamily="2" charset="-122"/>
                <a:ea typeface="华文新魏" panose="02010800040101010101" pitchFamily="2" charset="-122"/>
              </a:rPr>
              <a:t>13.22】</a:t>
            </a:r>
            <a:r>
              <a:rPr lang="zh-CN" altLang="en-US" dirty="0">
                <a:latin typeface="华文新魏" panose="02010800040101010101" pitchFamily="2" charset="-122"/>
                <a:ea typeface="华文新魏" panose="02010800040101010101" pitchFamily="2" charset="-122"/>
              </a:rPr>
              <a:t>定义用两个栈模拟一个队列的类模板</a:t>
            </a:r>
          </a:p>
        </p:txBody>
      </p:sp>
      <p:sp>
        <p:nvSpPr>
          <p:cNvPr id="8" name="文本框 7">
            <a:extLst>
              <a:ext uri="{FF2B5EF4-FFF2-40B4-BE49-F238E27FC236}">
                <a16:creationId xmlns:a16="http://schemas.microsoft.com/office/drawing/2014/main" id="{3B112029-BA24-4A7D-BD1D-7E3B61EF6E8D}"/>
              </a:ext>
            </a:extLst>
          </p:cNvPr>
          <p:cNvSpPr txBox="1"/>
          <p:nvPr/>
        </p:nvSpPr>
        <p:spPr>
          <a:xfrm>
            <a:off x="838200" y="1824248"/>
            <a:ext cx="10034954" cy="4524315"/>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template &lt;typename T&gt;</a:t>
            </a:r>
          </a:p>
          <a:p>
            <a:r>
              <a:rPr lang="en-US" altLang="zh-CN" dirty="0">
                <a:latin typeface="华文新魏" panose="02010800040101010101" pitchFamily="2" charset="-122"/>
                <a:ea typeface="华文新魏" panose="02010800040101010101" pitchFamily="2" charset="-122"/>
              </a:rPr>
              <a:t>STACK&lt;T&gt;::STACK(STACK&amp;&amp; s) </a:t>
            </a:r>
            <a:r>
              <a:rPr lang="en-US" altLang="zh-CN" dirty="0" err="1">
                <a:latin typeface="华文新魏" panose="02010800040101010101" pitchFamily="2" charset="-122"/>
                <a:ea typeface="华文新魏" panose="02010800040101010101" pitchFamily="2" charset="-122"/>
              </a:rPr>
              <a:t>noexcept</a:t>
            </a:r>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elems</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s.elems</a:t>
            </a:r>
            <a:r>
              <a:rPr lang="en-US" altLang="zh-CN" dirty="0">
                <a:latin typeface="华文新魏" panose="02010800040101010101" pitchFamily="2" charset="-122"/>
                <a:ea typeface="华文新魏" panose="02010800040101010101" pitchFamily="2" charset="-122"/>
              </a:rPr>
              <a:t>), max(</a:t>
            </a:r>
            <a:r>
              <a:rPr lang="en-US" altLang="zh-CN" dirty="0" err="1">
                <a:latin typeface="华文新魏" panose="02010800040101010101" pitchFamily="2" charset="-122"/>
                <a:ea typeface="华文新魏" panose="02010800040101010101" pitchFamily="2" charset="-122"/>
              </a:rPr>
              <a:t>s.max</a:t>
            </a:r>
            <a:r>
              <a:rPr lang="en-US" altLang="zh-CN" dirty="0">
                <a:latin typeface="华文新魏" panose="02010800040101010101" pitchFamily="2" charset="-122"/>
                <a:ea typeface="华文新魏" panose="02010800040101010101" pitchFamily="2" charset="-122"/>
              </a:rPr>
              <a:t>), pos(</a:t>
            </a:r>
            <a:r>
              <a:rPr lang="en-US" altLang="zh-CN" dirty="0" err="1">
                <a:latin typeface="华文新魏" panose="02010800040101010101" pitchFamily="2" charset="-122"/>
                <a:ea typeface="华文新魏" panose="02010800040101010101" pitchFamily="2" charset="-122"/>
              </a:rPr>
              <a:t>s.pos</a:t>
            </a:r>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const_cast</a:t>
            </a:r>
            <a:r>
              <a:rPr lang="en-US" altLang="zh-CN" dirty="0">
                <a:latin typeface="华文新魏" panose="02010800040101010101" pitchFamily="2" charset="-122"/>
                <a:ea typeface="华文新魏" panose="02010800040101010101" pitchFamily="2" charset="-122"/>
              </a:rPr>
              <a:t>&lt;T*&amp;&gt;(</a:t>
            </a:r>
            <a:r>
              <a:rPr lang="en-US" altLang="zh-CN" dirty="0" err="1">
                <a:latin typeface="华文新魏" panose="02010800040101010101" pitchFamily="2" charset="-122"/>
                <a:ea typeface="华文新魏" panose="02010800040101010101" pitchFamily="2" charset="-122"/>
              </a:rPr>
              <a:t>s.elems</a:t>
            </a:r>
            <a:r>
              <a:rPr lang="en-US" altLang="zh-CN" dirty="0">
                <a:latin typeface="华文新魏" panose="02010800040101010101" pitchFamily="2" charset="-122"/>
                <a:ea typeface="华文新魏" panose="02010800040101010101" pitchFamily="2" charset="-122"/>
              </a:rPr>
              <a:t>) = </a:t>
            </a:r>
            <a:r>
              <a:rPr lang="en-US" altLang="zh-CN" dirty="0" err="1">
                <a:latin typeface="华文新魏" panose="02010800040101010101" pitchFamily="2" charset="-122"/>
                <a:ea typeface="华文新魏" panose="02010800040101010101" pitchFamily="2" charset="-122"/>
              </a:rPr>
              <a:t>nullptr</a:t>
            </a:r>
            <a:r>
              <a:rPr lang="en-US" altLang="zh-CN" dirty="0">
                <a:latin typeface="华文新魏" panose="02010800040101010101" pitchFamily="2" charset="-122"/>
                <a:ea typeface="华文新魏" panose="02010800040101010101" pitchFamily="2" charset="-122"/>
              </a:rPr>
              <a:t>;    //</a:t>
            </a:r>
            <a:r>
              <a:rPr lang="zh-CN" altLang="zh-CN" sz="1800" kern="100" dirty="0">
                <a:effectLst/>
                <a:latin typeface="华文新魏" panose="02010800040101010101" pitchFamily="2" charset="-122"/>
                <a:ea typeface="华文新魏" panose="02010800040101010101" pitchFamily="2" charset="-122"/>
              </a:rPr>
              <a:t> </a:t>
            </a:r>
            <a:r>
              <a:rPr lang="zh-CN" altLang="en-US" kern="100" dirty="0">
                <a:latin typeface="华文新魏" panose="02010800040101010101" pitchFamily="2" charset="-122"/>
                <a:ea typeface="华文新魏" panose="02010800040101010101" pitchFamily="2" charset="-122"/>
              </a:rPr>
              <a:t>等价于</a:t>
            </a:r>
            <a:r>
              <a:rPr lang="en-US" altLang="zh-CN" sz="1800" kern="100" dirty="0">
                <a:effectLst/>
                <a:latin typeface="华文新魏" panose="02010800040101010101" pitchFamily="2" charset="-122"/>
                <a:ea typeface="华文新魏" panose="02010800040101010101" pitchFamily="2" charset="-122"/>
              </a:rPr>
              <a:t>*(T**)&amp;</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s.elems</a:t>
            </a:r>
            <a:r>
              <a:rPr lang="en-US" altLang="zh-CN" dirty="0">
                <a:latin typeface="华文新魏" panose="02010800040101010101" pitchFamily="2" charset="-122"/>
                <a:ea typeface="华文新魏" panose="02010800040101010101" pitchFamily="2" charset="-122"/>
              </a:rPr>
              <a:t>) = </a:t>
            </a:r>
            <a:r>
              <a:rPr lang="en-US" altLang="zh-CN" dirty="0" err="1">
                <a:latin typeface="华文新魏" panose="02010800040101010101" pitchFamily="2" charset="-122"/>
                <a:ea typeface="华文新魏" panose="02010800040101010101" pitchFamily="2" charset="-122"/>
              </a:rPr>
              <a:t>nullptr</a:t>
            </a:r>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const_cast</a:t>
            </a:r>
            <a:r>
              <a:rPr lang="en-US" altLang="zh-CN" dirty="0">
                <a:latin typeface="华文新魏" panose="02010800040101010101" pitchFamily="2" charset="-122"/>
                <a:ea typeface="华文新魏" panose="02010800040101010101" pitchFamily="2" charset="-122"/>
              </a:rPr>
              <a:t>&lt;int&amp;&gt;(</a:t>
            </a:r>
            <a:r>
              <a:rPr lang="en-US" altLang="zh-CN" dirty="0" err="1">
                <a:latin typeface="华文新魏" panose="02010800040101010101" pitchFamily="2" charset="-122"/>
                <a:ea typeface="华文新魏" panose="02010800040101010101" pitchFamily="2" charset="-122"/>
              </a:rPr>
              <a:t>s.max</a:t>
            </a:r>
            <a:r>
              <a:rPr lang="en-US" altLang="zh-CN" dirty="0">
                <a:latin typeface="华文新魏" panose="02010800040101010101" pitchFamily="2" charset="-122"/>
                <a:ea typeface="华文新魏" panose="02010800040101010101" pitchFamily="2" charset="-122"/>
              </a:rPr>
              <a:t>) = </a:t>
            </a:r>
            <a:r>
              <a:rPr lang="en-US" altLang="zh-CN" dirty="0" err="1">
                <a:latin typeface="华文新魏" panose="02010800040101010101" pitchFamily="2" charset="-122"/>
                <a:ea typeface="华文新魏" panose="02010800040101010101" pitchFamily="2" charset="-122"/>
              </a:rPr>
              <a:t>s.pos</a:t>
            </a:r>
            <a:r>
              <a:rPr lang="en-US" altLang="zh-CN" dirty="0">
                <a:latin typeface="华文新魏" panose="02010800040101010101" pitchFamily="2" charset="-122"/>
                <a:ea typeface="华文新魏" panose="02010800040101010101" pitchFamily="2" charset="-122"/>
              </a:rPr>
              <a:t>=0;</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template &lt;typename T&gt;</a:t>
            </a:r>
          </a:p>
          <a:p>
            <a:r>
              <a:rPr lang="en-US" altLang="zh-CN" dirty="0">
                <a:latin typeface="华文新魏" panose="02010800040101010101" pitchFamily="2" charset="-122"/>
                <a:ea typeface="华文新魏" panose="02010800040101010101" pitchFamily="2" charset="-122"/>
              </a:rPr>
              <a:t>class QUEUE: public STACK&lt;T&gt; {</a:t>
            </a:r>
          </a:p>
          <a:p>
            <a:r>
              <a:rPr lang="en-US" altLang="zh-CN" dirty="0">
                <a:latin typeface="华文新魏" panose="02010800040101010101" pitchFamily="2" charset="-122"/>
                <a:ea typeface="华文新魏" panose="02010800040101010101" pitchFamily="2" charset="-122"/>
              </a:rPr>
              <a:t>    STACK&lt;T&gt;  s2;  				//</a:t>
            </a:r>
            <a:r>
              <a:rPr lang="zh-CN" altLang="en-US" dirty="0">
                <a:latin typeface="华文新魏" panose="02010800040101010101" pitchFamily="2" charset="-122"/>
                <a:ea typeface="华文新魏" panose="02010800040101010101" pitchFamily="2" charset="-122"/>
              </a:rPr>
              <a:t>队列首尾指针</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public:</a:t>
            </a:r>
          </a:p>
          <a:p>
            <a:r>
              <a:rPr lang="en-US" altLang="zh-CN" dirty="0">
                <a:latin typeface="华文新魏" panose="02010800040101010101" pitchFamily="2" charset="-122"/>
                <a:ea typeface="华文新魏" panose="02010800040101010101" pitchFamily="2" charset="-122"/>
              </a:rPr>
              <a:t>    QUEUE(int m=0);				//</a:t>
            </a:r>
            <a:r>
              <a:rPr lang="zh-CN" altLang="en-US" dirty="0">
                <a:latin typeface="华文新魏" panose="02010800040101010101" pitchFamily="2" charset="-122"/>
                <a:ea typeface="华文新魏" panose="02010800040101010101" pitchFamily="2" charset="-122"/>
              </a:rPr>
              <a:t>初始化队列：最多</a:t>
            </a:r>
            <a:r>
              <a:rPr lang="en-US" altLang="zh-CN" dirty="0">
                <a:latin typeface="华文新魏" panose="02010800040101010101" pitchFamily="2" charset="-122"/>
                <a:ea typeface="华文新魏" panose="02010800040101010101" pitchFamily="2" charset="-122"/>
              </a:rPr>
              <a:t>m</a:t>
            </a:r>
            <a:r>
              <a:rPr lang="zh-CN" altLang="en-US" dirty="0">
                <a:latin typeface="华文新魏" panose="02010800040101010101" pitchFamily="2" charset="-122"/>
                <a:ea typeface="华文新魏" panose="02010800040101010101" pitchFamily="2" charset="-122"/>
              </a:rPr>
              <a:t>个元素</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QUEUE(const QUEUE&amp; s); 			//</a:t>
            </a:r>
            <a:r>
              <a:rPr lang="zh-CN" altLang="en-US" dirty="0">
                <a:latin typeface="华文新魏" panose="02010800040101010101" pitchFamily="2" charset="-122"/>
                <a:ea typeface="华文新魏" panose="02010800040101010101" pitchFamily="2" charset="-122"/>
              </a:rPr>
              <a:t>用队列</a:t>
            </a:r>
            <a:r>
              <a:rPr lang="en-US" altLang="zh-CN" dirty="0">
                <a:latin typeface="华文新魏" panose="02010800040101010101" pitchFamily="2" charset="-122"/>
                <a:ea typeface="华文新魏" panose="02010800040101010101" pitchFamily="2" charset="-122"/>
              </a:rPr>
              <a:t>s</a:t>
            </a:r>
            <a:r>
              <a:rPr lang="zh-CN" altLang="en-US" dirty="0">
                <a:latin typeface="华文新魏" panose="02010800040101010101" pitchFamily="2" charset="-122"/>
                <a:ea typeface="华文新魏" panose="02010800040101010101" pitchFamily="2" charset="-122"/>
              </a:rPr>
              <a:t>复制初始化队列</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QUEUE(QUEUE&amp;&amp; s) </a:t>
            </a:r>
            <a:r>
              <a:rPr lang="en-US" altLang="zh-CN" dirty="0" err="1">
                <a:latin typeface="华文新魏" panose="02010800040101010101" pitchFamily="2" charset="-122"/>
                <a:ea typeface="华文新魏" panose="02010800040101010101" pitchFamily="2" charset="-122"/>
              </a:rPr>
              <a:t>noexcept</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移动构造</a:t>
            </a:r>
          </a:p>
          <a:p>
            <a:r>
              <a:rPr lang="en-US" altLang="zh-CN" dirty="0">
                <a:latin typeface="华文新魏" panose="02010800040101010101" pitchFamily="2" charset="-122"/>
                <a:ea typeface="华文新魏" panose="02010800040101010101" pitchFamily="2" charset="-122"/>
              </a:rPr>
              <a:t>    virtual QUEUE&amp; operator=(QUEUE&amp;&amp; s) </a:t>
            </a:r>
            <a:r>
              <a:rPr lang="en-US" altLang="zh-CN" dirty="0" err="1">
                <a:latin typeface="华文新魏" panose="02010800040101010101" pitchFamily="2" charset="-122"/>
                <a:ea typeface="华文新魏" panose="02010800040101010101" pitchFamily="2" charset="-122"/>
              </a:rPr>
              <a:t>noexcept</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移动赋值</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~QUEUE( )</a:t>
            </a:r>
            <a:r>
              <a:rPr lang="en-US" altLang="zh-CN" dirty="0" err="1">
                <a:latin typeface="华文新魏" panose="02010800040101010101" pitchFamily="2" charset="-122"/>
                <a:ea typeface="华文新魏" panose="02010800040101010101" pitchFamily="2" charset="-122"/>
              </a:rPr>
              <a:t>noexcept</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销毁队列</a:t>
            </a:r>
            <a:endParaRPr lang="en-US" altLang="zh-CN" dirty="0">
              <a:latin typeface="华文新魏" panose="02010800040101010101" pitchFamily="2" charset="-122"/>
              <a:ea typeface="华文新魏" panose="02010800040101010101" pitchFamily="2" charset="-122"/>
            </a:endParaRPr>
          </a:p>
          <a:p>
            <a:r>
              <a:rPr lang="en-US" altLang="zh-CN" b="1" dirty="0">
                <a:solidFill>
                  <a:srgbClr val="FF0000"/>
                </a:solidFill>
                <a:latin typeface="华文新魏" panose="02010800040101010101" pitchFamily="2" charset="-122"/>
                <a:ea typeface="华文新魏" panose="02010800040101010101" pitchFamily="2" charset="-122"/>
              </a:rPr>
              <a:t>    ……</a:t>
            </a:r>
            <a:endParaRPr lang="zh-CN" altLang="en-US" b="1" dirty="0">
              <a:solidFill>
                <a:srgbClr val="FF0000"/>
              </a:solidFill>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t>
            </a:r>
          </a:p>
        </p:txBody>
      </p:sp>
      <p:sp>
        <p:nvSpPr>
          <p:cNvPr id="3" name="灯片编号占位符 2">
            <a:extLst>
              <a:ext uri="{FF2B5EF4-FFF2-40B4-BE49-F238E27FC236}">
                <a16:creationId xmlns:a16="http://schemas.microsoft.com/office/drawing/2014/main" id="{8DA9195C-E7E6-2B19-3402-5BF3EA995D1F}"/>
              </a:ext>
            </a:extLst>
          </p:cNvPr>
          <p:cNvSpPr>
            <a:spLocks noGrp="1"/>
          </p:cNvSpPr>
          <p:nvPr>
            <p:ph type="sldNum" sz="quarter" idx="12"/>
          </p:nvPr>
        </p:nvSpPr>
        <p:spPr/>
        <p:txBody>
          <a:bodyPr/>
          <a:lstStyle/>
          <a:p>
            <a:fld id="{CC813869-C08B-485D-8632-BA365BA2F4BA}" type="slidenum">
              <a:rPr lang="zh-CN" altLang="en-US" smtClean="0"/>
              <a:t>44</a:t>
            </a:fld>
            <a:endParaRPr lang="zh-CN" altLang="en-US"/>
          </a:p>
        </p:txBody>
      </p:sp>
    </p:spTree>
    <p:extLst>
      <p:ext uri="{BB962C8B-B14F-4D97-AF65-F5344CB8AC3E}">
        <p14:creationId xmlns:p14="http://schemas.microsoft.com/office/powerpoint/2010/main" val="643181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7" name="文本框 6">
            <a:extLst>
              <a:ext uri="{FF2B5EF4-FFF2-40B4-BE49-F238E27FC236}">
                <a16:creationId xmlns:a16="http://schemas.microsoft.com/office/drawing/2014/main" id="{32C8F812-DA95-4185-8780-6B59BB5ADD6E}"/>
              </a:ext>
            </a:extLst>
          </p:cNvPr>
          <p:cNvSpPr txBox="1"/>
          <p:nvPr/>
        </p:nvSpPr>
        <p:spPr>
          <a:xfrm>
            <a:off x="685800" y="2022038"/>
            <a:ext cx="6142892" cy="369332"/>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例</a:t>
            </a:r>
            <a:r>
              <a:rPr lang="en-US" altLang="zh-CN" dirty="0">
                <a:latin typeface="华文新魏" panose="02010800040101010101" pitchFamily="2" charset="-122"/>
                <a:ea typeface="华文新魏" panose="02010800040101010101" pitchFamily="2" charset="-122"/>
              </a:rPr>
              <a:t>13.20】</a:t>
            </a:r>
            <a:r>
              <a:rPr lang="zh-CN" altLang="en-US" dirty="0">
                <a:latin typeface="华文新魏" panose="02010800040101010101" pitchFamily="2" charset="-122"/>
                <a:ea typeface="华文新魏" panose="02010800040101010101" pitchFamily="2" charset="-122"/>
              </a:rPr>
              <a:t>定义用两个栈模拟一个队列的类模板</a:t>
            </a:r>
          </a:p>
        </p:txBody>
      </p:sp>
      <p:sp>
        <p:nvSpPr>
          <p:cNvPr id="8" name="文本框 7">
            <a:extLst>
              <a:ext uri="{FF2B5EF4-FFF2-40B4-BE49-F238E27FC236}">
                <a16:creationId xmlns:a16="http://schemas.microsoft.com/office/drawing/2014/main" id="{3B112029-BA24-4A7D-BD1D-7E3B61EF6E8D}"/>
              </a:ext>
            </a:extLst>
          </p:cNvPr>
          <p:cNvSpPr txBox="1"/>
          <p:nvPr/>
        </p:nvSpPr>
        <p:spPr>
          <a:xfrm>
            <a:off x="838200" y="2398689"/>
            <a:ext cx="10034954" cy="3970318"/>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template &lt;typename T&gt;</a:t>
            </a:r>
          </a:p>
          <a:p>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以下初始化一定要用</a:t>
            </a:r>
            <a:r>
              <a:rPr lang="en-US" altLang="zh-CN" dirty="0">
                <a:solidFill>
                  <a:srgbClr val="FF0000"/>
                </a:solidFill>
                <a:latin typeface="华文新魏" panose="02010800040101010101" pitchFamily="2" charset="-122"/>
                <a:ea typeface="华文新魏" panose="02010800040101010101" pitchFamily="2" charset="-122"/>
              </a:rPr>
              <a:t>move, </a:t>
            </a:r>
            <a:r>
              <a:rPr lang="zh-CN" altLang="en-US" dirty="0">
                <a:solidFill>
                  <a:srgbClr val="FF0000"/>
                </a:solidFill>
                <a:latin typeface="华文新魏" panose="02010800040101010101" pitchFamily="2" charset="-122"/>
                <a:ea typeface="华文新魏" panose="02010800040101010101" pitchFamily="2" charset="-122"/>
              </a:rPr>
              <a:t>否则</a:t>
            </a:r>
            <a:r>
              <a:rPr lang="en-US" altLang="zh-CN" dirty="0">
                <a:solidFill>
                  <a:srgbClr val="FF0000"/>
                </a:solidFill>
                <a:latin typeface="华文新魏" panose="02010800040101010101" pitchFamily="2" charset="-122"/>
                <a:ea typeface="华文新魏" panose="02010800040101010101" pitchFamily="2" charset="-122"/>
              </a:rPr>
              <a:t>QUEUE</a:t>
            </a:r>
            <a:r>
              <a:rPr lang="zh-CN" altLang="en-US" dirty="0">
                <a:solidFill>
                  <a:srgbClr val="FF0000"/>
                </a:solidFill>
                <a:latin typeface="华文新魏" panose="02010800040101010101" pitchFamily="2" charset="-122"/>
                <a:ea typeface="华文新魏" panose="02010800040101010101" pitchFamily="2" charset="-122"/>
              </a:rPr>
              <a:t>是移动赋值而其下层是深拷贝赋值</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QUEUE&lt;T&gt;::QUEUE(QUEUE&amp;&amp; s) </a:t>
            </a:r>
            <a:r>
              <a:rPr lang="en-US" altLang="zh-CN" dirty="0" err="1">
                <a:latin typeface="华文新魏" panose="02010800040101010101" pitchFamily="2" charset="-122"/>
                <a:ea typeface="华文新魏" panose="02010800040101010101" pitchFamily="2" charset="-122"/>
              </a:rPr>
              <a:t>noexcept</a:t>
            </a:r>
            <a:r>
              <a:rPr lang="en-US" altLang="zh-CN" dirty="0">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STACK&lt;T&gt;(move(s)), s2(move(s.s2)</a:t>
            </a:r>
            <a:r>
              <a:rPr lang="en-US" altLang="zh-CN" dirty="0">
                <a:latin typeface="华文新魏" panose="02010800040101010101" pitchFamily="2" charset="-122"/>
                <a:ea typeface="华文新魏" panose="02010800040101010101" pitchFamily="2" charset="-122"/>
              </a:rPr>
              <a:t>) { }</a:t>
            </a:r>
          </a:p>
          <a:p>
            <a:r>
              <a:rPr lang="en-US" altLang="zh-CN" dirty="0">
                <a:latin typeface="华文新魏" panose="02010800040101010101" pitchFamily="2" charset="-122"/>
                <a:ea typeface="华文新魏" panose="02010800040101010101" pitchFamily="2" charset="-122"/>
              </a:rPr>
              <a:t>template &lt;typename T&gt;</a:t>
            </a:r>
          </a:p>
          <a:p>
            <a:r>
              <a:rPr lang="en-US" altLang="zh-CN" dirty="0">
                <a:latin typeface="华文新魏" panose="02010800040101010101" pitchFamily="2" charset="-122"/>
                <a:ea typeface="华文新魏" panose="02010800040101010101" pitchFamily="2" charset="-122"/>
              </a:rPr>
              <a:t>QUEUE&lt;T&gt;&amp; QUEUE&lt;T&gt;::operator=(QUEUE&lt;T&gt;&amp;&amp; s) </a:t>
            </a:r>
            <a:r>
              <a:rPr lang="en-US" altLang="zh-CN" dirty="0" err="1">
                <a:latin typeface="华文新魏" panose="02010800040101010101" pitchFamily="2" charset="-122"/>
                <a:ea typeface="华文新魏" panose="02010800040101010101" pitchFamily="2" charset="-122"/>
              </a:rPr>
              <a:t>noexcept</a:t>
            </a:r>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以下赋值一定用</a:t>
            </a:r>
            <a:r>
              <a:rPr lang="en-US" altLang="zh-CN" dirty="0" err="1">
                <a:solidFill>
                  <a:srgbClr val="FF0000"/>
                </a:solidFill>
                <a:latin typeface="华文新魏" panose="02010800040101010101" pitchFamily="2" charset="-122"/>
                <a:ea typeface="华文新魏" panose="02010800040101010101" pitchFamily="2" charset="-122"/>
              </a:rPr>
              <a:t>static_cast</a:t>
            </a:r>
            <a:r>
              <a:rPr lang="zh-CN" altLang="en-US" dirty="0">
                <a:solidFill>
                  <a:srgbClr val="FF0000"/>
                </a:solidFill>
                <a:latin typeface="华文新魏" panose="02010800040101010101" pitchFamily="2" charset="-122"/>
                <a:ea typeface="华文新魏" panose="02010800040101010101" pitchFamily="2" charset="-122"/>
              </a:rPr>
              <a:t>，否则</a:t>
            </a:r>
            <a:r>
              <a:rPr lang="en-US" altLang="zh-CN" dirty="0">
                <a:solidFill>
                  <a:srgbClr val="FF0000"/>
                </a:solidFill>
                <a:latin typeface="华文新魏" panose="02010800040101010101" pitchFamily="2" charset="-122"/>
                <a:ea typeface="华文新魏" panose="02010800040101010101" pitchFamily="2" charset="-122"/>
              </a:rPr>
              <a:t>QUEUE</a:t>
            </a:r>
            <a:r>
              <a:rPr lang="zh-CN" altLang="en-US" dirty="0">
                <a:solidFill>
                  <a:srgbClr val="FF0000"/>
                </a:solidFill>
                <a:latin typeface="华文新魏" panose="02010800040101010101" pitchFamily="2" charset="-122"/>
                <a:ea typeface="华文新魏" panose="02010800040101010101" pitchFamily="2" charset="-122"/>
              </a:rPr>
              <a:t>是移动赋值而其下层是深拷贝赋值</a:t>
            </a:r>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*(STACK&lt;T&gt;*)this = </a:t>
            </a:r>
            <a:r>
              <a:rPr lang="en-US" altLang="zh-CN" dirty="0" err="1">
                <a:latin typeface="华文新魏" panose="02010800040101010101" pitchFamily="2" charset="-122"/>
                <a:ea typeface="华文新魏" panose="02010800040101010101" pitchFamily="2" charset="-122"/>
              </a:rPr>
              <a:t>static_cast</a:t>
            </a:r>
            <a:r>
              <a:rPr lang="en-US" altLang="zh-CN" dirty="0">
                <a:latin typeface="华文新魏" panose="02010800040101010101" pitchFamily="2" charset="-122"/>
                <a:ea typeface="华文新魏" panose="02010800040101010101" pitchFamily="2" charset="-122"/>
              </a:rPr>
              <a:t>&lt;STACK&lt;T&gt;&amp;&amp;&gt;(s); </a:t>
            </a:r>
          </a:p>
          <a:p>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等价于</a:t>
            </a:r>
            <a:r>
              <a:rPr lang="en-US" altLang="zh-CN" dirty="0">
                <a:latin typeface="华文新魏" panose="02010800040101010101" pitchFamily="2" charset="-122"/>
                <a:ea typeface="华文新魏" panose="02010800040101010101" pitchFamily="2" charset="-122"/>
              </a:rPr>
              <a:t>STACK&lt;T&gt;::operator=(</a:t>
            </a:r>
            <a:r>
              <a:rPr lang="en-US" altLang="zh-CN" dirty="0" err="1">
                <a:latin typeface="华文新魏" panose="02010800040101010101" pitchFamily="2" charset="-122"/>
                <a:ea typeface="华文新魏" panose="02010800040101010101" pitchFamily="2" charset="-122"/>
              </a:rPr>
              <a:t>static_cast</a:t>
            </a:r>
            <a:r>
              <a:rPr lang="en-US" altLang="zh-CN" dirty="0">
                <a:latin typeface="华文新魏" panose="02010800040101010101" pitchFamily="2" charset="-122"/>
                <a:ea typeface="华文新魏" panose="02010800040101010101" pitchFamily="2" charset="-122"/>
              </a:rPr>
              <a:t>&lt;STACK&lt;T&gt;&amp;&amp;&gt;(s)); </a:t>
            </a:r>
          </a:p>
          <a:p>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或等价于</a:t>
            </a:r>
            <a:r>
              <a:rPr lang="en-US" altLang="zh-CN" dirty="0">
                <a:latin typeface="华文新魏" panose="02010800040101010101" pitchFamily="2" charset="-122"/>
                <a:ea typeface="华文新魏" panose="02010800040101010101" pitchFamily="2" charset="-122"/>
              </a:rPr>
              <a:t>STACK&lt;T&gt;::operator=(std::move(s));</a:t>
            </a:r>
          </a:p>
          <a:p>
            <a:r>
              <a:rPr lang="en-US" altLang="zh-CN" dirty="0">
                <a:latin typeface="华文新魏" panose="02010800040101010101" pitchFamily="2" charset="-122"/>
                <a:ea typeface="华文新魏" panose="02010800040101010101" pitchFamily="2" charset="-122"/>
              </a:rPr>
              <a:t>    s2 = </a:t>
            </a:r>
            <a:r>
              <a:rPr lang="en-US" altLang="zh-CN" dirty="0" err="1">
                <a:latin typeface="华文新魏" panose="02010800040101010101" pitchFamily="2" charset="-122"/>
                <a:ea typeface="华文新魏" panose="02010800040101010101" pitchFamily="2" charset="-122"/>
              </a:rPr>
              <a:t>static_cast</a:t>
            </a:r>
            <a:r>
              <a:rPr lang="en-US" altLang="zh-CN" dirty="0">
                <a:latin typeface="华文新魏" panose="02010800040101010101" pitchFamily="2" charset="-122"/>
                <a:ea typeface="华文新魏" panose="02010800040101010101" pitchFamily="2" charset="-122"/>
              </a:rPr>
              <a:t>&lt;STACK&lt;T&gt;&amp;&amp;&gt;(s.s2);</a:t>
            </a:r>
          </a:p>
          <a:p>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等价于“</a:t>
            </a:r>
            <a:r>
              <a:rPr lang="en-US" altLang="zh-CN" dirty="0">
                <a:latin typeface="华文新魏" panose="02010800040101010101" pitchFamily="2" charset="-122"/>
                <a:ea typeface="华文新魏" panose="02010800040101010101" pitchFamily="2" charset="-122"/>
              </a:rPr>
              <a:t>s2=std::move(s.s2);”</a:t>
            </a:r>
            <a:r>
              <a:rPr lang="zh-CN" altLang="en-US" dirty="0">
                <a:latin typeface="华文新魏" panose="02010800040101010101" pitchFamily="2" charset="-122"/>
                <a:ea typeface="华文新魏" panose="02010800040101010101" pitchFamily="2" charset="-122"/>
              </a:rPr>
              <a:t>，可用“</a:t>
            </a:r>
            <a:r>
              <a:rPr lang="en-US" altLang="zh-CN" dirty="0">
                <a:latin typeface="华文新魏" panose="02010800040101010101" pitchFamily="2" charset="-122"/>
                <a:ea typeface="华文新魏" panose="02010800040101010101" pitchFamily="2" charset="-122"/>
              </a:rPr>
              <a:t>std::move”</a:t>
            </a:r>
            <a:r>
              <a:rPr lang="zh-CN" altLang="en-US" dirty="0">
                <a:latin typeface="华文新魏" panose="02010800040101010101" pitchFamily="2" charset="-122"/>
                <a:ea typeface="华文新魏" panose="02010800040101010101" pitchFamily="2" charset="-122"/>
              </a:rPr>
              <a:t>代替“</a:t>
            </a:r>
            <a:r>
              <a:rPr lang="en-US" altLang="zh-CN" dirty="0" err="1">
                <a:latin typeface="华文新魏" panose="02010800040101010101" pitchFamily="2" charset="-122"/>
                <a:ea typeface="华文新魏" panose="02010800040101010101" pitchFamily="2" charset="-122"/>
              </a:rPr>
              <a:t>static_cast</a:t>
            </a:r>
            <a:r>
              <a:rPr lang="en-US" altLang="zh-CN" dirty="0">
                <a:latin typeface="华文新魏" panose="02010800040101010101" pitchFamily="2" charset="-122"/>
                <a:ea typeface="华文新魏" panose="02010800040101010101" pitchFamily="2" charset="-122"/>
              </a:rPr>
              <a:t>&lt;STACK&lt;T&gt;&amp;&amp;&gt;”</a:t>
            </a:r>
          </a:p>
          <a:p>
            <a:r>
              <a:rPr lang="en-US" altLang="zh-CN" dirty="0">
                <a:latin typeface="华文新魏" panose="02010800040101010101" pitchFamily="2" charset="-122"/>
                <a:ea typeface="华文新魏" panose="02010800040101010101" pitchFamily="2" charset="-122"/>
              </a:rPr>
              <a:t>    return *this;</a:t>
            </a:r>
          </a:p>
          <a:p>
            <a:r>
              <a:rPr lang="en-US" altLang="zh-CN" dirty="0">
                <a:latin typeface="华文新魏" panose="02010800040101010101" pitchFamily="2" charset="-122"/>
                <a:ea typeface="华文新魏" panose="02010800040101010101" pitchFamily="2" charset="-122"/>
              </a:rPr>
              <a:t>}</a:t>
            </a:r>
          </a:p>
          <a:p>
            <a:endParaRPr lang="en-US" altLang="zh-CN" dirty="0">
              <a:latin typeface="华文新魏" panose="02010800040101010101" pitchFamily="2" charset="-122"/>
              <a:ea typeface="华文新魏" panose="02010800040101010101" pitchFamily="2" charset="-122"/>
            </a:endParaRPr>
          </a:p>
        </p:txBody>
      </p:sp>
      <p:sp>
        <p:nvSpPr>
          <p:cNvPr id="3" name="灯片编号占位符 2">
            <a:extLst>
              <a:ext uri="{FF2B5EF4-FFF2-40B4-BE49-F238E27FC236}">
                <a16:creationId xmlns:a16="http://schemas.microsoft.com/office/drawing/2014/main" id="{FA0ECE4C-2A77-6486-618D-93C0B319A689}"/>
              </a:ext>
            </a:extLst>
          </p:cNvPr>
          <p:cNvSpPr>
            <a:spLocks noGrp="1"/>
          </p:cNvSpPr>
          <p:nvPr>
            <p:ph type="sldNum" sz="quarter" idx="12"/>
          </p:nvPr>
        </p:nvSpPr>
        <p:spPr/>
        <p:txBody>
          <a:bodyPr/>
          <a:lstStyle/>
          <a:p>
            <a:fld id="{CC813869-C08B-485D-8632-BA365BA2F4BA}" type="slidenum">
              <a:rPr lang="zh-CN" altLang="en-US" smtClean="0"/>
              <a:t>45</a:t>
            </a:fld>
            <a:endParaRPr lang="zh-CN" altLang="en-US"/>
          </a:p>
        </p:txBody>
      </p:sp>
    </p:spTree>
    <p:extLst>
      <p:ext uri="{BB962C8B-B14F-4D97-AF65-F5344CB8AC3E}">
        <p14:creationId xmlns:p14="http://schemas.microsoft.com/office/powerpoint/2010/main" val="31691842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561975"/>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13.</a:t>
            </a: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5  </a:t>
            </a:r>
            <a:r>
              <a:rPr lang="zh-CN" altLang="en-US" dirty="0">
                <a:latin typeface="华文新魏" panose="02010800040101010101" pitchFamily="2" charset="-122"/>
                <a:ea typeface="华文新魏" panose="02010800040101010101" pitchFamily="2" charset="-122"/>
              </a:rPr>
              <a:t>类模板的实例化及特化</a:t>
            </a:r>
          </a:p>
        </p:txBody>
      </p:sp>
      <p:sp>
        <p:nvSpPr>
          <p:cNvPr id="5" name="文本框 4">
            <a:extLst>
              <a:ext uri="{FF2B5EF4-FFF2-40B4-BE49-F238E27FC236}">
                <a16:creationId xmlns:a16="http://schemas.microsoft.com/office/drawing/2014/main" id="{93FDD9D9-2736-4807-A11F-F1E4C6141CBF}"/>
              </a:ext>
            </a:extLst>
          </p:cNvPr>
          <p:cNvSpPr txBox="1"/>
          <p:nvPr/>
        </p:nvSpPr>
        <p:spPr>
          <a:xfrm>
            <a:off x="859733" y="2413744"/>
            <a:ext cx="10429590" cy="2943883"/>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为解决内存泄漏问题，可像</a:t>
            </a:r>
            <a:r>
              <a:rPr lang="en-US" altLang="zh-CN" sz="2400" b="1" dirty="0">
                <a:solidFill>
                  <a:srgbClr val="FF0000"/>
                </a:solidFill>
                <a:latin typeface="华文新魏" panose="02010800040101010101" pitchFamily="2" charset="-122"/>
                <a:ea typeface="华文新魏" panose="02010800040101010101" pitchFamily="2" charset="-122"/>
              </a:rPr>
              <a:t>Java</a:t>
            </a:r>
            <a:r>
              <a:rPr lang="zh-CN" altLang="en-US" sz="2400" b="1" dirty="0">
                <a:solidFill>
                  <a:srgbClr val="FF0000"/>
                </a:solidFill>
                <a:latin typeface="华文新魏" panose="02010800040101010101" pitchFamily="2" charset="-122"/>
                <a:ea typeface="华文新魏" panose="02010800040101010101" pitchFamily="2" charset="-122"/>
              </a:rPr>
              <a:t>那样定义一个始祖基类</a:t>
            </a:r>
            <a:r>
              <a:rPr lang="en-US" altLang="zh-CN" sz="2400" b="1" dirty="0">
                <a:solidFill>
                  <a:srgbClr val="FF0000"/>
                </a:solidFill>
                <a:latin typeface="华文新魏" panose="02010800040101010101" pitchFamily="2" charset="-122"/>
                <a:ea typeface="华文新魏" panose="02010800040101010101" pitchFamily="2" charset="-122"/>
              </a:rPr>
              <a:t>Object</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所有其他类都从</a:t>
            </a:r>
            <a:r>
              <a:rPr lang="en-US" altLang="zh-CN" sz="2400" b="1" dirty="0">
                <a:latin typeface="华文新魏" panose="02010800040101010101" pitchFamily="2" charset="-122"/>
                <a:ea typeface="华文新魏" panose="02010800040101010101" pitchFamily="2" charset="-122"/>
              </a:rPr>
              <a:t>Object</a:t>
            </a:r>
            <a:r>
              <a:rPr lang="zh-CN" altLang="en-US" sz="2400" b="1" dirty="0">
                <a:latin typeface="华文新魏" panose="02010800040101010101" pitchFamily="2" charset="-122"/>
                <a:ea typeface="华文新魏" panose="02010800040101010101" pitchFamily="2" charset="-122"/>
              </a:rPr>
              <a:t>继承，比如</a:t>
            </a:r>
            <a:r>
              <a:rPr lang="en-US" altLang="zh-CN" sz="2400" b="1" dirty="0">
                <a:latin typeface="华文新魏" panose="02010800040101010101" pitchFamily="2" charset="-122"/>
                <a:ea typeface="华文新魏" panose="02010800040101010101" pitchFamily="2" charset="-122"/>
              </a:rPr>
              <a:t>Name</a:t>
            </a:r>
            <a:r>
              <a:rPr lang="zh-CN" altLang="en-US" sz="2400" b="1" dirty="0">
                <a:latin typeface="华文新魏" panose="02010800040101010101" pitchFamily="2" charset="-122"/>
                <a:ea typeface="华文新魏" panose="02010800040101010101" pitchFamily="2" charset="-122"/>
              </a:rPr>
              <a:t>。参见例</a:t>
            </a:r>
            <a:r>
              <a:rPr lang="en-US" altLang="zh-CN" sz="2400" b="1" dirty="0">
                <a:latin typeface="华文新魏" panose="02010800040101010101" pitchFamily="2" charset="-122"/>
                <a:ea typeface="华文新魏" panose="02010800040101010101" pitchFamily="2" charset="-122"/>
              </a:rPr>
              <a:t>13.21</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定义一个</a:t>
            </a:r>
            <a:r>
              <a:rPr lang="en-US" altLang="zh-CN" sz="2400" b="1" dirty="0">
                <a:latin typeface="华文新魏" panose="02010800040101010101" pitchFamily="2" charset="-122"/>
                <a:ea typeface="华文新魏" panose="02010800040101010101" pitchFamily="2" charset="-122"/>
              </a:rPr>
              <a:t>Type</a:t>
            </a:r>
            <a:r>
              <a:rPr lang="zh-CN" altLang="en-US" sz="2400" b="1" dirty="0">
                <a:latin typeface="华文新魏" panose="02010800040101010101" pitchFamily="2" charset="-122"/>
                <a:ea typeface="华文新魏" panose="02010800040101010101" pitchFamily="2" charset="-122"/>
              </a:rPr>
              <a:t>类模板，用于管理类</a:t>
            </a:r>
            <a:r>
              <a:rPr lang="en-US" altLang="zh-CN" sz="2400" b="1" dirty="0">
                <a:latin typeface="华文新魏" panose="02010800040101010101" pitchFamily="2" charset="-122"/>
                <a:ea typeface="华文新魏" panose="02010800040101010101" pitchFamily="2" charset="-122"/>
              </a:rPr>
              <a:t>Name</a:t>
            </a:r>
            <a:r>
              <a:rPr lang="zh-CN" altLang="en-US" sz="2400" b="1" dirty="0">
                <a:latin typeface="华文新魏" panose="02010800040101010101" pitchFamily="2" charset="-122"/>
                <a:ea typeface="华文新魏" panose="02010800040101010101" pitchFamily="2" charset="-122"/>
              </a:rPr>
              <a:t>的对象引用计数，若对象被引用次数为</a:t>
            </a:r>
            <a:r>
              <a:rPr lang="en-US" altLang="zh-CN" sz="2400" b="1" dirty="0">
                <a:latin typeface="华文新魏" panose="02010800040101010101" pitchFamily="2" charset="-122"/>
                <a:ea typeface="华文新魏" panose="02010800040101010101" pitchFamily="2" charset="-122"/>
              </a:rPr>
              <a:t>0</a:t>
            </a:r>
            <a:r>
              <a:rPr lang="zh-CN" altLang="en-US" sz="2400" b="1" dirty="0">
                <a:latin typeface="华文新魏" panose="02010800040101010101" pitchFamily="2" charset="-122"/>
                <a:ea typeface="华文新魏" panose="02010800040101010101" pitchFamily="2" charset="-122"/>
              </a:rPr>
              <a:t>，则可析构该对象。</a:t>
            </a:r>
            <a:r>
              <a:rPr lang="en-US" altLang="zh-CN" sz="2400" b="1" dirty="0">
                <a:latin typeface="华文新魏" panose="02010800040101010101" pitchFamily="2" charset="-122"/>
                <a:ea typeface="华文新魏" panose="02010800040101010101" pitchFamily="2" charset="-122"/>
              </a:rPr>
              <a:t>Type</a:t>
            </a:r>
            <a:r>
              <a:rPr lang="zh-CN" altLang="en-US" sz="2400" b="1" dirty="0">
                <a:latin typeface="华文新魏" panose="02010800040101010101" pitchFamily="2" charset="-122"/>
                <a:ea typeface="华文新魏" panose="02010800040101010101" pitchFamily="2" charset="-122"/>
              </a:rPr>
              <a:t>类模板的构造函数使用</a:t>
            </a:r>
            <a:r>
              <a:rPr lang="en-US" altLang="zh-CN" sz="2400" b="1" dirty="0">
                <a:latin typeface="华文新魏" panose="02010800040101010101" pitchFamily="2" charset="-122"/>
                <a:ea typeface="华文新魏" panose="02010800040101010101" pitchFamily="2" charset="-122"/>
              </a:rPr>
              <a:t>Name*</a:t>
            </a:r>
            <a:r>
              <a:rPr lang="zh-CN" altLang="en-US" sz="2400" b="1" dirty="0">
                <a:latin typeface="华文新魏" panose="02010800040101010101" pitchFamily="2" charset="-122"/>
                <a:ea typeface="华文新魏" panose="02010800040101010101" pitchFamily="2" charset="-122"/>
              </a:rPr>
              <a:t>作为参数，一遍所有</a:t>
            </a:r>
            <a:r>
              <a:rPr lang="en-US" altLang="zh-CN" sz="2400" b="1" dirty="0">
                <a:latin typeface="华文新魏" panose="02010800040101010101" pitchFamily="2" charset="-122"/>
                <a:ea typeface="华文新魏" panose="02010800040101010101" pitchFamily="2" charset="-122"/>
              </a:rPr>
              <a:t>Name</a:t>
            </a:r>
            <a:r>
              <a:rPr lang="zh-CN" altLang="en-US" sz="2400" b="1" dirty="0">
                <a:latin typeface="华文新魏" panose="02010800040101010101" pitchFamily="2" charset="-122"/>
                <a:ea typeface="华文新魏" panose="02010800040101010101" pitchFamily="2" charset="-122"/>
              </a:rPr>
              <a:t>的对象都是通过</a:t>
            </a:r>
            <a:r>
              <a:rPr lang="en-US" altLang="zh-CN" sz="2400" b="1" dirty="0">
                <a:latin typeface="华文新魏" panose="02010800040101010101" pitchFamily="2" charset="-122"/>
                <a:ea typeface="华文新魏" panose="02010800040101010101" pitchFamily="2" charset="-122"/>
              </a:rPr>
              <a:t>new</a:t>
            </a:r>
            <a:r>
              <a:rPr lang="zh-CN" altLang="en-US" sz="2400" b="1" dirty="0">
                <a:latin typeface="华文新魏" panose="02010800040101010101" pitchFamily="2" charset="-122"/>
                <a:ea typeface="华文新魏" panose="02010800040101010101" pitchFamily="2" charset="-122"/>
              </a:rPr>
              <a:t>产生的。</a:t>
            </a:r>
            <a:r>
              <a:rPr lang="en-US" altLang="zh-CN" sz="2400" b="1" dirty="0">
                <a:latin typeface="华文新魏" panose="02010800040101010101" pitchFamily="2" charset="-122"/>
                <a:ea typeface="华文新魏" panose="02010800040101010101" pitchFamily="2" charset="-122"/>
              </a:rPr>
              <a:t> Type</a:t>
            </a:r>
            <a:r>
              <a:rPr lang="zh-CN" altLang="en-US" sz="2400" b="1" dirty="0">
                <a:latin typeface="华文新魏" panose="02010800040101010101" pitchFamily="2" charset="-122"/>
                <a:ea typeface="华文新魏" panose="02010800040101010101" pitchFamily="2" charset="-122"/>
              </a:rPr>
              <a:t>类模板的赋值运算符重载函数负责对象的引用计数。</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当要使用</a:t>
            </a:r>
            <a:r>
              <a:rPr lang="en-US" altLang="zh-CN" sz="2400" b="1" dirty="0">
                <a:latin typeface="华文新魏" panose="02010800040101010101" pitchFamily="2" charset="-122"/>
                <a:ea typeface="华文新魏" panose="02010800040101010101" pitchFamily="2" charset="-122"/>
              </a:rPr>
              <a:t>Name</a:t>
            </a:r>
            <a:r>
              <a:rPr lang="zh-CN" altLang="en-US" sz="2400" b="1" dirty="0">
                <a:latin typeface="华文新魏" panose="02010800040101010101" pitchFamily="2" charset="-122"/>
                <a:ea typeface="华文新魏" panose="02010800040101010101" pitchFamily="2" charset="-122"/>
              </a:rPr>
              <a:t>产生对象时，可用</a:t>
            </a:r>
            <a:r>
              <a:rPr lang="en-US" altLang="zh-CN" sz="2400" b="1" dirty="0">
                <a:latin typeface="华文新魏" panose="02010800040101010101" pitchFamily="2" charset="-122"/>
                <a:ea typeface="华文新魏" panose="02010800040101010101" pitchFamily="2" charset="-122"/>
              </a:rPr>
              <a:t>Name</a:t>
            </a:r>
            <a:r>
              <a:rPr lang="zh-CN" altLang="en-US" sz="2400" b="1" dirty="0">
                <a:latin typeface="华文新魏" panose="02010800040101010101" pitchFamily="2" charset="-122"/>
                <a:ea typeface="华文新魏" panose="02010800040101010101" pitchFamily="2" charset="-122"/>
              </a:rPr>
              <a:t>作为类模板</a:t>
            </a:r>
            <a:r>
              <a:rPr lang="en-US" altLang="zh-CN" sz="2400" b="1" dirty="0">
                <a:latin typeface="华文新魏" panose="02010800040101010101" pitchFamily="2" charset="-122"/>
                <a:ea typeface="华文新魏" panose="02010800040101010101" pitchFamily="2" charset="-122"/>
              </a:rPr>
              <a:t>Type</a:t>
            </a:r>
            <a:r>
              <a:rPr lang="zh-CN" altLang="en-US" sz="2400" b="1" dirty="0">
                <a:latin typeface="华文新魏" panose="02010800040101010101" pitchFamily="2" charset="-122"/>
                <a:ea typeface="华文新魏" panose="02010800040101010101" pitchFamily="2" charset="-122"/>
              </a:rPr>
              <a:t>的类型实参，产生实例化类，然后使用该实例化类。</a:t>
            </a:r>
            <a:endParaRPr lang="en-US" altLang="zh-CN" sz="2400" b="1" dirty="0">
              <a:latin typeface="华文新魏" panose="02010800040101010101" pitchFamily="2" charset="-122"/>
              <a:ea typeface="华文新魏" panose="02010800040101010101" pitchFamily="2" charset="-122"/>
            </a:endParaRPr>
          </a:p>
        </p:txBody>
      </p:sp>
      <p:sp>
        <p:nvSpPr>
          <p:cNvPr id="4" name="灯片编号占位符 3">
            <a:extLst>
              <a:ext uri="{FF2B5EF4-FFF2-40B4-BE49-F238E27FC236}">
                <a16:creationId xmlns:a16="http://schemas.microsoft.com/office/drawing/2014/main" id="{31F53E41-77AE-06C8-BDDA-9AA7FF480FBF}"/>
              </a:ext>
            </a:extLst>
          </p:cNvPr>
          <p:cNvSpPr>
            <a:spLocks noGrp="1"/>
          </p:cNvSpPr>
          <p:nvPr>
            <p:ph type="sldNum" sz="quarter" idx="12"/>
          </p:nvPr>
        </p:nvSpPr>
        <p:spPr/>
        <p:txBody>
          <a:bodyPr/>
          <a:lstStyle/>
          <a:p>
            <a:fld id="{CC813869-C08B-485D-8632-BA365BA2F4BA}" type="slidenum">
              <a:rPr lang="zh-CN" altLang="en-US" smtClean="0"/>
              <a:t>46</a:t>
            </a:fld>
            <a:endParaRPr lang="zh-CN" altLang="en-US"/>
          </a:p>
        </p:txBody>
      </p:sp>
    </p:spTree>
    <p:extLst>
      <p:ext uri="{BB962C8B-B14F-4D97-AF65-F5344CB8AC3E}">
        <p14:creationId xmlns:p14="http://schemas.microsoft.com/office/powerpoint/2010/main" val="663723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9" name="文本框 8">
            <a:extLst>
              <a:ext uri="{FF2B5EF4-FFF2-40B4-BE49-F238E27FC236}">
                <a16:creationId xmlns:a16="http://schemas.microsoft.com/office/drawing/2014/main" id="{2FBF6493-5207-4ADA-AB67-7184E343AB4D}"/>
              </a:ext>
            </a:extLst>
          </p:cNvPr>
          <p:cNvSpPr txBox="1"/>
          <p:nvPr/>
        </p:nvSpPr>
        <p:spPr>
          <a:xfrm>
            <a:off x="906011" y="2003564"/>
            <a:ext cx="10794577" cy="4247317"/>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const float &amp;d1 =</a:t>
            </a:r>
            <a:r>
              <a:rPr lang="en-US" altLang="zh-CN" dirty="0">
                <a:solidFill>
                  <a:srgbClr val="FF0000"/>
                </a:solidFill>
                <a:latin typeface="华文新魏" panose="02010800040101010101" pitchFamily="2" charset="-122"/>
                <a:ea typeface="华文新魏" panose="02010800040101010101" pitchFamily="2" charset="-122"/>
              </a:rPr>
              <a:t>pi&lt;float&gt;;</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引用变量模板生成的模板实例变量</a:t>
            </a:r>
            <a:r>
              <a:rPr lang="en-US" altLang="zh-CN" dirty="0">
                <a:latin typeface="华文新魏" panose="02010800040101010101" pitchFamily="2" charset="-122"/>
                <a:ea typeface="华文新魏" panose="02010800040101010101" pitchFamily="2" charset="-122"/>
              </a:rPr>
              <a:t>pi&lt; float&gt;</a:t>
            </a:r>
          </a:p>
          <a:p>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    const double &amp;d2=pi&lt;double&gt;;		//</a:t>
            </a:r>
            <a:r>
              <a:rPr lang="zh-CN" altLang="en-US" dirty="0">
                <a:latin typeface="华文新魏" panose="02010800040101010101" pitchFamily="2" charset="-122"/>
                <a:ea typeface="华文新魏" panose="02010800040101010101" pitchFamily="2" charset="-122"/>
              </a:rPr>
              <a:t>引用变量模板生成的模板实例变量</a:t>
            </a:r>
            <a:r>
              <a:rPr lang="en-US" altLang="zh-CN" dirty="0">
                <a:latin typeface="华文新魏" panose="02010800040101010101" pitchFamily="2" charset="-122"/>
                <a:ea typeface="华文新魏" panose="02010800040101010101" pitchFamily="2" charset="-122"/>
              </a:rPr>
              <a:t>pi&lt;double&gt;</a:t>
            </a:r>
          </a:p>
          <a:p>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    const long double &amp;d3=pi&lt;long double&gt;;	//</a:t>
            </a:r>
            <a:r>
              <a:rPr lang="zh-CN" altLang="en-US" dirty="0">
                <a:latin typeface="华文新魏" panose="02010800040101010101" pitchFamily="2" charset="-122"/>
                <a:ea typeface="华文新魏" panose="02010800040101010101" pitchFamily="2" charset="-122"/>
              </a:rPr>
              <a:t>生成并引用模板实例变量</a:t>
            </a:r>
            <a:r>
              <a:rPr lang="en-US" altLang="zh-CN" dirty="0">
                <a:latin typeface="华文新魏" panose="02010800040101010101" pitchFamily="2" charset="-122"/>
                <a:ea typeface="华文新魏" panose="02010800040101010101" pitchFamily="2" charset="-122"/>
              </a:rPr>
              <a:t>pi&lt;long double&gt;</a:t>
            </a:r>
          </a:p>
          <a:p>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    float a1= area&lt;float&gt;(3);		// </a:t>
            </a:r>
            <a:r>
              <a:rPr lang="en-US" altLang="zh-CN" dirty="0">
                <a:solidFill>
                  <a:srgbClr val="FF0000"/>
                </a:solidFill>
                <a:latin typeface="华文新魏" panose="02010800040101010101" pitchFamily="2" charset="-122"/>
                <a:ea typeface="华文新魏" panose="02010800040101010101" pitchFamily="2" charset="-122"/>
              </a:rPr>
              <a:t>area&lt;float&gt;</a:t>
            </a:r>
            <a:r>
              <a:rPr lang="zh-CN" altLang="en-US" dirty="0">
                <a:solidFill>
                  <a:srgbClr val="FF0000"/>
                </a:solidFill>
                <a:latin typeface="华文新魏" panose="02010800040101010101" pitchFamily="2" charset="-122"/>
                <a:ea typeface="华文新魏" panose="02010800040101010101" pitchFamily="2" charset="-122"/>
              </a:rPr>
              <a:t>为函数模板</a:t>
            </a:r>
            <a:r>
              <a:rPr lang="en-US" altLang="zh-CN" dirty="0">
                <a:solidFill>
                  <a:srgbClr val="FF0000"/>
                </a:solidFill>
                <a:latin typeface="华文新魏" panose="02010800040101010101" pitchFamily="2" charset="-122"/>
                <a:ea typeface="华文新魏" panose="02010800040101010101" pitchFamily="2" charset="-122"/>
              </a:rPr>
              <a:t>area&lt;T&gt;</a:t>
            </a:r>
            <a:r>
              <a:rPr lang="zh-CN" altLang="en-US" dirty="0">
                <a:solidFill>
                  <a:srgbClr val="FF0000"/>
                </a:solidFill>
                <a:latin typeface="华文新魏" panose="02010800040101010101" pitchFamily="2" charset="-122"/>
                <a:ea typeface="华文新魏" panose="02010800040101010101" pitchFamily="2" charset="-122"/>
              </a:rPr>
              <a:t>的实例函数</a:t>
            </a:r>
            <a:endParaRPr lang="en-US" altLang="zh-CN" dirty="0">
              <a:solidFill>
                <a:srgbClr val="FF0000"/>
              </a:solidFill>
              <a:latin typeface="华文新魏" panose="02010800040101010101" pitchFamily="2" charset="-122"/>
              <a:ea typeface="华文新魏" panose="02010800040101010101" pitchFamily="2" charset="-122"/>
            </a:endParaRPr>
          </a:p>
          <a:p>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double a2 = area&lt;double&gt;(3);</a:t>
            </a:r>
          </a:p>
          <a:p>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long double a3 = area&lt;long double&gt;(3);</a:t>
            </a:r>
          </a:p>
          <a:p>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int a4 = area&lt;int&gt;(3);			//</a:t>
            </a:r>
            <a:r>
              <a:rPr lang="zh-CN" altLang="en-US" dirty="0">
                <a:latin typeface="华文新魏" panose="02010800040101010101" pitchFamily="2" charset="-122"/>
                <a:ea typeface="华文新魏" panose="02010800040101010101" pitchFamily="2" charset="-122"/>
              </a:rPr>
              <a:t>调用</a:t>
            </a:r>
            <a:r>
              <a:rPr lang="en-US" altLang="zh-CN" dirty="0">
                <a:latin typeface="华文新魏" panose="02010800040101010101" pitchFamily="2" charset="-122"/>
                <a:ea typeface="华文新魏" panose="02010800040101010101" pitchFamily="2" charset="-122"/>
              </a:rPr>
              <a:t>area&lt;int&gt;</a:t>
            </a:r>
            <a:r>
              <a:rPr lang="zh-CN" altLang="en-US" dirty="0">
                <a:latin typeface="华文新魏" panose="02010800040101010101" pitchFamily="2" charset="-122"/>
                <a:ea typeface="华文新魏" panose="02010800040101010101" pitchFamily="2" charset="-122"/>
              </a:rPr>
              <a:t>时，</a:t>
            </a:r>
            <a:r>
              <a:rPr lang="zh-CN" altLang="en-US" dirty="0">
                <a:solidFill>
                  <a:srgbClr val="FF0000"/>
                </a:solidFill>
                <a:latin typeface="华文新魏" panose="02010800040101010101" pitchFamily="2" charset="-122"/>
                <a:ea typeface="华文新魏" panose="02010800040101010101" pitchFamily="2" charset="-122"/>
              </a:rPr>
              <a:t>隐式生成变量模板实例</a:t>
            </a:r>
            <a:r>
              <a:rPr lang="en-US" altLang="zh-CN" dirty="0">
                <a:solidFill>
                  <a:srgbClr val="FF0000"/>
                </a:solidFill>
                <a:latin typeface="华文新魏" panose="02010800040101010101" pitchFamily="2" charset="-122"/>
                <a:ea typeface="华文新魏" panose="02010800040101010101" pitchFamily="2" charset="-122"/>
              </a:rPr>
              <a:t>pi&lt;int&gt;</a:t>
            </a:r>
          </a:p>
          <a:p>
            <a:r>
              <a:rPr lang="en-US" altLang="zh-CN" dirty="0">
                <a:latin typeface="华文新魏" panose="02010800040101010101" pitchFamily="2" charset="-122"/>
                <a:ea typeface="华文新魏" panose="02010800040101010101" pitchFamily="2" charset="-122"/>
              </a:rPr>
              <a:t>}</a:t>
            </a:r>
          </a:p>
        </p:txBody>
      </p:sp>
      <p:sp>
        <p:nvSpPr>
          <p:cNvPr id="3" name="对话气泡: 矩形 2">
            <a:extLst>
              <a:ext uri="{FF2B5EF4-FFF2-40B4-BE49-F238E27FC236}">
                <a16:creationId xmlns:a16="http://schemas.microsoft.com/office/drawing/2014/main" id="{834AEA44-E478-CA2A-C351-5434CC4DCDD4}"/>
              </a:ext>
            </a:extLst>
          </p:cNvPr>
          <p:cNvSpPr/>
          <p:nvPr/>
        </p:nvSpPr>
        <p:spPr>
          <a:xfrm>
            <a:off x="3556609" y="1594864"/>
            <a:ext cx="3376035" cy="408700"/>
          </a:xfrm>
          <a:prstGeom prst="wedgeRectCallout">
            <a:avLst>
              <a:gd name="adj1" fmla="val -39337"/>
              <a:gd name="adj2" fmla="val 127596"/>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新魏" panose="02010800040101010101" pitchFamily="2" charset="-122"/>
                <a:ea typeface="华文新魏" panose="02010800040101010101" pitchFamily="2" charset="-122"/>
              </a:rPr>
              <a:t>直接使用变量模板例可以</a:t>
            </a:r>
          </a:p>
        </p:txBody>
      </p:sp>
      <p:sp>
        <p:nvSpPr>
          <p:cNvPr id="4" name="灯片编号占位符 3">
            <a:extLst>
              <a:ext uri="{FF2B5EF4-FFF2-40B4-BE49-F238E27FC236}">
                <a16:creationId xmlns:a16="http://schemas.microsoft.com/office/drawing/2014/main" id="{D2C0CCDA-A84D-628C-5511-D7656D922277}"/>
              </a:ext>
            </a:extLst>
          </p:cNvPr>
          <p:cNvSpPr>
            <a:spLocks noGrp="1"/>
          </p:cNvSpPr>
          <p:nvPr>
            <p:ph type="sldNum" sz="quarter" idx="12"/>
          </p:nvPr>
        </p:nvSpPr>
        <p:spPr/>
        <p:txBody>
          <a:bodyPr/>
          <a:lstStyle/>
          <a:p>
            <a:fld id="{CC813869-C08B-485D-8632-BA365BA2F4BA}" type="slidenum">
              <a:rPr lang="zh-CN" altLang="en-US" smtClean="0"/>
              <a:t>5</a:t>
            </a:fld>
            <a:endParaRPr lang="zh-CN" altLang="en-US"/>
          </a:p>
        </p:txBody>
      </p:sp>
    </p:spTree>
    <p:extLst>
      <p:ext uri="{BB962C8B-B14F-4D97-AF65-F5344CB8AC3E}">
        <p14:creationId xmlns:p14="http://schemas.microsoft.com/office/powerpoint/2010/main" val="1131230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13.1  </a:t>
            </a:r>
            <a:r>
              <a:rPr lang="zh-CN" altLang="en-US" dirty="0">
                <a:latin typeface="华文新魏" panose="02010800040101010101" pitchFamily="2" charset="-122"/>
                <a:ea typeface="华文新魏" panose="02010800040101010101" pitchFamily="2" charset="-122"/>
              </a:rPr>
              <a:t>变量模板及其实例</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2675604"/>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变量模板不能在函数内部声明。</a:t>
            </a:r>
          </a:p>
          <a:p>
            <a:pPr marL="685800" lvl="1"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显式或隐式实例化生成的变量模板实例和变量模板的作用域相同</a:t>
            </a:r>
            <a:r>
              <a:rPr lang="zh-CN" altLang="en-US" sz="2400" b="1" dirty="0">
                <a:latin typeface="华文新魏" panose="02010800040101010101" pitchFamily="2" charset="-122"/>
                <a:ea typeface="华文新魏" panose="02010800040101010101" pitchFamily="2" charset="-122"/>
              </a:rPr>
              <a:t>。因此，变量模板生成的变量模板实例只能为全局变量或者模块静态变量。</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模板的参数列表除了可以使用类型形参外，还可以使用</a:t>
            </a:r>
            <a:r>
              <a:rPr lang="zh-CN" altLang="en-US" sz="2400" b="1" dirty="0">
                <a:solidFill>
                  <a:srgbClr val="FF0000"/>
                </a:solidFill>
                <a:latin typeface="华文新魏" panose="02010800040101010101" pitchFamily="2" charset="-122"/>
                <a:ea typeface="华文新魏" panose="02010800040101010101" pitchFamily="2" charset="-122"/>
              </a:rPr>
              <a:t>非类型的形参</a:t>
            </a:r>
            <a:r>
              <a:rPr lang="zh-CN" altLang="en-US" sz="2400" b="1" dirty="0">
                <a:latin typeface="华文新魏" panose="02010800040101010101" pitchFamily="2" charset="-122"/>
                <a:ea typeface="华文新魏" panose="02010800040101010101" pitchFamily="2" charset="-122"/>
              </a:rPr>
              <a:t>。</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在变量模板实例化时，</a:t>
            </a:r>
            <a:r>
              <a:rPr lang="zh-CN" altLang="en-US" sz="2400" b="1" dirty="0">
                <a:solidFill>
                  <a:srgbClr val="FF0000"/>
                </a:solidFill>
                <a:latin typeface="华文新魏" panose="02010800040101010101" pitchFamily="2" charset="-122"/>
                <a:ea typeface="华文新魏" panose="02010800040101010101" pitchFamily="2" charset="-122"/>
              </a:rPr>
              <a:t>非类型形参</a:t>
            </a:r>
            <a:r>
              <a:rPr lang="zh-CN" altLang="en-US" sz="2400" b="1" dirty="0">
                <a:latin typeface="华文新魏" panose="02010800040101010101" pitchFamily="2" charset="-122"/>
                <a:ea typeface="华文新魏" panose="02010800040101010101" pitchFamily="2" charset="-122"/>
              </a:rPr>
              <a:t>需要传递</a:t>
            </a:r>
            <a:r>
              <a:rPr lang="zh-CN" altLang="en-US" sz="2400" b="1" dirty="0">
                <a:solidFill>
                  <a:srgbClr val="FF0000"/>
                </a:solidFill>
                <a:latin typeface="华文新魏" panose="02010800040101010101" pitchFamily="2" charset="-122"/>
                <a:ea typeface="华文新魏" panose="02010800040101010101" pitchFamily="2" charset="-122"/>
              </a:rPr>
              <a:t>常量</a:t>
            </a:r>
            <a:r>
              <a:rPr lang="zh-CN" altLang="en-US" sz="2400" b="1" dirty="0">
                <a:latin typeface="华文新魏" panose="02010800040101010101" pitchFamily="2" charset="-122"/>
                <a:ea typeface="华文新魏" panose="02010800040101010101" pitchFamily="2" charset="-122"/>
              </a:rPr>
              <a:t>作为实参。</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非类型形参也可以定义默认值</a:t>
            </a:r>
            <a:r>
              <a:rPr lang="zh-CN" altLang="en-US" sz="2400" b="1" dirty="0">
                <a:latin typeface="华文新魏" panose="02010800040101010101" pitchFamily="2" charset="-122"/>
                <a:ea typeface="华文新魏" panose="02010800040101010101" pitchFamily="2" charset="-122"/>
              </a:rPr>
              <a:t>，若变量模板实例化时未给出实参，则使用其默认值实例化变量模板。</a:t>
            </a:r>
            <a:endParaRPr lang="en-US" altLang="zh-CN" sz="2400" b="1" dirty="0">
              <a:latin typeface="华文新魏" panose="02010800040101010101" pitchFamily="2" charset="-122"/>
              <a:ea typeface="华文新魏" panose="02010800040101010101" pitchFamily="2" charset="-122"/>
            </a:endParaRPr>
          </a:p>
        </p:txBody>
      </p:sp>
      <p:sp>
        <p:nvSpPr>
          <p:cNvPr id="4" name="灯片编号占位符 3">
            <a:extLst>
              <a:ext uri="{FF2B5EF4-FFF2-40B4-BE49-F238E27FC236}">
                <a16:creationId xmlns:a16="http://schemas.microsoft.com/office/drawing/2014/main" id="{9229E467-33B3-77C7-21CA-20D1525C3283}"/>
              </a:ext>
            </a:extLst>
          </p:cNvPr>
          <p:cNvSpPr>
            <a:spLocks noGrp="1"/>
          </p:cNvSpPr>
          <p:nvPr>
            <p:ph type="sldNum" sz="quarter" idx="12"/>
          </p:nvPr>
        </p:nvSpPr>
        <p:spPr/>
        <p:txBody>
          <a:bodyPr/>
          <a:lstStyle/>
          <a:p>
            <a:fld id="{CC813869-C08B-485D-8632-BA365BA2F4BA}" type="slidenum">
              <a:rPr lang="zh-CN" altLang="en-US" smtClean="0"/>
              <a:t>6</a:t>
            </a:fld>
            <a:endParaRPr lang="zh-CN" altLang="en-US"/>
          </a:p>
        </p:txBody>
      </p:sp>
    </p:spTree>
    <p:extLst>
      <p:ext uri="{BB962C8B-B14F-4D97-AF65-F5344CB8AC3E}">
        <p14:creationId xmlns:p14="http://schemas.microsoft.com/office/powerpoint/2010/main" val="537288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8C327B4C-E8E9-4550-8891-F2F8F479D55A}"/>
              </a:ext>
            </a:extLst>
          </p:cNvPr>
          <p:cNvSpPr txBox="1"/>
          <p:nvPr/>
        </p:nvSpPr>
        <p:spPr>
          <a:xfrm>
            <a:off x="561339" y="1690688"/>
            <a:ext cx="11069321" cy="4093428"/>
          </a:xfrm>
          <a:prstGeom prst="rect">
            <a:avLst/>
          </a:prstGeom>
          <a:noFill/>
        </p:spPr>
        <p:txBody>
          <a:bodyPr wrap="square">
            <a:spAutoFit/>
          </a:bodyPr>
          <a:lstStyle/>
          <a:p>
            <a:r>
              <a:rPr lang="en-US" altLang="zh-CN" sz="2000" dirty="0">
                <a:latin typeface="华文新魏" panose="02010800040101010101" pitchFamily="2" charset="-122"/>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例</a:t>
            </a:r>
            <a:r>
              <a:rPr lang="en-US" altLang="zh-CN" sz="2000" dirty="0">
                <a:latin typeface="华文新魏" panose="02010800040101010101" pitchFamily="2" charset="-122"/>
                <a:ea typeface="华文新魏" panose="02010800040101010101" pitchFamily="2" charset="-122"/>
              </a:rPr>
              <a:t>13.2】</a:t>
            </a:r>
            <a:r>
              <a:rPr lang="zh-CN" altLang="en-US" sz="2000" dirty="0">
                <a:latin typeface="华文新魏" panose="02010800040101010101" pitchFamily="2" charset="-122"/>
                <a:ea typeface="华文新魏" panose="02010800040101010101" pitchFamily="2" charset="-122"/>
              </a:rPr>
              <a:t>使用非类型形参定义变量模板，并生成变量模板的模板实例变量。</a:t>
            </a:r>
          </a:p>
          <a:p>
            <a:endParaRPr lang="zh-CN" altLang="en-US" sz="2000" dirty="0">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#include&lt;stdio.h&gt;</a:t>
            </a:r>
          </a:p>
          <a:p>
            <a:r>
              <a:rPr lang="en-US" altLang="zh-CN" sz="2000" dirty="0">
                <a:latin typeface="华文新魏" panose="02010800040101010101" pitchFamily="2" charset="-122"/>
                <a:ea typeface="华文新魏" panose="02010800040101010101" pitchFamily="2" charset="-122"/>
              </a:rPr>
              <a:t>template&lt;typename  T&gt; 		//</a:t>
            </a:r>
            <a:r>
              <a:rPr lang="zh-CN" altLang="en-US" sz="2000" dirty="0">
                <a:latin typeface="华文新魏" panose="02010800040101010101" pitchFamily="2" charset="-122"/>
                <a:ea typeface="华文新魏" panose="02010800040101010101" pitchFamily="2" charset="-122"/>
              </a:rPr>
              <a:t>定义变量模板</a:t>
            </a:r>
            <a:r>
              <a:rPr lang="en-US" altLang="zh-CN" sz="2000" dirty="0">
                <a:latin typeface="华文新魏" panose="02010800040101010101" pitchFamily="2" charset="-122"/>
                <a:ea typeface="华文新魏" panose="02010800040101010101" pitchFamily="2" charset="-122"/>
              </a:rPr>
              <a:t>pi</a:t>
            </a:r>
            <a:r>
              <a:rPr lang="zh-CN" altLang="en-US" sz="2000" dirty="0">
                <a:latin typeface="华文新魏" panose="02010800040101010101" pitchFamily="2" charset="-122"/>
                <a:ea typeface="华文新魏" panose="02010800040101010101" pitchFamily="2" charset="-122"/>
              </a:rPr>
              <a:t>，其类型形参为</a:t>
            </a:r>
            <a:r>
              <a:rPr lang="en-US" altLang="zh-CN" sz="2000" dirty="0">
                <a:latin typeface="华文新魏" panose="02010800040101010101" pitchFamily="2" charset="-122"/>
                <a:ea typeface="华文新魏" panose="02010800040101010101" pitchFamily="2" charset="-122"/>
              </a:rPr>
              <a:t>T</a:t>
            </a:r>
          </a:p>
          <a:p>
            <a:r>
              <a:rPr lang="en-US" altLang="zh-CN" sz="2000" dirty="0">
                <a:latin typeface="华文新魏" panose="02010800040101010101" pitchFamily="2" charset="-122"/>
                <a:ea typeface="华文新魏" panose="02010800040101010101" pitchFamily="2" charset="-122"/>
              </a:rPr>
              <a:t>constexpr  T  pi = T(3.1415926535897932385L);</a:t>
            </a:r>
          </a:p>
          <a:p>
            <a:endParaRPr lang="en-US" altLang="zh-CN" sz="2000" dirty="0">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template&lt;class T&gt; T area(T r) { 		//</a:t>
            </a:r>
            <a:r>
              <a:rPr lang="zh-CN" altLang="en-US" sz="2000" dirty="0">
                <a:latin typeface="华文新魏" panose="02010800040101010101" pitchFamily="2" charset="-122"/>
                <a:ea typeface="华文新魏" panose="02010800040101010101" pitchFamily="2" charset="-122"/>
              </a:rPr>
              <a:t>定义函数模板</a:t>
            </a:r>
            <a:r>
              <a:rPr lang="en-US" altLang="zh-CN" sz="2000" dirty="0">
                <a:latin typeface="华文新魏" panose="02010800040101010101" pitchFamily="2" charset="-122"/>
                <a:ea typeface="华文新魏" panose="02010800040101010101" pitchFamily="2" charset="-122"/>
              </a:rPr>
              <a:t>area</a:t>
            </a:r>
            <a:r>
              <a:rPr lang="zh-CN" altLang="en-US" sz="2000" dirty="0">
                <a:latin typeface="华文新魏" panose="02010800040101010101" pitchFamily="2" charset="-122"/>
                <a:ea typeface="华文新魏" panose="02010800040101010101" pitchFamily="2" charset="-122"/>
              </a:rPr>
              <a:t>，其类型形参为</a:t>
            </a:r>
            <a:r>
              <a:rPr lang="en-US" altLang="zh-CN" sz="2000" dirty="0">
                <a:latin typeface="华文新魏" panose="02010800040101010101" pitchFamily="2" charset="-122"/>
                <a:ea typeface="华文新魏" panose="02010800040101010101" pitchFamily="2" charset="-122"/>
              </a:rPr>
              <a:t>T</a:t>
            </a:r>
          </a:p>
          <a:p>
            <a:r>
              <a:rPr lang="en-US" altLang="zh-CN" sz="2000" dirty="0">
                <a:latin typeface="华文新魏" panose="02010800040101010101" pitchFamily="2" charset="-122"/>
                <a:ea typeface="华文新魏" panose="02010800040101010101" pitchFamily="2" charset="-122"/>
              </a:rPr>
              <a:t>    return pi&lt;T&gt; * r * r;</a:t>
            </a:r>
          </a:p>
          <a:p>
            <a:r>
              <a:rPr lang="en-US" altLang="zh-CN" sz="2000" dirty="0">
                <a:latin typeface="华文新魏" panose="02010800040101010101" pitchFamily="2" charset="-122"/>
                <a:ea typeface="华文新魏" panose="02010800040101010101" pitchFamily="2" charset="-122"/>
              </a:rPr>
              <a:t>}</a:t>
            </a:r>
          </a:p>
          <a:p>
            <a:r>
              <a:rPr lang="en-US" altLang="zh-CN" sz="2000" dirty="0">
                <a:latin typeface="华文新魏" panose="02010800040101010101" pitchFamily="2" charset="-122"/>
                <a:ea typeface="华文新魏" panose="02010800040101010101" pitchFamily="2" charset="-122"/>
              </a:rPr>
              <a:t>template&lt;class T, </a:t>
            </a:r>
            <a:r>
              <a:rPr lang="en-US" altLang="zh-CN" sz="2000" dirty="0">
                <a:solidFill>
                  <a:srgbClr val="FF0000"/>
                </a:solidFill>
                <a:latin typeface="华文新魏" panose="02010800040101010101" pitchFamily="2" charset="-122"/>
                <a:ea typeface="华文新魏" panose="02010800040101010101" pitchFamily="2" charset="-122"/>
              </a:rPr>
              <a:t>int x=3</a:t>
            </a:r>
            <a:r>
              <a:rPr lang="en-US" altLang="zh-CN" sz="2000" dirty="0">
                <a:latin typeface="华文新魏" panose="02010800040101010101" pitchFamily="2" charset="-122"/>
                <a:ea typeface="华文新魏" panose="02010800040101010101" pitchFamily="2" charset="-122"/>
              </a:rPr>
              <a:t>&gt; 		//</a:t>
            </a:r>
            <a:r>
              <a:rPr lang="zh-CN" altLang="en-US" sz="2000" dirty="0">
                <a:latin typeface="华文新魏" panose="02010800040101010101" pitchFamily="2" charset="-122"/>
                <a:ea typeface="华文新魏" panose="02010800040101010101" pitchFamily="2" charset="-122"/>
              </a:rPr>
              <a:t>定义变量模板</a:t>
            </a:r>
            <a:r>
              <a:rPr lang="en-US" altLang="zh-CN" sz="2000" dirty="0">
                <a:latin typeface="华文新魏" panose="02010800040101010101" pitchFamily="2" charset="-122"/>
                <a:ea typeface="华文新魏" panose="02010800040101010101" pitchFamily="2" charset="-122"/>
              </a:rPr>
              <a:t>girth</a:t>
            </a:r>
            <a:r>
              <a:rPr lang="zh-CN" altLang="en-US" sz="2000" dirty="0">
                <a:latin typeface="华文新魏" panose="02010800040101010101" pitchFamily="2" charset="-122"/>
                <a:ea typeface="华文新魏" panose="02010800040101010101" pitchFamily="2" charset="-122"/>
              </a:rPr>
              <a:t>，其类型形参为</a:t>
            </a:r>
            <a:r>
              <a:rPr lang="en-US" altLang="zh-CN" sz="2000" dirty="0">
                <a:latin typeface="华文新魏" panose="02010800040101010101" pitchFamily="2" charset="-122"/>
                <a:ea typeface="华文新魏" panose="02010800040101010101" pitchFamily="2" charset="-122"/>
              </a:rPr>
              <a:t>T</a:t>
            </a:r>
          </a:p>
          <a:p>
            <a:r>
              <a:rPr lang="en-US" altLang="zh-CN" sz="2000" dirty="0">
                <a:solidFill>
                  <a:srgbClr val="FF0000"/>
                </a:solidFill>
                <a:latin typeface="华文新魏" panose="02010800040101010101" pitchFamily="2" charset="-122"/>
                <a:ea typeface="华文新魏" panose="02010800040101010101" pitchFamily="2" charset="-122"/>
              </a:rPr>
              <a:t>static</a:t>
            </a:r>
            <a:r>
              <a:rPr lang="en-US" altLang="zh-CN" sz="2000" dirty="0">
                <a:latin typeface="华文新魏" panose="02010800040101010101" pitchFamily="2" charset="-122"/>
                <a:ea typeface="华文新魏" panose="02010800040101010101" pitchFamily="2" charset="-122"/>
              </a:rPr>
              <a:t>  T  girth = T(3.1415926535897932385L*2*x);</a:t>
            </a:r>
          </a:p>
          <a:p>
            <a:endParaRPr lang="en-US" altLang="zh-CN" sz="2000" dirty="0">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template float girth&lt;float&gt;;	//</a:t>
            </a:r>
            <a:r>
              <a:rPr lang="zh-CN" altLang="en-US" sz="2000" dirty="0">
                <a:latin typeface="华文新魏" panose="02010800040101010101" pitchFamily="2" charset="-122"/>
                <a:ea typeface="华文新魏" panose="02010800040101010101" pitchFamily="2" charset="-122"/>
              </a:rPr>
              <a:t>生成变量模板实例</a:t>
            </a:r>
            <a:r>
              <a:rPr lang="en-US" altLang="zh-CN" sz="2000" dirty="0">
                <a:latin typeface="华文新魏" panose="02010800040101010101" pitchFamily="2" charset="-122"/>
                <a:ea typeface="华文新魏" panose="02010800040101010101" pitchFamily="2" charset="-122"/>
              </a:rPr>
              <a:t>static girth&lt;float&gt;</a:t>
            </a:r>
            <a:r>
              <a:rPr lang="zh-CN" altLang="en-US" sz="2000" dirty="0">
                <a:latin typeface="华文新魏" panose="02010800040101010101" pitchFamily="2" charset="-122"/>
                <a:ea typeface="华文新魏" panose="02010800040101010101" pitchFamily="2" charset="-122"/>
              </a:rPr>
              <a:t>，作用域与变量模板相同</a:t>
            </a:r>
          </a:p>
        </p:txBody>
      </p:sp>
      <p:sp>
        <p:nvSpPr>
          <p:cNvPr id="3" name="对话气泡: 矩形 2">
            <a:extLst>
              <a:ext uri="{FF2B5EF4-FFF2-40B4-BE49-F238E27FC236}">
                <a16:creationId xmlns:a16="http://schemas.microsoft.com/office/drawing/2014/main" id="{A688AF1A-88AD-1281-D0B5-4EE0A941AEA4}"/>
              </a:ext>
            </a:extLst>
          </p:cNvPr>
          <p:cNvSpPr/>
          <p:nvPr/>
        </p:nvSpPr>
        <p:spPr>
          <a:xfrm>
            <a:off x="3463302" y="4124130"/>
            <a:ext cx="2928167" cy="249409"/>
          </a:xfrm>
          <a:prstGeom prst="wedgeRectCallout">
            <a:avLst>
              <a:gd name="adj1" fmla="val -50808"/>
              <a:gd name="adj2" fmla="val 131337"/>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新魏" panose="02010800040101010101" pitchFamily="2" charset="-122"/>
                <a:ea typeface="华文新魏" panose="02010800040101010101" pitchFamily="2" charset="-122"/>
              </a:rPr>
              <a:t>非类型形参，可以给默认值</a:t>
            </a:r>
          </a:p>
        </p:txBody>
      </p:sp>
      <p:sp>
        <p:nvSpPr>
          <p:cNvPr id="4" name="灯片编号占位符 3">
            <a:extLst>
              <a:ext uri="{FF2B5EF4-FFF2-40B4-BE49-F238E27FC236}">
                <a16:creationId xmlns:a16="http://schemas.microsoft.com/office/drawing/2014/main" id="{C739EE33-8A69-2460-6550-2A70B3C8F247}"/>
              </a:ext>
            </a:extLst>
          </p:cNvPr>
          <p:cNvSpPr>
            <a:spLocks noGrp="1"/>
          </p:cNvSpPr>
          <p:nvPr>
            <p:ph type="sldNum" sz="quarter" idx="12"/>
          </p:nvPr>
        </p:nvSpPr>
        <p:spPr/>
        <p:txBody>
          <a:bodyPr/>
          <a:lstStyle/>
          <a:p>
            <a:fld id="{CC813869-C08B-485D-8632-BA365BA2F4BA}" type="slidenum">
              <a:rPr lang="zh-CN" altLang="en-US" smtClean="0"/>
              <a:t>7</a:t>
            </a:fld>
            <a:endParaRPr lang="zh-CN" altLang="en-US"/>
          </a:p>
        </p:txBody>
      </p:sp>
    </p:spTree>
    <p:extLst>
      <p:ext uri="{BB962C8B-B14F-4D97-AF65-F5344CB8AC3E}">
        <p14:creationId xmlns:p14="http://schemas.microsoft.com/office/powerpoint/2010/main" val="3778576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1849F569-571B-46AE-9B05-39B95AE044A0}"/>
              </a:ext>
            </a:extLst>
          </p:cNvPr>
          <p:cNvSpPr txBox="1"/>
          <p:nvPr/>
        </p:nvSpPr>
        <p:spPr>
          <a:xfrm>
            <a:off x="448811" y="1690688"/>
            <a:ext cx="11465022" cy="3395417"/>
          </a:xfrm>
          <a:prstGeom prst="rect">
            <a:avLst/>
          </a:prstGeom>
          <a:noFill/>
        </p:spPr>
        <p:txBody>
          <a:bodyPr wrap="square">
            <a:spAutoFit/>
          </a:bodyPr>
          <a:lstStyle/>
          <a:p>
            <a:pPr>
              <a:lnSpc>
                <a:spcPct val="120000"/>
              </a:lnSpc>
            </a:pPr>
            <a:r>
              <a:rPr lang="en-US" altLang="zh-CN" sz="2000" dirty="0">
                <a:latin typeface="华文新魏" panose="02010800040101010101" pitchFamily="2" charset="-122"/>
                <a:ea typeface="华文新魏" panose="02010800040101010101" pitchFamily="2" charset="-122"/>
              </a:rPr>
              <a:t>void main(void)</a:t>
            </a:r>
          </a:p>
          <a:p>
            <a:pPr>
              <a:lnSpc>
                <a:spcPct val="120000"/>
              </a:lnSpc>
            </a:pPr>
            <a:r>
              <a:rPr lang="en-US" altLang="zh-CN" sz="2000" dirty="0">
                <a:latin typeface="华文新魏" panose="02010800040101010101" pitchFamily="2" charset="-122"/>
                <a:ea typeface="华文新魏" panose="02010800040101010101" pitchFamily="2" charset="-122"/>
              </a:rPr>
              <a:t>{	</a:t>
            </a:r>
          </a:p>
          <a:p>
            <a:pPr>
              <a:lnSpc>
                <a:spcPct val="120000"/>
              </a:lnSpc>
            </a:pPr>
            <a:r>
              <a:rPr lang="en-US" altLang="zh-CN" sz="2000" dirty="0">
                <a:latin typeface="华文新魏" panose="02010800040101010101" pitchFamily="2" charset="-122"/>
                <a:ea typeface="华文新魏" panose="02010800040101010101" pitchFamily="2" charset="-122"/>
              </a:rPr>
              <a:t>    const double &amp;f=pi&lt;double&gt;;		//</a:t>
            </a:r>
            <a:r>
              <a:rPr lang="zh-CN" altLang="en-US" sz="2000" dirty="0">
                <a:latin typeface="华文新魏" panose="02010800040101010101" pitchFamily="2" charset="-122"/>
                <a:ea typeface="华文新魏" panose="02010800040101010101" pitchFamily="2" charset="-122"/>
              </a:rPr>
              <a:t>引用在</a:t>
            </a:r>
            <a:r>
              <a:rPr lang="en-US" altLang="zh-CN" sz="2000" dirty="0">
                <a:latin typeface="华文新魏" panose="02010800040101010101" pitchFamily="2" charset="-122"/>
                <a:ea typeface="华文新魏" panose="02010800040101010101" pitchFamily="2" charset="-122"/>
              </a:rPr>
              <a:t>main()</a:t>
            </a:r>
            <a:r>
              <a:rPr lang="zh-CN" altLang="en-US" sz="2000" dirty="0">
                <a:latin typeface="华文新魏" panose="02010800040101010101" pitchFamily="2" charset="-122"/>
                <a:ea typeface="华文新魏" panose="02010800040101010101" pitchFamily="2" charset="-122"/>
              </a:rPr>
              <a:t>外生成的全局变量</a:t>
            </a:r>
            <a:r>
              <a:rPr lang="en-US" altLang="zh-CN" sz="2000" dirty="0">
                <a:latin typeface="华文新魏" panose="02010800040101010101" pitchFamily="2" charset="-122"/>
                <a:ea typeface="华文新魏" panose="02010800040101010101" pitchFamily="2" charset="-122"/>
              </a:rPr>
              <a:t>pi&lt;double&gt;</a:t>
            </a:r>
          </a:p>
          <a:p>
            <a:pPr>
              <a:lnSpc>
                <a:spcPct val="120000"/>
              </a:lnSpc>
            </a:pPr>
            <a:r>
              <a:rPr lang="en-US" altLang="zh-CN" sz="2000" dirty="0">
                <a:latin typeface="华文新魏" panose="02010800040101010101" pitchFamily="2" charset="-122"/>
                <a:ea typeface="华文新魏" panose="02010800040101010101" pitchFamily="2" charset="-122"/>
              </a:rPr>
              <a:t>    double &amp;g=girth&lt;double,</a:t>
            </a:r>
            <a:r>
              <a:rPr lang="en-US" altLang="zh-CN" sz="2000" dirty="0">
                <a:solidFill>
                  <a:srgbClr val="FF0000"/>
                </a:solidFill>
                <a:latin typeface="华文新魏" panose="02010800040101010101" pitchFamily="2" charset="-122"/>
                <a:ea typeface="华文新魏" panose="02010800040101010101" pitchFamily="2" charset="-122"/>
              </a:rPr>
              <a:t>4</a:t>
            </a:r>
            <a:r>
              <a:rPr lang="en-US" altLang="zh-CN" sz="2000" dirty="0">
                <a:latin typeface="华文新魏" panose="02010800040101010101" pitchFamily="2" charset="-122"/>
                <a:ea typeface="华文新魏" panose="02010800040101010101" pitchFamily="2" charset="-122"/>
              </a:rPr>
              <a:t>&gt;;	//</a:t>
            </a:r>
            <a:r>
              <a:rPr lang="zh-CN" altLang="en-US" sz="2000" dirty="0">
                <a:latin typeface="华文新魏" panose="02010800040101010101" pitchFamily="2" charset="-122"/>
                <a:ea typeface="华文新魏" panose="02010800040101010101" pitchFamily="2" charset="-122"/>
              </a:rPr>
              <a:t>引用在</a:t>
            </a:r>
            <a:r>
              <a:rPr lang="en-US" altLang="zh-CN" sz="2000" dirty="0">
                <a:latin typeface="华文新魏" panose="02010800040101010101" pitchFamily="2" charset="-122"/>
                <a:ea typeface="华文新魏" panose="02010800040101010101" pitchFamily="2" charset="-122"/>
              </a:rPr>
              <a:t>main()</a:t>
            </a:r>
            <a:r>
              <a:rPr lang="zh-CN" altLang="en-US" sz="2000" dirty="0">
                <a:latin typeface="华文新魏" panose="02010800040101010101" pitchFamily="2" charset="-122"/>
                <a:ea typeface="华文新魏" panose="02010800040101010101" pitchFamily="2" charset="-122"/>
              </a:rPr>
              <a:t>外生成的</a:t>
            </a:r>
            <a:r>
              <a:rPr lang="en-US" altLang="zh-CN" sz="2000" dirty="0">
                <a:latin typeface="华文新魏" panose="02010800040101010101" pitchFamily="2" charset="-122"/>
                <a:ea typeface="华文新魏" panose="02010800040101010101" pitchFamily="2" charset="-122"/>
              </a:rPr>
              <a:t>static girth &lt;double&gt;</a:t>
            </a:r>
            <a:r>
              <a:rPr lang="zh-CN" altLang="en-US" sz="2000" dirty="0">
                <a:latin typeface="华文新魏" panose="02010800040101010101" pitchFamily="2" charset="-122"/>
                <a:ea typeface="华文新魏" panose="02010800040101010101" pitchFamily="2" charset="-122"/>
              </a:rPr>
              <a:t>，非类型实参传递常量</a:t>
            </a:r>
            <a:endParaRPr lang="en-US" altLang="zh-CN" sz="2000" dirty="0">
              <a:latin typeface="华文新魏" panose="02010800040101010101" pitchFamily="2" charset="-122"/>
              <a:ea typeface="华文新魏" panose="02010800040101010101" pitchFamily="2" charset="-122"/>
            </a:endParaRPr>
          </a:p>
          <a:p>
            <a:pPr>
              <a:lnSpc>
                <a:spcPct val="120000"/>
              </a:lnSpc>
            </a:pPr>
            <a:r>
              <a:rPr lang="en-US" altLang="zh-CN" sz="2000" dirty="0">
                <a:latin typeface="华文新魏" panose="02010800040101010101" pitchFamily="2" charset="-122"/>
                <a:ea typeface="华文新魏" panose="02010800040101010101" pitchFamily="2" charset="-122"/>
              </a:rPr>
              <a:t>    double &amp;h=girth&lt;double, sizeof(printf("abc"))&gt;;//</a:t>
            </a:r>
            <a:r>
              <a:rPr lang="zh-CN" altLang="en-US" sz="2000" dirty="0">
                <a:latin typeface="华文新魏" panose="02010800040101010101" pitchFamily="2" charset="-122"/>
                <a:ea typeface="华文新魏" panose="02010800040101010101" pitchFamily="2" charset="-122"/>
              </a:rPr>
              <a:t>引用在</a:t>
            </a:r>
            <a:r>
              <a:rPr lang="en-US" altLang="zh-CN" sz="2000" dirty="0">
                <a:latin typeface="华文新魏" panose="02010800040101010101" pitchFamily="2" charset="-122"/>
                <a:ea typeface="华文新魏" panose="02010800040101010101" pitchFamily="2" charset="-122"/>
              </a:rPr>
              <a:t>main()</a:t>
            </a:r>
            <a:r>
              <a:rPr lang="zh-CN" altLang="en-US" sz="2000" dirty="0">
                <a:latin typeface="华文新魏" panose="02010800040101010101" pitchFamily="2" charset="-122"/>
                <a:ea typeface="华文新魏" panose="02010800040101010101" pitchFamily="2" charset="-122"/>
              </a:rPr>
              <a:t>外生成的</a:t>
            </a:r>
            <a:r>
              <a:rPr lang="en-US" altLang="zh-CN" sz="2000" dirty="0">
                <a:latin typeface="华文新魏" panose="02010800040101010101" pitchFamily="2" charset="-122"/>
                <a:ea typeface="华文新魏" panose="02010800040101010101" pitchFamily="2" charset="-122"/>
              </a:rPr>
              <a:t>static girth &lt;double&gt;</a:t>
            </a:r>
          </a:p>
          <a:p>
            <a:pPr>
              <a:lnSpc>
                <a:spcPct val="120000"/>
              </a:lnSpc>
            </a:pPr>
            <a:r>
              <a:rPr lang="en-US" altLang="zh-CN" sz="2000" dirty="0">
                <a:latin typeface="华文新魏" panose="02010800040101010101" pitchFamily="2" charset="-122"/>
                <a:ea typeface="华文新魏" panose="02010800040101010101" pitchFamily="2" charset="-122"/>
              </a:rPr>
              <a:t>    double &amp;k=girth&lt;double&gt;;		//</a:t>
            </a:r>
            <a:r>
              <a:rPr lang="zh-CN" altLang="en-US" sz="2000" dirty="0">
                <a:latin typeface="华文新魏" panose="02010800040101010101" pitchFamily="2" charset="-122"/>
                <a:ea typeface="华文新魏" panose="02010800040101010101" pitchFamily="2" charset="-122"/>
              </a:rPr>
              <a:t>引用在</a:t>
            </a:r>
            <a:r>
              <a:rPr lang="en-US" altLang="zh-CN" sz="2000" dirty="0">
                <a:latin typeface="华文新魏" panose="02010800040101010101" pitchFamily="2" charset="-122"/>
                <a:ea typeface="华文新魏" panose="02010800040101010101" pitchFamily="2" charset="-122"/>
              </a:rPr>
              <a:t>main()</a:t>
            </a:r>
            <a:r>
              <a:rPr lang="zh-CN" altLang="en-US" sz="2000" dirty="0">
                <a:latin typeface="华文新魏" panose="02010800040101010101" pitchFamily="2" charset="-122"/>
                <a:ea typeface="华文新魏" panose="02010800040101010101" pitchFamily="2" charset="-122"/>
              </a:rPr>
              <a:t>外用默认值生成的</a:t>
            </a:r>
            <a:r>
              <a:rPr lang="en-US" altLang="zh-CN" sz="2000" dirty="0">
                <a:latin typeface="华文新魏" panose="02010800040101010101" pitchFamily="2" charset="-122"/>
                <a:ea typeface="华文新魏" panose="02010800040101010101" pitchFamily="2" charset="-122"/>
              </a:rPr>
              <a:t>static girth &lt;double&gt;</a:t>
            </a:r>
          </a:p>
          <a:p>
            <a:pPr>
              <a:lnSpc>
                <a:spcPct val="120000"/>
              </a:lnSpc>
            </a:pPr>
            <a:r>
              <a:rPr lang="en-US" altLang="zh-CN" sz="2000" dirty="0">
                <a:latin typeface="华文新魏" panose="02010800040101010101" pitchFamily="2" charset="-122"/>
                <a:ea typeface="华文新魏" panose="02010800040101010101" pitchFamily="2" charset="-122"/>
              </a:rPr>
              <a:t>    printf(“%lf\n”, girth&lt;double, 4&gt;);	//</a:t>
            </a:r>
            <a:r>
              <a:rPr lang="zh-CN" altLang="en-US" sz="2000" dirty="0">
                <a:solidFill>
                  <a:srgbClr val="FF0000"/>
                </a:solidFill>
                <a:latin typeface="华文新魏" panose="02010800040101010101" pitchFamily="2" charset="-122"/>
                <a:ea typeface="华文新魏" panose="02010800040101010101" pitchFamily="2" charset="-122"/>
              </a:rPr>
              <a:t>生成的模板实例变量不是</a:t>
            </a:r>
            <a:r>
              <a:rPr lang="en-US" altLang="zh-CN" sz="2000" dirty="0">
                <a:solidFill>
                  <a:srgbClr val="FF0000"/>
                </a:solidFill>
                <a:latin typeface="华文新魏" panose="02010800040101010101" pitchFamily="2" charset="-122"/>
                <a:ea typeface="华文新魏" panose="02010800040101010101" pitchFamily="2" charset="-122"/>
              </a:rPr>
              <a:t>main</a:t>
            </a:r>
            <a:r>
              <a:rPr lang="zh-CN" altLang="en-US" sz="2000" dirty="0">
                <a:solidFill>
                  <a:srgbClr val="FF0000"/>
                </a:solidFill>
                <a:latin typeface="华文新魏" panose="02010800040101010101" pitchFamily="2" charset="-122"/>
                <a:ea typeface="华文新魏" panose="02010800040101010101" pitchFamily="2" charset="-122"/>
              </a:rPr>
              <a:t>函数的局部自动变量</a:t>
            </a:r>
            <a:endParaRPr lang="en-US" altLang="zh-CN" sz="2000"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sz="2000" dirty="0">
                <a:latin typeface="华文新魏" panose="02010800040101010101" pitchFamily="2" charset="-122"/>
                <a:ea typeface="华文新魏" panose="02010800040101010101" pitchFamily="2" charset="-122"/>
              </a:rPr>
              <a:t>    printf("%lf\n", area&lt;double&gt;(4));</a:t>
            </a:r>
          </a:p>
          <a:p>
            <a:pPr>
              <a:lnSpc>
                <a:spcPct val="120000"/>
              </a:lnSpc>
            </a:pPr>
            <a:r>
              <a:rPr lang="en-US" altLang="zh-CN" sz="2000" dirty="0">
                <a:latin typeface="华文新魏" panose="02010800040101010101" pitchFamily="2" charset="-122"/>
                <a:ea typeface="华文新魏" panose="02010800040101010101" pitchFamily="2" charset="-122"/>
              </a:rPr>
              <a:t>}</a:t>
            </a:r>
          </a:p>
        </p:txBody>
      </p:sp>
      <p:sp>
        <p:nvSpPr>
          <p:cNvPr id="3" name="灯片编号占位符 2">
            <a:extLst>
              <a:ext uri="{FF2B5EF4-FFF2-40B4-BE49-F238E27FC236}">
                <a16:creationId xmlns:a16="http://schemas.microsoft.com/office/drawing/2014/main" id="{9C3C966C-D68F-BF7F-746D-ECA5709AC583}"/>
              </a:ext>
            </a:extLst>
          </p:cNvPr>
          <p:cNvSpPr>
            <a:spLocks noGrp="1"/>
          </p:cNvSpPr>
          <p:nvPr>
            <p:ph type="sldNum" sz="quarter" idx="12"/>
          </p:nvPr>
        </p:nvSpPr>
        <p:spPr/>
        <p:txBody>
          <a:bodyPr/>
          <a:lstStyle/>
          <a:p>
            <a:fld id="{CC813869-C08B-485D-8632-BA365BA2F4BA}" type="slidenum">
              <a:rPr lang="zh-CN" altLang="en-US" smtClean="0"/>
              <a:t>8</a:t>
            </a:fld>
            <a:endParaRPr lang="zh-CN" altLang="en-US"/>
          </a:p>
        </p:txBody>
      </p:sp>
    </p:spTree>
    <p:extLst>
      <p:ext uri="{BB962C8B-B14F-4D97-AF65-F5344CB8AC3E}">
        <p14:creationId xmlns:p14="http://schemas.microsoft.com/office/powerpoint/2010/main" val="360011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598503" y="1532662"/>
            <a:ext cx="10515600" cy="4351338"/>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13.2  </a:t>
            </a:r>
            <a:r>
              <a:rPr lang="zh-CN" altLang="en-US" dirty="0">
                <a:latin typeface="华文新魏" panose="02010800040101010101" pitchFamily="2" charset="-122"/>
                <a:ea typeface="华文新魏" panose="02010800040101010101" pitchFamily="2" charset="-122"/>
              </a:rPr>
              <a:t>函数模板</a:t>
            </a:r>
          </a:p>
        </p:txBody>
      </p:sp>
      <p:sp>
        <p:nvSpPr>
          <p:cNvPr id="6" name="文本框 5">
            <a:extLst>
              <a:ext uri="{FF2B5EF4-FFF2-40B4-BE49-F238E27FC236}">
                <a16:creationId xmlns:a16="http://schemas.microsoft.com/office/drawing/2014/main" id="{2845B5B1-E0D9-48D9-A8B5-77F96D442EE8}"/>
              </a:ext>
            </a:extLst>
          </p:cNvPr>
          <p:cNvSpPr txBox="1"/>
          <p:nvPr/>
        </p:nvSpPr>
        <p:spPr>
          <a:xfrm>
            <a:off x="620036" y="2120781"/>
            <a:ext cx="11117874" cy="3074752"/>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函数模板是使用</a:t>
            </a:r>
            <a:r>
              <a:rPr lang="zh-CN" altLang="en-US" sz="2400" b="1" dirty="0">
                <a:solidFill>
                  <a:srgbClr val="FF0000"/>
                </a:solidFill>
                <a:latin typeface="华文新魏" panose="02010800040101010101" pitchFamily="2" charset="-122"/>
                <a:ea typeface="华文新魏" panose="02010800040101010101" pitchFamily="2" charset="-122"/>
              </a:rPr>
              <a:t>类型形参</a:t>
            </a:r>
            <a:r>
              <a:rPr lang="zh-CN" altLang="en-US" sz="2400" b="1" dirty="0">
                <a:latin typeface="华文新魏" panose="02010800040101010101" pitchFamily="2" charset="-122"/>
                <a:ea typeface="华文新魏" panose="02010800040101010101" pitchFamily="2" charset="-122"/>
              </a:rPr>
              <a:t>定义的函数框架，可根据</a:t>
            </a:r>
            <a:r>
              <a:rPr lang="zh-CN" altLang="en-US" sz="2400" b="1" dirty="0">
                <a:solidFill>
                  <a:srgbClr val="FF0000"/>
                </a:solidFill>
                <a:latin typeface="华文新魏" panose="02010800040101010101" pitchFamily="2" charset="-122"/>
                <a:ea typeface="华文新魏" panose="02010800040101010101" pitchFamily="2" charset="-122"/>
              </a:rPr>
              <a:t>类型实参</a:t>
            </a:r>
            <a:r>
              <a:rPr lang="zh-CN" altLang="en-US" sz="2400" b="1" dirty="0">
                <a:latin typeface="华文新魏" panose="02010800040101010101" pitchFamily="2" charset="-122"/>
                <a:ea typeface="华文新魏" panose="02010800040101010101" pitchFamily="2" charset="-122"/>
              </a:rPr>
              <a:t>生成函数模板的</a:t>
            </a:r>
            <a:r>
              <a:rPr lang="zh-CN" altLang="en-US" sz="2400" b="1" dirty="0">
                <a:solidFill>
                  <a:srgbClr val="FF0000"/>
                </a:solidFill>
                <a:latin typeface="华文新魏" panose="02010800040101010101" pitchFamily="2" charset="-122"/>
                <a:ea typeface="华文新魏" panose="02010800040101010101" pitchFamily="2" charset="-122"/>
              </a:rPr>
              <a:t>模板实例函数</a:t>
            </a:r>
            <a:r>
              <a:rPr lang="zh-CN" altLang="en-US" sz="2400" b="1" dirty="0">
                <a:latin typeface="华文新魏" panose="02010800040101010101" pitchFamily="2" charset="-122"/>
                <a:ea typeface="华文新魏" panose="02010800040101010101" pitchFamily="2" charset="-122"/>
              </a:rPr>
              <a:t>。</a:t>
            </a: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模板（变量模板、函数模板、类模板）的声明或定义只能在全局范围、命名空间或类范围内进行。</a:t>
            </a: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根据函数模板生成的</a:t>
            </a:r>
            <a:r>
              <a:rPr lang="zh-CN" altLang="en-US" sz="2400" b="1" dirty="0">
                <a:solidFill>
                  <a:srgbClr val="FF0000"/>
                </a:solidFill>
                <a:latin typeface="华文新魏" panose="02010800040101010101" pitchFamily="2" charset="-122"/>
                <a:ea typeface="华文新魏" panose="02010800040101010101" pitchFamily="2" charset="-122"/>
              </a:rPr>
              <a:t>模板实例函数也和函数模板的作用域相同</a:t>
            </a:r>
            <a:r>
              <a:rPr lang="zh-CN" altLang="en-US" sz="2400" b="1" dirty="0">
                <a:latin typeface="华文新魏" panose="02010800040101010101" pitchFamily="2" charset="-122"/>
                <a:ea typeface="华文新魏" panose="02010800040101010101" pitchFamily="2" charset="-122"/>
              </a:rPr>
              <a:t>。</a:t>
            </a: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在函数模板时，可以使用类型形参和非类型形参。</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模板实例化时非类型形参需要传递常量作为实参。</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可以单独定义类的函数成员为函数模板。</a:t>
            </a:r>
            <a:endParaRPr lang="en-US" altLang="zh-CN" sz="2400" b="1" dirty="0">
              <a:solidFill>
                <a:srgbClr val="FF0000"/>
              </a:solidFill>
              <a:latin typeface="华文新魏" panose="02010800040101010101" pitchFamily="2" charset="-122"/>
              <a:ea typeface="华文新魏" panose="02010800040101010101" pitchFamily="2" charset="-122"/>
            </a:endParaRPr>
          </a:p>
        </p:txBody>
      </p:sp>
      <p:sp>
        <p:nvSpPr>
          <p:cNvPr id="4" name="灯片编号占位符 3">
            <a:extLst>
              <a:ext uri="{FF2B5EF4-FFF2-40B4-BE49-F238E27FC236}">
                <a16:creationId xmlns:a16="http://schemas.microsoft.com/office/drawing/2014/main" id="{65066819-80EE-408A-440B-9F32E4404B92}"/>
              </a:ext>
            </a:extLst>
          </p:cNvPr>
          <p:cNvSpPr>
            <a:spLocks noGrp="1"/>
          </p:cNvSpPr>
          <p:nvPr>
            <p:ph type="sldNum" sz="quarter" idx="12"/>
          </p:nvPr>
        </p:nvSpPr>
        <p:spPr/>
        <p:txBody>
          <a:bodyPr/>
          <a:lstStyle/>
          <a:p>
            <a:fld id="{CC813869-C08B-485D-8632-BA365BA2F4BA}" type="slidenum">
              <a:rPr lang="zh-CN" altLang="en-US" smtClean="0"/>
              <a:t>9</a:t>
            </a:fld>
            <a:endParaRPr lang="zh-CN" altLang="en-US"/>
          </a:p>
        </p:txBody>
      </p:sp>
    </p:spTree>
    <p:extLst>
      <p:ext uri="{BB962C8B-B14F-4D97-AF65-F5344CB8AC3E}">
        <p14:creationId xmlns:p14="http://schemas.microsoft.com/office/powerpoint/2010/main" val="22084868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5236</TotalTime>
  <Words>8162</Words>
  <Application>Microsoft Office PowerPoint</Application>
  <PresentationFormat>宽屏</PresentationFormat>
  <Paragraphs>703</Paragraphs>
  <Slides>46</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46</vt:i4>
      </vt:variant>
    </vt:vector>
  </HeadingPairs>
  <TitlesOfParts>
    <vt:vector size="53" baseType="lpstr">
      <vt:lpstr>等线</vt:lpstr>
      <vt:lpstr>等线 Light</vt:lpstr>
      <vt:lpstr>华文新魏</vt:lpstr>
      <vt:lpstr>隶书</vt:lpstr>
      <vt:lpstr>Arial</vt:lpstr>
      <vt:lpstr>Wingdings</vt:lpstr>
      <vt:lpstr>Office 主题​​</vt:lpstr>
      <vt:lpstr>PowerPoint 演示文稿</vt:lpstr>
      <vt:lpstr>第13章  模板与内存回收</vt:lpstr>
      <vt:lpstr>PowerPoint 演示文稿</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PowerPoint 演示文稿</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guangzhi ma</dc:creator>
  <cp:lastModifiedBy>希武 辜</cp:lastModifiedBy>
  <cp:revision>656</cp:revision>
  <dcterms:created xsi:type="dcterms:W3CDTF">2020-04-22T10:23:54Z</dcterms:created>
  <dcterms:modified xsi:type="dcterms:W3CDTF">2024-11-07T15:55:52Z</dcterms:modified>
</cp:coreProperties>
</file>