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91" r:id="rId2"/>
    <p:sldId id="292" r:id="rId3"/>
    <p:sldId id="258" r:id="rId4"/>
    <p:sldId id="318" r:id="rId5"/>
    <p:sldId id="326" r:id="rId6"/>
    <p:sldId id="320" r:id="rId7"/>
    <p:sldId id="321" r:id="rId8"/>
    <p:sldId id="263" r:id="rId9"/>
    <p:sldId id="317" r:id="rId10"/>
    <p:sldId id="266" r:id="rId11"/>
    <p:sldId id="322" r:id="rId12"/>
    <p:sldId id="323" r:id="rId13"/>
    <p:sldId id="324" r:id="rId14"/>
    <p:sldId id="270" r:id="rId15"/>
    <p:sldId id="271" r:id="rId16"/>
    <p:sldId id="272" r:id="rId17"/>
    <p:sldId id="273" r:id="rId18"/>
    <p:sldId id="325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embeddedFontLst>
    <p:embeddedFont>
      <p:font typeface="华文新魏" panose="0201080004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02" autoAdjust="0"/>
  </p:normalViewPr>
  <p:slideViewPr>
    <p:cSldViewPr>
      <p:cViewPr varScale="1">
        <p:scale>
          <a:sx n="100" d="100"/>
          <a:sy n="100" d="100"/>
        </p:scale>
        <p:origin x="19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2CC2-03D1-41F4-A925-CE1BBD39136B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F9C2-2F29-4D20-877D-FFCAB441E5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3D7443-5B05-40A4-A6FB-F2DDA4D5BA7B}"/>
              </a:ext>
            </a:extLst>
          </p:cNvPr>
          <p:cNvSpPr txBox="1"/>
          <p:nvPr userDrawn="1"/>
        </p:nvSpPr>
        <p:spPr>
          <a:xfrm>
            <a:off x="6990559" y="-25121"/>
            <a:ext cx="22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aseline="0" dirty="0">
                <a:solidFill>
                  <a:schemeClr val="bg1">
                    <a:lumMod val="95000"/>
                  </a:schemeClr>
                </a:solidFill>
                <a:highlight>
                  <a:srgbClr val="C0C0C0"/>
                </a:highlight>
              </a:rPr>
              <a:t>1694551702@qq.com</a:t>
            </a:r>
            <a:endParaRPr lang="zh-CN" altLang="en-US" baseline="0" dirty="0">
              <a:solidFill>
                <a:schemeClr val="bg1">
                  <a:lumMod val="95000"/>
                </a:schemeClr>
              </a:solidFill>
              <a:highlight>
                <a:srgbClr val="C0C0C0"/>
              </a:highligh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E22E67-AD6F-4AB2-B4F9-AAFC7AF74C7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19400"/>
            <a:ext cx="813048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章　多继承类和虚基类</a:t>
            </a:r>
          </a:p>
        </p:txBody>
      </p:sp>
    </p:spTree>
    <p:extLst>
      <p:ext uri="{BB962C8B-B14F-4D97-AF65-F5344CB8AC3E}">
        <p14:creationId xmlns:p14="http://schemas.microsoft.com/office/powerpoint/2010/main" val="174410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31DC2-ED99-4CC3-8154-F731B0AC56D1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39163"/>
            <a:ext cx="7772400" cy="3197949"/>
          </a:xfrm>
        </p:spPr>
        <p:txBody>
          <a:bodyPr>
            <a:normAutofit/>
          </a:bodyPr>
          <a:lstStyle/>
          <a:p>
            <a:r>
              <a:rPr lang="zh-CN" altLang="en-US" sz="39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虚拟基类特殊的初始化语义</a:t>
            </a:r>
            <a:endParaRPr lang="en-US" altLang="zh-CN" sz="39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在非虚拟派生中，派生类只能显式初始化其直接基类</a:t>
            </a:r>
          </a:p>
          <a:p>
            <a:pPr eaLnBrk="1" hangingPunct="1"/>
            <a:r>
              <a:rPr kumimoji="0"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而虚拟基类的初始化则成了每一级派生类的责任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CB21CF-F715-452D-80D8-B56023C1A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虚基类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string msg;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A(string s):msg(s)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"Constructor:" &lt;&lt; msg &lt;&lt;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B:virtual public A{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b;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B(string s, int i):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A(s),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b(i){}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C:virtual public A{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c;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C(string s, int j):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A(s),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c(j){}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D:public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B,public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C{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d;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D(string s, int x, 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y,int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z):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A(s),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s,x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),C(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),d(z){}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 b("B", 1);	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为最终派生类，由它调用虚基类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 c("C", 2);	//C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为最终派生类，由它调用虚基类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 d("D",1,2,3);	//D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为最终派生类，由它调用虚基类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的构造函数，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的构造函数不再调虚基类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77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C4A0A-CE0E-4CFC-AE7D-7D77611DA34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455240"/>
            <a:ext cx="8763000" cy="3485927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虚基类和基类同名必然会导致二义性访问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，编译程序会对这种二义性访问报错。当出现这种情况时，可用作用域运算符限定要访问的成员。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有虚基类的派生类构造函数不能使用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constexpr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sz="2400" b="1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E9D4EC6-DE5F-4133-BEE6-68A43055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虚基类</a:t>
            </a:r>
          </a:p>
        </p:txBody>
      </p:sp>
    </p:spTree>
    <p:extLst>
      <p:ext uri="{BB962C8B-B14F-4D97-AF65-F5344CB8AC3E}">
        <p14:creationId xmlns:p14="http://schemas.microsoft.com/office/powerpoint/2010/main" val="249853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C4A0A-CE0E-4CFC-AE7D-7D77611DA34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455240"/>
            <a:ext cx="8763000" cy="43500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当派生类有多个基类或虚基类时，不同基类或虚基类的成员之间可能出现同名；派生类和基类或虚基类的成员之间也可能出现同名。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出现上述同名问题时，必须通过面向对象的作用域解析，或者用类名加作用域运算符</a:t>
            </a:r>
            <a:r>
              <a:rPr lang="en-US" altLang="zh-CN" sz="24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指定要访问的成员，否则就会引起二义性问题。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当派生类成员和基类成员同名时，优先访问作用域小的成员，即优先访问派生类的成员。当派生类数据成员和派生类函数成员的参数同名时，在函数成员内优先访问函数参数。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sz="2400" b="1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E9D4EC6-DE5F-4133-BEE6-68A43055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10.3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派生类成员</a:t>
            </a:r>
          </a:p>
        </p:txBody>
      </p:sp>
    </p:spTree>
    <p:extLst>
      <p:ext uri="{BB962C8B-B14F-4D97-AF65-F5344CB8AC3E}">
        <p14:creationId xmlns:p14="http://schemas.microsoft.com/office/powerpoint/2010/main" val="289905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C54DE-7E25-4436-A178-5DF8E59F174C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14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6787" name="Text Box 4"/>
          <p:cNvSpPr txBox="1">
            <a:spLocks noChangeArrowheads="1"/>
          </p:cNvSpPr>
          <p:nvPr/>
        </p:nvSpPr>
        <p:spPr bwMode="auto">
          <a:xfrm>
            <a:off x="76200" y="327025"/>
            <a:ext cx="4038600" cy="439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a,  b,  c,  </a:t>
            </a:r>
            <a:r>
              <a:rPr kumimoji="0" lang="en-US" altLang="zh-CN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b,  c;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protected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e;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A,  public B{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 </a:t>
            </a:r>
            <a:r>
              <a:rPr kumimoji="0" lang="en-US" altLang="zh-CN" b="1" dirty="0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int f (int c)   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x; </a:t>
            </a:r>
          </a:p>
        </p:txBody>
      </p:sp>
      <p:sp>
        <p:nvSpPr>
          <p:cNvPr id="246788" name="Text Box 5"/>
          <p:cNvSpPr txBox="1">
            <a:spLocks noChangeArrowheads="1"/>
          </p:cNvSpPr>
          <p:nvPr/>
        </p:nvSpPr>
        <p:spPr bwMode="auto">
          <a:xfrm>
            <a:off x="4191000" y="333375"/>
            <a:ext cx="4876800" cy="47271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C::f (int </a:t>
            </a:r>
            <a:r>
              <a:rPr kumimoji="0"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i=a;           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C::a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i=A::a;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</a:t>
            </a:r>
            <a:r>
              <a:rPr kumimoji="0" lang="en-US" altLang="zh-CN" b="1" dirty="0" err="1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kumimoji="0" lang="en-US" altLang="zh-CN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kumimoji="0" lang="en-US" altLang="zh-CN" b="1" dirty="0" err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C::b</a:t>
            </a:r>
            <a:r>
              <a:rPr kumimoji="0" lang="zh-CN" alt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和参数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i=A::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::b;  </a:t>
            </a:r>
            <a:r>
              <a:rPr kumimoji="0" lang="en-US" altLang="zh-CN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访问基类成员</a:t>
            </a:r>
            <a:endParaRPr kumimoji="0"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A::c; 	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{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i=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::a;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      //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私有的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kumimoji="0" lang="en-US" altLang="zh-CN" b="1" dirty="0" err="1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x.b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      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kumimoji="0"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r>
              <a:rPr kumimoji="0"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C::b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b+x.B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::b;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</a:t>
            </a:r>
            <a:r>
              <a:rPr kumimoji="0"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::c; 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4644008" y="3140968"/>
            <a:ext cx="3527425" cy="2862322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的成员有：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private: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C::a;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protected: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B::e;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A::a, A::b,A::c,A::d;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B::b,B::c;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C::b, C::f()</a:t>
            </a:r>
          </a:p>
          <a:p>
            <a:pPr algn="l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7" grpId="0" animBg="1"/>
      <p:bldP spid="14336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0330D-CBDB-4CB0-9689-F8E2B2E4599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260350"/>
            <a:ext cx="8713663" cy="63373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f() {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"A\n";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B:virtual A{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f() {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"B\n";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C:B{};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D:C,virtual A {};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D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B *pb = &amp;d;		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//B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之间为父子关系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 *pd = &amp;d;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pb-&gt;f();		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B::f(). B::f()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被优先访问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pd-&gt;f();	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B::f().pb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类型指针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,D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继承了函	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数成员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，但优先访问基类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（基类比虚基类作用域小）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47813" name="Text Box 6"/>
          <p:cNvSpPr txBox="1">
            <a:spLocks noChangeArrowheads="1"/>
          </p:cNvSpPr>
          <p:nvPr/>
        </p:nvSpPr>
        <p:spPr bwMode="auto">
          <a:xfrm>
            <a:off x="6588125" y="549275"/>
            <a:ext cx="338554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7814" name="Text Box 7"/>
          <p:cNvSpPr txBox="1">
            <a:spLocks noChangeArrowheads="1"/>
          </p:cNvSpPr>
          <p:nvPr/>
        </p:nvSpPr>
        <p:spPr bwMode="auto">
          <a:xfrm>
            <a:off x="5372100" y="1557338"/>
            <a:ext cx="32092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7815" name="Text Box 8"/>
          <p:cNvSpPr txBox="1">
            <a:spLocks noChangeArrowheads="1"/>
          </p:cNvSpPr>
          <p:nvPr/>
        </p:nvSpPr>
        <p:spPr bwMode="auto">
          <a:xfrm>
            <a:off x="5372100" y="2541588"/>
            <a:ext cx="33695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7816" name="Text Box 9"/>
          <p:cNvSpPr txBox="1">
            <a:spLocks noChangeArrowheads="1"/>
          </p:cNvSpPr>
          <p:nvPr/>
        </p:nvSpPr>
        <p:spPr bwMode="auto">
          <a:xfrm>
            <a:off x="6602413" y="3246438"/>
            <a:ext cx="35298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7817" name="Line 10"/>
          <p:cNvSpPr>
            <a:spLocks noChangeShapeType="1"/>
          </p:cNvSpPr>
          <p:nvPr/>
        </p:nvSpPr>
        <p:spPr bwMode="auto">
          <a:xfrm flipV="1">
            <a:off x="5580063" y="1052513"/>
            <a:ext cx="11525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7818" name="Line 12"/>
          <p:cNvSpPr>
            <a:spLocks noChangeShapeType="1"/>
          </p:cNvSpPr>
          <p:nvPr/>
        </p:nvSpPr>
        <p:spPr bwMode="auto">
          <a:xfrm flipV="1">
            <a:off x="5580063" y="1989138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7819" name="Line 13"/>
          <p:cNvSpPr>
            <a:spLocks noChangeShapeType="1"/>
          </p:cNvSpPr>
          <p:nvPr/>
        </p:nvSpPr>
        <p:spPr bwMode="auto">
          <a:xfrm flipH="1" flipV="1">
            <a:off x="5724525" y="2997200"/>
            <a:ext cx="9350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7820" name="Line 14"/>
          <p:cNvSpPr>
            <a:spLocks noChangeShapeType="1"/>
          </p:cNvSpPr>
          <p:nvPr/>
        </p:nvSpPr>
        <p:spPr bwMode="auto">
          <a:xfrm flipV="1">
            <a:off x="6804025" y="1052513"/>
            <a:ext cx="0" cy="216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7821" name="Text Box 15"/>
          <p:cNvSpPr txBox="1">
            <a:spLocks noChangeArrowheads="1"/>
          </p:cNvSpPr>
          <p:nvPr/>
        </p:nvSpPr>
        <p:spPr bwMode="auto">
          <a:xfrm>
            <a:off x="7007225" y="595313"/>
            <a:ext cx="7152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A::f()</a:t>
            </a:r>
          </a:p>
        </p:txBody>
      </p:sp>
      <p:sp>
        <p:nvSpPr>
          <p:cNvPr id="247822" name="Text Box 16"/>
          <p:cNvSpPr txBox="1">
            <a:spLocks noChangeArrowheads="1"/>
          </p:cNvSpPr>
          <p:nvPr/>
        </p:nvSpPr>
        <p:spPr bwMode="auto">
          <a:xfrm>
            <a:off x="4565650" y="1585913"/>
            <a:ext cx="6976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B::f()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17771-A3C5-4FDB-A972-F5AF3DCCB0D8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260350"/>
            <a:ext cx="8713664" cy="63373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f() {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"A\n";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B:A{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void f() {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"B\n"; }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C:B{};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D:C,virtual A {};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D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B *pb = &amp;d;		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//B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之间为父子关系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 *pd = &amp;d;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pb-&gt;f();		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//OK,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优先访问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B::f()</a:t>
            </a:r>
            <a:endParaRPr lang="zh-CN" altLang="en-US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pd-&gt;f();   	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有二义性，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可能是基类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的，可能是基类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的，从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	 	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//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这里可以看出，对于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而言，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作用域大小一样，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	//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都是基类作用域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左边分支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			//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改成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pd-&gt;A::f();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pd-&gt;B::f();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48836" name="Text Box 6"/>
          <p:cNvSpPr txBox="1">
            <a:spLocks noChangeArrowheads="1"/>
          </p:cNvSpPr>
          <p:nvPr/>
        </p:nvSpPr>
        <p:spPr bwMode="auto">
          <a:xfrm>
            <a:off x="6588125" y="549275"/>
            <a:ext cx="338554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8837" name="Text Box 7"/>
          <p:cNvSpPr txBox="1">
            <a:spLocks noChangeArrowheads="1"/>
          </p:cNvSpPr>
          <p:nvPr/>
        </p:nvSpPr>
        <p:spPr bwMode="auto">
          <a:xfrm>
            <a:off x="5372100" y="1557338"/>
            <a:ext cx="32092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8838" name="Text Box 8"/>
          <p:cNvSpPr txBox="1">
            <a:spLocks noChangeArrowheads="1"/>
          </p:cNvSpPr>
          <p:nvPr/>
        </p:nvSpPr>
        <p:spPr bwMode="auto">
          <a:xfrm>
            <a:off x="5372100" y="2541588"/>
            <a:ext cx="33695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8839" name="Text Box 9"/>
          <p:cNvSpPr txBox="1">
            <a:spLocks noChangeArrowheads="1"/>
          </p:cNvSpPr>
          <p:nvPr/>
        </p:nvSpPr>
        <p:spPr bwMode="auto">
          <a:xfrm>
            <a:off x="6602413" y="3246438"/>
            <a:ext cx="35298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8840" name="Line 12"/>
          <p:cNvSpPr>
            <a:spLocks noChangeShapeType="1"/>
          </p:cNvSpPr>
          <p:nvPr/>
        </p:nvSpPr>
        <p:spPr bwMode="auto">
          <a:xfrm flipV="1">
            <a:off x="5580063" y="1989138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8841" name="Line 13"/>
          <p:cNvSpPr>
            <a:spLocks noChangeShapeType="1"/>
          </p:cNvSpPr>
          <p:nvPr/>
        </p:nvSpPr>
        <p:spPr bwMode="auto">
          <a:xfrm flipH="1" flipV="1">
            <a:off x="5724525" y="2997200"/>
            <a:ext cx="935038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8842" name="Line 14"/>
          <p:cNvSpPr>
            <a:spLocks noChangeShapeType="1"/>
          </p:cNvSpPr>
          <p:nvPr/>
        </p:nvSpPr>
        <p:spPr bwMode="auto">
          <a:xfrm flipV="1">
            <a:off x="6804025" y="1052513"/>
            <a:ext cx="0" cy="216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8843" name="Text Box 15"/>
          <p:cNvSpPr txBox="1">
            <a:spLocks noChangeArrowheads="1"/>
          </p:cNvSpPr>
          <p:nvPr/>
        </p:nvSpPr>
        <p:spPr bwMode="auto">
          <a:xfrm>
            <a:off x="7007225" y="595313"/>
            <a:ext cx="7152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A::f()</a:t>
            </a:r>
          </a:p>
        </p:txBody>
      </p:sp>
      <p:sp>
        <p:nvSpPr>
          <p:cNvPr id="248844" name="Text Box 16"/>
          <p:cNvSpPr txBox="1">
            <a:spLocks noChangeArrowheads="1"/>
          </p:cNvSpPr>
          <p:nvPr/>
        </p:nvSpPr>
        <p:spPr bwMode="auto">
          <a:xfrm>
            <a:off x="4565650" y="1585913"/>
            <a:ext cx="6976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B::f()</a:t>
            </a:r>
          </a:p>
        </p:txBody>
      </p:sp>
      <p:sp>
        <p:nvSpPr>
          <p:cNvPr id="248845" name="Text Box 6"/>
          <p:cNvSpPr txBox="1">
            <a:spLocks noChangeArrowheads="1"/>
          </p:cNvSpPr>
          <p:nvPr/>
        </p:nvSpPr>
        <p:spPr bwMode="auto">
          <a:xfrm>
            <a:off x="5368925" y="571500"/>
            <a:ext cx="338554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8846" name="Line 12"/>
          <p:cNvSpPr>
            <a:spLocks noChangeShapeType="1"/>
          </p:cNvSpPr>
          <p:nvPr/>
        </p:nvSpPr>
        <p:spPr bwMode="auto">
          <a:xfrm flipV="1">
            <a:off x="5572125" y="995363"/>
            <a:ext cx="0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4500563" y="571500"/>
            <a:ext cx="71526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A::f()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0893DC-BEEF-4846-8767-9203D9383EAC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17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7150"/>
            <a:ext cx="7772400" cy="442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多重继承的内存布局（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Memory Layout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85750"/>
            <a:ext cx="8424862" cy="2016125"/>
          </a:xfrm>
          <a:noFill/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buFontTx/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一个类不能多次成为一个派生类的直接基类（即使是虚基类）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否则会报编译错误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一个类可以多次成为一个派生类的间接基类（即使不是虚基类）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一个类（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）可以同时成为一个派生类的直接基类和间接基类，但该类（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）作为直接基类时必须是虚基类。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否则会报警告错误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1" name="AutoShape 5" descr="l09sim5"/>
          <p:cNvSpPr>
            <a:spLocks noChangeAspect="1" noChangeArrowheads="1"/>
          </p:cNvSpPr>
          <p:nvPr/>
        </p:nvSpPr>
        <p:spPr bwMode="auto">
          <a:xfrm>
            <a:off x="4130675" y="2635241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2" name="AutoShape 7" descr="l09sim5"/>
          <p:cNvSpPr>
            <a:spLocks noChangeAspect="1" noChangeArrowheads="1"/>
          </p:cNvSpPr>
          <p:nvPr/>
        </p:nvSpPr>
        <p:spPr bwMode="auto">
          <a:xfrm>
            <a:off x="4130675" y="2635241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3" name="Text Box 8"/>
          <p:cNvSpPr txBox="1">
            <a:spLocks noChangeArrowheads="1"/>
          </p:cNvSpPr>
          <p:nvPr/>
        </p:nvSpPr>
        <p:spPr bwMode="auto">
          <a:xfrm>
            <a:off x="115888" y="257174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864" name="Text Box 9"/>
          <p:cNvSpPr txBox="1">
            <a:spLocks noChangeArrowheads="1"/>
          </p:cNvSpPr>
          <p:nvPr/>
        </p:nvSpPr>
        <p:spPr bwMode="auto">
          <a:xfrm>
            <a:off x="107950" y="31067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9865" name="Text Box 10"/>
          <p:cNvSpPr txBox="1">
            <a:spLocks noChangeArrowheads="1"/>
          </p:cNvSpPr>
          <p:nvPr/>
        </p:nvSpPr>
        <p:spPr bwMode="auto">
          <a:xfrm>
            <a:off x="1411288" y="31067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9866" name="Text Box 11"/>
          <p:cNvSpPr txBox="1">
            <a:spLocks noChangeArrowheads="1"/>
          </p:cNvSpPr>
          <p:nvPr/>
        </p:nvSpPr>
        <p:spPr bwMode="auto">
          <a:xfrm>
            <a:off x="827088" y="36401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9867" name="Line 12"/>
          <p:cNvSpPr>
            <a:spLocks noChangeShapeType="1"/>
          </p:cNvSpPr>
          <p:nvPr/>
        </p:nvSpPr>
        <p:spPr bwMode="auto">
          <a:xfrm flipV="1">
            <a:off x="611188" y="28162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8" name="Line 13"/>
          <p:cNvSpPr>
            <a:spLocks noChangeShapeType="1"/>
          </p:cNvSpPr>
          <p:nvPr/>
        </p:nvSpPr>
        <p:spPr bwMode="auto">
          <a:xfrm flipV="1">
            <a:off x="1908175" y="2817804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69" name="Line 14"/>
          <p:cNvSpPr>
            <a:spLocks noChangeShapeType="1"/>
          </p:cNvSpPr>
          <p:nvPr/>
        </p:nvSpPr>
        <p:spPr bwMode="auto">
          <a:xfrm flipV="1">
            <a:off x="957263" y="33496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70" name="Line 15"/>
          <p:cNvSpPr>
            <a:spLocks noChangeShapeType="1"/>
          </p:cNvSpPr>
          <p:nvPr/>
        </p:nvSpPr>
        <p:spPr bwMode="auto">
          <a:xfrm flipV="1">
            <a:off x="1604963" y="33496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71" name="Text Box 16"/>
          <p:cNvSpPr txBox="1">
            <a:spLocks noChangeArrowheads="1"/>
          </p:cNvSpPr>
          <p:nvPr/>
        </p:nvSpPr>
        <p:spPr bwMode="auto">
          <a:xfrm>
            <a:off x="1411288" y="257174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882" name="Text Box 29"/>
          <p:cNvSpPr txBox="1">
            <a:spLocks noChangeArrowheads="1"/>
          </p:cNvSpPr>
          <p:nvPr/>
        </p:nvSpPr>
        <p:spPr bwMode="auto">
          <a:xfrm>
            <a:off x="3427413" y="2571741"/>
            <a:ext cx="1000125" cy="24622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883" name="Text Box 30"/>
          <p:cNvSpPr txBox="1">
            <a:spLocks noChangeArrowheads="1"/>
          </p:cNvSpPr>
          <p:nvPr/>
        </p:nvSpPr>
        <p:spPr bwMode="auto">
          <a:xfrm>
            <a:off x="2771775" y="31067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9884" name="Text Box 31"/>
          <p:cNvSpPr txBox="1">
            <a:spLocks noChangeArrowheads="1"/>
          </p:cNvSpPr>
          <p:nvPr/>
        </p:nvSpPr>
        <p:spPr bwMode="auto">
          <a:xfrm>
            <a:off x="4075113" y="31067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9885" name="Text Box 32"/>
          <p:cNvSpPr txBox="1">
            <a:spLocks noChangeArrowheads="1"/>
          </p:cNvSpPr>
          <p:nvPr/>
        </p:nvSpPr>
        <p:spPr bwMode="auto">
          <a:xfrm>
            <a:off x="3490913" y="3640129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9886" name="Line 33"/>
          <p:cNvSpPr>
            <a:spLocks noChangeShapeType="1"/>
          </p:cNvSpPr>
          <p:nvPr/>
        </p:nvSpPr>
        <p:spPr bwMode="auto">
          <a:xfrm flipV="1">
            <a:off x="3635375" y="28162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87" name="Line 34"/>
          <p:cNvSpPr>
            <a:spLocks noChangeShapeType="1"/>
          </p:cNvSpPr>
          <p:nvPr/>
        </p:nvSpPr>
        <p:spPr bwMode="auto">
          <a:xfrm flipV="1">
            <a:off x="4283075" y="2817804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88" name="Line 35"/>
          <p:cNvSpPr>
            <a:spLocks noChangeShapeType="1"/>
          </p:cNvSpPr>
          <p:nvPr/>
        </p:nvSpPr>
        <p:spPr bwMode="auto">
          <a:xfrm flipV="1">
            <a:off x="3621088" y="33496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89" name="Line 36"/>
          <p:cNvSpPr>
            <a:spLocks noChangeShapeType="1"/>
          </p:cNvSpPr>
          <p:nvPr/>
        </p:nvSpPr>
        <p:spPr bwMode="auto">
          <a:xfrm flipV="1">
            <a:off x="4268788" y="334961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98" name="AutoShape 46" descr="l09sim5"/>
          <p:cNvSpPr>
            <a:spLocks noChangeAspect="1" noChangeArrowheads="1"/>
          </p:cNvSpPr>
          <p:nvPr/>
        </p:nvSpPr>
        <p:spPr bwMode="auto">
          <a:xfrm>
            <a:off x="6651625" y="263990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899" name="AutoShape 47" descr="l09sim5"/>
          <p:cNvSpPr>
            <a:spLocks noChangeAspect="1" noChangeArrowheads="1"/>
          </p:cNvSpPr>
          <p:nvPr/>
        </p:nvSpPr>
        <p:spPr bwMode="auto">
          <a:xfrm>
            <a:off x="6651625" y="2639904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0" name="Text Box 48"/>
          <p:cNvSpPr txBox="1">
            <a:spLocks noChangeArrowheads="1"/>
          </p:cNvSpPr>
          <p:nvPr/>
        </p:nvSpPr>
        <p:spPr bwMode="auto">
          <a:xfrm>
            <a:off x="5286375" y="2576404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901" name="Text Box 49"/>
          <p:cNvSpPr txBox="1">
            <a:spLocks noChangeArrowheads="1"/>
          </p:cNvSpPr>
          <p:nvPr/>
        </p:nvSpPr>
        <p:spPr bwMode="auto">
          <a:xfrm>
            <a:off x="5292725" y="31113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49902" name="Text Box 50"/>
          <p:cNvSpPr txBox="1">
            <a:spLocks noChangeArrowheads="1"/>
          </p:cNvSpPr>
          <p:nvPr/>
        </p:nvSpPr>
        <p:spPr bwMode="auto">
          <a:xfrm>
            <a:off x="6596063" y="31113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49903" name="Text Box 51"/>
          <p:cNvSpPr txBox="1">
            <a:spLocks noChangeArrowheads="1"/>
          </p:cNvSpPr>
          <p:nvPr/>
        </p:nvSpPr>
        <p:spPr bwMode="auto">
          <a:xfrm>
            <a:off x="6011863" y="36447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</p:txBody>
      </p:sp>
      <p:sp>
        <p:nvSpPr>
          <p:cNvPr id="249904" name="Line 52"/>
          <p:cNvSpPr>
            <a:spLocks noChangeShapeType="1"/>
          </p:cNvSpPr>
          <p:nvPr/>
        </p:nvSpPr>
        <p:spPr bwMode="auto">
          <a:xfrm flipV="1">
            <a:off x="5786438" y="2820879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5" name="Line 53"/>
          <p:cNvSpPr>
            <a:spLocks noChangeShapeType="1"/>
          </p:cNvSpPr>
          <p:nvPr/>
        </p:nvSpPr>
        <p:spPr bwMode="auto">
          <a:xfrm flipV="1">
            <a:off x="7072313" y="282246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6" name="Line 54"/>
          <p:cNvSpPr>
            <a:spLocks noChangeShapeType="1"/>
          </p:cNvSpPr>
          <p:nvPr/>
        </p:nvSpPr>
        <p:spPr bwMode="auto">
          <a:xfrm flipV="1">
            <a:off x="6142038" y="3354279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7" name="Line 55"/>
          <p:cNvSpPr>
            <a:spLocks noChangeShapeType="1"/>
          </p:cNvSpPr>
          <p:nvPr/>
        </p:nvSpPr>
        <p:spPr bwMode="auto">
          <a:xfrm flipV="1">
            <a:off x="6789738" y="3354279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08" name="Text Box 56"/>
          <p:cNvSpPr txBox="1">
            <a:spLocks noChangeArrowheads="1"/>
          </p:cNvSpPr>
          <p:nvPr/>
        </p:nvSpPr>
        <p:spPr bwMode="auto">
          <a:xfrm>
            <a:off x="7893050" y="2576404"/>
            <a:ext cx="1000125" cy="246221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49909" name="Text Box 57"/>
          <p:cNvSpPr txBox="1">
            <a:spLocks noChangeArrowheads="1"/>
          </p:cNvSpPr>
          <p:nvPr/>
        </p:nvSpPr>
        <p:spPr bwMode="auto">
          <a:xfrm>
            <a:off x="7893050" y="31113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49910" name="Line 58"/>
          <p:cNvSpPr>
            <a:spLocks noChangeShapeType="1"/>
          </p:cNvSpPr>
          <p:nvPr/>
        </p:nvSpPr>
        <p:spPr bwMode="auto">
          <a:xfrm flipV="1">
            <a:off x="8388350" y="2820879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11" name="Text Box 61"/>
          <p:cNvSpPr txBox="1">
            <a:spLocks noChangeArrowheads="1"/>
          </p:cNvSpPr>
          <p:nvPr/>
        </p:nvSpPr>
        <p:spPr bwMode="auto">
          <a:xfrm>
            <a:off x="6588125" y="4190891"/>
            <a:ext cx="1719263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</a:p>
        </p:txBody>
      </p:sp>
      <p:sp>
        <p:nvSpPr>
          <p:cNvPr id="249912" name="Line 62"/>
          <p:cNvSpPr>
            <a:spLocks noChangeShapeType="1"/>
          </p:cNvSpPr>
          <p:nvPr/>
        </p:nvSpPr>
        <p:spPr bwMode="auto">
          <a:xfrm flipV="1">
            <a:off x="6819900" y="3901966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9924" name="Text Box 48"/>
          <p:cNvSpPr txBox="1">
            <a:spLocks noChangeArrowheads="1"/>
          </p:cNvSpPr>
          <p:nvPr/>
        </p:nvSpPr>
        <p:spPr bwMode="auto">
          <a:xfrm>
            <a:off x="6572250" y="2577991"/>
            <a:ext cx="1000125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cxnSp>
        <p:nvCxnSpPr>
          <p:cNvPr id="249925" name="直接连接符 73"/>
          <p:cNvCxnSpPr>
            <a:cxnSpLocks noChangeShapeType="1"/>
            <a:stCxn id="249911" idx="0"/>
            <a:endCxn id="249909" idx="2"/>
          </p:cNvCxnSpPr>
          <p:nvPr/>
        </p:nvCxnSpPr>
        <p:spPr bwMode="auto">
          <a:xfrm flipV="1">
            <a:off x="7447757" y="3357612"/>
            <a:ext cx="945356" cy="833279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84" name="组合 83"/>
          <p:cNvGrpSpPr/>
          <p:nvPr/>
        </p:nvGrpSpPr>
        <p:grpSpPr>
          <a:xfrm>
            <a:off x="2643174" y="4143380"/>
            <a:ext cx="1527176" cy="2275572"/>
            <a:chOff x="2643174" y="4619655"/>
            <a:chExt cx="1604295" cy="3219736"/>
          </a:xfrm>
        </p:grpSpPr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3862374" y="4619655"/>
              <a:ext cx="355650" cy="52257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2646349" y="5627718"/>
              <a:ext cx="337128" cy="522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2646349" y="6611968"/>
              <a:ext cx="353967" cy="522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3876662" y="7316818"/>
              <a:ext cx="370807" cy="522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 flipV="1">
              <a:off x="2854312" y="6059518"/>
              <a:ext cx="0" cy="576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9" name="Line 13"/>
            <p:cNvSpPr>
              <a:spLocks noChangeShapeType="1"/>
            </p:cNvSpPr>
            <p:nvPr/>
          </p:nvSpPr>
          <p:spPr bwMode="auto">
            <a:xfrm flipH="1" flipV="1">
              <a:off x="2998774" y="7067580"/>
              <a:ext cx="935038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 flipV="1">
              <a:off x="4078274" y="5122893"/>
              <a:ext cx="0" cy="2160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2643174" y="4641880"/>
              <a:ext cx="355650" cy="5225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2846374" y="5065743"/>
              <a:ext cx="0" cy="576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C4A0A-CE0E-4CFC-AE7D-7D77611DA349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124744"/>
            <a:ext cx="8763000" cy="523160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析构和构造的顺序相反，派生类对象的构造顺序：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按定义顺序构造倒派生树中所有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虚基类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按定义顺序构造派生类的所有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直接基类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按定义顺序构造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派生类的所有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数据成员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，包括对象成员、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成员和引用成员；</a:t>
            </a:r>
          </a:p>
          <a:p>
            <a:pPr lvl="1">
              <a:lnSpc>
                <a:spcPct val="115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(4)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执行派生类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自身的构造函数体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如果构造中虚基类、基类、对象成员、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及引用成员又是派生类，则派生类对象重复上述构造过程，但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同名虚基类对象在同一棵派生树中仅构造一次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由派生类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、基类和虚基类构成一个派生树的节点，而对象成员将成为一棵新派生树的根。</a:t>
            </a:r>
          </a:p>
          <a:p>
            <a:pPr marL="0" indent="0">
              <a:lnSpc>
                <a:spcPct val="160000"/>
              </a:lnSpc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sz="2400" b="1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E9D4EC6-DE5F-4133-BEE6-68A43055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10.4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构造与析构</a:t>
            </a:r>
          </a:p>
        </p:txBody>
      </p:sp>
    </p:spTree>
    <p:extLst>
      <p:ext uri="{BB962C8B-B14F-4D97-AF65-F5344CB8AC3E}">
        <p14:creationId xmlns:p14="http://schemas.microsoft.com/office/powerpoint/2010/main" val="219353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954BC-13E5-4869-A066-EAB25F15E971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5715000" cy="533400"/>
          </a:xfrm>
          <a:noFill/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多继承派生类的构造过程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95536" y="1125538"/>
            <a:ext cx="3240088" cy="428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 ) {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&lt;&lt;'A';}    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 {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B( ) {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&lt;&lt;'B';}    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 {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a;   int &amp;b;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const int c;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C(char d): </a:t>
            </a:r>
            <a:r>
              <a:rPr kumimoji="0" lang="en-US" altLang="zh-CN" sz="2000" b="1" dirty="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c(d), a(d) ,b(a)</a:t>
            </a:r>
            <a:b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&lt;&lt;d; }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D{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D( ) {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&lt;&lt;'D';}</a:t>
            </a:r>
          </a:p>
          <a:p>
            <a:pPr algn="l">
              <a:lnSpc>
                <a:spcPct val="85000"/>
              </a:lnSpc>
            </a:pP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kumimoji="0"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4067175" y="1124744"/>
            <a:ext cx="385554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E: A, virtual B, C, virtual D{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x, y;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B z;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E( ):z( ), y( ), </a:t>
            </a:r>
            <a:r>
              <a:rPr kumimoji="0"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C('C')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&lt;&lt;'E';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/>
            <a:endParaRPr kumimoji="0"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endParaRPr kumimoji="0"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main(void)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E  </a:t>
            </a:r>
            <a:r>
              <a:rPr kumimoji="0"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l"/>
            <a:r>
              <a:rPr kumimoji="0"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251910" name="Text Box 8"/>
          <p:cNvSpPr txBox="1">
            <a:spLocks noChangeArrowheads="1"/>
          </p:cNvSpPr>
          <p:nvPr/>
        </p:nvSpPr>
        <p:spPr bwMode="auto">
          <a:xfrm>
            <a:off x="5724525" y="36163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51911" name="Text Box 9"/>
          <p:cNvSpPr txBox="1">
            <a:spLocks noChangeArrowheads="1"/>
          </p:cNvSpPr>
          <p:nvPr/>
        </p:nvSpPr>
        <p:spPr bwMode="auto">
          <a:xfrm>
            <a:off x="6164263" y="3616325"/>
            <a:ext cx="335348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51912" name="Text Box 10"/>
          <p:cNvSpPr txBox="1">
            <a:spLocks noChangeArrowheads="1"/>
          </p:cNvSpPr>
          <p:nvPr/>
        </p:nvSpPr>
        <p:spPr bwMode="auto">
          <a:xfrm>
            <a:off x="6596063" y="3616325"/>
            <a:ext cx="3529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51913" name="Text Box 11"/>
          <p:cNvSpPr txBox="1">
            <a:spLocks noChangeArrowheads="1"/>
          </p:cNvSpPr>
          <p:nvPr/>
        </p:nvSpPr>
        <p:spPr bwMode="auto">
          <a:xfrm>
            <a:off x="7100888" y="3616325"/>
            <a:ext cx="377825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51914" name="Text Box 12"/>
          <p:cNvSpPr txBox="1">
            <a:spLocks noChangeArrowheads="1"/>
          </p:cNvSpPr>
          <p:nvPr/>
        </p:nvSpPr>
        <p:spPr bwMode="auto">
          <a:xfrm>
            <a:off x="6386513" y="4479925"/>
            <a:ext cx="316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</p:txBody>
      </p:sp>
      <p:sp>
        <p:nvSpPr>
          <p:cNvPr id="251915" name="Line 13"/>
          <p:cNvSpPr>
            <a:spLocks noChangeShapeType="1"/>
          </p:cNvSpPr>
          <p:nvPr/>
        </p:nvSpPr>
        <p:spPr bwMode="auto">
          <a:xfrm>
            <a:off x="5948363" y="4048125"/>
            <a:ext cx="504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16" name="Line 14"/>
          <p:cNvSpPr>
            <a:spLocks noChangeShapeType="1"/>
          </p:cNvSpPr>
          <p:nvPr/>
        </p:nvSpPr>
        <p:spPr bwMode="auto">
          <a:xfrm>
            <a:off x="6453188" y="4048125"/>
            <a:ext cx="714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17" name="Line 15"/>
          <p:cNvSpPr>
            <a:spLocks noChangeShapeType="1"/>
          </p:cNvSpPr>
          <p:nvPr/>
        </p:nvSpPr>
        <p:spPr bwMode="auto">
          <a:xfrm flipH="1">
            <a:off x="6596063" y="3976688"/>
            <a:ext cx="217487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18" name="Line 16"/>
          <p:cNvSpPr>
            <a:spLocks noChangeShapeType="1"/>
          </p:cNvSpPr>
          <p:nvPr/>
        </p:nvSpPr>
        <p:spPr bwMode="auto">
          <a:xfrm flipH="1">
            <a:off x="6669088" y="404812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19" name="Text Box 17"/>
          <p:cNvSpPr txBox="1">
            <a:spLocks noChangeArrowheads="1"/>
          </p:cNvSpPr>
          <p:nvPr/>
        </p:nvSpPr>
        <p:spPr bwMode="auto">
          <a:xfrm>
            <a:off x="7124700" y="4479925"/>
            <a:ext cx="204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(A)  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(A)  </a:t>
            </a:r>
            <a:r>
              <a:rPr kumimoji="0"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(B)}</a:t>
            </a:r>
          </a:p>
        </p:txBody>
      </p:sp>
      <p:sp>
        <p:nvSpPr>
          <p:cNvPr id="242706" name="Text Box 18"/>
          <p:cNvSpPr txBox="1">
            <a:spLocks noChangeArrowheads="1"/>
          </p:cNvSpPr>
          <p:nvPr/>
        </p:nvSpPr>
        <p:spPr bwMode="auto">
          <a:xfrm>
            <a:off x="6550025" y="4968875"/>
            <a:ext cx="1487908" cy="81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0" lang="zh-CN" altLang="en-US" sz="2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输出：</a:t>
            </a:r>
          </a:p>
          <a:p>
            <a:pPr algn="l">
              <a:lnSpc>
                <a:spcPct val="120000"/>
              </a:lnSpc>
            </a:pPr>
            <a:r>
              <a:rPr kumimoji="0" lang="en-US" altLang="zh-CN" sz="2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BDACAABE</a:t>
            </a:r>
          </a:p>
        </p:txBody>
      </p:sp>
      <p:sp>
        <p:nvSpPr>
          <p:cNvPr id="242707" name="Text Box 19"/>
          <p:cNvSpPr txBox="1">
            <a:spLocks noChangeArrowheads="1"/>
          </p:cNvSpPr>
          <p:nvPr/>
        </p:nvSpPr>
        <p:spPr bwMode="auto">
          <a:xfrm>
            <a:off x="4229100" y="6003925"/>
            <a:ext cx="4230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en-US" altLang="zh-CN" sz="20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itchFamily="2" charset="2"/>
              </a:rPr>
              <a:t>DACx(A)y(A)z(B)E</a:t>
            </a:r>
            <a:endParaRPr kumimoji="0" lang="en-US" altLang="zh-CN" sz="2000" b="1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1922" name="Line 20"/>
          <p:cNvSpPr>
            <a:spLocks noChangeShapeType="1"/>
          </p:cNvSpPr>
          <p:nvPr/>
        </p:nvSpPr>
        <p:spPr bwMode="auto">
          <a:xfrm>
            <a:off x="3810000" y="2057400"/>
            <a:ext cx="0" cy="434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6" grpId="0" autoUpdateAnimBg="0"/>
      <p:bldP spid="2427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多继承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单继承是多继承的一种特例，多继承具有更强的类型表达能力。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多继承派生类有多个基类或虚基类。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同一个类不能多次作为某个派生类的直接基类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但可多次作为一个派生类的间接基类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同编译程序相关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QUEUE: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STACK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}; 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出现两次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多继承派生类继承所有基类的数据成员和函数成员。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多继承派生类在继承基类时，各基类可采用不同的派生控制符。</a:t>
            </a:r>
          </a:p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基类之间的成员可能同名，基类与派生类的成员也可能同名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。在出现同名时，如面向对象的作用域不能解析，可使用基类类名加作用域运算符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::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来指明要访问基类的成员。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6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5D2929-B63A-4FED-84C9-E6886A822229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0"/>
            <a:ext cx="8664575" cy="65532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iostream.h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 A ( ) 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&lt;&lt;'A';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 { const A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B ( 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&lt;&lt;‘B’; } }; //a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作为新根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 ):a( ){}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A{ C ( ) 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&lt;&lt;'C';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D{ D ( ) 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&lt;&lt;'D';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A{ E ( )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&lt;&lt;‘E’; } };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E( ):A( ){ … }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B,  virtual C{ F ( 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&lt;&lt;'F';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G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B{ G ( ):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 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&lt;&lt;'G';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H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C,  virtual D{ H ( 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&lt;&lt;'H';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I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E,  F,  virtual G,  H{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E 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F 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对象成员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作为新根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 ( ) {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&lt;&lt;'I'; } }; </a:t>
            </a:r>
          </a:p>
          <a:p>
            <a:pPr algn="just" eaLnBrk="1" hangingPunct="1">
              <a:lnSpc>
                <a:spcPct val="115000"/>
              </a:lnSpc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 { I 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3FCECD-096A-4849-8E76-DBB389FCD1CD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395288" y="384110"/>
            <a:ext cx="6834187" cy="3346515"/>
            <a:chOff x="480" y="209"/>
            <a:chExt cx="4608" cy="2677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6631166"/>
                </p:ext>
              </p:extLst>
            </p:nvPr>
          </p:nvGraphicFramePr>
          <p:xfrm>
            <a:off x="480" y="484"/>
            <a:ext cx="4608" cy="2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2" imgW="4457880" imgH="1824840" progId="Word.Picture.8">
                    <p:embed/>
                  </p:oleObj>
                </mc:Choice>
                <mc:Fallback>
                  <p:oleObj name="Picture" r:id="rId2" imgW="4457880" imgH="1824840" progId="Word.Picture.8">
                    <p:embed/>
                    <p:pic>
                      <p:nvPicPr>
                        <p:cNvPr id="102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 t="14063"/>
                        <a:stretch>
                          <a:fillRect/>
                        </a:stretch>
                      </p:blipFill>
                      <p:spPr bwMode="auto">
                        <a:xfrm>
                          <a:off x="480" y="484"/>
                          <a:ext cx="4608" cy="2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" name="Line 18"/>
            <p:cNvSpPr>
              <a:spLocks noChangeShapeType="1"/>
            </p:cNvSpPr>
            <p:nvPr/>
          </p:nvSpPr>
          <p:spPr bwMode="auto">
            <a:xfrm flipV="1">
              <a:off x="1837" y="473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32" name="Line 29"/>
            <p:cNvSpPr>
              <a:spLocks noChangeShapeType="1"/>
            </p:cNvSpPr>
            <p:nvPr/>
          </p:nvSpPr>
          <p:spPr bwMode="auto">
            <a:xfrm flipV="1">
              <a:off x="4785" y="133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33" name="Rectangle 30"/>
            <p:cNvSpPr>
              <a:spLocks noChangeArrowheads="1"/>
            </p:cNvSpPr>
            <p:nvPr/>
          </p:nvSpPr>
          <p:spPr bwMode="auto">
            <a:xfrm>
              <a:off x="1655" y="209"/>
              <a:ext cx="364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A</a:t>
              </a:r>
            </a:p>
          </p:txBody>
        </p:sp>
        <p:sp>
          <p:nvSpPr>
            <p:cNvPr id="1034" name="Rectangle 33"/>
            <p:cNvSpPr>
              <a:spLocks noChangeArrowheads="1"/>
            </p:cNvSpPr>
            <p:nvPr/>
          </p:nvSpPr>
          <p:spPr bwMode="auto">
            <a:xfrm>
              <a:off x="4649" y="1051"/>
              <a:ext cx="318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</p:grpSp>
      <p:sp>
        <p:nvSpPr>
          <p:cNvPr id="1029" name="Text Box 36"/>
          <p:cNvSpPr txBox="1">
            <a:spLocks noChangeArrowheads="1"/>
          </p:cNvSpPr>
          <p:nvPr/>
        </p:nvSpPr>
        <p:spPr bwMode="auto">
          <a:xfrm>
            <a:off x="4235450" y="188913"/>
            <a:ext cx="4339650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对于复杂的继承关系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，可从最终派生类</a:t>
            </a:r>
          </a:p>
          <a:p>
            <a:pPr algn="l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开始画出派生树</a:t>
            </a:r>
          </a:p>
        </p:txBody>
      </p:sp>
      <p:sp>
        <p:nvSpPr>
          <p:cNvPr id="1030" name="Text Box 132"/>
          <p:cNvSpPr txBox="1">
            <a:spLocks noChangeArrowheads="1"/>
          </p:cNvSpPr>
          <p:nvPr/>
        </p:nvSpPr>
        <p:spPr bwMode="auto">
          <a:xfrm>
            <a:off x="179388" y="3813175"/>
            <a:ext cx="8820150" cy="2530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首先确定四个虚基类的构造顺序。从派生类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倒推：</a:t>
            </a:r>
          </a:p>
          <a:p>
            <a:pPr algn="l"/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要构造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，必须按定义顺序依次构造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l"/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没有虚基类不予考虑；</a:t>
            </a:r>
          </a:p>
          <a:p>
            <a:pPr algn="l"/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：按派生顺序依次构造虚基类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，对应输出为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l"/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：构造虚基类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：先构造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。构造类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必须先构造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类成员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，再调用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的构造函数体。因此对应输出为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l"/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，必须先构造虚基类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，对应输出为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l"/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因此，四个虚基类构造完毕后，输出为</a:t>
            </a:r>
            <a:r>
              <a:rPr lang="en-US" altLang="zh-CN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ACABGD</a:t>
            </a:r>
          </a:p>
        </p:txBody>
      </p:sp>
      <p:sp>
        <p:nvSpPr>
          <p:cNvPr id="11" name="矩形 10"/>
          <p:cNvSpPr/>
          <p:nvPr/>
        </p:nvSpPr>
        <p:spPr>
          <a:xfrm>
            <a:off x="5857884" y="5643578"/>
            <a:ext cx="2928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按定义顺序自左至右、自下而上地构造倒派生树中所有虚基类；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5191D-246F-46FF-8B7A-CC8E89315703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22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79388" y="4508500"/>
            <a:ext cx="7696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接着构造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的基类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E: 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必须先构造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，因此对应输出为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：由于虚基类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已构造好，只需要先构造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。前面已分析构造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kumimoji="0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因此基类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构造好时的输出为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ABF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：输出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</a:p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因此当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的基类构造完毕，输出为</a:t>
            </a:r>
            <a:r>
              <a:rPr kumimoji="0" lang="en-US" altLang="zh-CN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 ABF H</a:t>
            </a:r>
            <a:r>
              <a:rPr kumimoji="0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kumimoji="0"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307975"/>
            <a:ext cx="7315200" cy="4273550"/>
            <a:chOff x="480" y="194"/>
            <a:chExt cx="4608" cy="2692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6639327"/>
                </p:ext>
              </p:extLst>
            </p:nvPr>
          </p:nvGraphicFramePr>
          <p:xfrm>
            <a:off x="480" y="484"/>
            <a:ext cx="4608" cy="2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2" imgW="4457880" imgH="1824840" progId="Word.Picture.8">
                    <p:embed/>
                  </p:oleObj>
                </mc:Choice>
                <mc:Fallback>
                  <p:oleObj name="Picture" r:id="rId2" imgW="4457880" imgH="1824840" progId="Word.Picture.8">
                    <p:embed/>
                    <p:pic>
                      <p:nvPicPr>
                        <p:cNvPr id="205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 t="14063"/>
                        <a:stretch>
                          <a:fillRect/>
                        </a:stretch>
                      </p:blipFill>
                      <p:spPr bwMode="auto">
                        <a:xfrm>
                          <a:off x="480" y="484"/>
                          <a:ext cx="4608" cy="2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" name="Line 5"/>
            <p:cNvSpPr>
              <a:spLocks noChangeShapeType="1"/>
            </p:cNvSpPr>
            <p:nvPr/>
          </p:nvSpPr>
          <p:spPr bwMode="auto">
            <a:xfrm flipV="1">
              <a:off x="1837" y="473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" name="Line 6"/>
            <p:cNvSpPr>
              <a:spLocks noChangeShapeType="1"/>
            </p:cNvSpPr>
            <p:nvPr/>
          </p:nvSpPr>
          <p:spPr bwMode="auto">
            <a:xfrm flipV="1">
              <a:off x="4785" y="133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7" name="Rectangle 7"/>
            <p:cNvSpPr>
              <a:spLocks noChangeArrowheads="1"/>
            </p:cNvSpPr>
            <p:nvPr/>
          </p:nvSpPr>
          <p:spPr bwMode="auto">
            <a:xfrm>
              <a:off x="1655" y="194"/>
              <a:ext cx="364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A</a:t>
              </a:r>
            </a:p>
          </p:txBody>
        </p:sp>
        <p:sp>
          <p:nvSpPr>
            <p:cNvPr id="2058" name="Rectangle 8"/>
            <p:cNvSpPr>
              <a:spLocks noChangeArrowheads="1"/>
            </p:cNvSpPr>
            <p:nvPr/>
          </p:nvSpPr>
          <p:spPr bwMode="auto">
            <a:xfrm>
              <a:off x="4649" y="1055"/>
              <a:ext cx="318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A</a:t>
              </a:r>
            </a:p>
          </p:txBody>
        </p:sp>
      </p:grp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4235450" y="188913"/>
            <a:ext cx="4339650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对于复杂的继承关系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，可从最终派生类</a:t>
            </a:r>
          </a:p>
          <a:p>
            <a:pPr algn="l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开始画出派生树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ED68E-E8F2-4325-A30F-98B3FFF3BCB6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79388" y="4508500"/>
            <a:ext cx="76962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接着构造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的对象成员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e (E): 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必须先构造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，因此对应输出为</a:t>
            </a:r>
            <a:r>
              <a:rPr kumimoji="0" lang="en-US" altLang="zh-CN" sz="2000" b="1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</a:t>
            </a:r>
          </a:p>
          <a:p>
            <a:pPr algn="l"/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 (F)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：首先按派生顺序依次构造虚基类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；再构造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（先构造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的对象成员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，再调用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的构造函数体）；最后构造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。因此对应输出为</a:t>
            </a:r>
            <a:r>
              <a:rPr kumimoji="0" lang="en-US" altLang="zh-CN" sz="2000" b="1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ACABF</a:t>
            </a:r>
          </a:p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因此当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的对象成员构造完毕，输出为</a:t>
            </a:r>
            <a:r>
              <a:rPr kumimoji="0" lang="en-US" altLang="zh-CN" sz="2000" b="1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 ACABF</a:t>
            </a:r>
            <a:r>
              <a:rPr kumimoji="0" lang="zh-CN" altLang="en-US" sz="20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l"/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最后调用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自己的构造函数，输出</a:t>
            </a:r>
            <a:r>
              <a:rPr kumimoji="0"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kumimoji="0"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317500"/>
            <a:ext cx="7315200" cy="4264025"/>
            <a:chOff x="480" y="200"/>
            <a:chExt cx="4608" cy="2686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852576"/>
                </p:ext>
              </p:extLst>
            </p:nvPr>
          </p:nvGraphicFramePr>
          <p:xfrm>
            <a:off x="480" y="484"/>
            <a:ext cx="4608" cy="2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2" imgW="4457880" imgH="1824840" progId="Word.Picture.8">
                    <p:embed/>
                  </p:oleObj>
                </mc:Choice>
                <mc:Fallback>
                  <p:oleObj name="Picture" r:id="rId2" imgW="4457880" imgH="1824840" progId="Word.Picture.8">
                    <p:embed/>
                    <p:pic>
                      <p:nvPicPr>
                        <p:cNvPr id="307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 t="14063"/>
                        <a:stretch>
                          <a:fillRect/>
                        </a:stretch>
                      </p:blipFill>
                      <p:spPr bwMode="auto">
                        <a:xfrm>
                          <a:off x="480" y="484"/>
                          <a:ext cx="4608" cy="2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" name="Line 5"/>
            <p:cNvSpPr>
              <a:spLocks noChangeShapeType="1"/>
            </p:cNvSpPr>
            <p:nvPr/>
          </p:nvSpPr>
          <p:spPr bwMode="auto">
            <a:xfrm flipV="1">
              <a:off x="1837" y="473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80" name="Line 6"/>
            <p:cNvSpPr>
              <a:spLocks noChangeShapeType="1"/>
            </p:cNvSpPr>
            <p:nvPr/>
          </p:nvSpPr>
          <p:spPr bwMode="auto">
            <a:xfrm flipV="1">
              <a:off x="4785" y="133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81" name="Rectangle 7"/>
            <p:cNvSpPr>
              <a:spLocks noChangeArrowheads="1"/>
            </p:cNvSpPr>
            <p:nvPr/>
          </p:nvSpPr>
          <p:spPr bwMode="auto">
            <a:xfrm>
              <a:off x="1655" y="200"/>
              <a:ext cx="364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A</a:t>
              </a:r>
            </a:p>
          </p:txBody>
        </p:sp>
        <p:sp>
          <p:nvSpPr>
            <p:cNvPr id="3082" name="Rectangle 8"/>
            <p:cNvSpPr>
              <a:spLocks noChangeArrowheads="1"/>
            </p:cNvSpPr>
            <p:nvPr/>
          </p:nvSpPr>
          <p:spPr bwMode="auto">
            <a:xfrm>
              <a:off x="4649" y="1071"/>
              <a:ext cx="318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A</a:t>
              </a:r>
            </a:p>
          </p:txBody>
        </p:sp>
      </p:grp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4235450" y="188913"/>
            <a:ext cx="4339650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对于复杂的继承关系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，可从最终派生类</a:t>
            </a:r>
          </a:p>
          <a:p>
            <a:pPr algn="l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开始画出派生树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27CD25-0CF7-4A01-8D6B-EC82D1C482D5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24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50825" y="5876925"/>
            <a:ext cx="7696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0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六棵派生树 </a:t>
            </a: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0" lang="zh-CN" altLang="en-US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根红色</a:t>
            </a: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   , </a:t>
            </a:r>
            <a:r>
              <a:rPr kumimoji="0"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输出：</a:t>
            </a:r>
          </a:p>
          <a:p>
            <a:pPr algn="just"/>
            <a:r>
              <a:rPr kumimoji="0"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ACABGD  </a:t>
            </a:r>
            <a:r>
              <a:rPr kumimoji="0" lang="en-US" altLang="zh-CN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 ABF H</a:t>
            </a: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en-US" altLang="zh-CN" b="1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 ACABF</a:t>
            </a:r>
            <a:r>
              <a:rPr kumimoji="0"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I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317500"/>
            <a:ext cx="7315200" cy="4264025"/>
            <a:chOff x="480" y="200"/>
            <a:chExt cx="4608" cy="2686"/>
          </a:xfrm>
        </p:grpSpPr>
        <p:graphicFrame>
          <p:nvGraphicFramePr>
            <p:cNvPr id="409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1210021"/>
                </p:ext>
              </p:extLst>
            </p:nvPr>
          </p:nvGraphicFramePr>
          <p:xfrm>
            <a:off x="480" y="484"/>
            <a:ext cx="4608" cy="2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" r:id="rId2" imgW="4457880" imgH="1824840" progId="Word.Picture.8">
                    <p:embed/>
                  </p:oleObj>
                </mc:Choice>
                <mc:Fallback>
                  <p:oleObj name="Picture" r:id="rId2" imgW="4457880" imgH="1824840" progId="Word.Picture.8">
                    <p:embed/>
                    <p:pic>
                      <p:nvPicPr>
                        <p:cNvPr id="409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 t="14063"/>
                        <a:stretch>
                          <a:fillRect/>
                        </a:stretch>
                      </p:blipFill>
                      <p:spPr bwMode="auto">
                        <a:xfrm>
                          <a:off x="480" y="484"/>
                          <a:ext cx="4608" cy="2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3" name="Line 5"/>
            <p:cNvSpPr>
              <a:spLocks noChangeShapeType="1"/>
            </p:cNvSpPr>
            <p:nvPr/>
          </p:nvSpPr>
          <p:spPr bwMode="auto">
            <a:xfrm flipV="1">
              <a:off x="1837" y="473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04" name="Line 6"/>
            <p:cNvSpPr>
              <a:spLocks noChangeShapeType="1"/>
            </p:cNvSpPr>
            <p:nvPr/>
          </p:nvSpPr>
          <p:spPr bwMode="auto">
            <a:xfrm flipV="1">
              <a:off x="4785" y="133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105" name="Rectangle 7"/>
            <p:cNvSpPr>
              <a:spLocks noChangeArrowheads="1"/>
            </p:cNvSpPr>
            <p:nvPr/>
          </p:nvSpPr>
          <p:spPr bwMode="auto">
            <a:xfrm>
              <a:off x="1655" y="200"/>
              <a:ext cx="364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A</a:t>
              </a:r>
            </a:p>
          </p:txBody>
        </p:sp>
        <p:sp>
          <p:nvSpPr>
            <p:cNvPr id="4106" name="Rectangle 8"/>
            <p:cNvSpPr>
              <a:spLocks noChangeArrowheads="1"/>
            </p:cNvSpPr>
            <p:nvPr/>
          </p:nvSpPr>
          <p:spPr bwMode="auto">
            <a:xfrm>
              <a:off x="4637" y="1049"/>
              <a:ext cx="318" cy="27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A</a:t>
              </a:r>
            </a:p>
          </p:txBody>
        </p:sp>
      </p:grp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4235450" y="188913"/>
            <a:ext cx="4339650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对于复杂的继承关系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，可从最终派生类</a:t>
            </a:r>
          </a:p>
          <a:p>
            <a:pPr algn="l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开始画出派生树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686800" cy="118903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C#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SmallTalk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等单继承语言在描述多继承的对象时，常常通过对象成员委托（代理）实现多继承。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79388" y="1341438"/>
            <a:ext cx="8209036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 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f( ) {}}; </a:t>
            </a:r>
          </a:p>
          <a:p>
            <a:pPr algn="l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B{ 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g( ) {}};</a:t>
            </a:r>
          </a:p>
          <a:p>
            <a:pPr algn="l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如果需要实现一个类，同时具有类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的行为，但又不能</a:t>
            </a:r>
          </a:p>
          <a:p>
            <a:pPr algn="l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多继承怎么办（如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  <a:p>
            <a:pPr algn="l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采用代理模式，继承一个类，将另外一个类的对象作为数据成员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46063" y="3284538"/>
            <a:ext cx="8502650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C: public A{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B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类行为的代理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void g( ) { 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 ): } 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定义一个同名的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函数，但其功能</a:t>
            </a:r>
          </a:p>
          <a:p>
            <a:pPr algn="l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			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委托对象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通过调用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())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，因此				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//C::g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的行为与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B::g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完全一致</a:t>
            </a:r>
          </a:p>
          <a:p>
            <a:pPr algn="l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//A::f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这样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就具有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的行为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的行为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达到了多重继承的效果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  <p:bldP spid="138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多继承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729736" cy="49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委托代理在多数情况下能够满足需要，但当对象成员和基类物理上是同一个基类时（存在一个共同的基类），就可能对同一个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对象重复初始化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可能是危险的和不必要的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两栖机车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继承基类陆用机车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，委托对象成员水上机车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完成水上功能。两栖机车可能对同一个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启动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两次。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Engine{ /*...*/}; 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{/*...*/}; 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{/*...*/}; 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wv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}; </a:t>
            </a: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95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多继承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DAD4CCEF-0572-4705-8A29-60230E3B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8150" y="3567837"/>
            <a:ext cx="2133600" cy="365125"/>
          </a:xfrm>
          <a:noFill/>
        </p:spPr>
        <p:txBody>
          <a:bodyPr/>
          <a:lstStyle/>
          <a:p>
            <a:fld id="{AF2641FD-EBDC-466B-A991-144C004E7856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B940DFD-A5F9-4502-8473-FFCF4FD6D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060848"/>
            <a:ext cx="8077200" cy="1625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多继承派生类的定义：</a:t>
            </a:r>
          </a:p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派生类名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:&lt;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派生方式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1,&lt;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派生方式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2,…{</a:t>
            </a:r>
          </a:p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&lt;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类体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同样存在派生类对象多次初始化同一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基类对象问题。 </a:t>
            </a:r>
          </a:p>
        </p:txBody>
      </p:sp>
      <p:grpSp>
        <p:nvGrpSpPr>
          <p:cNvPr id="6" name="Group 15">
            <a:extLst>
              <a:ext uri="{FF2B5EF4-FFF2-40B4-BE49-F238E27FC236}">
                <a16:creationId xmlns:a16="http://schemas.microsoft.com/office/drawing/2014/main" id="{D7D49DC9-173A-4475-910B-AF9BA30261E2}"/>
              </a:ext>
            </a:extLst>
          </p:cNvPr>
          <p:cNvGrpSpPr>
            <a:grpSpLocks/>
          </p:cNvGrpSpPr>
          <p:nvPr/>
        </p:nvGrpSpPr>
        <p:grpSpPr bwMode="auto">
          <a:xfrm>
            <a:off x="3778695" y="1375390"/>
            <a:ext cx="4835308" cy="1011285"/>
            <a:chOff x="3428" y="2505"/>
            <a:chExt cx="1593" cy="2479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48A16A22-9DE0-49C4-A516-DB892225A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2505"/>
              <a:ext cx="416" cy="2165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public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protected</a:t>
              </a:r>
            </a:p>
            <a:p>
              <a:pPr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private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4C76C031-796D-46CF-8FA0-911FFE6CB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3" y="2832"/>
              <a:ext cx="515" cy="215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E53E324-6280-45BF-8F12-2DD1E8642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8" y="2736"/>
              <a:ext cx="1180" cy="22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1B3F652-2E33-4EE6-B58C-DE27CF0A842D}"/>
              </a:ext>
            </a:extLst>
          </p:cNvPr>
          <p:cNvSpPr/>
          <p:nvPr/>
        </p:nvSpPr>
        <p:spPr>
          <a:xfrm>
            <a:off x="755576" y="1099342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用多继承方式定义派生类</a:t>
            </a:r>
          </a:p>
        </p:txBody>
      </p:sp>
    </p:spTree>
    <p:extLst>
      <p:ext uri="{BB962C8B-B14F-4D97-AF65-F5344CB8AC3E}">
        <p14:creationId xmlns:p14="http://schemas.microsoft.com/office/powerpoint/2010/main" val="31242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多继承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9512" y="980729"/>
            <a:ext cx="872973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提供多继承机制描述两栖机车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{ };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仅靠多继承仍然不能解决同一个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对象初始化两次的问题。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可以采用全局变量、静态数据成员做标记，解决同一个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对象初始化两次的问题；此外，还需要解决同一物理对象两次析构问题，这样会使程序的逻辑变得复杂化。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862ED14-136D-45B6-922B-202C1584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077171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BAC2B66-A8F0-41F8-AB55-AAB590B48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4035896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21D7210-5695-47E5-B62B-68059424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797896"/>
            <a:ext cx="1393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74299F2-B7FA-47A2-82A6-F15B8F48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797896"/>
            <a:ext cx="1527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440ACF3-0B41-468E-8D46-4B1FB903C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5" y="5636096"/>
            <a:ext cx="210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1D403C0-FD4A-4F2E-840C-CE73F4BC65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06675" y="5178896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FFEFEC72-F7CA-4D9D-8CF7-1B1F4991A3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6875" y="5178896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144CA50E-4929-4FFF-B817-C6E37F7E85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78075" y="44168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5D80207-C46D-47DD-AB91-448A06F0A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475" y="441689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8FD571-2406-410E-8547-0FBBB56A0E17}"/>
              </a:ext>
            </a:extLst>
          </p:cNvPr>
          <p:cNvSpPr/>
          <p:nvPr/>
        </p:nvSpPr>
        <p:spPr>
          <a:xfrm>
            <a:off x="1331640" y="6089901"/>
            <a:ext cx="6264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上述定义存在的问题：两栖机车要安装两个引擎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可引入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虚基类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解决该问题。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7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10.1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虚基类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9"/>
            <a:ext cx="872973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虚基类用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声明，可把多个逻辑虚基类对象映射成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同一个物理虚基类对象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映射成的这个物理虚基类对象尽可能早的构造、尽可能晚的析构，且构造和析构都只进行一次。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若虚基类的构造函数都有参数，必须在派生类构造函数的初始化列表中列出虚基类的构造实参的值。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Engine{ /*...*/ };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public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/*...*/ };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public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/*...*/ }; 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class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}; </a:t>
            </a: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4DAC0EA-0395-4134-B582-FBC51A70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07088" y="6356350"/>
            <a:ext cx="2133600" cy="365125"/>
          </a:xfrm>
          <a:noFill/>
        </p:spPr>
        <p:txBody>
          <a:bodyPr/>
          <a:lstStyle/>
          <a:p>
            <a:fld id="{1E0CFC02-65CB-40FA-AD00-C9D59CA3D747}" type="slidenum"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7</a:t>
            </a:fld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777A0C-47E1-4C81-809F-6E63DEB8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5105400"/>
            <a:ext cx="849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FCB875B-0C48-485F-9FC0-2C823C4C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63" y="5638800"/>
            <a:ext cx="1393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1DDE321-F01A-49AF-887B-7DD4788C7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988" y="5638800"/>
            <a:ext cx="1527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BAD1564-C9C0-41EE-9C3D-D2331ABE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01" y="6172200"/>
            <a:ext cx="210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5F8FB31E-88BD-4F8D-B806-C9E158B84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7963" y="6019800"/>
            <a:ext cx="1011238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5364017-5B42-49E7-B85C-A00A578E2D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3201" y="601980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38E01478-46FD-4BBC-AE65-7AF09F598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7401" y="5486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4F3EA47-0CC5-45DE-BDF0-8F85687698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38401" y="5562600"/>
            <a:ext cx="24384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62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FC4A0A-CE0E-4CFC-AE7D-7D77611DA34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455241"/>
            <a:ext cx="8763000" cy="2420938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同一棵派生树中的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同名虚基类，共享同一个存储空间；其构造和析构仅执行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，且构造尽可能最早执行，而析构尽可能最晚执行。由派生类（根） 、基类和虚基类构成一个派生树的节点，而对象成员将成为一棵新派生树的根。</a:t>
            </a:r>
          </a:p>
          <a:p>
            <a:pPr eaLnBrk="1" hangingPunct="1">
              <a:lnSpc>
                <a:spcPct val="160000"/>
              </a:lnSpc>
            </a:pPr>
            <a:endParaRPr lang="en-US" altLang="zh-CN" sz="2400" b="1" dirty="0"/>
          </a:p>
        </p:txBody>
      </p:sp>
      <p:sp>
        <p:nvSpPr>
          <p:cNvPr id="239620" name="Text Box 5"/>
          <p:cNvSpPr txBox="1">
            <a:spLocks noChangeArrowheads="1"/>
          </p:cNvSpPr>
          <p:nvPr/>
        </p:nvSpPr>
        <p:spPr bwMode="auto">
          <a:xfrm>
            <a:off x="323850" y="4289028"/>
            <a:ext cx="4772025" cy="2308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 {};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B{};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C{};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D{};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E: A, virtual B, C, virtual D{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A x;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B y;</a:t>
            </a:r>
          </a:p>
          <a:p>
            <a:pPr algn="l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  <p:sp>
        <p:nvSpPr>
          <p:cNvPr id="239621" name="Text Box 6"/>
          <p:cNvSpPr txBox="1">
            <a:spLocks noChangeArrowheads="1"/>
          </p:cNvSpPr>
          <p:nvPr/>
        </p:nvSpPr>
        <p:spPr bwMode="auto">
          <a:xfrm>
            <a:off x="4713288" y="4741466"/>
            <a:ext cx="338554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39622" name="Text Box 7"/>
          <p:cNvSpPr txBox="1">
            <a:spLocks noChangeArrowheads="1"/>
          </p:cNvSpPr>
          <p:nvPr/>
        </p:nvSpPr>
        <p:spPr bwMode="auto">
          <a:xfrm>
            <a:off x="5448300" y="4736703"/>
            <a:ext cx="320922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39623" name="Text Box 8"/>
          <p:cNvSpPr txBox="1">
            <a:spLocks noChangeArrowheads="1"/>
          </p:cNvSpPr>
          <p:nvPr/>
        </p:nvSpPr>
        <p:spPr bwMode="auto">
          <a:xfrm>
            <a:off x="6178550" y="4741466"/>
            <a:ext cx="336952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39624" name="Text Box 9"/>
          <p:cNvSpPr txBox="1">
            <a:spLocks noChangeArrowheads="1"/>
          </p:cNvSpPr>
          <p:nvPr/>
        </p:nvSpPr>
        <p:spPr bwMode="auto">
          <a:xfrm>
            <a:off x="6900863" y="4743053"/>
            <a:ext cx="352982" cy="3693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239625" name="Text Box 10"/>
          <p:cNvSpPr txBox="1">
            <a:spLocks noChangeArrowheads="1"/>
          </p:cNvSpPr>
          <p:nvPr/>
        </p:nvSpPr>
        <p:spPr bwMode="auto">
          <a:xfrm>
            <a:off x="5661025" y="5763816"/>
            <a:ext cx="303288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</a:p>
        </p:txBody>
      </p:sp>
      <p:sp>
        <p:nvSpPr>
          <p:cNvPr id="239626" name="Line 11"/>
          <p:cNvSpPr>
            <a:spLocks noChangeShapeType="1"/>
          </p:cNvSpPr>
          <p:nvPr/>
        </p:nvSpPr>
        <p:spPr bwMode="auto">
          <a:xfrm flipH="1" flipV="1">
            <a:off x="4932363" y="5225653"/>
            <a:ext cx="935037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9627" name="Line 12"/>
          <p:cNvSpPr>
            <a:spLocks noChangeShapeType="1"/>
          </p:cNvSpPr>
          <p:nvPr/>
        </p:nvSpPr>
        <p:spPr bwMode="auto">
          <a:xfrm flipH="1" flipV="1">
            <a:off x="5724525" y="5225653"/>
            <a:ext cx="1428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9628" name="Line 13"/>
          <p:cNvSpPr>
            <a:spLocks noChangeShapeType="1"/>
          </p:cNvSpPr>
          <p:nvPr/>
        </p:nvSpPr>
        <p:spPr bwMode="auto">
          <a:xfrm flipV="1">
            <a:off x="5867400" y="5225653"/>
            <a:ext cx="5048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9629" name="Line 14"/>
          <p:cNvSpPr>
            <a:spLocks noChangeShapeType="1"/>
          </p:cNvSpPr>
          <p:nvPr/>
        </p:nvSpPr>
        <p:spPr bwMode="auto">
          <a:xfrm flipV="1">
            <a:off x="5883275" y="5211366"/>
            <a:ext cx="11525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9630" name="Text Box 15"/>
          <p:cNvSpPr txBox="1">
            <a:spLocks noChangeArrowheads="1"/>
          </p:cNvSpPr>
          <p:nvPr/>
        </p:nvSpPr>
        <p:spPr bwMode="auto">
          <a:xfrm>
            <a:off x="6350000" y="5778103"/>
            <a:ext cx="61908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x(A)</a:t>
            </a:r>
          </a:p>
        </p:txBody>
      </p:sp>
      <p:sp>
        <p:nvSpPr>
          <p:cNvPr id="239631" name="Text Box 17"/>
          <p:cNvSpPr txBox="1">
            <a:spLocks noChangeArrowheads="1"/>
          </p:cNvSpPr>
          <p:nvPr/>
        </p:nvSpPr>
        <p:spPr bwMode="auto">
          <a:xfrm>
            <a:off x="7399338" y="5779691"/>
            <a:ext cx="604653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y(B)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E9D4EC6-DE5F-4133-BEE6-68A43055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虚基类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Engine{ int power;   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Engine (int  p)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power (p)  {   } };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 public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 speed;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如从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则此处不会调用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 s,  int  p)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speed (s) { 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  virtual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 speed;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如从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则此处不会调用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 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s,  int p)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speed (s),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必须调用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 s1,  int  s2,  int  p)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先构造虚基类再基类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(s2,  p),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(s1,  p),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必须调用								 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在整个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AmphibiousVehicle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派生树中，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只执行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初始化顺序：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Engine (p) ,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LandVehicle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(s1,  p) ,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WaterVehicle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(s2,  p)   </a:t>
            </a:r>
          </a:p>
        </p:txBody>
      </p:sp>
    </p:spTree>
    <p:extLst>
      <p:ext uri="{BB962C8B-B14F-4D97-AF65-F5344CB8AC3E}">
        <p14:creationId xmlns:p14="http://schemas.microsoft.com/office/powerpoint/2010/main" val="41703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6369</TotalTime>
  <Words>3466</Words>
  <Application>Microsoft Office PowerPoint</Application>
  <PresentationFormat>全屏显示(4:3)</PresentationFormat>
  <Paragraphs>367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Calibri</vt:lpstr>
      <vt:lpstr>华文新魏</vt:lpstr>
      <vt:lpstr>Wingdings</vt:lpstr>
      <vt:lpstr>Arial</vt:lpstr>
      <vt:lpstr>微软雅黑</vt:lpstr>
      <vt:lpstr>Office 主题</vt:lpstr>
      <vt:lpstr>Picture</vt:lpstr>
      <vt:lpstr>第10章　多继承类和虚基类</vt:lpstr>
      <vt:lpstr>10.1　多继承</vt:lpstr>
      <vt:lpstr>PowerPoint 演示文稿</vt:lpstr>
      <vt:lpstr>10.1　多继承</vt:lpstr>
      <vt:lpstr>10.1　多继承</vt:lpstr>
      <vt:lpstr>10.1 　多继承</vt:lpstr>
      <vt:lpstr>10.1 　虚基类</vt:lpstr>
      <vt:lpstr>10.2　虚基类</vt:lpstr>
      <vt:lpstr>PowerPoint 演示文稿</vt:lpstr>
      <vt:lpstr>10.2　虚基类</vt:lpstr>
      <vt:lpstr>PowerPoint 演示文稿</vt:lpstr>
      <vt:lpstr>10.2　虚基类</vt:lpstr>
      <vt:lpstr>10.3　派生类成员</vt:lpstr>
      <vt:lpstr>PowerPoint 演示文稿</vt:lpstr>
      <vt:lpstr>PowerPoint 演示文稿</vt:lpstr>
      <vt:lpstr>PowerPoint 演示文稿</vt:lpstr>
      <vt:lpstr> 多重继承的内存布局（Memory Layout）</vt:lpstr>
      <vt:lpstr>10.4　构造与析构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希武 辜</cp:lastModifiedBy>
  <cp:revision>565</cp:revision>
  <dcterms:created xsi:type="dcterms:W3CDTF">2014-12-07T17:26:54Z</dcterms:created>
  <dcterms:modified xsi:type="dcterms:W3CDTF">2024-11-14T12:07:46Z</dcterms:modified>
</cp:coreProperties>
</file>