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256" r:id="rId2"/>
    <p:sldId id="371" r:id="rId3"/>
    <p:sldId id="387" r:id="rId4"/>
    <p:sldId id="392" r:id="rId5"/>
    <p:sldId id="415" r:id="rId6"/>
    <p:sldId id="393" r:id="rId7"/>
    <p:sldId id="388" r:id="rId8"/>
    <p:sldId id="322" r:id="rId9"/>
    <p:sldId id="394" r:id="rId10"/>
    <p:sldId id="395" r:id="rId11"/>
    <p:sldId id="396" r:id="rId12"/>
    <p:sldId id="416" r:id="rId13"/>
    <p:sldId id="421" r:id="rId14"/>
    <p:sldId id="418" r:id="rId15"/>
    <p:sldId id="397" r:id="rId16"/>
    <p:sldId id="417" r:id="rId17"/>
    <p:sldId id="391" r:id="rId18"/>
    <p:sldId id="379" r:id="rId19"/>
    <p:sldId id="398" r:id="rId20"/>
    <p:sldId id="378" r:id="rId21"/>
    <p:sldId id="376" r:id="rId22"/>
    <p:sldId id="375" r:id="rId23"/>
    <p:sldId id="419" r:id="rId24"/>
    <p:sldId id="420" r:id="rId25"/>
    <p:sldId id="317" r:id="rId26"/>
    <p:sldId id="399" r:id="rId27"/>
    <p:sldId id="382" r:id="rId28"/>
    <p:sldId id="383" r:id="rId29"/>
    <p:sldId id="384" r:id="rId30"/>
    <p:sldId id="400" r:id="rId31"/>
    <p:sldId id="385" r:id="rId32"/>
    <p:sldId id="386" r:id="rId33"/>
    <p:sldId id="401" r:id="rId34"/>
    <p:sldId id="402" r:id="rId35"/>
    <p:sldId id="381" r:id="rId36"/>
    <p:sldId id="403" r:id="rId37"/>
    <p:sldId id="372" r:id="rId38"/>
    <p:sldId id="374" r:id="rId39"/>
    <p:sldId id="422" r:id="rId40"/>
    <p:sldId id="404" r:id="rId41"/>
    <p:sldId id="377" r:id="rId42"/>
    <p:sldId id="380" r:id="rId43"/>
    <p:sldId id="423" r:id="rId44"/>
    <p:sldId id="413" r:id="rId45"/>
    <p:sldId id="329" r:id="rId46"/>
    <p:sldId id="414" r:id="rId47"/>
    <p:sldId id="405" r:id="rId48"/>
    <p:sldId id="373" r:id="rId49"/>
    <p:sldId id="408" r:id="rId50"/>
    <p:sldId id="412" r:id="rId51"/>
    <p:sldId id="411" r:id="rId52"/>
    <p:sldId id="409" r:id="rId53"/>
    <p:sldId id="407" r:id="rId5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6466" autoAdjust="0"/>
  </p:normalViewPr>
  <p:slideViewPr>
    <p:cSldViewPr snapToGrid="0">
      <p:cViewPr varScale="1">
        <p:scale>
          <a:sx n="74" d="100"/>
          <a:sy n="74" d="100"/>
        </p:scale>
        <p:origin x="99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809D0D-9F44-41EE-AE76-C2C484CF468C}" type="datetimeFigureOut">
              <a:rPr lang="zh-CN" altLang="en-US" smtClean="0"/>
              <a:t>2020/11/19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86A420-5FFF-4FEB-A768-79BB1652B365}" type="slidenum">
              <a:rPr lang="zh-CN" altLang="en-US" smtClean="0"/>
              <a:t>‹#›</a:t>
            </a:fld>
            <a:endParaRPr lang="zh-CN" altLang="en-US"/>
          </a:p>
        </p:txBody>
      </p:sp>
    </p:spTree>
    <p:extLst>
      <p:ext uri="{BB962C8B-B14F-4D97-AF65-F5344CB8AC3E}">
        <p14:creationId xmlns:p14="http://schemas.microsoft.com/office/powerpoint/2010/main" val="1459947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见</a:t>
            </a:r>
            <a:r>
              <a:rPr lang="en-US" altLang="zh-CN" dirty="0"/>
              <a:t>C++17</a:t>
            </a:r>
            <a:r>
              <a:rPr lang="zh-CN" altLang="en-US" dirty="0"/>
              <a:t>标准</a:t>
            </a:r>
            <a:r>
              <a:rPr lang="en-US" altLang="zh-CN" dirty="0"/>
              <a:t>8.2.9</a:t>
            </a:r>
            <a:endParaRPr lang="zh-CN" altLang="en-US" dirty="0"/>
          </a:p>
        </p:txBody>
      </p:sp>
      <p:sp>
        <p:nvSpPr>
          <p:cNvPr id="4" name="灯片编号占位符 3"/>
          <p:cNvSpPr>
            <a:spLocks noGrp="1"/>
          </p:cNvSpPr>
          <p:nvPr>
            <p:ph type="sldNum" sz="quarter" idx="5"/>
          </p:nvPr>
        </p:nvSpPr>
        <p:spPr/>
        <p:txBody>
          <a:bodyPr/>
          <a:lstStyle/>
          <a:p>
            <a:fld id="{B086A420-5FFF-4FEB-A768-79BB1652B365}" type="slidenum">
              <a:rPr lang="zh-CN" altLang="en-US" smtClean="0"/>
              <a:t>11</a:t>
            </a:fld>
            <a:endParaRPr lang="zh-CN" altLang="en-US"/>
          </a:p>
        </p:txBody>
      </p:sp>
    </p:spTree>
    <p:extLst>
      <p:ext uri="{BB962C8B-B14F-4D97-AF65-F5344CB8AC3E}">
        <p14:creationId xmlns:p14="http://schemas.microsoft.com/office/powerpoint/2010/main" val="33975106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见</a:t>
            </a:r>
            <a:r>
              <a:rPr lang="en-US" altLang="zh-CN" dirty="0"/>
              <a:t>C++17</a:t>
            </a:r>
            <a:r>
              <a:rPr lang="zh-CN" altLang="en-US" dirty="0"/>
              <a:t>标准 </a:t>
            </a:r>
            <a:r>
              <a:rPr lang="en-US" altLang="zh-CN" dirty="0"/>
              <a:t>8.2.7</a:t>
            </a:r>
          </a:p>
          <a:p>
            <a:endParaRPr lang="en-US" altLang="zh-CN" dirty="0"/>
          </a:p>
          <a:p>
            <a:r>
              <a:rPr lang="en-US" altLang="zh-CN" dirty="0"/>
              <a:t>T shall be a pointer or reference to a complete class type, or “pointer to cv void”. The </a:t>
            </a:r>
            <a:r>
              <a:rPr lang="en-US" altLang="zh-CN" dirty="0" err="1"/>
              <a:t>dynamic_cast</a:t>
            </a:r>
            <a:r>
              <a:rPr lang="en-US" altLang="zh-CN" dirty="0"/>
              <a:t> operator</a:t>
            </a:r>
          </a:p>
          <a:p>
            <a:r>
              <a:rPr lang="en-US" altLang="zh-CN" dirty="0"/>
              <a:t>shall not cast away </a:t>
            </a:r>
            <a:r>
              <a:rPr lang="en-US" altLang="zh-CN" dirty="0" err="1"/>
              <a:t>constness</a:t>
            </a:r>
            <a:r>
              <a:rPr lang="en-US" altLang="zh-CN" dirty="0"/>
              <a:t> </a:t>
            </a:r>
            <a:endParaRPr lang="zh-CN" altLang="en-US" dirty="0"/>
          </a:p>
        </p:txBody>
      </p:sp>
      <p:sp>
        <p:nvSpPr>
          <p:cNvPr id="4" name="灯片编号占位符 3"/>
          <p:cNvSpPr>
            <a:spLocks noGrp="1"/>
          </p:cNvSpPr>
          <p:nvPr>
            <p:ph type="sldNum" sz="quarter" idx="5"/>
          </p:nvPr>
        </p:nvSpPr>
        <p:spPr/>
        <p:txBody>
          <a:bodyPr/>
          <a:lstStyle/>
          <a:p>
            <a:fld id="{B086A420-5FFF-4FEB-A768-79BB1652B365}" type="slidenum">
              <a:rPr lang="zh-CN" altLang="en-US" smtClean="0"/>
              <a:t>19</a:t>
            </a:fld>
            <a:endParaRPr lang="zh-CN" altLang="en-US"/>
          </a:p>
        </p:txBody>
      </p:sp>
    </p:spTree>
    <p:extLst>
      <p:ext uri="{BB962C8B-B14F-4D97-AF65-F5344CB8AC3E}">
        <p14:creationId xmlns:p14="http://schemas.microsoft.com/office/powerpoint/2010/main" val="5718444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C++17</a:t>
            </a:r>
            <a:r>
              <a:rPr lang="zh-CN" altLang="en-US" dirty="0"/>
              <a:t>标准</a:t>
            </a:r>
            <a:r>
              <a:rPr lang="en-US" altLang="zh-CN" dirty="0"/>
              <a:t>8.1.5</a:t>
            </a:r>
            <a:r>
              <a:rPr lang="zh-CN" altLang="en-US" dirty="0"/>
              <a:t>节定义了</a:t>
            </a:r>
            <a:r>
              <a:rPr lang="en-US" altLang="zh-CN" dirty="0"/>
              <a:t>Lambda</a:t>
            </a:r>
            <a:r>
              <a:rPr lang="zh-CN" altLang="en-US" dirty="0"/>
              <a:t>表达式，其中：</a:t>
            </a:r>
            <a:endParaRPr lang="en-US" altLang="zh-CN" dirty="0"/>
          </a:p>
          <a:p>
            <a:r>
              <a:rPr lang="en-US" altLang="zh-CN" dirty="0"/>
              <a:t>A lambda-expression shall not appear in an unevaluated operand </a:t>
            </a:r>
            <a:r>
              <a:rPr lang="zh-CN" altLang="en-US" dirty="0"/>
              <a:t>：</a:t>
            </a:r>
            <a:r>
              <a:rPr lang="en-US" altLang="zh-CN" dirty="0"/>
              <a:t>Lambada</a:t>
            </a:r>
            <a:r>
              <a:rPr lang="zh-CN" altLang="en-US" dirty="0"/>
              <a:t>表达式不能作为一个没有求值的操作数存在。即</a:t>
            </a:r>
            <a:r>
              <a:rPr lang="zh-CN" altLang="en-US" sz="1200" b="1" dirty="0">
                <a:latin typeface="华文新魏" panose="02010800040101010101" pitchFamily="2" charset="-122"/>
                <a:ea typeface="华文新魏" panose="02010800040101010101" pitchFamily="2" charset="-122"/>
              </a:rPr>
              <a:t>若未定义存储该临时类对象的变量，则称该</a:t>
            </a:r>
            <a:r>
              <a:rPr lang="en-US" altLang="zh-CN" sz="1200" b="1" dirty="0">
                <a:latin typeface="华文新魏" panose="02010800040101010101" pitchFamily="2" charset="-122"/>
                <a:ea typeface="华文新魏" panose="02010800040101010101" pitchFamily="2" charset="-122"/>
              </a:rPr>
              <a:t>Lambda</a:t>
            </a:r>
            <a:r>
              <a:rPr lang="zh-CN" altLang="en-US" sz="1200" b="1" dirty="0">
                <a:latin typeface="华文新魏" panose="02010800040101010101" pitchFamily="2" charset="-122"/>
                <a:ea typeface="华文新魏" panose="02010800040101010101" pitchFamily="2" charset="-122"/>
              </a:rPr>
              <a:t>表达式没被计算</a:t>
            </a:r>
            <a:endParaRPr lang="zh-CN" altLang="en-US" dirty="0"/>
          </a:p>
        </p:txBody>
      </p:sp>
      <p:sp>
        <p:nvSpPr>
          <p:cNvPr id="4" name="灯片编号占位符 3"/>
          <p:cNvSpPr>
            <a:spLocks noGrp="1"/>
          </p:cNvSpPr>
          <p:nvPr>
            <p:ph type="sldNum" sz="quarter" idx="5"/>
          </p:nvPr>
        </p:nvSpPr>
        <p:spPr/>
        <p:txBody>
          <a:bodyPr/>
          <a:lstStyle/>
          <a:p>
            <a:fld id="{B086A420-5FFF-4FEB-A768-79BB1652B365}" type="slidenum">
              <a:rPr lang="zh-CN" altLang="en-US" smtClean="0"/>
              <a:t>44</a:t>
            </a:fld>
            <a:endParaRPr lang="zh-CN" altLang="en-US"/>
          </a:p>
        </p:txBody>
      </p:sp>
    </p:spTree>
    <p:extLst>
      <p:ext uri="{BB962C8B-B14F-4D97-AF65-F5344CB8AC3E}">
        <p14:creationId xmlns:p14="http://schemas.microsoft.com/office/powerpoint/2010/main" val="13970570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当捕获列表以值的方式传递后，</a:t>
            </a:r>
            <a:r>
              <a:rPr lang="en-US" altLang="zh-CN" sz="1200" b="0" i="0" kern="1200" dirty="0">
                <a:solidFill>
                  <a:schemeClr val="tx1"/>
                </a:solidFill>
                <a:effectLst/>
                <a:latin typeface="+mn-lt"/>
                <a:ea typeface="+mn-ea"/>
                <a:cs typeface="+mn-cs"/>
              </a:rPr>
              <a:t>lambda</a:t>
            </a:r>
            <a:r>
              <a:rPr lang="zh-CN" altLang="en-US" sz="1200" b="0" i="0" kern="1200" dirty="0">
                <a:solidFill>
                  <a:schemeClr val="tx1"/>
                </a:solidFill>
                <a:effectLst/>
                <a:latin typeface="+mn-lt"/>
                <a:ea typeface="+mn-ea"/>
                <a:cs typeface="+mn-cs"/>
              </a:rPr>
              <a:t>表达式不能修改这个变量的值，只能使用。</a:t>
            </a:r>
            <a:endParaRPr lang="zh-CN" altLang="en-US" dirty="0"/>
          </a:p>
        </p:txBody>
      </p:sp>
      <p:sp>
        <p:nvSpPr>
          <p:cNvPr id="4" name="灯片编号占位符 3"/>
          <p:cNvSpPr>
            <a:spLocks noGrp="1"/>
          </p:cNvSpPr>
          <p:nvPr>
            <p:ph type="sldNum" sz="quarter" idx="5"/>
          </p:nvPr>
        </p:nvSpPr>
        <p:spPr/>
        <p:txBody>
          <a:bodyPr/>
          <a:lstStyle/>
          <a:p>
            <a:fld id="{B086A420-5FFF-4FEB-A768-79BB1652B365}" type="slidenum">
              <a:rPr lang="zh-CN" altLang="en-US" smtClean="0"/>
              <a:t>46</a:t>
            </a:fld>
            <a:endParaRPr lang="zh-CN" altLang="en-US"/>
          </a:p>
        </p:txBody>
      </p:sp>
    </p:spTree>
    <p:extLst>
      <p:ext uri="{BB962C8B-B14F-4D97-AF65-F5344CB8AC3E}">
        <p14:creationId xmlns:p14="http://schemas.microsoft.com/office/powerpoint/2010/main" val="86386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086A420-5FFF-4FEB-A768-79BB1652B365}" type="slidenum">
              <a:rPr lang="zh-CN" altLang="en-US" smtClean="0"/>
              <a:t>47</a:t>
            </a:fld>
            <a:endParaRPr lang="zh-CN" altLang="en-US"/>
          </a:p>
        </p:txBody>
      </p:sp>
    </p:spTree>
    <p:extLst>
      <p:ext uri="{BB962C8B-B14F-4D97-AF65-F5344CB8AC3E}">
        <p14:creationId xmlns:p14="http://schemas.microsoft.com/office/powerpoint/2010/main" val="3130787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20CF0C-C475-4597-B975-761023AE09C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0B7B5FE-657F-4D8B-84E3-E536CCD64D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D5FAACB-5D95-4341-8E03-190B047667B0}"/>
              </a:ext>
            </a:extLst>
          </p:cNvPr>
          <p:cNvSpPr>
            <a:spLocks noGrp="1"/>
          </p:cNvSpPr>
          <p:nvPr>
            <p:ph type="dt" sz="half" idx="10"/>
          </p:nvPr>
        </p:nvSpPr>
        <p:spPr/>
        <p:txBody>
          <a:bodyPr/>
          <a:lstStyle/>
          <a:p>
            <a:fld id="{47732EFA-BE2A-40A7-A0E8-44F720E634FB}" type="datetimeFigureOut">
              <a:rPr lang="zh-CN" altLang="en-US" smtClean="0"/>
              <a:t>2020/11/19</a:t>
            </a:fld>
            <a:endParaRPr lang="zh-CN" altLang="en-US"/>
          </a:p>
        </p:txBody>
      </p:sp>
      <p:sp>
        <p:nvSpPr>
          <p:cNvPr id="5" name="页脚占位符 4">
            <a:extLst>
              <a:ext uri="{FF2B5EF4-FFF2-40B4-BE49-F238E27FC236}">
                <a16:creationId xmlns:a16="http://schemas.microsoft.com/office/drawing/2014/main" id="{104D607A-C6EE-4D13-8E7B-0EDF0431E45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A48F028-0370-44F9-A9C1-3B00EA53F0C4}"/>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3199071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0B3D22-F3CA-4388-B307-CD410D37F41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A48CEA9-13AA-475A-A86D-2F07E97FD52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477C104-755C-4E0D-9F81-A888604EC034}"/>
              </a:ext>
            </a:extLst>
          </p:cNvPr>
          <p:cNvSpPr>
            <a:spLocks noGrp="1"/>
          </p:cNvSpPr>
          <p:nvPr>
            <p:ph type="dt" sz="half" idx="10"/>
          </p:nvPr>
        </p:nvSpPr>
        <p:spPr/>
        <p:txBody>
          <a:bodyPr/>
          <a:lstStyle/>
          <a:p>
            <a:fld id="{47732EFA-BE2A-40A7-A0E8-44F720E634FB}" type="datetimeFigureOut">
              <a:rPr lang="zh-CN" altLang="en-US" smtClean="0"/>
              <a:t>2020/11/19</a:t>
            </a:fld>
            <a:endParaRPr lang="zh-CN" altLang="en-US"/>
          </a:p>
        </p:txBody>
      </p:sp>
      <p:sp>
        <p:nvSpPr>
          <p:cNvPr id="5" name="页脚占位符 4">
            <a:extLst>
              <a:ext uri="{FF2B5EF4-FFF2-40B4-BE49-F238E27FC236}">
                <a16:creationId xmlns:a16="http://schemas.microsoft.com/office/drawing/2014/main" id="{5900B4F1-94C5-4B38-8BBC-AB306924C9D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0226C39-16EC-4296-BF5E-FEB96E718253}"/>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1760721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380373B-42B1-4F77-9762-3C13FFB1428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57513F6-E5B9-47AB-AE23-22C67255AF2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4E5392D-DCDE-4D68-B1E9-730B2BE2AFDD}"/>
              </a:ext>
            </a:extLst>
          </p:cNvPr>
          <p:cNvSpPr>
            <a:spLocks noGrp="1"/>
          </p:cNvSpPr>
          <p:nvPr>
            <p:ph type="dt" sz="half" idx="10"/>
          </p:nvPr>
        </p:nvSpPr>
        <p:spPr/>
        <p:txBody>
          <a:bodyPr/>
          <a:lstStyle/>
          <a:p>
            <a:fld id="{47732EFA-BE2A-40A7-A0E8-44F720E634FB}" type="datetimeFigureOut">
              <a:rPr lang="zh-CN" altLang="en-US" smtClean="0"/>
              <a:t>2020/11/19</a:t>
            </a:fld>
            <a:endParaRPr lang="zh-CN" altLang="en-US"/>
          </a:p>
        </p:txBody>
      </p:sp>
      <p:sp>
        <p:nvSpPr>
          <p:cNvPr id="5" name="页脚占位符 4">
            <a:extLst>
              <a:ext uri="{FF2B5EF4-FFF2-40B4-BE49-F238E27FC236}">
                <a16:creationId xmlns:a16="http://schemas.microsoft.com/office/drawing/2014/main" id="{6EE3CDE0-0D96-4F89-9406-346235743C1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B79C6AB-9F40-41ED-A2EF-05E4175879FF}"/>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276182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BFC112-8DDA-424A-8687-9B08C0F2600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F0B34B4-F529-479F-8D3D-638208EC183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FAF4AA9-D021-46EA-92FF-75A1EE98A414}"/>
              </a:ext>
            </a:extLst>
          </p:cNvPr>
          <p:cNvSpPr>
            <a:spLocks noGrp="1"/>
          </p:cNvSpPr>
          <p:nvPr>
            <p:ph type="dt" sz="half" idx="10"/>
          </p:nvPr>
        </p:nvSpPr>
        <p:spPr/>
        <p:txBody>
          <a:bodyPr/>
          <a:lstStyle/>
          <a:p>
            <a:fld id="{47732EFA-BE2A-40A7-A0E8-44F720E634FB}" type="datetimeFigureOut">
              <a:rPr lang="zh-CN" altLang="en-US" smtClean="0"/>
              <a:t>2020/11/19</a:t>
            </a:fld>
            <a:endParaRPr lang="zh-CN" altLang="en-US"/>
          </a:p>
        </p:txBody>
      </p:sp>
      <p:sp>
        <p:nvSpPr>
          <p:cNvPr id="5" name="页脚占位符 4">
            <a:extLst>
              <a:ext uri="{FF2B5EF4-FFF2-40B4-BE49-F238E27FC236}">
                <a16:creationId xmlns:a16="http://schemas.microsoft.com/office/drawing/2014/main" id="{52A398F7-9E36-4728-B2D9-613DBB61FEF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53505C4-5F65-4F3A-BC56-CDC583E1641D}"/>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878200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3DAFFF-1FD0-49A4-ABC8-C6B3BCCF7D3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9E89BB2-69D8-4AEC-9DA6-59545E60D9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2721129-1CE0-4747-9A14-F9136DD56C80}"/>
              </a:ext>
            </a:extLst>
          </p:cNvPr>
          <p:cNvSpPr>
            <a:spLocks noGrp="1"/>
          </p:cNvSpPr>
          <p:nvPr>
            <p:ph type="dt" sz="half" idx="10"/>
          </p:nvPr>
        </p:nvSpPr>
        <p:spPr/>
        <p:txBody>
          <a:bodyPr/>
          <a:lstStyle/>
          <a:p>
            <a:fld id="{47732EFA-BE2A-40A7-A0E8-44F720E634FB}" type="datetimeFigureOut">
              <a:rPr lang="zh-CN" altLang="en-US" smtClean="0"/>
              <a:t>2020/11/19</a:t>
            </a:fld>
            <a:endParaRPr lang="zh-CN" altLang="en-US"/>
          </a:p>
        </p:txBody>
      </p:sp>
      <p:sp>
        <p:nvSpPr>
          <p:cNvPr id="5" name="页脚占位符 4">
            <a:extLst>
              <a:ext uri="{FF2B5EF4-FFF2-40B4-BE49-F238E27FC236}">
                <a16:creationId xmlns:a16="http://schemas.microsoft.com/office/drawing/2014/main" id="{FEFFE072-2FB1-43AE-920C-5C7CFCFBA96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E9E1053-7032-4F3B-953F-99BEA376A531}"/>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98076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529E13-2A25-4E8A-8D6A-3D8F0087416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577B380-0545-4A23-A627-821B53F647A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FA65105-301E-4376-9902-AA7FB720EEA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69762A9-08E1-40A9-8209-F190BB324FD4}"/>
              </a:ext>
            </a:extLst>
          </p:cNvPr>
          <p:cNvSpPr>
            <a:spLocks noGrp="1"/>
          </p:cNvSpPr>
          <p:nvPr>
            <p:ph type="dt" sz="half" idx="10"/>
          </p:nvPr>
        </p:nvSpPr>
        <p:spPr/>
        <p:txBody>
          <a:bodyPr/>
          <a:lstStyle/>
          <a:p>
            <a:fld id="{47732EFA-BE2A-40A7-A0E8-44F720E634FB}" type="datetimeFigureOut">
              <a:rPr lang="zh-CN" altLang="en-US" smtClean="0"/>
              <a:t>2020/11/19</a:t>
            </a:fld>
            <a:endParaRPr lang="zh-CN" altLang="en-US"/>
          </a:p>
        </p:txBody>
      </p:sp>
      <p:sp>
        <p:nvSpPr>
          <p:cNvPr id="6" name="页脚占位符 5">
            <a:extLst>
              <a:ext uri="{FF2B5EF4-FFF2-40B4-BE49-F238E27FC236}">
                <a16:creationId xmlns:a16="http://schemas.microsoft.com/office/drawing/2014/main" id="{ADC84DA0-3903-4EED-941D-4CD4068BC89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F455038-3152-49B8-B12B-6C0C256125EB}"/>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587126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F3C9AB-7816-46C9-8626-C82D5599E2F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CB8DD6A-22B3-42BE-86F7-5571FCAF6F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04259E3-A6F7-4163-B36C-A0CD3161995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E05018B-3435-4D69-9FE6-C24A90CA83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A8F1995-AA67-4C7F-953C-F1D51CF793D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4ADC97C-91A9-41E5-BC8F-23F7B4CC2DED}"/>
              </a:ext>
            </a:extLst>
          </p:cNvPr>
          <p:cNvSpPr>
            <a:spLocks noGrp="1"/>
          </p:cNvSpPr>
          <p:nvPr>
            <p:ph type="dt" sz="half" idx="10"/>
          </p:nvPr>
        </p:nvSpPr>
        <p:spPr/>
        <p:txBody>
          <a:bodyPr/>
          <a:lstStyle/>
          <a:p>
            <a:fld id="{47732EFA-BE2A-40A7-A0E8-44F720E634FB}" type="datetimeFigureOut">
              <a:rPr lang="zh-CN" altLang="en-US" smtClean="0"/>
              <a:t>2020/11/19</a:t>
            </a:fld>
            <a:endParaRPr lang="zh-CN" altLang="en-US"/>
          </a:p>
        </p:txBody>
      </p:sp>
      <p:sp>
        <p:nvSpPr>
          <p:cNvPr id="8" name="页脚占位符 7">
            <a:extLst>
              <a:ext uri="{FF2B5EF4-FFF2-40B4-BE49-F238E27FC236}">
                <a16:creationId xmlns:a16="http://schemas.microsoft.com/office/drawing/2014/main" id="{1D59A81E-6710-4AB7-8C28-B9F5FAB188E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945CB70-63F3-44A8-AA4B-0F3D68985791}"/>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1789021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52E9F9-1E38-4E49-80E4-243A184BB99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8ECDB1F-C0A8-481F-BC96-1D0BA310DA72}"/>
              </a:ext>
            </a:extLst>
          </p:cNvPr>
          <p:cNvSpPr>
            <a:spLocks noGrp="1"/>
          </p:cNvSpPr>
          <p:nvPr>
            <p:ph type="dt" sz="half" idx="10"/>
          </p:nvPr>
        </p:nvSpPr>
        <p:spPr/>
        <p:txBody>
          <a:bodyPr/>
          <a:lstStyle/>
          <a:p>
            <a:fld id="{47732EFA-BE2A-40A7-A0E8-44F720E634FB}" type="datetimeFigureOut">
              <a:rPr lang="zh-CN" altLang="en-US" smtClean="0"/>
              <a:t>2020/11/19</a:t>
            </a:fld>
            <a:endParaRPr lang="zh-CN" altLang="en-US"/>
          </a:p>
        </p:txBody>
      </p:sp>
      <p:sp>
        <p:nvSpPr>
          <p:cNvPr id="4" name="页脚占位符 3">
            <a:extLst>
              <a:ext uri="{FF2B5EF4-FFF2-40B4-BE49-F238E27FC236}">
                <a16:creationId xmlns:a16="http://schemas.microsoft.com/office/drawing/2014/main" id="{1D46FF67-8CFB-454F-B47C-BB280741EFE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9E252D3-E73D-48DD-9431-DE99E94CCEE7}"/>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700809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4654011-230D-4A0C-AF29-B14A77EF5B73}"/>
              </a:ext>
            </a:extLst>
          </p:cNvPr>
          <p:cNvSpPr>
            <a:spLocks noGrp="1"/>
          </p:cNvSpPr>
          <p:nvPr>
            <p:ph type="dt" sz="half" idx="10"/>
          </p:nvPr>
        </p:nvSpPr>
        <p:spPr/>
        <p:txBody>
          <a:bodyPr/>
          <a:lstStyle/>
          <a:p>
            <a:fld id="{47732EFA-BE2A-40A7-A0E8-44F720E634FB}" type="datetimeFigureOut">
              <a:rPr lang="zh-CN" altLang="en-US" smtClean="0"/>
              <a:t>2020/11/19</a:t>
            </a:fld>
            <a:endParaRPr lang="zh-CN" altLang="en-US"/>
          </a:p>
        </p:txBody>
      </p:sp>
      <p:sp>
        <p:nvSpPr>
          <p:cNvPr id="3" name="页脚占位符 2">
            <a:extLst>
              <a:ext uri="{FF2B5EF4-FFF2-40B4-BE49-F238E27FC236}">
                <a16:creationId xmlns:a16="http://schemas.microsoft.com/office/drawing/2014/main" id="{D198A4FE-5206-4BB1-AB85-473ED288972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F50D088-C531-48B5-AE41-2B221EC78565}"/>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324612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6C78DB-51CF-4FA9-B53E-FE1F9320ECC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69B8352-0694-4CBC-83D4-FAB432891F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99AA069-C76B-484B-AE2F-2B81413B13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EE3AAC2-59E6-47B2-A4C9-A7653A731587}"/>
              </a:ext>
            </a:extLst>
          </p:cNvPr>
          <p:cNvSpPr>
            <a:spLocks noGrp="1"/>
          </p:cNvSpPr>
          <p:nvPr>
            <p:ph type="dt" sz="half" idx="10"/>
          </p:nvPr>
        </p:nvSpPr>
        <p:spPr/>
        <p:txBody>
          <a:bodyPr/>
          <a:lstStyle/>
          <a:p>
            <a:fld id="{47732EFA-BE2A-40A7-A0E8-44F720E634FB}" type="datetimeFigureOut">
              <a:rPr lang="zh-CN" altLang="en-US" smtClean="0"/>
              <a:t>2020/11/19</a:t>
            </a:fld>
            <a:endParaRPr lang="zh-CN" altLang="en-US"/>
          </a:p>
        </p:txBody>
      </p:sp>
      <p:sp>
        <p:nvSpPr>
          <p:cNvPr id="6" name="页脚占位符 5">
            <a:extLst>
              <a:ext uri="{FF2B5EF4-FFF2-40B4-BE49-F238E27FC236}">
                <a16:creationId xmlns:a16="http://schemas.microsoft.com/office/drawing/2014/main" id="{4DA25DDE-C59F-48F4-B077-0BB817E3D2D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3D0200E-8EA2-45D8-959D-94A1125601A5}"/>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287827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B60032-65D6-4CF1-BE29-B7AAF208214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64ADBB6-84E9-4DFE-AF51-FD1D931C3C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7DDEF10-CA04-4BD5-9028-E996983930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5871394-226A-4C6E-8662-5A59A2EC3328}"/>
              </a:ext>
            </a:extLst>
          </p:cNvPr>
          <p:cNvSpPr>
            <a:spLocks noGrp="1"/>
          </p:cNvSpPr>
          <p:nvPr>
            <p:ph type="dt" sz="half" idx="10"/>
          </p:nvPr>
        </p:nvSpPr>
        <p:spPr/>
        <p:txBody>
          <a:bodyPr/>
          <a:lstStyle/>
          <a:p>
            <a:fld id="{47732EFA-BE2A-40A7-A0E8-44F720E634FB}" type="datetimeFigureOut">
              <a:rPr lang="zh-CN" altLang="en-US" smtClean="0"/>
              <a:t>2020/11/19</a:t>
            </a:fld>
            <a:endParaRPr lang="zh-CN" altLang="en-US"/>
          </a:p>
        </p:txBody>
      </p:sp>
      <p:sp>
        <p:nvSpPr>
          <p:cNvPr id="6" name="页脚占位符 5">
            <a:extLst>
              <a:ext uri="{FF2B5EF4-FFF2-40B4-BE49-F238E27FC236}">
                <a16:creationId xmlns:a16="http://schemas.microsoft.com/office/drawing/2014/main" id="{2880503B-4B4C-4709-BEA5-E0D3B3E509F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756B1C9-2E73-40D7-84DE-8722119B604F}"/>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2050131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862292C-D63E-43C6-BEE6-7859A6158E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4D22FE6-45C3-4A8F-957E-C710D2A1B4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7D21465-63E9-43E4-AFA8-64101752FA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732EFA-BE2A-40A7-A0E8-44F720E634FB}" type="datetimeFigureOut">
              <a:rPr lang="zh-CN" altLang="en-US" smtClean="0"/>
              <a:t>2020/11/19</a:t>
            </a:fld>
            <a:endParaRPr lang="zh-CN" altLang="en-US"/>
          </a:p>
        </p:txBody>
      </p:sp>
      <p:sp>
        <p:nvSpPr>
          <p:cNvPr id="5" name="页脚占位符 4">
            <a:extLst>
              <a:ext uri="{FF2B5EF4-FFF2-40B4-BE49-F238E27FC236}">
                <a16:creationId xmlns:a16="http://schemas.microsoft.com/office/drawing/2014/main" id="{A12B7F57-5C28-44F9-BD9D-A46592A845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1E604EA-7B0E-4EE1-90EB-A235A0EEC2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10254201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D53150-BEC9-4ECB-B4DD-8BAF2D565848}"/>
              </a:ext>
            </a:extLst>
          </p:cNvPr>
          <p:cNvSpPr>
            <a:spLocks noGrp="1"/>
          </p:cNvSpPr>
          <p:nvPr>
            <p:ph type="ctrTitle"/>
          </p:nvPr>
        </p:nvSpPr>
        <p:spPr/>
        <p:txBody>
          <a:bodyPr/>
          <a:lstStyle/>
          <a:p>
            <a:endParaRPr lang="zh-CN" altLang="en-US"/>
          </a:p>
        </p:txBody>
      </p:sp>
      <p:sp>
        <p:nvSpPr>
          <p:cNvPr id="3" name="副标题 2">
            <a:extLst>
              <a:ext uri="{FF2B5EF4-FFF2-40B4-BE49-F238E27FC236}">
                <a16:creationId xmlns:a16="http://schemas.microsoft.com/office/drawing/2014/main" id="{9B6D3A65-6862-43F3-B0B7-10205FFD71B9}"/>
              </a:ext>
            </a:extLst>
          </p:cNvPr>
          <p:cNvSpPr>
            <a:spLocks noGrp="1"/>
          </p:cNvSpPr>
          <p:nvPr>
            <p:ph type="subTitle" idx="1"/>
          </p:nvPr>
        </p:nvSpPr>
        <p:spPr/>
        <p:txBody>
          <a:bodyPr/>
          <a:lstStyle/>
          <a:p>
            <a:endParaRPr lang="zh-CN" altLang="en-US"/>
          </a:p>
        </p:txBody>
      </p:sp>
      <p:pic>
        <p:nvPicPr>
          <p:cNvPr id="6" name="图片 5">
            <a:extLst>
              <a:ext uri="{FF2B5EF4-FFF2-40B4-BE49-F238E27FC236}">
                <a16:creationId xmlns:a16="http://schemas.microsoft.com/office/drawing/2014/main" id="{470254CA-192B-4969-915C-E83C3C3AB8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矩形 6">
            <a:extLst>
              <a:ext uri="{FF2B5EF4-FFF2-40B4-BE49-F238E27FC236}">
                <a16:creationId xmlns:a16="http://schemas.microsoft.com/office/drawing/2014/main" id="{F8C9F472-CBA2-4177-8CA7-DD302FC90870}"/>
              </a:ext>
            </a:extLst>
          </p:cNvPr>
          <p:cNvSpPr/>
          <p:nvPr/>
        </p:nvSpPr>
        <p:spPr>
          <a:xfrm>
            <a:off x="3573710" y="1359673"/>
            <a:ext cx="8380602" cy="1015663"/>
          </a:xfrm>
          <a:prstGeom prst="rect">
            <a:avLst/>
          </a:prstGeom>
          <a:noFill/>
        </p:spPr>
        <p:txBody>
          <a:bodyPr wrap="square" lIns="91440" tIns="45720" rIns="91440" bIns="45720">
            <a:spAutoFit/>
          </a:bodyPr>
          <a:lstStyle/>
          <a:p>
            <a:pPr algn="ctr"/>
            <a:r>
              <a:rPr lang="en-US" altLang="zh-CN" sz="6000" b="1" cap="none" spc="0" dirty="0">
                <a:ln w="12700">
                  <a:solidFill>
                    <a:schemeClr val="accent5"/>
                  </a:solidFill>
                  <a:prstDash val="solid"/>
                </a:ln>
                <a:pattFill prst="ltDnDiag">
                  <a:fgClr>
                    <a:schemeClr val="accent5">
                      <a:lumMod val="60000"/>
                      <a:lumOff val="40000"/>
                    </a:schemeClr>
                  </a:fgClr>
                  <a:bgClr>
                    <a:schemeClr val="bg1"/>
                  </a:bgClr>
                </a:pattFill>
                <a:effectLst/>
              </a:rPr>
              <a:t>C++</a:t>
            </a:r>
            <a:r>
              <a:rPr lang="zh-CN" altLang="en-US" sz="6000" b="1" cap="none" spc="0" dirty="0">
                <a:ln w="12700">
                  <a:solidFill>
                    <a:schemeClr val="accent5"/>
                  </a:solidFill>
                  <a:prstDash val="solid"/>
                </a:ln>
                <a:pattFill prst="ltDnDiag">
                  <a:fgClr>
                    <a:schemeClr val="accent5">
                      <a:lumMod val="60000"/>
                      <a:lumOff val="40000"/>
                    </a:schemeClr>
                  </a:fgClr>
                  <a:bgClr>
                    <a:schemeClr val="bg1"/>
                  </a:bgClr>
                </a:pattFill>
                <a:effectLst/>
              </a:rPr>
              <a:t>程序设计精要教程</a:t>
            </a:r>
          </a:p>
        </p:txBody>
      </p:sp>
      <p:sp>
        <p:nvSpPr>
          <p:cNvPr id="8" name="矩形 7">
            <a:extLst>
              <a:ext uri="{FF2B5EF4-FFF2-40B4-BE49-F238E27FC236}">
                <a16:creationId xmlns:a16="http://schemas.microsoft.com/office/drawing/2014/main" id="{06F85761-B2E6-4E27-8353-63D7D448F057}"/>
              </a:ext>
            </a:extLst>
          </p:cNvPr>
          <p:cNvSpPr/>
          <p:nvPr/>
        </p:nvSpPr>
        <p:spPr>
          <a:xfrm>
            <a:off x="6600253" y="4703544"/>
            <a:ext cx="2954655" cy="646331"/>
          </a:xfrm>
          <a:prstGeom prst="rect">
            <a:avLst/>
          </a:prstGeom>
          <a:noFill/>
        </p:spPr>
        <p:txBody>
          <a:bodyPr wrap="none" lIns="91440" tIns="45720" rIns="91440" bIns="45720">
            <a:spAutoFit/>
          </a:bodyPr>
          <a:lstStyle/>
          <a:p>
            <a:pPr algn="ctr"/>
            <a:r>
              <a:rPr lang="zh-CN" altLang="en-US" sz="3600" b="1" cap="none" spc="0" dirty="0">
                <a:ln w="12700">
                  <a:solidFill>
                    <a:schemeClr val="accent5"/>
                  </a:solidFill>
                  <a:prstDash val="solid"/>
                </a:ln>
                <a:pattFill prst="ltDnDiag">
                  <a:fgClr>
                    <a:schemeClr val="accent5">
                      <a:lumMod val="60000"/>
                      <a:lumOff val="40000"/>
                    </a:schemeClr>
                  </a:fgClr>
                  <a:bgClr>
                    <a:schemeClr val="bg1"/>
                  </a:bgClr>
                </a:pattFill>
                <a:effectLst/>
              </a:rPr>
              <a:t>华中科技大学</a:t>
            </a:r>
          </a:p>
        </p:txBody>
      </p:sp>
    </p:spTree>
    <p:extLst>
      <p:ext uri="{BB962C8B-B14F-4D97-AF65-F5344CB8AC3E}">
        <p14:creationId xmlns:p14="http://schemas.microsoft.com/office/powerpoint/2010/main" val="17139936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12</a:t>
            </a:r>
            <a:r>
              <a:rPr lang="zh-CN" altLang="en-US" b="1" dirty="0">
                <a:latin typeface="隶书" panose="02010509060101010101" pitchFamily="49" charset="-122"/>
                <a:ea typeface="隶书" panose="02010509060101010101" pitchFamily="49" charset="-122"/>
              </a:rPr>
              <a:t>章</a:t>
            </a:r>
            <a:r>
              <a:rPr lang="en-US" altLang="zh-CN" b="1" dirty="0">
                <a:latin typeface="隶书" panose="02010509060101010101" pitchFamily="49" charset="-122"/>
                <a:ea typeface="隶书" panose="02010509060101010101" pitchFamily="49" charset="-122"/>
              </a:rPr>
              <a:t>  </a:t>
            </a:r>
            <a:r>
              <a:rPr lang="zh-CN" altLang="en-US" b="1" dirty="0">
                <a:latin typeface="隶书" panose="02010509060101010101" pitchFamily="49" charset="-122"/>
                <a:ea typeface="隶书" panose="02010509060101010101" pitchFamily="49" charset="-122"/>
              </a:rPr>
              <a:t>类型解析、转换与推导</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838200" y="1825625"/>
            <a:ext cx="10515600" cy="1865531"/>
          </a:xfrm>
        </p:spPr>
        <p:txBody>
          <a:bodyPr/>
          <a:lstStyle/>
          <a:p>
            <a:pPr>
              <a:buFont typeface="Wingdings" panose="05000000000000000000" pitchFamily="2" charset="2"/>
              <a:buChar char="u"/>
            </a:pPr>
            <a:r>
              <a:rPr lang="en-US" altLang="zh-CN" dirty="0">
                <a:latin typeface="华文新魏" panose="02010800040101010101" pitchFamily="2" charset="-122"/>
                <a:ea typeface="华文新魏" panose="02010800040101010101" pitchFamily="2" charset="-122"/>
              </a:rPr>
              <a:t>12.2  cast</a:t>
            </a:r>
            <a:r>
              <a:rPr lang="zh-CN" altLang="en-US" dirty="0">
                <a:latin typeface="华文新魏" panose="02010800040101010101" pitchFamily="2" charset="-122"/>
                <a:ea typeface="华文新魏" panose="02010800040101010101" pitchFamily="2" charset="-122"/>
              </a:rPr>
              <a:t>系列类型转换（命名强制类型转换）</a:t>
            </a:r>
          </a:p>
        </p:txBody>
      </p:sp>
      <p:sp>
        <p:nvSpPr>
          <p:cNvPr id="6" name="文本框 5">
            <a:extLst>
              <a:ext uri="{FF2B5EF4-FFF2-40B4-BE49-F238E27FC236}">
                <a16:creationId xmlns:a16="http://schemas.microsoft.com/office/drawing/2014/main" id="{2845B5B1-E0D9-48D9-A8B5-77F96D442EE8}"/>
              </a:ext>
            </a:extLst>
          </p:cNvPr>
          <p:cNvSpPr txBox="1"/>
          <p:nvPr/>
        </p:nvSpPr>
        <p:spPr>
          <a:xfrm>
            <a:off x="304800" y="2354151"/>
            <a:ext cx="11413724" cy="3611310"/>
          </a:xfrm>
          <a:prstGeom prst="rect">
            <a:avLst/>
          </a:prstGeom>
          <a:noFill/>
        </p:spPr>
        <p:txBody>
          <a:bodyPr wrap="square">
            <a:spAutoFit/>
          </a:bodyPr>
          <a:lstStyle/>
          <a:p>
            <a:pPr marL="228600" indent="-228600">
              <a:lnSpc>
                <a:spcPct val="90000"/>
              </a:lnSpc>
              <a:spcBef>
                <a:spcPts val="500"/>
              </a:spcBef>
              <a:buFont typeface="Wingdings" panose="05000000000000000000" pitchFamily="2" charset="2"/>
              <a:buChar char="l"/>
              <a:defRPr/>
            </a:pPr>
            <a:r>
              <a:rPr lang="en-US" altLang="zh-CN" sz="2400" b="1" dirty="0" err="1">
                <a:solidFill>
                  <a:srgbClr val="FF0000"/>
                </a:solidFill>
                <a:latin typeface="华文新魏" panose="02010800040101010101" pitchFamily="2" charset="-122"/>
                <a:ea typeface="华文新魏" panose="02010800040101010101" pitchFamily="2" charset="-122"/>
              </a:rPr>
              <a:t>static_cast</a:t>
            </a:r>
            <a:r>
              <a:rPr lang="zh-CN" altLang="en-US" sz="2400" b="1" dirty="0">
                <a:solidFill>
                  <a:srgbClr val="FF0000"/>
                </a:solidFill>
                <a:latin typeface="华文新魏" panose="02010800040101010101" pitchFamily="2" charset="-122"/>
                <a:ea typeface="华文新魏" panose="02010800040101010101" pitchFamily="2" charset="-122"/>
              </a:rPr>
              <a:t>同</a:t>
            </a:r>
            <a:r>
              <a:rPr lang="en-US" altLang="zh-CN" sz="2400" b="1" dirty="0">
                <a:solidFill>
                  <a:srgbClr val="FF0000"/>
                </a:solidFill>
                <a:latin typeface="华文新魏" panose="02010800040101010101" pitchFamily="2" charset="-122"/>
                <a:ea typeface="华文新魏" panose="02010800040101010101" pitchFamily="2" charset="-122"/>
              </a:rPr>
              <a:t>C</a:t>
            </a:r>
            <a:r>
              <a:rPr lang="zh-CN" altLang="en-US" sz="2400" b="1" dirty="0">
                <a:solidFill>
                  <a:srgbClr val="FF0000"/>
                </a:solidFill>
                <a:latin typeface="华文新魏" panose="02010800040101010101" pitchFamily="2" charset="-122"/>
                <a:ea typeface="华文新魏" panose="02010800040101010101" pitchFamily="2" charset="-122"/>
              </a:rPr>
              <a:t>语言的强制类型转换用法基本相同</a:t>
            </a:r>
            <a:r>
              <a:rPr lang="zh-CN" altLang="en-US" sz="2400" b="1" dirty="0">
                <a:latin typeface="华文新魏" panose="02010800040101010101" pitchFamily="2" charset="-122"/>
                <a:ea typeface="华文新魏" panose="02010800040101010101" pitchFamily="2" charset="-122"/>
              </a:rPr>
              <a:t>，但不能从源类型中去除</a:t>
            </a:r>
            <a:r>
              <a:rPr lang="en-US" altLang="zh-CN" sz="2400" b="1" dirty="0">
                <a:latin typeface="华文新魏" panose="02010800040101010101" pitchFamily="2" charset="-122"/>
                <a:ea typeface="华文新魏" panose="02010800040101010101" pitchFamily="2" charset="-122"/>
              </a:rPr>
              <a:t>const</a:t>
            </a:r>
            <a:r>
              <a:rPr lang="zh-CN" altLang="en-US" sz="2400" b="1" dirty="0">
                <a:latin typeface="华文新魏" panose="02010800040101010101" pitchFamily="2" charset="-122"/>
                <a:ea typeface="华文新魏" panose="02010800040101010101" pitchFamily="2" charset="-122"/>
              </a:rPr>
              <a:t>和</a:t>
            </a:r>
            <a:r>
              <a:rPr lang="en-US" altLang="zh-CN" sz="2400" b="1" dirty="0" err="1">
                <a:latin typeface="华文新魏" panose="02010800040101010101" pitchFamily="2" charset="-122"/>
                <a:ea typeface="华文新魏" panose="02010800040101010101" pitchFamily="2" charset="-122"/>
              </a:rPr>
              <a:t>volitale</a:t>
            </a:r>
            <a:r>
              <a:rPr lang="zh-CN" altLang="en-US" sz="2400" b="1" dirty="0">
                <a:latin typeface="华文新魏" panose="02010800040101010101" pitchFamily="2" charset="-122"/>
                <a:ea typeface="华文新魏" panose="02010800040101010101" pitchFamily="2" charset="-122"/>
              </a:rPr>
              <a:t>属性，不做多态相关的检查。</a:t>
            </a:r>
            <a:endParaRPr lang="en-US" altLang="zh-CN" sz="2400" b="1" dirty="0">
              <a:latin typeface="华文新魏" panose="02010800040101010101" pitchFamily="2" charset="-122"/>
              <a:ea typeface="华文新魏" panose="02010800040101010101" pitchFamily="2" charset="-122"/>
            </a:endParaRPr>
          </a:p>
          <a:p>
            <a:pPr marL="228600" indent="-228600">
              <a:lnSpc>
                <a:spcPct val="90000"/>
              </a:lnSpc>
              <a:spcBef>
                <a:spcPts val="500"/>
              </a:spcBef>
              <a:buFont typeface="Wingdings" panose="05000000000000000000" pitchFamily="2" charset="2"/>
              <a:buChar char="l"/>
              <a:defRPr/>
            </a:pPr>
            <a:r>
              <a:rPr lang="en-US" altLang="zh-CN" sz="2400" b="1" dirty="0" err="1">
                <a:solidFill>
                  <a:srgbClr val="FF0000"/>
                </a:solidFill>
                <a:latin typeface="华文新魏" panose="02010800040101010101" pitchFamily="2" charset="-122"/>
                <a:ea typeface="华文新魏" panose="02010800040101010101" pitchFamily="2" charset="-122"/>
              </a:rPr>
              <a:t>const_cast</a:t>
            </a:r>
            <a:r>
              <a:rPr lang="zh-CN" altLang="en-US" sz="2400" b="1" dirty="0">
                <a:solidFill>
                  <a:srgbClr val="FF0000"/>
                </a:solidFill>
                <a:latin typeface="华文新魏" panose="02010800040101010101" pitchFamily="2" charset="-122"/>
                <a:ea typeface="华文新魏" panose="02010800040101010101" pitchFamily="2" charset="-122"/>
              </a:rPr>
              <a:t>同</a:t>
            </a:r>
            <a:r>
              <a:rPr lang="en-US" altLang="zh-CN" sz="2400" b="1" dirty="0">
                <a:solidFill>
                  <a:srgbClr val="FF0000"/>
                </a:solidFill>
                <a:latin typeface="华文新魏" panose="02010800040101010101" pitchFamily="2" charset="-122"/>
                <a:ea typeface="华文新魏" panose="02010800040101010101" pitchFamily="2" charset="-122"/>
              </a:rPr>
              <a:t>C</a:t>
            </a:r>
            <a:r>
              <a:rPr lang="zh-CN" altLang="en-US" sz="2400" b="1" dirty="0">
                <a:solidFill>
                  <a:srgbClr val="FF0000"/>
                </a:solidFill>
                <a:latin typeface="华文新魏" panose="02010800040101010101" pitchFamily="2" charset="-122"/>
                <a:ea typeface="华文新魏" panose="02010800040101010101" pitchFamily="2" charset="-122"/>
              </a:rPr>
              <a:t>语言的强制类型转换用法基本相同</a:t>
            </a:r>
            <a:r>
              <a:rPr lang="zh-CN" altLang="en-US" sz="2400" b="1" dirty="0">
                <a:latin typeface="华文新魏" panose="02010800040101010101" pitchFamily="2" charset="-122"/>
                <a:ea typeface="华文新魏" panose="02010800040101010101" pitchFamily="2" charset="-122"/>
              </a:rPr>
              <a:t>，但</a:t>
            </a:r>
            <a:r>
              <a:rPr lang="zh-CN" altLang="zh-CN" sz="2400" b="1" dirty="0">
                <a:latin typeface="华文新魏" panose="02010800040101010101" pitchFamily="2" charset="-122"/>
                <a:ea typeface="华文新魏" panose="02010800040101010101" pitchFamily="2" charset="-122"/>
              </a:rPr>
              <a:t>能从源类型中去除</a:t>
            </a:r>
            <a:r>
              <a:rPr lang="en-US" altLang="zh-CN" sz="2400" b="1" dirty="0">
                <a:latin typeface="华文新魏" panose="02010800040101010101" pitchFamily="2" charset="-122"/>
                <a:ea typeface="华文新魏" panose="02010800040101010101" pitchFamily="2" charset="-122"/>
              </a:rPr>
              <a:t>const</a:t>
            </a:r>
            <a:r>
              <a:rPr lang="zh-CN" altLang="zh-CN" sz="2400" b="1" dirty="0">
                <a:latin typeface="华文新魏" panose="02010800040101010101" pitchFamily="2" charset="-122"/>
                <a:ea typeface="华文新魏" panose="02010800040101010101" pitchFamily="2" charset="-122"/>
              </a:rPr>
              <a:t>和</a:t>
            </a:r>
            <a:r>
              <a:rPr lang="en-US" altLang="zh-CN" sz="2400" b="1" dirty="0" err="1">
                <a:latin typeface="华文新魏" panose="02010800040101010101" pitchFamily="2" charset="-122"/>
                <a:ea typeface="华文新魏" panose="02010800040101010101" pitchFamily="2" charset="-122"/>
              </a:rPr>
              <a:t>volitale</a:t>
            </a:r>
            <a:r>
              <a:rPr lang="zh-CN" altLang="zh-CN" sz="2400" b="1" dirty="0">
                <a:latin typeface="华文新魏" panose="02010800040101010101" pitchFamily="2" charset="-122"/>
                <a:ea typeface="华文新魏" panose="02010800040101010101" pitchFamily="2" charset="-122"/>
              </a:rPr>
              <a:t>属性</a:t>
            </a:r>
            <a:r>
              <a:rPr lang="zh-CN" altLang="en-US" sz="2400" b="1" dirty="0">
                <a:latin typeface="华文新魏" panose="02010800040101010101" pitchFamily="2" charset="-122"/>
                <a:ea typeface="华文新魏" panose="02010800040101010101" pitchFamily="2" charset="-122"/>
              </a:rPr>
              <a:t>。</a:t>
            </a:r>
            <a:endParaRPr lang="en-US" altLang="zh-CN" sz="2400" b="1" dirty="0">
              <a:latin typeface="华文新魏" panose="02010800040101010101" pitchFamily="2" charset="-122"/>
              <a:ea typeface="华文新魏" panose="02010800040101010101" pitchFamily="2" charset="-122"/>
            </a:endParaRPr>
          </a:p>
          <a:p>
            <a:pPr marL="228600" indent="-228600">
              <a:lnSpc>
                <a:spcPct val="90000"/>
              </a:lnSpc>
              <a:spcBef>
                <a:spcPts val="500"/>
              </a:spcBef>
              <a:buFont typeface="Wingdings" panose="05000000000000000000" pitchFamily="2" charset="2"/>
              <a:buChar char="l"/>
              <a:defRPr/>
            </a:pPr>
            <a:r>
              <a:rPr lang="en-US" altLang="zh-CN" sz="2400" b="1" dirty="0" err="1">
                <a:latin typeface="华文新魏" panose="02010800040101010101" pitchFamily="2" charset="-122"/>
                <a:ea typeface="华文新魏" panose="02010800040101010101" pitchFamily="2" charset="-122"/>
              </a:rPr>
              <a:t>dynamic_cast</a:t>
            </a:r>
            <a:r>
              <a:rPr lang="zh-CN" altLang="en-US" sz="2400" b="1" dirty="0">
                <a:solidFill>
                  <a:srgbClr val="FF0000"/>
                </a:solidFill>
                <a:latin typeface="华文新魏" panose="02010800040101010101" pitchFamily="2" charset="-122"/>
                <a:ea typeface="华文新魏" panose="02010800040101010101" pitchFamily="2" charset="-122"/>
              </a:rPr>
              <a:t>主要用于有继承关系的基类型和派生类型之间的相互转换</a:t>
            </a:r>
            <a:r>
              <a:rPr lang="zh-CN" altLang="en-US" sz="2400" b="1" dirty="0">
                <a:latin typeface="华文新魏" panose="02010800040101010101" pitchFamily="2" charset="-122"/>
                <a:ea typeface="华文新魏" panose="02010800040101010101" pitchFamily="2" charset="-122"/>
              </a:rPr>
              <a:t>。将子类对象转换为父类对象时无须子类多态，而将基类对象转换为派生类对象时要求基类多态。</a:t>
            </a:r>
            <a:endParaRPr lang="en-US" altLang="zh-CN" sz="2400" b="1" dirty="0">
              <a:latin typeface="华文新魏" panose="02010800040101010101" pitchFamily="2" charset="-122"/>
              <a:ea typeface="华文新魏" panose="02010800040101010101" pitchFamily="2" charset="-122"/>
            </a:endParaRPr>
          </a:p>
          <a:p>
            <a:pPr marL="228600" indent="-228600">
              <a:lnSpc>
                <a:spcPct val="90000"/>
              </a:lnSpc>
              <a:spcBef>
                <a:spcPts val="500"/>
              </a:spcBef>
              <a:buFont typeface="Wingdings" panose="05000000000000000000" pitchFamily="2" charset="2"/>
              <a:buChar char="l"/>
              <a:defRPr/>
            </a:pPr>
            <a:r>
              <a:rPr lang="en-US" altLang="zh-CN" sz="2400" b="1" dirty="0" err="1">
                <a:latin typeface="华文新魏" panose="02010800040101010101" pitchFamily="2" charset="-122"/>
                <a:ea typeface="华文新魏" panose="02010800040101010101" pitchFamily="2" charset="-122"/>
              </a:rPr>
              <a:t>reinterpret_cast</a:t>
            </a:r>
            <a:r>
              <a:rPr lang="zh-CN" altLang="en-US" sz="2400" b="1" dirty="0">
                <a:latin typeface="华文新魏" panose="02010800040101010101" pitchFamily="2" charset="-122"/>
                <a:ea typeface="华文新魏" panose="02010800040101010101" pitchFamily="2" charset="-122"/>
              </a:rPr>
              <a:t>通常</a:t>
            </a:r>
            <a:r>
              <a:rPr lang="zh-CN" altLang="en-US" sz="2400" b="1" dirty="0">
                <a:solidFill>
                  <a:srgbClr val="FF0000"/>
                </a:solidFill>
                <a:latin typeface="华文新魏" panose="02010800040101010101" pitchFamily="2" charset="-122"/>
                <a:ea typeface="华文新魏" panose="02010800040101010101" pitchFamily="2" charset="-122"/>
              </a:rPr>
              <a:t>为运算对象的位模式提供低层级的重新解释</a:t>
            </a:r>
            <a:r>
              <a:rPr lang="zh-CN" altLang="en-US" sz="2400" b="1" dirty="0">
                <a:latin typeface="华文新魏" panose="02010800040101010101" pitchFamily="2" charset="-122"/>
                <a:ea typeface="华文新魏" panose="02010800040101010101" pitchFamily="2" charset="-122"/>
              </a:rPr>
              <a:t>。主要用于名字（运算对象）同指针或引用类型之间的转换，以及指针与足够大的整数类型（能够存放地址）之间的转换。</a:t>
            </a:r>
            <a:endParaRPr lang="en-US" altLang="zh-CN" sz="2400" b="1"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195272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12</a:t>
            </a:r>
            <a:r>
              <a:rPr lang="zh-CN" altLang="en-US" b="1" dirty="0">
                <a:latin typeface="隶书" panose="02010509060101010101" pitchFamily="49" charset="-122"/>
                <a:ea typeface="隶书" panose="02010509060101010101" pitchFamily="49" charset="-122"/>
              </a:rPr>
              <a:t>章</a:t>
            </a:r>
            <a:r>
              <a:rPr lang="en-US" altLang="zh-CN" b="1" dirty="0">
                <a:latin typeface="隶书" panose="02010509060101010101" pitchFamily="49" charset="-122"/>
                <a:ea typeface="隶书" panose="02010509060101010101" pitchFamily="49" charset="-122"/>
              </a:rPr>
              <a:t>  </a:t>
            </a:r>
            <a:r>
              <a:rPr lang="zh-CN" altLang="en-US" b="1" dirty="0">
                <a:latin typeface="隶书" panose="02010509060101010101" pitchFamily="49" charset="-122"/>
                <a:ea typeface="隶书" panose="02010509060101010101" pitchFamily="49" charset="-122"/>
              </a:rPr>
              <a:t>类型解析、转换与推导</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838200" y="1825625"/>
            <a:ext cx="10515600" cy="1865531"/>
          </a:xfrm>
        </p:spPr>
        <p:txBody>
          <a:bodyPr/>
          <a:lstStyle/>
          <a:p>
            <a:pPr>
              <a:buFont typeface="Wingdings" panose="05000000000000000000" pitchFamily="2" charset="2"/>
              <a:buChar char="u"/>
            </a:pPr>
            <a:r>
              <a:rPr lang="en-US" altLang="zh-CN" dirty="0" err="1">
                <a:latin typeface="华文新魏" panose="02010800040101010101" pitchFamily="2" charset="-122"/>
                <a:ea typeface="华文新魏" panose="02010800040101010101" pitchFamily="2" charset="-122"/>
              </a:rPr>
              <a:t>static_cast</a:t>
            </a:r>
            <a:r>
              <a:rPr lang="en-US" altLang="zh-CN" dirty="0">
                <a:latin typeface="华文新魏" panose="02010800040101010101" pitchFamily="2" charset="-122"/>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静态转换</a:t>
            </a:r>
          </a:p>
        </p:txBody>
      </p:sp>
      <p:sp>
        <p:nvSpPr>
          <p:cNvPr id="6" name="文本框 5">
            <a:extLst>
              <a:ext uri="{FF2B5EF4-FFF2-40B4-BE49-F238E27FC236}">
                <a16:creationId xmlns:a16="http://schemas.microsoft.com/office/drawing/2014/main" id="{2845B5B1-E0D9-48D9-A8B5-77F96D442EE8}"/>
              </a:ext>
            </a:extLst>
          </p:cNvPr>
          <p:cNvSpPr txBox="1"/>
          <p:nvPr/>
        </p:nvSpPr>
        <p:spPr>
          <a:xfrm>
            <a:off x="642891" y="2519036"/>
            <a:ext cx="10515600" cy="3010632"/>
          </a:xfrm>
          <a:prstGeom prst="rect">
            <a:avLst/>
          </a:prstGeom>
          <a:noFill/>
        </p:spPr>
        <p:txBody>
          <a:bodyPr wrap="square">
            <a:spAutoFit/>
          </a:bodyPr>
          <a:lstStyle/>
          <a:p>
            <a:pPr marL="228600"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使用格式为“</a:t>
            </a:r>
            <a:r>
              <a:rPr lang="en-US" altLang="zh-CN" sz="2400" b="1" dirty="0" err="1">
                <a:latin typeface="华文新魏" panose="02010800040101010101" pitchFamily="2" charset="-122"/>
                <a:ea typeface="华文新魏" panose="02010800040101010101" pitchFamily="2" charset="-122"/>
              </a:rPr>
              <a:t>static_cast</a:t>
            </a:r>
            <a:r>
              <a:rPr lang="en-US" altLang="zh-CN" sz="2400" b="1" dirty="0">
                <a:latin typeface="华文新魏" panose="02010800040101010101" pitchFamily="2" charset="-122"/>
                <a:ea typeface="华文新魏" panose="02010800040101010101" pitchFamily="2" charset="-122"/>
              </a:rPr>
              <a:t>&lt;T&gt; (expr)”</a:t>
            </a:r>
            <a:r>
              <a:rPr lang="zh-CN" altLang="en-US" sz="2400" b="1" dirty="0">
                <a:latin typeface="华文新魏" panose="02010800040101010101" pitchFamily="2" charset="-122"/>
                <a:ea typeface="华文新魏" panose="02010800040101010101" pitchFamily="2" charset="-122"/>
              </a:rPr>
              <a:t>，用于将数值表达式</a:t>
            </a:r>
            <a:r>
              <a:rPr lang="en-US" altLang="zh-CN" sz="2400" b="1" dirty="0">
                <a:latin typeface="华文新魏" panose="02010800040101010101" pitchFamily="2" charset="-122"/>
                <a:ea typeface="华文新魏" panose="02010800040101010101" pitchFamily="2" charset="-122"/>
              </a:rPr>
              <a:t>expr</a:t>
            </a:r>
            <a:r>
              <a:rPr lang="zh-CN" altLang="en-US" sz="2400" b="1" dirty="0">
                <a:latin typeface="华文新魏" panose="02010800040101010101" pitchFamily="2" charset="-122"/>
                <a:ea typeface="华文新魏" panose="02010800040101010101" pitchFamily="2" charset="-122"/>
              </a:rPr>
              <a:t>的源类型转换为</a:t>
            </a:r>
            <a:r>
              <a:rPr lang="en-US" altLang="zh-CN" sz="2400" b="1" dirty="0">
                <a:latin typeface="华文新魏" panose="02010800040101010101" pitchFamily="2" charset="-122"/>
                <a:ea typeface="华文新魏" panose="02010800040101010101" pitchFamily="2" charset="-122"/>
              </a:rPr>
              <a:t>T</a:t>
            </a:r>
            <a:r>
              <a:rPr lang="zh-CN" altLang="en-US" sz="2400" b="1" dirty="0">
                <a:latin typeface="华文新魏" panose="02010800040101010101" pitchFamily="2" charset="-122"/>
                <a:ea typeface="华文新魏" panose="02010800040101010101" pitchFamily="2" charset="-122"/>
              </a:rPr>
              <a:t>目标类型。</a:t>
            </a:r>
            <a:endParaRPr lang="en-US" altLang="zh-CN" sz="2400" b="1" dirty="0">
              <a:latin typeface="华文新魏" panose="02010800040101010101" pitchFamily="2" charset="-122"/>
              <a:ea typeface="华文新魏" panose="02010800040101010101" pitchFamily="2" charset="-122"/>
            </a:endParaRPr>
          </a:p>
          <a:p>
            <a:pPr marL="228600"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目标类型</a:t>
            </a:r>
            <a:r>
              <a:rPr lang="en-US" altLang="zh-CN" sz="2400" b="1" dirty="0">
                <a:latin typeface="华文新魏" panose="02010800040101010101" pitchFamily="2" charset="-122"/>
                <a:ea typeface="华文新魏" panose="02010800040101010101" pitchFamily="2" charset="-122"/>
              </a:rPr>
              <a:t>T</a:t>
            </a:r>
            <a:r>
              <a:rPr lang="zh-CN" altLang="en-US" sz="2400" b="1" dirty="0">
                <a:latin typeface="华文新魏" panose="02010800040101010101" pitchFamily="2" charset="-122"/>
                <a:ea typeface="华文新魏" panose="02010800040101010101" pitchFamily="2" charset="-122"/>
              </a:rPr>
              <a:t>不能包含</a:t>
            </a:r>
            <a:r>
              <a:rPr lang="zh-CN" altLang="en-US" sz="2400" b="1" dirty="0">
                <a:solidFill>
                  <a:srgbClr val="FF0000"/>
                </a:solidFill>
                <a:latin typeface="华文新魏" panose="02010800040101010101" pitchFamily="2" charset="-122"/>
                <a:ea typeface="华文新魏" panose="02010800040101010101" pitchFamily="2" charset="-122"/>
              </a:rPr>
              <a:t>存储位置类修饰符</a:t>
            </a:r>
            <a:r>
              <a:rPr lang="zh-CN" altLang="en-US" sz="2400" b="1" dirty="0">
                <a:latin typeface="华文新魏" panose="02010800040101010101" pitchFamily="2" charset="-122"/>
                <a:ea typeface="华文新魏" panose="02010800040101010101" pitchFamily="2" charset="-122"/>
              </a:rPr>
              <a:t>，如</a:t>
            </a:r>
            <a:r>
              <a:rPr lang="en-US" altLang="zh-CN" sz="2400" b="1" dirty="0">
                <a:latin typeface="华文新魏" panose="02010800040101010101" pitchFamily="2" charset="-122"/>
                <a:ea typeface="华文新魏" panose="02010800040101010101" pitchFamily="2" charset="-122"/>
              </a:rPr>
              <a:t>static</a:t>
            </a:r>
            <a:r>
              <a:rPr lang="zh-CN" altLang="en-US" sz="2400" b="1" dirty="0">
                <a:latin typeface="华文新魏" panose="02010800040101010101" pitchFamily="2" charset="-122"/>
                <a:ea typeface="华文新魏" panose="02010800040101010101" pitchFamily="2" charset="-122"/>
              </a:rPr>
              <a:t>、</a:t>
            </a:r>
            <a:r>
              <a:rPr lang="en-US" altLang="zh-CN" sz="2400" b="1" dirty="0">
                <a:latin typeface="华文新魏" panose="02010800040101010101" pitchFamily="2" charset="-122"/>
                <a:ea typeface="华文新魏" panose="02010800040101010101" pitchFamily="2" charset="-122"/>
              </a:rPr>
              <a:t>extern</a:t>
            </a:r>
            <a:r>
              <a:rPr lang="zh-CN" altLang="en-US" sz="2400" b="1" dirty="0">
                <a:latin typeface="华文新魏" panose="02010800040101010101" pitchFamily="2" charset="-122"/>
                <a:ea typeface="华文新魏" panose="02010800040101010101" pitchFamily="2" charset="-122"/>
              </a:rPr>
              <a:t>、</a:t>
            </a:r>
            <a:r>
              <a:rPr lang="en-US" altLang="zh-CN" sz="2400" b="1" dirty="0">
                <a:latin typeface="华文新魏" panose="02010800040101010101" pitchFamily="2" charset="-122"/>
                <a:ea typeface="华文新魏" panose="02010800040101010101" pitchFamily="2" charset="-122"/>
              </a:rPr>
              <a:t>auto</a:t>
            </a:r>
            <a:r>
              <a:rPr lang="zh-CN" altLang="en-US" sz="2400" b="1" dirty="0">
                <a:latin typeface="华文新魏" panose="02010800040101010101" pitchFamily="2" charset="-122"/>
                <a:ea typeface="华文新魏" panose="02010800040101010101" pitchFamily="2" charset="-122"/>
              </a:rPr>
              <a:t>、</a:t>
            </a:r>
            <a:r>
              <a:rPr lang="en-US" altLang="zh-CN" sz="2400" b="1" dirty="0">
                <a:latin typeface="华文新魏" panose="02010800040101010101" pitchFamily="2" charset="-122"/>
                <a:ea typeface="华文新魏" panose="02010800040101010101" pitchFamily="2" charset="-122"/>
              </a:rPr>
              <a:t>register</a:t>
            </a:r>
            <a:r>
              <a:rPr lang="zh-CN" altLang="en-US" sz="2400" b="1" dirty="0">
                <a:latin typeface="华文新魏" panose="02010800040101010101" pitchFamily="2" charset="-122"/>
                <a:ea typeface="华文新魏" panose="02010800040101010101" pitchFamily="2" charset="-122"/>
              </a:rPr>
              <a:t>等。</a:t>
            </a:r>
            <a:endParaRPr lang="en-US" altLang="zh-CN" sz="2400" b="1" dirty="0">
              <a:latin typeface="华文新魏" panose="02010800040101010101" pitchFamily="2" charset="-122"/>
              <a:ea typeface="华文新魏" panose="02010800040101010101" pitchFamily="2" charset="-122"/>
            </a:endParaRPr>
          </a:p>
          <a:p>
            <a:pPr marL="228600" indent="-228600">
              <a:lnSpc>
                <a:spcPct val="90000"/>
              </a:lnSpc>
              <a:spcBef>
                <a:spcPts val="500"/>
              </a:spcBef>
              <a:buFont typeface="Wingdings" panose="05000000000000000000" pitchFamily="2" charset="2"/>
              <a:buChar char="l"/>
              <a:defRPr/>
            </a:pPr>
            <a:r>
              <a:rPr lang="en-US" altLang="zh-CN" sz="2400" b="1" dirty="0" err="1">
                <a:latin typeface="华文新魏" panose="02010800040101010101" pitchFamily="2" charset="-122"/>
                <a:ea typeface="华文新魏" panose="02010800040101010101" pitchFamily="2" charset="-122"/>
              </a:rPr>
              <a:t>static_cast</a:t>
            </a:r>
            <a:r>
              <a:rPr lang="zh-CN" altLang="en-US" sz="2400" b="1" dirty="0">
                <a:latin typeface="华文新魏" panose="02010800040101010101" pitchFamily="2" charset="-122"/>
                <a:ea typeface="华文新魏" panose="02010800040101010101" pitchFamily="2" charset="-122"/>
              </a:rPr>
              <a:t>仅在编译时</a:t>
            </a:r>
            <a:r>
              <a:rPr lang="zh-CN" altLang="en-US" sz="2400" b="1" dirty="0">
                <a:solidFill>
                  <a:srgbClr val="FF0000"/>
                </a:solidFill>
                <a:latin typeface="华文新魏" panose="02010800040101010101" pitchFamily="2" charset="-122"/>
                <a:ea typeface="华文新魏" panose="02010800040101010101" pitchFamily="2" charset="-122"/>
              </a:rPr>
              <a:t>静态检查源类型能否转换为</a:t>
            </a:r>
            <a:r>
              <a:rPr lang="en-US" altLang="zh-CN" sz="2400" b="1" dirty="0">
                <a:solidFill>
                  <a:srgbClr val="FF0000"/>
                </a:solidFill>
                <a:latin typeface="华文新魏" panose="02010800040101010101" pitchFamily="2" charset="-122"/>
                <a:ea typeface="华文新魏" panose="02010800040101010101" pitchFamily="2" charset="-122"/>
              </a:rPr>
              <a:t>T</a:t>
            </a:r>
            <a:r>
              <a:rPr lang="zh-CN" altLang="en-US" sz="2400" b="1" dirty="0">
                <a:solidFill>
                  <a:srgbClr val="FF0000"/>
                </a:solidFill>
                <a:latin typeface="华文新魏" panose="02010800040101010101" pitchFamily="2" charset="-122"/>
                <a:ea typeface="华文新魏" panose="02010800040101010101" pitchFamily="2" charset="-122"/>
              </a:rPr>
              <a:t>类型</a:t>
            </a:r>
            <a:r>
              <a:rPr lang="zh-CN" altLang="en-US" sz="2400" b="1" dirty="0">
                <a:latin typeface="华文新魏" panose="02010800040101010101" pitchFamily="2" charset="-122"/>
                <a:ea typeface="华文新魏" panose="02010800040101010101" pitchFamily="2" charset="-122"/>
              </a:rPr>
              <a:t>，运行时不做动态类型检查。</a:t>
            </a:r>
            <a:endParaRPr lang="en-US" altLang="zh-CN" sz="2400" b="1" dirty="0">
              <a:latin typeface="华文新魏" panose="02010800040101010101" pitchFamily="2" charset="-122"/>
              <a:ea typeface="华文新魏" panose="02010800040101010101" pitchFamily="2" charset="-122"/>
            </a:endParaRPr>
          </a:p>
          <a:p>
            <a:pPr marL="228600" indent="-228600">
              <a:lnSpc>
                <a:spcPct val="90000"/>
              </a:lnSpc>
              <a:spcBef>
                <a:spcPts val="500"/>
              </a:spcBef>
              <a:buFont typeface="Wingdings" panose="05000000000000000000" pitchFamily="2" charset="2"/>
              <a:buChar char="l"/>
              <a:defRPr/>
            </a:pPr>
            <a:r>
              <a:rPr lang="en-US" altLang="zh-CN" sz="2400" b="1" dirty="0" err="1">
                <a:latin typeface="华文新魏" panose="02010800040101010101" pitchFamily="2" charset="-122"/>
                <a:ea typeface="华文新魏" panose="02010800040101010101" pitchFamily="2" charset="-122"/>
              </a:rPr>
              <a:t>static_cast</a:t>
            </a:r>
            <a:r>
              <a:rPr lang="zh-CN" altLang="en-US" sz="2400" b="1" dirty="0">
                <a:latin typeface="华文新魏" panose="02010800040101010101" pitchFamily="2" charset="-122"/>
                <a:ea typeface="华文新魏" panose="02010800040101010101" pitchFamily="2" charset="-122"/>
              </a:rPr>
              <a:t>不能去除源类型的</a:t>
            </a:r>
            <a:r>
              <a:rPr lang="en-US" altLang="zh-CN" sz="2400" b="1" dirty="0">
                <a:latin typeface="华文新魏" panose="02010800040101010101" pitchFamily="2" charset="-122"/>
                <a:ea typeface="华文新魏" panose="02010800040101010101" pitchFamily="2" charset="-122"/>
              </a:rPr>
              <a:t>const</a:t>
            </a:r>
            <a:r>
              <a:rPr lang="zh-CN" altLang="en-US" sz="2400" b="1" dirty="0">
                <a:latin typeface="华文新魏" panose="02010800040101010101" pitchFamily="2" charset="-122"/>
                <a:ea typeface="华文新魏" panose="02010800040101010101" pitchFamily="2" charset="-122"/>
              </a:rPr>
              <a:t>或</a:t>
            </a:r>
            <a:r>
              <a:rPr lang="en-US" altLang="zh-CN" sz="2400" b="1" dirty="0">
                <a:latin typeface="华文新魏" panose="02010800040101010101" pitchFamily="2" charset="-122"/>
                <a:ea typeface="华文新魏" panose="02010800040101010101" pitchFamily="2" charset="-122"/>
              </a:rPr>
              <a:t>volatile</a:t>
            </a:r>
            <a:r>
              <a:rPr lang="zh-CN" altLang="en-US" sz="2400" b="1" dirty="0">
                <a:latin typeface="华文新魏" panose="02010800040101010101" pitchFamily="2" charset="-122"/>
                <a:ea typeface="华文新魏" panose="02010800040101010101" pitchFamily="2" charset="-122"/>
              </a:rPr>
              <a:t>。即不能将指向</a:t>
            </a:r>
            <a:r>
              <a:rPr lang="en-US" altLang="zh-CN" sz="2400" b="1" dirty="0">
                <a:latin typeface="华文新魏" panose="02010800040101010101" pitchFamily="2" charset="-122"/>
                <a:ea typeface="华文新魏" panose="02010800040101010101" pitchFamily="2" charset="-122"/>
              </a:rPr>
              <a:t>const</a:t>
            </a:r>
            <a:r>
              <a:rPr lang="zh-CN" altLang="en-US" sz="2400" b="1" dirty="0">
                <a:latin typeface="华文新魏" panose="02010800040101010101" pitchFamily="2" charset="-122"/>
                <a:ea typeface="华文新魏" panose="02010800040101010101" pitchFamily="2" charset="-122"/>
              </a:rPr>
              <a:t>或</a:t>
            </a:r>
            <a:r>
              <a:rPr lang="en-US" altLang="zh-CN" sz="2400" b="1" dirty="0">
                <a:latin typeface="华文新魏" panose="02010800040101010101" pitchFamily="2" charset="-122"/>
                <a:ea typeface="华文新魏" panose="02010800040101010101" pitchFamily="2" charset="-122"/>
              </a:rPr>
              <a:t>volatile</a:t>
            </a:r>
            <a:r>
              <a:rPr lang="zh-CN" altLang="en-US" sz="2400" b="1" dirty="0">
                <a:latin typeface="华文新魏" panose="02010800040101010101" pitchFamily="2" charset="-122"/>
                <a:ea typeface="华文新魏" panose="02010800040101010101" pitchFamily="2" charset="-122"/>
              </a:rPr>
              <a:t>实体的指针</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或引用</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转换为指向非</a:t>
            </a:r>
            <a:r>
              <a:rPr lang="en-US" altLang="zh-CN" sz="2400" b="1" dirty="0">
                <a:latin typeface="华文新魏" panose="02010800040101010101" pitchFamily="2" charset="-122"/>
                <a:ea typeface="华文新魏" panose="02010800040101010101" pitchFamily="2" charset="-122"/>
              </a:rPr>
              <a:t>const</a:t>
            </a:r>
            <a:r>
              <a:rPr lang="zh-CN" altLang="en-US" sz="2400" b="1" dirty="0">
                <a:latin typeface="华文新魏" panose="02010800040101010101" pitchFamily="2" charset="-122"/>
                <a:ea typeface="华文新魏" panose="02010800040101010101" pitchFamily="2" charset="-122"/>
              </a:rPr>
              <a:t>或</a:t>
            </a:r>
            <a:r>
              <a:rPr lang="en-US" altLang="zh-CN" sz="2400" b="1" dirty="0">
                <a:latin typeface="华文新魏" panose="02010800040101010101" pitchFamily="2" charset="-122"/>
                <a:ea typeface="华文新魏" panose="02010800040101010101" pitchFamily="2" charset="-122"/>
              </a:rPr>
              <a:t>volatile</a:t>
            </a:r>
            <a:r>
              <a:rPr lang="zh-CN" altLang="en-US" sz="2400" b="1" dirty="0">
                <a:latin typeface="华文新魏" panose="02010800040101010101" pitchFamily="2" charset="-122"/>
                <a:ea typeface="华文新魏" panose="02010800040101010101" pitchFamily="2" charset="-122"/>
              </a:rPr>
              <a:t>实体的指针</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或引用</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a:t>
            </a:r>
            <a:endParaRPr lang="en-US" altLang="zh-CN" sz="2400" b="1" dirty="0">
              <a:latin typeface="华文新魏" panose="02010800040101010101" pitchFamily="2" charset="-122"/>
              <a:ea typeface="华文新魏" panose="02010800040101010101" pitchFamily="2" charset="-122"/>
            </a:endParaRPr>
          </a:p>
          <a:p>
            <a:pPr marL="228600"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只要不转换</a:t>
            </a:r>
            <a:r>
              <a:rPr lang="zh-CN" altLang="en-US" sz="2400" b="1" dirty="0">
                <a:solidFill>
                  <a:srgbClr val="FF0000"/>
                </a:solidFill>
                <a:latin typeface="华文新魏" panose="02010800040101010101" pitchFamily="2" charset="-122"/>
                <a:ea typeface="华文新魏" panose="02010800040101010101" pitchFamily="2" charset="-122"/>
              </a:rPr>
              <a:t>底层</a:t>
            </a:r>
            <a:r>
              <a:rPr lang="en-US" altLang="zh-CN" sz="2400" b="1" dirty="0">
                <a:solidFill>
                  <a:srgbClr val="FF0000"/>
                </a:solidFill>
                <a:latin typeface="华文新魏" panose="02010800040101010101" pitchFamily="2" charset="-122"/>
                <a:ea typeface="华文新魏" panose="02010800040101010101" pitchFamily="2" charset="-122"/>
              </a:rPr>
              <a:t>const</a:t>
            </a:r>
            <a:r>
              <a:rPr lang="zh-CN" altLang="en-US" sz="2400" b="1" dirty="0">
                <a:latin typeface="华文新魏" panose="02010800040101010101" pitchFamily="2" charset="-122"/>
                <a:ea typeface="华文新魏" panose="02010800040101010101" pitchFamily="2" charset="-122"/>
              </a:rPr>
              <a:t>，都可以使用</a:t>
            </a:r>
            <a:r>
              <a:rPr lang="en-US" altLang="zh-CN" sz="2400" b="1" dirty="0" err="1">
                <a:latin typeface="华文新魏" panose="02010800040101010101" pitchFamily="2" charset="-122"/>
                <a:ea typeface="华文新魏" panose="02010800040101010101" pitchFamily="2" charset="-122"/>
              </a:rPr>
              <a:t>static_cast</a:t>
            </a:r>
            <a:r>
              <a:rPr lang="zh-CN" altLang="en-US" sz="2400" b="1" dirty="0">
                <a:latin typeface="华文新魏" panose="02010800040101010101" pitchFamily="2" charset="-122"/>
                <a:ea typeface="华文新魏" panose="02010800040101010101" pitchFamily="2" charset="-122"/>
              </a:rPr>
              <a:t>（后面补充顶层和底层</a:t>
            </a:r>
            <a:r>
              <a:rPr lang="en-US" altLang="zh-CN" sz="2400" b="1" dirty="0">
                <a:latin typeface="华文新魏" panose="02010800040101010101" pitchFamily="2" charset="-122"/>
                <a:ea typeface="华文新魏" panose="02010800040101010101" pitchFamily="2" charset="-122"/>
              </a:rPr>
              <a:t>const</a:t>
            </a:r>
            <a:r>
              <a:rPr lang="zh-CN" altLang="en-US" sz="2400" b="1" dirty="0">
                <a:latin typeface="华文新魏" panose="02010800040101010101" pitchFamily="2" charset="-122"/>
                <a:ea typeface="华文新魏" panose="02010800040101010101" pitchFamily="2" charset="-122"/>
              </a:rPr>
              <a:t>）</a:t>
            </a:r>
            <a:endParaRPr lang="en-US" altLang="zh-CN" sz="2400" b="1"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0337699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灯片编号占位符 5"/>
          <p:cNvSpPr>
            <a:spLocks noGrp="1"/>
          </p:cNvSpPr>
          <p:nvPr>
            <p:ph type="sldNum" sz="quarter" idx="12"/>
          </p:nvPr>
        </p:nvSpPr>
        <p:spPr>
          <a:noFill/>
        </p:spPr>
        <p:txBody>
          <a:bodyPr/>
          <a:lstStyle/>
          <a:p>
            <a:fld id="{3F1CBB95-E14E-43D6-B23B-78CC99336EF0}" type="slidenum">
              <a:rPr lang="en-US" altLang="zh-CN" smtClean="0">
                <a:latin typeface="华文新魏" panose="02010800040101010101" pitchFamily="2" charset="-122"/>
                <a:ea typeface="华文新魏" panose="02010800040101010101" pitchFamily="2" charset="-122"/>
              </a:rPr>
              <a:pPr/>
              <a:t>12</a:t>
            </a:fld>
            <a:endParaRPr lang="en-US" altLang="zh-CN">
              <a:latin typeface="华文新魏" panose="02010800040101010101" pitchFamily="2" charset="-122"/>
              <a:ea typeface="华文新魏" panose="02010800040101010101" pitchFamily="2" charset="-122"/>
            </a:endParaRPr>
          </a:p>
        </p:txBody>
      </p:sp>
      <p:sp>
        <p:nvSpPr>
          <p:cNvPr id="8" name="TextBox 5">
            <a:extLst>
              <a:ext uri="{FF2B5EF4-FFF2-40B4-BE49-F238E27FC236}">
                <a16:creationId xmlns:a16="http://schemas.microsoft.com/office/drawing/2014/main" id="{3364E13C-7828-4004-AD48-745503E66B92}"/>
              </a:ext>
            </a:extLst>
          </p:cNvPr>
          <p:cNvSpPr txBox="1">
            <a:spLocks noChangeArrowheads="1"/>
          </p:cNvSpPr>
          <p:nvPr/>
        </p:nvSpPr>
        <p:spPr bwMode="auto">
          <a:xfrm>
            <a:off x="187036" y="136525"/>
            <a:ext cx="12004964" cy="6584950"/>
          </a:xfrm>
          <a:prstGeom prst="rect">
            <a:avLst/>
          </a:prstGeom>
          <a:solidFill>
            <a:schemeClr val="accent6">
              <a:lumMod val="75000"/>
              <a:alpha val="44000"/>
            </a:schemeClr>
          </a:solidFill>
          <a:ln w="9525">
            <a:solidFill>
              <a:schemeClr val="accent1"/>
            </a:solidFill>
            <a:miter lim="800000"/>
            <a:headEnd/>
            <a:tailEnd/>
          </a:ln>
        </p:spPr>
        <p:txBody>
          <a:bodyPr/>
          <a:lstStyle/>
          <a:p>
            <a:pPr>
              <a:lnSpc>
                <a:spcPct val="114000"/>
              </a:lnSpc>
              <a:spcBef>
                <a:spcPct val="0"/>
              </a:spcBef>
              <a:buFontTx/>
              <a:buNone/>
            </a:pPr>
            <a:r>
              <a:rPr lang="en-US" altLang="zh-CN" b="1" dirty="0">
                <a:latin typeface="华文新魏" panose="02010800040101010101" pitchFamily="2" charset="-122"/>
                <a:ea typeface="华文新魏" panose="02010800040101010101" pitchFamily="2" charset="-122"/>
              </a:rPr>
              <a:t>const int x = 0;		//x</a:t>
            </a:r>
            <a:r>
              <a:rPr lang="zh-CN" altLang="en-US" b="1" dirty="0">
                <a:latin typeface="华文新魏" panose="02010800040101010101" pitchFamily="2" charset="-122"/>
                <a:ea typeface="华文新魏" panose="02010800040101010101" pitchFamily="2" charset="-122"/>
              </a:rPr>
              <a:t>为</a:t>
            </a:r>
            <a:r>
              <a:rPr lang="en-US" altLang="zh-CN" b="1" dirty="0">
                <a:latin typeface="华文新魏" panose="02010800040101010101" pitchFamily="2" charset="-122"/>
                <a:ea typeface="华文新魏" panose="02010800040101010101" pitchFamily="2" charset="-122"/>
              </a:rPr>
              <a:t>const</a:t>
            </a:r>
            <a:r>
              <a:rPr lang="zh-CN" altLang="en-US" b="1" dirty="0">
                <a:latin typeface="华文新魏" panose="02010800040101010101" pitchFamily="2" charset="-122"/>
                <a:ea typeface="华文新魏" panose="02010800040101010101" pitchFamily="2" charset="-122"/>
              </a:rPr>
              <a:t>全局变量，即只读全局变量，内存分配在受保护的区域</a:t>
            </a:r>
          </a:p>
          <a:p>
            <a:pPr>
              <a:lnSpc>
                <a:spcPct val="114000"/>
              </a:lnSpc>
              <a:spcBef>
                <a:spcPct val="0"/>
              </a:spcBef>
              <a:buFontTx/>
              <a:buNone/>
            </a:pPr>
            <a:r>
              <a:rPr lang="en-US" altLang="zh-CN" b="1" dirty="0">
                <a:latin typeface="华文新魏" panose="02010800040101010101" pitchFamily="2" charset="-122"/>
                <a:ea typeface="华文新魏" panose="02010800040101010101" pitchFamily="2" charset="-122"/>
              </a:rPr>
              <a:t>volatile int y = 0;		//y</a:t>
            </a:r>
            <a:r>
              <a:rPr lang="zh-CN" altLang="en-US" b="1" dirty="0">
                <a:latin typeface="华文新魏" panose="02010800040101010101" pitchFamily="2" charset="-122"/>
                <a:ea typeface="华文新魏" panose="02010800040101010101" pitchFamily="2" charset="-122"/>
              </a:rPr>
              <a:t>为可写易变全局变量</a:t>
            </a:r>
          </a:p>
          <a:p>
            <a:pPr>
              <a:lnSpc>
                <a:spcPct val="114000"/>
              </a:lnSpc>
              <a:spcBef>
                <a:spcPct val="0"/>
              </a:spcBef>
              <a:buFontTx/>
              <a:buNone/>
            </a:pPr>
            <a:r>
              <a:rPr lang="en-US" altLang="zh-CN" b="1" dirty="0">
                <a:latin typeface="华文新魏" panose="02010800040101010101" pitchFamily="2" charset="-122"/>
                <a:ea typeface="华文新魏" panose="02010800040101010101" pitchFamily="2" charset="-122"/>
              </a:rPr>
              <a:t>void </a:t>
            </a:r>
            <a:r>
              <a:rPr lang="en-US" altLang="zh-CN" b="1" dirty="0" err="1">
                <a:latin typeface="华文新魏" panose="02010800040101010101" pitchFamily="2" charset="-122"/>
                <a:ea typeface="华文新魏" panose="02010800040101010101" pitchFamily="2" charset="-122"/>
              </a:rPr>
              <a:t>test_static_cast</a:t>
            </a:r>
            <a:r>
              <a:rPr lang="en-US" altLang="zh-CN" b="1" dirty="0">
                <a:latin typeface="华文新魏" panose="02010800040101010101" pitchFamily="2" charset="-122"/>
                <a:ea typeface="华文新魏" panose="02010800040101010101" pitchFamily="2" charset="-122"/>
              </a:rPr>
              <a:t>() {</a:t>
            </a:r>
          </a:p>
          <a:p>
            <a:pPr>
              <a:lnSpc>
                <a:spcPct val="114000"/>
              </a:lnSpc>
              <a:spcBef>
                <a:spcPct val="0"/>
              </a:spcBef>
              <a:buFontTx/>
              <a:buNone/>
            </a:pPr>
            <a:r>
              <a:rPr lang="en-US" altLang="zh-CN" b="1" dirty="0">
                <a:latin typeface="华文新魏" panose="02010800040101010101" pitchFamily="2" charset="-122"/>
                <a:ea typeface="华文新魏" panose="02010800040101010101" pitchFamily="2" charset="-122"/>
              </a:rPr>
              <a:t>    const int z = 0;				//z</a:t>
            </a:r>
            <a:r>
              <a:rPr lang="zh-CN" altLang="en-US" b="1" dirty="0">
                <a:latin typeface="华文新魏" panose="02010800040101010101" pitchFamily="2" charset="-122"/>
                <a:ea typeface="华文新魏" panose="02010800040101010101" pitchFamily="2" charset="-122"/>
              </a:rPr>
              <a:t>为</a:t>
            </a:r>
            <a:r>
              <a:rPr lang="en-US" altLang="zh-CN" b="1" dirty="0">
                <a:latin typeface="华文新魏" panose="02010800040101010101" pitchFamily="2" charset="-122"/>
                <a:ea typeface="华文新魏" panose="02010800040101010101" pitchFamily="2" charset="-122"/>
              </a:rPr>
              <a:t>const</a:t>
            </a:r>
            <a:r>
              <a:rPr lang="zh-CN" altLang="en-US" b="1" dirty="0">
                <a:latin typeface="华文新魏" panose="02010800040101010101" pitchFamily="2" charset="-122"/>
                <a:ea typeface="华文新魏" panose="02010800040101010101" pitchFamily="2" charset="-122"/>
              </a:rPr>
              <a:t>自动变量，内存分配在受保护的区域</a:t>
            </a:r>
          </a:p>
          <a:p>
            <a:pPr>
              <a:lnSpc>
                <a:spcPct val="114000"/>
              </a:lnSpc>
              <a:spcBef>
                <a:spcPct val="0"/>
              </a:spcBef>
              <a:buFontTx/>
              <a:buNone/>
            </a:pPr>
            <a:r>
              <a:rPr lang="zh-CN" altLang="en-US" b="1" dirty="0">
                <a:latin typeface="华文新魏" panose="02010800040101010101" pitchFamily="2" charset="-122"/>
                <a:ea typeface="华文新魏" panose="02010800040101010101" pitchFamily="2" charset="-122"/>
              </a:rPr>
              <a:t>    </a:t>
            </a:r>
            <a:r>
              <a:rPr lang="en-US" altLang="zh-CN" b="1" dirty="0">
                <a:latin typeface="华文新魏" panose="02010800040101010101" pitchFamily="2" charset="-122"/>
                <a:ea typeface="华文新魏" panose="02010800040101010101" pitchFamily="2" charset="-122"/>
              </a:rPr>
              <a:t>int w = </a:t>
            </a:r>
            <a:r>
              <a:rPr lang="en-US" altLang="zh-CN" b="1" dirty="0" err="1">
                <a:latin typeface="华文新魏" panose="02010800040101010101" pitchFamily="2" charset="-122"/>
                <a:ea typeface="华文新魏" panose="02010800040101010101" pitchFamily="2" charset="-122"/>
              </a:rPr>
              <a:t>static_cast</a:t>
            </a:r>
            <a:r>
              <a:rPr lang="en-US" altLang="zh-CN" b="1" dirty="0">
                <a:latin typeface="华文新魏" panose="02010800040101010101" pitchFamily="2" charset="-122"/>
                <a:ea typeface="华文新魏" panose="02010800040101010101" pitchFamily="2" charset="-122"/>
              </a:rPr>
              <a:t>&lt;int&gt;(x);		//</a:t>
            </a:r>
            <a:r>
              <a:rPr lang="zh-CN" altLang="en-US" b="1" dirty="0">
                <a:latin typeface="华文新魏" panose="02010800040101010101" pitchFamily="2" charset="-122"/>
                <a:ea typeface="华文新魏" panose="02010800040101010101" pitchFamily="2" charset="-122"/>
              </a:rPr>
              <a:t>正确：</a:t>
            </a:r>
            <a:r>
              <a:rPr lang="en-US" altLang="zh-CN" b="1" dirty="0">
                <a:latin typeface="华文新魏" panose="02010800040101010101" pitchFamily="2" charset="-122"/>
                <a:ea typeface="华文新魏" panose="02010800040101010101" pitchFamily="2" charset="-122"/>
              </a:rPr>
              <a:t>x</a:t>
            </a:r>
            <a:r>
              <a:rPr lang="zh-CN" altLang="en-US" b="1" dirty="0">
                <a:latin typeface="华文新魏" panose="02010800040101010101" pitchFamily="2" charset="-122"/>
                <a:ea typeface="华文新魏" panose="02010800040101010101" pitchFamily="2" charset="-122"/>
              </a:rPr>
              <a:t>有</a:t>
            </a:r>
            <a:r>
              <a:rPr lang="en-US" altLang="zh-CN" b="1" dirty="0">
                <a:latin typeface="华文新魏" panose="02010800040101010101" pitchFamily="2" charset="-122"/>
                <a:ea typeface="华文新魏" panose="02010800040101010101" pitchFamily="2" charset="-122"/>
              </a:rPr>
              <a:t>const</a:t>
            </a:r>
            <a:r>
              <a:rPr lang="zh-CN" altLang="en-US" b="1" dirty="0">
                <a:latin typeface="华文新魏" panose="02010800040101010101" pitchFamily="2" charset="-122"/>
                <a:ea typeface="华文新魏" panose="02010800040101010101" pitchFamily="2" charset="-122"/>
              </a:rPr>
              <a:t>但被忽略，因为现在只读</a:t>
            </a:r>
            <a:r>
              <a:rPr lang="en-US" altLang="zh-CN" b="1" dirty="0">
                <a:latin typeface="华文新魏" panose="02010800040101010101" pitchFamily="2" charset="-122"/>
                <a:ea typeface="华文新魏" panose="02010800040101010101" pitchFamily="2" charset="-122"/>
              </a:rPr>
              <a:t>x</a:t>
            </a:r>
            <a:r>
              <a:rPr lang="zh-CN" altLang="en-US" b="1" dirty="0">
                <a:latin typeface="华文新魏" panose="02010800040101010101" pitchFamily="2" charset="-122"/>
                <a:ea typeface="华文新魏" panose="02010800040101010101" pitchFamily="2" charset="-122"/>
              </a:rPr>
              <a:t>的值，转换目标为右值</a:t>
            </a:r>
          </a:p>
          <a:p>
            <a:pPr>
              <a:lnSpc>
                <a:spcPct val="114000"/>
              </a:lnSpc>
              <a:spcBef>
                <a:spcPct val="0"/>
              </a:spcBef>
              <a:buFontTx/>
              <a:buNone/>
            </a:pPr>
            <a:r>
              <a:rPr lang="zh-CN" altLang="en-US" b="1" dirty="0">
                <a:latin typeface="华文新魏" panose="02010800040101010101" pitchFamily="2" charset="-122"/>
                <a:ea typeface="华文新魏" panose="02010800040101010101" pitchFamily="2" charset="-122"/>
              </a:rPr>
              <a:t>    </a:t>
            </a:r>
            <a:r>
              <a:rPr lang="en-US" altLang="zh-CN" b="1" dirty="0">
                <a:latin typeface="华文新魏" panose="02010800040101010101" pitchFamily="2" charset="-122"/>
                <a:ea typeface="华文新魏" panose="02010800040101010101" pitchFamily="2" charset="-122"/>
              </a:rPr>
              <a:t>//</a:t>
            </a:r>
            <a:r>
              <a:rPr lang="en-US" altLang="zh-CN" b="1" dirty="0" err="1">
                <a:latin typeface="华文新魏" panose="02010800040101010101" pitchFamily="2" charset="-122"/>
                <a:ea typeface="华文新魏" panose="02010800040101010101" pitchFamily="2" charset="-122"/>
              </a:rPr>
              <a:t>static_cast</a:t>
            </a:r>
            <a:r>
              <a:rPr lang="en-US" altLang="zh-CN" b="1" dirty="0">
                <a:latin typeface="华文新魏" panose="02010800040101010101" pitchFamily="2" charset="-122"/>
                <a:ea typeface="华文新魏" panose="02010800040101010101" pitchFamily="2" charset="-122"/>
              </a:rPr>
              <a:t>&lt;int&gt;(x) = 0;		//</a:t>
            </a:r>
            <a:r>
              <a:rPr lang="zh-CN" altLang="en-US" b="1" dirty="0">
                <a:latin typeface="华文新魏" panose="02010800040101010101" pitchFamily="2" charset="-122"/>
                <a:ea typeface="华文新魏" panose="02010800040101010101" pitchFamily="2" charset="-122"/>
              </a:rPr>
              <a:t>错误：转换结果为右值不能对其赋值</a:t>
            </a:r>
          </a:p>
          <a:p>
            <a:pPr>
              <a:lnSpc>
                <a:spcPct val="114000"/>
              </a:lnSpc>
              <a:spcBef>
                <a:spcPct val="0"/>
              </a:spcBef>
              <a:buFontTx/>
              <a:buNone/>
            </a:pPr>
            <a:r>
              <a:rPr lang="zh-CN" altLang="en-US" b="1" dirty="0">
                <a:latin typeface="华文新魏" panose="02010800040101010101" pitchFamily="2" charset="-122"/>
                <a:ea typeface="华文新魏" panose="02010800040101010101" pitchFamily="2" charset="-122"/>
              </a:rPr>
              <a:t>    </a:t>
            </a:r>
            <a:r>
              <a:rPr lang="en-US" altLang="zh-CN" b="1" dirty="0">
                <a:latin typeface="华文新魏" panose="02010800040101010101" pitchFamily="2" charset="-122"/>
                <a:ea typeface="华文新魏" panose="02010800040101010101" pitchFamily="2" charset="-122"/>
              </a:rPr>
              <a:t>//</a:t>
            </a:r>
            <a:r>
              <a:rPr lang="en-US" altLang="zh-CN" b="1" dirty="0" err="1">
                <a:latin typeface="华文新魏" panose="02010800040101010101" pitchFamily="2" charset="-122"/>
                <a:ea typeface="华文新魏" panose="02010800040101010101" pitchFamily="2" charset="-122"/>
              </a:rPr>
              <a:t>static_cast</a:t>
            </a:r>
            <a:r>
              <a:rPr lang="en-US" altLang="zh-CN" b="1" dirty="0">
                <a:latin typeface="华文新魏" panose="02010800040101010101" pitchFamily="2" charset="-122"/>
                <a:ea typeface="华文新魏" panose="02010800040101010101" pitchFamily="2" charset="-122"/>
              </a:rPr>
              <a:t>&lt;int&amp;&gt;(x) = 0;		//</a:t>
            </a:r>
            <a:r>
              <a:rPr lang="zh-CN" altLang="en-US" b="1" dirty="0">
                <a:latin typeface="华文新魏" panose="02010800040101010101" pitchFamily="2" charset="-122"/>
                <a:ea typeface="华文新魏" panose="02010800040101010101" pitchFamily="2" charset="-122"/>
              </a:rPr>
              <a:t>错误：不能去除</a:t>
            </a:r>
            <a:r>
              <a:rPr lang="en-US" altLang="zh-CN" b="1" dirty="0">
                <a:latin typeface="华文新魏" panose="02010800040101010101" pitchFamily="2" charset="-122"/>
                <a:ea typeface="华文新魏" panose="02010800040101010101" pitchFamily="2" charset="-122"/>
              </a:rPr>
              <a:t>x</a:t>
            </a:r>
            <a:r>
              <a:rPr lang="zh-CN" altLang="en-US" b="1" dirty="0">
                <a:latin typeface="华文新魏" panose="02010800040101010101" pitchFamily="2" charset="-122"/>
                <a:ea typeface="华文新魏" panose="02010800040101010101" pitchFamily="2" charset="-122"/>
              </a:rPr>
              <a:t>的</a:t>
            </a:r>
            <a:r>
              <a:rPr lang="en-US" altLang="zh-CN" b="1" dirty="0">
                <a:latin typeface="华文新魏" panose="02010800040101010101" pitchFamily="2" charset="-122"/>
                <a:ea typeface="华文新魏" panose="02010800040101010101" pitchFamily="2" charset="-122"/>
              </a:rPr>
              <a:t>const</a:t>
            </a:r>
            <a:r>
              <a:rPr lang="zh-CN" altLang="en-US" b="1" dirty="0">
                <a:latin typeface="华文新魏" panose="02010800040101010101" pitchFamily="2" charset="-122"/>
                <a:ea typeface="华文新魏" panose="02010800040101010101" pitchFamily="2" charset="-122"/>
              </a:rPr>
              <a:t>只读属性，转换目标为左值</a:t>
            </a:r>
          </a:p>
          <a:p>
            <a:pPr>
              <a:lnSpc>
                <a:spcPct val="114000"/>
              </a:lnSpc>
              <a:spcBef>
                <a:spcPct val="0"/>
              </a:spcBef>
              <a:buFontTx/>
              <a:buNone/>
            </a:pPr>
            <a:r>
              <a:rPr lang="zh-CN" altLang="en-US" b="1" dirty="0">
                <a:latin typeface="华文新魏" panose="02010800040101010101" pitchFamily="2" charset="-122"/>
                <a:ea typeface="华文新魏" panose="02010800040101010101" pitchFamily="2" charset="-122"/>
              </a:rPr>
              <a:t>    </a:t>
            </a:r>
            <a:r>
              <a:rPr lang="en-US" altLang="zh-CN" b="1" dirty="0">
                <a:latin typeface="华文新魏" panose="02010800040101010101" pitchFamily="2" charset="-122"/>
                <a:ea typeface="华文新魏" panose="02010800040101010101" pitchFamily="2" charset="-122"/>
              </a:rPr>
              <a:t>//</a:t>
            </a:r>
            <a:r>
              <a:rPr lang="en-US" altLang="zh-CN" b="1" dirty="0" err="1">
                <a:latin typeface="华文新魏" panose="02010800040101010101" pitchFamily="2" charset="-122"/>
                <a:ea typeface="华文新魏" panose="02010800040101010101" pitchFamily="2" charset="-122"/>
              </a:rPr>
              <a:t>static_cast</a:t>
            </a:r>
            <a:r>
              <a:rPr lang="en-US" altLang="zh-CN" b="1" dirty="0">
                <a:latin typeface="华文新魏" panose="02010800040101010101" pitchFamily="2" charset="-122"/>
                <a:ea typeface="华文新魏" panose="02010800040101010101" pitchFamily="2" charset="-122"/>
              </a:rPr>
              <a:t>&lt;int&gt;(w) = 0;		//</a:t>
            </a:r>
            <a:r>
              <a:rPr lang="zh-CN" altLang="en-US" b="1" dirty="0">
                <a:latin typeface="华文新魏" panose="02010800040101010101" pitchFamily="2" charset="-122"/>
                <a:ea typeface="华文新魏" panose="02010800040101010101" pitchFamily="2" charset="-122"/>
              </a:rPr>
              <a:t>错误：转换结果为右值不能对其赋值</a:t>
            </a:r>
          </a:p>
          <a:p>
            <a:pPr>
              <a:lnSpc>
                <a:spcPct val="114000"/>
              </a:lnSpc>
              <a:spcBef>
                <a:spcPct val="0"/>
              </a:spcBef>
              <a:buFontTx/>
              <a:buNone/>
            </a:pPr>
            <a:r>
              <a:rPr lang="zh-CN" altLang="en-US"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static_cast</a:t>
            </a:r>
            <a:r>
              <a:rPr lang="en-US" altLang="zh-CN" b="1" dirty="0">
                <a:latin typeface="华文新魏" panose="02010800040101010101" pitchFamily="2" charset="-122"/>
                <a:ea typeface="华文新魏" panose="02010800040101010101" pitchFamily="2" charset="-122"/>
              </a:rPr>
              <a:t>&lt;int&amp;&gt;(w) = 0;		//</a:t>
            </a:r>
            <a:r>
              <a:rPr lang="zh-CN" altLang="en-US" b="1" dirty="0">
                <a:latin typeface="华文新魏" panose="02010800040101010101" pitchFamily="2" charset="-122"/>
                <a:ea typeface="华文新魏" panose="02010800040101010101" pitchFamily="2" charset="-122"/>
              </a:rPr>
              <a:t>正确：转换为有址传统左值引用，可被赋值</a:t>
            </a:r>
          </a:p>
          <a:p>
            <a:pPr>
              <a:lnSpc>
                <a:spcPct val="114000"/>
              </a:lnSpc>
              <a:spcBef>
                <a:spcPct val="0"/>
              </a:spcBef>
              <a:buFontTx/>
              <a:buNone/>
            </a:pPr>
            <a:r>
              <a:rPr lang="zh-CN" altLang="en-US" b="1" dirty="0">
                <a:latin typeface="华文新魏" panose="02010800040101010101" pitchFamily="2" charset="-122"/>
                <a:ea typeface="华文新魏" panose="02010800040101010101" pitchFamily="2" charset="-122"/>
              </a:rPr>
              <a:t>    </a:t>
            </a:r>
            <a:r>
              <a:rPr lang="en-US" altLang="zh-CN" b="1" dirty="0">
                <a:solidFill>
                  <a:srgbClr val="FF0000"/>
                </a:solidFill>
                <a:latin typeface="华文新魏" panose="02010800040101010101" pitchFamily="2" charset="-122"/>
                <a:ea typeface="华文新魏" panose="02010800040101010101" pitchFamily="2" charset="-122"/>
              </a:rPr>
              <a:t>//*</a:t>
            </a:r>
            <a:r>
              <a:rPr lang="en-US" altLang="zh-CN" b="1" dirty="0" err="1">
                <a:solidFill>
                  <a:srgbClr val="FF0000"/>
                </a:solidFill>
                <a:latin typeface="华文新魏" panose="02010800040101010101" pitchFamily="2" charset="-122"/>
                <a:ea typeface="华文新魏" panose="02010800040101010101" pitchFamily="2" charset="-122"/>
              </a:rPr>
              <a:t>static_cast</a:t>
            </a:r>
            <a:r>
              <a:rPr lang="en-US" altLang="zh-CN" b="1" dirty="0">
                <a:solidFill>
                  <a:srgbClr val="FF0000"/>
                </a:solidFill>
                <a:latin typeface="华文新魏" panose="02010800040101010101" pitchFamily="2" charset="-122"/>
                <a:ea typeface="华文新魏" panose="02010800040101010101" pitchFamily="2" charset="-122"/>
              </a:rPr>
              <a:t>&lt;int*&gt;(&amp;x) = 0;  //</a:t>
            </a:r>
            <a:r>
              <a:rPr lang="zh-CN" altLang="en-US" b="1" dirty="0">
                <a:solidFill>
                  <a:srgbClr val="FF0000"/>
                </a:solidFill>
                <a:latin typeface="华文新魏" panose="02010800040101010101" pitchFamily="2" charset="-122"/>
                <a:ea typeface="华文新魏" panose="02010800040101010101" pitchFamily="2" charset="-122"/>
              </a:rPr>
              <a:t>错误：无法去除</a:t>
            </a:r>
            <a:r>
              <a:rPr lang="en-US" altLang="zh-CN" b="1" dirty="0">
                <a:solidFill>
                  <a:srgbClr val="FF0000"/>
                </a:solidFill>
                <a:latin typeface="华文新魏" panose="02010800040101010101" pitchFamily="2" charset="-122"/>
                <a:ea typeface="华文新魏" panose="02010800040101010101" pitchFamily="2" charset="-122"/>
              </a:rPr>
              <a:t>const</a:t>
            </a:r>
            <a:r>
              <a:rPr lang="zh-CN" altLang="en-US" b="1" dirty="0">
                <a:solidFill>
                  <a:srgbClr val="FF0000"/>
                </a:solidFill>
                <a:latin typeface="华文新魏" panose="02010800040101010101" pitchFamily="2" charset="-122"/>
                <a:ea typeface="华文新魏" panose="02010800040101010101" pitchFamily="2" charset="-122"/>
              </a:rPr>
              <a:t>将源类型</a:t>
            </a:r>
            <a:r>
              <a:rPr lang="en-US" altLang="zh-CN" b="1" dirty="0">
                <a:solidFill>
                  <a:srgbClr val="FF0000"/>
                </a:solidFill>
                <a:latin typeface="华文新魏" panose="02010800040101010101" pitchFamily="2" charset="-122"/>
                <a:ea typeface="华文新魏" panose="02010800040101010101" pitchFamily="2" charset="-122"/>
              </a:rPr>
              <a:t>const int *</a:t>
            </a:r>
            <a:r>
              <a:rPr lang="zh-CN" altLang="en-US" b="1" dirty="0">
                <a:solidFill>
                  <a:srgbClr val="FF0000"/>
                </a:solidFill>
                <a:latin typeface="华文新魏" panose="02010800040101010101" pitchFamily="2" charset="-122"/>
                <a:ea typeface="华文新魏" panose="02010800040101010101" pitchFamily="2" charset="-122"/>
              </a:rPr>
              <a:t>转换为</a:t>
            </a:r>
            <a:r>
              <a:rPr lang="en-US" altLang="zh-CN" b="1" dirty="0">
                <a:solidFill>
                  <a:srgbClr val="FF0000"/>
                </a:solidFill>
                <a:latin typeface="华文新魏" panose="02010800040101010101" pitchFamily="2" charset="-122"/>
                <a:ea typeface="华文新魏" panose="02010800040101010101" pitchFamily="2" charset="-122"/>
              </a:rPr>
              <a:t>int *. </a:t>
            </a:r>
            <a:r>
              <a:rPr lang="zh-CN" altLang="en-US" b="1" dirty="0">
                <a:solidFill>
                  <a:srgbClr val="FF0000"/>
                </a:solidFill>
                <a:latin typeface="华文新魏" panose="02010800040101010101" pitchFamily="2" charset="-122"/>
                <a:ea typeface="华文新魏" panose="02010800040101010101" pitchFamily="2" charset="-122"/>
              </a:rPr>
              <a:t>不等价于*（</a:t>
            </a:r>
            <a:r>
              <a:rPr lang="en-US" altLang="zh-CN" b="1" dirty="0">
                <a:solidFill>
                  <a:srgbClr val="FF0000"/>
                </a:solidFill>
                <a:latin typeface="华文新魏" panose="02010800040101010101" pitchFamily="2" charset="-122"/>
                <a:ea typeface="华文新魏" panose="02010800040101010101" pitchFamily="2" charset="-122"/>
              </a:rPr>
              <a:t>int *)&amp;x=0;</a:t>
            </a:r>
          </a:p>
          <a:p>
            <a:pPr>
              <a:lnSpc>
                <a:spcPct val="114000"/>
              </a:lnSpc>
              <a:spcBef>
                <a:spcPct val="0"/>
              </a:spcBef>
              <a:buFontTx/>
              <a:buNone/>
            </a:pPr>
            <a:r>
              <a:rPr lang="en-US" altLang="zh-CN" b="1" dirty="0">
                <a:latin typeface="华文新魏" panose="02010800040101010101" pitchFamily="2" charset="-122"/>
                <a:ea typeface="华文新魏" panose="02010800040101010101" pitchFamily="2" charset="-122"/>
              </a:rPr>
              <a:t>    </a:t>
            </a:r>
            <a:r>
              <a:rPr lang="en-US" altLang="zh-CN" b="1" dirty="0">
                <a:solidFill>
                  <a:srgbClr val="FF0000"/>
                </a:solidFill>
                <a:latin typeface="华文新魏" panose="02010800040101010101" pitchFamily="2" charset="-122"/>
                <a:ea typeface="华文新魏" panose="02010800040101010101" pitchFamily="2" charset="-122"/>
              </a:rPr>
              <a:t>//</a:t>
            </a:r>
            <a:r>
              <a:rPr lang="zh-CN" altLang="en-US" b="1" dirty="0">
                <a:solidFill>
                  <a:srgbClr val="FF0000"/>
                </a:solidFill>
                <a:latin typeface="华文新魏" panose="02010800040101010101" pitchFamily="2" charset="-122"/>
                <a:ea typeface="华文新魏" panose="02010800040101010101" pitchFamily="2" charset="-122"/>
              </a:rPr>
              <a:t>上面的例子也说明了</a:t>
            </a:r>
            <a:r>
              <a:rPr lang="en-US" altLang="zh-CN" b="1" dirty="0" err="1">
                <a:solidFill>
                  <a:srgbClr val="FF0000"/>
                </a:solidFill>
                <a:latin typeface="华文新魏" panose="02010800040101010101" pitchFamily="2" charset="-122"/>
                <a:ea typeface="华文新魏" panose="02010800040101010101" pitchFamily="2" charset="-122"/>
              </a:rPr>
              <a:t>static_cast</a:t>
            </a:r>
            <a:r>
              <a:rPr lang="zh-CN" altLang="en-US" b="1" dirty="0">
                <a:solidFill>
                  <a:srgbClr val="FF0000"/>
                </a:solidFill>
                <a:latin typeface="华文新魏" panose="02010800040101010101" pitchFamily="2" charset="-122"/>
                <a:ea typeface="华文新魏" panose="02010800040101010101" pitchFamily="2" charset="-122"/>
              </a:rPr>
              <a:t>和传统强制类型转换的区别</a:t>
            </a:r>
            <a:endParaRPr lang="en-US" altLang="zh-CN" b="1" dirty="0">
              <a:solidFill>
                <a:srgbClr val="FF0000"/>
              </a:solidFill>
              <a:latin typeface="华文新魏" panose="02010800040101010101" pitchFamily="2" charset="-122"/>
              <a:ea typeface="华文新魏" panose="02010800040101010101" pitchFamily="2" charset="-122"/>
            </a:endParaRPr>
          </a:p>
          <a:p>
            <a:pPr>
              <a:lnSpc>
                <a:spcPct val="114000"/>
              </a:lnSpc>
              <a:spcBef>
                <a:spcPct val="0"/>
              </a:spcBef>
              <a:buFontTx/>
              <a:buNone/>
            </a:pPr>
            <a:r>
              <a:rPr lang="en-US" altLang="zh-CN"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static_cast</a:t>
            </a:r>
            <a:r>
              <a:rPr lang="en-US" altLang="zh-CN" b="1" dirty="0">
                <a:latin typeface="华文新魏" panose="02010800040101010101" pitchFamily="2" charset="-122"/>
                <a:ea typeface="华文新魏" panose="02010800040101010101" pitchFamily="2" charset="-122"/>
              </a:rPr>
              <a:t>&lt;int&amp;&gt;(y) = 0;		//</a:t>
            </a:r>
            <a:r>
              <a:rPr lang="zh-CN" altLang="en-US" b="1" dirty="0">
                <a:latin typeface="华文新魏" panose="02010800040101010101" pitchFamily="2" charset="-122"/>
                <a:ea typeface="华文新魏" panose="02010800040101010101" pitchFamily="2" charset="-122"/>
              </a:rPr>
              <a:t>错误：无法去除全局变量</a:t>
            </a:r>
            <a:r>
              <a:rPr lang="en-US" altLang="zh-CN" b="1" dirty="0">
                <a:latin typeface="华文新魏" panose="02010800040101010101" pitchFamily="2" charset="-122"/>
                <a:ea typeface="华文新魏" panose="02010800040101010101" pitchFamily="2" charset="-122"/>
              </a:rPr>
              <a:t>y</a:t>
            </a:r>
            <a:r>
              <a:rPr lang="zh-CN" altLang="en-US" b="1" dirty="0">
                <a:latin typeface="华文新魏" panose="02010800040101010101" pitchFamily="2" charset="-122"/>
                <a:ea typeface="华文新魏" panose="02010800040101010101" pitchFamily="2" charset="-122"/>
              </a:rPr>
              <a:t>的</a:t>
            </a:r>
            <a:r>
              <a:rPr lang="en-US" altLang="zh-CN" b="1" dirty="0">
                <a:latin typeface="华文新魏" panose="02010800040101010101" pitchFamily="2" charset="-122"/>
                <a:ea typeface="华文新魏" panose="02010800040101010101" pitchFamily="2" charset="-122"/>
              </a:rPr>
              <a:t>volatile</a:t>
            </a:r>
            <a:r>
              <a:rPr lang="zh-CN" altLang="en-US" b="1" dirty="0">
                <a:latin typeface="华文新魏" panose="02010800040101010101" pitchFamily="2" charset="-122"/>
                <a:ea typeface="华文新魏" panose="02010800040101010101" pitchFamily="2" charset="-122"/>
              </a:rPr>
              <a:t>属性</a:t>
            </a:r>
          </a:p>
          <a:p>
            <a:pPr>
              <a:lnSpc>
                <a:spcPct val="114000"/>
              </a:lnSpc>
              <a:spcBef>
                <a:spcPct val="0"/>
              </a:spcBef>
              <a:buFontTx/>
              <a:buNone/>
            </a:pPr>
            <a:r>
              <a:rPr lang="zh-CN" altLang="en-US"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const_cast</a:t>
            </a:r>
            <a:r>
              <a:rPr lang="en-US" altLang="zh-CN" b="1" dirty="0">
                <a:latin typeface="华文新魏" panose="02010800040101010101" pitchFamily="2" charset="-122"/>
                <a:ea typeface="华文新魏" panose="02010800040101010101" pitchFamily="2" charset="-122"/>
              </a:rPr>
              <a:t>&lt;int&amp;&gt;(y) = 4;		//</a:t>
            </a:r>
            <a:r>
              <a:rPr lang="zh-CN" altLang="en-US" b="1" dirty="0">
                <a:latin typeface="华文新魏" panose="02010800040101010101" pitchFamily="2" charset="-122"/>
                <a:ea typeface="华文新魏" panose="02010800040101010101" pitchFamily="2" charset="-122"/>
              </a:rPr>
              <a:t>正确：可以去除全局变量</a:t>
            </a:r>
            <a:r>
              <a:rPr lang="en-US" altLang="zh-CN" b="1" dirty="0">
                <a:latin typeface="华文新魏" panose="02010800040101010101" pitchFamily="2" charset="-122"/>
                <a:ea typeface="华文新魏" panose="02010800040101010101" pitchFamily="2" charset="-122"/>
              </a:rPr>
              <a:t>y</a:t>
            </a:r>
            <a:r>
              <a:rPr lang="zh-CN" altLang="en-US" b="1" dirty="0">
                <a:latin typeface="华文新魏" panose="02010800040101010101" pitchFamily="2" charset="-122"/>
                <a:ea typeface="华文新魏" panose="02010800040101010101" pitchFamily="2" charset="-122"/>
              </a:rPr>
              <a:t>的</a:t>
            </a:r>
            <a:r>
              <a:rPr lang="en-US" altLang="zh-CN" b="1" dirty="0">
                <a:latin typeface="华文新魏" panose="02010800040101010101" pitchFamily="2" charset="-122"/>
                <a:ea typeface="华文新魏" panose="02010800040101010101" pitchFamily="2" charset="-122"/>
              </a:rPr>
              <a:t>volatile</a:t>
            </a:r>
            <a:r>
              <a:rPr lang="zh-CN" altLang="en-US" b="1" dirty="0">
                <a:latin typeface="华文新魏" panose="02010800040101010101" pitchFamily="2" charset="-122"/>
                <a:ea typeface="华文新魏" panose="02010800040101010101" pitchFamily="2" charset="-122"/>
              </a:rPr>
              <a:t>属性，</a:t>
            </a:r>
            <a:r>
              <a:rPr lang="en-US" altLang="zh-CN" b="1" dirty="0">
                <a:latin typeface="华文新魏" panose="02010800040101010101" pitchFamily="2" charset="-122"/>
                <a:ea typeface="华文新魏" panose="02010800040101010101" pitchFamily="2" charset="-122"/>
              </a:rPr>
              <a:t>::y=4</a:t>
            </a:r>
          </a:p>
          <a:p>
            <a:pPr>
              <a:lnSpc>
                <a:spcPct val="114000"/>
              </a:lnSpc>
              <a:spcBef>
                <a:spcPct val="0"/>
              </a:spcBef>
              <a:buFontTx/>
              <a:buNone/>
            </a:pPr>
            <a:r>
              <a:rPr lang="en-US" altLang="zh-CN" b="1" dirty="0">
                <a:solidFill>
                  <a:srgbClr val="FF0000"/>
                </a:solidFill>
                <a:latin typeface="华文新魏" panose="02010800040101010101" pitchFamily="2" charset="-122"/>
                <a:ea typeface="华文新魏" panose="02010800040101010101" pitchFamily="2" charset="-122"/>
              </a:rPr>
              <a:t>    </a:t>
            </a:r>
            <a:r>
              <a:rPr lang="en-US" altLang="zh-CN" b="1" dirty="0" err="1">
                <a:solidFill>
                  <a:srgbClr val="FF0000"/>
                </a:solidFill>
                <a:latin typeface="华文新魏" panose="02010800040101010101" pitchFamily="2" charset="-122"/>
                <a:ea typeface="华文新魏" panose="02010800040101010101" pitchFamily="2" charset="-122"/>
              </a:rPr>
              <a:t>const_cast</a:t>
            </a:r>
            <a:r>
              <a:rPr lang="en-US" altLang="zh-CN" b="1" dirty="0">
                <a:solidFill>
                  <a:srgbClr val="FF0000"/>
                </a:solidFill>
                <a:latin typeface="华文新魏" panose="02010800040101010101" pitchFamily="2" charset="-122"/>
                <a:ea typeface="华文新魏" panose="02010800040101010101" pitchFamily="2" charset="-122"/>
              </a:rPr>
              <a:t>&lt;int&amp;&gt;(x) = 3;		//</a:t>
            </a:r>
            <a:r>
              <a:rPr lang="zh-CN" altLang="en-US" b="1" dirty="0">
                <a:solidFill>
                  <a:srgbClr val="FF0000"/>
                </a:solidFill>
                <a:latin typeface="华文新魏" panose="02010800040101010101" pitchFamily="2" charset="-122"/>
                <a:ea typeface="华文新魏" panose="02010800040101010101" pitchFamily="2" charset="-122"/>
              </a:rPr>
              <a:t>正确：但运行时出现页面保护访问冲突</a:t>
            </a:r>
          </a:p>
          <a:p>
            <a:pPr>
              <a:lnSpc>
                <a:spcPct val="114000"/>
              </a:lnSpc>
              <a:spcBef>
                <a:spcPct val="0"/>
              </a:spcBef>
              <a:buFontTx/>
              <a:buNone/>
            </a:pPr>
            <a:r>
              <a:rPr lang="zh-CN" altLang="en-US" b="1" dirty="0">
                <a:latin typeface="华文新魏" panose="02010800040101010101" pitchFamily="2" charset="-122"/>
                <a:ea typeface="华文新魏" panose="02010800040101010101" pitchFamily="2" charset="-122"/>
              </a:rPr>
              <a:t>    </a:t>
            </a:r>
            <a:r>
              <a:rPr lang="zh-CN" altLang="en-US" b="1" dirty="0">
                <a:solidFill>
                  <a:srgbClr val="FF0000"/>
                </a:solidFill>
                <a:latin typeface="华文新魏" panose="02010800040101010101" pitchFamily="2" charset="-122"/>
                <a:ea typeface="华文新魏" panose="02010800040101010101" pitchFamily="2" charset="-122"/>
              </a:rPr>
              <a:t>*</a:t>
            </a:r>
            <a:r>
              <a:rPr lang="en-US" altLang="zh-CN" b="1" dirty="0" err="1">
                <a:solidFill>
                  <a:srgbClr val="FF0000"/>
                </a:solidFill>
                <a:latin typeface="华文新魏" panose="02010800040101010101" pitchFamily="2" charset="-122"/>
                <a:ea typeface="华文新魏" panose="02010800040101010101" pitchFamily="2" charset="-122"/>
              </a:rPr>
              <a:t>const_cast</a:t>
            </a:r>
            <a:r>
              <a:rPr lang="en-US" altLang="zh-CN" b="1" dirty="0">
                <a:solidFill>
                  <a:srgbClr val="FF0000"/>
                </a:solidFill>
                <a:latin typeface="华文新魏" panose="02010800040101010101" pitchFamily="2" charset="-122"/>
                <a:ea typeface="华文新魏" panose="02010800040101010101" pitchFamily="2" charset="-122"/>
              </a:rPr>
              <a:t>&lt;int*&gt;(&amp;x) = 3;		//</a:t>
            </a:r>
            <a:r>
              <a:rPr lang="zh-CN" altLang="en-US" b="1" dirty="0">
                <a:solidFill>
                  <a:srgbClr val="FF0000"/>
                </a:solidFill>
                <a:latin typeface="华文新魏" panose="02010800040101010101" pitchFamily="2" charset="-122"/>
                <a:ea typeface="华文新魏" panose="02010800040101010101" pitchFamily="2" charset="-122"/>
              </a:rPr>
              <a:t>正确：但运行时出现页面保护访问冲突</a:t>
            </a:r>
          </a:p>
          <a:p>
            <a:pPr>
              <a:lnSpc>
                <a:spcPct val="114000"/>
              </a:lnSpc>
              <a:spcBef>
                <a:spcPct val="0"/>
              </a:spcBef>
              <a:buFontTx/>
              <a:buNone/>
            </a:pPr>
            <a:r>
              <a:rPr lang="zh-CN" altLang="en-US" b="1" dirty="0">
                <a:latin typeface="华文新魏" panose="02010800040101010101" pitchFamily="2" charset="-122"/>
                <a:ea typeface="华文新魏" panose="02010800040101010101" pitchFamily="2" charset="-122"/>
              </a:rPr>
              <a:t>    </a:t>
            </a:r>
            <a:r>
              <a:rPr lang="zh-CN" altLang="en-US" b="1" dirty="0">
                <a:solidFill>
                  <a:srgbClr val="FF0000"/>
                </a:solidFill>
                <a:latin typeface="华文新魏" panose="02010800040101010101" pitchFamily="2" charset="-122"/>
                <a:ea typeface="华文新魏" panose="02010800040101010101" pitchFamily="2" charset="-122"/>
              </a:rPr>
              <a:t>*</a:t>
            </a:r>
            <a:r>
              <a:rPr lang="en-US" altLang="zh-CN" b="1" dirty="0">
                <a:solidFill>
                  <a:srgbClr val="FF0000"/>
                </a:solidFill>
                <a:latin typeface="华文新魏" panose="02010800040101010101" pitchFamily="2" charset="-122"/>
                <a:ea typeface="华文新魏" panose="02010800040101010101" pitchFamily="2" charset="-122"/>
              </a:rPr>
              <a:t>(int*)&amp;x = 3;				//</a:t>
            </a:r>
            <a:r>
              <a:rPr lang="zh-CN" altLang="en-US" b="1" dirty="0">
                <a:solidFill>
                  <a:srgbClr val="FF0000"/>
                </a:solidFill>
                <a:latin typeface="华文新魏" panose="02010800040101010101" pitchFamily="2" charset="-122"/>
                <a:ea typeface="华文新魏" panose="02010800040101010101" pitchFamily="2" charset="-122"/>
              </a:rPr>
              <a:t>正确：但运行时出现页面保护访问冲突</a:t>
            </a:r>
          </a:p>
          <a:p>
            <a:pPr>
              <a:lnSpc>
                <a:spcPct val="114000"/>
              </a:lnSpc>
              <a:spcBef>
                <a:spcPct val="0"/>
              </a:spcBef>
              <a:buFontTx/>
              <a:buNone/>
            </a:pPr>
            <a:r>
              <a:rPr lang="zh-CN" altLang="en-US"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const_cast</a:t>
            </a:r>
            <a:r>
              <a:rPr lang="en-US" altLang="zh-CN" b="1" dirty="0">
                <a:latin typeface="华文新魏" panose="02010800040101010101" pitchFamily="2" charset="-122"/>
                <a:ea typeface="华文新魏" panose="02010800040101010101" pitchFamily="2" charset="-122"/>
              </a:rPr>
              <a:t>&lt;int*&gt;(&amp;z) = 3;		//</a:t>
            </a:r>
            <a:r>
              <a:rPr lang="zh-CN" altLang="en-US" b="1" dirty="0">
                <a:latin typeface="华文新魏" panose="02010800040101010101" pitchFamily="2" charset="-122"/>
                <a:ea typeface="华文新魏" panose="02010800040101010101" pitchFamily="2" charset="-122"/>
              </a:rPr>
              <a:t>正确：运行无异常，但并不能修改</a:t>
            </a:r>
            <a:r>
              <a:rPr lang="en-US" altLang="zh-CN" b="1" dirty="0">
                <a:latin typeface="华文新魏" panose="02010800040101010101" pitchFamily="2" charset="-122"/>
                <a:ea typeface="华文新魏" panose="02010800040101010101" pitchFamily="2" charset="-122"/>
              </a:rPr>
              <a:t>z</a:t>
            </a:r>
            <a:r>
              <a:rPr lang="zh-CN" altLang="en-US" b="1" dirty="0">
                <a:latin typeface="华文新魏" panose="02010800040101010101" pitchFamily="2" charset="-122"/>
                <a:ea typeface="华文新魏" panose="02010800040101010101" pitchFamily="2" charset="-122"/>
              </a:rPr>
              <a:t>的值</a:t>
            </a:r>
          </a:p>
          <a:p>
            <a:pPr>
              <a:lnSpc>
                <a:spcPct val="114000"/>
              </a:lnSpc>
              <a:spcBef>
                <a:spcPct val="0"/>
              </a:spcBef>
              <a:buFontTx/>
              <a:buNone/>
            </a:pPr>
            <a:r>
              <a:rPr lang="zh-CN" altLang="en-US"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cout</a:t>
            </a:r>
            <a:r>
              <a:rPr lang="en-US" altLang="zh-CN" b="1" dirty="0">
                <a:latin typeface="华文新魏" panose="02010800040101010101" pitchFamily="2" charset="-122"/>
                <a:ea typeface="华文新魏" panose="02010800040101010101" pitchFamily="2" charset="-122"/>
              </a:rPr>
              <a:t> &lt;&lt; "z=" &lt;&lt; z &lt;&lt; </a:t>
            </a:r>
            <a:r>
              <a:rPr lang="en-US" altLang="zh-CN" b="1" dirty="0" err="1">
                <a:latin typeface="华文新魏" panose="02010800040101010101" pitchFamily="2" charset="-122"/>
                <a:ea typeface="华文新魏" panose="02010800040101010101" pitchFamily="2" charset="-122"/>
              </a:rPr>
              <a:t>endl</a:t>
            </a:r>
            <a:r>
              <a:rPr lang="en-US" altLang="zh-CN" b="1" dirty="0">
                <a:latin typeface="华文新魏" panose="02010800040101010101" pitchFamily="2" charset="-122"/>
                <a:ea typeface="华文新魏" panose="02010800040101010101" pitchFamily="2" charset="-122"/>
              </a:rPr>
              <a:t>; 	//</a:t>
            </a:r>
            <a:r>
              <a:rPr lang="zh-CN" altLang="en-US" b="1" dirty="0">
                <a:latin typeface="华文新魏" panose="02010800040101010101" pitchFamily="2" charset="-122"/>
                <a:ea typeface="华文新魏" panose="02010800040101010101" pitchFamily="2" charset="-122"/>
              </a:rPr>
              <a:t>输出</a:t>
            </a:r>
            <a:r>
              <a:rPr lang="en-US" altLang="zh-CN" b="1" dirty="0">
                <a:latin typeface="华文新魏" panose="02010800040101010101" pitchFamily="2" charset="-122"/>
                <a:ea typeface="华文新魏" panose="02010800040101010101" pitchFamily="2" charset="-122"/>
              </a:rPr>
              <a:t>z</a:t>
            </a:r>
            <a:r>
              <a:rPr lang="zh-CN" altLang="en-US" b="1" dirty="0">
                <a:latin typeface="华文新魏" panose="02010800040101010101" pitchFamily="2" charset="-122"/>
                <a:ea typeface="华文新魏" panose="02010800040101010101" pitchFamily="2" charset="-122"/>
              </a:rPr>
              <a:t>的值，仍然为</a:t>
            </a:r>
            <a:r>
              <a:rPr lang="en-US" altLang="zh-CN" b="1" dirty="0">
                <a:latin typeface="华文新魏" panose="02010800040101010101" pitchFamily="2" charset="-122"/>
                <a:ea typeface="华文新魏" panose="02010800040101010101" pitchFamily="2" charset="-122"/>
              </a:rPr>
              <a:t>z=0</a:t>
            </a:r>
          </a:p>
          <a:p>
            <a:pPr>
              <a:lnSpc>
                <a:spcPct val="114000"/>
              </a:lnSpc>
              <a:spcBef>
                <a:spcPct val="0"/>
              </a:spcBef>
              <a:buFontTx/>
              <a:buNone/>
            </a:pPr>
            <a:r>
              <a:rPr lang="en-US" altLang="zh-CN" b="1" dirty="0">
                <a:latin typeface="华文新魏" panose="02010800040101010101" pitchFamily="2" charset="-122"/>
                <a:ea typeface="华文新魏" panose="02010800040101010101" pitchFamily="2" charset="-122"/>
              </a:rPr>
              <a:t>    *(int*)&amp;z = 3;			//</a:t>
            </a:r>
            <a:r>
              <a:rPr lang="zh-CN" altLang="en-US" b="1" dirty="0">
                <a:latin typeface="华文新魏" panose="02010800040101010101" pitchFamily="2" charset="-122"/>
                <a:ea typeface="华文新魏" panose="02010800040101010101" pitchFamily="2" charset="-122"/>
              </a:rPr>
              <a:t>正确：运行无异常，但并不能修改</a:t>
            </a:r>
            <a:r>
              <a:rPr lang="en-US" altLang="zh-CN" b="1" dirty="0">
                <a:latin typeface="华文新魏" panose="02010800040101010101" pitchFamily="2" charset="-122"/>
                <a:ea typeface="华文新魏" panose="02010800040101010101" pitchFamily="2" charset="-122"/>
              </a:rPr>
              <a:t>z</a:t>
            </a:r>
            <a:r>
              <a:rPr lang="zh-CN" altLang="en-US" b="1" dirty="0">
                <a:latin typeface="华文新魏" panose="02010800040101010101" pitchFamily="2" charset="-122"/>
                <a:ea typeface="华文新魏" panose="02010800040101010101" pitchFamily="2" charset="-122"/>
              </a:rPr>
              <a:t>的值</a:t>
            </a:r>
          </a:p>
          <a:p>
            <a:pPr>
              <a:lnSpc>
                <a:spcPct val="114000"/>
              </a:lnSpc>
              <a:spcBef>
                <a:spcPct val="0"/>
              </a:spcBef>
              <a:buFontTx/>
              <a:buNone/>
            </a:pPr>
            <a:r>
              <a:rPr lang="zh-CN" altLang="en-US"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cout</a:t>
            </a:r>
            <a:r>
              <a:rPr lang="en-US" altLang="zh-CN" b="1" dirty="0">
                <a:latin typeface="华文新魏" panose="02010800040101010101" pitchFamily="2" charset="-122"/>
                <a:ea typeface="华文新魏" panose="02010800040101010101" pitchFamily="2" charset="-122"/>
              </a:rPr>
              <a:t> &lt;&lt; "z=" &lt;&lt; z &lt;&lt; </a:t>
            </a:r>
            <a:r>
              <a:rPr lang="en-US" altLang="zh-CN" b="1" dirty="0" err="1">
                <a:latin typeface="华文新魏" panose="02010800040101010101" pitchFamily="2" charset="-122"/>
                <a:ea typeface="华文新魏" panose="02010800040101010101" pitchFamily="2" charset="-122"/>
              </a:rPr>
              <a:t>endl</a:t>
            </a:r>
            <a:r>
              <a:rPr lang="en-US" altLang="zh-CN" b="1" dirty="0">
                <a:latin typeface="华文新魏" panose="02010800040101010101" pitchFamily="2" charset="-122"/>
                <a:ea typeface="华文新魏" panose="02010800040101010101" pitchFamily="2" charset="-122"/>
              </a:rPr>
              <a:t>;	//</a:t>
            </a:r>
            <a:r>
              <a:rPr lang="zh-CN" altLang="en-US" b="1" dirty="0">
                <a:latin typeface="华文新魏" panose="02010800040101010101" pitchFamily="2" charset="-122"/>
                <a:ea typeface="华文新魏" panose="02010800040101010101" pitchFamily="2" charset="-122"/>
              </a:rPr>
              <a:t>输出</a:t>
            </a:r>
            <a:r>
              <a:rPr lang="en-US" altLang="zh-CN" b="1" dirty="0">
                <a:latin typeface="华文新魏" panose="02010800040101010101" pitchFamily="2" charset="-122"/>
                <a:ea typeface="华文新魏" panose="02010800040101010101" pitchFamily="2" charset="-122"/>
              </a:rPr>
              <a:t>z</a:t>
            </a:r>
            <a:r>
              <a:rPr lang="zh-CN" altLang="en-US" b="1" dirty="0">
                <a:latin typeface="华文新魏" panose="02010800040101010101" pitchFamily="2" charset="-122"/>
                <a:ea typeface="华文新魏" panose="02010800040101010101" pitchFamily="2" charset="-122"/>
              </a:rPr>
              <a:t>的值，仍然为</a:t>
            </a:r>
            <a:r>
              <a:rPr lang="en-US" altLang="zh-CN" b="1" dirty="0">
                <a:latin typeface="华文新魏" panose="02010800040101010101" pitchFamily="2" charset="-122"/>
                <a:ea typeface="华文新魏" panose="02010800040101010101" pitchFamily="2" charset="-122"/>
              </a:rPr>
              <a:t>z=0</a:t>
            </a:r>
          </a:p>
          <a:p>
            <a:pPr>
              <a:lnSpc>
                <a:spcPct val="114000"/>
              </a:lnSpc>
              <a:spcBef>
                <a:spcPct val="0"/>
              </a:spcBef>
              <a:buFontTx/>
              <a:buNone/>
            </a:pPr>
            <a:r>
              <a:rPr lang="en-US" altLang="zh-CN" b="1" dirty="0">
                <a:latin typeface="华文新魏" panose="02010800040101010101" pitchFamily="2" charset="-122"/>
                <a:ea typeface="华文新魏" panose="02010800040101010101" pitchFamily="2" charset="-122"/>
              </a:rPr>
              <a:t>}</a:t>
            </a:r>
          </a:p>
        </p:txBody>
      </p:sp>
      <p:sp>
        <p:nvSpPr>
          <p:cNvPr id="2" name="矩形 1">
            <a:extLst>
              <a:ext uri="{FF2B5EF4-FFF2-40B4-BE49-F238E27FC236}">
                <a16:creationId xmlns:a16="http://schemas.microsoft.com/office/drawing/2014/main" id="{2A709174-D366-457E-9C0F-D8ACB360C71D}"/>
              </a:ext>
            </a:extLst>
          </p:cNvPr>
          <p:cNvSpPr/>
          <p:nvPr/>
        </p:nvSpPr>
        <p:spPr>
          <a:xfrm>
            <a:off x="4061889" y="6356350"/>
            <a:ext cx="8223726" cy="461665"/>
          </a:xfrm>
          <a:prstGeom prst="rect">
            <a:avLst/>
          </a:prstGeom>
        </p:spPr>
        <p:txBody>
          <a:bodyPr wrap="none">
            <a:spAutoFit/>
          </a:bodyPr>
          <a:lstStyle/>
          <a:p>
            <a:r>
              <a:rPr lang="en-US" altLang="zh-CN" sz="2400" b="1" dirty="0">
                <a:solidFill>
                  <a:srgbClr val="FF0000"/>
                </a:solidFill>
                <a:latin typeface="华文新魏" panose="02010800040101010101" pitchFamily="2" charset="-122"/>
                <a:ea typeface="华文新魏" panose="02010800040101010101" pitchFamily="2" charset="-122"/>
              </a:rPr>
              <a:t>【</a:t>
            </a:r>
            <a:r>
              <a:rPr lang="zh-CN" altLang="en-US" sz="2400" b="1" dirty="0">
                <a:solidFill>
                  <a:srgbClr val="FF0000"/>
                </a:solidFill>
                <a:latin typeface="华文新魏" panose="02010800040101010101" pitchFamily="2" charset="-122"/>
                <a:ea typeface="华文新魏" panose="02010800040101010101" pitchFamily="2" charset="-122"/>
              </a:rPr>
              <a:t>例</a:t>
            </a:r>
            <a:r>
              <a:rPr lang="en-US" altLang="zh-CN" sz="2400" b="1" dirty="0">
                <a:solidFill>
                  <a:srgbClr val="FF0000"/>
                </a:solidFill>
                <a:latin typeface="华文新魏" panose="02010800040101010101" pitchFamily="2" charset="-122"/>
                <a:ea typeface="华文新魏" panose="02010800040101010101" pitchFamily="2" charset="-122"/>
              </a:rPr>
              <a:t>12.6】</a:t>
            </a:r>
            <a:r>
              <a:rPr lang="zh-CN" altLang="en-US" sz="2400" b="1" dirty="0">
                <a:solidFill>
                  <a:srgbClr val="FF0000"/>
                </a:solidFill>
                <a:latin typeface="华文新魏" panose="02010800040101010101" pitchFamily="2" charset="-122"/>
                <a:ea typeface="华文新魏" panose="02010800040101010101" pitchFamily="2" charset="-122"/>
              </a:rPr>
              <a:t>使用</a:t>
            </a:r>
            <a:r>
              <a:rPr lang="en-US" altLang="zh-CN" sz="2400" b="1" dirty="0" err="1">
                <a:solidFill>
                  <a:srgbClr val="FF0000"/>
                </a:solidFill>
                <a:latin typeface="华文新魏" panose="02010800040101010101" pitchFamily="2" charset="-122"/>
                <a:ea typeface="华文新魏" panose="02010800040101010101" pitchFamily="2" charset="-122"/>
              </a:rPr>
              <a:t>static_cast</a:t>
            </a:r>
            <a:r>
              <a:rPr lang="zh-CN" altLang="en-US" sz="2400" b="1" dirty="0">
                <a:solidFill>
                  <a:srgbClr val="FF0000"/>
                </a:solidFill>
                <a:latin typeface="华文新魏" panose="02010800040101010101" pitchFamily="2" charset="-122"/>
                <a:ea typeface="华文新魏" panose="02010800040101010101" pitchFamily="2" charset="-122"/>
              </a:rPr>
              <a:t>对数值表达式进行强制类型转换。</a:t>
            </a:r>
          </a:p>
        </p:txBody>
      </p:sp>
    </p:spTree>
    <p:extLst>
      <p:ext uri="{BB962C8B-B14F-4D97-AF65-F5344CB8AC3E}">
        <p14:creationId xmlns:p14="http://schemas.microsoft.com/office/powerpoint/2010/main" val="38854016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a:xfrm>
            <a:off x="173182" y="188480"/>
            <a:ext cx="10515600" cy="549275"/>
          </a:xfrm>
        </p:spPr>
        <p:txBody>
          <a:bodyPr>
            <a:normAutofit/>
          </a:bodyPr>
          <a:lstStyle/>
          <a:p>
            <a:r>
              <a:rPr lang="zh-CN" altLang="en-US" sz="2800" b="1" dirty="0">
                <a:solidFill>
                  <a:srgbClr val="FF0000"/>
                </a:solidFill>
                <a:latin typeface="华文新魏" panose="02010800040101010101" pitchFamily="2" charset="-122"/>
                <a:ea typeface="华文新魏" panose="02010800040101010101" pitchFamily="2" charset="-122"/>
              </a:rPr>
              <a:t>顶层和底层</a:t>
            </a:r>
            <a:r>
              <a:rPr lang="en-US" altLang="zh-CN" sz="2800" b="1" dirty="0">
                <a:solidFill>
                  <a:srgbClr val="FF0000"/>
                </a:solidFill>
                <a:latin typeface="华文新魏" panose="02010800040101010101" pitchFamily="2" charset="-122"/>
                <a:ea typeface="华文新魏" panose="02010800040101010101" pitchFamily="2" charset="-122"/>
              </a:rPr>
              <a:t>const</a:t>
            </a:r>
            <a:endParaRPr lang="zh-CN" altLang="en-US" sz="2800" b="1" dirty="0">
              <a:solidFill>
                <a:srgbClr val="FF0000"/>
              </a:solidFill>
              <a:latin typeface="华文新魏" panose="02010800040101010101" pitchFamily="2" charset="-122"/>
              <a:ea typeface="华文新魏" panose="02010800040101010101" pitchFamily="2" charset="-122"/>
            </a:endParaRPr>
          </a:p>
        </p:txBody>
      </p:sp>
      <p:sp>
        <p:nvSpPr>
          <p:cNvPr id="4" name="文本框 3">
            <a:extLst>
              <a:ext uri="{FF2B5EF4-FFF2-40B4-BE49-F238E27FC236}">
                <a16:creationId xmlns:a16="http://schemas.microsoft.com/office/drawing/2014/main" id="{C0E14A44-CE6B-4943-AC8C-0DC640781502}"/>
              </a:ext>
            </a:extLst>
          </p:cNvPr>
          <p:cNvSpPr txBox="1"/>
          <p:nvPr/>
        </p:nvSpPr>
        <p:spPr>
          <a:xfrm>
            <a:off x="291392" y="737755"/>
            <a:ext cx="10515600" cy="712631"/>
          </a:xfrm>
          <a:prstGeom prst="rect">
            <a:avLst/>
          </a:prstGeom>
          <a:noFill/>
        </p:spPr>
        <p:txBody>
          <a:bodyPr wrap="square">
            <a:spAutoFit/>
          </a:bodyPr>
          <a:lstStyle/>
          <a:p>
            <a:pPr marL="228600" indent="-228600">
              <a:lnSpc>
                <a:spcPct val="90000"/>
              </a:lnSpc>
              <a:spcBef>
                <a:spcPts val="500"/>
              </a:spcBef>
              <a:buFont typeface="Wingdings" panose="05000000000000000000" pitchFamily="2" charset="2"/>
              <a:buChar char="l"/>
              <a:defRPr/>
            </a:pPr>
            <a:r>
              <a:rPr lang="zh-CN" altLang="en-US" sz="2000" b="1" dirty="0">
                <a:latin typeface="华文新魏" panose="02010800040101010101" pitchFamily="2" charset="-122"/>
                <a:ea typeface="华文新魏" panose="02010800040101010101" pitchFamily="2" charset="-122"/>
              </a:rPr>
              <a:t>顶层</a:t>
            </a:r>
            <a:r>
              <a:rPr lang="en-US" altLang="zh-CN" sz="2000" b="1" dirty="0">
                <a:latin typeface="华文新魏" panose="02010800040101010101" pitchFamily="2" charset="-122"/>
                <a:ea typeface="华文新魏" panose="02010800040101010101" pitchFamily="2" charset="-122"/>
              </a:rPr>
              <a:t>const</a:t>
            </a:r>
            <a:r>
              <a:rPr lang="zh-CN" altLang="en-US" sz="2000" b="1" dirty="0">
                <a:latin typeface="华文新魏" panose="02010800040101010101" pitchFamily="2" charset="-122"/>
                <a:ea typeface="华文新魏" panose="02010800040101010101" pitchFamily="2" charset="-122"/>
              </a:rPr>
              <a:t>：表示任意的变量是常量（最靠近变量名的</a:t>
            </a:r>
            <a:r>
              <a:rPr lang="en-US" altLang="zh-CN" sz="2000" b="1" dirty="0">
                <a:latin typeface="华文新魏" panose="02010800040101010101" pitchFamily="2" charset="-122"/>
                <a:ea typeface="华文新魏" panose="02010800040101010101" pitchFamily="2" charset="-122"/>
              </a:rPr>
              <a:t>const</a:t>
            </a:r>
            <a:r>
              <a:rPr lang="zh-CN" altLang="en-US" sz="2000" b="1" dirty="0">
                <a:latin typeface="华文新魏" panose="02010800040101010101" pitchFamily="2" charset="-122"/>
                <a:ea typeface="华文新魏" panose="02010800040101010101" pitchFamily="2" charset="-122"/>
              </a:rPr>
              <a:t>）（引用除外）</a:t>
            </a:r>
            <a:endParaRPr lang="en-US" altLang="zh-CN" sz="2000" b="1" dirty="0">
              <a:latin typeface="华文新魏" panose="02010800040101010101" pitchFamily="2" charset="-122"/>
              <a:ea typeface="华文新魏" panose="02010800040101010101" pitchFamily="2" charset="-122"/>
            </a:endParaRPr>
          </a:p>
          <a:p>
            <a:pPr marL="228600" indent="-228600">
              <a:lnSpc>
                <a:spcPct val="90000"/>
              </a:lnSpc>
              <a:spcBef>
                <a:spcPts val="500"/>
              </a:spcBef>
              <a:buFont typeface="Wingdings" panose="05000000000000000000" pitchFamily="2" charset="2"/>
              <a:buChar char="l"/>
              <a:defRPr/>
            </a:pPr>
            <a:r>
              <a:rPr lang="zh-CN" altLang="en-US" sz="2000" b="1" dirty="0">
                <a:latin typeface="华文新魏" panose="02010800040101010101" pitchFamily="2" charset="-122"/>
                <a:ea typeface="华文新魏" panose="02010800040101010101" pitchFamily="2" charset="-122"/>
              </a:rPr>
              <a:t>底层</a:t>
            </a:r>
            <a:r>
              <a:rPr lang="en-US" altLang="zh-CN" sz="2000" b="1" dirty="0">
                <a:latin typeface="华文新魏" panose="02010800040101010101" pitchFamily="2" charset="-122"/>
                <a:ea typeface="华文新魏" panose="02010800040101010101" pitchFamily="2" charset="-122"/>
              </a:rPr>
              <a:t>const</a:t>
            </a:r>
            <a:r>
              <a:rPr lang="zh-CN" altLang="en-US" sz="2000" b="1" dirty="0">
                <a:latin typeface="华文新魏" panose="02010800040101010101" pitchFamily="2" charset="-122"/>
                <a:ea typeface="华文新魏" panose="02010800040101010101" pitchFamily="2" charset="-122"/>
              </a:rPr>
              <a:t>：和指针与引用等复合类型的基本类型有关。修饰基本类型的</a:t>
            </a:r>
            <a:r>
              <a:rPr lang="en-US" altLang="zh-CN" sz="2000" b="1" dirty="0">
                <a:latin typeface="华文新魏" panose="02010800040101010101" pitchFamily="2" charset="-122"/>
                <a:ea typeface="华文新魏" panose="02010800040101010101" pitchFamily="2" charset="-122"/>
              </a:rPr>
              <a:t>const</a:t>
            </a:r>
          </a:p>
        </p:txBody>
      </p:sp>
      <p:sp>
        <p:nvSpPr>
          <p:cNvPr id="6" name="TextBox 5">
            <a:extLst>
              <a:ext uri="{FF2B5EF4-FFF2-40B4-BE49-F238E27FC236}">
                <a16:creationId xmlns:a16="http://schemas.microsoft.com/office/drawing/2014/main" id="{1BAD3E37-A8A7-49A7-AC24-D43D9AC1F0E9}"/>
              </a:ext>
            </a:extLst>
          </p:cNvPr>
          <p:cNvSpPr txBox="1">
            <a:spLocks noChangeArrowheads="1"/>
          </p:cNvSpPr>
          <p:nvPr/>
        </p:nvSpPr>
        <p:spPr bwMode="auto">
          <a:xfrm>
            <a:off x="291392" y="1503784"/>
            <a:ext cx="11564635" cy="5165736"/>
          </a:xfrm>
          <a:prstGeom prst="rect">
            <a:avLst/>
          </a:prstGeom>
          <a:solidFill>
            <a:schemeClr val="accent6">
              <a:lumMod val="75000"/>
              <a:alpha val="44000"/>
            </a:schemeClr>
          </a:solidFill>
          <a:ln w="9525">
            <a:solidFill>
              <a:schemeClr val="accent1"/>
            </a:solidFill>
            <a:miter lim="800000"/>
            <a:headEnd/>
            <a:tailEnd/>
          </a:ln>
        </p:spPr>
        <p:txBody>
          <a:bodyPr/>
          <a:lstStyle/>
          <a:p>
            <a:pPr>
              <a:lnSpc>
                <a:spcPct val="114000"/>
              </a:lnSpc>
              <a:spcBef>
                <a:spcPct val="0"/>
              </a:spcBef>
              <a:buFontTx/>
              <a:buNone/>
            </a:pPr>
            <a:r>
              <a:rPr lang="en-US" altLang="zh-CN" sz="2000" b="1" dirty="0">
                <a:latin typeface="华文新魏" panose="02010800040101010101" pitchFamily="2" charset="-122"/>
                <a:ea typeface="华文新魏" panose="02010800040101010101" pitchFamily="2" charset="-122"/>
              </a:rPr>
              <a:t>int i = 0;</a:t>
            </a:r>
          </a:p>
          <a:p>
            <a:pPr>
              <a:lnSpc>
                <a:spcPct val="114000"/>
              </a:lnSpc>
              <a:spcBef>
                <a:spcPct val="0"/>
              </a:spcBef>
              <a:buFontTx/>
              <a:buNone/>
            </a:pPr>
            <a:r>
              <a:rPr lang="en-US" altLang="zh-CN" sz="2000" b="1" dirty="0">
                <a:latin typeface="华文新魏" panose="02010800040101010101" pitchFamily="2" charset="-122"/>
                <a:ea typeface="华文新魏" panose="02010800040101010101" pitchFamily="2" charset="-122"/>
              </a:rPr>
              <a:t>int * const p1 = &amp;i;	//</a:t>
            </a:r>
            <a:r>
              <a:rPr lang="zh-CN" altLang="en-US" sz="2000" b="1" dirty="0">
                <a:latin typeface="华文新魏" panose="02010800040101010101" pitchFamily="2" charset="-122"/>
                <a:ea typeface="华文新魏" panose="02010800040101010101" pitchFamily="2" charset="-122"/>
              </a:rPr>
              <a:t>顶层</a:t>
            </a:r>
            <a:r>
              <a:rPr lang="en-US" altLang="zh-CN" sz="2000" b="1" dirty="0">
                <a:latin typeface="华文新魏" panose="02010800040101010101" pitchFamily="2" charset="-122"/>
                <a:ea typeface="华文新魏" panose="02010800040101010101" pitchFamily="2" charset="-122"/>
              </a:rPr>
              <a:t>const</a:t>
            </a:r>
            <a:r>
              <a:rPr lang="zh-CN" altLang="en-US" sz="2000" b="1" dirty="0">
                <a:latin typeface="华文新魏" panose="02010800040101010101" pitchFamily="2" charset="-122"/>
                <a:ea typeface="华文新魏" panose="02010800040101010101" pitchFamily="2" charset="-122"/>
              </a:rPr>
              <a:t>，修饰</a:t>
            </a:r>
            <a:r>
              <a:rPr lang="en-US" altLang="zh-CN" sz="2000" b="1" dirty="0">
                <a:latin typeface="华文新魏" panose="02010800040101010101" pitchFamily="2" charset="-122"/>
                <a:ea typeface="华文新魏" panose="02010800040101010101" pitchFamily="2" charset="-122"/>
              </a:rPr>
              <a:t>p1</a:t>
            </a:r>
            <a:r>
              <a:rPr lang="zh-CN" altLang="en-US" sz="2000" b="1" dirty="0">
                <a:latin typeface="华文新魏" panose="02010800040101010101" pitchFamily="2" charset="-122"/>
                <a:ea typeface="华文新魏" panose="02010800040101010101" pitchFamily="2" charset="-122"/>
              </a:rPr>
              <a:t>，最靠近变量</a:t>
            </a:r>
            <a:r>
              <a:rPr lang="en-US" altLang="zh-CN" sz="2000" b="1" dirty="0">
                <a:latin typeface="华文新魏" panose="02010800040101010101" pitchFamily="2" charset="-122"/>
                <a:ea typeface="华文新魏" panose="02010800040101010101" pitchFamily="2" charset="-122"/>
              </a:rPr>
              <a:t>p1</a:t>
            </a:r>
          </a:p>
          <a:p>
            <a:pPr>
              <a:lnSpc>
                <a:spcPct val="114000"/>
              </a:lnSpc>
              <a:spcBef>
                <a:spcPct val="0"/>
              </a:spcBef>
              <a:buFontTx/>
              <a:buNone/>
            </a:pPr>
            <a:r>
              <a:rPr lang="en-US" altLang="zh-CN" sz="2000" b="1" dirty="0">
                <a:latin typeface="华文新魏" panose="02010800040101010101" pitchFamily="2" charset="-122"/>
                <a:ea typeface="华文新魏" panose="02010800040101010101" pitchFamily="2" charset="-122"/>
              </a:rPr>
              <a:t>const int ci =42; 	//</a:t>
            </a:r>
            <a:r>
              <a:rPr lang="zh-CN" altLang="en-US" sz="2000" b="1" dirty="0">
                <a:latin typeface="华文新魏" panose="02010800040101010101" pitchFamily="2" charset="-122"/>
                <a:ea typeface="华文新魏" panose="02010800040101010101" pitchFamily="2" charset="-122"/>
              </a:rPr>
              <a:t>顶层</a:t>
            </a:r>
            <a:r>
              <a:rPr lang="en-US" altLang="zh-CN" sz="2000" b="1" dirty="0">
                <a:latin typeface="华文新魏" panose="02010800040101010101" pitchFamily="2" charset="-122"/>
                <a:ea typeface="华文新魏" panose="02010800040101010101" pitchFamily="2" charset="-122"/>
              </a:rPr>
              <a:t>const</a:t>
            </a:r>
            <a:r>
              <a:rPr lang="zh-CN" altLang="en-US" sz="2000" b="1" dirty="0">
                <a:latin typeface="华文新魏" panose="02010800040101010101" pitchFamily="2" charset="-122"/>
                <a:ea typeface="华文新魏" panose="02010800040101010101" pitchFamily="2" charset="-122"/>
              </a:rPr>
              <a:t>，修饰变量</a:t>
            </a:r>
            <a:r>
              <a:rPr lang="en-US" altLang="zh-CN" sz="2000" b="1" dirty="0">
                <a:latin typeface="华文新魏" panose="02010800040101010101" pitchFamily="2" charset="-122"/>
                <a:ea typeface="华文新魏" panose="02010800040101010101" pitchFamily="2" charset="-122"/>
              </a:rPr>
              <a:t>c1</a:t>
            </a:r>
          </a:p>
          <a:p>
            <a:pPr>
              <a:lnSpc>
                <a:spcPct val="114000"/>
              </a:lnSpc>
              <a:spcBef>
                <a:spcPct val="0"/>
              </a:spcBef>
              <a:buFontTx/>
              <a:buNone/>
            </a:pPr>
            <a:r>
              <a:rPr lang="en-US" altLang="zh-CN" sz="2000" b="1" dirty="0">
                <a:latin typeface="华文新魏" panose="02010800040101010101" pitchFamily="2" charset="-122"/>
                <a:ea typeface="华文新魏" panose="02010800040101010101" pitchFamily="2" charset="-122"/>
              </a:rPr>
              <a:t>const int *p2 = 0;	//</a:t>
            </a:r>
            <a:r>
              <a:rPr lang="zh-CN" altLang="en-US" sz="2000" b="1" dirty="0">
                <a:latin typeface="华文新魏" panose="02010800040101010101" pitchFamily="2" charset="-122"/>
                <a:ea typeface="华文新魏" panose="02010800040101010101" pitchFamily="2" charset="-122"/>
              </a:rPr>
              <a:t>底层</a:t>
            </a:r>
            <a:r>
              <a:rPr lang="en-US" altLang="zh-CN" sz="2000" b="1" dirty="0">
                <a:latin typeface="华文新魏" panose="02010800040101010101" pitchFamily="2" charset="-122"/>
                <a:ea typeface="华文新魏" panose="02010800040101010101" pitchFamily="2" charset="-122"/>
              </a:rPr>
              <a:t>const</a:t>
            </a:r>
            <a:r>
              <a:rPr lang="zh-CN" altLang="en-US" sz="2000" b="1" dirty="0">
                <a:latin typeface="华文新魏" panose="02010800040101010101" pitchFamily="2" charset="-122"/>
                <a:ea typeface="华文新魏" panose="02010800040101010101" pitchFamily="2" charset="-122"/>
              </a:rPr>
              <a:t>，修饰指针所指向对象的类型</a:t>
            </a:r>
            <a:r>
              <a:rPr lang="en-US" altLang="zh-CN" sz="2000" b="1" dirty="0">
                <a:latin typeface="华文新魏" panose="02010800040101010101" pitchFamily="2" charset="-122"/>
                <a:ea typeface="华文新魏" panose="02010800040101010101" pitchFamily="2" charset="-122"/>
              </a:rPr>
              <a:t>int</a:t>
            </a:r>
            <a:r>
              <a:rPr lang="zh-CN" altLang="en-US" sz="2000" b="1" dirty="0">
                <a:latin typeface="华文新魏" panose="02010800040101010101" pitchFamily="2" charset="-122"/>
                <a:ea typeface="华文新魏" panose="02010800040101010101" pitchFamily="2" charset="-122"/>
              </a:rPr>
              <a:t>（基本类型）</a:t>
            </a:r>
            <a:endParaRPr lang="en-US" altLang="zh-CN" sz="2000" b="1" dirty="0">
              <a:latin typeface="华文新魏" panose="02010800040101010101" pitchFamily="2" charset="-122"/>
              <a:ea typeface="华文新魏" panose="02010800040101010101" pitchFamily="2" charset="-122"/>
            </a:endParaRPr>
          </a:p>
          <a:p>
            <a:pPr>
              <a:lnSpc>
                <a:spcPct val="114000"/>
              </a:lnSpc>
              <a:spcBef>
                <a:spcPct val="0"/>
              </a:spcBef>
              <a:buFontTx/>
              <a:buNone/>
            </a:pPr>
            <a:r>
              <a:rPr lang="en-US" altLang="zh-CN" sz="2000" b="1" dirty="0">
                <a:solidFill>
                  <a:srgbClr val="0070C0"/>
                </a:solidFill>
                <a:latin typeface="华文新魏" panose="02010800040101010101" pitchFamily="2" charset="-122"/>
                <a:ea typeface="华文新魏" panose="02010800040101010101" pitchFamily="2" charset="-122"/>
              </a:rPr>
              <a:t>const</a:t>
            </a:r>
            <a:r>
              <a:rPr lang="en-US" altLang="zh-CN" sz="2000" b="1" dirty="0">
                <a:latin typeface="华文新魏" panose="02010800040101010101" pitchFamily="2" charset="-122"/>
                <a:ea typeface="华文新魏" panose="02010800040101010101" pitchFamily="2" charset="-122"/>
              </a:rPr>
              <a:t> int </a:t>
            </a:r>
            <a:r>
              <a:rPr lang="zh-CN" altLang="en-US" sz="2000" b="1" dirty="0">
                <a:latin typeface="华文新魏" panose="02010800040101010101" pitchFamily="2" charset="-122"/>
                <a:ea typeface="华文新魏" panose="02010800040101010101" pitchFamily="2" charset="-122"/>
              </a:rPr>
              <a:t>* </a:t>
            </a:r>
            <a:r>
              <a:rPr lang="en-US" altLang="zh-CN" sz="2000" b="1" dirty="0">
                <a:solidFill>
                  <a:srgbClr val="FF0000"/>
                </a:solidFill>
                <a:latin typeface="华文新魏" panose="02010800040101010101" pitchFamily="2" charset="-122"/>
                <a:ea typeface="华文新魏" panose="02010800040101010101" pitchFamily="2" charset="-122"/>
              </a:rPr>
              <a:t>const</a:t>
            </a:r>
            <a:r>
              <a:rPr lang="zh-CN" altLang="en-US" sz="20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p3</a:t>
            </a:r>
            <a:r>
              <a:rPr lang="zh-CN" altLang="en-US" sz="20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a:t>
            </a:r>
            <a:r>
              <a:rPr lang="zh-CN" altLang="en-US" sz="20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0; //</a:t>
            </a:r>
            <a:r>
              <a:rPr lang="zh-CN" altLang="en-US" sz="2000" b="1" dirty="0">
                <a:latin typeface="华文新魏" panose="02010800040101010101" pitchFamily="2" charset="-122"/>
                <a:ea typeface="华文新魏" panose="02010800040101010101" pitchFamily="2" charset="-122"/>
              </a:rPr>
              <a:t>靠右的</a:t>
            </a:r>
            <a:r>
              <a:rPr lang="en-US" altLang="zh-CN" sz="2000" b="1" dirty="0">
                <a:solidFill>
                  <a:srgbClr val="FF0000"/>
                </a:solidFill>
                <a:latin typeface="华文新魏" panose="02010800040101010101" pitchFamily="2" charset="-122"/>
                <a:ea typeface="华文新魏" panose="02010800040101010101" pitchFamily="2" charset="-122"/>
              </a:rPr>
              <a:t>const</a:t>
            </a:r>
            <a:r>
              <a:rPr lang="zh-CN" altLang="en-US" sz="2000" b="1" dirty="0">
                <a:latin typeface="华文新魏" panose="02010800040101010101" pitchFamily="2" charset="-122"/>
                <a:ea typeface="华文新魏" panose="02010800040101010101" pitchFamily="2" charset="-122"/>
              </a:rPr>
              <a:t>的顶层</a:t>
            </a:r>
            <a:r>
              <a:rPr lang="en-US" altLang="zh-CN" sz="2000" b="1" dirty="0">
                <a:latin typeface="华文新魏" panose="02010800040101010101" pitchFamily="2" charset="-122"/>
                <a:ea typeface="华文新魏" panose="02010800040101010101" pitchFamily="2" charset="-122"/>
              </a:rPr>
              <a:t>const</a:t>
            </a:r>
            <a:r>
              <a:rPr lang="zh-CN" altLang="en-US" sz="2000" b="1" dirty="0">
                <a:latin typeface="华文新魏" panose="02010800040101010101" pitchFamily="2" charset="-122"/>
                <a:ea typeface="华文新魏" panose="02010800040101010101" pitchFamily="2" charset="-122"/>
              </a:rPr>
              <a:t>，靠左的</a:t>
            </a:r>
            <a:r>
              <a:rPr lang="en-US" altLang="zh-CN" sz="2000" b="1" dirty="0">
                <a:solidFill>
                  <a:srgbClr val="0070C0"/>
                </a:solidFill>
                <a:latin typeface="华文新魏" panose="02010800040101010101" pitchFamily="2" charset="-122"/>
                <a:ea typeface="华文新魏" panose="02010800040101010101" pitchFamily="2" charset="-122"/>
              </a:rPr>
              <a:t>const</a:t>
            </a:r>
            <a:r>
              <a:rPr lang="zh-CN" altLang="en-US" sz="2000" b="1" dirty="0">
                <a:latin typeface="华文新魏" panose="02010800040101010101" pitchFamily="2" charset="-122"/>
                <a:ea typeface="华文新魏" panose="02010800040101010101" pitchFamily="2" charset="-122"/>
              </a:rPr>
              <a:t>是底层</a:t>
            </a:r>
            <a:r>
              <a:rPr lang="en-US" altLang="zh-CN" sz="2000" b="1" dirty="0">
                <a:latin typeface="华文新魏" panose="02010800040101010101" pitchFamily="2" charset="-122"/>
                <a:ea typeface="华文新魏" panose="02010800040101010101" pitchFamily="2" charset="-122"/>
              </a:rPr>
              <a:t>const</a:t>
            </a:r>
          </a:p>
          <a:p>
            <a:pPr>
              <a:lnSpc>
                <a:spcPct val="114000"/>
              </a:lnSpc>
              <a:spcBef>
                <a:spcPct val="0"/>
              </a:spcBef>
              <a:buFontTx/>
              <a:buNone/>
            </a:pPr>
            <a:endParaRPr lang="en-US" altLang="zh-CN" sz="2000" b="1" dirty="0">
              <a:latin typeface="华文新魏" panose="02010800040101010101" pitchFamily="2" charset="-122"/>
              <a:ea typeface="华文新魏" panose="02010800040101010101" pitchFamily="2" charset="-122"/>
            </a:endParaRPr>
          </a:p>
          <a:p>
            <a:pPr>
              <a:lnSpc>
                <a:spcPct val="114000"/>
              </a:lnSpc>
              <a:spcBef>
                <a:spcPct val="0"/>
              </a:spcBef>
              <a:buFontTx/>
              <a:buNone/>
            </a:pPr>
            <a:r>
              <a:rPr lang="en-US" altLang="zh-CN" sz="2000" b="1" dirty="0">
                <a:latin typeface="华文新魏" panose="02010800040101010101" pitchFamily="2" charset="-122"/>
                <a:ea typeface="华文新魏" panose="02010800040101010101" pitchFamily="2" charset="-122"/>
              </a:rPr>
              <a:t>const int &amp;r = i</a:t>
            </a:r>
            <a:r>
              <a:rPr lang="zh-CN" altLang="en-US" sz="2000" b="1" dirty="0">
                <a:latin typeface="华文新魏" panose="02010800040101010101" pitchFamily="2" charset="-122"/>
                <a:ea typeface="华文新魏" panose="02010800040101010101" pitchFamily="2" charset="-122"/>
              </a:rPr>
              <a:t>；</a:t>
            </a:r>
            <a:r>
              <a:rPr lang="en-US" altLang="zh-CN" sz="2000" b="1" dirty="0">
                <a:latin typeface="华文新魏" panose="02010800040101010101" pitchFamily="2" charset="-122"/>
                <a:ea typeface="华文新魏" panose="02010800040101010101" pitchFamily="2" charset="-122"/>
              </a:rPr>
              <a:t>//</a:t>
            </a:r>
            <a:r>
              <a:rPr lang="zh-CN" altLang="en-US" sz="2000" b="1" dirty="0">
                <a:solidFill>
                  <a:srgbClr val="FF0000"/>
                </a:solidFill>
                <a:latin typeface="华文新魏" panose="02010800040101010101" pitchFamily="2" charset="-122"/>
                <a:ea typeface="华文新魏" panose="02010800040101010101" pitchFamily="2" charset="-122"/>
              </a:rPr>
              <a:t>修饰引用的</a:t>
            </a:r>
            <a:r>
              <a:rPr lang="en-US" altLang="zh-CN" sz="2000" b="1" dirty="0">
                <a:solidFill>
                  <a:srgbClr val="FF0000"/>
                </a:solidFill>
                <a:latin typeface="华文新魏" panose="02010800040101010101" pitchFamily="2" charset="-122"/>
                <a:ea typeface="华文新魏" panose="02010800040101010101" pitchFamily="2" charset="-122"/>
              </a:rPr>
              <a:t>const</a:t>
            </a:r>
            <a:r>
              <a:rPr lang="zh-CN" altLang="en-US" sz="2000" b="1" dirty="0">
                <a:solidFill>
                  <a:srgbClr val="FF0000"/>
                </a:solidFill>
                <a:latin typeface="华文新魏" panose="02010800040101010101" pitchFamily="2" charset="-122"/>
                <a:ea typeface="华文新魏" panose="02010800040101010101" pitchFamily="2" charset="-122"/>
              </a:rPr>
              <a:t>都是底层</a:t>
            </a:r>
            <a:r>
              <a:rPr lang="en-US" altLang="zh-CN" sz="2000" b="1" dirty="0">
                <a:solidFill>
                  <a:srgbClr val="FF0000"/>
                </a:solidFill>
                <a:latin typeface="华文新魏" panose="02010800040101010101" pitchFamily="2" charset="-122"/>
                <a:ea typeface="华文新魏" panose="02010800040101010101" pitchFamily="2" charset="-122"/>
              </a:rPr>
              <a:t>const</a:t>
            </a:r>
            <a:r>
              <a:rPr lang="zh-CN" altLang="en-US" sz="2000" b="1" dirty="0">
                <a:latin typeface="华文新魏" panose="02010800040101010101" pitchFamily="2" charset="-122"/>
                <a:ea typeface="华文新魏" panose="02010800040101010101" pitchFamily="2" charset="-122"/>
              </a:rPr>
              <a:t>。（因为引用相当于*</a:t>
            </a:r>
            <a:r>
              <a:rPr lang="en-US" altLang="zh-CN" sz="2000" b="1" dirty="0">
                <a:latin typeface="华文新魏" panose="02010800040101010101" pitchFamily="2" charset="-122"/>
                <a:ea typeface="华文新魏" panose="02010800040101010101" pitchFamily="2" charset="-122"/>
              </a:rPr>
              <a:t>const p</a:t>
            </a:r>
            <a:r>
              <a:rPr lang="zh-CN" altLang="en-US" sz="2000" b="1" dirty="0">
                <a:latin typeface="华文新魏" panose="02010800040101010101" pitchFamily="2" charset="-122"/>
                <a:ea typeface="华文新魏" panose="02010800040101010101" pitchFamily="2" charset="-122"/>
              </a:rPr>
              <a:t>，</a:t>
            </a:r>
            <a:r>
              <a:rPr lang="en-US" altLang="zh-CN" sz="2000" b="1" dirty="0">
                <a:latin typeface="华文新魏" panose="02010800040101010101" pitchFamily="2" charset="-122"/>
                <a:ea typeface="华文新魏" panose="02010800040101010101" pitchFamily="2" charset="-122"/>
              </a:rPr>
              <a:t>const</a:t>
            </a:r>
            <a:r>
              <a:rPr lang="zh-CN" altLang="en-US" sz="2000" b="1" dirty="0">
                <a:latin typeface="华文新魏" panose="02010800040101010101" pitchFamily="2" charset="-122"/>
                <a:ea typeface="华文新魏" panose="02010800040101010101" pitchFamily="2" charset="-122"/>
              </a:rPr>
              <a:t>指针）</a:t>
            </a:r>
            <a:endParaRPr lang="en-US" altLang="zh-CN" sz="2000" b="1" dirty="0">
              <a:latin typeface="华文新魏" panose="02010800040101010101" pitchFamily="2" charset="-122"/>
              <a:ea typeface="华文新魏" panose="02010800040101010101" pitchFamily="2" charset="-122"/>
            </a:endParaRPr>
          </a:p>
          <a:p>
            <a:pPr>
              <a:lnSpc>
                <a:spcPct val="114000"/>
              </a:lnSpc>
              <a:spcBef>
                <a:spcPct val="0"/>
              </a:spcBef>
              <a:buFontTx/>
              <a:buNone/>
            </a:pPr>
            <a:endParaRPr lang="en-US" altLang="zh-CN" sz="2000" b="1"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40701729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灯片编号占位符 5"/>
          <p:cNvSpPr>
            <a:spLocks noGrp="1"/>
          </p:cNvSpPr>
          <p:nvPr>
            <p:ph type="sldNum" sz="quarter" idx="12"/>
          </p:nvPr>
        </p:nvSpPr>
        <p:spPr>
          <a:noFill/>
        </p:spPr>
        <p:txBody>
          <a:bodyPr/>
          <a:lstStyle/>
          <a:p>
            <a:fld id="{3F1CBB95-E14E-43D6-B23B-78CC99336EF0}" type="slidenum">
              <a:rPr lang="en-US" altLang="zh-CN" smtClean="0">
                <a:latin typeface="华文新魏" panose="02010800040101010101" pitchFamily="2" charset="-122"/>
                <a:ea typeface="华文新魏" panose="02010800040101010101" pitchFamily="2" charset="-122"/>
              </a:rPr>
              <a:pPr/>
              <a:t>14</a:t>
            </a:fld>
            <a:endParaRPr lang="en-US" altLang="zh-CN">
              <a:latin typeface="华文新魏" panose="02010800040101010101" pitchFamily="2" charset="-122"/>
              <a:ea typeface="华文新魏" panose="02010800040101010101" pitchFamily="2" charset="-122"/>
            </a:endParaRPr>
          </a:p>
        </p:txBody>
      </p:sp>
      <p:sp>
        <p:nvSpPr>
          <p:cNvPr id="8" name="TextBox 5">
            <a:extLst>
              <a:ext uri="{FF2B5EF4-FFF2-40B4-BE49-F238E27FC236}">
                <a16:creationId xmlns:a16="http://schemas.microsoft.com/office/drawing/2014/main" id="{3364E13C-7828-4004-AD48-745503E66B92}"/>
              </a:ext>
            </a:extLst>
          </p:cNvPr>
          <p:cNvSpPr txBox="1">
            <a:spLocks noChangeArrowheads="1"/>
          </p:cNvSpPr>
          <p:nvPr/>
        </p:nvSpPr>
        <p:spPr bwMode="auto">
          <a:xfrm>
            <a:off x="187036" y="136525"/>
            <a:ext cx="12004964" cy="6584950"/>
          </a:xfrm>
          <a:prstGeom prst="rect">
            <a:avLst/>
          </a:prstGeom>
          <a:solidFill>
            <a:schemeClr val="accent6">
              <a:lumMod val="75000"/>
              <a:alpha val="44000"/>
            </a:schemeClr>
          </a:solidFill>
          <a:ln w="9525">
            <a:solidFill>
              <a:schemeClr val="accent1"/>
            </a:solidFill>
            <a:miter lim="800000"/>
            <a:headEnd/>
            <a:tailEnd/>
          </a:ln>
        </p:spPr>
        <p:txBody>
          <a:bodyPr/>
          <a:lstStyle/>
          <a:p>
            <a:pPr>
              <a:lnSpc>
                <a:spcPct val="114000"/>
              </a:lnSpc>
              <a:spcBef>
                <a:spcPct val="0"/>
              </a:spcBef>
              <a:buFontTx/>
              <a:buNone/>
            </a:pPr>
            <a:r>
              <a:rPr lang="en-US" altLang="zh-CN" sz="2000" b="1" dirty="0">
                <a:latin typeface="华文新魏" panose="02010800040101010101" pitchFamily="2" charset="-122"/>
                <a:ea typeface="华文新魏" panose="02010800040101010101" pitchFamily="2" charset="-122"/>
              </a:rPr>
              <a:t>//</a:t>
            </a:r>
            <a:r>
              <a:rPr lang="zh-CN" altLang="en-US" sz="2000" b="1" dirty="0">
                <a:latin typeface="华文新魏" panose="02010800040101010101" pitchFamily="2" charset="-122"/>
                <a:ea typeface="华文新魏" panose="02010800040101010101" pitchFamily="2" charset="-122"/>
              </a:rPr>
              <a:t>顶层和底层</a:t>
            </a:r>
            <a:r>
              <a:rPr lang="en-US" altLang="zh-CN" sz="2000" b="1" dirty="0">
                <a:latin typeface="华文新魏" panose="02010800040101010101" pitchFamily="2" charset="-122"/>
                <a:ea typeface="华文新魏" panose="02010800040101010101" pitchFamily="2" charset="-122"/>
              </a:rPr>
              <a:t>const</a:t>
            </a:r>
          </a:p>
          <a:p>
            <a:pPr>
              <a:lnSpc>
                <a:spcPct val="114000"/>
              </a:lnSpc>
              <a:spcBef>
                <a:spcPct val="0"/>
              </a:spcBef>
              <a:buFontTx/>
              <a:buNone/>
            </a:pPr>
            <a:endParaRPr lang="en-US" altLang="zh-CN" sz="2000" b="1" dirty="0">
              <a:latin typeface="华文新魏" panose="02010800040101010101" pitchFamily="2" charset="-122"/>
              <a:ea typeface="华文新魏" panose="02010800040101010101" pitchFamily="2" charset="-122"/>
            </a:endParaRPr>
          </a:p>
          <a:p>
            <a:pPr>
              <a:lnSpc>
                <a:spcPct val="114000"/>
              </a:lnSpc>
              <a:spcBef>
                <a:spcPct val="0"/>
              </a:spcBef>
              <a:buFontTx/>
              <a:buNone/>
            </a:pPr>
            <a:r>
              <a:rPr lang="en-US" altLang="zh-CN" sz="2000" b="1" dirty="0">
                <a:solidFill>
                  <a:srgbClr val="FF0000"/>
                </a:solidFill>
                <a:latin typeface="华文新魏" panose="02010800040101010101" pitchFamily="2" charset="-122"/>
                <a:ea typeface="华文新魏" panose="02010800040101010101" pitchFamily="2" charset="-122"/>
              </a:rPr>
              <a:t>//</a:t>
            </a:r>
            <a:r>
              <a:rPr lang="en-US" altLang="zh-CN" sz="2000" b="1" dirty="0" err="1">
                <a:solidFill>
                  <a:srgbClr val="FF0000"/>
                </a:solidFill>
                <a:latin typeface="华文新魏" panose="02010800040101010101" pitchFamily="2" charset="-122"/>
                <a:ea typeface="华文新魏" panose="02010800040101010101" pitchFamily="2" charset="-122"/>
              </a:rPr>
              <a:t>static_cast</a:t>
            </a:r>
            <a:r>
              <a:rPr lang="zh-CN" altLang="en-US" sz="2000" b="1" dirty="0">
                <a:solidFill>
                  <a:srgbClr val="FF0000"/>
                </a:solidFill>
                <a:latin typeface="华文新魏" panose="02010800040101010101" pitchFamily="2" charset="-122"/>
                <a:ea typeface="华文新魏" panose="02010800040101010101" pitchFamily="2" charset="-122"/>
              </a:rPr>
              <a:t>：只要不转换底层</a:t>
            </a:r>
            <a:r>
              <a:rPr lang="en-US" altLang="zh-CN" sz="2000" b="1" dirty="0">
                <a:solidFill>
                  <a:srgbClr val="FF0000"/>
                </a:solidFill>
                <a:latin typeface="华文新魏" panose="02010800040101010101" pitchFamily="2" charset="-122"/>
                <a:ea typeface="华文新魏" panose="02010800040101010101" pitchFamily="2" charset="-122"/>
              </a:rPr>
              <a:t>const</a:t>
            </a:r>
            <a:r>
              <a:rPr lang="zh-CN" altLang="en-US" sz="2000" b="1" dirty="0">
                <a:solidFill>
                  <a:srgbClr val="FF0000"/>
                </a:solidFill>
                <a:latin typeface="华文新魏" panose="02010800040101010101" pitchFamily="2" charset="-122"/>
                <a:ea typeface="华文新魏" panose="02010800040101010101" pitchFamily="2" charset="-122"/>
              </a:rPr>
              <a:t>，都可以用</a:t>
            </a:r>
          </a:p>
          <a:p>
            <a:pPr>
              <a:lnSpc>
                <a:spcPct val="114000"/>
              </a:lnSpc>
              <a:spcBef>
                <a:spcPct val="0"/>
              </a:spcBef>
              <a:buFontTx/>
              <a:buNone/>
            </a:pPr>
            <a:r>
              <a:rPr lang="en-US" altLang="zh-CN" sz="2000" b="1" dirty="0">
                <a:latin typeface="华文新魏" panose="02010800040101010101" pitchFamily="2" charset="-122"/>
                <a:ea typeface="华文新魏" panose="02010800040101010101" pitchFamily="2" charset="-122"/>
              </a:rPr>
              <a:t>const char *p1 = 0;		//</a:t>
            </a:r>
            <a:r>
              <a:rPr lang="zh-CN" altLang="en-US" sz="2000" b="1" dirty="0">
                <a:latin typeface="华文新魏" panose="02010800040101010101" pitchFamily="2" charset="-122"/>
                <a:ea typeface="华文新魏" panose="02010800040101010101" pitchFamily="2" charset="-122"/>
              </a:rPr>
              <a:t>底层</a:t>
            </a:r>
            <a:r>
              <a:rPr lang="en-US" altLang="zh-CN" sz="2000" b="1" dirty="0">
                <a:latin typeface="华文新魏" panose="02010800040101010101" pitchFamily="2" charset="-122"/>
                <a:ea typeface="华文新魏" panose="02010800040101010101" pitchFamily="2" charset="-122"/>
              </a:rPr>
              <a:t>const</a:t>
            </a:r>
          </a:p>
          <a:p>
            <a:pPr>
              <a:lnSpc>
                <a:spcPct val="114000"/>
              </a:lnSpc>
              <a:spcBef>
                <a:spcPct val="0"/>
              </a:spcBef>
              <a:buFontTx/>
              <a:buNone/>
            </a:pPr>
            <a:r>
              <a:rPr lang="en-US" altLang="zh-CN" sz="2000" b="1" dirty="0">
                <a:latin typeface="华文新魏" panose="02010800040101010101" pitchFamily="2" charset="-122"/>
                <a:ea typeface="华文新魏" panose="02010800040101010101" pitchFamily="2" charset="-122"/>
              </a:rPr>
              <a:t>//char *q1 = </a:t>
            </a:r>
            <a:r>
              <a:rPr lang="en-US" altLang="zh-CN" sz="2000" b="1" dirty="0" err="1">
                <a:latin typeface="华文新魏" panose="02010800040101010101" pitchFamily="2" charset="-122"/>
                <a:ea typeface="华文新魏" panose="02010800040101010101" pitchFamily="2" charset="-122"/>
              </a:rPr>
              <a:t>static_cast</a:t>
            </a:r>
            <a:r>
              <a:rPr lang="en-US" altLang="zh-CN" sz="2000" b="1" dirty="0">
                <a:latin typeface="华文新魏" panose="02010800040101010101" pitchFamily="2" charset="-122"/>
                <a:ea typeface="华文新魏" panose="02010800040101010101" pitchFamily="2" charset="-122"/>
              </a:rPr>
              <a:t>&lt;char *&gt;(p1);	//</a:t>
            </a:r>
            <a:r>
              <a:rPr lang="zh-CN" altLang="en-US" sz="2000" b="1" dirty="0">
                <a:latin typeface="华文新魏" panose="02010800040101010101" pitchFamily="2" charset="-122"/>
                <a:ea typeface="华文新魏" panose="02010800040101010101" pitchFamily="2" charset="-122"/>
              </a:rPr>
              <a:t>错误。只有不转换底层</a:t>
            </a:r>
            <a:r>
              <a:rPr lang="en-US" altLang="zh-CN" sz="2000" b="1" dirty="0">
                <a:latin typeface="华文新魏" panose="02010800040101010101" pitchFamily="2" charset="-122"/>
                <a:ea typeface="华文新魏" panose="02010800040101010101" pitchFamily="2" charset="-122"/>
              </a:rPr>
              <a:t>const</a:t>
            </a:r>
            <a:r>
              <a:rPr lang="zh-CN" altLang="en-US" sz="2000" b="1" dirty="0">
                <a:latin typeface="华文新魏" panose="02010800040101010101" pitchFamily="2" charset="-122"/>
                <a:ea typeface="华文新魏" panose="02010800040101010101" pitchFamily="2" charset="-122"/>
              </a:rPr>
              <a:t>，</a:t>
            </a:r>
            <a:r>
              <a:rPr lang="en-US" altLang="zh-CN" sz="2000" b="1" dirty="0" err="1">
                <a:latin typeface="华文新魏" panose="02010800040101010101" pitchFamily="2" charset="-122"/>
                <a:ea typeface="华文新魏" panose="02010800040101010101" pitchFamily="2" charset="-122"/>
              </a:rPr>
              <a:t>static_cast</a:t>
            </a:r>
            <a:r>
              <a:rPr lang="zh-CN" altLang="en-US" sz="2000" b="1" dirty="0">
                <a:latin typeface="华文新魏" panose="02010800040101010101" pitchFamily="2" charset="-122"/>
                <a:ea typeface="华文新魏" panose="02010800040101010101" pitchFamily="2" charset="-122"/>
              </a:rPr>
              <a:t>才可用</a:t>
            </a:r>
          </a:p>
          <a:p>
            <a:pPr>
              <a:lnSpc>
                <a:spcPct val="114000"/>
              </a:lnSpc>
              <a:spcBef>
                <a:spcPct val="0"/>
              </a:spcBef>
              <a:buFontTx/>
              <a:buNone/>
            </a:pPr>
            <a:r>
              <a:rPr lang="en-US" altLang="zh-CN" sz="2000" b="1" dirty="0">
                <a:latin typeface="华文新魏" panose="02010800040101010101" pitchFamily="2" charset="-122"/>
                <a:ea typeface="华文新魏" panose="02010800040101010101" pitchFamily="2" charset="-122"/>
              </a:rPr>
              <a:t>const int &amp;r = 1;  //</a:t>
            </a:r>
            <a:r>
              <a:rPr lang="zh-CN" altLang="en-US" sz="2000" b="1" dirty="0">
                <a:latin typeface="华文新魏" panose="02010800040101010101" pitchFamily="2" charset="-122"/>
                <a:ea typeface="华文新魏" panose="02010800040101010101" pitchFamily="2" charset="-122"/>
              </a:rPr>
              <a:t>底层</a:t>
            </a:r>
            <a:r>
              <a:rPr lang="en-US" altLang="zh-CN" sz="2000" b="1" dirty="0">
                <a:latin typeface="华文新魏" panose="02010800040101010101" pitchFamily="2" charset="-122"/>
                <a:ea typeface="华文新魏" panose="02010800040101010101" pitchFamily="2" charset="-122"/>
              </a:rPr>
              <a:t>const</a:t>
            </a:r>
          </a:p>
          <a:p>
            <a:pPr>
              <a:lnSpc>
                <a:spcPct val="114000"/>
              </a:lnSpc>
              <a:spcBef>
                <a:spcPct val="0"/>
              </a:spcBef>
              <a:buFontTx/>
              <a:buNone/>
            </a:pPr>
            <a:r>
              <a:rPr lang="en-US" altLang="zh-CN" sz="2000" b="1" dirty="0">
                <a:latin typeface="华文新魏" panose="02010800040101010101" pitchFamily="2" charset="-122"/>
                <a:ea typeface="华文新魏" panose="02010800040101010101" pitchFamily="2" charset="-122"/>
              </a:rPr>
              <a:t>//int &amp;</a:t>
            </a:r>
            <a:r>
              <a:rPr lang="en-US" altLang="zh-CN" sz="2000" b="1" dirty="0" err="1">
                <a:latin typeface="华文新魏" panose="02010800040101010101" pitchFamily="2" charset="-122"/>
                <a:ea typeface="华文新魏" panose="02010800040101010101" pitchFamily="2" charset="-122"/>
              </a:rPr>
              <a:t>rr</a:t>
            </a:r>
            <a:r>
              <a:rPr lang="en-US" altLang="zh-CN" sz="2000" b="1" dirty="0">
                <a:latin typeface="华文新魏" panose="02010800040101010101" pitchFamily="2" charset="-122"/>
                <a:ea typeface="华文新魏" panose="02010800040101010101" pitchFamily="2" charset="-122"/>
              </a:rPr>
              <a:t> = </a:t>
            </a:r>
            <a:r>
              <a:rPr lang="en-US" altLang="zh-CN" sz="2000" b="1" dirty="0" err="1">
                <a:latin typeface="华文新魏" panose="02010800040101010101" pitchFamily="2" charset="-122"/>
                <a:ea typeface="华文新魏" panose="02010800040101010101" pitchFamily="2" charset="-122"/>
              </a:rPr>
              <a:t>static_cast</a:t>
            </a:r>
            <a:r>
              <a:rPr lang="en-US" altLang="zh-CN" sz="2000" b="1" dirty="0">
                <a:latin typeface="华文新魏" panose="02010800040101010101" pitchFamily="2" charset="-122"/>
                <a:ea typeface="华文新魏" panose="02010800040101010101" pitchFamily="2" charset="-122"/>
              </a:rPr>
              <a:t>&lt;int &amp;&gt;(r);		//</a:t>
            </a:r>
            <a:r>
              <a:rPr lang="zh-CN" altLang="en-US" sz="2000" b="1" dirty="0">
                <a:latin typeface="华文新魏" panose="02010800040101010101" pitchFamily="2" charset="-122"/>
                <a:ea typeface="华文新魏" panose="02010800040101010101" pitchFamily="2" charset="-122"/>
              </a:rPr>
              <a:t>错误。只有不转换底层</a:t>
            </a:r>
            <a:r>
              <a:rPr lang="en-US" altLang="zh-CN" sz="2000" b="1" dirty="0">
                <a:latin typeface="华文新魏" panose="02010800040101010101" pitchFamily="2" charset="-122"/>
                <a:ea typeface="华文新魏" panose="02010800040101010101" pitchFamily="2" charset="-122"/>
              </a:rPr>
              <a:t>const</a:t>
            </a:r>
            <a:r>
              <a:rPr lang="zh-CN" altLang="en-US" sz="2000" b="1" dirty="0">
                <a:latin typeface="华文新魏" panose="02010800040101010101" pitchFamily="2" charset="-122"/>
                <a:ea typeface="华文新魏" panose="02010800040101010101" pitchFamily="2" charset="-122"/>
              </a:rPr>
              <a:t>，</a:t>
            </a:r>
            <a:r>
              <a:rPr lang="en-US" altLang="zh-CN" sz="2000" b="1" dirty="0" err="1">
                <a:latin typeface="华文新魏" panose="02010800040101010101" pitchFamily="2" charset="-122"/>
                <a:ea typeface="华文新魏" panose="02010800040101010101" pitchFamily="2" charset="-122"/>
              </a:rPr>
              <a:t>static_cast</a:t>
            </a:r>
            <a:r>
              <a:rPr lang="zh-CN" altLang="en-US" sz="2000" b="1" dirty="0">
                <a:latin typeface="华文新魏" panose="02010800040101010101" pitchFamily="2" charset="-122"/>
                <a:ea typeface="华文新魏" panose="02010800040101010101" pitchFamily="2" charset="-122"/>
              </a:rPr>
              <a:t>才可用</a:t>
            </a:r>
          </a:p>
          <a:p>
            <a:pPr>
              <a:lnSpc>
                <a:spcPct val="114000"/>
              </a:lnSpc>
              <a:spcBef>
                <a:spcPct val="0"/>
              </a:spcBef>
              <a:buFontTx/>
              <a:buNone/>
            </a:pPr>
            <a:r>
              <a:rPr lang="en-US" altLang="zh-CN" sz="2000" b="1" dirty="0">
                <a:latin typeface="华文新魏" panose="02010800040101010101" pitchFamily="2" charset="-122"/>
                <a:ea typeface="华文新魏" panose="02010800040101010101" pitchFamily="2" charset="-122"/>
              </a:rPr>
              <a:t>const int c1 = 0; //</a:t>
            </a:r>
            <a:r>
              <a:rPr lang="zh-CN" altLang="en-US" sz="2000" b="1" dirty="0">
                <a:latin typeface="华文新魏" panose="02010800040101010101" pitchFamily="2" charset="-122"/>
                <a:ea typeface="华文新魏" panose="02010800040101010101" pitchFamily="2" charset="-122"/>
              </a:rPr>
              <a:t>顶层</a:t>
            </a:r>
            <a:r>
              <a:rPr lang="en-US" altLang="zh-CN" sz="2000" b="1" dirty="0">
                <a:latin typeface="华文新魏" panose="02010800040101010101" pitchFamily="2" charset="-122"/>
                <a:ea typeface="华文新魏" panose="02010800040101010101" pitchFamily="2" charset="-122"/>
              </a:rPr>
              <a:t>const</a:t>
            </a:r>
          </a:p>
          <a:p>
            <a:pPr>
              <a:lnSpc>
                <a:spcPct val="114000"/>
              </a:lnSpc>
              <a:spcBef>
                <a:spcPct val="0"/>
              </a:spcBef>
              <a:buFontTx/>
              <a:buNone/>
            </a:pPr>
            <a:r>
              <a:rPr lang="en-US" altLang="zh-CN" sz="2000" b="1" dirty="0">
                <a:latin typeface="华文新魏" panose="02010800040101010101" pitchFamily="2" charset="-122"/>
                <a:ea typeface="华文新魏" panose="02010800040101010101" pitchFamily="2" charset="-122"/>
              </a:rPr>
              <a:t>int c2 = </a:t>
            </a:r>
            <a:r>
              <a:rPr lang="en-US" altLang="zh-CN" sz="2000" b="1" dirty="0" err="1">
                <a:latin typeface="华文新魏" panose="02010800040101010101" pitchFamily="2" charset="-122"/>
                <a:ea typeface="华文新魏" panose="02010800040101010101" pitchFamily="2" charset="-122"/>
              </a:rPr>
              <a:t>static_cast</a:t>
            </a:r>
            <a:r>
              <a:rPr lang="en-US" altLang="zh-CN" sz="2000" b="1" dirty="0">
                <a:latin typeface="华文新魏" panose="02010800040101010101" pitchFamily="2" charset="-122"/>
                <a:ea typeface="华文新魏" panose="02010800040101010101" pitchFamily="2" charset="-122"/>
              </a:rPr>
              <a:t>&lt;int&gt;(c1);		//</a:t>
            </a:r>
            <a:r>
              <a:rPr lang="zh-CN" altLang="en-US" sz="2000" b="1" dirty="0">
                <a:latin typeface="华文新魏" panose="02010800040101010101" pitchFamily="2" charset="-122"/>
                <a:ea typeface="华文新魏" panose="02010800040101010101" pitchFamily="2" charset="-122"/>
              </a:rPr>
              <a:t>只要不转换底层</a:t>
            </a:r>
            <a:r>
              <a:rPr lang="en-US" altLang="zh-CN" sz="2000" b="1" dirty="0">
                <a:latin typeface="华文新魏" panose="02010800040101010101" pitchFamily="2" charset="-122"/>
                <a:ea typeface="华文新魏" panose="02010800040101010101" pitchFamily="2" charset="-122"/>
              </a:rPr>
              <a:t>const</a:t>
            </a:r>
            <a:r>
              <a:rPr lang="zh-CN" altLang="en-US" sz="2000" b="1" dirty="0">
                <a:latin typeface="华文新魏" panose="02010800040101010101" pitchFamily="2" charset="-122"/>
                <a:ea typeface="华文新魏" panose="02010800040101010101" pitchFamily="2" charset="-122"/>
              </a:rPr>
              <a:t>，</a:t>
            </a:r>
            <a:r>
              <a:rPr lang="en-US" altLang="zh-CN" sz="2000" b="1" dirty="0" err="1">
                <a:latin typeface="华文新魏" panose="02010800040101010101" pitchFamily="2" charset="-122"/>
                <a:ea typeface="华文新魏" panose="02010800040101010101" pitchFamily="2" charset="-122"/>
              </a:rPr>
              <a:t>static_cast</a:t>
            </a:r>
            <a:r>
              <a:rPr lang="zh-CN" altLang="en-US" sz="2000" b="1" dirty="0">
                <a:latin typeface="华文新魏" panose="02010800040101010101" pitchFamily="2" charset="-122"/>
                <a:ea typeface="华文新魏" panose="02010800040101010101" pitchFamily="2" charset="-122"/>
              </a:rPr>
              <a:t>可用</a:t>
            </a:r>
          </a:p>
          <a:p>
            <a:pPr>
              <a:lnSpc>
                <a:spcPct val="114000"/>
              </a:lnSpc>
              <a:spcBef>
                <a:spcPct val="0"/>
              </a:spcBef>
              <a:buFontTx/>
              <a:buNone/>
            </a:pPr>
            <a:r>
              <a:rPr lang="en-US" altLang="zh-CN" sz="2000" b="1" dirty="0">
                <a:latin typeface="华文新魏" panose="02010800040101010101" pitchFamily="2" charset="-122"/>
                <a:ea typeface="华文新魏" panose="02010800040101010101" pitchFamily="2" charset="-122"/>
              </a:rPr>
              <a:t>const char *const p2 = 0;</a:t>
            </a:r>
          </a:p>
          <a:p>
            <a:pPr>
              <a:lnSpc>
                <a:spcPct val="114000"/>
              </a:lnSpc>
              <a:spcBef>
                <a:spcPct val="0"/>
              </a:spcBef>
              <a:buFontTx/>
              <a:buNone/>
            </a:pPr>
            <a:r>
              <a:rPr lang="en-US" altLang="zh-CN" sz="2000" b="1" dirty="0">
                <a:latin typeface="华文新魏" panose="02010800040101010101" pitchFamily="2" charset="-122"/>
                <a:ea typeface="华文新魏" panose="02010800040101010101" pitchFamily="2" charset="-122"/>
              </a:rPr>
              <a:t>const char * p3 = </a:t>
            </a:r>
            <a:r>
              <a:rPr lang="en-US" altLang="zh-CN" sz="2000" b="1" dirty="0" err="1">
                <a:latin typeface="华文新魏" panose="02010800040101010101" pitchFamily="2" charset="-122"/>
                <a:ea typeface="华文新魏" panose="02010800040101010101" pitchFamily="2" charset="-122"/>
              </a:rPr>
              <a:t>static_cast</a:t>
            </a:r>
            <a:r>
              <a:rPr lang="en-US" altLang="zh-CN" sz="2000" b="1" dirty="0">
                <a:latin typeface="华文新魏" panose="02010800040101010101" pitchFamily="2" charset="-122"/>
                <a:ea typeface="华文新魏" panose="02010800040101010101" pitchFamily="2" charset="-122"/>
              </a:rPr>
              <a:t>&lt;const char *&gt;(p2);  //</a:t>
            </a:r>
            <a:r>
              <a:rPr lang="zh-CN" altLang="en-US" sz="2000" b="1" dirty="0">
                <a:latin typeface="华文新魏" panose="02010800040101010101" pitchFamily="2" charset="-122"/>
                <a:ea typeface="华文新魏" panose="02010800040101010101" pitchFamily="2" charset="-122"/>
              </a:rPr>
              <a:t>只转换了顶层</a:t>
            </a:r>
            <a:r>
              <a:rPr lang="en-US" altLang="zh-CN" sz="2000" b="1" dirty="0">
                <a:latin typeface="华文新魏" panose="02010800040101010101" pitchFamily="2" charset="-122"/>
                <a:ea typeface="华文新魏" panose="02010800040101010101" pitchFamily="2" charset="-122"/>
              </a:rPr>
              <a:t>const</a:t>
            </a:r>
            <a:r>
              <a:rPr lang="zh-CN" altLang="en-US" sz="2000" b="1" dirty="0">
                <a:latin typeface="华文新魏" panose="02010800040101010101" pitchFamily="2" charset="-122"/>
                <a:ea typeface="华文新魏" panose="02010800040101010101" pitchFamily="2" charset="-122"/>
              </a:rPr>
              <a:t>，正确</a:t>
            </a:r>
          </a:p>
          <a:p>
            <a:pPr>
              <a:lnSpc>
                <a:spcPct val="114000"/>
              </a:lnSpc>
              <a:spcBef>
                <a:spcPct val="0"/>
              </a:spcBef>
              <a:buFontTx/>
              <a:buNone/>
            </a:pPr>
            <a:r>
              <a:rPr lang="en-US" altLang="zh-CN" sz="2000" b="1" dirty="0">
                <a:latin typeface="华文新魏" panose="02010800040101010101" pitchFamily="2" charset="-122"/>
                <a:ea typeface="华文新魏" panose="02010800040101010101" pitchFamily="2" charset="-122"/>
              </a:rPr>
              <a:t>//const char * p4 = </a:t>
            </a:r>
            <a:r>
              <a:rPr lang="en-US" altLang="zh-CN" sz="2000" b="1" dirty="0" err="1">
                <a:latin typeface="华文新魏" panose="02010800040101010101" pitchFamily="2" charset="-122"/>
                <a:ea typeface="华文新魏" panose="02010800040101010101" pitchFamily="2" charset="-122"/>
              </a:rPr>
              <a:t>static_cast</a:t>
            </a:r>
            <a:r>
              <a:rPr lang="en-US" altLang="zh-CN" sz="2000" b="1" dirty="0">
                <a:latin typeface="华文新魏" panose="02010800040101010101" pitchFamily="2" charset="-122"/>
                <a:ea typeface="华文新魏" panose="02010800040101010101" pitchFamily="2" charset="-122"/>
              </a:rPr>
              <a:t>&lt;</a:t>
            </a:r>
            <a:r>
              <a:rPr lang="en-US" altLang="zh-CN" sz="2000" b="1" dirty="0">
                <a:solidFill>
                  <a:srgbClr val="FF0000"/>
                </a:solidFill>
                <a:latin typeface="华文新魏" panose="02010800040101010101" pitchFamily="2" charset="-122"/>
                <a:ea typeface="华文新魏" panose="02010800040101010101" pitchFamily="2" charset="-122"/>
              </a:rPr>
              <a:t>char *</a:t>
            </a:r>
            <a:r>
              <a:rPr lang="en-US" altLang="zh-CN" sz="2000" b="1" dirty="0">
                <a:latin typeface="华文新魏" panose="02010800040101010101" pitchFamily="2" charset="-122"/>
                <a:ea typeface="华文新魏" panose="02010800040101010101" pitchFamily="2" charset="-122"/>
              </a:rPr>
              <a:t>&gt;(p2);   //</a:t>
            </a:r>
            <a:r>
              <a:rPr lang="zh-CN" altLang="en-US" sz="2000" b="1" dirty="0">
                <a:latin typeface="华文新魏" panose="02010800040101010101" pitchFamily="2" charset="-122"/>
                <a:ea typeface="华文新魏" panose="02010800040101010101" pitchFamily="2" charset="-122"/>
              </a:rPr>
              <a:t>错误，转换了底层</a:t>
            </a:r>
            <a:r>
              <a:rPr lang="en-US" altLang="zh-CN" sz="2000" b="1" dirty="0">
                <a:latin typeface="华文新魏" panose="02010800040101010101" pitchFamily="2" charset="-122"/>
                <a:ea typeface="华文新魏" panose="02010800040101010101" pitchFamily="2" charset="-122"/>
              </a:rPr>
              <a:t>const</a:t>
            </a:r>
          </a:p>
          <a:p>
            <a:pPr>
              <a:lnSpc>
                <a:spcPct val="114000"/>
              </a:lnSpc>
              <a:spcBef>
                <a:spcPct val="0"/>
              </a:spcBef>
              <a:buFontTx/>
              <a:buNone/>
            </a:pPr>
            <a:r>
              <a:rPr lang="en-US" altLang="zh-CN" sz="2000" b="1" dirty="0">
                <a:latin typeface="华文新魏" panose="02010800040101010101" pitchFamily="2" charset="-122"/>
                <a:ea typeface="华文新魏" panose="02010800040101010101" pitchFamily="2" charset="-122"/>
              </a:rPr>
              <a:t>char *const p5 = 0;  //</a:t>
            </a:r>
            <a:r>
              <a:rPr lang="zh-CN" altLang="en-US" sz="2000" b="1" dirty="0">
                <a:latin typeface="华文新魏" panose="02010800040101010101" pitchFamily="2" charset="-122"/>
                <a:ea typeface="华文新魏" panose="02010800040101010101" pitchFamily="2" charset="-122"/>
              </a:rPr>
              <a:t>顶层</a:t>
            </a:r>
            <a:r>
              <a:rPr lang="en-US" altLang="zh-CN" sz="2000" b="1" dirty="0">
                <a:latin typeface="华文新魏" panose="02010800040101010101" pitchFamily="2" charset="-122"/>
                <a:ea typeface="华文新魏" panose="02010800040101010101" pitchFamily="2" charset="-122"/>
              </a:rPr>
              <a:t>const</a:t>
            </a:r>
          </a:p>
          <a:p>
            <a:pPr>
              <a:lnSpc>
                <a:spcPct val="114000"/>
              </a:lnSpc>
              <a:spcBef>
                <a:spcPct val="0"/>
              </a:spcBef>
              <a:buFontTx/>
              <a:buNone/>
            </a:pPr>
            <a:r>
              <a:rPr lang="en-US" altLang="zh-CN" sz="2000" b="1" dirty="0">
                <a:latin typeface="华文新魏" panose="02010800040101010101" pitchFamily="2" charset="-122"/>
                <a:ea typeface="华文新魏" panose="02010800040101010101" pitchFamily="2" charset="-122"/>
              </a:rPr>
              <a:t>char *p6 = </a:t>
            </a:r>
            <a:r>
              <a:rPr lang="en-US" altLang="zh-CN" sz="2000" b="1" dirty="0" err="1">
                <a:latin typeface="华文新魏" panose="02010800040101010101" pitchFamily="2" charset="-122"/>
                <a:ea typeface="华文新魏" panose="02010800040101010101" pitchFamily="2" charset="-122"/>
              </a:rPr>
              <a:t>static_cast</a:t>
            </a:r>
            <a:r>
              <a:rPr lang="en-US" altLang="zh-CN" sz="2000" b="1" dirty="0">
                <a:latin typeface="华文新魏" panose="02010800040101010101" pitchFamily="2" charset="-122"/>
                <a:ea typeface="华文新魏" panose="02010800040101010101" pitchFamily="2" charset="-122"/>
              </a:rPr>
              <a:t>&lt;char *&gt;(p5);		//OK</a:t>
            </a:r>
            <a:r>
              <a:rPr lang="zh-CN" altLang="en-US" sz="2000" b="1" dirty="0">
                <a:latin typeface="华文新魏" panose="02010800040101010101" pitchFamily="2" charset="-122"/>
                <a:ea typeface="华文新魏" panose="02010800040101010101" pitchFamily="2" charset="-122"/>
              </a:rPr>
              <a:t>，只要不转换底层</a:t>
            </a:r>
            <a:r>
              <a:rPr lang="en-US" altLang="zh-CN" sz="2000" b="1" dirty="0">
                <a:latin typeface="华文新魏" panose="02010800040101010101" pitchFamily="2" charset="-122"/>
                <a:ea typeface="华文新魏" panose="02010800040101010101" pitchFamily="2" charset="-122"/>
              </a:rPr>
              <a:t>const</a:t>
            </a:r>
            <a:r>
              <a:rPr lang="zh-CN" altLang="en-US" sz="2000" b="1" dirty="0">
                <a:latin typeface="华文新魏" panose="02010800040101010101" pitchFamily="2" charset="-122"/>
                <a:ea typeface="华文新魏" panose="02010800040101010101" pitchFamily="2" charset="-122"/>
              </a:rPr>
              <a:t>，</a:t>
            </a:r>
            <a:r>
              <a:rPr lang="en-US" altLang="zh-CN" sz="2000" b="1" dirty="0" err="1">
                <a:latin typeface="华文新魏" panose="02010800040101010101" pitchFamily="2" charset="-122"/>
                <a:ea typeface="华文新魏" panose="02010800040101010101" pitchFamily="2" charset="-122"/>
              </a:rPr>
              <a:t>static_cast</a:t>
            </a:r>
            <a:r>
              <a:rPr lang="zh-CN" altLang="en-US" sz="2000" b="1" dirty="0">
                <a:latin typeface="华文新魏" panose="02010800040101010101" pitchFamily="2" charset="-122"/>
                <a:ea typeface="华文新魏" panose="02010800040101010101" pitchFamily="2" charset="-122"/>
              </a:rPr>
              <a:t>可用</a:t>
            </a:r>
            <a:endParaRPr lang="en-US" altLang="zh-CN" sz="2000" b="1"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3490905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12</a:t>
            </a:r>
            <a:r>
              <a:rPr lang="zh-CN" altLang="en-US" b="1" dirty="0">
                <a:latin typeface="隶书" panose="02010509060101010101" pitchFamily="49" charset="-122"/>
                <a:ea typeface="隶书" panose="02010509060101010101" pitchFamily="49" charset="-122"/>
              </a:rPr>
              <a:t>章</a:t>
            </a:r>
            <a:r>
              <a:rPr lang="en-US" altLang="zh-CN" b="1" dirty="0">
                <a:latin typeface="隶书" panose="02010509060101010101" pitchFamily="49" charset="-122"/>
                <a:ea typeface="隶书" panose="02010509060101010101" pitchFamily="49" charset="-122"/>
              </a:rPr>
              <a:t>  </a:t>
            </a:r>
            <a:r>
              <a:rPr lang="zh-CN" altLang="en-US" b="1" dirty="0">
                <a:latin typeface="隶书" panose="02010509060101010101" pitchFamily="49" charset="-122"/>
                <a:ea typeface="隶书" panose="02010509060101010101" pitchFamily="49" charset="-122"/>
              </a:rPr>
              <a:t>类型解析、转换与推导</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838200" y="1825625"/>
            <a:ext cx="10515600" cy="1865531"/>
          </a:xfrm>
        </p:spPr>
        <p:txBody>
          <a:bodyPr/>
          <a:lstStyle/>
          <a:p>
            <a:pPr>
              <a:buFont typeface="Wingdings" panose="05000000000000000000" pitchFamily="2" charset="2"/>
              <a:buChar char="u"/>
            </a:pPr>
            <a:r>
              <a:rPr lang="en-US" altLang="zh-CN" dirty="0" err="1">
                <a:latin typeface="华文新魏" panose="02010800040101010101" pitchFamily="2" charset="-122"/>
                <a:ea typeface="华文新魏" panose="02010800040101010101" pitchFamily="2" charset="-122"/>
              </a:rPr>
              <a:t>const_cast</a:t>
            </a:r>
            <a:r>
              <a:rPr lang="en-US" altLang="zh-CN" dirty="0">
                <a:latin typeface="华文新魏" panose="02010800040101010101" pitchFamily="2" charset="-122"/>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只读转换</a:t>
            </a:r>
          </a:p>
        </p:txBody>
      </p:sp>
      <p:sp>
        <p:nvSpPr>
          <p:cNvPr id="6" name="文本框 5">
            <a:extLst>
              <a:ext uri="{FF2B5EF4-FFF2-40B4-BE49-F238E27FC236}">
                <a16:creationId xmlns:a16="http://schemas.microsoft.com/office/drawing/2014/main" id="{2845B5B1-E0D9-48D9-A8B5-77F96D442EE8}"/>
              </a:ext>
            </a:extLst>
          </p:cNvPr>
          <p:cNvSpPr txBox="1"/>
          <p:nvPr/>
        </p:nvSpPr>
        <p:spPr>
          <a:xfrm>
            <a:off x="838200" y="2413744"/>
            <a:ext cx="10201712" cy="3343031"/>
          </a:xfrm>
          <a:prstGeom prst="rect">
            <a:avLst/>
          </a:prstGeom>
          <a:noFill/>
        </p:spPr>
        <p:txBody>
          <a:bodyPr wrap="square">
            <a:spAutoFit/>
          </a:bodyPr>
          <a:lstStyle/>
          <a:p>
            <a:pPr marL="228600" indent="-228600">
              <a:lnSpc>
                <a:spcPct val="90000"/>
              </a:lnSpc>
              <a:spcBef>
                <a:spcPts val="500"/>
              </a:spcBef>
              <a:buFont typeface="Wingdings" panose="05000000000000000000" pitchFamily="2" charset="2"/>
              <a:buChar char="l"/>
              <a:defRPr/>
            </a:pPr>
            <a:r>
              <a:rPr lang="en-US" altLang="zh-CN" sz="2400" b="1" dirty="0" err="1">
                <a:latin typeface="华文新魏" panose="02010800040101010101" pitchFamily="2" charset="-122"/>
                <a:ea typeface="华文新魏" panose="02010800040101010101" pitchFamily="2" charset="-122"/>
              </a:rPr>
              <a:t>const_cast</a:t>
            </a:r>
            <a:r>
              <a:rPr lang="zh-CN" altLang="en-US" sz="2400" b="1" dirty="0">
                <a:latin typeface="华文新魏" panose="02010800040101010101" pitchFamily="2" charset="-122"/>
                <a:ea typeface="华文新魏" panose="02010800040101010101" pitchFamily="2" charset="-122"/>
              </a:rPr>
              <a:t>的使用格式为“</a:t>
            </a:r>
            <a:r>
              <a:rPr lang="en-US" altLang="zh-CN" sz="2400" b="1" dirty="0" err="1">
                <a:latin typeface="华文新魏" panose="02010800040101010101" pitchFamily="2" charset="-122"/>
                <a:ea typeface="华文新魏" panose="02010800040101010101" pitchFamily="2" charset="-122"/>
              </a:rPr>
              <a:t>const_cast</a:t>
            </a:r>
            <a:r>
              <a:rPr lang="en-US" altLang="zh-CN" sz="2400" b="1" dirty="0">
                <a:latin typeface="华文新魏" panose="02010800040101010101" pitchFamily="2" charset="-122"/>
                <a:ea typeface="华文新魏" panose="02010800040101010101" pitchFamily="2" charset="-122"/>
              </a:rPr>
              <a:t>&lt;</a:t>
            </a:r>
            <a:r>
              <a:rPr lang="zh-CN" altLang="en-US" sz="2400" b="1" dirty="0">
                <a:latin typeface="华文新魏" panose="02010800040101010101" pitchFamily="2" charset="-122"/>
                <a:ea typeface="华文新魏" panose="02010800040101010101" pitchFamily="2" charset="-122"/>
              </a:rPr>
              <a:t>目标类型表达式</a:t>
            </a:r>
            <a:r>
              <a:rPr lang="en-US" altLang="zh-CN" sz="2400" b="1" dirty="0">
                <a:latin typeface="华文新魏" panose="02010800040101010101" pitchFamily="2" charset="-122"/>
                <a:ea typeface="华文新魏" panose="02010800040101010101" pitchFamily="2" charset="-122"/>
              </a:rPr>
              <a:t>&gt;(</a:t>
            </a:r>
            <a:r>
              <a:rPr lang="zh-CN" altLang="en-US" sz="2400" b="1" dirty="0">
                <a:latin typeface="华文新魏" panose="02010800040101010101" pitchFamily="2" charset="-122"/>
                <a:ea typeface="华文新魏" panose="02010800040101010101" pitchFamily="2" charset="-122"/>
              </a:rPr>
              <a:t>数值表达式</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a:t>
            </a:r>
            <a:endParaRPr lang="en-US" altLang="zh-CN" sz="2400" b="1" dirty="0">
              <a:latin typeface="华文新魏" panose="02010800040101010101" pitchFamily="2" charset="-122"/>
              <a:ea typeface="华文新魏" panose="02010800040101010101" pitchFamily="2" charset="-122"/>
            </a:endParaRPr>
          </a:p>
          <a:p>
            <a:pPr marL="228600"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类型表达式不能包含存储位置类修饰符，如</a:t>
            </a:r>
            <a:r>
              <a:rPr lang="en-US" altLang="zh-CN" sz="2400" b="1" dirty="0">
                <a:latin typeface="华文新魏" panose="02010800040101010101" pitchFamily="2" charset="-122"/>
                <a:ea typeface="华文新魏" panose="02010800040101010101" pitchFamily="2" charset="-122"/>
              </a:rPr>
              <a:t>static</a:t>
            </a:r>
            <a:r>
              <a:rPr lang="zh-CN" altLang="en-US" sz="2400" b="1" dirty="0">
                <a:latin typeface="华文新魏" panose="02010800040101010101" pitchFamily="2" charset="-122"/>
                <a:ea typeface="华文新魏" panose="02010800040101010101" pitchFamily="2" charset="-122"/>
              </a:rPr>
              <a:t>、</a:t>
            </a:r>
            <a:r>
              <a:rPr lang="en-US" altLang="zh-CN" sz="2400" b="1" dirty="0">
                <a:latin typeface="华文新魏" panose="02010800040101010101" pitchFamily="2" charset="-122"/>
                <a:ea typeface="华文新魏" panose="02010800040101010101" pitchFamily="2" charset="-122"/>
              </a:rPr>
              <a:t>extern</a:t>
            </a:r>
            <a:r>
              <a:rPr lang="zh-CN" altLang="en-US" sz="2400" b="1" dirty="0">
                <a:latin typeface="华文新魏" panose="02010800040101010101" pitchFamily="2" charset="-122"/>
                <a:ea typeface="华文新魏" panose="02010800040101010101" pitchFamily="2" charset="-122"/>
              </a:rPr>
              <a:t>、</a:t>
            </a:r>
            <a:r>
              <a:rPr lang="en-US" altLang="zh-CN" sz="2400" b="1" dirty="0">
                <a:latin typeface="华文新魏" panose="02010800040101010101" pitchFamily="2" charset="-122"/>
                <a:ea typeface="华文新魏" panose="02010800040101010101" pitchFamily="2" charset="-122"/>
              </a:rPr>
              <a:t>auto</a:t>
            </a:r>
            <a:r>
              <a:rPr lang="zh-CN" altLang="en-US" sz="2400" b="1" dirty="0">
                <a:latin typeface="华文新魏" panose="02010800040101010101" pitchFamily="2" charset="-122"/>
                <a:ea typeface="华文新魏" panose="02010800040101010101" pitchFamily="2" charset="-122"/>
              </a:rPr>
              <a:t>、</a:t>
            </a:r>
            <a:r>
              <a:rPr lang="en-US" altLang="zh-CN" sz="2400" b="1" dirty="0">
                <a:latin typeface="华文新魏" panose="02010800040101010101" pitchFamily="2" charset="-122"/>
                <a:ea typeface="华文新魏" panose="02010800040101010101" pitchFamily="2" charset="-122"/>
              </a:rPr>
              <a:t>register</a:t>
            </a:r>
            <a:r>
              <a:rPr lang="zh-CN" altLang="en-US" sz="2400" b="1" dirty="0">
                <a:latin typeface="华文新魏" panose="02010800040101010101" pitchFamily="2" charset="-122"/>
                <a:ea typeface="华文新魏" panose="02010800040101010101" pitchFamily="2" charset="-122"/>
              </a:rPr>
              <a:t>等。</a:t>
            </a:r>
            <a:endParaRPr lang="en-US" altLang="zh-CN" sz="2400" b="1" dirty="0">
              <a:latin typeface="华文新魏" panose="02010800040101010101" pitchFamily="2" charset="-122"/>
              <a:ea typeface="华文新魏" panose="02010800040101010101" pitchFamily="2" charset="-122"/>
            </a:endParaRPr>
          </a:p>
          <a:p>
            <a:pPr marL="228600" indent="-228600">
              <a:lnSpc>
                <a:spcPct val="90000"/>
              </a:lnSpc>
              <a:spcBef>
                <a:spcPts val="500"/>
              </a:spcBef>
              <a:buFont typeface="Wingdings" panose="05000000000000000000" pitchFamily="2" charset="2"/>
              <a:buChar char="l"/>
              <a:defRPr/>
            </a:pPr>
            <a:r>
              <a:rPr lang="en-US" altLang="zh-CN" sz="2400" b="1" dirty="0" err="1">
                <a:latin typeface="华文新魏" panose="02010800040101010101" pitchFamily="2" charset="-122"/>
                <a:ea typeface="华文新魏" panose="02010800040101010101" pitchFamily="2" charset="-122"/>
              </a:rPr>
              <a:t>static_cast</a:t>
            </a:r>
            <a:r>
              <a:rPr lang="zh-CN" altLang="en-US" sz="2400" b="1" dirty="0">
                <a:latin typeface="华文新魏" panose="02010800040101010101" pitchFamily="2" charset="-122"/>
                <a:ea typeface="华文新魏" panose="02010800040101010101" pitchFamily="2" charset="-122"/>
              </a:rPr>
              <a:t>仅在编译时静态检查源类型能否转换为</a:t>
            </a:r>
            <a:r>
              <a:rPr lang="en-US" altLang="zh-CN" sz="2400" b="1" dirty="0">
                <a:latin typeface="华文新魏" panose="02010800040101010101" pitchFamily="2" charset="-122"/>
                <a:ea typeface="华文新魏" panose="02010800040101010101" pitchFamily="2" charset="-122"/>
              </a:rPr>
              <a:t>T</a:t>
            </a:r>
            <a:r>
              <a:rPr lang="zh-CN" altLang="en-US" sz="2400" b="1" dirty="0">
                <a:latin typeface="华文新魏" panose="02010800040101010101" pitchFamily="2" charset="-122"/>
                <a:ea typeface="华文新魏" panose="02010800040101010101" pitchFamily="2" charset="-122"/>
              </a:rPr>
              <a:t>类型，运行时不做动态类型检查</a:t>
            </a:r>
            <a:r>
              <a:rPr lang="en-US" altLang="zh-CN" sz="2400" b="1" dirty="0">
                <a:latin typeface="华文新魏" panose="02010800040101010101" pitchFamily="2" charset="-122"/>
                <a:ea typeface="华文新魏" panose="02010800040101010101" pitchFamily="2" charset="-122"/>
              </a:rPr>
              <a:t>(</a:t>
            </a:r>
            <a:r>
              <a:rPr lang="zh-CN" altLang="en-US" sz="2400" b="1" dirty="0">
                <a:solidFill>
                  <a:srgbClr val="FF0000"/>
                </a:solidFill>
                <a:latin typeface="华文新魏" panose="02010800040101010101" pitchFamily="2" charset="-122"/>
                <a:ea typeface="华文新魏" panose="02010800040101010101" pitchFamily="2" charset="-122"/>
              </a:rPr>
              <a:t>运行时检查是否真的可以转换为目标类型</a:t>
            </a:r>
            <a:r>
              <a:rPr lang="zh-CN" altLang="en-US" sz="2400" b="1" dirty="0">
                <a:latin typeface="华文新魏" panose="02010800040101010101" pitchFamily="2" charset="-122"/>
                <a:ea typeface="华文新魏" panose="02010800040101010101" pitchFamily="2" charset="-122"/>
              </a:rPr>
              <a:t>）。</a:t>
            </a:r>
            <a:endParaRPr lang="en-US" altLang="zh-CN" sz="2400" b="1" dirty="0">
              <a:latin typeface="华文新魏" panose="02010800040101010101" pitchFamily="2" charset="-122"/>
              <a:ea typeface="华文新魏" panose="02010800040101010101" pitchFamily="2" charset="-122"/>
            </a:endParaRPr>
          </a:p>
          <a:p>
            <a:pPr marL="228600" indent="-228600">
              <a:lnSpc>
                <a:spcPct val="90000"/>
              </a:lnSpc>
              <a:spcBef>
                <a:spcPts val="500"/>
              </a:spcBef>
              <a:buFont typeface="Wingdings" panose="05000000000000000000" pitchFamily="2" charset="2"/>
              <a:buChar char="l"/>
              <a:defRPr/>
            </a:pPr>
            <a:r>
              <a:rPr lang="en-US" altLang="zh-CN" sz="2400" b="1" dirty="0" err="1">
                <a:latin typeface="华文新魏" panose="02010800040101010101" pitchFamily="2" charset="-122"/>
                <a:ea typeface="华文新魏" panose="02010800040101010101" pitchFamily="2" charset="-122"/>
              </a:rPr>
              <a:t>const_cast</a:t>
            </a:r>
            <a:r>
              <a:rPr lang="zh-CN" altLang="en-US" sz="2400" b="1" dirty="0">
                <a:latin typeface="华文新魏" panose="02010800040101010101" pitchFamily="2" charset="-122"/>
                <a:ea typeface="华文新魏" panose="02010800040101010101" pitchFamily="2" charset="-122"/>
              </a:rPr>
              <a:t>的目标类型必须是指针或引用或指向对象类型成员的指针，并且去掉</a:t>
            </a:r>
            <a:r>
              <a:rPr lang="en-US" altLang="zh-CN" sz="2400" b="1" dirty="0">
                <a:latin typeface="华文新魏" panose="02010800040101010101" pitchFamily="2" charset="-122"/>
                <a:ea typeface="华文新魏" panose="02010800040101010101" pitchFamily="2" charset="-122"/>
              </a:rPr>
              <a:t>const</a:t>
            </a:r>
            <a:r>
              <a:rPr lang="zh-CN" altLang="en-US" sz="2400" b="1" dirty="0">
                <a:latin typeface="华文新魏" panose="02010800040101010101" pitchFamily="2" charset="-122"/>
                <a:ea typeface="华文新魏" panose="02010800040101010101" pitchFamily="2" charset="-122"/>
              </a:rPr>
              <a:t>或</a:t>
            </a:r>
            <a:r>
              <a:rPr lang="en-US" altLang="zh-CN" sz="2400" b="1" dirty="0" err="1">
                <a:latin typeface="华文新魏" panose="02010800040101010101" pitchFamily="2" charset="-122"/>
                <a:ea typeface="华文新魏" panose="02010800040101010101" pitchFamily="2" charset="-122"/>
              </a:rPr>
              <a:t>volitile</a:t>
            </a:r>
            <a:r>
              <a:rPr lang="zh-CN" altLang="en-US" sz="2400" b="1" dirty="0">
                <a:latin typeface="华文新魏" panose="02010800040101010101" pitchFamily="2" charset="-122"/>
                <a:ea typeface="华文新魏" panose="02010800040101010101" pitchFamily="2" charset="-122"/>
              </a:rPr>
              <a:t>属性，但不能改变指针或引用的基础类型</a:t>
            </a:r>
            <a:endParaRPr lang="en-US" altLang="zh-CN" sz="2400" b="1" dirty="0">
              <a:latin typeface="华文新魏" panose="02010800040101010101" pitchFamily="2" charset="-122"/>
              <a:ea typeface="华文新魏" panose="02010800040101010101" pitchFamily="2" charset="-122"/>
            </a:endParaRPr>
          </a:p>
          <a:p>
            <a:pPr marL="228600" indent="-228600">
              <a:lnSpc>
                <a:spcPct val="90000"/>
              </a:lnSpc>
              <a:spcBef>
                <a:spcPts val="500"/>
              </a:spcBef>
              <a:buFont typeface="Wingdings" panose="05000000000000000000" pitchFamily="2" charset="2"/>
              <a:buChar char="l"/>
              <a:defRPr/>
            </a:pPr>
            <a:r>
              <a:rPr lang="en-US" altLang="zh-CN" sz="2400" b="1" dirty="0" err="1">
                <a:latin typeface="华文新魏" panose="02010800040101010101" pitchFamily="2" charset="-122"/>
                <a:ea typeface="华文新魏" panose="02010800040101010101" pitchFamily="2" charset="-122"/>
              </a:rPr>
              <a:t>const_cast</a:t>
            </a:r>
            <a:r>
              <a:rPr lang="zh-CN" altLang="en-US" sz="2400" b="1" dirty="0">
                <a:latin typeface="华文新魏" panose="02010800040101010101" pitchFamily="2" charset="-122"/>
                <a:ea typeface="华文新魏" panose="02010800040101010101" pitchFamily="2" charset="-122"/>
              </a:rPr>
              <a:t>不能将</a:t>
            </a:r>
            <a:r>
              <a:rPr lang="zh-CN" altLang="en-US" sz="2400" b="1" dirty="0">
                <a:solidFill>
                  <a:srgbClr val="FF0000"/>
                </a:solidFill>
                <a:latin typeface="华文新魏" panose="02010800040101010101" pitchFamily="2" charset="-122"/>
                <a:ea typeface="华文新魏" panose="02010800040101010101" pitchFamily="2" charset="-122"/>
              </a:rPr>
              <a:t>无址常量、位段访问、无址返回值转换为有址引用</a:t>
            </a:r>
            <a:r>
              <a:rPr lang="en-US" altLang="zh-CN" sz="2400" b="1" dirty="0">
                <a:solidFill>
                  <a:srgbClr val="FF0000"/>
                </a:solidFill>
                <a:latin typeface="华文新魏" panose="02010800040101010101" pitchFamily="2" charset="-122"/>
                <a:ea typeface="华文新魏" panose="02010800040101010101" pitchFamily="2" charset="-122"/>
              </a:rPr>
              <a:t>(</a:t>
            </a:r>
            <a:r>
              <a:rPr lang="zh-CN" altLang="en-US" sz="2400" b="1" dirty="0">
                <a:solidFill>
                  <a:srgbClr val="FF0000"/>
                </a:solidFill>
                <a:latin typeface="华文新魏" panose="02010800040101010101" pitchFamily="2" charset="-122"/>
                <a:ea typeface="华文新魏" panose="02010800040101010101" pitchFamily="2" charset="-122"/>
              </a:rPr>
              <a:t>和</a:t>
            </a:r>
            <a:r>
              <a:rPr lang="en-US" altLang="zh-CN" sz="2400" b="1" dirty="0">
                <a:solidFill>
                  <a:srgbClr val="FF0000"/>
                </a:solidFill>
                <a:latin typeface="华文新魏" panose="02010800040101010101" pitchFamily="2" charset="-122"/>
                <a:ea typeface="华文新魏" panose="02010800040101010101" pitchFamily="2" charset="-122"/>
              </a:rPr>
              <a:t>C</a:t>
            </a:r>
            <a:r>
              <a:rPr lang="zh-CN" altLang="en-US" sz="2400" b="1" dirty="0">
                <a:solidFill>
                  <a:srgbClr val="FF0000"/>
                </a:solidFill>
                <a:latin typeface="华文新魏" panose="02010800040101010101" pitchFamily="2" charset="-122"/>
                <a:ea typeface="华文新魏" panose="02010800040101010101" pitchFamily="2" charset="-122"/>
              </a:rPr>
              <a:t>的强制转换相同）</a:t>
            </a:r>
            <a:endParaRPr lang="en-US" altLang="zh-CN" sz="2400" b="1" dirty="0">
              <a:solidFill>
                <a:srgbClr val="FF0000"/>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3373679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灯片编号占位符 5"/>
          <p:cNvSpPr>
            <a:spLocks noGrp="1"/>
          </p:cNvSpPr>
          <p:nvPr>
            <p:ph type="sldNum" sz="quarter" idx="12"/>
          </p:nvPr>
        </p:nvSpPr>
        <p:spPr>
          <a:noFill/>
        </p:spPr>
        <p:txBody>
          <a:bodyPr/>
          <a:lstStyle/>
          <a:p>
            <a:fld id="{3F1CBB95-E14E-43D6-B23B-78CC99336EF0}" type="slidenum">
              <a:rPr lang="en-US" altLang="zh-CN" smtClean="0">
                <a:latin typeface="华文新魏" panose="02010800040101010101" pitchFamily="2" charset="-122"/>
                <a:ea typeface="华文新魏" panose="02010800040101010101" pitchFamily="2" charset="-122"/>
              </a:rPr>
              <a:pPr/>
              <a:t>16</a:t>
            </a:fld>
            <a:endParaRPr lang="en-US" altLang="zh-CN">
              <a:latin typeface="华文新魏" panose="02010800040101010101" pitchFamily="2" charset="-122"/>
              <a:ea typeface="华文新魏" panose="02010800040101010101" pitchFamily="2" charset="-122"/>
            </a:endParaRPr>
          </a:p>
        </p:txBody>
      </p:sp>
      <p:sp>
        <p:nvSpPr>
          <p:cNvPr id="8" name="TextBox 5">
            <a:extLst>
              <a:ext uri="{FF2B5EF4-FFF2-40B4-BE49-F238E27FC236}">
                <a16:creationId xmlns:a16="http://schemas.microsoft.com/office/drawing/2014/main" id="{3364E13C-7828-4004-AD48-745503E66B92}"/>
              </a:ext>
            </a:extLst>
          </p:cNvPr>
          <p:cNvSpPr txBox="1">
            <a:spLocks noChangeArrowheads="1"/>
          </p:cNvSpPr>
          <p:nvPr/>
        </p:nvSpPr>
        <p:spPr bwMode="auto">
          <a:xfrm>
            <a:off x="187036" y="136525"/>
            <a:ext cx="12004964" cy="6584950"/>
          </a:xfrm>
          <a:prstGeom prst="rect">
            <a:avLst/>
          </a:prstGeom>
          <a:solidFill>
            <a:schemeClr val="accent6">
              <a:lumMod val="75000"/>
              <a:alpha val="44000"/>
            </a:schemeClr>
          </a:solidFill>
          <a:ln w="9525">
            <a:solidFill>
              <a:schemeClr val="accent1"/>
            </a:solidFill>
            <a:miter lim="800000"/>
            <a:headEnd/>
            <a:tailEnd/>
          </a:ln>
        </p:spPr>
        <p:txBody>
          <a:bodyPr/>
          <a:lstStyle/>
          <a:p>
            <a:pPr>
              <a:lnSpc>
                <a:spcPct val="114000"/>
              </a:lnSpc>
              <a:spcBef>
                <a:spcPct val="0"/>
              </a:spcBef>
              <a:buFontTx/>
              <a:buNone/>
            </a:pPr>
            <a:r>
              <a:rPr lang="en-US" altLang="zh-CN" b="1" dirty="0">
                <a:solidFill>
                  <a:srgbClr val="FF0000"/>
                </a:solidFill>
                <a:latin typeface="华文新魏" panose="02010800040101010101" pitchFamily="2" charset="-122"/>
                <a:ea typeface="华文新魏" panose="02010800040101010101" pitchFamily="2" charset="-122"/>
              </a:rPr>
              <a:t>//</a:t>
            </a:r>
            <a:r>
              <a:rPr lang="en-US" altLang="zh-CN" b="1" dirty="0" err="1">
                <a:solidFill>
                  <a:srgbClr val="FF0000"/>
                </a:solidFill>
                <a:latin typeface="华文新魏" panose="02010800040101010101" pitchFamily="2" charset="-122"/>
                <a:ea typeface="华文新魏" panose="02010800040101010101" pitchFamily="2" charset="-122"/>
              </a:rPr>
              <a:t>const_cast</a:t>
            </a:r>
            <a:r>
              <a:rPr lang="zh-CN" altLang="en-US" b="1" dirty="0">
                <a:solidFill>
                  <a:srgbClr val="FF0000"/>
                </a:solidFill>
                <a:latin typeface="华文新魏" panose="02010800040101010101" pitchFamily="2" charset="-122"/>
                <a:ea typeface="华文新魏" panose="02010800040101010101" pitchFamily="2" charset="-122"/>
              </a:rPr>
              <a:t>的目标类型必须是指针或引用或指向对象类型成员的指针</a:t>
            </a:r>
          </a:p>
          <a:p>
            <a:pPr>
              <a:lnSpc>
                <a:spcPct val="114000"/>
              </a:lnSpc>
              <a:spcBef>
                <a:spcPct val="0"/>
              </a:spcBef>
              <a:buFontTx/>
              <a:buNone/>
            </a:pPr>
            <a:r>
              <a:rPr lang="en-US" altLang="zh-CN" b="1" dirty="0">
                <a:latin typeface="华文新魏" panose="02010800040101010101" pitchFamily="2" charset="-122"/>
                <a:ea typeface="华文新魏" panose="02010800040101010101" pitchFamily="2" charset="-122"/>
              </a:rPr>
              <a:t>const int c3 = 0;</a:t>
            </a:r>
          </a:p>
          <a:p>
            <a:pPr>
              <a:lnSpc>
                <a:spcPct val="114000"/>
              </a:lnSpc>
              <a:spcBef>
                <a:spcPct val="0"/>
              </a:spcBef>
              <a:buFontTx/>
              <a:buNone/>
            </a:pPr>
            <a:r>
              <a:rPr lang="en-US" altLang="zh-CN" b="1" dirty="0">
                <a:latin typeface="华文新魏" panose="02010800040101010101" pitchFamily="2" charset="-122"/>
                <a:ea typeface="华文新魏" panose="02010800040101010101" pitchFamily="2" charset="-122"/>
              </a:rPr>
              <a:t>//int c4 = </a:t>
            </a:r>
            <a:r>
              <a:rPr lang="en-US" altLang="zh-CN" b="1" dirty="0" err="1">
                <a:latin typeface="华文新魏" panose="02010800040101010101" pitchFamily="2" charset="-122"/>
                <a:ea typeface="华文新魏" panose="02010800040101010101" pitchFamily="2" charset="-122"/>
              </a:rPr>
              <a:t>const_cast</a:t>
            </a:r>
            <a:r>
              <a:rPr lang="en-US" altLang="zh-CN" b="1" dirty="0">
                <a:latin typeface="华文新魏" panose="02010800040101010101" pitchFamily="2" charset="-122"/>
                <a:ea typeface="华文新魏" panose="02010800040101010101" pitchFamily="2" charset="-122"/>
              </a:rPr>
              <a:t>&lt;int&gt;(c3);	//</a:t>
            </a:r>
            <a:r>
              <a:rPr lang="zh-CN" altLang="en-US" b="1" dirty="0">
                <a:latin typeface="华文新魏" panose="02010800040101010101" pitchFamily="2" charset="-122"/>
                <a:ea typeface="华文新魏" panose="02010800040101010101" pitchFamily="2" charset="-122"/>
              </a:rPr>
              <a:t>错误。</a:t>
            </a:r>
            <a:r>
              <a:rPr lang="en-US" altLang="zh-CN" b="1" dirty="0" err="1">
                <a:latin typeface="华文新魏" panose="02010800040101010101" pitchFamily="2" charset="-122"/>
                <a:ea typeface="华文新魏" panose="02010800040101010101" pitchFamily="2" charset="-122"/>
              </a:rPr>
              <a:t>const_cast</a:t>
            </a:r>
            <a:r>
              <a:rPr lang="zh-CN" altLang="en-US" b="1" dirty="0">
                <a:latin typeface="华文新魏" panose="02010800040101010101" pitchFamily="2" charset="-122"/>
                <a:ea typeface="华文新魏" panose="02010800040101010101" pitchFamily="2" charset="-122"/>
              </a:rPr>
              <a:t>类型必须是指针或引用或指向对象类型成员的指针</a:t>
            </a:r>
          </a:p>
          <a:p>
            <a:pPr>
              <a:lnSpc>
                <a:spcPct val="114000"/>
              </a:lnSpc>
              <a:spcBef>
                <a:spcPct val="0"/>
              </a:spcBef>
              <a:buFontTx/>
              <a:buNone/>
            </a:pPr>
            <a:r>
              <a:rPr lang="en-US" altLang="zh-CN" b="1" dirty="0">
                <a:latin typeface="华文新魏" panose="02010800040101010101" pitchFamily="2" charset="-122"/>
                <a:ea typeface="华文新魏" panose="02010800040101010101" pitchFamily="2" charset="-122"/>
              </a:rPr>
              <a:t>char c4 = 0;</a:t>
            </a:r>
          </a:p>
          <a:p>
            <a:pPr>
              <a:lnSpc>
                <a:spcPct val="114000"/>
              </a:lnSpc>
              <a:spcBef>
                <a:spcPct val="0"/>
              </a:spcBef>
              <a:buFontTx/>
              <a:buNone/>
            </a:pPr>
            <a:r>
              <a:rPr lang="en-US" altLang="zh-CN" b="1" dirty="0">
                <a:latin typeface="华文新魏" panose="02010800040101010101" pitchFamily="2" charset="-122"/>
                <a:ea typeface="华文新魏" panose="02010800040101010101" pitchFamily="2" charset="-122"/>
              </a:rPr>
              <a:t>//int c5 = </a:t>
            </a:r>
            <a:r>
              <a:rPr lang="en-US" altLang="zh-CN" b="1" dirty="0" err="1">
                <a:latin typeface="华文新魏" panose="02010800040101010101" pitchFamily="2" charset="-122"/>
                <a:ea typeface="华文新魏" panose="02010800040101010101" pitchFamily="2" charset="-122"/>
              </a:rPr>
              <a:t>const_cast</a:t>
            </a:r>
            <a:r>
              <a:rPr lang="en-US" altLang="zh-CN" b="1" dirty="0">
                <a:latin typeface="华文新魏" panose="02010800040101010101" pitchFamily="2" charset="-122"/>
                <a:ea typeface="华文新魏" panose="02010800040101010101" pitchFamily="2" charset="-122"/>
              </a:rPr>
              <a:t>&lt;int&gt;(c4); 	//</a:t>
            </a:r>
            <a:r>
              <a:rPr lang="zh-CN" altLang="en-US" b="1" dirty="0">
                <a:latin typeface="华文新魏" panose="02010800040101010101" pitchFamily="2" charset="-122"/>
                <a:ea typeface="华文新魏" panose="02010800040101010101" pitchFamily="2" charset="-122"/>
              </a:rPr>
              <a:t>错误。</a:t>
            </a:r>
            <a:r>
              <a:rPr lang="en-US" altLang="zh-CN" b="1" dirty="0" err="1">
                <a:latin typeface="华文新魏" panose="02010800040101010101" pitchFamily="2" charset="-122"/>
                <a:ea typeface="华文新魏" panose="02010800040101010101" pitchFamily="2" charset="-122"/>
              </a:rPr>
              <a:t>const_cast</a:t>
            </a:r>
            <a:r>
              <a:rPr lang="zh-CN" altLang="en-US" b="1" dirty="0">
                <a:latin typeface="华文新魏" panose="02010800040101010101" pitchFamily="2" charset="-122"/>
                <a:ea typeface="华文新魏" panose="02010800040101010101" pitchFamily="2" charset="-122"/>
              </a:rPr>
              <a:t>类型必须是指针或引用或指向对象类型成员的指针</a:t>
            </a:r>
            <a:endParaRPr lang="en-US" altLang="zh-CN" b="1" dirty="0">
              <a:latin typeface="华文新魏" panose="02010800040101010101" pitchFamily="2" charset="-122"/>
              <a:ea typeface="华文新魏" panose="02010800040101010101" pitchFamily="2" charset="-122"/>
            </a:endParaRPr>
          </a:p>
          <a:p>
            <a:pPr>
              <a:lnSpc>
                <a:spcPct val="114000"/>
              </a:lnSpc>
              <a:spcBef>
                <a:spcPct val="0"/>
              </a:spcBef>
              <a:buFontTx/>
              <a:buNone/>
            </a:pPr>
            <a:r>
              <a:rPr lang="en-US" altLang="zh-CN" b="1" dirty="0">
                <a:latin typeface="华文新魏" panose="02010800040101010101" pitchFamily="2" charset="-122"/>
                <a:ea typeface="华文新魏" panose="02010800040101010101" pitchFamily="2" charset="-122"/>
              </a:rPr>
              <a:t>int &amp;</a:t>
            </a:r>
            <a:r>
              <a:rPr lang="en-US" altLang="zh-CN" b="1" dirty="0" err="1">
                <a:latin typeface="华文新魏" panose="02010800040101010101" pitchFamily="2" charset="-122"/>
                <a:ea typeface="华文新魏" panose="02010800040101010101" pitchFamily="2" charset="-122"/>
              </a:rPr>
              <a:t>rc</a:t>
            </a:r>
            <a:r>
              <a:rPr lang="en-US" altLang="zh-CN" b="1" dirty="0">
                <a:latin typeface="华文新魏" panose="02010800040101010101" pitchFamily="2" charset="-122"/>
                <a:ea typeface="华文新魏" panose="02010800040101010101" pitchFamily="2" charset="-122"/>
              </a:rPr>
              <a:t> = </a:t>
            </a:r>
            <a:r>
              <a:rPr lang="en-US" altLang="zh-CN" b="1" dirty="0" err="1">
                <a:latin typeface="华文新魏" panose="02010800040101010101" pitchFamily="2" charset="-122"/>
                <a:ea typeface="华文新魏" panose="02010800040101010101" pitchFamily="2" charset="-122"/>
              </a:rPr>
              <a:t>const_cast</a:t>
            </a:r>
            <a:r>
              <a:rPr lang="en-US" altLang="zh-CN" b="1" dirty="0">
                <a:latin typeface="华文新魏" panose="02010800040101010101" pitchFamily="2" charset="-122"/>
                <a:ea typeface="华文新魏" panose="02010800040101010101" pitchFamily="2" charset="-122"/>
              </a:rPr>
              <a:t>&lt;int &amp;&gt;(c3);	//</a:t>
            </a:r>
            <a:r>
              <a:rPr lang="zh-CN" altLang="en-US" b="1" dirty="0">
                <a:latin typeface="华文新魏" panose="02010800040101010101" pitchFamily="2" charset="-122"/>
                <a:ea typeface="华文新魏" panose="02010800040101010101" pitchFamily="2" charset="-122"/>
              </a:rPr>
              <a:t>正确。目标类型是</a:t>
            </a:r>
            <a:r>
              <a:rPr lang="en-US" altLang="zh-CN" b="1" dirty="0">
                <a:latin typeface="华文新魏" panose="02010800040101010101" pitchFamily="2" charset="-122"/>
                <a:ea typeface="华文新魏" panose="02010800040101010101" pitchFamily="2" charset="-122"/>
              </a:rPr>
              <a:t>int &amp;</a:t>
            </a:r>
            <a:endParaRPr lang="zh-CN" altLang="en-US" b="1" dirty="0">
              <a:latin typeface="华文新魏" panose="02010800040101010101" pitchFamily="2" charset="-122"/>
              <a:ea typeface="华文新魏" panose="02010800040101010101" pitchFamily="2" charset="-122"/>
            </a:endParaRPr>
          </a:p>
          <a:p>
            <a:pPr>
              <a:lnSpc>
                <a:spcPct val="114000"/>
              </a:lnSpc>
              <a:spcBef>
                <a:spcPct val="0"/>
              </a:spcBef>
              <a:buFontTx/>
              <a:buNone/>
            </a:pPr>
            <a:endParaRPr lang="zh-CN" altLang="en-US" b="1" dirty="0">
              <a:latin typeface="华文新魏" panose="02010800040101010101" pitchFamily="2" charset="-122"/>
              <a:ea typeface="华文新魏" panose="02010800040101010101" pitchFamily="2" charset="-122"/>
            </a:endParaRPr>
          </a:p>
          <a:p>
            <a:pPr>
              <a:lnSpc>
                <a:spcPct val="114000"/>
              </a:lnSpc>
              <a:spcBef>
                <a:spcPct val="0"/>
              </a:spcBef>
              <a:buFontTx/>
              <a:buNone/>
            </a:pPr>
            <a:r>
              <a:rPr lang="en-US" altLang="zh-CN" b="1" dirty="0">
                <a:latin typeface="华文新魏" panose="02010800040101010101" pitchFamily="2" charset="-122"/>
                <a:ea typeface="华文新魏" panose="02010800040101010101" pitchFamily="2" charset="-122"/>
              </a:rPr>
              <a:t>const char * const p7 = 0;</a:t>
            </a:r>
          </a:p>
          <a:p>
            <a:pPr>
              <a:lnSpc>
                <a:spcPct val="114000"/>
              </a:lnSpc>
              <a:spcBef>
                <a:spcPct val="0"/>
              </a:spcBef>
              <a:buFontTx/>
              <a:buNone/>
            </a:pPr>
            <a:r>
              <a:rPr lang="en-US" altLang="zh-CN" b="1" dirty="0">
                <a:latin typeface="华文新魏" panose="02010800040101010101" pitchFamily="2" charset="-122"/>
                <a:ea typeface="华文新魏" panose="02010800040101010101" pitchFamily="2" charset="-122"/>
              </a:rPr>
              <a:t>char *p8 = </a:t>
            </a:r>
            <a:r>
              <a:rPr lang="en-US" altLang="zh-CN" b="1" dirty="0" err="1">
                <a:latin typeface="华文新魏" panose="02010800040101010101" pitchFamily="2" charset="-122"/>
                <a:ea typeface="华文新魏" panose="02010800040101010101" pitchFamily="2" charset="-122"/>
              </a:rPr>
              <a:t>const_cast</a:t>
            </a:r>
            <a:r>
              <a:rPr lang="en-US" altLang="zh-CN" b="1" dirty="0">
                <a:latin typeface="华文新魏" panose="02010800040101010101" pitchFamily="2" charset="-122"/>
                <a:ea typeface="华文新魏" panose="02010800040101010101" pitchFamily="2" charset="-122"/>
              </a:rPr>
              <a:t>&lt;char *&gt;(p7);  //</a:t>
            </a:r>
            <a:r>
              <a:rPr lang="zh-CN" altLang="en-US" b="1" dirty="0">
                <a:latin typeface="华文新魏" panose="02010800040101010101" pitchFamily="2" charset="-122"/>
                <a:ea typeface="华文新魏" panose="02010800040101010101" pitchFamily="2" charset="-122"/>
              </a:rPr>
              <a:t>正确，去掉了指针的顶层和底层</a:t>
            </a:r>
            <a:r>
              <a:rPr lang="en-US" altLang="zh-CN" b="1" dirty="0">
                <a:latin typeface="华文新魏" panose="02010800040101010101" pitchFamily="2" charset="-122"/>
                <a:ea typeface="华文新魏" panose="02010800040101010101" pitchFamily="2" charset="-122"/>
              </a:rPr>
              <a:t>const</a:t>
            </a:r>
          </a:p>
          <a:p>
            <a:pPr>
              <a:lnSpc>
                <a:spcPct val="114000"/>
              </a:lnSpc>
              <a:spcBef>
                <a:spcPct val="0"/>
              </a:spcBef>
              <a:buFontTx/>
              <a:buNone/>
            </a:pPr>
            <a:r>
              <a:rPr lang="en-US" altLang="zh-CN" b="1" dirty="0">
                <a:latin typeface="华文新魏" panose="02010800040101010101" pitchFamily="2" charset="-122"/>
                <a:ea typeface="华文新魏" panose="02010800040101010101" pitchFamily="2" charset="-122"/>
              </a:rPr>
              <a:t>const char *p9 = 0;</a:t>
            </a:r>
          </a:p>
          <a:p>
            <a:pPr>
              <a:lnSpc>
                <a:spcPct val="114000"/>
              </a:lnSpc>
              <a:spcBef>
                <a:spcPct val="0"/>
              </a:spcBef>
              <a:buFontTx/>
              <a:buNone/>
            </a:pPr>
            <a:r>
              <a:rPr lang="en-US" altLang="zh-CN" b="1" dirty="0">
                <a:latin typeface="华文新魏" panose="02010800040101010101" pitchFamily="2" charset="-122"/>
                <a:ea typeface="华文新魏" panose="02010800040101010101" pitchFamily="2" charset="-122"/>
              </a:rPr>
              <a:t>char *p10 = </a:t>
            </a:r>
            <a:r>
              <a:rPr lang="en-US" altLang="zh-CN" b="1" dirty="0" err="1">
                <a:latin typeface="华文新魏" panose="02010800040101010101" pitchFamily="2" charset="-122"/>
                <a:ea typeface="华文新魏" panose="02010800040101010101" pitchFamily="2" charset="-122"/>
              </a:rPr>
              <a:t>const_cast</a:t>
            </a:r>
            <a:r>
              <a:rPr lang="en-US" altLang="zh-CN" b="1" dirty="0">
                <a:latin typeface="华文新魏" panose="02010800040101010101" pitchFamily="2" charset="-122"/>
                <a:ea typeface="华文新魏" panose="02010800040101010101" pitchFamily="2" charset="-122"/>
              </a:rPr>
              <a:t>&lt;char *&gt;(p9);	//</a:t>
            </a:r>
            <a:r>
              <a:rPr lang="zh-CN" altLang="en-US" b="1" dirty="0">
                <a:latin typeface="华文新魏" panose="02010800040101010101" pitchFamily="2" charset="-122"/>
                <a:ea typeface="华文新魏" panose="02010800040101010101" pitchFamily="2" charset="-122"/>
              </a:rPr>
              <a:t>正确。去掉了指针的底层</a:t>
            </a:r>
            <a:r>
              <a:rPr lang="en-US" altLang="zh-CN" b="1" dirty="0">
                <a:latin typeface="华文新魏" panose="02010800040101010101" pitchFamily="2" charset="-122"/>
                <a:ea typeface="华文新魏" panose="02010800040101010101" pitchFamily="2" charset="-122"/>
              </a:rPr>
              <a:t>const</a:t>
            </a:r>
          </a:p>
          <a:p>
            <a:pPr>
              <a:lnSpc>
                <a:spcPct val="114000"/>
              </a:lnSpc>
              <a:spcBef>
                <a:spcPct val="0"/>
              </a:spcBef>
              <a:buFontTx/>
              <a:buNone/>
            </a:pPr>
            <a:r>
              <a:rPr lang="en-US" altLang="zh-CN" b="1" dirty="0">
                <a:latin typeface="华文新魏" panose="02010800040101010101" pitchFamily="2" charset="-122"/>
                <a:ea typeface="华文新魏" panose="02010800040101010101" pitchFamily="2" charset="-122"/>
              </a:rPr>
              <a:t>char *p11 = 0;</a:t>
            </a:r>
          </a:p>
          <a:p>
            <a:pPr>
              <a:lnSpc>
                <a:spcPct val="114000"/>
              </a:lnSpc>
              <a:spcBef>
                <a:spcPct val="0"/>
              </a:spcBef>
              <a:buFontTx/>
              <a:buNone/>
            </a:pPr>
            <a:r>
              <a:rPr lang="en-US" altLang="zh-CN" b="1" dirty="0">
                <a:latin typeface="华文新魏" panose="02010800040101010101" pitchFamily="2" charset="-122"/>
                <a:ea typeface="华文新魏" panose="02010800040101010101" pitchFamily="2" charset="-122"/>
              </a:rPr>
              <a:t>char *p12 = </a:t>
            </a:r>
            <a:r>
              <a:rPr lang="en-US" altLang="zh-CN" b="1" dirty="0" err="1">
                <a:latin typeface="华文新魏" panose="02010800040101010101" pitchFamily="2" charset="-122"/>
                <a:ea typeface="华文新魏" panose="02010800040101010101" pitchFamily="2" charset="-122"/>
              </a:rPr>
              <a:t>const_cast</a:t>
            </a:r>
            <a:r>
              <a:rPr lang="en-US" altLang="zh-CN" b="1" dirty="0">
                <a:latin typeface="华文新魏" panose="02010800040101010101" pitchFamily="2" charset="-122"/>
                <a:ea typeface="华文新魏" panose="02010800040101010101" pitchFamily="2" charset="-122"/>
              </a:rPr>
              <a:t>&lt;char *&gt;(p11);  //</a:t>
            </a:r>
            <a:r>
              <a:rPr lang="zh-CN" altLang="en-US" b="1" dirty="0">
                <a:latin typeface="华文新魏" panose="02010800040101010101" pitchFamily="2" charset="-122"/>
                <a:ea typeface="华文新魏" panose="02010800040101010101" pitchFamily="2" charset="-122"/>
              </a:rPr>
              <a:t>正确，没有意义。</a:t>
            </a:r>
          </a:p>
          <a:p>
            <a:pPr>
              <a:lnSpc>
                <a:spcPct val="114000"/>
              </a:lnSpc>
              <a:spcBef>
                <a:spcPct val="0"/>
              </a:spcBef>
              <a:buFontTx/>
              <a:buNone/>
            </a:pPr>
            <a:endParaRPr lang="zh-CN" altLang="en-US" b="1" dirty="0">
              <a:latin typeface="华文新魏" panose="02010800040101010101" pitchFamily="2" charset="-122"/>
              <a:ea typeface="华文新魏" panose="02010800040101010101" pitchFamily="2" charset="-122"/>
            </a:endParaRPr>
          </a:p>
          <a:p>
            <a:pPr>
              <a:lnSpc>
                <a:spcPct val="114000"/>
              </a:lnSpc>
              <a:spcBef>
                <a:spcPct val="0"/>
              </a:spcBef>
              <a:buFontTx/>
              <a:buNone/>
            </a:pPr>
            <a:r>
              <a:rPr lang="en-US" altLang="zh-CN" b="1" dirty="0">
                <a:latin typeface="华文新魏" panose="02010800040101010101" pitchFamily="2" charset="-122"/>
                <a:ea typeface="华文新魏" panose="02010800040101010101" pitchFamily="2" charset="-122"/>
              </a:rPr>
              <a:t>int c7 = 0;</a:t>
            </a:r>
          </a:p>
          <a:p>
            <a:pPr>
              <a:lnSpc>
                <a:spcPct val="114000"/>
              </a:lnSpc>
              <a:spcBef>
                <a:spcPct val="0"/>
              </a:spcBef>
              <a:buFontTx/>
              <a:buNone/>
            </a:pPr>
            <a:r>
              <a:rPr lang="en-US" altLang="zh-CN" b="1" dirty="0">
                <a:latin typeface="华文新魏" panose="02010800040101010101" pitchFamily="2" charset="-122"/>
                <a:ea typeface="华文新魏" panose="02010800040101010101" pitchFamily="2" charset="-122"/>
              </a:rPr>
              <a:t>const int &amp;r1 = c7;  //</a:t>
            </a:r>
            <a:r>
              <a:rPr lang="zh-CN" altLang="en-US" b="1" dirty="0">
                <a:latin typeface="华文新魏" panose="02010800040101010101" pitchFamily="2" charset="-122"/>
                <a:ea typeface="华文新魏" panose="02010800040101010101" pitchFamily="2" charset="-122"/>
              </a:rPr>
              <a:t>引用的</a:t>
            </a:r>
            <a:r>
              <a:rPr lang="en-US" altLang="zh-CN" b="1" dirty="0">
                <a:latin typeface="华文新魏" panose="02010800040101010101" pitchFamily="2" charset="-122"/>
                <a:ea typeface="华文新魏" panose="02010800040101010101" pitchFamily="2" charset="-122"/>
              </a:rPr>
              <a:t>const</a:t>
            </a:r>
            <a:r>
              <a:rPr lang="zh-CN" altLang="en-US" b="1" dirty="0">
                <a:latin typeface="华文新魏" panose="02010800040101010101" pitchFamily="2" charset="-122"/>
                <a:ea typeface="华文新魏" panose="02010800040101010101" pitchFamily="2" charset="-122"/>
              </a:rPr>
              <a:t>是底层</a:t>
            </a:r>
            <a:r>
              <a:rPr lang="en-US" altLang="zh-CN" b="1" dirty="0">
                <a:latin typeface="华文新魏" panose="02010800040101010101" pitchFamily="2" charset="-122"/>
                <a:ea typeface="华文新魏" panose="02010800040101010101" pitchFamily="2" charset="-122"/>
              </a:rPr>
              <a:t>const</a:t>
            </a:r>
          </a:p>
          <a:p>
            <a:pPr>
              <a:lnSpc>
                <a:spcPct val="114000"/>
              </a:lnSpc>
              <a:spcBef>
                <a:spcPct val="0"/>
              </a:spcBef>
              <a:buFontTx/>
              <a:buNone/>
            </a:pPr>
            <a:r>
              <a:rPr lang="en-US" altLang="zh-CN" b="1" dirty="0">
                <a:latin typeface="华文新魏" panose="02010800040101010101" pitchFamily="2" charset="-122"/>
                <a:ea typeface="华文新魏" panose="02010800040101010101" pitchFamily="2" charset="-122"/>
              </a:rPr>
              <a:t>int &amp;r2 = </a:t>
            </a:r>
            <a:r>
              <a:rPr lang="en-US" altLang="zh-CN" b="1" dirty="0" err="1">
                <a:latin typeface="华文新魏" panose="02010800040101010101" pitchFamily="2" charset="-122"/>
                <a:ea typeface="华文新魏" panose="02010800040101010101" pitchFamily="2" charset="-122"/>
              </a:rPr>
              <a:t>const_cast</a:t>
            </a:r>
            <a:r>
              <a:rPr lang="en-US" altLang="zh-CN" b="1" dirty="0">
                <a:latin typeface="华文新魏" panose="02010800040101010101" pitchFamily="2" charset="-122"/>
                <a:ea typeface="华文新魏" panose="02010800040101010101" pitchFamily="2" charset="-122"/>
              </a:rPr>
              <a:t>&lt;int &amp;&gt;(r1);  //</a:t>
            </a:r>
            <a:r>
              <a:rPr lang="zh-CN" altLang="en-US" b="1" dirty="0">
                <a:latin typeface="华文新魏" panose="02010800040101010101" pitchFamily="2" charset="-122"/>
                <a:ea typeface="华文新魏" panose="02010800040101010101" pitchFamily="2" charset="-122"/>
              </a:rPr>
              <a:t>正确，去掉了底层</a:t>
            </a:r>
            <a:r>
              <a:rPr lang="en-US" altLang="zh-CN" b="1" dirty="0">
                <a:latin typeface="华文新魏" panose="02010800040101010101" pitchFamily="2" charset="-122"/>
                <a:ea typeface="华文新魏" panose="02010800040101010101" pitchFamily="2" charset="-122"/>
              </a:rPr>
              <a:t>const</a:t>
            </a:r>
          </a:p>
          <a:p>
            <a:pPr>
              <a:lnSpc>
                <a:spcPct val="114000"/>
              </a:lnSpc>
              <a:spcBef>
                <a:spcPct val="0"/>
              </a:spcBef>
              <a:buFontTx/>
              <a:buNone/>
            </a:pPr>
            <a:endParaRPr lang="en-US" altLang="zh-CN" b="1" dirty="0">
              <a:latin typeface="华文新魏" panose="02010800040101010101" pitchFamily="2" charset="-122"/>
              <a:ea typeface="华文新魏" panose="02010800040101010101" pitchFamily="2" charset="-122"/>
            </a:endParaRPr>
          </a:p>
          <a:p>
            <a:pPr>
              <a:lnSpc>
                <a:spcPct val="114000"/>
              </a:lnSpc>
              <a:spcBef>
                <a:spcPct val="0"/>
              </a:spcBef>
              <a:buFontTx/>
              <a:buNone/>
            </a:pPr>
            <a:r>
              <a:rPr lang="en-US" altLang="zh-CN" b="1" dirty="0">
                <a:solidFill>
                  <a:srgbClr val="FF0000"/>
                </a:solidFill>
                <a:latin typeface="华文新魏" panose="02010800040101010101" pitchFamily="2" charset="-122"/>
                <a:ea typeface="华文新魏" panose="02010800040101010101" pitchFamily="2" charset="-122"/>
              </a:rPr>
              <a:t>//</a:t>
            </a:r>
            <a:r>
              <a:rPr lang="en-US" altLang="zh-CN" b="1" dirty="0" err="1">
                <a:solidFill>
                  <a:srgbClr val="FF0000"/>
                </a:solidFill>
                <a:latin typeface="华文新魏" panose="02010800040101010101" pitchFamily="2" charset="-122"/>
                <a:ea typeface="华文新魏" panose="02010800040101010101" pitchFamily="2" charset="-122"/>
              </a:rPr>
              <a:t>const_cast</a:t>
            </a:r>
            <a:r>
              <a:rPr lang="zh-CN" altLang="en-US" b="1" dirty="0">
                <a:solidFill>
                  <a:srgbClr val="FF0000"/>
                </a:solidFill>
                <a:latin typeface="华文新魏" panose="02010800040101010101" pitchFamily="2" charset="-122"/>
                <a:ea typeface="华文新魏" panose="02010800040101010101" pitchFamily="2" charset="-122"/>
              </a:rPr>
              <a:t>只能去掉</a:t>
            </a:r>
            <a:r>
              <a:rPr lang="en-US" altLang="zh-CN" b="1" dirty="0">
                <a:solidFill>
                  <a:srgbClr val="FF0000"/>
                </a:solidFill>
                <a:latin typeface="华文新魏" panose="02010800040101010101" pitchFamily="2" charset="-122"/>
                <a:ea typeface="华文新魏" panose="02010800040101010101" pitchFamily="2" charset="-122"/>
              </a:rPr>
              <a:t>const</a:t>
            </a:r>
            <a:r>
              <a:rPr lang="zh-CN" altLang="en-US" b="1" dirty="0">
                <a:solidFill>
                  <a:srgbClr val="FF0000"/>
                </a:solidFill>
                <a:latin typeface="华文新魏" panose="02010800040101010101" pitchFamily="2" charset="-122"/>
                <a:ea typeface="华文新魏" panose="02010800040101010101" pitchFamily="2" charset="-122"/>
              </a:rPr>
              <a:t>性质（</a:t>
            </a:r>
            <a:r>
              <a:rPr lang="en-US" altLang="zh-CN" b="1" dirty="0">
                <a:solidFill>
                  <a:srgbClr val="FF0000"/>
                </a:solidFill>
                <a:latin typeface="华文新魏" panose="02010800040101010101" pitchFamily="2" charset="-122"/>
                <a:ea typeface="华文新魏" panose="02010800040101010101" pitchFamily="2" charset="-122"/>
              </a:rPr>
              <a:t>cast away const</a:t>
            </a:r>
            <a:r>
              <a:rPr lang="zh-CN" altLang="en-US" b="1" dirty="0">
                <a:solidFill>
                  <a:srgbClr val="FF0000"/>
                </a:solidFill>
                <a:latin typeface="华文新魏" panose="02010800040101010101" pitchFamily="2" charset="-122"/>
                <a:ea typeface="华文新魏" panose="02010800040101010101" pitchFamily="2" charset="-122"/>
              </a:rPr>
              <a:t>），但不能改变类型，这时和</a:t>
            </a:r>
            <a:r>
              <a:rPr lang="en-US" altLang="zh-CN" b="1" dirty="0" err="1">
                <a:solidFill>
                  <a:srgbClr val="FF0000"/>
                </a:solidFill>
                <a:latin typeface="华文新魏" panose="02010800040101010101" pitchFamily="2" charset="-122"/>
                <a:ea typeface="华文新魏" panose="02010800040101010101" pitchFamily="2" charset="-122"/>
              </a:rPr>
              <a:t>static_cast</a:t>
            </a:r>
            <a:r>
              <a:rPr lang="zh-CN" altLang="en-US" b="1" dirty="0">
                <a:solidFill>
                  <a:srgbClr val="FF0000"/>
                </a:solidFill>
                <a:latin typeface="华文新魏" panose="02010800040101010101" pitchFamily="2" charset="-122"/>
                <a:ea typeface="华文新魏" panose="02010800040101010101" pitchFamily="2" charset="-122"/>
              </a:rPr>
              <a:t>的一个重要区别</a:t>
            </a:r>
          </a:p>
          <a:p>
            <a:pPr>
              <a:lnSpc>
                <a:spcPct val="114000"/>
              </a:lnSpc>
              <a:spcBef>
                <a:spcPct val="0"/>
              </a:spcBef>
              <a:buFontTx/>
              <a:buNone/>
            </a:pPr>
            <a:r>
              <a:rPr lang="en-US" altLang="zh-CN" b="1" dirty="0">
                <a:latin typeface="华文新魏" panose="02010800040101010101" pitchFamily="2" charset="-122"/>
                <a:ea typeface="华文新魏" panose="02010800040101010101" pitchFamily="2" charset="-122"/>
              </a:rPr>
              <a:t>const </a:t>
            </a:r>
            <a:r>
              <a:rPr lang="en-US" altLang="zh-CN" b="1" dirty="0">
                <a:solidFill>
                  <a:srgbClr val="7030A0"/>
                </a:solidFill>
                <a:latin typeface="华文新魏" panose="02010800040101010101" pitchFamily="2" charset="-122"/>
                <a:ea typeface="华文新魏" panose="02010800040101010101" pitchFamily="2" charset="-122"/>
              </a:rPr>
              <a:t>char * </a:t>
            </a:r>
            <a:r>
              <a:rPr lang="en-US" altLang="zh-CN" b="1" dirty="0">
                <a:latin typeface="华文新魏" panose="02010800040101010101" pitchFamily="2" charset="-122"/>
                <a:ea typeface="华文新魏" panose="02010800040101010101" pitchFamily="2" charset="-122"/>
              </a:rPr>
              <a:t>p14 = 0;</a:t>
            </a:r>
          </a:p>
          <a:p>
            <a:pPr>
              <a:lnSpc>
                <a:spcPct val="114000"/>
              </a:lnSpc>
              <a:spcBef>
                <a:spcPct val="0"/>
              </a:spcBef>
              <a:buFontTx/>
              <a:buNone/>
            </a:pPr>
            <a:r>
              <a:rPr lang="en-US" altLang="zh-CN" b="1" dirty="0">
                <a:latin typeface="华文新魏" panose="02010800040101010101" pitchFamily="2" charset="-122"/>
                <a:ea typeface="华文新魏" panose="02010800040101010101" pitchFamily="2" charset="-122"/>
              </a:rPr>
              <a:t>//int *p15 = </a:t>
            </a:r>
            <a:r>
              <a:rPr lang="en-US" altLang="zh-CN" b="1" dirty="0" err="1">
                <a:latin typeface="华文新魏" panose="02010800040101010101" pitchFamily="2" charset="-122"/>
                <a:ea typeface="华文新魏" panose="02010800040101010101" pitchFamily="2" charset="-122"/>
              </a:rPr>
              <a:t>const_cast</a:t>
            </a:r>
            <a:r>
              <a:rPr lang="en-US" altLang="zh-CN" b="1" dirty="0">
                <a:latin typeface="华文新魏" panose="02010800040101010101" pitchFamily="2" charset="-122"/>
                <a:ea typeface="华文新魏" panose="02010800040101010101" pitchFamily="2" charset="-122"/>
              </a:rPr>
              <a:t>&lt;</a:t>
            </a:r>
            <a:r>
              <a:rPr lang="en-US" altLang="zh-CN" b="1" dirty="0">
                <a:solidFill>
                  <a:srgbClr val="7030A0"/>
                </a:solidFill>
                <a:latin typeface="华文新魏" panose="02010800040101010101" pitchFamily="2" charset="-122"/>
                <a:ea typeface="华文新魏" panose="02010800040101010101" pitchFamily="2" charset="-122"/>
              </a:rPr>
              <a:t>int *&gt;(</a:t>
            </a:r>
            <a:r>
              <a:rPr lang="en-US" altLang="zh-CN" b="1" dirty="0">
                <a:latin typeface="华文新魏" panose="02010800040101010101" pitchFamily="2" charset="-122"/>
                <a:ea typeface="华文新魏" panose="02010800040101010101" pitchFamily="2" charset="-122"/>
              </a:rPr>
              <a:t>p14); //</a:t>
            </a:r>
            <a:r>
              <a:rPr lang="zh-CN" altLang="en-US" b="1" dirty="0">
                <a:latin typeface="华文新魏" panose="02010800040101010101" pitchFamily="2" charset="-122"/>
                <a:ea typeface="华文新魏" panose="02010800040101010101" pitchFamily="2" charset="-122"/>
              </a:rPr>
              <a:t>错误。</a:t>
            </a:r>
            <a:r>
              <a:rPr lang="en-US" altLang="zh-CN" b="1" dirty="0" err="1">
                <a:latin typeface="华文新魏" panose="02010800040101010101" pitchFamily="2" charset="-122"/>
                <a:ea typeface="华文新魏" panose="02010800040101010101" pitchFamily="2" charset="-122"/>
              </a:rPr>
              <a:t>const_cast</a:t>
            </a:r>
            <a:r>
              <a:rPr lang="zh-CN" altLang="en-US" b="1" dirty="0">
                <a:latin typeface="华文新魏" panose="02010800040101010101" pitchFamily="2" charset="-122"/>
                <a:ea typeface="华文新魏" panose="02010800040101010101" pitchFamily="2" charset="-122"/>
              </a:rPr>
              <a:t>只能调节类型限定符，不能更改基础类型</a:t>
            </a:r>
            <a:endParaRPr lang="en-US" altLang="zh-CN" b="1"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2329870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12</a:t>
            </a:r>
            <a:r>
              <a:rPr lang="zh-CN" altLang="en-US" b="1" dirty="0">
                <a:latin typeface="隶书" panose="02010509060101010101" pitchFamily="49" charset="-122"/>
                <a:ea typeface="隶书" panose="02010509060101010101" pitchFamily="49" charset="-122"/>
              </a:rPr>
              <a:t>章</a:t>
            </a:r>
            <a:r>
              <a:rPr lang="en-US" altLang="zh-CN" b="1" dirty="0">
                <a:latin typeface="隶书" panose="02010509060101010101" pitchFamily="49" charset="-122"/>
                <a:ea typeface="隶书" panose="02010509060101010101" pitchFamily="49" charset="-122"/>
              </a:rPr>
              <a:t>  </a:t>
            </a:r>
            <a:r>
              <a:rPr lang="zh-CN" altLang="en-US" b="1" dirty="0">
                <a:latin typeface="隶书" panose="02010509060101010101" pitchFamily="49" charset="-122"/>
                <a:ea typeface="隶书" panose="02010509060101010101" pitchFamily="49" charset="-122"/>
              </a:rPr>
              <a:t>类型解析、转换与推导</a:t>
            </a:r>
          </a:p>
        </p:txBody>
      </p:sp>
      <p:sp>
        <p:nvSpPr>
          <p:cNvPr id="5" name="文本框 4">
            <a:extLst>
              <a:ext uri="{FF2B5EF4-FFF2-40B4-BE49-F238E27FC236}">
                <a16:creationId xmlns:a16="http://schemas.microsoft.com/office/drawing/2014/main" id="{CD548BB3-F821-4AC4-BD8B-07E98EA35A1F}"/>
              </a:ext>
            </a:extLst>
          </p:cNvPr>
          <p:cNvSpPr txBox="1"/>
          <p:nvPr/>
        </p:nvSpPr>
        <p:spPr>
          <a:xfrm>
            <a:off x="281000" y="1690688"/>
            <a:ext cx="11072800" cy="4524315"/>
          </a:xfrm>
          <a:prstGeom prst="rect">
            <a:avLst/>
          </a:prstGeom>
          <a:noFill/>
        </p:spPr>
        <p:txBody>
          <a:bodyPr wrap="square">
            <a:spAutoFit/>
          </a:bodyPr>
          <a:lstStyle/>
          <a:p>
            <a:r>
              <a:rPr lang="en-US" altLang="zh-CN" dirty="0">
                <a:latin typeface="华文新魏" panose="02010800040101010101" pitchFamily="2" charset="-122"/>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例</a:t>
            </a:r>
            <a:r>
              <a:rPr lang="en-US" altLang="zh-CN" dirty="0">
                <a:latin typeface="华文新魏" panose="02010800040101010101" pitchFamily="2" charset="-122"/>
                <a:ea typeface="华文新魏" panose="02010800040101010101" pitchFamily="2" charset="-122"/>
              </a:rPr>
              <a:t>12.7】const_cast</a:t>
            </a:r>
            <a:r>
              <a:rPr lang="zh-CN" altLang="en-US" dirty="0">
                <a:latin typeface="华文新魏" panose="02010800040101010101" pitchFamily="2" charset="-122"/>
                <a:ea typeface="华文新魏" panose="02010800040101010101" pitchFamily="2" charset="-122"/>
              </a:rPr>
              <a:t>只能转换为指针、引用或指向对象成员的指针类型。</a:t>
            </a:r>
          </a:p>
          <a:p>
            <a:endParaRPr lang="zh-CN" altLang="en-US"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class Test {</a:t>
            </a:r>
          </a:p>
          <a:p>
            <a:r>
              <a:rPr lang="en-US" altLang="zh-CN" dirty="0">
                <a:latin typeface="华文新魏" panose="02010800040101010101" pitchFamily="2" charset="-122"/>
                <a:ea typeface="华文新魏" panose="02010800040101010101" pitchFamily="2" charset="-122"/>
              </a:rPr>
              <a:t>    int number;		//</a:t>
            </a:r>
            <a:r>
              <a:rPr lang="zh-CN" altLang="en-US" dirty="0">
                <a:latin typeface="华文新魏" panose="02010800040101010101" pitchFamily="2" charset="-122"/>
                <a:ea typeface="华文新魏" panose="02010800040101010101" pitchFamily="2" charset="-122"/>
              </a:rPr>
              <a:t>对于可修改对象，该数据成员可被修改</a:t>
            </a:r>
          </a:p>
          <a:p>
            <a:r>
              <a:rPr lang="en-US" altLang="zh-CN" dirty="0">
                <a:latin typeface="华文新魏" panose="02010800040101010101" pitchFamily="2" charset="-122"/>
                <a:ea typeface="华文新魏" panose="02010800040101010101" pitchFamily="2" charset="-122"/>
              </a:rPr>
              <a:t>public:</a:t>
            </a:r>
          </a:p>
          <a:p>
            <a:r>
              <a:rPr lang="en-US" altLang="zh-CN" dirty="0">
                <a:latin typeface="华文新魏" panose="02010800040101010101" pitchFamily="2" charset="-122"/>
                <a:ea typeface="华文新魏" panose="02010800040101010101" pitchFamily="2" charset="-122"/>
              </a:rPr>
              <a:t>    const int </a:t>
            </a:r>
            <a:r>
              <a:rPr lang="en-US" altLang="zh-CN" dirty="0" err="1">
                <a:latin typeface="华文新魏" panose="02010800040101010101" pitchFamily="2" charset="-122"/>
                <a:ea typeface="华文新魏" panose="02010800040101010101" pitchFamily="2" charset="-122"/>
              </a:rPr>
              <a:t>nn</a:t>
            </a:r>
            <a:r>
              <a:rPr lang="en-US" altLang="zh-CN" dirty="0">
                <a:latin typeface="华文新魏" panose="02010800040101010101" pitchFamily="2" charset="-122"/>
                <a:ea typeface="华文新魏" panose="02010800040101010101" pitchFamily="2" charset="-122"/>
              </a:rPr>
              <a:t>;		//</a:t>
            </a:r>
            <a:r>
              <a:rPr lang="zh-CN" altLang="en-US" dirty="0">
                <a:latin typeface="华文新魏" panose="02010800040101010101" pitchFamily="2" charset="-122"/>
                <a:ea typeface="华文新魏" panose="02010800040101010101" pitchFamily="2" charset="-122"/>
              </a:rPr>
              <a:t>无论何种对象，该只读数据成员都不可被写</a:t>
            </a:r>
          </a:p>
          <a:p>
            <a:r>
              <a:rPr lang="zh-CN" altLang="en-US" dirty="0">
                <a:latin typeface="华文新魏" panose="02010800040101010101" pitchFamily="2" charset="-122"/>
                <a:ea typeface="华文新魏" panose="02010800040101010101" pitchFamily="2" charset="-122"/>
              </a:rPr>
              <a:t>    </a:t>
            </a:r>
            <a:r>
              <a:rPr lang="en-US" altLang="zh-CN" dirty="0">
                <a:latin typeface="华文新魏" panose="02010800040101010101" pitchFamily="2" charset="-122"/>
                <a:ea typeface="华文新魏" panose="02010800040101010101" pitchFamily="2" charset="-122"/>
              </a:rPr>
              <a:t>void </a:t>
            </a:r>
            <a:r>
              <a:rPr lang="en-US" altLang="zh-CN" dirty="0" err="1">
                <a:latin typeface="华文新魏" panose="02010800040101010101" pitchFamily="2" charset="-122"/>
                <a:ea typeface="华文新魏" panose="02010800040101010101" pitchFamily="2" charset="-122"/>
              </a:rPr>
              <a:t>dec</a:t>
            </a:r>
            <a:r>
              <a:rPr lang="en-US" altLang="zh-CN" dirty="0">
                <a:latin typeface="华文新魏" panose="02010800040101010101" pitchFamily="2" charset="-122"/>
                <a:ea typeface="华文新魏" panose="02010800040101010101" pitchFamily="2" charset="-122"/>
              </a:rPr>
              <a:t>( )const; 	//const</a:t>
            </a:r>
            <a:r>
              <a:rPr lang="zh-CN" altLang="en-US" dirty="0">
                <a:latin typeface="华文新魏" panose="02010800040101010101" pitchFamily="2" charset="-122"/>
                <a:ea typeface="华文新魏" panose="02010800040101010101" pitchFamily="2" charset="-122"/>
              </a:rPr>
              <a:t>说明对象*</a:t>
            </a:r>
            <a:r>
              <a:rPr lang="en-US" altLang="zh-CN" dirty="0">
                <a:latin typeface="华文新魏" panose="02010800040101010101" pitchFamily="2" charset="-122"/>
                <a:ea typeface="华文新魏" panose="02010800040101010101" pitchFamily="2" charset="-122"/>
              </a:rPr>
              <a:t>this</a:t>
            </a:r>
            <a:r>
              <a:rPr lang="zh-CN" altLang="en-US" dirty="0">
                <a:latin typeface="华文新魏" panose="02010800040101010101" pitchFamily="2" charset="-122"/>
                <a:ea typeface="华文新魏" panose="02010800040101010101" pitchFamily="2" charset="-122"/>
              </a:rPr>
              <a:t>不可写，故其成员都不可写</a:t>
            </a:r>
          </a:p>
          <a:p>
            <a:r>
              <a:rPr lang="zh-CN" altLang="en-US" dirty="0">
                <a:latin typeface="华文新魏" panose="02010800040101010101" pitchFamily="2" charset="-122"/>
                <a:ea typeface="华文新魏" panose="02010800040101010101" pitchFamily="2" charset="-122"/>
              </a:rPr>
              <a:t>    </a:t>
            </a:r>
            <a:r>
              <a:rPr lang="en-US" altLang="zh-CN" dirty="0">
                <a:latin typeface="华文新魏" panose="02010800040101010101" pitchFamily="2" charset="-122"/>
                <a:ea typeface="华文新魏" panose="02010800040101010101" pitchFamily="2" charset="-122"/>
              </a:rPr>
              <a:t>Test(int m): </a:t>
            </a:r>
            <a:r>
              <a:rPr lang="en-US" altLang="zh-CN" dirty="0" err="1">
                <a:latin typeface="华文新魏" panose="02010800040101010101" pitchFamily="2" charset="-122"/>
                <a:ea typeface="华文新魏" panose="02010800040101010101" pitchFamily="2" charset="-122"/>
              </a:rPr>
              <a:t>nn</a:t>
            </a:r>
            <a:r>
              <a:rPr lang="en-US" altLang="zh-CN" dirty="0">
                <a:latin typeface="华文新魏" panose="02010800040101010101" pitchFamily="2" charset="-122"/>
                <a:ea typeface="华文新魏" panose="02010800040101010101" pitchFamily="2" charset="-122"/>
              </a:rPr>
              <a:t>(m) { number = m; }</a:t>
            </a:r>
          </a:p>
          <a:p>
            <a:r>
              <a:rPr lang="en-US" altLang="zh-CN" dirty="0">
                <a:latin typeface="华文新魏" panose="02010800040101010101" pitchFamily="2" charset="-122"/>
                <a:ea typeface="华文新魏" panose="02010800040101010101" pitchFamily="2" charset="-122"/>
              </a:rPr>
              <a:t>};</a:t>
            </a:r>
          </a:p>
          <a:p>
            <a:r>
              <a:rPr lang="en-US" altLang="zh-CN" dirty="0">
                <a:latin typeface="华文新魏" panose="02010800040101010101" pitchFamily="2" charset="-122"/>
                <a:ea typeface="华文新魏" panose="02010800040101010101" pitchFamily="2" charset="-122"/>
              </a:rPr>
              <a:t>void Test::dec( )const {			//this</a:t>
            </a:r>
            <a:r>
              <a:rPr lang="zh-CN" altLang="en-US" dirty="0">
                <a:latin typeface="华文新魏" panose="02010800040101010101" pitchFamily="2" charset="-122"/>
                <a:ea typeface="华文新魏" panose="02010800040101010101" pitchFamily="2" charset="-122"/>
              </a:rPr>
              <a:t>的类型为</a:t>
            </a:r>
            <a:r>
              <a:rPr lang="en-US" altLang="zh-CN" dirty="0">
                <a:latin typeface="华文新魏" panose="02010800040101010101" pitchFamily="2" charset="-122"/>
                <a:ea typeface="华文新魏" panose="02010800040101010101" pitchFamily="2" charset="-122"/>
              </a:rPr>
              <a:t>const Test*const</a:t>
            </a:r>
            <a:r>
              <a:rPr lang="zh-CN" altLang="en-US" dirty="0">
                <a:latin typeface="华文新魏" panose="02010800040101010101" pitchFamily="2" charset="-122"/>
                <a:ea typeface="华文新魏" panose="02010800040101010101" pitchFamily="2" charset="-122"/>
              </a:rPr>
              <a:t>，故</a:t>
            </a:r>
            <a:r>
              <a:rPr lang="en-US" altLang="zh-CN" dirty="0">
                <a:latin typeface="华文新魏" panose="02010800040101010101" pitchFamily="2" charset="-122"/>
                <a:ea typeface="华文新魏" panose="02010800040101010101" pitchFamily="2" charset="-122"/>
              </a:rPr>
              <a:t>Test</a:t>
            </a:r>
            <a:r>
              <a:rPr lang="zh-CN" altLang="en-US" dirty="0">
                <a:latin typeface="华文新魏" panose="02010800040101010101" pitchFamily="2" charset="-122"/>
                <a:ea typeface="华文新魏" panose="02010800040101010101" pitchFamily="2" charset="-122"/>
              </a:rPr>
              <a:t>对象不可修改</a:t>
            </a:r>
          </a:p>
          <a:p>
            <a:r>
              <a:rPr lang="zh-CN" altLang="en-US" dirty="0">
                <a:latin typeface="华文新魏" panose="02010800040101010101" pitchFamily="2" charset="-122"/>
                <a:ea typeface="华文新魏" panose="02010800040101010101" pitchFamily="2" charset="-122"/>
              </a:rPr>
              <a:t>    </a:t>
            </a:r>
            <a:r>
              <a:rPr lang="en-US" altLang="zh-CN" dirty="0">
                <a:latin typeface="华文新魏" panose="02010800040101010101" pitchFamily="2" charset="-122"/>
                <a:ea typeface="华文新魏" panose="02010800040101010101" pitchFamily="2" charset="-122"/>
              </a:rPr>
              <a:t>//number--;				//</a:t>
            </a:r>
            <a:r>
              <a:rPr lang="zh-CN" altLang="en-US" dirty="0">
                <a:latin typeface="华文新魏" panose="02010800040101010101" pitchFamily="2" charset="-122"/>
                <a:ea typeface="华文新魏" panose="02010800040101010101" pitchFamily="2" charset="-122"/>
              </a:rPr>
              <a:t>错误：当前对象不可写，故每个成员都不可修改</a:t>
            </a:r>
          </a:p>
          <a:p>
            <a:r>
              <a:rPr lang="zh-CN" altLang="en-US" dirty="0">
                <a:latin typeface="华文新魏" panose="02010800040101010101" pitchFamily="2" charset="-122"/>
                <a:ea typeface="华文新魏" panose="02010800040101010101" pitchFamily="2" charset="-122"/>
              </a:rPr>
              <a:t>    </a:t>
            </a:r>
            <a:r>
              <a:rPr lang="en-US" altLang="zh-CN" dirty="0" err="1">
                <a:latin typeface="华文新魏" panose="02010800040101010101" pitchFamily="2" charset="-122"/>
                <a:ea typeface="华文新魏" panose="02010800040101010101" pitchFamily="2" charset="-122"/>
              </a:rPr>
              <a:t>const_cast</a:t>
            </a:r>
            <a:r>
              <a:rPr lang="en-US" altLang="zh-CN" dirty="0">
                <a:latin typeface="华文新魏" panose="02010800040101010101" pitchFamily="2" charset="-122"/>
                <a:ea typeface="华文新魏" panose="02010800040101010101" pitchFamily="2" charset="-122"/>
              </a:rPr>
              <a:t>&lt;Test*&gt;(this)-&gt;number--;	//this</a:t>
            </a:r>
            <a:r>
              <a:rPr lang="zh-CN" altLang="en-US" dirty="0">
                <a:latin typeface="华文新魏" panose="02010800040101010101" pitchFamily="2" charset="-122"/>
                <a:ea typeface="华文新魏" panose="02010800040101010101" pitchFamily="2" charset="-122"/>
              </a:rPr>
              <a:t>去除</a:t>
            </a:r>
            <a:r>
              <a:rPr lang="en-US" altLang="zh-CN" dirty="0">
                <a:latin typeface="华文新魏" panose="02010800040101010101" pitchFamily="2" charset="-122"/>
                <a:ea typeface="华文新魏" panose="02010800040101010101" pitchFamily="2" charset="-122"/>
              </a:rPr>
              <a:t>const</a:t>
            </a:r>
            <a:r>
              <a:rPr lang="zh-CN" altLang="en-US" dirty="0">
                <a:latin typeface="华文新魏" panose="02010800040101010101" pitchFamily="2" charset="-122"/>
                <a:ea typeface="华文新魏" panose="02010800040101010101" pitchFamily="2" charset="-122"/>
              </a:rPr>
              <a:t>变为</a:t>
            </a:r>
            <a:r>
              <a:rPr lang="en-US" altLang="zh-CN" dirty="0">
                <a:latin typeface="华文新魏" panose="02010800040101010101" pitchFamily="2" charset="-122"/>
                <a:ea typeface="华文新魏" panose="02010800040101010101" pitchFamily="2" charset="-122"/>
              </a:rPr>
              <a:t>Test*const</a:t>
            </a:r>
            <a:r>
              <a:rPr lang="zh-CN" altLang="en-US" dirty="0">
                <a:latin typeface="华文新魏" panose="02010800040101010101" pitchFamily="2" charset="-122"/>
                <a:ea typeface="华文新魏" panose="02010800040101010101" pitchFamily="2" charset="-122"/>
              </a:rPr>
              <a:t>，对象可写</a:t>
            </a:r>
          </a:p>
          <a:p>
            <a:r>
              <a:rPr lang="zh-CN" altLang="en-US" dirty="0">
                <a:latin typeface="华文新魏" panose="02010800040101010101" pitchFamily="2" charset="-122"/>
                <a:ea typeface="华文新魏" panose="02010800040101010101" pitchFamily="2" charset="-122"/>
              </a:rPr>
              <a:t>    </a:t>
            </a:r>
            <a:r>
              <a:rPr lang="en-US" altLang="zh-CN" dirty="0">
                <a:latin typeface="华文新魏" panose="02010800040101010101" pitchFamily="2" charset="-122"/>
                <a:ea typeface="华文新魏" panose="02010800040101010101" pitchFamily="2" charset="-122"/>
              </a:rPr>
              <a:t>//</a:t>
            </a:r>
            <a:r>
              <a:rPr lang="en-US" altLang="zh-CN" dirty="0" err="1">
                <a:latin typeface="华文新魏" panose="02010800040101010101" pitchFamily="2" charset="-122"/>
                <a:ea typeface="华文新魏" panose="02010800040101010101" pitchFamily="2" charset="-122"/>
              </a:rPr>
              <a:t>nn</a:t>
            </a:r>
            <a:r>
              <a:rPr lang="en-US" altLang="zh-CN" dirty="0">
                <a:latin typeface="华文新魏" panose="02010800040101010101" pitchFamily="2" charset="-122"/>
                <a:ea typeface="华文新魏" panose="02010800040101010101" pitchFamily="2" charset="-122"/>
              </a:rPr>
              <a:t>--;					//</a:t>
            </a:r>
            <a:r>
              <a:rPr lang="zh-CN" altLang="en-US" dirty="0">
                <a:latin typeface="华文新魏" panose="02010800040101010101" pitchFamily="2" charset="-122"/>
                <a:ea typeface="华文新魏" panose="02010800040101010101" pitchFamily="2" charset="-122"/>
              </a:rPr>
              <a:t>错误：</a:t>
            </a:r>
            <a:r>
              <a:rPr lang="en-US" altLang="zh-CN" dirty="0" err="1">
                <a:latin typeface="华文新魏" panose="02010800040101010101" pitchFamily="2" charset="-122"/>
                <a:ea typeface="华文新魏" panose="02010800040101010101" pitchFamily="2" charset="-122"/>
              </a:rPr>
              <a:t>nn</a:t>
            </a:r>
            <a:r>
              <a:rPr lang="zh-CN" altLang="en-US" dirty="0">
                <a:latin typeface="华文新魏" panose="02010800040101010101" pitchFamily="2" charset="-122"/>
                <a:ea typeface="华文新魏" panose="02010800040101010101" pitchFamily="2" charset="-122"/>
              </a:rPr>
              <a:t>为</a:t>
            </a:r>
            <a:r>
              <a:rPr lang="en-US" altLang="zh-CN" dirty="0">
                <a:latin typeface="华文新魏" panose="02010800040101010101" pitchFamily="2" charset="-122"/>
                <a:ea typeface="华文新魏" panose="02010800040101010101" pitchFamily="2" charset="-122"/>
              </a:rPr>
              <a:t>const</a:t>
            </a:r>
            <a:r>
              <a:rPr lang="zh-CN" altLang="en-US" dirty="0">
                <a:latin typeface="华文新魏" panose="02010800040101010101" pitchFamily="2" charset="-122"/>
                <a:ea typeface="华文新魏" panose="02010800040101010101" pitchFamily="2" charset="-122"/>
              </a:rPr>
              <a:t>，只读不可写</a:t>
            </a:r>
          </a:p>
          <a:p>
            <a:r>
              <a:rPr lang="zh-CN" altLang="en-US" dirty="0">
                <a:latin typeface="华文新魏" panose="02010800040101010101" pitchFamily="2" charset="-122"/>
                <a:ea typeface="华文新魏" panose="02010800040101010101" pitchFamily="2" charset="-122"/>
              </a:rPr>
              <a:t>    </a:t>
            </a:r>
            <a:r>
              <a:rPr lang="en-US" altLang="zh-CN" dirty="0" err="1">
                <a:latin typeface="华文新魏" panose="02010800040101010101" pitchFamily="2" charset="-122"/>
                <a:ea typeface="华文新魏" panose="02010800040101010101" pitchFamily="2" charset="-122"/>
              </a:rPr>
              <a:t>const_cast</a:t>
            </a:r>
            <a:r>
              <a:rPr lang="en-US" altLang="zh-CN" dirty="0">
                <a:latin typeface="华文新魏" panose="02010800040101010101" pitchFamily="2" charset="-122"/>
                <a:ea typeface="华文新魏" panose="02010800040101010101" pitchFamily="2" charset="-122"/>
              </a:rPr>
              <a:t>&lt;int&amp;&gt;(</a:t>
            </a:r>
            <a:r>
              <a:rPr lang="en-US" altLang="zh-CN" dirty="0" err="1">
                <a:latin typeface="华文新魏" panose="02010800040101010101" pitchFamily="2" charset="-122"/>
                <a:ea typeface="华文新魏" panose="02010800040101010101" pitchFamily="2" charset="-122"/>
              </a:rPr>
              <a:t>nn</a:t>
            </a:r>
            <a:r>
              <a:rPr lang="en-US" altLang="zh-CN" dirty="0">
                <a:latin typeface="华文新魏" panose="02010800040101010101" pitchFamily="2" charset="-122"/>
                <a:ea typeface="华文新魏" panose="02010800040101010101" pitchFamily="2" charset="-122"/>
              </a:rPr>
              <a:t>)--;			//</a:t>
            </a:r>
            <a:r>
              <a:rPr lang="en-US" altLang="zh-CN" dirty="0" err="1">
                <a:latin typeface="华文新魏" panose="02010800040101010101" pitchFamily="2" charset="-122"/>
                <a:ea typeface="华文新魏" panose="02010800040101010101" pitchFamily="2" charset="-122"/>
              </a:rPr>
              <a:t>nn</a:t>
            </a:r>
            <a:r>
              <a:rPr lang="zh-CN" altLang="en-US" dirty="0">
                <a:latin typeface="华文新魏" panose="02010800040101010101" pitchFamily="2" charset="-122"/>
                <a:ea typeface="华文新魏" panose="02010800040101010101" pitchFamily="2" charset="-122"/>
              </a:rPr>
              <a:t>去除</a:t>
            </a:r>
            <a:r>
              <a:rPr lang="en-US" altLang="zh-CN" dirty="0">
                <a:latin typeface="华文新魏" panose="02010800040101010101" pitchFamily="2" charset="-122"/>
                <a:ea typeface="华文新魏" panose="02010800040101010101" pitchFamily="2" charset="-122"/>
              </a:rPr>
              <a:t>const</a:t>
            </a:r>
            <a:r>
              <a:rPr lang="zh-CN" altLang="en-US" dirty="0">
                <a:latin typeface="华文新魏" panose="02010800040101010101" pitchFamily="2" charset="-122"/>
                <a:ea typeface="华文新魏" panose="02010800040101010101" pitchFamily="2" charset="-122"/>
              </a:rPr>
              <a:t>后可写</a:t>
            </a:r>
          </a:p>
          <a:p>
            <a:r>
              <a:rPr lang="en-US" altLang="zh-CN" dirty="0">
                <a:latin typeface="华文新魏" panose="02010800040101010101" pitchFamily="2" charset="-122"/>
                <a:ea typeface="华文新魏" panose="02010800040101010101" pitchFamily="2" charset="-122"/>
              </a:rPr>
              <a:t>}</a:t>
            </a:r>
          </a:p>
          <a:p>
            <a:endParaRPr lang="en-US" altLang="zh-CN"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4617819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53D1DF67-9CB2-4332-A1D9-5F41548CBD05}"/>
              </a:ext>
            </a:extLst>
          </p:cNvPr>
          <p:cNvSpPr txBox="1"/>
          <p:nvPr/>
        </p:nvSpPr>
        <p:spPr>
          <a:xfrm>
            <a:off x="287481" y="187036"/>
            <a:ext cx="11765973" cy="6670963"/>
          </a:xfrm>
          <a:prstGeom prst="rect">
            <a:avLst/>
          </a:prstGeom>
          <a:noFill/>
        </p:spPr>
        <p:txBody>
          <a:bodyPr wrap="square">
            <a:noAutofit/>
          </a:bodyPr>
          <a:lstStyle/>
          <a:p>
            <a:r>
              <a:rPr lang="en-US" altLang="zh-CN" sz="1600" dirty="0">
                <a:latin typeface="华文新魏" panose="02010800040101010101" pitchFamily="2" charset="-122"/>
                <a:ea typeface="华文新魏" panose="02010800040101010101" pitchFamily="2" charset="-122"/>
              </a:rPr>
              <a:t>void main( ) {</a:t>
            </a:r>
          </a:p>
          <a:p>
            <a:r>
              <a:rPr lang="en-US" altLang="zh-CN" sz="1600" dirty="0">
                <a:latin typeface="华文新魏" panose="02010800040101010101" pitchFamily="2" charset="-122"/>
                <a:ea typeface="华文新魏" panose="02010800040101010101" pitchFamily="2" charset="-122"/>
              </a:rPr>
              <a:t>    Test o(7);				//</a:t>
            </a:r>
            <a:r>
              <a:rPr lang="en-US" altLang="zh-CN" sz="1600" dirty="0" err="1">
                <a:latin typeface="华文新魏" panose="02010800040101010101" pitchFamily="2" charset="-122"/>
                <a:ea typeface="华文新魏" panose="02010800040101010101" pitchFamily="2" charset="-122"/>
              </a:rPr>
              <a:t>o.number</a:t>
            </a:r>
            <a:r>
              <a:rPr lang="en-US" altLang="zh-CN" sz="1600" dirty="0">
                <a:latin typeface="华文新魏" panose="02010800040101010101" pitchFamily="2" charset="-122"/>
                <a:ea typeface="华文新魏" panose="02010800040101010101" pitchFamily="2" charset="-122"/>
              </a:rPr>
              <a:t>=7</a:t>
            </a:r>
            <a:r>
              <a:rPr lang="zh-CN" altLang="en-US" sz="1600" dirty="0">
                <a:latin typeface="华文新魏" panose="02010800040101010101" pitchFamily="2" charset="-122"/>
                <a:ea typeface="华文新魏" panose="02010800040101010101" pitchFamily="2" charset="-122"/>
              </a:rPr>
              <a:t>，</a:t>
            </a:r>
            <a:r>
              <a:rPr lang="en-US" altLang="zh-CN" sz="1600" dirty="0" err="1">
                <a:latin typeface="华文新魏" panose="02010800040101010101" pitchFamily="2" charset="-122"/>
                <a:ea typeface="华文新魏" panose="02010800040101010101" pitchFamily="2" charset="-122"/>
              </a:rPr>
              <a:t>o.nn</a:t>
            </a:r>
            <a:r>
              <a:rPr lang="en-US" altLang="zh-CN" sz="1600" dirty="0">
                <a:latin typeface="华文新魏" panose="02010800040101010101" pitchFamily="2" charset="-122"/>
                <a:ea typeface="华文新魏" panose="02010800040101010101" pitchFamily="2" charset="-122"/>
              </a:rPr>
              <a:t>=7</a:t>
            </a:r>
          </a:p>
          <a:p>
            <a:r>
              <a:rPr lang="en-US" altLang="zh-CN" sz="1600" dirty="0">
                <a:latin typeface="华文新魏" panose="02010800040101010101" pitchFamily="2" charset="-122"/>
                <a:ea typeface="华文新魏" panose="02010800040101010101" pitchFamily="2" charset="-122"/>
              </a:rPr>
              <a:t>    </a:t>
            </a:r>
            <a:r>
              <a:rPr lang="en-US" altLang="zh-CN" sz="1600" dirty="0" err="1">
                <a:latin typeface="华文新魏" panose="02010800040101010101" pitchFamily="2" charset="-122"/>
                <a:ea typeface="华文新魏" panose="02010800040101010101" pitchFamily="2" charset="-122"/>
              </a:rPr>
              <a:t>o.dec</a:t>
            </a:r>
            <a:r>
              <a:rPr lang="en-US" altLang="zh-CN" sz="1600" dirty="0">
                <a:latin typeface="华文新魏" panose="02010800040101010101" pitchFamily="2" charset="-122"/>
                <a:ea typeface="华文新魏" panose="02010800040101010101" pitchFamily="2" charset="-122"/>
              </a:rPr>
              <a:t>();					//</a:t>
            </a:r>
            <a:r>
              <a:rPr lang="en-US" altLang="zh-CN" sz="1600" dirty="0" err="1">
                <a:latin typeface="华文新魏" panose="02010800040101010101" pitchFamily="2" charset="-122"/>
                <a:ea typeface="华文新魏" panose="02010800040101010101" pitchFamily="2" charset="-122"/>
              </a:rPr>
              <a:t>o.number</a:t>
            </a:r>
            <a:r>
              <a:rPr lang="en-US" altLang="zh-CN" sz="1600" dirty="0">
                <a:latin typeface="华文新魏" panose="02010800040101010101" pitchFamily="2" charset="-122"/>
                <a:ea typeface="华文新魏" panose="02010800040101010101" pitchFamily="2" charset="-122"/>
              </a:rPr>
              <a:t>=6</a:t>
            </a:r>
            <a:r>
              <a:rPr lang="zh-CN" altLang="en-US" sz="1600" dirty="0">
                <a:latin typeface="华文新魏" panose="02010800040101010101" pitchFamily="2" charset="-122"/>
                <a:ea typeface="华文新魏" panose="02010800040101010101" pitchFamily="2" charset="-122"/>
              </a:rPr>
              <a:t>，</a:t>
            </a:r>
            <a:r>
              <a:rPr lang="en-US" altLang="zh-CN" sz="1600" dirty="0" err="1">
                <a:latin typeface="华文新魏" panose="02010800040101010101" pitchFamily="2" charset="-122"/>
                <a:ea typeface="华文新魏" panose="02010800040101010101" pitchFamily="2" charset="-122"/>
              </a:rPr>
              <a:t>o.nn</a:t>
            </a:r>
            <a:r>
              <a:rPr lang="en-US" altLang="zh-CN" sz="1600" dirty="0">
                <a:latin typeface="华文新魏" panose="02010800040101010101" pitchFamily="2" charset="-122"/>
                <a:ea typeface="华文新魏" panose="02010800040101010101" pitchFamily="2" charset="-122"/>
              </a:rPr>
              <a:t>=6,Test *</a:t>
            </a:r>
            <a:r>
              <a:rPr lang="zh-CN" altLang="en-US" sz="1600" dirty="0">
                <a:latin typeface="华文新魏" panose="02010800040101010101" pitchFamily="2" charset="-122"/>
                <a:ea typeface="华文新魏" panose="02010800040101010101" pitchFamily="2" charset="-122"/>
              </a:rPr>
              <a:t>可以传递给</a:t>
            </a:r>
            <a:r>
              <a:rPr lang="en-US" altLang="zh-CN" sz="1600" dirty="0">
                <a:latin typeface="华文新魏" panose="02010800040101010101" pitchFamily="2" charset="-122"/>
                <a:ea typeface="华文新魏" panose="02010800040101010101" pitchFamily="2" charset="-122"/>
              </a:rPr>
              <a:t>const TEST* const this	</a:t>
            </a:r>
          </a:p>
          <a:p>
            <a:r>
              <a:rPr lang="en-US" altLang="zh-CN" sz="1600" dirty="0">
                <a:latin typeface="华文新魏" panose="02010800040101010101" pitchFamily="2" charset="-122"/>
                <a:ea typeface="华文新魏" panose="02010800040101010101" pitchFamily="2" charset="-122"/>
              </a:rPr>
              <a:t>    const int xx = 0;				//xx</a:t>
            </a:r>
            <a:r>
              <a:rPr lang="zh-CN" altLang="en-US" sz="1600" dirty="0">
                <a:latin typeface="华文新魏" panose="02010800040101010101" pitchFamily="2" charset="-122"/>
                <a:ea typeface="华文新魏" panose="02010800040101010101" pitchFamily="2" charset="-122"/>
              </a:rPr>
              <a:t>源类型为</a:t>
            </a:r>
            <a:r>
              <a:rPr lang="en-US" altLang="zh-CN" sz="1600" dirty="0">
                <a:latin typeface="华文新魏" panose="02010800040101010101" pitchFamily="2" charset="-122"/>
                <a:ea typeface="华文新魏" panose="02010800040101010101" pitchFamily="2" charset="-122"/>
              </a:rPr>
              <a:t>const int</a:t>
            </a:r>
          </a:p>
          <a:p>
            <a:r>
              <a:rPr lang="en-US" altLang="zh-CN" sz="1600" dirty="0">
                <a:latin typeface="华文新魏" panose="02010800040101010101" pitchFamily="2" charset="-122"/>
                <a:ea typeface="华文新魏" panose="02010800040101010101" pitchFamily="2" charset="-122"/>
              </a:rPr>
              <a:t>    const static int&amp; </a:t>
            </a:r>
            <a:r>
              <a:rPr lang="en-US" altLang="zh-CN" sz="1600" dirty="0" err="1">
                <a:latin typeface="华文新魏" panose="02010800040101010101" pitchFamily="2" charset="-122"/>
                <a:ea typeface="华文新魏" panose="02010800040101010101" pitchFamily="2" charset="-122"/>
              </a:rPr>
              <a:t>yy</a:t>
            </a:r>
            <a:r>
              <a:rPr lang="en-US" altLang="zh-CN" sz="1600" dirty="0">
                <a:latin typeface="华文新魏" panose="02010800040101010101" pitchFamily="2" charset="-122"/>
                <a:ea typeface="华文新魏" panose="02010800040101010101" pitchFamily="2" charset="-122"/>
              </a:rPr>
              <a:t> = 0;			//</a:t>
            </a:r>
            <a:r>
              <a:rPr lang="en-US" altLang="zh-CN" sz="1600" dirty="0" err="1">
                <a:latin typeface="华文新魏" panose="02010800040101010101" pitchFamily="2" charset="-122"/>
                <a:ea typeface="华文新魏" panose="02010800040101010101" pitchFamily="2" charset="-122"/>
              </a:rPr>
              <a:t>yy</a:t>
            </a:r>
            <a:r>
              <a:rPr lang="zh-CN" altLang="en-US" sz="1600" dirty="0">
                <a:latin typeface="华文新魏" panose="02010800040101010101" pitchFamily="2" charset="-122"/>
                <a:ea typeface="华文新魏" panose="02010800040101010101" pitchFamily="2" charset="-122"/>
              </a:rPr>
              <a:t>源类型为</a:t>
            </a:r>
            <a:r>
              <a:rPr lang="en-US" altLang="zh-CN" sz="1600" dirty="0">
                <a:latin typeface="华文新魏" panose="02010800040101010101" pitchFamily="2" charset="-122"/>
                <a:ea typeface="华文新魏" panose="02010800040101010101" pitchFamily="2" charset="-122"/>
              </a:rPr>
              <a:t>const int&amp;</a:t>
            </a:r>
          </a:p>
          <a:p>
            <a:r>
              <a:rPr lang="en-US" altLang="zh-CN" sz="1600" dirty="0">
                <a:latin typeface="华文新魏" panose="02010800040101010101" pitchFamily="2" charset="-122"/>
                <a:ea typeface="华文新魏" panose="02010800040101010101" pitchFamily="2" charset="-122"/>
              </a:rPr>
              <a:t>    volatile int </a:t>
            </a:r>
            <a:r>
              <a:rPr lang="en-US" altLang="zh-CN" sz="1600" dirty="0" err="1">
                <a:latin typeface="华文新魏" panose="02010800040101010101" pitchFamily="2" charset="-122"/>
                <a:ea typeface="华文新魏" panose="02010800040101010101" pitchFamily="2" charset="-122"/>
              </a:rPr>
              <a:t>zz</a:t>
            </a:r>
            <a:r>
              <a:rPr lang="en-US" altLang="zh-CN" sz="1600" dirty="0">
                <a:latin typeface="华文新魏" panose="02010800040101010101" pitchFamily="2" charset="-122"/>
                <a:ea typeface="华文新魏" panose="02010800040101010101" pitchFamily="2" charset="-122"/>
              </a:rPr>
              <a:t> = 0; 			//</a:t>
            </a:r>
            <a:r>
              <a:rPr lang="en-US" altLang="zh-CN" sz="1600" dirty="0" err="1">
                <a:latin typeface="华文新魏" panose="02010800040101010101" pitchFamily="2" charset="-122"/>
                <a:ea typeface="华文新魏" panose="02010800040101010101" pitchFamily="2" charset="-122"/>
              </a:rPr>
              <a:t>zz</a:t>
            </a:r>
            <a:r>
              <a:rPr lang="en-US" altLang="zh-CN" sz="1600" dirty="0">
                <a:latin typeface="华文新魏" panose="02010800040101010101" pitchFamily="2" charset="-122"/>
                <a:ea typeface="华文新魏" panose="02010800040101010101" pitchFamily="2" charset="-122"/>
              </a:rPr>
              <a:t> </a:t>
            </a:r>
            <a:r>
              <a:rPr lang="zh-CN" altLang="en-US" sz="1600" dirty="0">
                <a:latin typeface="华文新魏" panose="02010800040101010101" pitchFamily="2" charset="-122"/>
                <a:ea typeface="华文新魏" panose="02010800040101010101" pitchFamily="2" charset="-122"/>
              </a:rPr>
              <a:t>源类型为</a:t>
            </a:r>
            <a:r>
              <a:rPr lang="en-US" altLang="zh-CN" sz="1600" dirty="0">
                <a:latin typeface="华文新魏" panose="02010800040101010101" pitchFamily="2" charset="-122"/>
                <a:ea typeface="华文新魏" panose="02010800040101010101" pitchFamily="2" charset="-122"/>
              </a:rPr>
              <a:t>volatile int</a:t>
            </a:r>
          </a:p>
          <a:p>
            <a:r>
              <a:rPr lang="en-US" altLang="zh-CN" sz="1600" dirty="0">
                <a:latin typeface="华文新魏" panose="02010800040101010101" pitchFamily="2" charset="-122"/>
                <a:ea typeface="华文新魏" panose="02010800040101010101" pitchFamily="2" charset="-122"/>
              </a:rPr>
              <a:t>    int </a:t>
            </a:r>
            <a:r>
              <a:rPr lang="en-US" altLang="zh-CN" sz="1600" dirty="0" err="1">
                <a:latin typeface="华文新魏" panose="02010800040101010101" pitchFamily="2" charset="-122"/>
                <a:ea typeface="华文新魏" panose="02010800040101010101" pitchFamily="2" charset="-122"/>
              </a:rPr>
              <a:t>ww</a:t>
            </a:r>
            <a:r>
              <a:rPr lang="en-US" altLang="zh-CN" sz="1600" dirty="0">
                <a:latin typeface="华文新魏" panose="02010800040101010101" pitchFamily="2" charset="-122"/>
                <a:ea typeface="华文新魏" panose="02010800040101010101" pitchFamily="2" charset="-122"/>
              </a:rPr>
              <a:t> = *</a:t>
            </a:r>
            <a:r>
              <a:rPr lang="en-US" altLang="zh-CN" sz="1600" dirty="0" err="1">
                <a:latin typeface="华文新魏" panose="02010800040101010101" pitchFamily="2" charset="-122"/>
                <a:ea typeface="华文新魏" panose="02010800040101010101" pitchFamily="2" charset="-122"/>
              </a:rPr>
              <a:t>const_cast</a:t>
            </a:r>
            <a:r>
              <a:rPr lang="en-US" altLang="zh-CN" sz="1600" dirty="0">
                <a:latin typeface="华文新魏" panose="02010800040101010101" pitchFamily="2" charset="-122"/>
                <a:ea typeface="华文新魏" panose="02010800040101010101" pitchFamily="2" charset="-122"/>
              </a:rPr>
              <a:t>&lt;int*&gt;(&amp;xx) = 2;	//</a:t>
            </a:r>
            <a:r>
              <a:rPr lang="zh-CN" altLang="en-US" sz="1600" dirty="0">
                <a:latin typeface="华文新魏" panose="02010800040101010101" pitchFamily="2" charset="-122"/>
                <a:ea typeface="华文新魏" panose="02010800040101010101" pitchFamily="2" charset="-122"/>
              </a:rPr>
              <a:t>但并不能改变受保护的</a:t>
            </a:r>
            <a:r>
              <a:rPr lang="en-US" altLang="zh-CN" sz="1600" dirty="0">
                <a:latin typeface="华文新魏" panose="02010800040101010101" pitchFamily="2" charset="-122"/>
                <a:ea typeface="华文新魏" panose="02010800040101010101" pitchFamily="2" charset="-122"/>
              </a:rPr>
              <a:t>xx</a:t>
            </a:r>
            <a:r>
              <a:rPr lang="zh-CN" altLang="en-US" sz="1600" dirty="0">
                <a:latin typeface="华文新魏" panose="02010800040101010101" pitchFamily="2" charset="-122"/>
                <a:ea typeface="华文新魏" panose="02010800040101010101" pitchFamily="2" charset="-122"/>
              </a:rPr>
              <a:t>，</a:t>
            </a:r>
            <a:r>
              <a:rPr lang="en-US" altLang="zh-CN" sz="1600" dirty="0" err="1">
                <a:latin typeface="华文新魏" panose="02010800040101010101" pitchFamily="2" charset="-122"/>
                <a:ea typeface="华文新魏" panose="02010800040101010101" pitchFamily="2" charset="-122"/>
              </a:rPr>
              <a:t>ww</a:t>
            </a:r>
            <a:r>
              <a:rPr lang="en-US" altLang="zh-CN" sz="1600" dirty="0">
                <a:latin typeface="华文新魏" panose="02010800040101010101" pitchFamily="2" charset="-122"/>
                <a:ea typeface="华文新魏" panose="02010800040101010101" pitchFamily="2" charset="-122"/>
              </a:rPr>
              <a:t>=2,  xx=0</a:t>
            </a:r>
          </a:p>
          <a:p>
            <a:r>
              <a:rPr lang="en-US" altLang="zh-CN" sz="1600" dirty="0">
                <a:latin typeface="华文新魏" panose="02010800040101010101" pitchFamily="2" charset="-122"/>
                <a:ea typeface="华文新魏" panose="02010800040101010101" pitchFamily="2" charset="-122"/>
              </a:rPr>
              <a:t>    </a:t>
            </a:r>
            <a:r>
              <a:rPr lang="en-US" altLang="zh-CN" sz="1600" dirty="0" err="1">
                <a:latin typeface="华文新魏" panose="02010800040101010101" pitchFamily="2" charset="-122"/>
                <a:ea typeface="华文新魏" panose="02010800040101010101" pitchFamily="2" charset="-122"/>
              </a:rPr>
              <a:t>ww</a:t>
            </a:r>
            <a:r>
              <a:rPr lang="en-US" altLang="zh-CN" sz="1600" dirty="0">
                <a:latin typeface="华文新魏" panose="02010800040101010101" pitchFamily="2" charset="-122"/>
                <a:ea typeface="华文新魏" panose="02010800040101010101" pitchFamily="2" charset="-122"/>
              </a:rPr>
              <a:t> = xx;				//</a:t>
            </a:r>
            <a:r>
              <a:rPr lang="en-US" altLang="zh-CN" sz="1600" dirty="0" err="1">
                <a:latin typeface="华文新魏" panose="02010800040101010101" pitchFamily="2" charset="-122"/>
                <a:ea typeface="华文新魏" panose="02010800040101010101" pitchFamily="2" charset="-122"/>
              </a:rPr>
              <a:t>ww</a:t>
            </a:r>
            <a:r>
              <a:rPr lang="en-US" altLang="zh-CN" sz="1600" dirty="0">
                <a:latin typeface="华文新魏" panose="02010800040101010101" pitchFamily="2" charset="-122"/>
                <a:ea typeface="华文新魏" panose="02010800040101010101" pitchFamily="2" charset="-122"/>
              </a:rPr>
              <a:t>=xx=0</a:t>
            </a:r>
            <a:r>
              <a:rPr lang="zh-CN" altLang="en-US" sz="1600" dirty="0">
                <a:latin typeface="华文新魏" panose="02010800040101010101" pitchFamily="2" charset="-122"/>
                <a:ea typeface="华文新魏" panose="02010800040101010101" pitchFamily="2" charset="-122"/>
              </a:rPr>
              <a:t>：</a:t>
            </a:r>
            <a:r>
              <a:rPr lang="en-US" altLang="zh-CN" sz="1600" dirty="0">
                <a:latin typeface="华文新魏" panose="02010800040101010101" pitchFamily="2" charset="-122"/>
                <a:ea typeface="华文新魏" panose="02010800040101010101" pitchFamily="2" charset="-122"/>
              </a:rPr>
              <a:t>xx</a:t>
            </a:r>
            <a:r>
              <a:rPr lang="zh-CN" altLang="en-US" sz="1600" dirty="0">
                <a:latin typeface="华文新魏" panose="02010800040101010101" pitchFamily="2" charset="-122"/>
                <a:ea typeface="华文新魏" panose="02010800040101010101" pitchFamily="2" charset="-122"/>
              </a:rPr>
              <a:t>受保护，</a:t>
            </a:r>
            <a:r>
              <a:rPr lang="en-US" altLang="zh-CN" sz="1600" dirty="0">
                <a:latin typeface="华文新魏" panose="02010800040101010101" pitchFamily="2" charset="-122"/>
                <a:ea typeface="华文新魏" panose="02010800040101010101" pitchFamily="2" charset="-122"/>
              </a:rPr>
              <a:t>xx</a:t>
            </a:r>
            <a:r>
              <a:rPr lang="zh-CN" altLang="en-US" sz="1600" dirty="0">
                <a:latin typeface="华文新魏" panose="02010800040101010101" pitchFamily="2" charset="-122"/>
                <a:ea typeface="华文新魏" panose="02010800040101010101" pitchFamily="2" charset="-122"/>
              </a:rPr>
              <a:t>的值并未被修改</a:t>
            </a:r>
          </a:p>
          <a:p>
            <a:r>
              <a:rPr lang="zh-CN" altLang="en-US" sz="1600" dirty="0">
                <a:latin typeface="华文新魏" panose="02010800040101010101" pitchFamily="2" charset="-122"/>
                <a:ea typeface="华文新魏" panose="02010800040101010101" pitchFamily="2" charset="-122"/>
              </a:rPr>
              <a:t>    </a:t>
            </a:r>
            <a:r>
              <a:rPr lang="en-US" altLang="zh-CN" sz="1600" dirty="0">
                <a:solidFill>
                  <a:srgbClr val="FF0000"/>
                </a:solidFill>
                <a:latin typeface="华文新魏" panose="02010800040101010101" pitchFamily="2" charset="-122"/>
                <a:ea typeface="华文新魏" panose="02010800040101010101" pitchFamily="2" charset="-122"/>
              </a:rPr>
              <a:t>o.*</a:t>
            </a:r>
            <a:r>
              <a:rPr lang="en-US" altLang="zh-CN" sz="1600" dirty="0" err="1">
                <a:solidFill>
                  <a:srgbClr val="FF0000"/>
                </a:solidFill>
                <a:latin typeface="华文新魏" panose="02010800040101010101" pitchFamily="2" charset="-122"/>
                <a:ea typeface="华文新魏" panose="02010800040101010101" pitchFamily="2" charset="-122"/>
              </a:rPr>
              <a:t>const_cast</a:t>
            </a:r>
            <a:r>
              <a:rPr lang="en-US" altLang="zh-CN" sz="1600" dirty="0">
                <a:solidFill>
                  <a:srgbClr val="FF0000"/>
                </a:solidFill>
                <a:latin typeface="华文新魏" panose="02010800040101010101" pitchFamily="2" charset="-122"/>
                <a:ea typeface="华文新魏" panose="02010800040101010101" pitchFamily="2" charset="-122"/>
              </a:rPr>
              <a:t>&lt;int Test::*&gt;(&amp;Test::</a:t>
            </a:r>
            <a:r>
              <a:rPr lang="en-US" altLang="zh-CN" sz="1600" dirty="0" err="1">
                <a:solidFill>
                  <a:srgbClr val="FF0000"/>
                </a:solidFill>
                <a:latin typeface="华文新魏" panose="02010800040101010101" pitchFamily="2" charset="-122"/>
                <a:ea typeface="华文新魏" panose="02010800040101010101" pitchFamily="2" charset="-122"/>
              </a:rPr>
              <a:t>nn</a:t>
            </a:r>
            <a:r>
              <a:rPr lang="en-US" altLang="zh-CN" sz="1600" dirty="0">
                <a:solidFill>
                  <a:srgbClr val="FF0000"/>
                </a:solidFill>
                <a:latin typeface="华文新魏" panose="02010800040101010101" pitchFamily="2" charset="-122"/>
                <a:ea typeface="华文新魏" panose="02010800040101010101" pitchFamily="2" charset="-122"/>
              </a:rPr>
              <a:t>) = 3;           //</a:t>
            </a:r>
            <a:r>
              <a:rPr lang="zh-CN" altLang="en-US" sz="1600" dirty="0">
                <a:solidFill>
                  <a:srgbClr val="FF0000"/>
                </a:solidFill>
                <a:latin typeface="华文新魏" panose="02010800040101010101" pitchFamily="2" charset="-122"/>
                <a:ea typeface="华文新魏" panose="02010800040101010101" pitchFamily="2" charset="-122"/>
              </a:rPr>
              <a:t>对象实例成员不受保护可修改：</a:t>
            </a:r>
            <a:r>
              <a:rPr lang="en-US" altLang="zh-CN" sz="1600" dirty="0" err="1">
                <a:solidFill>
                  <a:srgbClr val="FF0000"/>
                </a:solidFill>
                <a:latin typeface="华文新魏" panose="02010800040101010101" pitchFamily="2" charset="-122"/>
                <a:ea typeface="华文新魏" panose="02010800040101010101" pitchFamily="2" charset="-122"/>
              </a:rPr>
              <a:t>o.nn</a:t>
            </a:r>
            <a:r>
              <a:rPr lang="en-US" altLang="zh-CN" sz="1600" dirty="0">
                <a:solidFill>
                  <a:srgbClr val="FF0000"/>
                </a:solidFill>
                <a:latin typeface="华文新魏" panose="02010800040101010101" pitchFamily="2" charset="-122"/>
                <a:ea typeface="华文新魏" panose="02010800040101010101" pitchFamily="2" charset="-122"/>
              </a:rPr>
              <a:t>=3</a:t>
            </a:r>
            <a:r>
              <a:rPr lang="zh-CN" altLang="en-US" sz="1600" dirty="0">
                <a:solidFill>
                  <a:srgbClr val="FF0000"/>
                </a:solidFill>
                <a:latin typeface="华文新魏" panose="02010800040101010101" pitchFamily="2" charset="-122"/>
                <a:ea typeface="华文新魏" panose="02010800040101010101" pitchFamily="2" charset="-122"/>
              </a:rPr>
              <a:t>，将</a:t>
            </a:r>
            <a:r>
              <a:rPr lang="en-US" altLang="zh-CN" sz="1600" dirty="0">
                <a:solidFill>
                  <a:srgbClr val="FF0000"/>
                </a:solidFill>
                <a:latin typeface="华文新魏" panose="02010800040101010101" pitchFamily="2" charset="-122"/>
                <a:ea typeface="华文新魏" panose="02010800040101010101" pitchFamily="2" charset="-122"/>
              </a:rPr>
              <a:t>const int TEST::*p</a:t>
            </a:r>
            <a:r>
              <a:rPr lang="zh-CN" altLang="en-US" sz="1600" dirty="0">
                <a:solidFill>
                  <a:srgbClr val="FF0000"/>
                </a:solidFill>
                <a:latin typeface="华文新魏" panose="02010800040101010101" pitchFamily="2" charset="-122"/>
                <a:ea typeface="华文新魏" panose="02010800040101010101" pitchFamily="2" charset="-122"/>
              </a:rPr>
              <a:t>转</a:t>
            </a:r>
            <a:r>
              <a:rPr lang="en-US" altLang="zh-CN" sz="1600" dirty="0">
                <a:solidFill>
                  <a:srgbClr val="FF0000"/>
                </a:solidFill>
                <a:latin typeface="华文新魏" panose="02010800040101010101" pitchFamily="2" charset="-122"/>
                <a:ea typeface="华文新魏" panose="02010800040101010101" pitchFamily="2" charset="-122"/>
              </a:rPr>
              <a:t>int TEST::*p</a:t>
            </a:r>
          </a:p>
          <a:p>
            <a:r>
              <a:rPr lang="en-US" altLang="zh-CN" sz="1600" dirty="0">
                <a:latin typeface="华文新魏" panose="02010800040101010101" pitchFamily="2" charset="-122"/>
                <a:ea typeface="华文新魏" panose="02010800040101010101" pitchFamily="2" charset="-122"/>
              </a:rPr>
              <a:t>    </a:t>
            </a:r>
            <a:r>
              <a:rPr lang="en-US" altLang="zh-CN" sz="1600" dirty="0" err="1">
                <a:latin typeface="华文新魏" panose="02010800040101010101" pitchFamily="2" charset="-122"/>
                <a:ea typeface="华文新魏" panose="02010800040101010101" pitchFamily="2" charset="-122"/>
              </a:rPr>
              <a:t>ww</a:t>
            </a:r>
            <a:r>
              <a:rPr lang="en-US" altLang="zh-CN" sz="1600" dirty="0">
                <a:latin typeface="华文新魏" panose="02010800040101010101" pitchFamily="2" charset="-122"/>
                <a:ea typeface="华文新魏" panose="02010800040101010101" pitchFamily="2" charset="-122"/>
              </a:rPr>
              <a:t> = </a:t>
            </a:r>
            <a:r>
              <a:rPr lang="en-US" altLang="zh-CN" sz="1600" dirty="0" err="1">
                <a:latin typeface="华文新魏" panose="02010800040101010101" pitchFamily="2" charset="-122"/>
                <a:ea typeface="华文新魏" panose="02010800040101010101" pitchFamily="2" charset="-122"/>
              </a:rPr>
              <a:t>o.nn</a:t>
            </a:r>
            <a:r>
              <a:rPr lang="en-US" altLang="zh-CN" sz="1600" dirty="0">
                <a:latin typeface="华文新魏" panose="02010800040101010101" pitchFamily="2" charset="-122"/>
                <a:ea typeface="华文新魏" panose="02010800040101010101" pitchFamily="2" charset="-122"/>
              </a:rPr>
              <a:t>;				//</a:t>
            </a:r>
            <a:r>
              <a:rPr lang="en-US" altLang="zh-CN" sz="1600" dirty="0" err="1">
                <a:latin typeface="华文新魏" panose="02010800040101010101" pitchFamily="2" charset="-122"/>
                <a:ea typeface="华文新魏" panose="02010800040101010101" pitchFamily="2" charset="-122"/>
              </a:rPr>
              <a:t>ww</a:t>
            </a:r>
            <a:r>
              <a:rPr lang="en-US" altLang="zh-CN" sz="1600" dirty="0">
                <a:latin typeface="华文新魏" panose="02010800040101010101" pitchFamily="2" charset="-122"/>
                <a:ea typeface="华文新魏" panose="02010800040101010101" pitchFamily="2" charset="-122"/>
              </a:rPr>
              <a:t>=3</a:t>
            </a:r>
          </a:p>
          <a:p>
            <a:r>
              <a:rPr lang="en-US" altLang="zh-CN" sz="1600" dirty="0">
                <a:latin typeface="华文新魏" panose="02010800040101010101" pitchFamily="2" charset="-122"/>
                <a:ea typeface="华文新魏" panose="02010800040101010101" pitchFamily="2" charset="-122"/>
              </a:rPr>
              <a:t>    </a:t>
            </a:r>
            <a:r>
              <a:rPr lang="en-US" altLang="zh-CN" sz="1600" dirty="0" err="1">
                <a:latin typeface="华文新魏" panose="02010800040101010101" pitchFamily="2" charset="-122"/>
                <a:ea typeface="华文新魏" panose="02010800040101010101" pitchFamily="2" charset="-122"/>
              </a:rPr>
              <a:t>const_cast</a:t>
            </a:r>
            <a:r>
              <a:rPr lang="en-US" altLang="zh-CN" sz="1600" dirty="0">
                <a:latin typeface="华文新魏" panose="02010800040101010101" pitchFamily="2" charset="-122"/>
                <a:ea typeface="华文新魏" panose="02010800040101010101" pitchFamily="2" charset="-122"/>
              </a:rPr>
              <a:t>&lt;volatile int&amp;&gt;(</a:t>
            </a:r>
            <a:r>
              <a:rPr lang="en-US" altLang="zh-CN" sz="1600" dirty="0" err="1">
                <a:latin typeface="华文新魏" panose="02010800040101010101" pitchFamily="2" charset="-122"/>
                <a:ea typeface="华文新魏" panose="02010800040101010101" pitchFamily="2" charset="-122"/>
              </a:rPr>
              <a:t>yy</a:t>
            </a:r>
            <a:r>
              <a:rPr lang="en-US" altLang="zh-CN" sz="1600" dirty="0">
                <a:latin typeface="华文新魏" panose="02010800040101010101" pitchFamily="2" charset="-122"/>
                <a:ea typeface="华文新魏" panose="02010800040101010101" pitchFamily="2" charset="-122"/>
              </a:rPr>
              <a:t>) = 4;//</a:t>
            </a:r>
            <a:r>
              <a:rPr lang="zh-CN" altLang="en-US" sz="1600" dirty="0">
                <a:solidFill>
                  <a:srgbClr val="FF0000"/>
                </a:solidFill>
                <a:latin typeface="华文新魏" panose="02010800040101010101" pitchFamily="2" charset="-122"/>
                <a:ea typeface="华文新魏" panose="02010800040101010101" pitchFamily="2" charset="-122"/>
              </a:rPr>
              <a:t>添加</a:t>
            </a:r>
            <a:r>
              <a:rPr lang="en-US" altLang="zh-CN" sz="1600" dirty="0">
                <a:solidFill>
                  <a:srgbClr val="FF0000"/>
                </a:solidFill>
                <a:latin typeface="华文新魏" panose="02010800040101010101" pitchFamily="2" charset="-122"/>
                <a:ea typeface="华文新魏" panose="02010800040101010101" pitchFamily="2" charset="-122"/>
              </a:rPr>
              <a:t>volatile</a:t>
            </a:r>
            <a:r>
              <a:rPr lang="zh-CN" altLang="en-US" sz="1600" dirty="0">
                <a:solidFill>
                  <a:srgbClr val="FF0000"/>
                </a:solidFill>
                <a:latin typeface="华文新魏" panose="02010800040101010101" pitchFamily="2" charset="-122"/>
                <a:ea typeface="华文新魏" panose="02010800040101010101" pitchFamily="2" charset="-122"/>
              </a:rPr>
              <a:t>，引用</a:t>
            </a:r>
            <a:r>
              <a:rPr lang="en-US" altLang="zh-CN" sz="1600" dirty="0" err="1">
                <a:solidFill>
                  <a:srgbClr val="FF0000"/>
                </a:solidFill>
                <a:latin typeface="华文新魏" panose="02010800040101010101" pitchFamily="2" charset="-122"/>
                <a:ea typeface="华文新魏" panose="02010800040101010101" pitchFamily="2" charset="-122"/>
              </a:rPr>
              <a:t>yy</a:t>
            </a:r>
            <a:r>
              <a:rPr lang="zh-CN" altLang="en-US" sz="1600" dirty="0">
                <a:solidFill>
                  <a:srgbClr val="FF0000"/>
                </a:solidFill>
                <a:latin typeface="华文新魏" panose="02010800040101010101" pitchFamily="2" charset="-122"/>
                <a:ea typeface="华文新魏" panose="02010800040101010101" pitchFamily="2" charset="-122"/>
              </a:rPr>
              <a:t>无内存不受保护，</a:t>
            </a:r>
            <a:r>
              <a:rPr lang="en-US" altLang="zh-CN" sz="1600" dirty="0" err="1">
                <a:solidFill>
                  <a:srgbClr val="FF0000"/>
                </a:solidFill>
                <a:latin typeface="华文新魏" panose="02010800040101010101" pitchFamily="2" charset="-122"/>
                <a:ea typeface="华文新魏" panose="02010800040101010101" pitchFamily="2" charset="-122"/>
              </a:rPr>
              <a:t>yy</a:t>
            </a:r>
            <a:r>
              <a:rPr lang="en-US" altLang="zh-CN" sz="1600" dirty="0">
                <a:solidFill>
                  <a:srgbClr val="FF0000"/>
                </a:solidFill>
                <a:latin typeface="华文新魏" panose="02010800040101010101" pitchFamily="2" charset="-122"/>
                <a:ea typeface="华文新魏" panose="02010800040101010101" pitchFamily="2" charset="-122"/>
              </a:rPr>
              <a:t>=4.const int &amp;</a:t>
            </a:r>
            <a:r>
              <a:rPr lang="zh-CN" altLang="en-US" sz="1600" dirty="0">
                <a:solidFill>
                  <a:srgbClr val="FF0000"/>
                </a:solidFill>
                <a:latin typeface="华文新魏" panose="02010800040101010101" pitchFamily="2" charset="-122"/>
                <a:ea typeface="华文新魏" panose="02010800040101010101" pitchFamily="2" charset="-122"/>
              </a:rPr>
              <a:t>转</a:t>
            </a:r>
            <a:r>
              <a:rPr lang="en-US" altLang="zh-CN" sz="1600" dirty="0">
                <a:solidFill>
                  <a:srgbClr val="FF0000"/>
                </a:solidFill>
                <a:latin typeface="华文新魏" panose="02010800040101010101" pitchFamily="2" charset="-122"/>
                <a:ea typeface="华文新魏" panose="02010800040101010101" pitchFamily="2" charset="-122"/>
              </a:rPr>
              <a:t>volatile int &amp;</a:t>
            </a:r>
            <a:r>
              <a:rPr lang="zh-CN" altLang="en-US" sz="1600" dirty="0">
                <a:solidFill>
                  <a:srgbClr val="FF0000"/>
                </a:solidFill>
                <a:latin typeface="华文新魏" panose="02010800040101010101" pitchFamily="2" charset="-122"/>
                <a:ea typeface="华文新魏" panose="02010800040101010101" pitchFamily="2" charset="-122"/>
              </a:rPr>
              <a:t>。</a:t>
            </a:r>
            <a:r>
              <a:rPr lang="en-US" altLang="zh-CN" sz="1600" dirty="0">
                <a:solidFill>
                  <a:srgbClr val="FF0000"/>
                </a:solidFill>
                <a:latin typeface="华文新魏" panose="02010800040101010101" pitchFamily="2" charset="-122"/>
                <a:ea typeface="华文新魏" panose="02010800040101010101" pitchFamily="2" charset="-122"/>
              </a:rPr>
              <a:t>static</a:t>
            </a:r>
            <a:r>
              <a:rPr lang="zh-CN" altLang="en-US" sz="1600" dirty="0">
                <a:solidFill>
                  <a:srgbClr val="FF0000"/>
                </a:solidFill>
                <a:latin typeface="华文新魏" panose="02010800040101010101" pitchFamily="2" charset="-122"/>
                <a:ea typeface="华文新魏" panose="02010800040101010101" pitchFamily="2" charset="-122"/>
              </a:rPr>
              <a:t>属性不变</a:t>
            </a:r>
          </a:p>
          <a:p>
            <a:r>
              <a:rPr lang="zh-CN" altLang="en-US" sz="1600" dirty="0">
                <a:latin typeface="华文新魏" panose="02010800040101010101" pitchFamily="2" charset="-122"/>
                <a:ea typeface="华文新魏" panose="02010800040101010101" pitchFamily="2" charset="-122"/>
              </a:rPr>
              <a:t>    </a:t>
            </a:r>
            <a:r>
              <a:rPr lang="en-US" altLang="zh-CN" sz="1600" dirty="0" err="1">
                <a:latin typeface="华文新魏" panose="02010800040101010101" pitchFamily="2" charset="-122"/>
                <a:ea typeface="华文新魏" panose="02010800040101010101" pitchFamily="2" charset="-122"/>
              </a:rPr>
              <a:t>ww</a:t>
            </a:r>
            <a:r>
              <a:rPr lang="en-US" altLang="zh-CN" sz="1600" dirty="0">
                <a:latin typeface="华文新魏" panose="02010800040101010101" pitchFamily="2" charset="-122"/>
                <a:ea typeface="华文新魏" panose="02010800040101010101" pitchFamily="2" charset="-122"/>
              </a:rPr>
              <a:t> = </a:t>
            </a:r>
            <a:r>
              <a:rPr lang="en-US" altLang="zh-CN" sz="1600" dirty="0" err="1">
                <a:latin typeface="华文新魏" panose="02010800040101010101" pitchFamily="2" charset="-122"/>
                <a:ea typeface="华文新魏" panose="02010800040101010101" pitchFamily="2" charset="-122"/>
              </a:rPr>
              <a:t>yy</a:t>
            </a:r>
            <a:r>
              <a:rPr lang="en-US" altLang="zh-CN" sz="1600" dirty="0">
                <a:latin typeface="华文新魏" panose="02010800040101010101" pitchFamily="2" charset="-122"/>
                <a:ea typeface="华文新魏" panose="02010800040101010101" pitchFamily="2" charset="-122"/>
              </a:rPr>
              <a:t>;				//</a:t>
            </a:r>
            <a:r>
              <a:rPr lang="en-US" altLang="zh-CN" sz="1600" dirty="0" err="1">
                <a:latin typeface="华文新魏" panose="02010800040101010101" pitchFamily="2" charset="-122"/>
                <a:ea typeface="华文新魏" panose="02010800040101010101" pitchFamily="2" charset="-122"/>
              </a:rPr>
              <a:t>ww</a:t>
            </a:r>
            <a:r>
              <a:rPr lang="en-US" altLang="zh-CN" sz="1600" dirty="0">
                <a:latin typeface="华文新魏" panose="02010800040101010101" pitchFamily="2" charset="-122"/>
                <a:ea typeface="华文新魏" panose="02010800040101010101" pitchFamily="2" charset="-122"/>
              </a:rPr>
              <a:t>=4</a:t>
            </a:r>
          </a:p>
          <a:p>
            <a:r>
              <a:rPr lang="en-US" altLang="zh-CN" sz="1600" dirty="0">
                <a:latin typeface="华文新魏" panose="02010800040101010101" pitchFamily="2" charset="-122"/>
                <a:ea typeface="华文新魏" panose="02010800040101010101" pitchFamily="2" charset="-122"/>
              </a:rPr>
              <a:t>    </a:t>
            </a:r>
            <a:r>
              <a:rPr lang="en-US" altLang="zh-CN" sz="1600" dirty="0" err="1">
                <a:latin typeface="华文新魏" panose="02010800040101010101" pitchFamily="2" charset="-122"/>
                <a:ea typeface="华文新魏" panose="02010800040101010101" pitchFamily="2" charset="-122"/>
              </a:rPr>
              <a:t>const_cast</a:t>
            </a:r>
            <a:r>
              <a:rPr lang="en-US" altLang="zh-CN" sz="1600" dirty="0">
                <a:latin typeface="华文新魏" panose="02010800040101010101" pitchFamily="2" charset="-122"/>
                <a:ea typeface="华文新魏" panose="02010800040101010101" pitchFamily="2" charset="-122"/>
              </a:rPr>
              <a:t>&lt;int&amp;&gt;(</a:t>
            </a:r>
            <a:r>
              <a:rPr lang="en-US" altLang="zh-CN" sz="1600" dirty="0" err="1">
                <a:latin typeface="华文新魏" panose="02010800040101010101" pitchFamily="2" charset="-122"/>
                <a:ea typeface="华文新魏" panose="02010800040101010101" pitchFamily="2" charset="-122"/>
              </a:rPr>
              <a:t>zz</a:t>
            </a:r>
            <a:r>
              <a:rPr lang="en-US" altLang="zh-CN" sz="1600" dirty="0">
                <a:latin typeface="华文新魏" panose="02010800040101010101" pitchFamily="2" charset="-122"/>
                <a:ea typeface="华文新魏" panose="02010800040101010101" pitchFamily="2" charset="-122"/>
              </a:rPr>
              <a:t>) = 6;			//</a:t>
            </a:r>
            <a:r>
              <a:rPr lang="zh-CN" altLang="en-US" sz="1600" dirty="0">
                <a:latin typeface="华文新魏" panose="02010800040101010101" pitchFamily="2" charset="-122"/>
                <a:ea typeface="华文新魏" panose="02010800040101010101" pitchFamily="2" charset="-122"/>
              </a:rPr>
              <a:t>去除“</a:t>
            </a:r>
            <a:r>
              <a:rPr lang="en-US" altLang="zh-CN" sz="1600" dirty="0" err="1">
                <a:latin typeface="华文新魏" panose="02010800040101010101" pitchFamily="2" charset="-122"/>
                <a:ea typeface="华文新魏" panose="02010800040101010101" pitchFamily="2" charset="-122"/>
              </a:rPr>
              <a:t>zz</a:t>
            </a:r>
            <a:r>
              <a:rPr lang="en-US" altLang="zh-CN" sz="1600" dirty="0">
                <a:latin typeface="华文新魏" panose="02010800040101010101" pitchFamily="2" charset="-122"/>
                <a:ea typeface="华文新魏" panose="02010800040101010101" pitchFamily="2" charset="-122"/>
              </a:rPr>
              <a:t>”</a:t>
            </a:r>
            <a:r>
              <a:rPr lang="zh-CN" altLang="en-US" sz="1600" dirty="0">
                <a:latin typeface="华文新魏" panose="02010800040101010101" pitchFamily="2" charset="-122"/>
                <a:ea typeface="华文新魏" panose="02010800040101010101" pitchFamily="2" charset="-122"/>
              </a:rPr>
              <a:t>源类型“</a:t>
            </a:r>
            <a:r>
              <a:rPr lang="en-US" altLang="zh-CN" sz="1600" dirty="0">
                <a:latin typeface="华文新魏" panose="02010800040101010101" pitchFamily="2" charset="-122"/>
                <a:ea typeface="华文新魏" panose="02010800040101010101" pitchFamily="2" charset="-122"/>
              </a:rPr>
              <a:t>volatile int”</a:t>
            </a:r>
            <a:r>
              <a:rPr lang="zh-CN" altLang="en-US" sz="1600" dirty="0">
                <a:latin typeface="华文新魏" panose="02010800040101010101" pitchFamily="2" charset="-122"/>
                <a:ea typeface="华文新魏" panose="02010800040101010101" pitchFamily="2" charset="-122"/>
              </a:rPr>
              <a:t>中的</a:t>
            </a:r>
            <a:r>
              <a:rPr lang="en-US" altLang="zh-CN" sz="1600" dirty="0">
                <a:latin typeface="华文新魏" panose="02010800040101010101" pitchFamily="2" charset="-122"/>
                <a:ea typeface="华文新魏" panose="02010800040101010101" pitchFamily="2" charset="-122"/>
              </a:rPr>
              <a:t>volatile</a:t>
            </a:r>
            <a:r>
              <a:rPr lang="zh-CN" altLang="en-US" sz="1600" dirty="0">
                <a:latin typeface="华文新魏" panose="02010800040101010101" pitchFamily="2" charset="-122"/>
                <a:ea typeface="华文新魏" panose="02010800040101010101" pitchFamily="2" charset="-122"/>
              </a:rPr>
              <a:t>。</a:t>
            </a:r>
            <a:r>
              <a:rPr lang="en-US" altLang="zh-CN" sz="1600" dirty="0" err="1">
                <a:latin typeface="华文新魏" panose="02010800040101010101" pitchFamily="2" charset="-122"/>
                <a:ea typeface="华文新魏" panose="02010800040101010101" pitchFamily="2" charset="-122"/>
              </a:rPr>
              <a:t>zz</a:t>
            </a:r>
            <a:r>
              <a:rPr lang="en-US" altLang="zh-CN" sz="1600" dirty="0">
                <a:latin typeface="华文新魏" panose="02010800040101010101" pitchFamily="2" charset="-122"/>
                <a:ea typeface="华文新魏" panose="02010800040101010101" pitchFamily="2" charset="-122"/>
              </a:rPr>
              <a:t>=6</a:t>
            </a:r>
          </a:p>
          <a:p>
            <a:r>
              <a:rPr lang="en-US" altLang="zh-CN" sz="1600" dirty="0">
                <a:latin typeface="华文新魏" panose="02010800040101010101" pitchFamily="2" charset="-122"/>
                <a:ea typeface="华文新魏" panose="02010800040101010101" pitchFamily="2" charset="-122"/>
              </a:rPr>
              <a:t>    //</a:t>
            </a:r>
            <a:r>
              <a:rPr lang="en-US" altLang="zh-CN" sz="1600" dirty="0" err="1">
                <a:latin typeface="华文新魏" panose="02010800040101010101" pitchFamily="2" charset="-122"/>
                <a:ea typeface="华文新魏" panose="02010800040101010101" pitchFamily="2" charset="-122"/>
              </a:rPr>
              <a:t>const_cast</a:t>
            </a:r>
            <a:r>
              <a:rPr lang="en-US" altLang="zh-CN" sz="1600" dirty="0">
                <a:latin typeface="华文新魏" panose="02010800040101010101" pitchFamily="2" charset="-122"/>
                <a:ea typeface="华文新魏" panose="02010800040101010101" pitchFamily="2" charset="-122"/>
              </a:rPr>
              <a:t>&lt;const int&amp;&gt;(</a:t>
            </a:r>
            <a:r>
              <a:rPr lang="en-US" altLang="zh-CN" sz="1600" dirty="0" err="1">
                <a:latin typeface="华文新魏" panose="02010800040101010101" pitchFamily="2" charset="-122"/>
                <a:ea typeface="华文新魏" panose="02010800040101010101" pitchFamily="2" charset="-122"/>
              </a:rPr>
              <a:t>zz</a:t>
            </a:r>
            <a:r>
              <a:rPr lang="en-US" altLang="zh-CN" sz="1600" dirty="0">
                <a:latin typeface="华文新魏" panose="02010800040101010101" pitchFamily="2" charset="-122"/>
                <a:ea typeface="华文新魏" panose="02010800040101010101" pitchFamily="2" charset="-122"/>
              </a:rPr>
              <a:t>)=6;		//</a:t>
            </a:r>
            <a:r>
              <a:rPr lang="zh-CN" altLang="en-US" sz="1600" dirty="0">
                <a:latin typeface="华文新魏" panose="02010800040101010101" pitchFamily="2" charset="-122"/>
                <a:ea typeface="华文新魏" panose="02010800040101010101" pitchFamily="2" charset="-122"/>
              </a:rPr>
              <a:t>错误：添加</a:t>
            </a:r>
            <a:r>
              <a:rPr lang="en-US" altLang="zh-CN" sz="1600" dirty="0">
                <a:latin typeface="华文新魏" panose="02010800040101010101" pitchFamily="2" charset="-122"/>
                <a:ea typeface="华文新魏" panose="02010800040101010101" pitchFamily="2" charset="-122"/>
              </a:rPr>
              <a:t>const</a:t>
            </a:r>
            <a:r>
              <a:rPr lang="zh-CN" altLang="en-US" sz="1600" dirty="0">
                <a:latin typeface="华文新魏" panose="02010800040101010101" pitchFamily="2" charset="-122"/>
                <a:ea typeface="华文新魏" panose="02010800040101010101" pitchFamily="2" charset="-122"/>
              </a:rPr>
              <a:t>后成为传统右值，不能赋值</a:t>
            </a:r>
          </a:p>
          <a:p>
            <a:r>
              <a:rPr lang="zh-CN" altLang="en-US" sz="1600" dirty="0">
                <a:latin typeface="华文新魏" panose="02010800040101010101" pitchFamily="2" charset="-122"/>
                <a:ea typeface="华文新魏" panose="02010800040101010101" pitchFamily="2" charset="-122"/>
              </a:rPr>
              <a:t>    </a:t>
            </a:r>
            <a:r>
              <a:rPr lang="en-US" altLang="zh-CN" sz="1600" dirty="0" err="1">
                <a:latin typeface="华文新魏" panose="02010800040101010101" pitchFamily="2" charset="-122"/>
                <a:ea typeface="华文新魏" panose="02010800040101010101" pitchFamily="2" charset="-122"/>
              </a:rPr>
              <a:t>ww</a:t>
            </a:r>
            <a:r>
              <a:rPr lang="en-US" altLang="zh-CN" sz="1600" dirty="0">
                <a:latin typeface="华文新魏" panose="02010800040101010101" pitchFamily="2" charset="-122"/>
                <a:ea typeface="华文新魏" panose="02010800040101010101" pitchFamily="2" charset="-122"/>
              </a:rPr>
              <a:t> = </a:t>
            </a:r>
            <a:r>
              <a:rPr lang="en-US" altLang="zh-CN" sz="1600" dirty="0" err="1">
                <a:latin typeface="华文新魏" panose="02010800040101010101" pitchFamily="2" charset="-122"/>
                <a:ea typeface="华文新魏" panose="02010800040101010101" pitchFamily="2" charset="-122"/>
              </a:rPr>
              <a:t>const_cast</a:t>
            </a:r>
            <a:r>
              <a:rPr lang="en-US" altLang="zh-CN" sz="1600" dirty="0">
                <a:latin typeface="华文新魏" panose="02010800040101010101" pitchFamily="2" charset="-122"/>
                <a:ea typeface="华文新魏" panose="02010800040101010101" pitchFamily="2" charset="-122"/>
              </a:rPr>
              <a:t>&lt;const int&amp;&gt;(</a:t>
            </a:r>
            <a:r>
              <a:rPr lang="en-US" altLang="zh-CN" sz="1600" dirty="0" err="1">
                <a:latin typeface="华文新魏" panose="02010800040101010101" pitchFamily="2" charset="-122"/>
                <a:ea typeface="华文新魏" panose="02010800040101010101" pitchFamily="2" charset="-122"/>
              </a:rPr>
              <a:t>zz</a:t>
            </a:r>
            <a:r>
              <a:rPr lang="en-US" altLang="zh-CN" sz="1600" dirty="0">
                <a:latin typeface="华文新魏" panose="02010800040101010101" pitchFamily="2" charset="-122"/>
                <a:ea typeface="华文新魏" panose="02010800040101010101" pitchFamily="2" charset="-122"/>
              </a:rPr>
              <a:t>);		//</a:t>
            </a:r>
            <a:r>
              <a:rPr lang="zh-CN" altLang="en-US" sz="1600" dirty="0">
                <a:latin typeface="华文新魏" panose="02010800040101010101" pitchFamily="2" charset="-122"/>
                <a:ea typeface="华文新魏" panose="02010800040101010101" pitchFamily="2" charset="-122"/>
              </a:rPr>
              <a:t>正确：添加</a:t>
            </a:r>
            <a:r>
              <a:rPr lang="en-US" altLang="zh-CN" sz="1600" dirty="0">
                <a:latin typeface="华文新魏" panose="02010800040101010101" pitchFamily="2" charset="-122"/>
                <a:ea typeface="华文新魏" panose="02010800040101010101" pitchFamily="2" charset="-122"/>
              </a:rPr>
              <a:t>const</a:t>
            </a:r>
            <a:r>
              <a:rPr lang="zh-CN" altLang="en-US" sz="1600" dirty="0">
                <a:latin typeface="华文新魏" panose="02010800040101010101" pitchFamily="2" charset="-122"/>
                <a:ea typeface="华文新魏" panose="02010800040101010101" pitchFamily="2" charset="-122"/>
              </a:rPr>
              <a:t>后成为传统右值，</a:t>
            </a:r>
            <a:r>
              <a:rPr lang="en-US" altLang="zh-CN" sz="1600" dirty="0" err="1">
                <a:latin typeface="华文新魏" panose="02010800040101010101" pitchFamily="2" charset="-122"/>
                <a:ea typeface="华文新魏" panose="02010800040101010101" pitchFamily="2" charset="-122"/>
              </a:rPr>
              <a:t>ww</a:t>
            </a:r>
            <a:r>
              <a:rPr lang="en-US" altLang="zh-CN" sz="1600" dirty="0">
                <a:latin typeface="华文新魏" panose="02010800040101010101" pitchFamily="2" charset="-122"/>
                <a:ea typeface="华文新魏" panose="02010800040101010101" pitchFamily="2" charset="-122"/>
              </a:rPr>
              <a:t>=6</a:t>
            </a:r>
            <a:r>
              <a:rPr lang="zh-CN" altLang="en-US" sz="1600" dirty="0">
                <a:latin typeface="华文新魏" panose="02010800040101010101" pitchFamily="2" charset="-122"/>
                <a:ea typeface="华文新魏" panose="02010800040101010101" pitchFamily="2" charset="-122"/>
              </a:rPr>
              <a:t>。非</a:t>
            </a:r>
            <a:r>
              <a:rPr lang="en-US" altLang="zh-CN" sz="1600" dirty="0">
                <a:latin typeface="华文新魏" panose="02010800040101010101" pitchFamily="2" charset="-122"/>
                <a:ea typeface="华文新魏" panose="02010800040101010101" pitchFamily="2" charset="-122"/>
              </a:rPr>
              <a:t>const</a:t>
            </a:r>
            <a:r>
              <a:rPr lang="zh-CN" altLang="en-US" sz="1600" dirty="0">
                <a:latin typeface="华文新魏" panose="02010800040101010101" pitchFamily="2" charset="-122"/>
                <a:ea typeface="华文新魏" panose="02010800040101010101" pitchFamily="2" charset="-122"/>
              </a:rPr>
              <a:t>转</a:t>
            </a:r>
            <a:r>
              <a:rPr lang="en-US" altLang="zh-CN" sz="1600" dirty="0">
                <a:latin typeface="华文新魏" panose="02010800040101010101" pitchFamily="2" charset="-122"/>
                <a:ea typeface="华文新魏" panose="02010800040101010101" pitchFamily="2" charset="-122"/>
              </a:rPr>
              <a:t>const</a:t>
            </a:r>
            <a:r>
              <a:rPr lang="zh-CN" altLang="en-US" sz="1600" dirty="0">
                <a:latin typeface="华文新魏" panose="02010800040101010101" pitchFamily="2" charset="-122"/>
                <a:ea typeface="华文新魏" panose="02010800040101010101" pitchFamily="2" charset="-122"/>
              </a:rPr>
              <a:t>正确</a:t>
            </a:r>
          </a:p>
          <a:p>
            <a:r>
              <a:rPr lang="zh-CN" altLang="en-US" sz="1600" dirty="0">
                <a:latin typeface="华文新魏" panose="02010800040101010101" pitchFamily="2" charset="-122"/>
                <a:ea typeface="华文新魏" panose="02010800040101010101" pitchFamily="2" charset="-122"/>
              </a:rPr>
              <a:t>    </a:t>
            </a:r>
            <a:r>
              <a:rPr lang="en-US" altLang="zh-CN" sz="1600" dirty="0">
                <a:latin typeface="华文新魏" panose="02010800040101010101" pitchFamily="2" charset="-122"/>
                <a:ea typeface="华文新魏" panose="02010800040101010101" pitchFamily="2" charset="-122"/>
              </a:rPr>
              <a:t>//</a:t>
            </a:r>
            <a:r>
              <a:rPr lang="en-US" altLang="zh-CN" sz="1600" dirty="0" err="1">
                <a:latin typeface="华文新魏" panose="02010800040101010101" pitchFamily="2" charset="-122"/>
                <a:ea typeface="华文新魏" panose="02010800040101010101" pitchFamily="2" charset="-122"/>
              </a:rPr>
              <a:t>ww</a:t>
            </a:r>
            <a:r>
              <a:rPr lang="en-US" altLang="zh-CN" sz="1600" dirty="0">
                <a:latin typeface="华文新魏" panose="02010800040101010101" pitchFamily="2" charset="-122"/>
                <a:ea typeface="华文新魏" panose="02010800040101010101" pitchFamily="2" charset="-122"/>
              </a:rPr>
              <a:t> = </a:t>
            </a:r>
            <a:r>
              <a:rPr lang="en-US" altLang="zh-CN" sz="1600" dirty="0" err="1">
                <a:solidFill>
                  <a:srgbClr val="FF0000"/>
                </a:solidFill>
                <a:latin typeface="华文新魏" panose="02010800040101010101" pitchFamily="2" charset="-122"/>
                <a:ea typeface="华文新魏" panose="02010800040101010101" pitchFamily="2" charset="-122"/>
              </a:rPr>
              <a:t>static_cast</a:t>
            </a:r>
            <a:r>
              <a:rPr lang="en-US" altLang="zh-CN" sz="1600" dirty="0">
                <a:latin typeface="华文新魏" panose="02010800040101010101" pitchFamily="2" charset="-122"/>
                <a:ea typeface="华文新魏" panose="02010800040101010101" pitchFamily="2" charset="-122"/>
              </a:rPr>
              <a:t>&lt;const int&amp;&gt;(</a:t>
            </a:r>
            <a:r>
              <a:rPr lang="en-US" altLang="zh-CN" sz="1600" dirty="0" err="1">
                <a:latin typeface="华文新魏" panose="02010800040101010101" pitchFamily="2" charset="-122"/>
                <a:ea typeface="华文新魏" panose="02010800040101010101" pitchFamily="2" charset="-122"/>
              </a:rPr>
              <a:t>zz</a:t>
            </a:r>
            <a:r>
              <a:rPr lang="en-US" altLang="zh-CN" sz="1600" dirty="0">
                <a:latin typeface="华文新魏" panose="02010800040101010101" pitchFamily="2" charset="-122"/>
                <a:ea typeface="华文新魏" panose="02010800040101010101" pitchFamily="2" charset="-122"/>
              </a:rPr>
              <a:t>);		//</a:t>
            </a:r>
            <a:r>
              <a:rPr lang="zh-CN" altLang="en-US" sz="1600" dirty="0">
                <a:latin typeface="华文新魏" panose="02010800040101010101" pitchFamily="2" charset="-122"/>
                <a:ea typeface="华文新魏" panose="02010800040101010101" pitchFamily="2" charset="-122"/>
              </a:rPr>
              <a:t>错误，</a:t>
            </a:r>
            <a:r>
              <a:rPr lang="en-US" altLang="zh-CN" sz="1600" dirty="0" err="1">
                <a:latin typeface="华文新魏" panose="02010800040101010101" pitchFamily="2" charset="-122"/>
                <a:ea typeface="华文新魏" panose="02010800040101010101" pitchFamily="2" charset="-122"/>
              </a:rPr>
              <a:t>static_cast</a:t>
            </a:r>
            <a:r>
              <a:rPr lang="zh-CN" altLang="en-US" sz="1600" dirty="0">
                <a:latin typeface="华文新魏" panose="02010800040101010101" pitchFamily="2" charset="-122"/>
                <a:ea typeface="华文新魏" panose="02010800040101010101" pitchFamily="2" charset="-122"/>
              </a:rPr>
              <a:t>不能用于底层</a:t>
            </a:r>
            <a:r>
              <a:rPr lang="en-US" altLang="zh-CN" sz="1600" dirty="0">
                <a:latin typeface="华文新魏" panose="02010800040101010101" pitchFamily="2" charset="-122"/>
                <a:ea typeface="华文新魏" panose="02010800040101010101" pitchFamily="2" charset="-122"/>
              </a:rPr>
              <a:t>const</a:t>
            </a:r>
          </a:p>
          <a:p>
            <a:r>
              <a:rPr lang="en-US" altLang="zh-CN" sz="1600" dirty="0">
                <a:latin typeface="华文新魏" panose="02010800040101010101" pitchFamily="2" charset="-122"/>
                <a:ea typeface="华文新魏" panose="02010800040101010101" pitchFamily="2" charset="-122"/>
              </a:rPr>
              <a:t>    </a:t>
            </a:r>
            <a:r>
              <a:rPr lang="en-US" altLang="zh-CN" sz="1600" dirty="0" err="1">
                <a:latin typeface="华文新魏" panose="02010800040101010101" pitchFamily="2" charset="-122"/>
                <a:ea typeface="华文新魏" panose="02010800040101010101" pitchFamily="2" charset="-122"/>
              </a:rPr>
              <a:t>ww</a:t>
            </a:r>
            <a:r>
              <a:rPr lang="en-US" altLang="zh-CN" sz="1600" dirty="0">
                <a:latin typeface="华文新魏" panose="02010800040101010101" pitchFamily="2" charset="-122"/>
                <a:ea typeface="华文新魏" panose="02010800040101010101" pitchFamily="2" charset="-122"/>
              </a:rPr>
              <a:t> = </a:t>
            </a:r>
            <a:r>
              <a:rPr lang="en-US" altLang="zh-CN" sz="1600" dirty="0" err="1">
                <a:latin typeface="华文新魏" panose="02010800040101010101" pitchFamily="2" charset="-122"/>
                <a:ea typeface="华文新魏" panose="02010800040101010101" pitchFamily="2" charset="-122"/>
              </a:rPr>
              <a:t>static_cast</a:t>
            </a:r>
            <a:r>
              <a:rPr lang="en-US" altLang="zh-CN" sz="1600" dirty="0">
                <a:latin typeface="华文新魏" panose="02010800040101010101" pitchFamily="2" charset="-122"/>
                <a:ea typeface="华文新魏" panose="02010800040101010101" pitchFamily="2" charset="-122"/>
              </a:rPr>
              <a:t>&lt;const int&gt;(</a:t>
            </a:r>
            <a:r>
              <a:rPr lang="en-US" altLang="zh-CN" sz="1600" dirty="0" err="1">
                <a:latin typeface="华文新魏" panose="02010800040101010101" pitchFamily="2" charset="-122"/>
                <a:ea typeface="华文新魏" panose="02010800040101010101" pitchFamily="2" charset="-122"/>
              </a:rPr>
              <a:t>zz</a:t>
            </a:r>
            <a:r>
              <a:rPr lang="en-US" altLang="zh-CN" sz="1600" dirty="0">
                <a:latin typeface="华文新魏" panose="02010800040101010101" pitchFamily="2" charset="-122"/>
                <a:ea typeface="华文新魏" panose="02010800040101010101" pitchFamily="2" charset="-122"/>
              </a:rPr>
              <a:t>);		//</a:t>
            </a:r>
            <a:r>
              <a:rPr lang="zh-CN" altLang="en-US" sz="1600" dirty="0">
                <a:latin typeface="华文新魏" panose="02010800040101010101" pitchFamily="2" charset="-122"/>
                <a:ea typeface="华文新魏" panose="02010800040101010101" pitchFamily="2" charset="-122"/>
              </a:rPr>
              <a:t>正确，只要不包含底层</a:t>
            </a:r>
            <a:r>
              <a:rPr lang="en-US" altLang="zh-CN" sz="1600" dirty="0">
                <a:latin typeface="华文新魏" panose="02010800040101010101" pitchFamily="2" charset="-122"/>
                <a:ea typeface="华文新魏" panose="02010800040101010101" pitchFamily="2" charset="-122"/>
              </a:rPr>
              <a:t>const</a:t>
            </a:r>
            <a:r>
              <a:rPr lang="zh-CN" altLang="en-US" sz="1600" dirty="0">
                <a:latin typeface="华文新魏" panose="02010800040101010101" pitchFamily="2" charset="-122"/>
                <a:ea typeface="华文新魏" panose="02010800040101010101" pitchFamily="2" charset="-122"/>
              </a:rPr>
              <a:t>，</a:t>
            </a:r>
            <a:r>
              <a:rPr lang="en-US" altLang="zh-CN" sz="1600" dirty="0" err="1">
                <a:latin typeface="华文新魏" panose="02010800040101010101" pitchFamily="2" charset="-122"/>
                <a:ea typeface="华文新魏" panose="02010800040101010101" pitchFamily="2" charset="-122"/>
              </a:rPr>
              <a:t>static_cast</a:t>
            </a:r>
            <a:r>
              <a:rPr lang="zh-CN" altLang="en-US" sz="1600" dirty="0">
                <a:latin typeface="华文新魏" panose="02010800040101010101" pitchFamily="2" charset="-122"/>
                <a:ea typeface="华文新魏" panose="02010800040101010101" pitchFamily="2" charset="-122"/>
              </a:rPr>
              <a:t>都可以用</a:t>
            </a:r>
          </a:p>
          <a:p>
            <a:r>
              <a:rPr lang="zh-CN" altLang="en-US" sz="1600" dirty="0">
                <a:latin typeface="华文新魏" panose="02010800040101010101" pitchFamily="2" charset="-122"/>
                <a:ea typeface="华文新魏" panose="02010800040101010101" pitchFamily="2" charset="-122"/>
              </a:rPr>
              <a:t>    </a:t>
            </a:r>
            <a:r>
              <a:rPr lang="en-US" altLang="zh-CN" sz="1600" dirty="0" err="1">
                <a:latin typeface="华文新魏" panose="02010800040101010101" pitchFamily="2" charset="-122"/>
                <a:ea typeface="华文新魏" panose="02010800040101010101" pitchFamily="2" charset="-122"/>
              </a:rPr>
              <a:t>ww</a:t>
            </a:r>
            <a:r>
              <a:rPr lang="en-US" altLang="zh-CN" sz="1600" dirty="0">
                <a:latin typeface="华文新魏" panose="02010800040101010101" pitchFamily="2" charset="-122"/>
                <a:ea typeface="华文新魏" panose="02010800040101010101" pitchFamily="2" charset="-122"/>
              </a:rPr>
              <a:t> = *</a:t>
            </a:r>
            <a:r>
              <a:rPr lang="en-US" altLang="zh-CN" sz="1600" dirty="0" err="1">
                <a:latin typeface="华文新魏" panose="02010800040101010101" pitchFamily="2" charset="-122"/>
                <a:ea typeface="华文新魏" panose="02010800040101010101" pitchFamily="2" charset="-122"/>
              </a:rPr>
              <a:t>const_cast</a:t>
            </a:r>
            <a:r>
              <a:rPr lang="en-US" altLang="zh-CN" sz="1600" dirty="0">
                <a:latin typeface="华文新魏" panose="02010800040101010101" pitchFamily="2" charset="-122"/>
                <a:ea typeface="华文新魏" panose="02010800040101010101" pitchFamily="2" charset="-122"/>
              </a:rPr>
              <a:t>&lt;const int*&gt;(&amp;</a:t>
            </a:r>
            <a:r>
              <a:rPr lang="en-US" altLang="zh-CN" sz="1600" dirty="0" err="1">
                <a:latin typeface="华文新魏" panose="02010800040101010101" pitchFamily="2" charset="-122"/>
                <a:ea typeface="华文新魏" panose="02010800040101010101" pitchFamily="2" charset="-122"/>
              </a:rPr>
              <a:t>zz</a:t>
            </a:r>
            <a:r>
              <a:rPr lang="en-US" altLang="zh-CN" sz="1600" dirty="0">
                <a:latin typeface="华文新魏" panose="02010800040101010101" pitchFamily="2" charset="-122"/>
                <a:ea typeface="华文新魏" panose="02010800040101010101" pitchFamily="2" charset="-122"/>
              </a:rPr>
              <a:t>);		//</a:t>
            </a:r>
            <a:r>
              <a:rPr lang="zh-CN" altLang="en-US" sz="1600" dirty="0">
                <a:latin typeface="华文新魏" panose="02010800040101010101" pitchFamily="2" charset="-122"/>
                <a:ea typeface="华文新魏" panose="02010800040101010101" pitchFamily="2" charset="-122"/>
              </a:rPr>
              <a:t>正确：</a:t>
            </a:r>
            <a:r>
              <a:rPr lang="en-US" altLang="zh-CN" sz="1600" dirty="0" err="1">
                <a:latin typeface="华文新魏" panose="02010800040101010101" pitchFamily="2" charset="-122"/>
                <a:ea typeface="华文新魏" panose="02010800040101010101" pitchFamily="2" charset="-122"/>
              </a:rPr>
              <a:t>ww</a:t>
            </a:r>
            <a:r>
              <a:rPr lang="en-US" altLang="zh-CN" sz="1600" dirty="0">
                <a:latin typeface="华文新魏" panose="02010800040101010101" pitchFamily="2" charset="-122"/>
                <a:ea typeface="华文新魏" panose="02010800040101010101" pitchFamily="2" charset="-122"/>
              </a:rPr>
              <a:t>=6</a:t>
            </a:r>
            <a:r>
              <a:rPr lang="zh-CN" altLang="en-US" sz="1600" dirty="0">
                <a:latin typeface="华文新魏" panose="02010800040101010101" pitchFamily="2" charset="-122"/>
                <a:ea typeface="华文新魏" panose="02010800040101010101" pitchFamily="2" charset="-122"/>
              </a:rPr>
              <a:t>。非</a:t>
            </a:r>
            <a:r>
              <a:rPr lang="en-US" altLang="zh-CN" sz="1600" dirty="0">
                <a:latin typeface="华文新魏" panose="02010800040101010101" pitchFamily="2" charset="-122"/>
                <a:ea typeface="华文新魏" panose="02010800040101010101" pitchFamily="2" charset="-122"/>
              </a:rPr>
              <a:t>const</a:t>
            </a:r>
            <a:r>
              <a:rPr lang="zh-CN" altLang="en-US" sz="1600" dirty="0">
                <a:latin typeface="华文新魏" panose="02010800040101010101" pitchFamily="2" charset="-122"/>
                <a:ea typeface="华文新魏" panose="02010800040101010101" pitchFamily="2" charset="-122"/>
              </a:rPr>
              <a:t>转</a:t>
            </a:r>
            <a:r>
              <a:rPr lang="en-US" altLang="zh-CN" sz="1600" dirty="0">
                <a:latin typeface="华文新魏" panose="02010800040101010101" pitchFamily="2" charset="-122"/>
                <a:ea typeface="华文新魏" panose="02010800040101010101" pitchFamily="2" charset="-122"/>
              </a:rPr>
              <a:t>const</a:t>
            </a:r>
            <a:r>
              <a:rPr lang="zh-CN" altLang="en-US" sz="1600" dirty="0">
                <a:latin typeface="华文新魏" panose="02010800040101010101" pitchFamily="2" charset="-122"/>
                <a:ea typeface="华文新魏" panose="02010800040101010101" pitchFamily="2" charset="-122"/>
              </a:rPr>
              <a:t>正确</a:t>
            </a:r>
          </a:p>
          <a:p>
            <a:r>
              <a:rPr lang="zh-CN" altLang="en-US" sz="1600" dirty="0">
                <a:latin typeface="华文新魏" panose="02010800040101010101" pitchFamily="2" charset="-122"/>
                <a:ea typeface="华文新魏" panose="02010800040101010101" pitchFamily="2" charset="-122"/>
              </a:rPr>
              <a:t>    </a:t>
            </a:r>
            <a:r>
              <a:rPr lang="en-US" altLang="zh-CN" sz="1600" dirty="0" err="1">
                <a:latin typeface="华文新魏" panose="02010800040101010101" pitchFamily="2" charset="-122"/>
                <a:ea typeface="华文新魏" panose="02010800040101010101" pitchFamily="2" charset="-122"/>
              </a:rPr>
              <a:t>const_cast</a:t>
            </a:r>
            <a:r>
              <a:rPr lang="en-US" altLang="zh-CN" sz="1600" dirty="0">
                <a:latin typeface="华文新魏" panose="02010800040101010101" pitchFamily="2" charset="-122"/>
                <a:ea typeface="华文新魏" panose="02010800040101010101" pitchFamily="2" charset="-122"/>
              </a:rPr>
              <a:t>&lt;volatile int&amp;&gt;(</a:t>
            </a:r>
            <a:r>
              <a:rPr lang="en-US" altLang="zh-CN" sz="1600" dirty="0" err="1">
                <a:latin typeface="华文新魏" panose="02010800040101010101" pitchFamily="2" charset="-122"/>
                <a:ea typeface="华文新魏" panose="02010800040101010101" pitchFamily="2" charset="-122"/>
              </a:rPr>
              <a:t>ww</a:t>
            </a:r>
            <a:r>
              <a:rPr lang="en-US" altLang="zh-CN" sz="1600" dirty="0">
                <a:latin typeface="华文新魏" panose="02010800040101010101" pitchFamily="2" charset="-122"/>
                <a:ea typeface="华文新魏" panose="02010800040101010101" pitchFamily="2" charset="-122"/>
              </a:rPr>
              <a:t>) = 5;		//</a:t>
            </a:r>
            <a:r>
              <a:rPr lang="zh-CN" altLang="en-US" sz="1600" dirty="0">
                <a:latin typeface="华文新魏" panose="02010800040101010101" pitchFamily="2" charset="-122"/>
                <a:ea typeface="华文新魏" panose="02010800040101010101" pitchFamily="2" charset="-122"/>
              </a:rPr>
              <a:t>正确：添加</a:t>
            </a:r>
            <a:r>
              <a:rPr lang="en-US" altLang="zh-CN" sz="1600" dirty="0">
                <a:latin typeface="华文新魏" panose="02010800040101010101" pitchFamily="2" charset="-122"/>
                <a:ea typeface="华文新魏" panose="02010800040101010101" pitchFamily="2" charset="-122"/>
              </a:rPr>
              <a:t>volatile</a:t>
            </a:r>
            <a:r>
              <a:rPr lang="zh-CN" altLang="en-US" sz="1600" dirty="0">
                <a:latin typeface="华文新魏" panose="02010800040101010101" pitchFamily="2" charset="-122"/>
                <a:ea typeface="华文新魏" panose="02010800040101010101" pitchFamily="2" charset="-122"/>
              </a:rPr>
              <a:t>：</a:t>
            </a:r>
            <a:r>
              <a:rPr lang="en-US" altLang="zh-CN" sz="1600" dirty="0" err="1">
                <a:latin typeface="华文新魏" panose="02010800040101010101" pitchFamily="2" charset="-122"/>
                <a:ea typeface="华文新魏" panose="02010800040101010101" pitchFamily="2" charset="-122"/>
              </a:rPr>
              <a:t>ww</a:t>
            </a:r>
            <a:r>
              <a:rPr lang="en-US" altLang="zh-CN" sz="1600" dirty="0">
                <a:latin typeface="华文新魏" panose="02010800040101010101" pitchFamily="2" charset="-122"/>
                <a:ea typeface="华文新魏" panose="02010800040101010101" pitchFamily="2" charset="-122"/>
              </a:rPr>
              <a:t>=5</a:t>
            </a:r>
          </a:p>
          <a:p>
            <a:r>
              <a:rPr lang="en-US" altLang="zh-CN" sz="1600" dirty="0">
                <a:solidFill>
                  <a:srgbClr val="FF0000"/>
                </a:solidFill>
                <a:latin typeface="华文新魏" panose="02010800040101010101" pitchFamily="2" charset="-122"/>
                <a:ea typeface="华文新魏" panose="02010800040101010101" pitchFamily="2" charset="-122"/>
              </a:rPr>
              <a:t>   //</a:t>
            </a:r>
            <a:r>
              <a:rPr lang="zh-CN" altLang="en-US" sz="1600" dirty="0">
                <a:solidFill>
                  <a:srgbClr val="FF0000"/>
                </a:solidFill>
                <a:latin typeface="华文新魏" panose="02010800040101010101" pitchFamily="2" charset="-122"/>
                <a:ea typeface="华文新魏" panose="02010800040101010101" pitchFamily="2" charset="-122"/>
              </a:rPr>
              <a:t>非</a:t>
            </a:r>
            <a:r>
              <a:rPr lang="en-US" altLang="zh-CN" sz="1600" dirty="0">
                <a:solidFill>
                  <a:srgbClr val="FF0000"/>
                </a:solidFill>
                <a:latin typeface="华文新魏" panose="02010800040101010101" pitchFamily="2" charset="-122"/>
                <a:ea typeface="华文新魏" panose="02010800040101010101" pitchFamily="2" charset="-122"/>
              </a:rPr>
              <a:t>const</a:t>
            </a:r>
            <a:r>
              <a:rPr lang="zh-CN" altLang="en-US" sz="1600" dirty="0">
                <a:solidFill>
                  <a:srgbClr val="FF0000"/>
                </a:solidFill>
                <a:latin typeface="华文新魏" panose="02010800040101010101" pitchFamily="2" charset="-122"/>
                <a:ea typeface="华文新魏" panose="02010800040101010101" pitchFamily="2" charset="-122"/>
              </a:rPr>
              <a:t>转</a:t>
            </a:r>
            <a:r>
              <a:rPr lang="en-US" altLang="zh-CN" sz="1600" dirty="0">
                <a:solidFill>
                  <a:srgbClr val="FF0000"/>
                </a:solidFill>
                <a:latin typeface="华文新魏" panose="02010800040101010101" pitchFamily="2" charset="-122"/>
                <a:ea typeface="华文新魏" panose="02010800040101010101" pitchFamily="2" charset="-122"/>
              </a:rPr>
              <a:t>const</a:t>
            </a:r>
            <a:r>
              <a:rPr lang="zh-CN" altLang="en-US" sz="1600" dirty="0">
                <a:solidFill>
                  <a:srgbClr val="FF0000"/>
                </a:solidFill>
                <a:latin typeface="华文新魏" panose="02010800040101010101" pitchFamily="2" charset="-122"/>
                <a:ea typeface="华文新魏" panose="02010800040101010101" pitchFamily="2" charset="-122"/>
              </a:rPr>
              <a:t>用</a:t>
            </a:r>
            <a:r>
              <a:rPr lang="en-US" altLang="zh-CN" sz="1600" dirty="0" err="1">
                <a:solidFill>
                  <a:srgbClr val="FF0000"/>
                </a:solidFill>
                <a:latin typeface="华文新魏" panose="02010800040101010101" pitchFamily="2" charset="-122"/>
                <a:ea typeface="华文新魏" panose="02010800040101010101" pitchFamily="2" charset="-122"/>
              </a:rPr>
              <a:t>static_cast</a:t>
            </a:r>
            <a:r>
              <a:rPr lang="zh-CN" altLang="en-US" sz="1600" dirty="0">
                <a:solidFill>
                  <a:srgbClr val="FF0000"/>
                </a:solidFill>
                <a:latin typeface="华文新魏" panose="02010800040101010101" pitchFamily="2" charset="-122"/>
                <a:ea typeface="华文新魏" panose="02010800040101010101" pitchFamily="2" charset="-122"/>
              </a:rPr>
              <a:t>和</a:t>
            </a:r>
            <a:r>
              <a:rPr lang="en-US" altLang="zh-CN" sz="1600" dirty="0" err="1">
                <a:solidFill>
                  <a:srgbClr val="FF0000"/>
                </a:solidFill>
                <a:latin typeface="华文新魏" panose="02010800040101010101" pitchFamily="2" charset="-122"/>
                <a:ea typeface="华文新魏" panose="02010800040101010101" pitchFamily="2" charset="-122"/>
              </a:rPr>
              <a:t>const_cast</a:t>
            </a:r>
            <a:r>
              <a:rPr lang="zh-CN" altLang="en-US" sz="1600" dirty="0">
                <a:solidFill>
                  <a:srgbClr val="FF0000"/>
                </a:solidFill>
                <a:latin typeface="华文新魏" panose="02010800040101010101" pitchFamily="2" charset="-122"/>
                <a:ea typeface="华文新魏" panose="02010800040101010101" pitchFamily="2" charset="-122"/>
              </a:rPr>
              <a:t>都可用（</a:t>
            </a:r>
            <a:r>
              <a:rPr lang="en-US" altLang="zh-CN" sz="1600" dirty="0">
                <a:solidFill>
                  <a:srgbClr val="FF0000"/>
                </a:solidFill>
                <a:latin typeface="华文新魏" panose="02010800040101010101" pitchFamily="2" charset="-122"/>
                <a:ea typeface="华文新魏" panose="02010800040101010101" pitchFamily="2" charset="-122"/>
              </a:rPr>
              <a:t>volatile</a:t>
            </a:r>
            <a:r>
              <a:rPr lang="zh-CN" altLang="en-US" sz="1600" dirty="0">
                <a:solidFill>
                  <a:srgbClr val="FF0000"/>
                </a:solidFill>
                <a:latin typeface="华文新魏" panose="02010800040101010101" pitchFamily="2" charset="-122"/>
                <a:ea typeface="华文新魏" panose="02010800040101010101" pitchFamily="2" charset="-122"/>
              </a:rPr>
              <a:t>类似</a:t>
            </a:r>
            <a:r>
              <a:rPr lang="en-US" altLang="zh-CN" sz="1600" dirty="0">
                <a:solidFill>
                  <a:srgbClr val="FF0000"/>
                </a:solidFill>
                <a:latin typeface="华文新魏" panose="02010800040101010101" pitchFamily="2" charset="-122"/>
                <a:ea typeface="华文新魏" panose="02010800040101010101" pitchFamily="2" charset="-122"/>
              </a:rPr>
              <a:t>)</a:t>
            </a:r>
            <a:r>
              <a:rPr lang="zh-CN" altLang="en-US" sz="1600" dirty="0">
                <a:solidFill>
                  <a:srgbClr val="FF0000"/>
                </a:solidFill>
                <a:latin typeface="华文新魏" panose="02010800040101010101" pitchFamily="2" charset="-122"/>
                <a:ea typeface="华文新魏" panose="02010800040101010101" pitchFamily="2" charset="-122"/>
              </a:rPr>
              <a:t>。但要注意</a:t>
            </a:r>
            <a:r>
              <a:rPr lang="en-US" altLang="zh-CN" sz="1600" dirty="0" err="1">
                <a:solidFill>
                  <a:srgbClr val="FF0000"/>
                </a:solidFill>
                <a:latin typeface="华文新魏" panose="02010800040101010101" pitchFamily="2" charset="-122"/>
                <a:ea typeface="华文新魏" panose="02010800040101010101" pitchFamily="2" charset="-122"/>
              </a:rPr>
              <a:t>const_cast</a:t>
            </a:r>
            <a:r>
              <a:rPr lang="zh-CN" altLang="en-US" sz="1600" dirty="0">
                <a:solidFill>
                  <a:srgbClr val="FF0000"/>
                </a:solidFill>
                <a:latin typeface="华文新魏" panose="02010800040101010101" pitchFamily="2" charset="-122"/>
                <a:ea typeface="华文新魏" panose="02010800040101010101" pitchFamily="2" charset="-122"/>
              </a:rPr>
              <a:t>的目标类型必须是指针、引用</a:t>
            </a:r>
          </a:p>
          <a:p>
            <a:r>
              <a:rPr lang="zh-CN" altLang="en-US" sz="1600" dirty="0">
                <a:solidFill>
                  <a:srgbClr val="FF0000"/>
                </a:solidFill>
                <a:latin typeface="华文新魏" panose="02010800040101010101" pitchFamily="2" charset="-122"/>
                <a:ea typeface="华文新魏" panose="02010800040101010101" pitchFamily="2" charset="-122"/>
              </a:rPr>
              <a:t>   </a:t>
            </a:r>
            <a:r>
              <a:rPr lang="en-US" altLang="zh-CN" sz="1600" dirty="0">
                <a:solidFill>
                  <a:srgbClr val="FF0000"/>
                </a:solidFill>
                <a:latin typeface="华文新魏" panose="02010800040101010101" pitchFamily="2" charset="-122"/>
                <a:ea typeface="华文新魏" panose="02010800040101010101" pitchFamily="2" charset="-122"/>
              </a:rPr>
              <a:t>//</a:t>
            </a:r>
            <a:r>
              <a:rPr lang="en-US" altLang="zh-CN" sz="1600" dirty="0" err="1">
                <a:solidFill>
                  <a:srgbClr val="FF0000"/>
                </a:solidFill>
                <a:latin typeface="华文新魏" panose="02010800040101010101" pitchFamily="2" charset="-122"/>
                <a:ea typeface="华文新魏" panose="02010800040101010101" pitchFamily="2" charset="-122"/>
              </a:rPr>
              <a:t>static_cast</a:t>
            </a:r>
            <a:r>
              <a:rPr lang="zh-CN" altLang="en-US" sz="1600" dirty="0">
                <a:solidFill>
                  <a:srgbClr val="FF0000"/>
                </a:solidFill>
                <a:latin typeface="华文新魏" panose="02010800040101010101" pitchFamily="2" charset="-122"/>
                <a:ea typeface="华文新魏" panose="02010800040101010101" pitchFamily="2" charset="-122"/>
              </a:rPr>
              <a:t>不能用于底层</a:t>
            </a:r>
            <a:r>
              <a:rPr lang="en-US" altLang="zh-CN" sz="1600" dirty="0">
                <a:solidFill>
                  <a:srgbClr val="FF0000"/>
                </a:solidFill>
                <a:latin typeface="华文新魏" panose="02010800040101010101" pitchFamily="2" charset="-122"/>
                <a:ea typeface="华文新魏" panose="02010800040101010101" pitchFamily="2" charset="-122"/>
              </a:rPr>
              <a:t>const</a:t>
            </a:r>
          </a:p>
          <a:p>
            <a:r>
              <a:rPr lang="en-US" altLang="zh-CN" sz="1600" dirty="0">
                <a:latin typeface="华文新魏" panose="02010800040101010101" pitchFamily="2" charset="-122"/>
                <a:ea typeface="华文新魏" panose="02010800040101010101" pitchFamily="2" charset="-122"/>
              </a:rPr>
              <a:t>   int x = 0;  int *p1 = &amp;x;</a:t>
            </a:r>
          </a:p>
          <a:p>
            <a:r>
              <a:rPr lang="en-US" altLang="zh-CN" sz="1600" dirty="0">
                <a:latin typeface="华文新魏" panose="02010800040101010101" pitchFamily="2" charset="-122"/>
                <a:ea typeface="华文新魏" panose="02010800040101010101" pitchFamily="2" charset="-122"/>
              </a:rPr>
              <a:t>   const int i2 = </a:t>
            </a:r>
            <a:r>
              <a:rPr lang="en-US" altLang="zh-CN" sz="1600" dirty="0" err="1">
                <a:latin typeface="华文新魏" panose="02010800040101010101" pitchFamily="2" charset="-122"/>
                <a:ea typeface="华文新魏" panose="02010800040101010101" pitchFamily="2" charset="-122"/>
              </a:rPr>
              <a:t>static_cast</a:t>
            </a:r>
            <a:r>
              <a:rPr lang="en-US" altLang="zh-CN" sz="1600" dirty="0">
                <a:latin typeface="华文新魏" panose="02010800040101010101" pitchFamily="2" charset="-122"/>
                <a:ea typeface="华文新魏" panose="02010800040101010101" pitchFamily="2" charset="-122"/>
              </a:rPr>
              <a:t>&lt;const int&gt;(x);</a:t>
            </a:r>
          </a:p>
          <a:p>
            <a:r>
              <a:rPr lang="en-US" altLang="zh-CN" sz="1600" dirty="0">
                <a:latin typeface="华文新魏" panose="02010800040101010101" pitchFamily="2" charset="-122"/>
                <a:ea typeface="华文新魏" panose="02010800040101010101" pitchFamily="2" charset="-122"/>
              </a:rPr>
              <a:t>   const int *p2 = </a:t>
            </a:r>
            <a:r>
              <a:rPr lang="en-US" altLang="zh-CN" sz="1600" dirty="0" err="1">
                <a:latin typeface="华文新魏" panose="02010800040101010101" pitchFamily="2" charset="-122"/>
                <a:ea typeface="华文新魏" panose="02010800040101010101" pitchFamily="2" charset="-122"/>
              </a:rPr>
              <a:t>static_cast</a:t>
            </a:r>
            <a:r>
              <a:rPr lang="en-US" altLang="zh-CN" sz="1600" dirty="0">
                <a:latin typeface="华文新魏" panose="02010800040101010101" pitchFamily="2" charset="-122"/>
                <a:ea typeface="华文新魏" panose="02010800040101010101" pitchFamily="2" charset="-122"/>
              </a:rPr>
              <a:t>&lt;const int *&gt;(p1);	////p1</a:t>
            </a:r>
            <a:r>
              <a:rPr lang="zh-CN" altLang="en-US" sz="1600" dirty="0">
                <a:latin typeface="华文新魏" panose="02010800040101010101" pitchFamily="2" charset="-122"/>
                <a:ea typeface="华文新魏" panose="02010800040101010101" pitchFamily="2" charset="-122"/>
              </a:rPr>
              <a:t>无</a:t>
            </a:r>
            <a:r>
              <a:rPr lang="en-US" altLang="zh-CN" sz="1600" dirty="0">
                <a:latin typeface="华文新魏" panose="02010800040101010101" pitchFamily="2" charset="-122"/>
                <a:ea typeface="华文新魏" panose="02010800040101010101" pitchFamily="2" charset="-122"/>
              </a:rPr>
              <a:t>const</a:t>
            </a:r>
          </a:p>
          <a:p>
            <a:r>
              <a:rPr lang="en-US" altLang="zh-CN" sz="1600" dirty="0">
                <a:latin typeface="华文新魏" panose="02010800040101010101" pitchFamily="2" charset="-122"/>
                <a:ea typeface="华文新魏" panose="02010800040101010101" pitchFamily="2" charset="-122"/>
              </a:rPr>
              <a:t>   const int *p3 = </a:t>
            </a:r>
            <a:r>
              <a:rPr lang="en-US" altLang="zh-CN" sz="1600" dirty="0" err="1">
                <a:latin typeface="华文新魏" panose="02010800040101010101" pitchFamily="2" charset="-122"/>
                <a:ea typeface="华文新魏" panose="02010800040101010101" pitchFamily="2" charset="-122"/>
              </a:rPr>
              <a:t>const_cast</a:t>
            </a:r>
            <a:r>
              <a:rPr lang="en-US" altLang="zh-CN" sz="1600" dirty="0">
                <a:latin typeface="华文新魏" panose="02010800040101010101" pitchFamily="2" charset="-122"/>
                <a:ea typeface="华文新魏" panose="02010800040101010101" pitchFamily="2" charset="-122"/>
              </a:rPr>
              <a:t>&lt;const int *&gt;(p1);</a:t>
            </a:r>
          </a:p>
          <a:p>
            <a:r>
              <a:rPr lang="en-US" altLang="zh-CN" sz="1600" dirty="0">
                <a:latin typeface="华文新魏" panose="02010800040101010101" pitchFamily="2" charset="-122"/>
                <a:ea typeface="华文新魏" panose="02010800040101010101" pitchFamily="2" charset="-122"/>
              </a:rPr>
              <a:t>   int *const p4 = </a:t>
            </a:r>
            <a:r>
              <a:rPr lang="en-US" altLang="zh-CN" sz="1600" dirty="0" err="1">
                <a:latin typeface="华文新魏" panose="02010800040101010101" pitchFamily="2" charset="-122"/>
                <a:ea typeface="华文新魏" panose="02010800040101010101" pitchFamily="2" charset="-122"/>
              </a:rPr>
              <a:t>static_cast</a:t>
            </a:r>
            <a:r>
              <a:rPr lang="en-US" altLang="zh-CN" sz="1600" dirty="0">
                <a:latin typeface="华文新魏" panose="02010800040101010101" pitchFamily="2" charset="-122"/>
                <a:ea typeface="华文新魏" panose="02010800040101010101" pitchFamily="2" charset="-122"/>
              </a:rPr>
              <a:t>&lt; int *const&gt;(p1);</a:t>
            </a:r>
          </a:p>
          <a:p>
            <a:r>
              <a:rPr lang="en-US" altLang="zh-CN" sz="1600" dirty="0">
                <a:latin typeface="华文新魏" panose="02010800040101010101" pitchFamily="2" charset="-122"/>
                <a:ea typeface="华文新魏" panose="02010800040101010101" pitchFamily="2" charset="-122"/>
              </a:rPr>
              <a:t>   int *const p5 = </a:t>
            </a:r>
            <a:r>
              <a:rPr lang="en-US" altLang="zh-CN" sz="1600" dirty="0" err="1">
                <a:latin typeface="华文新魏" panose="02010800040101010101" pitchFamily="2" charset="-122"/>
                <a:ea typeface="华文新魏" panose="02010800040101010101" pitchFamily="2" charset="-122"/>
              </a:rPr>
              <a:t>const_cast</a:t>
            </a:r>
            <a:r>
              <a:rPr lang="en-US" altLang="zh-CN" sz="1600" dirty="0">
                <a:latin typeface="华文新魏" panose="02010800040101010101" pitchFamily="2" charset="-122"/>
                <a:ea typeface="华文新魏" panose="02010800040101010101" pitchFamily="2" charset="-122"/>
              </a:rPr>
              <a:t>&lt;int *const&gt;(p1);}</a:t>
            </a:r>
          </a:p>
        </p:txBody>
      </p:sp>
    </p:spTree>
    <p:extLst>
      <p:ext uri="{BB962C8B-B14F-4D97-AF65-F5344CB8AC3E}">
        <p14:creationId xmlns:p14="http://schemas.microsoft.com/office/powerpoint/2010/main" val="13068228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12</a:t>
            </a:r>
            <a:r>
              <a:rPr lang="zh-CN" altLang="en-US" b="1" dirty="0">
                <a:latin typeface="隶书" panose="02010509060101010101" pitchFamily="49" charset="-122"/>
                <a:ea typeface="隶书" panose="02010509060101010101" pitchFamily="49" charset="-122"/>
              </a:rPr>
              <a:t>章</a:t>
            </a:r>
            <a:r>
              <a:rPr lang="en-US" altLang="zh-CN" b="1" dirty="0">
                <a:latin typeface="隶书" panose="02010509060101010101" pitchFamily="49" charset="-122"/>
                <a:ea typeface="隶书" panose="02010509060101010101" pitchFamily="49" charset="-122"/>
              </a:rPr>
              <a:t>  </a:t>
            </a:r>
            <a:r>
              <a:rPr lang="zh-CN" altLang="en-US" b="1" dirty="0">
                <a:latin typeface="隶书" panose="02010509060101010101" pitchFamily="49" charset="-122"/>
                <a:ea typeface="隶书" panose="02010509060101010101" pitchFamily="49" charset="-122"/>
              </a:rPr>
              <a:t>类型解析、转换与推导</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838199" y="1825625"/>
            <a:ext cx="11303913" cy="1865531"/>
          </a:xfrm>
        </p:spPr>
        <p:txBody>
          <a:bodyPr/>
          <a:lstStyle/>
          <a:p>
            <a:pPr>
              <a:buFont typeface="Wingdings" panose="05000000000000000000" pitchFamily="2" charset="2"/>
              <a:buChar char="u"/>
            </a:pPr>
            <a:r>
              <a:rPr lang="en-US" altLang="zh-CN" dirty="0" err="1">
                <a:latin typeface="华文新魏" panose="02010800040101010101" pitchFamily="2" charset="-122"/>
                <a:ea typeface="华文新魏" panose="02010800040101010101" pitchFamily="2" charset="-122"/>
              </a:rPr>
              <a:t>dynamic_cast</a:t>
            </a:r>
            <a:r>
              <a:rPr lang="en-US" altLang="zh-CN" dirty="0">
                <a:latin typeface="华文新魏" panose="02010800040101010101" pitchFamily="2" charset="-122"/>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动态转换</a:t>
            </a:r>
          </a:p>
        </p:txBody>
      </p:sp>
      <p:sp>
        <p:nvSpPr>
          <p:cNvPr id="6" name="文本框 5">
            <a:extLst>
              <a:ext uri="{FF2B5EF4-FFF2-40B4-BE49-F238E27FC236}">
                <a16:creationId xmlns:a16="http://schemas.microsoft.com/office/drawing/2014/main" id="{2845B5B1-E0D9-48D9-A8B5-77F96D442EE8}"/>
              </a:ext>
            </a:extLst>
          </p:cNvPr>
          <p:cNvSpPr txBox="1"/>
          <p:nvPr/>
        </p:nvSpPr>
        <p:spPr>
          <a:xfrm>
            <a:off x="838200" y="2413744"/>
            <a:ext cx="10515600" cy="3611310"/>
          </a:xfrm>
          <a:prstGeom prst="rect">
            <a:avLst/>
          </a:prstGeom>
          <a:noFill/>
        </p:spPr>
        <p:txBody>
          <a:bodyPr wrap="square">
            <a:spAutoFit/>
          </a:bodyPr>
          <a:lstStyle/>
          <a:p>
            <a:pPr marL="228600"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关键字</a:t>
            </a:r>
            <a:r>
              <a:rPr lang="en-US" altLang="zh-CN" sz="2400" b="1" dirty="0" err="1">
                <a:latin typeface="华文新魏" panose="02010800040101010101" pitchFamily="2" charset="-122"/>
                <a:ea typeface="华文新魏" panose="02010800040101010101" pitchFamily="2" charset="-122"/>
              </a:rPr>
              <a:t>dynamic_cast</a:t>
            </a:r>
            <a:r>
              <a:rPr lang="zh-CN" altLang="en-US" sz="2400" b="1" dirty="0">
                <a:latin typeface="华文新魏" panose="02010800040101010101" pitchFamily="2" charset="-122"/>
                <a:ea typeface="华文新魏" panose="02010800040101010101" pitchFamily="2" charset="-122"/>
              </a:rPr>
              <a:t>主要用于</a:t>
            </a:r>
            <a:r>
              <a:rPr lang="zh-CN" altLang="en-US" sz="2400" b="1" dirty="0">
                <a:solidFill>
                  <a:srgbClr val="FF0000"/>
                </a:solidFill>
                <a:latin typeface="华文新魏" panose="02010800040101010101" pitchFamily="2" charset="-122"/>
                <a:ea typeface="华文新魏" panose="02010800040101010101" pitchFamily="2" charset="-122"/>
              </a:rPr>
              <a:t>子类向父类转换</a:t>
            </a:r>
            <a:r>
              <a:rPr lang="zh-CN" altLang="en-US" sz="2400" b="1" dirty="0">
                <a:latin typeface="华文新魏" panose="02010800040101010101" pitchFamily="2" charset="-122"/>
                <a:ea typeface="华文新魏" panose="02010800040101010101" pitchFamily="2" charset="-122"/>
              </a:rPr>
              <a:t>，以及有</a:t>
            </a:r>
            <a:r>
              <a:rPr lang="zh-CN" altLang="en-US" sz="2400" b="1" dirty="0">
                <a:solidFill>
                  <a:srgbClr val="FF0000"/>
                </a:solidFill>
                <a:latin typeface="华文新魏" panose="02010800040101010101" pitchFamily="2" charset="-122"/>
                <a:ea typeface="华文新魏" panose="02010800040101010101" pitchFamily="2" charset="-122"/>
              </a:rPr>
              <a:t>虚函数的基类向派生类</a:t>
            </a:r>
            <a:r>
              <a:rPr lang="zh-CN" altLang="en-US" sz="2400" b="1" dirty="0">
                <a:latin typeface="华文新魏" panose="02010800040101010101" pitchFamily="2" charset="-122"/>
                <a:ea typeface="华文新魏" panose="02010800040101010101" pitchFamily="2" charset="-122"/>
              </a:rPr>
              <a:t>转换。被转换的表达式必须涉及类类型。</a:t>
            </a:r>
            <a:endParaRPr lang="en-US" altLang="zh-CN" sz="2400" b="1" dirty="0">
              <a:latin typeface="华文新魏" panose="02010800040101010101" pitchFamily="2" charset="-122"/>
              <a:ea typeface="华文新魏" panose="02010800040101010101" pitchFamily="2" charset="-122"/>
            </a:endParaRPr>
          </a:p>
          <a:p>
            <a:pPr marL="228600"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使用格式为“</a:t>
            </a:r>
            <a:r>
              <a:rPr lang="en-US" altLang="zh-CN" sz="2400" b="1" dirty="0" err="1">
                <a:latin typeface="华文新魏" panose="02010800040101010101" pitchFamily="2" charset="-122"/>
                <a:ea typeface="华文新魏" panose="02010800040101010101" pitchFamily="2" charset="-122"/>
              </a:rPr>
              <a:t>dynamic_cast</a:t>
            </a:r>
            <a:r>
              <a:rPr lang="en-US" altLang="zh-CN" sz="2400" b="1" dirty="0">
                <a:latin typeface="华文新魏" panose="02010800040101010101" pitchFamily="2" charset="-122"/>
                <a:ea typeface="华文新魏" panose="02010800040101010101" pitchFamily="2" charset="-122"/>
              </a:rPr>
              <a:t>&lt;T&gt; (expr)”</a:t>
            </a:r>
            <a:r>
              <a:rPr lang="zh-CN" altLang="en-US" sz="2400" b="1" dirty="0">
                <a:latin typeface="华文新魏" panose="02010800040101010101" pitchFamily="2" charset="-122"/>
                <a:ea typeface="华文新魏" panose="02010800040101010101" pitchFamily="2" charset="-122"/>
              </a:rPr>
              <a:t>，要求</a:t>
            </a:r>
            <a:r>
              <a:rPr lang="en-US" altLang="zh-CN" sz="2400" b="1" dirty="0">
                <a:latin typeface="华文新魏" panose="02010800040101010101" pitchFamily="2" charset="-122"/>
                <a:ea typeface="华文新魏" panose="02010800040101010101" pitchFamily="2" charset="-122"/>
              </a:rPr>
              <a:t>T</a:t>
            </a:r>
            <a:r>
              <a:rPr lang="zh-CN" altLang="en-US" sz="2400" b="1" dirty="0">
                <a:latin typeface="华文新魏" panose="02010800040101010101" pitchFamily="2" charset="-122"/>
                <a:ea typeface="华文新魏" panose="02010800040101010101" pitchFamily="2" charset="-122"/>
              </a:rPr>
              <a:t>是类的引用、类的指针或者</a:t>
            </a:r>
            <a:r>
              <a:rPr lang="en-US" altLang="zh-CN" sz="2400" b="1" dirty="0">
                <a:latin typeface="华文新魏" panose="02010800040101010101" pitchFamily="2" charset="-122"/>
                <a:ea typeface="华文新魏" panose="02010800040101010101" pitchFamily="2" charset="-122"/>
              </a:rPr>
              <a:t>void*</a:t>
            </a:r>
            <a:r>
              <a:rPr lang="zh-CN" altLang="en-US" sz="2400" b="1" dirty="0">
                <a:latin typeface="华文新魏" panose="02010800040101010101" pitchFamily="2" charset="-122"/>
                <a:ea typeface="华文新魏" panose="02010800040101010101" pitchFamily="2" charset="-122"/>
              </a:rPr>
              <a:t>类型，而</a:t>
            </a:r>
            <a:r>
              <a:rPr lang="en-US" altLang="zh-CN" sz="2400" b="1" dirty="0">
                <a:latin typeface="华文新魏" panose="02010800040101010101" pitchFamily="2" charset="-122"/>
                <a:ea typeface="华文新魏" panose="02010800040101010101" pitchFamily="2" charset="-122"/>
              </a:rPr>
              <a:t>expr</a:t>
            </a:r>
            <a:r>
              <a:rPr lang="zh-CN" altLang="en-US" sz="2400" b="1" dirty="0">
                <a:latin typeface="华文新魏" panose="02010800040101010101" pitchFamily="2" charset="-122"/>
                <a:ea typeface="华文新魏" panose="02010800040101010101" pitchFamily="2" charset="-122"/>
              </a:rPr>
              <a:t>的源类型必须是</a:t>
            </a:r>
            <a:r>
              <a:rPr lang="zh-CN" altLang="en-US" sz="2400" b="1" dirty="0">
                <a:solidFill>
                  <a:srgbClr val="FF0000"/>
                </a:solidFill>
                <a:latin typeface="华文新魏" panose="02010800040101010101" pitchFamily="2" charset="-122"/>
                <a:ea typeface="华文新魏" panose="02010800040101010101" pitchFamily="2" charset="-122"/>
              </a:rPr>
              <a:t>类的对象（包括常量对象或变量对象：向引用类型转换</a:t>
            </a:r>
            <a:r>
              <a:rPr lang="zh-CN" altLang="en-US" sz="2400" b="1" dirty="0">
                <a:latin typeface="华文新魏" panose="02010800040101010101" pitchFamily="2" charset="-122"/>
                <a:ea typeface="华文新魏" panose="02010800040101010101" pitchFamily="2" charset="-122"/>
              </a:rPr>
              <a:t>）、父类或者子类的引用或指针。</a:t>
            </a:r>
            <a:endParaRPr lang="en-US" altLang="zh-CN" sz="2400" b="1" dirty="0">
              <a:latin typeface="华文新魏" panose="02010800040101010101" pitchFamily="2" charset="-122"/>
              <a:ea typeface="华文新魏" panose="02010800040101010101" pitchFamily="2" charset="-122"/>
            </a:endParaRPr>
          </a:p>
          <a:p>
            <a:pPr marL="228600" indent="-228600">
              <a:lnSpc>
                <a:spcPct val="90000"/>
              </a:lnSpc>
              <a:spcBef>
                <a:spcPts val="500"/>
              </a:spcBef>
              <a:buFont typeface="Wingdings" panose="05000000000000000000" pitchFamily="2" charset="2"/>
              <a:buChar char="l"/>
              <a:defRPr/>
            </a:pPr>
            <a:r>
              <a:rPr lang="en-US" altLang="zh-CN" sz="2400" b="1" dirty="0" err="1">
                <a:latin typeface="华文新魏" panose="02010800040101010101" pitchFamily="2" charset="-122"/>
                <a:ea typeface="华文新魏" panose="02010800040101010101" pitchFamily="2" charset="-122"/>
              </a:rPr>
              <a:t>dynamic_cast</a:t>
            </a:r>
            <a:r>
              <a:rPr lang="zh-CN" altLang="en-US" sz="2400" b="1" dirty="0">
                <a:latin typeface="华文新魏" panose="02010800040101010101" pitchFamily="2" charset="-122"/>
                <a:ea typeface="华文新魏" panose="02010800040101010101" pitchFamily="2" charset="-122"/>
              </a:rPr>
              <a:t>转换时不能去除数值表达式</a:t>
            </a:r>
            <a:r>
              <a:rPr lang="en-US" altLang="zh-CN" sz="2400" b="1" dirty="0">
                <a:latin typeface="华文新魏" panose="02010800040101010101" pitchFamily="2" charset="-122"/>
                <a:ea typeface="华文新魏" panose="02010800040101010101" pitchFamily="2" charset="-122"/>
              </a:rPr>
              <a:t>expr</a:t>
            </a:r>
            <a:r>
              <a:rPr lang="zh-CN" altLang="en-US" sz="2400" b="1" dirty="0">
                <a:latin typeface="华文新魏" panose="02010800040101010101" pitchFamily="2" charset="-122"/>
                <a:ea typeface="华文新魏" panose="02010800040101010101" pitchFamily="2" charset="-122"/>
              </a:rPr>
              <a:t>源类型中的</a:t>
            </a:r>
            <a:r>
              <a:rPr lang="en-US" altLang="zh-CN" sz="2400" b="1" dirty="0">
                <a:latin typeface="华文新魏" panose="02010800040101010101" pitchFamily="2" charset="-122"/>
                <a:ea typeface="华文新魏" panose="02010800040101010101" pitchFamily="2" charset="-122"/>
              </a:rPr>
              <a:t>const</a:t>
            </a:r>
            <a:r>
              <a:rPr lang="zh-CN" altLang="en-US" sz="2400" b="1" dirty="0">
                <a:latin typeface="华文新魏" panose="02010800040101010101" pitchFamily="2" charset="-122"/>
                <a:ea typeface="华文新魏" panose="02010800040101010101" pitchFamily="2" charset="-122"/>
              </a:rPr>
              <a:t>和</a:t>
            </a:r>
            <a:r>
              <a:rPr lang="en-US" altLang="zh-CN" sz="2400" b="1" dirty="0" err="1">
                <a:latin typeface="华文新魏" panose="02010800040101010101" pitchFamily="2" charset="-122"/>
                <a:ea typeface="华文新魏" panose="02010800040101010101" pitchFamily="2" charset="-122"/>
              </a:rPr>
              <a:t>volitale</a:t>
            </a:r>
            <a:r>
              <a:rPr lang="zh-CN" altLang="en-US" sz="2400" b="1" dirty="0">
                <a:latin typeface="华文新魏" panose="02010800040101010101" pitchFamily="2" charset="-122"/>
                <a:ea typeface="华文新魏" panose="02010800040101010101" pitchFamily="2" charset="-122"/>
              </a:rPr>
              <a:t>属性。</a:t>
            </a:r>
            <a:endParaRPr lang="en-US" altLang="zh-CN" sz="2400" b="1" dirty="0">
              <a:latin typeface="华文新魏" panose="02010800040101010101" pitchFamily="2" charset="-122"/>
              <a:ea typeface="华文新魏" panose="02010800040101010101" pitchFamily="2" charset="-122"/>
            </a:endParaRPr>
          </a:p>
          <a:p>
            <a:pPr marL="228600"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被转换的</a:t>
            </a:r>
            <a:r>
              <a:rPr lang="zh-CN" altLang="en-US" sz="2400" b="1" dirty="0">
                <a:solidFill>
                  <a:srgbClr val="FF0000"/>
                </a:solidFill>
                <a:latin typeface="华文新魏" panose="02010800040101010101" pitchFamily="2" charset="-122"/>
                <a:ea typeface="华文新魏" panose="02010800040101010101" pitchFamily="2" charset="-122"/>
              </a:rPr>
              <a:t>基类对象必须包含虚函数或纯虚函数才能转换为派生类对象</a:t>
            </a:r>
            <a:r>
              <a:rPr lang="zh-CN" altLang="en-US" sz="2400" b="1" dirty="0">
                <a:latin typeface="华文新魏" panose="02010800040101010101" pitchFamily="2" charset="-122"/>
                <a:ea typeface="华文新魏" panose="02010800040101010101" pitchFamily="2" charset="-122"/>
              </a:rPr>
              <a:t>。最好先用</a:t>
            </a:r>
            <a:r>
              <a:rPr lang="en-US" altLang="zh-CN" sz="2400" b="1" dirty="0" err="1">
                <a:latin typeface="华文新魏" panose="02010800040101010101" pitchFamily="2" charset="-122"/>
                <a:ea typeface="华文新魏" panose="02010800040101010101" pitchFamily="2" charset="-122"/>
              </a:rPr>
              <a:t>typeid</a:t>
            </a:r>
            <a:r>
              <a:rPr lang="zh-CN" altLang="en-US" sz="2400" b="1" dirty="0">
                <a:latin typeface="华文新魏" panose="02010800040101010101" pitchFamily="2" charset="-122"/>
                <a:ea typeface="华文新魏" panose="02010800040101010101" pitchFamily="2" charset="-122"/>
              </a:rPr>
              <a:t>检查确保</a:t>
            </a:r>
            <a:r>
              <a:rPr lang="zh-CN" altLang="en-US" sz="2400" b="1" dirty="0">
                <a:solidFill>
                  <a:srgbClr val="FF0000"/>
                </a:solidFill>
                <a:latin typeface="华文新魏" panose="02010800040101010101" pitchFamily="2" charset="-122"/>
                <a:ea typeface="华文新魏" panose="02010800040101010101" pitchFamily="2" charset="-122"/>
              </a:rPr>
              <a:t>基类对象实际上就是派生类对象</a:t>
            </a:r>
            <a:r>
              <a:rPr lang="zh-CN" altLang="en-US" sz="2400" b="1" dirty="0">
                <a:latin typeface="华文新魏" panose="02010800040101010101" pitchFamily="2" charset="-122"/>
                <a:ea typeface="华文新魏" panose="02010800040101010101" pitchFamily="2" charset="-122"/>
              </a:rPr>
              <a:t>。转换失败得到空指（指针类型的</a:t>
            </a:r>
            <a:r>
              <a:rPr lang="en-US" altLang="zh-CN" sz="2400" b="1" dirty="0" err="1">
                <a:latin typeface="华文新魏" panose="02010800040101010101" pitchFamily="2" charset="-122"/>
                <a:ea typeface="华文新魏" panose="02010800040101010101" pitchFamily="2" charset="-122"/>
              </a:rPr>
              <a:t>dynamic_cast</a:t>
            </a:r>
            <a:r>
              <a:rPr lang="zh-CN" altLang="en-US" sz="2400" b="1" dirty="0">
                <a:latin typeface="华文新魏" panose="02010800040101010101" pitchFamily="2" charset="-122"/>
                <a:ea typeface="华文新魏" panose="02010800040101010101" pitchFamily="2" charset="-122"/>
              </a:rPr>
              <a:t>）针或出现异常（引用类型的</a:t>
            </a:r>
            <a:r>
              <a:rPr lang="en-US" altLang="zh-CN" sz="2400" b="1" dirty="0" err="1">
                <a:latin typeface="华文新魏" panose="02010800040101010101" pitchFamily="2" charset="-122"/>
                <a:ea typeface="华文新魏" panose="02010800040101010101" pitchFamily="2" charset="-122"/>
              </a:rPr>
              <a:t>dynamic_cast</a:t>
            </a:r>
            <a:r>
              <a:rPr lang="en-US" altLang="zh-CN" sz="2400" b="1" dirty="0">
                <a:latin typeface="华文新魏" panose="02010800040101010101" pitchFamily="2" charset="-122"/>
                <a:ea typeface="华文新魏" panose="02010800040101010101" pitchFamily="2" charset="-122"/>
              </a:rPr>
              <a:t>)</a:t>
            </a:r>
          </a:p>
        </p:txBody>
      </p:sp>
    </p:spTree>
    <p:extLst>
      <p:ext uri="{BB962C8B-B14F-4D97-AF65-F5344CB8AC3E}">
        <p14:creationId xmlns:p14="http://schemas.microsoft.com/office/powerpoint/2010/main" val="1795527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12</a:t>
            </a:r>
            <a:r>
              <a:rPr lang="zh-CN" altLang="en-US" b="1" dirty="0">
                <a:latin typeface="隶书" panose="02010509060101010101" pitchFamily="49" charset="-122"/>
                <a:ea typeface="隶书" panose="02010509060101010101" pitchFamily="49" charset="-122"/>
              </a:rPr>
              <a:t>章</a:t>
            </a:r>
            <a:r>
              <a:rPr lang="en-US" altLang="zh-CN" b="1" dirty="0">
                <a:latin typeface="隶书" panose="02010509060101010101" pitchFamily="49" charset="-122"/>
                <a:ea typeface="隶书" panose="02010509060101010101" pitchFamily="49" charset="-122"/>
              </a:rPr>
              <a:t>  </a:t>
            </a:r>
            <a:r>
              <a:rPr lang="zh-CN" altLang="en-US" b="1" dirty="0">
                <a:latin typeface="隶书" panose="02010509060101010101" pitchFamily="49" charset="-122"/>
                <a:ea typeface="隶书" panose="02010509060101010101" pitchFamily="49" charset="-122"/>
              </a:rPr>
              <a:t>类型解析、转换与推导</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838200" y="1399497"/>
            <a:ext cx="10515600" cy="4351338"/>
          </a:xfrm>
        </p:spPr>
        <p:txBody>
          <a:bodyPr/>
          <a:lstStyle/>
          <a:p>
            <a:pPr>
              <a:buFont typeface="Wingdings" panose="05000000000000000000" pitchFamily="2" charset="2"/>
              <a:buChar char="u"/>
            </a:pPr>
            <a:r>
              <a:rPr lang="en-US" altLang="zh-CN" dirty="0"/>
              <a:t>12.1  </a:t>
            </a:r>
            <a:r>
              <a:rPr lang="zh-CN" altLang="en-US" dirty="0"/>
              <a:t>隐式与显式类型转换</a:t>
            </a:r>
          </a:p>
        </p:txBody>
      </p:sp>
      <p:sp>
        <p:nvSpPr>
          <p:cNvPr id="6" name="文本框 5">
            <a:extLst>
              <a:ext uri="{FF2B5EF4-FFF2-40B4-BE49-F238E27FC236}">
                <a16:creationId xmlns:a16="http://schemas.microsoft.com/office/drawing/2014/main" id="{2845B5B1-E0D9-48D9-A8B5-77F96D442EE8}"/>
              </a:ext>
            </a:extLst>
          </p:cNvPr>
          <p:cNvSpPr txBox="1"/>
          <p:nvPr/>
        </p:nvSpPr>
        <p:spPr>
          <a:xfrm>
            <a:off x="102786" y="2005371"/>
            <a:ext cx="11615738" cy="3736920"/>
          </a:xfrm>
          <a:prstGeom prst="rect">
            <a:avLst/>
          </a:prstGeom>
          <a:noFill/>
        </p:spPr>
        <p:txBody>
          <a:bodyPr wrap="square">
            <a:spAutoFit/>
          </a:bodyPr>
          <a:lstStyle/>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简单类型字节数：</a:t>
            </a:r>
            <a:r>
              <a:rPr lang="en-US" altLang="zh-CN" sz="2400" b="1" dirty="0" err="1">
                <a:solidFill>
                  <a:srgbClr val="FF0000"/>
                </a:solidFill>
                <a:latin typeface="华文新魏" panose="02010800040101010101" pitchFamily="2" charset="-122"/>
                <a:ea typeface="华文新魏" panose="02010800040101010101" pitchFamily="2" charset="-122"/>
              </a:rPr>
              <a:t>sizeof</a:t>
            </a:r>
            <a:r>
              <a:rPr lang="en-US" altLang="zh-CN" sz="2400" b="1" dirty="0">
                <a:solidFill>
                  <a:srgbClr val="FF0000"/>
                </a:solidFill>
                <a:latin typeface="华文新魏" panose="02010800040101010101" pitchFamily="2" charset="-122"/>
                <a:ea typeface="华文新魏" panose="02010800040101010101" pitchFamily="2" charset="-122"/>
              </a:rPr>
              <a:t>(bool)≤</a:t>
            </a:r>
            <a:r>
              <a:rPr lang="en-US" altLang="zh-CN" sz="2400" b="1" dirty="0" err="1">
                <a:solidFill>
                  <a:srgbClr val="FF0000"/>
                </a:solidFill>
                <a:latin typeface="华文新魏" panose="02010800040101010101" pitchFamily="2" charset="-122"/>
                <a:ea typeface="华文新魏" panose="02010800040101010101" pitchFamily="2" charset="-122"/>
              </a:rPr>
              <a:t>sizeof</a:t>
            </a:r>
            <a:r>
              <a:rPr lang="en-US" altLang="zh-CN" sz="2400" b="1" dirty="0">
                <a:solidFill>
                  <a:srgbClr val="FF0000"/>
                </a:solidFill>
                <a:latin typeface="华文新魏" panose="02010800040101010101" pitchFamily="2" charset="-122"/>
                <a:ea typeface="华文新魏" panose="02010800040101010101" pitchFamily="2" charset="-122"/>
              </a:rPr>
              <a:t>(char)≤</a:t>
            </a:r>
            <a:r>
              <a:rPr lang="en-US" altLang="zh-CN" sz="2400" b="1" dirty="0" err="1">
                <a:solidFill>
                  <a:srgbClr val="FF0000"/>
                </a:solidFill>
                <a:latin typeface="华文新魏" panose="02010800040101010101" pitchFamily="2" charset="-122"/>
                <a:ea typeface="华文新魏" panose="02010800040101010101" pitchFamily="2" charset="-122"/>
              </a:rPr>
              <a:t>sizeof</a:t>
            </a:r>
            <a:r>
              <a:rPr lang="en-US" altLang="zh-CN" sz="2400" b="1" dirty="0">
                <a:solidFill>
                  <a:srgbClr val="FF0000"/>
                </a:solidFill>
                <a:latin typeface="华文新魏" panose="02010800040101010101" pitchFamily="2" charset="-122"/>
                <a:ea typeface="华文新魏" panose="02010800040101010101" pitchFamily="2" charset="-122"/>
              </a:rPr>
              <a:t>(short)≤ </a:t>
            </a:r>
            <a:r>
              <a:rPr lang="en-US" altLang="zh-CN" sz="2400" b="1" dirty="0" err="1">
                <a:solidFill>
                  <a:srgbClr val="FF0000"/>
                </a:solidFill>
                <a:latin typeface="华文新魏" panose="02010800040101010101" pitchFamily="2" charset="-122"/>
                <a:ea typeface="华文新魏" panose="02010800040101010101" pitchFamily="2" charset="-122"/>
              </a:rPr>
              <a:t>sizeof</a:t>
            </a:r>
            <a:r>
              <a:rPr lang="en-US" altLang="zh-CN" sz="2400" b="1" dirty="0">
                <a:solidFill>
                  <a:srgbClr val="FF0000"/>
                </a:solidFill>
                <a:latin typeface="华文新魏" panose="02010800040101010101" pitchFamily="2" charset="-122"/>
                <a:ea typeface="华文新魏" panose="02010800040101010101" pitchFamily="2" charset="-122"/>
              </a:rPr>
              <a:t>(int)≤</a:t>
            </a:r>
            <a:r>
              <a:rPr lang="en-US" altLang="zh-CN" sz="2400" b="1" dirty="0" err="1">
                <a:solidFill>
                  <a:srgbClr val="FF0000"/>
                </a:solidFill>
                <a:latin typeface="华文新魏" panose="02010800040101010101" pitchFamily="2" charset="-122"/>
                <a:ea typeface="华文新魏" panose="02010800040101010101" pitchFamily="2" charset="-122"/>
              </a:rPr>
              <a:t>sizeof</a:t>
            </a:r>
            <a:r>
              <a:rPr lang="en-US" altLang="zh-CN" sz="2400" b="1" dirty="0">
                <a:solidFill>
                  <a:srgbClr val="FF0000"/>
                </a:solidFill>
                <a:latin typeface="华文新魏" panose="02010800040101010101" pitchFamily="2" charset="-122"/>
                <a:ea typeface="华文新魏" panose="02010800040101010101" pitchFamily="2" charset="-122"/>
              </a:rPr>
              <a:t> (long)≤</a:t>
            </a:r>
            <a:r>
              <a:rPr lang="en-US" altLang="zh-CN" sz="2400" b="1" dirty="0" err="1">
                <a:solidFill>
                  <a:srgbClr val="FF0000"/>
                </a:solidFill>
                <a:latin typeface="华文新魏" panose="02010800040101010101" pitchFamily="2" charset="-122"/>
                <a:ea typeface="华文新魏" panose="02010800040101010101" pitchFamily="2" charset="-122"/>
              </a:rPr>
              <a:t>sizeof</a:t>
            </a:r>
            <a:r>
              <a:rPr lang="en-US" altLang="zh-CN" sz="2400" b="1" dirty="0">
                <a:solidFill>
                  <a:srgbClr val="FF0000"/>
                </a:solidFill>
                <a:latin typeface="华文新魏" panose="02010800040101010101" pitchFamily="2" charset="-122"/>
                <a:ea typeface="华文新魏" panose="02010800040101010101" pitchFamily="2" charset="-122"/>
              </a:rPr>
              <a:t>(float)≤</a:t>
            </a:r>
            <a:r>
              <a:rPr lang="en-US" altLang="zh-CN" sz="2400" b="1" dirty="0" err="1">
                <a:solidFill>
                  <a:srgbClr val="FF0000"/>
                </a:solidFill>
                <a:latin typeface="华文新魏" panose="02010800040101010101" pitchFamily="2" charset="-122"/>
                <a:ea typeface="华文新魏" panose="02010800040101010101" pitchFamily="2" charset="-122"/>
              </a:rPr>
              <a:t>sizeof</a:t>
            </a:r>
            <a:r>
              <a:rPr lang="en-US" altLang="zh-CN" sz="2400" b="1" dirty="0">
                <a:solidFill>
                  <a:srgbClr val="FF0000"/>
                </a:solidFill>
                <a:latin typeface="华文新魏" panose="02010800040101010101" pitchFamily="2" charset="-122"/>
                <a:ea typeface="华文新魏" panose="02010800040101010101" pitchFamily="2" charset="-122"/>
              </a:rPr>
              <a:t>(double)≤</a:t>
            </a:r>
            <a:r>
              <a:rPr lang="en-US" altLang="zh-CN" sz="2400" b="1" dirty="0" err="1">
                <a:solidFill>
                  <a:srgbClr val="FF0000"/>
                </a:solidFill>
                <a:latin typeface="华文新魏" panose="02010800040101010101" pitchFamily="2" charset="-122"/>
                <a:ea typeface="华文新魏" panose="02010800040101010101" pitchFamily="2" charset="-122"/>
              </a:rPr>
              <a:t>sizeof</a:t>
            </a:r>
            <a:r>
              <a:rPr lang="en-US" altLang="zh-CN" sz="2400" b="1" dirty="0">
                <a:solidFill>
                  <a:srgbClr val="FF0000"/>
                </a:solidFill>
                <a:latin typeface="华文新魏" panose="02010800040101010101" pitchFamily="2" charset="-122"/>
                <a:ea typeface="华文新魏" panose="02010800040101010101" pitchFamily="2" charset="-122"/>
              </a:rPr>
              <a:t>(long</a:t>
            </a:r>
            <a:r>
              <a:rPr lang="zh-CN" altLang="en-US" sz="2400" b="1" dirty="0">
                <a:solidFill>
                  <a:srgbClr val="FF0000"/>
                </a:solidFill>
                <a:latin typeface="华文新魏" panose="02010800040101010101" pitchFamily="2" charset="-122"/>
                <a:ea typeface="华文新魏" panose="02010800040101010101" pitchFamily="2" charset="-122"/>
              </a:rPr>
              <a:t> </a:t>
            </a:r>
            <a:r>
              <a:rPr lang="en-US" altLang="zh-CN" sz="2400" b="1" dirty="0">
                <a:solidFill>
                  <a:srgbClr val="FF0000"/>
                </a:solidFill>
                <a:latin typeface="华文新魏" panose="02010800040101010101" pitchFamily="2" charset="-122"/>
                <a:ea typeface="华文新魏" panose="02010800040101010101" pitchFamily="2" charset="-122"/>
              </a:rPr>
              <a:t>double) </a:t>
            </a:r>
            <a:r>
              <a:rPr lang="zh-CN" altLang="en-US" sz="2400" b="1" dirty="0">
                <a:latin typeface="华文新魏" panose="02010800040101010101" pitchFamily="2" charset="-122"/>
                <a:ea typeface="华文新魏" panose="02010800040101010101" pitchFamily="2" charset="-122"/>
              </a:rPr>
              <a:t>。</a:t>
            </a: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字节数少的类型向字节数多的类型转换时，不会引起数据的精度损失。</a:t>
            </a: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无风险的转换由编译程序自动完成，这种自动转换也称为</a:t>
            </a:r>
            <a:r>
              <a:rPr lang="zh-CN" altLang="en-US" sz="2400" b="1" dirty="0">
                <a:solidFill>
                  <a:srgbClr val="FF0000"/>
                </a:solidFill>
                <a:latin typeface="华文新魏" panose="02010800040101010101" pitchFamily="2" charset="-122"/>
                <a:ea typeface="华文新魏" panose="02010800040101010101" pitchFamily="2" charset="-122"/>
              </a:rPr>
              <a:t>隐式类型转换</a:t>
            </a:r>
            <a:r>
              <a:rPr lang="zh-CN" altLang="en-US" sz="2400" b="1" dirty="0">
                <a:latin typeface="华文新魏" panose="02010800040101010101" pitchFamily="2" charset="-122"/>
                <a:ea typeface="华文新魏" panose="02010800040101010101" pitchFamily="2" charset="-122"/>
              </a:rPr>
              <a:t>。</a:t>
            </a: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隐式转换的基本方式</a:t>
            </a:r>
            <a:r>
              <a:rPr lang="en-US" altLang="zh-CN" sz="2400" b="1" dirty="0">
                <a:latin typeface="华文新魏" panose="02010800040101010101" pitchFamily="2" charset="-122"/>
                <a:ea typeface="华文新魏" panose="02010800040101010101" pitchFamily="2" charset="-122"/>
                <a:sym typeface="Wingdings" panose="05000000000000000000" pitchFamily="2" charset="2"/>
              </a:rPr>
              <a:t>:</a:t>
            </a:r>
            <a:r>
              <a:rPr lang="zh-CN" altLang="en-US" sz="2400" b="1" dirty="0">
                <a:latin typeface="华文新魏" panose="02010800040101010101" pitchFamily="2" charset="-122"/>
                <a:ea typeface="华文新魏" panose="02010800040101010101" pitchFamily="2" charset="-122"/>
                <a:sym typeface="Wingdings" panose="05000000000000000000" pitchFamily="2" charset="2"/>
              </a:rPr>
              <a:t> </a:t>
            </a:r>
            <a:r>
              <a:rPr lang="en-US" altLang="zh-CN" sz="2400" b="1" dirty="0">
                <a:latin typeface="华文新魏" panose="02010800040101010101" pitchFamily="2" charset="-122"/>
                <a:ea typeface="华文新魏" panose="02010800040101010101" pitchFamily="2" charset="-122"/>
                <a:sym typeface="Wingdings" panose="05000000000000000000" pitchFamily="2" charset="2"/>
              </a:rPr>
              <a:t>(1)</a:t>
            </a:r>
            <a:r>
              <a:rPr lang="zh-CN" altLang="en-US" sz="2400" b="1" dirty="0">
                <a:latin typeface="华文新魏" panose="02010800040101010101" pitchFamily="2" charset="-122"/>
                <a:ea typeface="华文新魏" panose="02010800040101010101" pitchFamily="2" charset="-122"/>
                <a:sym typeface="Wingdings" panose="05000000000000000000" pitchFamily="2" charset="2"/>
              </a:rPr>
              <a:t>非浮点类型字节少的向字节数多的转换</a:t>
            </a:r>
            <a:r>
              <a:rPr lang="en-US" altLang="zh-CN" sz="2400" b="1" dirty="0">
                <a:latin typeface="华文新魏" panose="02010800040101010101" pitchFamily="2" charset="-122"/>
                <a:ea typeface="华文新魏" panose="02010800040101010101" pitchFamily="2" charset="-122"/>
                <a:sym typeface="Wingdings" panose="05000000000000000000" pitchFamily="2" charset="2"/>
              </a:rPr>
              <a:t>;(2)</a:t>
            </a:r>
            <a:r>
              <a:rPr lang="zh-CN" altLang="en-US" sz="2400" b="1" dirty="0">
                <a:solidFill>
                  <a:srgbClr val="FF0000"/>
                </a:solidFill>
                <a:latin typeface="华文新魏" panose="02010800040101010101" pitchFamily="2" charset="-122"/>
                <a:ea typeface="华文新魏" panose="02010800040101010101" pitchFamily="2" charset="-122"/>
                <a:sym typeface="Wingdings" panose="05000000000000000000" pitchFamily="2" charset="2"/>
              </a:rPr>
              <a:t>非浮点类型有符号数向无符号数转换</a:t>
            </a:r>
            <a:r>
              <a:rPr lang="en-US" altLang="zh-CN" sz="2400" b="1" dirty="0">
                <a:latin typeface="华文新魏" panose="02010800040101010101" pitchFamily="2" charset="-122"/>
                <a:ea typeface="华文新魏" panose="02010800040101010101" pitchFamily="2" charset="-122"/>
                <a:sym typeface="Wingdings" panose="05000000000000000000" pitchFamily="2" charset="2"/>
              </a:rPr>
              <a:t>;(3)</a:t>
            </a:r>
            <a:r>
              <a:rPr lang="zh-CN" altLang="en-US" sz="2400" b="1" dirty="0">
                <a:latin typeface="华文新魏" panose="02010800040101010101" pitchFamily="2" charset="-122"/>
                <a:ea typeface="华文新魏" panose="02010800040101010101" pitchFamily="2" charset="-122"/>
                <a:sym typeface="Wingdings" panose="05000000000000000000" pitchFamily="2" charset="2"/>
              </a:rPr>
              <a:t>运算时整数向</a:t>
            </a:r>
            <a:r>
              <a:rPr lang="en-US" altLang="zh-CN" sz="2400" b="1" dirty="0">
                <a:latin typeface="华文新魏" panose="02010800040101010101" pitchFamily="2" charset="-122"/>
                <a:ea typeface="华文新魏" panose="02010800040101010101" pitchFamily="2" charset="-122"/>
                <a:sym typeface="Wingdings" panose="05000000000000000000" pitchFamily="2" charset="2"/>
              </a:rPr>
              <a:t>double</a:t>
            </a:r>
            <a:r>
              <a:rPr lang="zh-CN" altLang="en-US" sz="2400" b="1" dirty="0">
                <a:latin typeface="华文新魏" panose="02010800040101010101" pitchFamily="2" charset="-122"/>
                <a:ea typeface="华文新魏" panose="02010800040101010101" pitchFamily="2" charset="-122"/>
                <a:sym typeface="Wingdings" panose="05000000000000000000" pitchFamily="2" charset="2"/>
              </a:rPr>
              <a:t>类型的转换</a:t>
            </a:r>
            <a:r>
              <a:rPr lang="zh-CN" altLang="en-US" sz="2400" b="1" dirty="0">
                <a:latin typeface="华文新魏" panose="02010800040101010101" pitchFamily="2" charset="-122"/>
                <a:ea typeface="华文新魏" panose="02010800040101010101" pitchFamily="2" charset="-122"/>
              </a:rPr>
              <a:t>。</a:t>
            </a:r>
            <a:endParaRPr lang="en-US" altLang="zh-CN" sz="2400" b="1" dirty="0">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默认时，</a:t>
            </a:r>
            <a:r>
              <a:rPr lang="en-US" altLang="zh-CN" sz="2400" b="1" dirty="0">
                <a:latin typeface="华文新魏" panose="02010800040101010101" pitchFamily="2" charset="-122"/>
                <a:ea typeface="华文新魏" panose="02010800040101010101" pitchFamily="2" charset="-122"/>
              </a:rPr>
              <a:t>bool</a:t>
            </a:r>
            <a:r>
              <a:rPr lang="zh-CN" altLang="en-US" sz="2400" b="1" dirty="0">
                <a:latin typeface="华文新魏" panose="02010800040101010101" pitchFamily="2" charset="-122"/>
                <a:ea typeface="华文新魏" panose="02010800040101010101" pitchFamily="2" charset="-122"/>
              </a:rPr>
              <a:t>、</a:t>
            </a:r>
            <a:r>
              <a:rPr lang="en-US" altLang="zh-CN" sz="2400" b="1" dirty="0">
                <a:latin typeface="华文新魏" panose="02010800040101010101" pitchFamily="2" charset="-122"/>
                <a:ea typeface="华文新魏" panose="02010800040101010101" pitchFamily="2" charset="-122"/>
              </a:rPr>
              <a:t>char</a:t>
            </a:r>
            <a:r>
              <a:rPr lang="zh-CN" altLang="en-US" sz="2400" b="1" dirty="0">
                <a:latin typeface="华文新魏" panose="02010800040101010101" pitchFamily="2" charset="-122"/>
                <a:ea typeface="华文新魏" panose="02010800040101010101" pitchFamily="2" charset="-122"/>
              </a:rPr>
              <a:t>、</a:t>
            </a:r>
            <a:r>
              <a:rPr lang="en-US" altLang="zh-CN" sz="2400" b="1" dirty="0">
                <a:latin typeface="华文新魏" panose="02010800040101010101" pitchFamily="2" charset="-122"/>
                <a:ea typeface="华文新魏" panose="02010800040101010101" pitchFamily="2" charset="-122"/>
              </a:rPr>
              <a:t>short</a:t>
            </a:r>
            <a:r>
              <a:rPr lang="zh-CN" altLang="en-US" sz="2400" b="1" dirty="0">
                <a:latin typeface="华文新魏" panose="02010800040101010101" pitchFamily="2" charset="-122"/>
                <a:ea typeface="华文新魏" panose="02010800040101010101" pitchFamily="2" charset="-122"/>
              </a:rPr>
              <a:t>和</a:t>
            </a:r>
            <a:r>
              <a:rPr lang="en-US" altLang="zh-CN" sz="2400" b="1" dirty="0">
                <a:latin typeface="华文新魏" panose="02010800040101010101" pitchFamily="2" charset="-122"/>
                <a:ea typeface="华文新魏" panose="02010800040101010101" pitchFamily="2" charset="-122"/>
              </a:rPr>
              <a:t>int</a:t>
            </a:r>
            <a:r>
              <a:rPr lang="zh-CN" altLang="en-US" sz="2400" b="1" dirty="0">
                <a:latin typeface="华文新魏" panose="02010800040101010101" pitchFamily="2" charset="-122"/>
                <a:ea typeface="华文新魏" panose="02010800040101010101" pitchFamily="2" charset="-122"/>
              </a:rPr>
              <a:t>的运算按</a:t>
            </a:r>
            <a:r>
              <a:rPr lang="en-US" altLang="zh-CN" sz="2400" b="1" dirty="0">
                <a:latin typeface="华文新魏" panose="02010800040101010101" pitchFamily="2" charset="-122"/>
                <a:ea typeface="华文新魏" panose="02010800040101010101" pitchFamily="2" charset="-122"/>
              </a:rPr>
              <a:t>int</a:t>
            </a:r>
            <a:r>
              <a:rPr lang="zh-CN" altLang="en-US" sz="2400" b="1" dirty="0">
                <a:latin typeface="华文新魏" panose="02010800040101010101" pitchFamily="2" charset="-122"/>
                <a:ea typeface="华文新魏" panose="02010800040101010101" pitchFamily="2" charset="-122"/>
              </a:rPr>
              <a:t>类型进行，所有浮点常量及浮点数的运算按</a:t>
            </a:r>
            <a:r>
              <a:rPr lang="en-US" altLang="zh-CN" sz="2400" b="1" dirty="0">
                <a:latin typeface="华文新魏" panose="02010800040101010101" pitchFamily="2" charset="-122"/>
                <a:ea typeface="华文新魏" panose="02010800040101010101" pitchFamily="2" charset="-122"/>
              </a:rPr>
              <a:t>double</a:t>
            </a:r>
            <a:r>
              <a:rPr lang="zh-CN" altLang="en-US" sz="2400" b="1" dirty="0">
                <a:latin typeface="华文新魏" panose="02010800040101010101" pitchFamily="2" charset="-122"/>
                <a:ea typeface="华文新魏" panose="02010800040101010101" pitchFamily="2" charset="-122"/>
              </a:rPr>
              <a:t>类型进行。</a:t>
            </a:r>
            <a:endParaRPr lang="en-US" altLang="zh-CN" sz="2400" b="1" dirty="0">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赋值或函数调用时实参与形参的类型相容，是指可以隐式转换，包括父子类的相容</a:t>
            </a:r>
            <a:r>
              <a:rPr lang="zh-CN" altLang="en-US" sz="2400" b="1" dirty="0">
                <a:latin typeface="Times New Roman" panose="02020603050405020304" pitchFamily="18" charset="0"/>
              </a:rPr>
              <a:t>。</a:t>
            </a:r>
          </a:p>
        </p:txBody>
      </p:sp>
    </p:spTree>
    <p:extLst>
      <p:ext uri="{BB962C8B-B14F-4D97-AF65-F5344CB8AC3E}">
        <p14:creationId xmlns:p14="http://schemas.microsoft.com/office/powerpoint/2010/main" val="17697823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12</a:t>
            </a:r>
            <a:r>
              <a:rPr lang="zh-CN" altLang="en-US" b="1" dirty="0">
                <a:latin typeface="隶书" panose="02010509060101010101" pitchFamily="49" charset="-122"/>
                <a:ea typeface="隶书" panose="02010509060101010101" pitchFamily="49" charset="-122"/>
              </a:rPr>
              <a:t>章</a:t>
            </a:r>
            <a:r>
              <a:rPr lang="en-US" altLang="zh-CN" b="1" dirty="0">
                <a:latin typeface="隶书" panose="02010509060101010101" pitchFamily="49" charset="-122"/>
                <a:ea typeface="隶书" panose="02010509060101010101" pitchFamily="49" charset="-122"/>
              </a:rPr>
              <a:t>  </a:t>
            </a:r>
            <a:r>
              <a:rPr lang="zh-CN" altLang="en-US" b="1" dirty="0">
                <a:latin typeface="隶书" panose="02010509060101010101" pitchFamily="49" charset="-122"/>
                <a:ea typeface="隶书" panose="02010509060101010101" pitchFamily="49" charset="-122"/>
              </a:rPr>
              <a:t>类型解析、转换与推导</a:t>
            </a:r>
          </a:p>
        </p:txBody>
      </p:sp>
      <p:sp>
        <p:nvSpPr>
          <p:cNvPr id="5" name="文本框 4">
            <a:extLst>
              <a:ext uri="{FF2B5EF4-FFF2-40B4-BE49-F238E27FC236}">
                <a16:creationId xmlns:a16="http://schemas.microsoft.com/office/drawing/2014/main" id="{380B03AD-6B26-46E9-8DF6-5F499518425B}"/>
              </a:ext>
            </a:extLst>
          </p:cNvPr>
          <p:cNvSpPr txBox="1"/>
          <p:nvPr/>
        </p:nvSpPr>
        <p:spPr>
          <a:xfrm>
            <a:off x="499685" y="1476117"/>
            <a:ext cx="11192630" cy="5355312"/>
          </a:xfrm>
          <a:prstGeom prst="rect">
            <a:avLst/>
          </a:prstGeom>
          <a:noFill/>
        </p:spPr>
        <p:txBody>
          <a:bodyPr wrap="square">
            <a:spAutoFit/>
          </a:bodyPr>
          <a:lstStyle/>
          <a:p>
            <a:r>
              <a:rPr lang="en-US" altLang="zh-CN" dirty="0">
                <a:latin typeface="华文新魏" panose="02010800040101010101" pitchFamily="2" charset="-122"/>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例</a:t>
            </a:r>
            <a:r>
              <a:rPr lang="en-US" altLang="zh-CN" dirty="0">
                <a:latin typeface="华文新魏" panose="02010800040101010101" pitchFamily="2" charset="-122"/>
                <a:ea typeface="华文新魏" panose="02010800040101010101" pitchFamily="2" charset="-122"/>
              </a:rPr>
              <a:t>12.11】</a:t>
            </a:r>
            <a:r>
              <a:rPr lang="zh-CN" altLang="en-US" dirty="0">
                <a:solidFill>
                  <a:srgbClr val="FF0000"/>
                </a:solidFill>
                <a:latin typeface="华文新魏" panose="02010800040101010101" pitchFamily="2" charset="-122"/>
                <a:ea typeface="华文新魏" panose="02010800040101010101" pitchFamily="2" charset="-122"/>
              </a:rPr>
              <a:t>运行时不能使用</a:t>
            </a:r>
            <a:r>
              <a:rPr lang="en-US" altLang="zh-CN" dirty="0" err="1">
                <a:solidFill>
                  <a:srgbClr val="FF0000"/>
                </a:solidFill>
                <a:latin typeface="华文新魏" panose="02010800040101010101" pitchFamily="2" charset="-122"/>
                <a:ea typeface="华文新魏" panose="02010800040101010101" pitchFamily="2" charset="-122"/>
              </a:rPr>
              <a:t>dynamic_cast</a:t>
            </a:r>
            <a:r>
              <a:rPr lang="zh-CN" altLang="en-US" dirty="0">
                <a:solidFill>
                  <a:srgbClr val="FF0000"/>
                </a:solidFill>
                <a:latin typeface="华文新魏" panose="02010800040101010101" pitchFamily="2" charset="-122"/>
                <a:ea typeface="华文新魏" panose="02010800040101010101" pitchFamily="2" charset="-122"/>
              </a:rPr>
              <a:t>将有址引用转换为无址引用。</a:t>
            </a:r>
            <a:endParaRPr lang="en-US" altLang="zh-CN" dirty="0">
              <a:solidFill>
                <a:srgbClr val="FF0000"/>
              </a:solidFill>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#include &lt;iostream&gt;</a:t>
            </a:r>
          </a:p>
          <a:p>
            <a:r>
              <a:rPr lang="en-US" altLang="zh-CN" dirty="0">
                <a:latin typeface="华文新魏" panose="02010800040101010101" pitchFamily="2" charset="-122"/>
                <a:ea typeface="华文新魏" panose="02010800040101010101" pitchFamily="2" charset="-122"/>
              </a:rPr>
              <a:t>using namespace std;</a:t>
            </a:r>
          </a:p>
          <a:p>
            <a:r>
              <a:rPr lang="en-US" altLang="zh-CN" dirty="0">
                <a:latin typeface="华文新魏" panose="02010800040101010101" pitchFamily="2" charset="-122"/>
                <a:ea typeface="华文新魏" panose="02010800040101010101" pitchFamily="2" charset="-122"/>
              </a:rPr>
              <a:t>struct B { </a:t>
            </a:r>
          </a:p>
          <a:p>
            <a:r>
              <a:rPr lang="en-US" altLang="zh-CN" dirty="0">
                <a:latin typeface="华文新魏" panose="02010800040101010101" pitchFamily="2" charset="-122"/>
                <a:ea typeface="华文新魏" panose="02010800040101010101" pitchFamily="2" charset="-122"/>
              </a:rPr>
              <a:t>    int m; </a:t>
            </a:r>
          </a:p>
          <a:p>
            <a:r>
              <a:rPr lang="en-US" altLang="zh-CN" dirty="0">
                <a:latin typeface="华文新魏" panose="02010800040101010101" pitchFamily="2" charset="-122"/>
                <a:ea typeface="华文新魏" panose="02010800040101010101" pitchFamily="2" charset="-122"/>
              </a:rPr>
              <a:t>    B(int x): m(x) { }</a:t>
            </a:r>
          </a:p>
          <a:p>
            <a:r>
              <a:rPr lang="en-US" altLang="zh-CN" dirty="0">
                <a:latin typeface="华文新魏" panose="02010800040101010101" pitchFamily="2" charset="-122"/>
                <a:ea typeface="华文新魏" panose="02010800040101010101" pitchFamily="2" charset="-122"/>
              </a:rPr>
              <a:t>    virtual void f( ) { </a:t>
            </a:r>
            <a:r>
              <a:rPr lang="en-US" altLang="zh-CN" dirty="0" err="1">
                <a:latin typeface="华文新魏" panose="02010800040101010101" pitchFamily="2" charset="-122"/>
                <a:ea typeface="华文新魏" panose="02010800040101010101" pitchFamily="2" charset="-122"/>
              </a:rPr>
              <a:t>cout</a:t>
            </a:r>
            <a:r>
              <a:rPr lang="en-US" altLang="zh-CN" dirty="0">
                <a:latin typeface="华文新魏" panose="02010800040101010101" pitchFamily="2" charset="-122"/>
                <a:ea typeface="华文新魏" panose="02010800040101010101" pitchFamily="2" charset="-122"/>
              </a:rPr>
              <a:t> &lt;&lt; 'B'; }	   //</a:t>
            </a:r>
            <a:r>
              <a:rPr lang="zh-CN" altLang="en-US" dirty="0">
                <a:latin typeface="华文新魏" panose="02010800040101010101" pitchFamily="2" charset="-122"/>
                <a:ea typeface="华文新魏" panose="02010800040101010101" pitchFamily="2" charset="-122"/>
              </a:rPr>
              <a:t>若无虚函数，“</a:t>
            </a:r>
            <a:r>
              <a:rPr lang="en-US" altLang="zh-CN" dirty="0" err="1">
                <a:latin typeface="华文新魏" panose="02010800040101010101" pitchFamily="2" charset="-122"/>
                <a:ea typeface="华文新魏" panose="02010800040101010101" pitchFamily="2" charset="-122"/>
              </a:rPr>
              <a:t>dynamic_cast</a:t>
            </a:r>
            <a:r>
              <a:rPr lang="en-US" altLang="zh-CN" dirty="0">
                <a:latin typeface="华文新魏" panose="02010800040101010101" pitchFamily="2" charset="-122"/>
                <a:ea typeface="华文新魏" panose="02010800040101010101" pitchFamily="2" charset="-122"/>
              </a:rPr>
              <a:t>&lt;D*&gt;(&amp;b)”</a:t>
            </a:r>
            <a:r>
              <a:rPr lang="zh-CN" altLang="en-US" dirty="0">
                <a:latin typeface="华文新魏" panose="02010800040101010101" pitchFamily="2" charset="-122"/>
                <a:ea typeface="华文新魏" panose="02010800040101010101" pitchFamily="2" charset="-122"/>
              </a:rPr>
              <a:t>向下转换出错</a:t>
            </a:r>
          </a:p>
          <a:p>
            <a:r>
              <a:rPr lang="en-US" altLang="zh-CN" dirty="0">
                <a:latin typeface="华文新魏" panose="02010800040101010101" pitchFamily="2" charset="-122"/>
                <a:ea typeface="华文新魏" panose="02010800040101010101" pitchFamily="2" charset="-122"/>
              </a:rPr>
              <a:t>} b;</a:t>
            </a:r>
          </a:p>
          <a:p>
            <a:r>
              <a:rPr lang="en-US" altLang="zh-CN" dirty="0">
                <a:latin typeface="华文新魏" panose="02010800040101010101" pitchFamily="2" charset="-122"/>
                <a:ea typeface="华文新魏" panose="02010800040101010101" pitchFamily="2" charset="-122"/>
              </a:rPr>
              <a:t>struct D : public B { 		//B</a:t>
            </a:r>
            <a:r>
              <a:rPr lang="zh-CN" altLang="en-US" dirty="0">
                <a:latin typeface="华文新魏" panose="02010800040101010101" pitchFamily="2" charset="-122"/>
                <a:ea typeface="华文新魏" panose="02010800040101010101" pitchFamily="2" charset="-122"/>
              </a:rPr>
              <a:t>是父类，</a:t>
            </a:r>
            <a:r>
              <a:rPr lang="en-US" altLang="zh-CN" dirty="0">
                <a:latin typeface="华文新魏" panose="02010800040101010101" pitchFamily="2" charset="-122"/>
                <a:ea typeface="华文新魏" panose="02010800040101010101" pitchFamily="2" charset="-122"/>
              </a:rPr>
              <a:t>D</a:t>
            </a:r>
            <a:r>
              <a:rPr lang="zh-CN" altLang="en-US" dirty="0">
                <a:latin typeface="华文新魏" panose="02010800040101010101" pitchFamily="2" charset="-122"/>
                <a:ea typeface="华文新魏" panose="02010800040101010101" pitchFamily="2" charset="-122"/>
              </a:rPr>
              <a:t>是子类</a:t>
            </a:r>
          </a:p>
          <a:p>
            <a:r>
              <a:rPr lang="zh-CN" altLang="en-US" dirty="0">
                <a:latin typeface="华文新魏" panose="02010800040101010101" pitchFamily="2" charset="-122"/>
                <a:ea typeface="华文新魏" panose="02010800040101010101" pitchFamily="2" charset="-122"/>
              </a:rPr>
              <a:t>    </a:t>
            </a:r>
            <a:r>
              <a:rPr lang="en-US" altLang="zh-CN" dirty="0">
                <a:latin typeface="华文新魏" panose="02010800040101010101" pitchFamily="2" charset="-122"/>
                <a:ea typeface="华文新魏" panose="02010800040101010101" pitchFamily="2" charset="-122"/>
              </a:rPr>
              <a:t>int n; </a:t>
            </a:r>
          </a:p>
          <a:p>
            <a:r>
              <a:rPr lang="en-US" altLang="zh-CN" dirty="0">
                <a:latin typeface="华文新魏" panose="02010800040101010101" pitchFamily="2" charset="-122"/>
                <a:ea typeface="华文新魏" panose="02010800040101010101" pitchFamily="2" charset="-122"/>
              </a:rPr>
              <a:t>    D(int x, int y): B(x), n(y) { }</a:t>
            </a:r>
          </a:p>
          <a:p>
            <a:r>
              <a:rPr lang="en-US" altLang="zh-CN" dirty="0">
                <a:latin typeface="华文新魏" panose="02010800040101010101" pitchFamily="2" charset="-122"/>
                <a:ea typeface="华文新魏" panose="02010800040101010101" pitchFamily="2" charset="-122"/>
              </a:rPr>
              <a:t>    void f( ) { </a:t>
            </a:r>
            <a:r>
              <a:rPr lang="en-US" altLang="zh-CN" dirty="0" err="1">
                <a:latin typeface="华文新魏" panose="02010800040101010101" pitchFamily="2" charset="-122"/>
                <a:ea typeface="华文新魏" panose="02010800040101010101" pitchFamily="2" charset="-122"/>
              </a:rPr>
              <a:t>cout</a:t>
            </a:r>
            <a:r>
              <a:rPr lang="en-US" altLang="zh-CN" dirty="0">
                <a:latin typeface="华文新魏" panose="02010800040101010101" pitchFamily="2" charset="-122"/>
                <a:ea typeface="华文新魏" panose="02010800040101010101" pitchFamily="2" charset="-122"/>
              </a:rPr>
              <a:t> &lt;&lt; 'D'; }		//</a:t>
            </a:r>
            <a:r>
              <a:rPr lang="zh-CN" altLang="en-US" dirty="0">
                <a:latin typeface="华文新魏" panose="02010800040101010101" pitchFamily="2" charset="-122"/>
                <a:ea typeface="华文新魏" panose="02010800040101010101" pitchFamily="2" charset="-122"/>
              </a:rPr>
              <a:t>函数</a:t>
            </a:r>
            <a:r>
              <a:rPr lang="en-US" altLang="zh-CN" dirty="0">
                <a:latin typeface="华文新魏" panose="02010800040101010101" pitchFamily="2" charset="-122"/>
                <a:ea typeface="华文新魏" panose="02010800040101010101" pitchFamily="2" charset="-122"/>
              </a:rPr>
              <a:t>f()</a:t>
            </a:r>
            <a:r>
              <a:rPr lang="zh-CN" altLang="en-US" dirty="0">
                <a:latin typeface="华文新魏" panose="02010800040101010101" pitchFamily="2" charset="-122"/>
                <a:ea typeface="华文新魏" panose="02010800040101010101" pitchFamily="2" charset="-122"/>
              </a:rPr>
              <a:t>自动成为虚函数</a:t>
            </a:r>
            <a:endParaRPr lang="en-US" altLang="zh-CN" dirty="0">
              <a:latin typeface="华文新魏" panose="02010800040101010101" pitchFamily="2" charset="-122"/>
              <a:ea typeface="华文新魏" panose="02010800040101010101" pitchFamily="2" charset="-122"/>
            </a:endParaRPr>
          </a:p>
          <a:p>
            <a:r>
              <a:rPr lang="zh-CN" altLang="en-US" dirty="0">
                <a:latin typeface="华文新魏" panose="02010800040101010101" pitchFamily="2" charset="-122"/>
                <a:ea typeface="华文新魏" panose="02010800040101010101" pitchFamily="2" charset="-122"/>
              </a:rPr>
              <a:t>    </a:t>
            </a:r>
            <a:r>
              <a:rPr lang="en-US" altLang="zh-CN" dirty="0">
                <a:latin typeface="华文新魏" panose="02010800040101010101" pitchFamily="2" charset="-122"/>
                <a:ea typeface="华文新魏" panose="02010800040101010101" pitchFamily="2" charset="-122"/>
              </a:rPr>
              <a:t>void g(){ </a:t>
            </a:r>
            <a:r>
              <a:rPr lang="en-US" altLang="zh-CN" dirty="0" err="1">
                <a:latin typeface="华文新魏" panose="02010800040101010101" pitchFamily="2" charset="-122"/>
                <a:ea typeface="华文新魏" panose="02010800040101010101" pitchFamily="2" charset="-122"/>
              </a:rPr>
              <a:t>cout</a:t>
            </a:r>
            <a:r>
              <a:rPr lang="en-US" altLang="zh-CN" dirty="0">
                <a:latin typeface="华文新魏" panose="02010800040101010101" pitchFamily="2" charset="-122"/>
                <a:ea typeface="华文新魏" panose="02010800040101010101" pitchFamily="2" charset="-122"/>
              </a:rPr>
              <a:t> &lt;&lt; n &lt;&lt; </a:t>
            </a:r>
            <a:r>
              <a:rPr lang="en-US" altLang="zh-CN" dirty="0" err="1">
                <a:latin typeface="华文新魏" panose="02010800040101010101" pitchFamily="2" charset="-122"/>
                <a:ea typeface="华文新魏" panose="02010800040101010101" pitchFamily="2" charset="-122"/>
              </a:rPr>
              <a:t>endl</a:t>
            </a:r>
            <a:r>
              <a:rPr lang="en-US" altLang="zh-CN" dirty="0">
                <a:latin typeface="华文新魏" panose="02010800040101010101" pitchFamily="2" charset="-122"/>
                <a:ea typeface="华文新魏" panose="02010800040101010101" pitchFamily="2" charset="-122"/>
              </a:rPr>
              <a:t>; }</a:t>
            </a:r>
            <a:endParaRPr lang="zh-CN" altLang="en-US"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a:t>
            </a:r>
          </a:p>
          <a:p>
            <a:r>
              <a:rPr lang="en-US" altLang="zh-CN" dirty="0">
                <a:latin typeface="华文新魏" panose="02010800040101010101" pitchFamily="2" charset="-122"/>
                <a:ea typeface="华文新魏" panose="02010800040101010101" pitchFamily="2" charset="-122"/>
              </a:rPr>
              <a:t>void main( ) {</a:t>
            </a:r>
          </a:p>
          <a:p>
            <a:r>
              <a:rPr lang="en-US" altLang="zh-CN" dirty="0">
                <a:latin typeface="华文新魏" panose="02010800040101010101" pitchFamily="2" charset="-122"/>
                <a:ea typeface="华文新魏" panose="02010800040101010101" pitchFamily="2" charset="-122"/>
              </a:rPr>
              <a:t>    B a(3);</a:t>
            </a:r>
          </a:p>
          <a:p>
            <a:r>
              <a:rPr lang="en-US" altLang="zh-CN" dirty="0">
                <a:latin typeface="华文新魏" panose="02010800040101010101" pitchFamily="2" charset="-122"/>
                <a:ea typeface="华文新魏" panose="02010800040101010101" pitchFamily="2" charset="-122"/>
              </a:rPr>
              <a:t>    B &amp;b=a;</a:t>
            </a:r>
          </a:p>
          <a:p>
            <a:r>
              <a:rPr lang="en-US" altLang="zh-CN" dirty="0">
                <a:latin typeface="华文新魏" panose="02010800040101010101" pitchFamily="2" charset="-122"/>
                <a:ea typeface="华文新魏" panose="02010800040101010101" pitchFamily="2" charset="-122"/>
              </a:rPr>
              <a:t>    D c(5, 7);</a:t>
            </a:r>
          </a:p>
          <a:p>
            <a:r>
              <a:rPr lang="en-US" altLang="zh-CN" dirty="0">
                <a:latin typeface="华文新魏" panose="02010800040101010101" pitchFamily="2" charset="-122"/>
                <a:ea typeface="华文新魏" panose="02010800040101010101" pitchFamily="2" charset="-122"/>
              </a:rPr>
              <a:t>    D &amp;d = c;</a:t>
            </a:r>
          </a:p>
        </p:txBody>
      </p:sp>
    </p:spTree>
    <p:extLst>
      <p:ext uri="{BB962C8B-B14F-4D97-AF65-F5344CB8AC3E}">
        <p14:creationId xmlns:p14="http://schemas.microsoft.com/office/powerpoint/2010/main" val="34614087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D5970809-59CE-4312-A5B9-A2FE6018A5BF}"/>
              </a:ext>
            </a:extLst>
          </p:cNvPr>
          <p:cNvSpPr txBox="1"/>
          <p:nvPr/>
        </p:nvSpPr>
        <p:spPr>
          <a:xfrm>
            <a:off x="157595" y="190667"/>
            <a:ext cx="11876809" cy="6186309"/>
          </a:xfrm>
          <a:prstGeom prst="rect">
            <a:avLst/>
          </a:prstGeom>
          <a:noFill/>
        </p:spPr>
        <p:txBody>
          <a:bodyPr wrap="square">
            <a:spAutoFit/>
          </a:bodyPr>
          <a:lstStyle/>
          <a:p>
            <a:r>
              <a:rPr lang="en-US" altLang="zh-CN" dirty="0">
                <a:latin typeface="华文新魏" panose="02010800040101010101" pitchFamily="2" charset="-122"/>
                <a:ea typeface="华文新魏" panose="02010800040101010101" pitchFamily="2" charset="-122"/>
              </a:rPr>
              <a:t>    D *pc1 = </a:t>
            </a:r>
            <a:r>
              <a:rPr lang="en-US" altLang="zh-CN" dirty="0" err="1">
                <a:latin typeface="华文新魏" panose="02010800040101010101" pitchFamily="2" charset="-122"/>
                <a:ea typeface="华文新魏" panose="02010800040101010101" pitchFamily="2" charset="-122"/>
              </a:rPr>
              <a:t>static_cast</a:t>
            </a:r>
            <a:r>
              <a:rPr lang="en-US" altLang="zh-CN" dirty="0">
                <a:latin typeface="华文新魏" panose="02010800040101010101" pitchFamily="2" charset="-122"/>
                <a:ea typeface="华文新魏" panose="02010800040101010101" pitchFamily="2" charset="-122"/>
              </a:rPr>
              <a:t>&lt;D*&gt;(&amp;a);	//</a:t>
            </a:r>
            <a:r>
              <a:rPr lang="zh-CN" altLang="en-US" dirty="0">
                <a:latin typeface="华文新魏" panose="02010800040101010101" pitchFamily="2" charset="-122"/>
                <a:ea typeface="华文新魏" panose="02010800040101010101" pitchFamily="2" charset="-122"/>
              </a:rPr>
              <a:t>语法正确但为</a:t>
            </a:r>
            <a:r>
              <a:rPr lang="zh-CN" altLang="en-US" dirty="0">
                <a:solidFill>
                  <a:srgbClr val="FF0000"/>
                </a:solidFill>
                <a:latin typeface="华文新魏" panose="02010800040101010101" pitchFamily="2" charset="-122"/>
                <a:ea typeface="华文新魏" panose="02010800040101010101" pitchFamily="2" charset="-122"/>
              </a:rPr>
              <a:t>不安全</a:t>
            </a:r>
            <a:r>
              <a:rPr lang="zh-CN" altLang="en-US" dirty="0">
                <a:latin typeface="华文新魏" panose="02010800040101010101" pitchFamily="2" charset="-122"/>
                <a:ea typeface="华文新魏" panose="02010800040101010101" pitchFamily="2" charset="-122"/>
              </a:rPr>
              <a:t>的自上向下转换</a:t>
            </a:r>
          </a:p>
          <a:p>
            <a:r>
              <a:rPr lang="en-US" altLang="zh-CN" dirty="0">
                <a:latin typeface="华文新魏" panose="02010800040101010101" pitchFamily="2" charset="-122"/>
                <a:ea typeface="华文新魏" panose="02010800040101010101" pitchFamily="2" charset="-122"/>
              </a:rPr>
              <a:t>    pc1-&gt;f();			//</a:t>
            </a:r>
            <a:r>
              <a:rPr lang="zh-CN" altLang="en-US" dirty="0">
                <a:latin typeface="华文新魏" panose="02010800040101010101" pitchFamily="2" charset="-122"/>
                <a:ea typeface="华文新魏" panose="02010800040101010101" pitchFamily="2" charset="-122"/>
              </a:rPr>
              <a:t>输出</a:t>
            </a:r>
            <a:r>
              <a:rPr lang="en-US" altLang="zh-CN" dirty="0">
                <a:latin typeface="华文新魏" panose="02010800040101010101" pitchFamily="2" charset="-122"/>
                <a:ea typeface="华文新魏" panose="02010800040101010101" pitchFamily="2" charset="-122"/>
              </a:rPr>
              <a:t>B</a:t>
            </a:r>
          </a:p>
          <a:p>
            <a:r>
              <a:rPr lang="en-US" altLang="zh-CN" dirty="0">
                <a:latin typeface="华文新魏" panose="02010800040101010101" pitchFamily="2" charset="-122"/>
                <a:ea typeface="华文新魏" panose="02010800040101010101" pitchFamily="2" charset="-122"/>
              </a:rPr>
              <a:t>    pc1-&gt;g();			//</a:t>
            </a:r>
            <a:r>
              <a:rPr lang="zh-CN" altLang="en-US" dirty="0">
                <a:solidFill>
                  <a:srgbClr val="FF0000"/>
                </a:solidFill>
                <a:latin typeface="华文新魏" panose="02010800040101010101" pitchFamily="2" charset="-122"/>
                <a:ea typeface="华文新魏" panose="02010800040101010101" pitchFamily="2" charset="-122"/>
              </a:rPr>
              <a:t>输出随机数，因为</a:t>
            </a:r>
            <a:r>
              <a:rPr lang="en-US" altLang="zh-CN" dirty="0">
                <a:solidFill>
                  <a:srgbClr val="FF0000"/>
                </a:solidFill>
                <a:latin typeface="华文新魏" panose="02010800040101010101" pitchFamily="2" charset="-122"/>
                <a:ea typeface="华文新魏" panose="02010800040101010101" pitchFamily="2" charset="-122"/>
              </a:rPr>
              <a:t>a</a:t>
            </a:r>
            <a:r>
              <a:rPr lang="zh-CN" altLang="en-US" dirty="0">
                <a:solidFill>
                  <a:srgbClr val="FF0000"/>
                </a:solidFill>
                <a:latin typeface="华文新魏" panose="02010800040101010101" pitchFamily="2" charset="-122"/>
                <a:ea typeface="华文新魏" panose="02010800040101010101" pitchFamily="2" charset="-122"/>
              </a:rPr>
              <a:t>不是</a:t>
            </a:r>
            <a:r>
              <a:rPr lang="en-US" altLang="zh-CN" dirty="0">
                <a:solidFill>
                  <a:srgbClr val="FF0000"/>
                </a:solidFill>
                <a:latin typeface="华文新魏" panose="02010800040101010101" pitchFamily="2" charset="-122"/>
                <a:ea typeface="华文新魏" panose="02010800040101010101" pitchFamily="2" charset="-122"/>
              </a:rPr>
              <a:t>D</a:t>
            </a:r>
            <a:r>
              <a:rPr lang="zh-CN" altLang="en-US" dirty="0">
                <a:solidFill>
                  <a:srgbClr val="FF0000"/>
                </a:solidFill>
                <a:latin typeface="华文新魏" panose="02010800040101010101" pitchFamily="2" charset="-122"/>
                <a:ea typeface="华文新魏" panose="02010800040101010101" pitchFamily="2" charset="-122"/>
              </a:rPr>
              <a:t>类型对象，因此</a:t>
            </a:r>
            <a:r>
              <a:rPr lang="en-US" altLang="zh-CN" dirty="0" err="1">
                <a:solidFill>
                  <a:srgbClr val="FF0000"/>
                </a:solidFill>
                <a:latin typeface="华文新魏" panose="02010800040101010101" pitchFamily="2" charset="-122"/>
                <a:ea typeface="华文新魏" panose="02010800040101010101" pitchFamily="2" charset="-122"/>
              </a:rPr>
              <a:t>static_cast</a:t>
            </a:r>
            <a:r>
              <a:rPr lang="en-US" altLang="zh-CN" dirty="0">
                <a:solidFill>
                  <a:srgbClr val="FF0000"/>
                </a:solidFill>
                <a:latin typeface="华文新魏" panose="02010800040101010101" pitchFamily="2" charset="-122"/>
                <a:ea typeface="华文新魏" panose="02010800040101010101" pitchFamily="2" charset="-122"/>
              </a:rPr>
              <a:t>&lt;D*&gt;(&amp;a);</a:t>
            </a:r>
            <a:r>
              <a:rPr lang="zh-CN" altLang="en-US" dirty="0">
                <a:solidFill>
                  <a:srgbClr val="FF0000"/>
                </a:solidFill>
                <a:latin typeface="华文新魏" panose="02010800040101010101" pitchFamily="2" charset="-122"/>
                <a:ea typeface="华文新魏" panose="02010800040101010101" pitchFamily="2" charset="-122"/>
              </a:rPr>
              <a:t>是不安全的</a:t>
            </a:r>
          </a:p>
          <a:p>
            <a:r>
              <a:rPr lang="en-US" altLang="zh-CN" dirty="0">
                <a:latin typeface="华文新魏" panose="02010800040101010101" pitchFamily="2" charset="-122"/>
                <a:ea typeface="华文新魏" panose="02010800040101010101" pitchFamily="2" charset="-122"/>
              </a:rPr>
              <a:t>    D *pc2 = </a:t>
            </a:r>
            <a:r>
              <a:rPr lang="en-US" altLang="zh-CN" dirty="0" err="1">
                <a:latin typeface="华文新魏" panose="02010800040101010101" pitchFamily="2" charset="-122"/>
                <a:ea typeface="华文新魏" panose="02010800040101010101" pitchFamily="2" charset="-122"/>
              </a:rPr>
              <a:t>static_cast</a:t>
            </a:r>
            <a:r>
              <a:rPr lang="en-US" altLang="zh-CN" dirty="0">
                <a:latin typeface="华文新魏" panose="02010800040101010101" pitchFamily="2" charset="-122"/>
                <a:ea typeface="华文新魏" panose="02010800040101010101" pitchFamily="2" charset="-122"/>
              </a:rPr>
              <a:t>&lt;D*&gt;(&amp;b);	//</a:t>
            </a:r>
            <a:r>
              <a:rPr lang="zh-CN" altLang="en-US" dirty="0">
                <a:latin typeface="华文新魏" panose="02010800040101010101" pitchFamily="2" charset="-122"/>
                <a:ea typeface="华文新魏" panose="02010800040101010101" pitchFamily="2" charset="-122"/>
              </a:rPr>
              <a:t>语法正确但为</a:t>
            </a:r>
            <a:r>
              <a:rPr lang="zh-CN" altLang="en-US" dirty="0">
                <a:solidFill>
                  <a:srgbClr val="FF0000"/>
                </a:solidFill>
                <a:latin typeface="华文新魏" panose="02010800040101010101" pitchFamily="2" charset="-122"/>
                <a:ea typeface="华文新魏" panose="02010800040101010101" pitchFamily="2" charset="-122"/>
              </a:rPr>
              <a:t>不安全</a:t>
            </a:r>
            <a:r>
              <a:rPr lang="zh-CN" altLang="en-US" dirty="0">
                <a:latin typeface="华文新魏" panose="02010800040101010101" pitchFamily="2" charset="-122"/>
                <a:ea typeface="华文新魏" panose="02010800040101010101" pitchFamily="2" charset="-122"/>
              </a:rPr>
              <a:t>的自上向下转换</a:t>
            </a:r>
            <a:r>
              <a:rPr lang="en-US" altLang="zh-CN" dirty="0">
                <a:latin typeface="华文新魏" panose="02010800040101010101" pitchFamily="2" charset="-122"/>
                <a:ea typeface="华文新魏" panose="02010800040101010101" pitchFamily="2" charset="-122"/>
              </a:rPr>
              <a:t>. b</a:t>
            </a:r>
            <a:r>
              <a:rPr lang="zh-CN" altLang="en-US" dirty="0">
                <a:latin typeface="华文新魏" panose="02010800040101010101" pitchFamily="2" charset="-122"/>
                <a:ea typeface="华文新魏" panose="02010800040101010101" pitchFamily="2" charset="-122"/>
              </a:rPr>
              <a:t>是</a:t>
            </a:r>
            <a:r>
              <a:rPr lang="en-US" altLang="zh-CN" dirty="0">
                <a:latin typeface="华文新魏" panose="02010800040101010101" pitchFamily="2" charset="-122"/>
                <a:ea typeface="华文新魏" panose="02010800040101010101" pitchFamily="2" charset="-122"/>
              </a:rPr>
              <a:t>a</a:t>
            </a:r>
            <a:r>
              <a:rPr lang="zh-CN" altLang="en-US" dirty="0">
                <a:latin typeface="华文新魏" panose="02010800040101010101" pitchFamily="2" charset="-122"/>
                <a:ea typeface="华文新魏" panose="02010800040101010101" pitchFamily="2" charset="-122"/>
              </a:rPr>
              <a:t>的引用，和上面等价</a:t>
            </a:r>
          </a:p>
          <a:p>
            <a:r>
              <a:rPr lang="en-US" altLang="zh-CN" dirty="0">
                <a:latin typeface="华文新魏" panose="02010800040101010101" pitchFamily="2" charset="-122"/>
                <a:ea typeface="华文新魏" panose="02010800040101010101" pitchFamily="2" charset="-122"/>
              </a:rPr>
              <a:t>    pc2-&gt;f();			//</a:t>
            </a:r>
            <a:r>
              <a:rPr lang="zh-CN" altLang="en-US" dirty="0">
                <a:latin typeface="华文新魏" panose="02010800040101010101" pitchFamily="2" charset="-122"/>
                <a:ea typeface="华文新魏" panose="02010800040101010101" pitchFamily="2" charset="-122"/>
              </a:rPr>
              <a:t>输出</a:t>
            </a:r>
            <a:r>
              <a:rPr lang="en-US" altLang="zh-CN" dirty="0">
                <a:latin typeface="华文新魏" panose="02010800040101010101" pitchFamily="2" charset="-122"/>
                <a:ea typeface="华文新魏" panose="02010800040101010101" pitchFamily="2" charset="-122"/>
              </a:rPr>
              <a:t>B</a:t>
            </a:r>
          </a:p>
          <a:p>
            <a:endParaRPr lang="en-US" altLang="zh-CN"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    D *pc3 = </a:t>
            </a:r>
            <a:r>
              <a:rPr lang="en-US" altLang="zh-CN" dirty="0" err="1">
                <a:latin typeface="华文新魏" panose="02010800040101010101" pitchFamily="2" charset="-122"/>
                <a:ea typeface="华文新魏" panose="02010800040101010101" pitchFamily="2" charset="-122"/>
              </a:rPr>
              <a:t>dynamic_cast</a:t>
            </a:r>
            <a:r>
              <a:rPr lang="en-US" altLang="zh-CN" dirty="0">
                <a:latin typeface="华文新魏" panose="02010800040101010101" pitchFamily="2" charset="-122"/>
                <a:ea typeface="华文新魏" panose="02010800040101010101" pitchFamily="2" charset="-122"/>
              </a:rPr>
              <a:t>&lt;D*&gt;(&amp;a);//</a:t>
            </a:r>
            <a:r>
              <a:rPr lang="zh-CN" altLang="en-US" dirty="0">
                <a:solidFill>
                  <a:srgbClr val="FF0000"/>
                </a:solidFill>
                <a:latin typeface="华文新魏" panose="02010800040101010101" pitchFamily="2" charset="-122"/>
                <a:ea typeface="华文新魏" panose="02010800040101010101" pitchFamily="2" charset="-122"/>
              </a:rPr>
              <a:t>由于</a:t>
            </a:r>
            <a:r>
              <a:rPr lang="en-US" altLang="zh-CN" dirty="0">
                <a:solidFill>
                  <a:srgbClr val="FF0000"/>
                </a:solidFill>
                <a:latin typeface="华文新魏" panose="02010800040101010101" pitchFamily="2" charset="-122"/>
                <a:ea typeface="华文新魏" panose="02010800040101010101" pitchFamily="2" charset="-122"/>
              </a:rPr>
              <a:t>a</a:t>
            </a:r>
            <a:r>
              <a:rPr lang="zh-CN" altLang="en-US" dirty="0">
                <a:solidFill>
                  <a:srgbClr val="FF0000"/>
                </a:solidFill>
                <a:latin typeface="华文新魏" panose="02010800040101010101" pitchFamily="2" charset="-122"/>
                <a:ea typeface="华文新魏" panose="02010800040101010101" pitchFamily="2" charset="-122"/>
              </a:rPr>
              <a:t>不是</a:t>
            </a:r>
            <a:r>
              <a:rPr lang="en-US" altLang="zh-CN" dirty="0">
                <a:solidFill>
                  <a:srgbClr val="FF0000"/>
                </a:solidFill>
                <a:latin typeface="华文新魏" panose="02010800040101010101" pitchFamily="2" charset="-122"/>
                <a:ea typeface="华文新魏" panose="02010800040101010101" pitchFamily="2" charset="-122"/>
              </a:rPr>
              <a:t>D</a:t>
            </a:r>
            <a:r>
              <a:rPr lang="zh-CN" altLang="en-US" dirty="0">
                <a:solidFill>
                  <a:srgbClr val="FF0000"/>
                </a:solidFill>
                <a:latin typeface="华文新魏" panose="02010800040101010101" pitchFamily="2" charset="-122"/>
                <a:ea typeface="华文新魏" panose="02010800040101010101" pitchFamily="2" charset="-122"/>
              </a:rPr>
              <a:t>类型对象，转换返回空指针</a:t>
            </a:r>
            <a:r>
              <a:rPr lang="zh-CN" altLang="en-US" dirty="0">
                <a:latin typeface="华文新魏" panose="02010800040101010101" pitchFamily="2" charset="-122"/>
                <a:ea typeface="华文新魏" panose="02010800040101010101" pitchFamily="2" charset="-122"/>
              </a:rPr>
              <a:t>。</a:t>
            </a:r>
            <a:r>
              <a:rPr lang="zh-CN" altLang="en-US" dirty="0">
                <a:solidFill>
                  <a:srgbClr val="FF0000"/>
                </a:solidFill>
                <a:latin typeface="华文新魏" panose="02010800040101010101" pitchFamily="2" charset="-122"/>
                <a:ea typeface="华文新魏" panose="02010800040101010101" pitchFamily="2" charset="-122"/>
              </a:rPr>
              <a:t>可看出</a:t>
            </a:r>
            <a:r>
              <a:rPr lang="en-US" altLang="zh-CN" dirty="0" err="1">
                <a:solidFill>
                  <a:srgbClr val="FF0000"/>
                </a:solidFill>
                <a:latin typeface="华文新魏" panose="02010800040101010101" pitchFamily="2" charset="-122"/>
                <a:ea typeface="华文新魏" panose="02010800040101010101" pitchFamily="2" charset="-122"/>
              </a:rPr>
              <a:t>dynamic_cast</a:t>
            </a:r>
            <a:r>
              <a:rPr lang="zh-CN" altLang="en-US" dirty="0">
                <a:solidFill>
                  <a:srgbClr val="FF0000"/>
                </a:solidFill>
                <a:latin typeface="华文新魏" panose="02010800040101010101" pitchFamily="2" charset="-122"/>
                <a:ea typeface="华文新魏" panose="02010800040101010101" pitchFamily="2" charset="-122"/>
              </a:rPr>
              <a:t>的好处</a:t>
            </a:r>
            <a:endParaRPr lang="en-US" altLang="zh-CN" dirty="0">
              <a:solidFill>
                <a:srgbClr val="FF0000"/>
              </a:solidFill>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    pc3-&gt;f();			//</a:t>
            </a:r>
            <a:r>
              <a:rPr lang="zh-CN" altLang="en-US" dirty="0">
                <a:latin typeface="华文新魏" panose="02010800040101010101" pitchFamily="2" charset="-122"/>
                <a:ea typeface="华文新魏" panose="02010800040101010101" pitchFamily="2" charset="-122"/>
              </a:rPr>
              <a:t>运行异常：</a:t>
            </a:r>
            <a:r>
              <a:rPr lang="en-US" altLang="zh-CN" dirty="0">
                <a:latin typeface="华文新魏" panose="02010800040101010101" pitchFamily="2" charset="-122"/>
                <a:ea typeface="华文新魏" panose="02010800040101010101" pitchFamily="2" charset="-122"/>
              </a:rPr>
              <a:t>pc3</a:t>
            </a:r>
            <a:r>
              <a:rPr lang="zh-CN" altLang="en-US" dirty="0">
                <a:latin typeface="华文新魏" panose="02010800040101010101" pitchFamily="2" charset="-122"/>
                <a:ea typeface="华文新魏" panose="02010800040101010101" pitchFamily="2" charset="-122"/>
              </a:rPr>
              <a:t>为</a:t>
            </a:r>
            <a:r>
              <a:rPr lang="en-US" altLang="zh-CN" dirty="0" err="1">
                <a:latin typeface="华文新魏" panose="02010800040101010101" pitchFamily="2" charset="-122"/>
                <a:ea typeface="华文新魏" panose="02010800040101010101" pitchFamily="2" charset="-122"/>
              </a:rPr>
              <a:t>nullptr</a:t>
            </a:r>
            <a:r>
              <a:rPr lang="zh-CN" altLang="en-US" dirty="0">
                <a:latin typeface="华文新魏" panose="02010800040101010101" pitchFamily="2" charset="-122"/>
                <a:ea typeface="华文新魏" panose="02010800040101010101" pitchFamily="2" charset="-122"/>
              </a:rPr>
              <a:t>（</a:t>
            </a:r>
            <a:r>
              <a:rPr lang="en-US" altLang="zh-CN" dirty="0">
                <a:latin typeface="华文新魏" panose="02010800040101010101" pitchFamily="2" charset="-122"/>
                <a:ea typeface="华文新魏" panose="02010800040101010101" pitchFamily="2" charset="-122"/>
              </a:rPr>
              <a:t>a</a:t>
            </a:r>
            <a:r>
              <a:rPr lang="zh-CN" altLang="en-US" dirty="0">
                <a:latin typeface="华文新魏" panose="02010800040101010101" pitchFamily="2" charset="-122"/>
                <a:ea typeface="华文新魏" panose="02010800040101010101" pitchFamily="2" charset="-122"/>
              </a:rPr>
              <a:t>非子类</a:t>
            </a:r>
            <a:r>
              <a:rPr lang="en-US" altLang="zh-CN" dirty="0">
                <a:latin typeface="华文新魏" panose="02010800040101010101" pitchFamily="2" charset="-122"/>
                <a:ea typeface="华文新魏" panose="02010800040101010101" pitchFamily="2" charset="-122"/>
              </a:rPr>
              <a:t>D</a:t>
            </a:r>
            <a:r>
              <a:rPr lang="zh-CN" altLang="en-US" dirty="0">
                <a:latin typeface="华文新魏" panose="02010800040101010101" pitchFamily="2" charset="-122"/>
                <a:ea typeface="华文新魏" panose="02010800040101010101" pitchFamily="2" charset="-122"/>
              </a:rPr>
              <a:t>的对象）</a:t>
            </a:r>
            <a:r>
              <a:rPr lang="zh-CN" altLang="en-US" dirty="0">
                <a:solidFill>
                  <a:srgbClr val="FF0000"/>
                </a:solidFill>
                <a:latin typeface="华文新魏" panose="02010800040101010101" pitchFamily="2" charset="-122"/>
                <a:ea typeface="华文新魏" panose="02010800040101010101" pitchFamily="2" charset="-122"/>
              </a:rPr>
              <a:t>这里可看出</a:t>
            </a:r>
            <a:r>
              <a:rPr lang="en-US" altLang="zh-CN" dirty="0" err="1">
                <a:solidFill>
                  <a:srgbClr val="FF0000"/>
                </a:solidFill>
                <a:latin typeface="华文新魏" panose="02010800040101010101" pitchFamily="2" charset="-122"/>
                <a:ea typeface="华文新魏" panose="02010800040101010101" pitchFamily="2" charset="-122"/>
              </a:rPr>
              <a:t>dynamic_cast</a:t>
            </a:r>
            <a:r>
              <a:rPr lang="zh-CN" altLang="en-US" dirty="0">
                <a:solidFill>
                  <a:srgbClr val="FF0000"/>
                </a:solidFill>
                <a:latin typeface="华文新魏" panose="02010800040101010101" pitchFamily="2" charset="-122"/>
                <a:ea typeface="华文新魏" panose="02010800040101010101" pitchFamily="2" charset="-122"/>
              </a:rPr>
              <a:t>的好处，可以运行时进行类型判断，更安全</a:t>
            </a:r>
          </a:p>
          <a:p>
            <a:endParaRPr lang="zh-CN" altLang="en-US"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    D *pc4 = </a:t>
            </a:r>
            <a:r>
              <a:rPr lang="en-US" altLang="zh-CN" dirty="0" err="1">
                <a:latin typeface="华文新魏" panose="02010800040101010101" pitchFamily="2" charset="-122"/>
                <a:ea typeface="华文新魏" panose="02010800040101010101" pitchFamily="2" charset="-122"/>
              </a:rPr>
              <a:t>dynamic_cast</a:t>
            </a:r>
            <a:r>
              <a:rPr lang="en-US" altLang="zh-CN" dirty="0">
                <a:latin typeface="华文新魏" panose="02010800040101010101" pitchFamily="2" charset="-122"/>
                <a:ea typeface="华文新魏" panose="02010800040101010101" pitchFamily="2" charset="-122"/>
              </a:rPr>
              <a:t>&lt;D*&gt;(&amp;b);//</a:t>
            </a:r>
            <a:r>
              <a:rPr lang="en-US" altLang="zh-CN" dirty="0">
                <a:solidFill>
                  <a:srgbClr val="FF0000"/>
                </a:solidFill>
                <a:latin typeface="华文新魏" panose="02010800040101010101" pitchFamily="2" charset="-122"/>
                <a:ea typeface="华文新魏" panose="02010800040101010101" pitchFamily="2" charset="-122"/>
              </a:rPr>
              <a:t>b</a:t>
            </a:r>
            <a:r>
              <a:rPr lang="zh-CN" altLang="en-US" dirty="0">
                <a:solidFill>
                  <a:srgbClr val="FF0000"/>
                </a:solidFill>
                <a:latin typeface="华文新魏" panose="02010800040101010101" pitchFamily="2" charset="-122"/>
                <a:ea typeface="华文新魏" panose="02010800040101010101" pitchFamily="2" charset="-122"/>
              </a:rPr>
              <a:t>是</a:t>
            </a:r>
            <a:r>
              <a:rPr lang="en-US" altLang="zh-CN" dirty="0">
                <a:solidFill>
                  <a:srgbClr val="FF0000"/>
                </a:solidFill>
                <a:latin typeface="华文新魏" panose="02010800040101010101" pitchFamily="2" charset="-122"/>
                <a:ea typeface="华文新魏" panose="02010800040101010101" pitchFamily="2" charset="-122"/>
              </a:rPr>
              <a:t>a</a:t>
            </a:r>
            <a:r>
              <a:rPr lang="zh-CN" altLang="en-US" dirty="0">
                <a:solidFill>
                  <a:srgbClr val="FF0000"/>
                </a:solidFill>
                <a:latin typeface="华文新魏" panose="02010800040101010101" pitchFamily="2" charset="-122"/>
                <a:ea typeface="华文新魏" panose="02010800040101010101" pitchFamily="2" charset="-122"/>
              </a:rPr>
              <a:t>的引用，由于</a:t>
            </a:r>
            <a:r>
              <a:rPr lang="en-US" altLang="zh-CN" dirty="0">
                <a:solidFill>
                  <a:srgbClr val="FF0000"/>
                </a:solidFill>
                <a:latin typeface="华文新魏" panose="02010800040101010101" pitchFamily="2" charset="-122"/>
                <a:ea typeface="华文新魏" panose="02010800040101010101" pitchFamily="2" charset="-122"/>
              </a:rPr>
              <a:t>a</a:t>
            </a:r>
            <a:r>
              <a:rPr lang="zh-CN" altLang="en-US" dirty="0">
                <a:solidFill>
                  <a:srgbClr val="FF0000"/>
                </a:solidFill>
                <a:latin typeface="华文新魏" panose="02010800040101010101" pitchFamily="2" charset="-122"/>
                <a:ea typeface="华文新魏" panose="02010800040101010101" pitchFamily="2" charset="-122"/>
              </a:rPr>
              <a:t>不是</a:t>
            </a:r>
            <a:r>
              <a:rPr lang="en-US" altLang="zh-CN" dirty="0">
                <a:solidFill>
                  <a:srgbClr val="FF0000"/>
                </a:solidFill>
                <a:latin typeface="华文新魏" panose="02010800040101010101" pitchFamily="2" charset="-122"/>
                <a:ea typeface="华文新魏" panose="02010800040101010101" pitchFamily="2" charset="-122"/>
              </a:rPr>
              <a:t>D</a:t>
            </a:r>
            <a:r>
              <a:rPr lang="zh-CN" altLang="en-US" dirty="0">
                <a:solidFill>
                  <a:srgbClr val="FF0000"/>
                </a:solidFill>
                <a:latin typeface="华文新魏" panose="02010800040101010101" pitchFamily="2" charset="-122"/>
                <a:ea typeface="华文新魏" panose="02010800040101010101" pitchFamily="2" charset="-122"/>
              </a:rPr>
              <a:t>类型对象，转换返回空指针</a:t>
            </a:r>
          </a:p>
          <a:p>
            <a:r>
              <a:rPr lang="en-US" altLang="zh-CN" dirty="0">
                <a:latin typeface="华文新魏" panose="02010800040101010101" pitchFamily="2" charset="-122"/>
                <a:ea typeface="华文新魏" panose="02010800040101010101" pitchFamily="2" charset="-122"/>
              </a:rPr>
              <a:t>    pc4-&gt;f();			//</a:t>
            </a:r>
            <a:r>
              <a:rPr lang="zh-CN" altLang="en-US" dirty="0">
                <a:latin typeface="华文新魏" panose="02010800040101010101" pitchFamily="2" charset="-122"/>
                <a:ea typeface="华文新魏" panose="02010800040101010101" pitchFamily="2" charset="-122"/>
              </a:rPr>
              <a:t>运行异常：</a:t>
            </a:r>
            <a:r>
              <a:rPr lang="en-US" altLang="zh-CN" dirty="0">
                <a:latin typeface="华文新魏" panose="02010800040101010101" pitchFamily="2" charset="-122"/>
                <a:ea typeface="华文新魏" panose="02010800040101010101" pitchFamily="2" charset="-122"/>
              </a:rPr>
              <a:t>pc4</a:t>
            </a:r>
            <a:r>
              <a:rPr lang="zh-CN" altLang="en-US" dirty="0">
                <a:latin typeface="华文新魏" panose="02010800040101010101" pitchFamily="2" charset="-122"/>
                <a:ea typeface="华文新魏" panose="02010800040101010101" pitchFamily="2" charset="-122"/>
              </a:rPr>
              <a:t>为空指针（</a:t>
            </a:r>
            <a:r>
              <a:rPr lang="en-US" altLang="zh-CN" dirty="0">
                <a:latin typeface="华文新魏" panose="02010800040101010101" pitchFamily="2" charset="-122"/>
                <a:ea typeface="华文新魏" panose="02010800040101010101" pitchFamily="2" charset="-122"/>
              </a:rPr>
              <a:t>b</a:t>
            </a:r>
            <a:r>
              <a:rPr lang="zh-CN" altLang="en-US" dirty="0">
                <a:latin typeface="华文新魏" panose="02010800040101010101" pitchFamily="2" charset="-122"/>
                <a:ea typeface="华文新魏" panose="02010800040101010101" pitchFamily="2" charset="-122"/>
              </a:rPr>
              <a:t>非子类对象）</a:t>
            </a:r>
          </a:p>
          <a:p>
            <a:endParaRPr lang="zh-CN" altLang="en-US" dirty="0">
              <a:latin typeface="华文新魏" panose="02010800040101010101" pitchFamily="2" charset="-122"/>
              <a:ea typeface="华文新魏" panose="02010800040101010101" pitchFamily="2" charset="-122"/>
            </a:endParaRPr>
          </a:p>
          <a:p>
            <a:endParaRPr lang="zh-CN" altLang="en-US"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    B *pb1 = </a:t>
            </a:r>
            <a:r>
              <a:rPr lang="en-US" altLang="zh-CN" dirty="0" err="1">
                <a:latin typeface="华文新魏" panose="02010800040101010101" pitchFamily="2" charset="-122"/>
                <a:ea typeface="华文新魏" panose="02010800040101010101" pitchFamily="2" charset="-122"/>
              </a:rPr>
              <a:t>dynamic_cast</a:t>
            </a:r>
            <a:r>
              <a:rPr lang="en-US" altLang="zh-CN" dirty="0">
                <a:latin typeface="华文新魏" panose="02010800040101010101" pitchFamily="2" charset="-122"/>
                <a:ea typeface="华文新魏" panose="02010800040101010101" pitchFamily="2" charset="-122"/>
              </a:rPr>
              <a:t>&lt;D*&gt;(&amp;c);	//</a:t>
            </a:r>
            <a:r>
              <a:rPr lang="zh-CN" altLang="en-US" dirty="0">
                <a:latin typeface="华文新魏" panose="02010800040101010101" pitchFamily="2" charset="-122"/>
                <a:ea typeface="华文新魏" panose="02010800040101010101" pitchFamily="2" charset="-122"/>
              </a:rPr>
              <a:t>语法正确且为</a:t>
            </a:r>
            <a:r>
              <a:rPr lang="zh-CN" altLang="en-US" dirty="0">
                <a:solidFill>
                  <a:srgbClr val="FF0000"/>
                </a:solidFill>
                <a:latin typeface="华文新魏" panose="02010800040101010101" pitchFamily="2" charset="-122"/>
                <a:ea typeface="华文新魏" panose="02010800040101010101" pitchFamily="2" charset="-122"/>
              </a:rPr>
              <a:t>安全的自下向上赋值</a:t>
            </a:r>
            <a:r>
              <a:rPr lang="zh-CN" altLang="en-US" dirty="0">
                <a:latin typeface="华文新魏" panose="02010800040101010101" pitchFamily="2" charset="-122"/>
                <a:ea typeface="华文新魏" panose="02010800040101010101" pitchFamily="2" charset="-122"/>
              </a:rPr>
              <a:t>。</a:t>
            </a:r>
            <a:r>
              <a:rPr lang="en-US" altLang="zh-CN" dirty="0">
                <a:latin typeface="华文新魏" panose="02010800040101010101" pitchFamily="2" charset="-122"/>
                <a:ea typeface="华文新魏" panose="02010800040101010101" pitchFamily="2" charset="-122"/>
              </a:rPr>
              <a:t>c</a:t>
            </a:r>
            <a:r>
              <a:rPr lang="zh-CN" altLang="en-US" dirty="0">
                <a:latin typeface="华文新魏" panose="02010800040101010101" pitchFamily="2" charset="-122"/>
                <a:ea typeface="华文新魏" panose="02010800040101010101" pitchFamily="2" charset="-122"/>
              </a:rPr>
              <a:t>就是</a:t>
            </a:r>
            <a:r>
              <a:rPr lang="en-US" altLang="zh-CN" dirty="0">
                <a:latin typeface="华文新魏" panose="02010800040101010101" pitchFamily="2" charset="-122"/>
                <a:ea typeface="华文新魏" panose="02010800040101010101" pitchFamily="2" charset="-122"/>
              </a:rPr>
              <a:t>D</a:t>
            </a:r>
            <a:r>
              <a:rPr lang="zh-CN" altLang="en-US" dirty="0">
                <a:latin typeface="华文新魏" panose="02010800040101010101" pitchFamily="2" charset="-122"/>
                <a:ea typeface="华文新魏" panose="02010800040101010101" pitchFamily="2" charset="-122"/>
              </a:rPr>
              <a:t>类型对象。转换后的</a:t>
            </a:r>
            <a:r>
              <a:rPr lang="en-US" altLang="zh-CN" dirty="0">
                <a:latin typeface="华文新魏" panose="02010800040101010101" pitchFamily="2" charset="-122"/>
                <a:ea typeface="华文新魏" panose="02010800040101010101" pitchFamily="2" charset="-122"/>
              </a:rPr>
              <a:t>D*</a:t>
            </a:r>
            <a:r>
              <a:rPr lang="zh-CN" altLang="en-US" dirty="0">
                <a:latin typeface="华文新魏" panose="02010800040101010101" pitchFamily="2" charset="-122"/>
                <a:ea typeface="华文新魏" panose="02010800040101010101" pitchFamily="2" charset="-122"/>
              </a:rPr>
              <a:t>赋值给</a:t>
            </a:r>
            <a:r>
              <a:rPr lang="en-US" altLang="zh-CN" dirty="0">
                <a:latin typeface="华文新魏" panose="02010800040101010101" pitchFamily="2" charset="-122"/>
                <a:ea typeface="华文新魏" panose="02010800040101010101" pitchFamily="2" charset="-122"/>
              </a:rPr>
              <a:t>B*</a:t>
            </a:r>
          </a:p>
          <a:p>
            <a:r>
              <a:rPr lang="en-US" altLang="zh-CN" dirty="0">
                <a:latin typeface="华文新魏" panose="02010800040101010101" pitchFamily="2" charset="-122"/>
                <a:ea typeface="华文新魏" panose="02010800040101010101" pitchFamily="2" charset="-122"/>
              </a:rPr>
              <a:t>    pb1-&gt;f();			//</a:t>
            </a:r>
            <a:r>
              <a:rPr lang="zh-CN" altLang="en-US" dirty="0">
                <a:latin typeface="华文新魏" panose="02010800040101010101" pitchFamily="2" charset="-122"/>
                <a:ea typeface="华文新魏" panose="02010800040101010101" pitchFamily="2" charset="-122"/>
              </a:rPr>
              <a:t>输出</a:t>
            </a:r>
            <a:r>
              <a:rPr lang="en-US" altLang="zh-CN" dirty="0">
                <a:latin typeface="华文新魏" panose="02010800040101010101" pitchFamily="2" charset="-122"/>
                <a:ea typeface="华文新魏" panose="02010800040101010101" pitchFamily="2" charset="-122"/>
              </a:rPr>
              <a:t>D</a:t>
            </a:r>
            <a:r>
              <a:rPr lang="zh-CN" altLang="en-US" dirty="0">
                <a:latin typeface="华文新魏" panose="02010800040101010101" pitchFamily="2" charset="-122"/>
                <a:ea typeface="华文新魏" panose="02010800040101010101" pitchFamily="2" charset="-122"/>
              </a:rPr>
              <a:t>：正确的多态行为	</a:t>
            </a:r>
          </a:p>
          <a:p>
            <a:endParaRPr lang="zh-CN" altLang="en-US"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    B *pb2 = </a:t>
            </a:r>
            <a:r>
              <a:rPr lang="en-US" altLang="zh-CN" dirty="0" err="1">
                <a:latin typeface="华文新魏" panose="02010800040101010101" pitchFamily="2" charset="-122"/>
                <a:ea typeface="华文新魏" panose="02010800040101010101" pitchFamily="2" charset="-122"/>
              </a:rPr>
              <a:t>dynamic_cast</a:t>
            </a:r>
            <a:r>
              <a:rPr lang="en-US" altLang="zh-CN" dirty="0">
                <a:latin typeface="华文新魏" panose="02010800040101010101" pitchFamily="2" charset="-122"/>
                <a:ea typeface="华文新魏" panose="02010800040101010101" pitchFamily="2" charset="-122"/>
              </a:rPr>
              <a:t>&lt;D*&gt;(&amp;d);//</a:t>
            </a:r>
            <a:r>
              <a:rPr lang="zh-CN" altLang="en-US" dirty="0">
                <a:latin typeface="华文新魏" panose="02010800040101010101" pitchFamily="2" charset="-122"/>
                <a:ea typeface="华文新魏" panose="02010800040101010101" pitchFamily="2" charset="-122"/>
              </a:rPr>
              <a:t>语法正确且为安全的自下向上赋值，</a:t>
            </a:r>
            <a:r>
              <a:rPr lang="en-US" altLang="zh-CN" dirty="0">
                <a:latin typeface="华文新魏" panose="02010800040101010101" pitchFamily="2" charset="-122"/>
                <a:ea typeface="华文新魏" panose="02010800040101010101" pitchFamily="2" charset="-122"/>
              </a:rPr>
              <a:t>d</a:t>
            </a:r>
            <a:r>
              <a:rPr lang="zh-CN" altLang="en-US" dirty="0">
                <a:latin typeface="华文新魏" panose="02010800040101010101" pitchFamily="2" charset="-122"/>
                <a:ea typeface="华文新魏" panose="02010800040101010101" pitchFamily="2" charset="-122"/>
              </a:rPr>
              <a:t>是</a:t>
            </a:r>
            <a:r>
              <a:rPr lang="en-US" altLang="zh-CN" dirty="0">
                <a:latin typeface="华文新魏" panose="02010800040101010101" pitchFamily="2" charset="-122"/>
                <a:ea typeface="华文新魏" panose="02010800040101010101" pitchFamily="2" charset="-122"/>
              </a:rPr>
              <a:t>c</a:t>
            </a:r>
            <a:r>
              <a:rPr lang="zh-CN" altLang="en-US" dirty="0">
                <a:latin typeface="华文新魏" panose="02010800040101010101" pitchFamily="2" charset="-122"/>
                <a:ea typeface="华文新魏" panose="02010800040101010101" pitchFamily="2" charset="-122"/>
              </a:rPr>
              <a:t>的引用。转换后的</a:t>
            </a:r>
            <a:r>
              <a:rPr lang="en-US" altLang="zh-CN" dirty="0">
                <a:latin typeface="华文新魏" panose="02010800040101010101" pitchFamily="2" charset="-122"/>
                <a:ea typeface="华文新魏" panose="02010800040101010101" pitchFamily="2" charset="-122"/>
              </a:rPr>
              <a:t>D*</a:t>
            </a:r>
            <a:r>
              <a:rPr lang="zh-CN" altLang="en-US" dirty="0">
                <a:latin typeface="华文新魏" panose="02010800040101010101" pitchFamily="2" charset="-122"/>
                <a:ea typeface="华文新魏" panose="02010800040101010101" pitchFamily="2" charset="-122"/>
              </a:rPr>
              <a:t>赋值给</a:t>
            </a:r>
            <a:r>
              <a:rPr lang="en-US" altLang="zh-CN" dirty="0">
                <a:latin typeface="华文新魏" panose="02010800040101010101" pitchFamily="2" charset="-122"/>
                <a:ea typeface="华文新魏" panose="02010800040101010101" pitchFamily="2" charset="-122"/>
              </a:rPr>
              <a:t>B*</a:t>
            </a:r>
          </a:p>
          <a:p>
            <a:r>
              <a:rPr lang="en-US" altLang="zh-CN" dirty="0">
                <a:latin typeface="华文新魏" panose="02010800040101010101" pitchFamily="2" charset="-122"/>
                <a:ea typeface="华文新魏" panose="02010800040101010101" pitchFamily="2" charset="-122"/>
              </a:rPr>
              <a:t>    pb2-&gt;f();			//</a:t>
            </a:r>
            <a:r>
              <a:rPr lang="zh-CN" altLang="en-US" dirty="0">
                <a:latin typeface="华文新魏" panose="02010800040101010101" pitchFamily="2" charset="-122"/>
                <a:ea typeface="华文新魏" panose="02010800040101010101" pitchFamily="2" charset="-122"/>
              </a:rPr>
              <a:t>输出</a:t>
            </a:r>
            <a:r>
              <a:rPr lang="en-US" altLang="zh-CN" dirty="0">
                <a:latin typeface="华文新魏" panose="02010800040101010101" pitchFamily="2" charset="-122"/>
                <a:ea typeface="华文新魏" panose="02010800040101010101" pitchFamily="2" charset="-122"/>
              </a:rPr>
              <a:t>D</a:t>
            </a:r>
            <a:r>
              <a:rPr lang="zh-CN" altLang="en-US" dirty="0">
                <a:latin typeface="华文新魏" panose="02010800040101010101" pitchFamily="2" charset="-122"/>
                <a:ea typeface="华文新魏" panose="02010800040101010101" pitchFamily="2" charset="-122"/>
              </a:rPr>
              <a:t>：正确的多态行为</a:t>
            </a:r>
          </a:p>
          <a:p>
            <a:endParaRPr lang="zh-CN" altLang="en-US"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    D &amp;ra1 = </a:t>
            </a:r>
            <a:r>
              <a:rPr lang="en-US" altLang="zh-CN" dirty="0" err="1">
                <a:solidFill>
                  <a:srgbClr val="FF0000"/>
                </a:solidFill>
                <a:latin typeface="华文新魏" panose="02010800040101010101" pitchFamily="2" charset="-122"/>
                <a:ea typeface="华文新魏" panose="02010800040101010101" pitchFamily="2" charset="-122"/>
              </a:rPr>
              <a:t>static</a:t>
            </a:r>
            <a:r>
              <a:rPr lang="en-US" altLang="zh-CN" dirty="0" err="1">
                <a:latin typeface="华文新魏" panose="02010800040101010101" pitchFamily="2" charset="-122"/>
                <a:ea typeface="华文新魏" panose="02010800040101010101" pitchFamily="2" charset="-122"/>
              </a:rPr>
              <a:t>_cast</a:t>
            </a:r>
            <a:r>
              <a:rPr lang="en-US" altLang="zh-CN" dirty="0">
                <a:latin typeface="华文新魏" panose="02010800040101010101" pitchFamily="2" charset="-122"/>
                <a:ea typeface="华文新魏" panose="02010800040101010101" pitchFamily="2" charset="-122"/>
              </a:rPr>
              <a:t>&lt;D&amp;&gt;(a);	//</a:t>
            </a:r>
            <a:r>
              <a:rPr lang="zh-CN" altLang="en-US" dirty="0">
                <a:latin typeface="华文新魏" panose="02010800040101010101" pitchFamily="2" charset="-122"/>
                <a:ea typeface="华文新魏" panose="02010800040101010101" pitchFamily="2" charset="-122"/>
              </a:rPr>
              <a:t>语法正确但不为安全的自上向下转换</a:t>
            </a:r>
          </a:p>
          <a:p>
            <a:r>
              <a:rPr lang="en-US" altLang="zh-CN" dirty="0">
                <a:latin typeface="华文新魏" panose="02010800040101010101" pitchFamily="2" charset="-122"/>
                <a:ea typeface="华文新魏" panose="02010800040101010101" pitchFamily="2" charset="-122"/>
              </a:rPr>
              <a:t>    ra1.f();				//</a:t>
            </a:r>
            <a:r>
              <a:rPr lang="zh-CN" altLang="en-US" dirty="0">
                <a:latin typeface="华文新魏" panose="02010800040101010101" pitchFamily="2" charset="-122"/>
                <a:ea typeface="华文新魏" panose="02010800040101010101" pitchFamily="2" charset="-122"/>
              </a:rPr>
              <a:t>输出</a:t>
            </a:r>
            <a:r>
              <a:rPr lang="en-US" altLang="zh-CN" dirty="0">
                <a:latin typeface="华文新魏" panose="02010800040101010101" pitchFamily="2" charset="-122"/>
                <a:ea typeface="华文新魏" panose="02010800040101010101" pitchFamily="2" charset="-122"/>
              </a:rPr>
              <a:t>B</a:t>
            </a:r>
          </a:p>
        </p:txBody>
      </p:sp>
      <p:sp>
        <p:nvSpPr>
          <p:cNvPr id="2" name="矩形 1">
            <a:extLst>
              <a:ext uri="{FF2B5EF4-FFF2-40B4-BE49-F238E27FC236}">
                <a16:creationId xmlns:a16="http://schemas.microsoft.com/office/drawing/2014/main" id="{AE23E550-BB5A-4238-B667-F238C92F829A}"/>
              </a:ext>
            </a:extLst>
          </p:cNvPr>
          <p:cNvSpPr/>
          <p:nvPr/>
        </p:nvSpPr>
        <p:spPr>
          <a:xfrm>
            <a:off x="8243455" y="5467004"/>
            <a:ext cx="1794163" cy="1200329"/>
          </a:xfrm>
          <a:prstGeom prst="rect">
            <a:avLst/>
          </a:prstGeom>
        </p:spPr>
        <p:txBody>
          <a:bodyPr wrap="square">
            <a:spAutoFit/>
          </a:bodyPr>
          <a:lstStyle/>
          <a:p>
            <a:r>
              <a:rPr lang="en-US" altLang="zh-CN" dirty="0">
                <a:latin typeface="华文新魏" panose="02010800040101010101" pitchFamily="2" charset="-122"/>
                <a:ea typeface="华文新魏" panose="02010800040101010101" pitchFamily="2" charset="-122"/>
              </a:rPr>
              <a:t>    B a(3);</a:t>
            </a:r>
          </a:p>
          <a:p>
            <a:r>
              <a:rPr lang="en-US" altLang="zh-CN" dirty="0">
                <a:latin typeface="华文新魏" panose="02010800040101010101" pitchFamily="2" charset="-122"/>
                <a:ea typeface="华文新魏" panose="02010800040101010101" pitchFamily="2" charset="-122"/>
              </a:rPr>
              <a:t>    B &amp;b=a;</a:t>
            </a:r>
          </a:p>
          <a:p>
            <a:r>
              <a:rPr lang="en-US" altLang="zh-CN" dirty="0">
                <a:latin typeface="华文新魏" panose="02010800040101010101" pitchFamily="2" charset="-122"/>
                <a:ea typeface="华文新魏" panose="02010800040101010101" pitchFamily="2" charset="-122"/>
              </a:rPr>
              <a:t>    D c(5, 7);</a:t>
            </a:r>
          </a:p>
          <a:p>
            <a:r>
              <a:rPr lang="en-US" altLang="zh-CN" dirty="0">
                <a:latin typeface="华文新魏" panose="02010800040101010101" pitchFamily="2" charset="-122"/>
                <a:ea typeface="华文新魏" panose="02010800040101010101" pitchFamily="2" charset="-122"/>
              </a:rPr>
              <a:t>    D &amp;d = c;</a:t>
            </a:r>
            <a:endParaRPr lang="zh-CN" altLang="en-US" dirty="0"/>
          </a:p>
        </p:txBody>
      </p:sp>
    </p:spTree>
    <p:extLst>
      <p:ext uri="{BB962C8B-B14F-4D97-AF65-F5344CB8AC3E}">
        <p14:creationId xmlns:p14="http://schemas.microsoft.com/office/powerpoint/2010/main" val="9045677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8307CA2E-E711-49CD-9053-F3A3EF5FCE8E}"/>
              </a:ext>
            </a:extLst>
          </p:cNvPr>
          <p:cNvSpPr txBox="1"/>
          <p:nvPr/>
        </p:nvSpPr>
        <p:spPr>
          <a:xfrm>
            <a:off x="212202" y="290300"/>
            <a:ext cx="11830861" cy="6740307"/>
          </a:xfrm>
          <a:prstGeom prst="rect">
            <a:avLst/>
          </a:prstGeom>
          <a:noFill/>
        </p:spPr>
        <p:txBody>
          <a:bodyPr wrap="square">
            <a:spAutoFit/>
          </a:bodyPr>
          <a:lstStyle/>
          <a:p>
            <a:r>
              <a:rPr lang="en-US" altLang="zh-CN" dirty="0">
                <a:latin typeface="华文新魏" panose="02010800040101010101" pitchFamily="2" charset="-122"/>
                <a:ea typeface="华文新魏" panose="02010800040101010101" pitchFamily="2" charset="-122"/>
              </a:rPr>
              <a:t>    D &amp;ra2 = </a:t>
            </a:r>
            <a:r>
              <a:rPr lang="en-US" altLang="zh-CN" dirty="0" err="1">
                <a:solidFill>
                  <a:srgbClr val="FF0000"/>
                </a:solidFill>
                <a:latin typeface="华文新魏" panose="02010800040101010101" pitchFamily="2" charset="-122"/>
                <a:ea typeface="华文新魏" panose="02010800040101010101" pitchFamily="2" charset="-122"/>
              </a:rPr>
              <a:t>static</a:t>
            </a:r>
            <a:r>
              <a:rPr lang="en-US" altLang="zh-CN" dirty="0" err="1">
                <a:latin typeface="华文新魏" panose="02010800040101010101" pitchFamily="2" charset="-122"/>
                <a:ea typeface="华文新魏" panose="02010800040101010101" pitchFamily="2" charset="-122"/>
              </a:rPr>
              <a:t>_cast</a:t>
            </a:r>
            <a:r>
              <a:rPr lang="en-US" altLang="zh-CN" dirty="0">
                <a:latin typeface="华文新魏" panose="02010800040101010101" pitchFamily="2" charset="-122"/>
                <a:ea typeface="华文新魏" panose="02010800040101010101" pitchFamily="2" charset="-122"/>
              </a:rPr>
              <a:t>&lt;D&amp;&gt;(b);	//</a:t>
            </a:r>
            <a:r>
              <a:rPr lang="zh-CN" altLang="en-US" dirty="0">
                <a:latin typeface="华文新魏" panose="02010800040101010101" pitchFamily="2" charset="-122"/>
                <a:ea typeface="华文新魏" panose="02010800040101010101" pitchFamily="2" charset="-122"/>
              </a:rPr>
              <a:t>语法正确但不为安全的自上向下转换</a:t>
            </a:r>
            <a:r>
              <a:rPr lang="en-US" altLang="zh-CN" dirty="0">
                <a:latin typeface="华文新魏" panose="02010800040101010101" pitchFamily="2" charset="-122"/>
                <a:ea typeface="华文新魏" panose="02010800040101010101" pitchFamily="2" charset="-122"/>
              </a:rPr>
              <a:t>, </a:t>
            </a:r>
            <a:r>
              <a:rPr lang="en-US" altLang="zh-CN" dirty="0">
                <a:solidFill>
                  <a:srgbClr val="FF0000"/>
                </a:solidFill>
                <a:latin typeface="华文新魏" panose="02010800040101010101" pitchFamily="2" charset="-122"/>
                <a:ea typeface="华文新魏" panose="02010800040101010101" pitchFamily="2" charset="-122"/>
              </a:rPr>
              <a:t>b</a:t>
            </a:r>
            <a:r>
              <a:rPr lang="zh-CN" altLang="en-US" dirty="0">
                <a:solidFill>
                  <a:srgbClr val="FF0000"/>
                </a:solidFill>
                <a:latin typeface="华文新魏" panose="02010800040101010101" pitchFamily="2" charset="-122"/>
                <a:ea typeface="华文新魏" panose="02010800040101010101" pitchFamily="2" charset="-122"/>
              </a:rPr>
              <a:t>不是</a:t>
            </a:r>
            <a:r>
              <a:rPr lang="en-US" altLang="zh-CN" dirty="0">
                <a:solidFill>
                  <a:srgbClr val="FF0000"/>
                </a:solidFill>
                <a:latin typeface="华文新魏" panose="02010800040101010101" pitchFamily="2" charset="-122"/>
                <a:ea typeface="华文新魏" panose="02010800040101010101" pitchFamily="2" charset="-122"/>
              </a:rPr>
              <a:t>D</a:t>
            </a:r>
            <a:r>
              <a:rPr lang="zh-CN" altLang="en-US" dirty="0">
                <a:solidFill>
                  <a:srgbClr val="FF0000"/>
                </a:solidFill>
                <a:latin typeface="华文新魏" panose="02010800040101010101" pitchFamily="2" charset="-122"/>
                <a:ea typeface="华文新魏" panose="02010800040101010101" pitchFamily="2" charset="-122"/>
              </a:rPr>
              <a:t>类型对象</a:t>
            </a:r>
          </a:p>
          <a:p>
            <a:r>
              <a:rPr lang="zh-CN" altLang="en-US" dirty="0">
                <a:latin typeface="华文新魏" panose="02010800040101010101" pitchFamily="2" charset="-122"/>
                <a:ea typeface="华文新魏" panose="02010800040101010101" pitchFamily="2" charset="-122"/>
              </a:rPr>
              <a:t>    </a:t>
            </a:r>
            <a:r>
              <a:rPr lang="en-US" altLang="zh-CN" dirty="0">
                <a:latin typeface="华文新魏" panose="02010800040101010101" pitchFamily="2" charset="-122"/>
                <a:ea typeface="华文新魏" panose="02010800040101010101" pitchFamily="2" charset="-122"/>
              </a:rPr>
              <a:t>ra2.f();			//</a:t>
            </a:r>
            <a:r>
              <a:rPr lang="zh-CN" altLang="en-US" dirty="0">
                <a:latin typeface="华文新魏" panose="02010800040101010101" pitchFamily="2" charset="-122"/>
                <a:ea typeface="华文新魏" panose="02010800040101010101" pitchFamily="2" charset="-122"/>
              </a:rPr>
              <a:t>输出</a:t>
            </a:r>
            <a:r>
              <a:rPr lang="en-US" altLang="zh-CN" dirty="0">
                <a:latin typeface="华文新魏" panose="02010800040101010101" pitchFamily="2" charset="-122"/>
                <a:ea typeface="华文新魏" panose="02010800040101010101" pitchFamily="2" charset="-122"/>
              </a:rPr>
              <a:t>B</a:t>
            </a:r>
            <a:r>
              <a:rPr lang="zh-CN" altLang="en-US" dirty="0">
                <a:latin typeface="华文新魏" panose="02010800040101010101" pitchFamily="2" charset="-122"/>
                <a:ea typeface="华文新魏" panose="02010800040101010101" pitchFamily="2" charset="-122"/>
              </a:rPr>
              <a:t>：根据虚函数入口地址表首址</a:t>
            </a:r>
            <a:endParaRPr lang="en-US" altLang="zh-CN" dirty="0">
              <a:latin typeface="华文新魏" panose="02010800040101010101" pitchFamily="2" charset="-122"/>
              <a:ea typeface="华文新魏" panose="02010800040101010101" pitchFamily="2" charset="-122"/>
            </a:endParaRPr>
          </a:p>
          <a:p>
            <a:endParaRPr lang="en-US" altLang="zh-CN"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    </a:t>
            </a:r>
            <a:r>
              <a:rPr lang="en-US" altLang="zh-CN" dirty="0">
                <a:solidFill>
                  <a:srgbClr val="FF0000"/>
                </a:solidFill>
                <a:latin typeface="华文新魏" panose="02010800040101010101" pitchFamily="2" charset="-122"/>
                <a:ea typeface="华文新魏" panose="02010800040101010101" pitchFamily="2" charset="-122"/>
              </a:rPr>
              <a:t>D &amp;rra2 = </a:t>
            </a:r>
            <a:r>
              <a:rPr lang="en-US" altLang="zh-CN" dirty="0" err="1">
                <a:solidFill>
                  <a:srgbClr val="FF0000"/>
                </a:solidFill>
                <a:latin typeface="华文新魏" panose="02010800040101010101" pitchFamily="2" charset="-122"/>
                <a:ea typeface="华文新魏" panose="02010800040101010101" pitchFamily="2" charset="-122"/>
              </a:rPr>
              <a:t>dynamic_cast</a:t>
            </a:r>
            <a:r>
              <a:rPr lang="en-US" altLang="zh-CN" dirty="0">
                <a:solidFill>
                  <a:srgbClr val="FF0000"/>
                </a:solidFill>
                <a:latin typeface="华文新魏" panose="02010800040101010101" pitchFamily="2" charset="-122"/>
                <a:ea typeface="华文新魏" panose="02010800040101010101" pitchFamily="2" charset="-122"/>
              </a:rPr>
              <a:t>&lt;D&amp;&gt;(b); //b</a:t>
            </a:r>
            <a:r>
              <a:rPr lang="zh-CN" altLang="en-US" dirty="0">
                <a:solidFill>
                  <a:srgbClr val="FF0000"/>
                </a:solidFill>
                <a:latin typeface="华文新魏" panose="02010800040101010101" pitchFamily="2" charset="-122"/>
                <a:ea typeface="华文新魏" panose="02010800040101010101" pitchFamily="2" charset="-122"/>
              </a:rPr>
              <a:t>不是</a:t>
            </a:r>
            <a:r>
              <a:rPr lang="en-US" altLang="zh-CN" dirty="0">
                <a:solidFill>
                  <a:srgbClr val="FF0000"/>
                </a:solidFill>
                <a:latin typeface="华文新魏" panose="02010800040101010101" pitchFamily="2" charset="-122"/>
                <a:ea typeface="华文新魏" panose="02010800040101010101" pitchFamily="2" charset="-122"/>
              </a:rPr>
              <a:t>D</a:t>
            </a:r>
            <a:r>
              <a:rPr lang="zh-CN" altLang="en-US" dirty="0">
                <a:solidFill>
                  <a:srgbClr val="FF0000"/>
                </a:solidFill>
                <a:latin typeface="华文新魏" panose="02010800040101010101" pitchFamily="2" charset="-122"/>
                <a:ea typeface="华文新魏" panose="02010800040101010101" pitchFamily="2" charset="-122"/>
              </a:rPr>
              <a:t>类型对象，会抛出运行时异常。可看到</a:t>
            </a:r>
            <a:r>
              <a:rPr lang="en-US" altLang="zh-CN" dirty="0" err="1">
                <a:solidFill>
                  <a:srgbClr val="FF0000"/>
                </a:solidFill>
                <a:latin typeface="华文新魏" panose="02010800040101010101" pitchFamily="2" charset="-122"/>
                <a:ea typeface="华文新魏" panose="02010800040101010101" pitchFamily="2" charset="-122"/>
              </a:rPr>
              <a:t>dynamic_cast</a:t>
            </a:r>
            <a:r>
              <a:rPr lang="zh-CN" altLang="en-US" dirty="0">
                <a:solidFill>
                  <a:srgbClr val="FF0000"/>
                </a:solidFill>
                <a:latin typeface="华文新魏" panose="02010800040101010101" pitchFamily="2" charset="-122"/>
                <a:ea typeface="华文新魏" panose="02010800040101010101" pitchFamily="2" charset="-122"/>
              </a:rPr>
              <a:t>的好处</a:t>
            </a:r>
          </a:p>
          <a:p>
            <a:endParaRPr lang="zh-CN" altLang="en-US" dirty="0">
              <a:latin typeface="华文新魏" panose="02010800040101010101" pitchFamily="2" charset="-122"/>
              <a:ea typeface="华文新魏" panose="02010800040101010101" pitchFamily="2" charset="-122"/>
            </a:endParaRPr>
          </a:p>
          <a:p>
            <a:r>
              <a:rPr lang="zh-CN" altLang="en-US" dirty="0">
                <a:latin typeface="华文新魏" panose="02010800040101010101" pitchFamily="2" charset="-122"/>
                <a:ea typeface="华文新魏" panose="02010800040101010101" pitchFamily="2" charset="-122"/>
              </a:rPr>
              <a:t>    </a:t>
            </a:r>
            <a:r>
              <a:rPr lang="en-US" altLang="zh-CN" dirty="0">
                <a:latin typeface="华文新魏" panose="02010800040101010101" pitchFamily="2" charset="-122"/>
                <a:ea typeface="华文新魏" panose="02010800040101010101" pitchFamily="2" charset="-122"/>
              </a:rPr>
              <a:t>B &amp;rc1 = </a:t>
            </a:r>
            <a:r>
              <a:rPr lang="en-US" altLang="zh-CN" dirty="0" err="1">
                <a:latin typeface="华文新魏" panose="02010800040101010101" pitchFamily="2" charset="-122"/>
                <a:ea typeface="华文新魏" panose="02010800040101010101" pitchFamily="2" charset="-122"/>
              </a:rPr>
              <a:t>dynamic_cast</a:t>
            </a:r>
            <a:r>
              <a:rPr lang="en-US" altLang="zh-CN" dirty="0">
                <a:latin typeface="华文新魏" panose="02010800040101010101" pitchFamily="2" charset="-122"/>
                <a:ea typeface="华文新魏" panose="02010800040101010101" pitchFamily="2" charset="-122"/>
              </a:rPr>
              <a:t>&lt;D&amp;&gt;(c);	//</a:t>
            </a:r>
            <a:r>
              <a:rPr lang="zh-CN" altLang="en-US" dirty="0">
                <a:latin typeface="华文新魏" panose="02010800040101010101" pitchFamily="2" charset="-122"/>
                <a:ea typeface="华文新魏" panose="02010800040101010101" pitchFamily="2" charset="-122"/>
              </a:rPr>
              <a:t>语法正确且为安全的自下向上赋值</a:t>
            </a:r>
            <a:r>
              <a:rPr lang="en-US" altLang="zh-CN" dirty="0">
                <a:latin typeface="华文新魏" panose="02010800040101010101" pitchFamily="2" charset="-122"/>
                <a:ea typeface="华文新魏" panose="02010800040101010101" pitchFamily="2" charset="-122"/>
              </a:rPr>
              <a:t>, c</a:t>
            </a:r>
            <a:r>
              <a:rPr lang="zh-CN" altLang="en-US" dirty="0">
                <a:latin typeface="华文新魏" panose="02010800040101010101" pitchFamily="2" charset="-122"/>
                <a:ea typeface="华文新魏" panose="02010800040101010101" pitchFamily="2" charset="-122"/>
              </a:rPr>
              <a:t>就是</a:t>
            </a:r>
            <a:r>
              <a:rPr lang="en-US" altLang="zh-CN" dirty="0">
                <a:latin typeface="华文新魏" panose="02010800040101010101" pitchFamily="2" charset="-122"/>
                <a:ea typeface="华文新魏" panose="02010800040101010101" pitchFamily="2" charset="-122"/>
              </a:rPr>
              <a:t>D</a:t>
            </a:r>
            <a:r>
              <a:rPr lang="zh-CN" altLang="en-US" dirty="0">
                <a:latin typeface="华文新魏" panose="02010800040101010101" pitchFamily="2" charset="-122"/>
                <a:ea typeface="华文新魏" panose="02010800040101010101" pitchFamily="2" charset="-122"/>
              </a:rPr>
              <a:t>类型对象</a:t>
            </a:r>
          </a:p>
          <a:p>
            <a:r>
              <a:rPr lang="zh-CN" altLang="en-US" dirty="0">
                <a:latin typeface="华文新魏" panose="02010800040101010101" pitchFamily="2" charset="-122"/>
                <a:ea typeface="华文新魏" panose="02010800040101010101" pitchFamily="2" charset="-122"/>
              </a:rPr>
              <a:t>    </a:t>
            </a:r>
            <a:r>
              <a:rPr lang="en-US" altLang="zh-CN" dirty="0">
                <a:latin typeface="华文新魏" panose="02010800040101010101" pitchFamily="2" charset="-122"/>
                <a:ea typeface="华文新魏" panose="02010800040101010101" pitchFamily="2" charset="-122"/>
              </a:rPr>
              <a:t>rc1.f();				//</a:t>
            </a:r>
            <a:r>
              <a:rPr lang="zh-CN" altLang="en-US" dirty="0">
                <a:latin typeface="华文新魏" panose="02010800040101010101" pitchFamily="2" charset="-122"/>
                <a:ea typeface="华文新魏" panose="02010800040101010101" pitchFamily="2" charset="-122"/>
              </a:rPr>
              <a:t>输出</a:t>
            </a:r>
            <a:r>
              <a:rPr lang="en-US" altLang="zh-CN" dirty="0">
                <a:latin typeface="华文新魏" panose="02010800040101010101" pitchFamily="2" charset="-122"/>
                <a:ea typeface="华文新魏" panose="02010800040101010101" pitchFamily="2" charset="-122"/>
              </a:rPr>
              <a:t>D</a:t>
            </a:r>
            <a:r>
              <a:rPr lang="zh-CN" altLang="en-US" dirty="0">
                <a:latin typeface="华文新魏" panose="02010800040101010101" pitchFamily="2" charset="-122"/>
                <a:ea typeface="华文新魏" panose="02010800040101010101" pitchFamily="2" charset="-122"/>
              </a:rPr>
              <a:t>：正确的多态行为</a:t>
            </a:r>
          </a:p>
          <a:p>
            <a:endParaRPr lang="zh-CN" altLang="en-US" dirty="0">
              <a:latin typeface="华文新魏" panose="02010800040101010101" pitchFamily="2" charset="-122"/>
              <a:ea typeface="华文新魏" panose="02010800040101010101" pitchFamily="2" charset="-122"/>
            </a:endParaRPr>
          </a:p>
          <a:p>
            <a:r>
              <a:rPr lang="zh-CN" altLang="en-US" dirty="0">
                <a:latin typeface="华文新魏" panose="02010800040101010101" pitchFamily="2" charset="-122"/>
                <a:ea typeface="华文新魏" panose="02010800040101010101" pitchFamily="2" charset="-122"/>
              </a:rPr>
              <a:t>    </a:t>
            </a:r>
            <a:r>
              <a:rPr lang="en-US" altLang="zh-CN" dirty="0">
                <a:latin typeface="华文新魏" panose="02010800040101010101" pitchFamily="2" charset="-122"/>
                <a:ea typeface="华文新魏" panose="02010800040101010101" pitchFamily="2" charset="-122"/>
              </a:rPr>
              <a:t>B &amp;rc2 = </a:t>
            </a:r>
            <a:r>
              <a:rPr lang="en-US" altLang="zh-CN" dirty="0" err="1">
                <a:latin typeface="华文新魏" panose="02010800040101010101" pitchFamily="2" charset="-122"/>
                <a:ea typeface="华文新魏" panose="02010800040101010101" pitchFamily="2" charset="-122"/>
              </a:rPr>
              <a:t>dynamic_cast</a:t>
            </a:r>
            <a:r>
              <a:rPr lang="en-US" altLang="zh-CN" dirty="0">
                <a:latin typeface="华文新魏" panose="02010800040101010101" pitchFamily="2" charset="-122"/>
                <a:ea typeface="华文新魏" panose="02010800040101010101" pitchFamily="2" charset="-122"/>
              </a:rPr>
              <a:t>&lt;D&amp;&gt;(d);	//</a:t>
            </a:r>
            <a:r>
              <a:rPr lang="zh-CN" altLang="en-US" dirty="0">
                <a:latin typeface="华文新魏" panose="02010800040101010101" pitchFamily="2" charset="-122"/>
                <a:ea typeface="华文新魏" panose="02010800040101010101" pitchFamily="2" charset="-122"/>
              </a:rPr>
              <a:t>语法正确且为安全的自下向上赋值，</a:t>
            </a:r>
            <a:r>
              <a:rPr lang="en-US" altLang="zh-CN" dirty="0">
                <a:latin typeface="华文新魏" panose="02010800040101010101" pitchFamily="2" charset="-122"/>
                <a:ea typeface="华文新魏" panose="02010800040101010101" pitchFamily="2" charset="-122"/>
              </a:rPr>
              <a:t>d</a:t>
            </a:r>
            <a:r>
              <a:rPr lang="zh-CN" altLang="en-US" dirty="0">
                <a:latin typeface="华文新魏" panose="02010800040101010101" pitchFamily="2" charset="-122"/>
                <a:ea typeface="华文新魏" panose="02010800040101010101" pitchFamily="2" charset="-122"/>
              </a:rPr>
              <a:t>引用了</a:t>
            </a:r>
            <a:r>
              <a:rPr lang="en-US" altLang="zh-CN" dirty="0">
                <a:latin typeface="华文新魏" panose="02010800040101010101" pitchFamily="2" charset="-122"/>
                <a:ea typeface="华文新魏" panose="02010800040101010101" pitchFamily="2" charset="-122"/>
              </a:rPr>
              <a:t>D</a:t>
            </a:r>
            <a:r>
              <a:rPr lang="zh-CN" altLang="en-US" dirty="0">
                <a:latin typeface="华文新魏" panose="02010800040101010101" pitchFamily="2" charset="-122"/>
                <a:ea typeface="华文新魏" panose="02010800040101010101" pitchFamily="2" charset="-122"/>
              </a:rPr>
              <a:t>类对象</a:t>
            </a:r>
          </a:p>
          <a:p>
            <a:r>
              <a:rPr lang="zh-CN" altLang="en-US" dirty="0">
                <a:latin typeface="华文新魏" panose="02010800040101010101" pitchFamily="2" charset="-122"/>
                <a:ea typeface="华文新魏" panose="02010800040101010101" pitchFamily="2" charset="-122"/>
              </a:rPr>
              <a:t>    </a:t>
            </a:r>
            <a:r>
              <a:rPr lang="en-US" altLang="zh-CN" dirty="0">
                <a:latin typeface="华文新魏" panose="02010800040101010101" pitchFamily="2" charset="-122"/>
                <a:ea typeface="华文新魏" panose="02010800040101010101" pitchFamily="2" charset="-122"/>
              </a:rPr>
              <a:t>rc2.f();				//</a:t>
            </a:r>
            <a:r>
              <a:rPr lang="zh-CN" altLang="en-US" dirty="0">
                <a:latin typeface="华文新魏" panose="02010800040101010101" pitchFamily="2" charset="-122"/>
                <a:ea typeface="华文新魏" panose="02010800040101010101" pitchFamily="2" charset="-122"/>
              </a:rPr>
              <a:t>输出</a:t>
            </a:r>
            <a:r>
              <a:rPr lang="en-US" altLang="zh-CN" dirty="0">
                <a:latin typeface="华文新魏" panose="02010800040101010101" pitchFamily="2" charset="-122"/>
                <a:ea typeface="华文新魏" panose="02010800040101010101" pitchFamily="2" charset="-122"/>
              </a:rPr>
              <a:t>D</a:t>
            </a:r>
            <a:r>
              <a:rPr lang="zh-CN" altLang="en-US" dirty="0">
                <a:latin typeface="华文新魏" panose="02010800040101010101" pitchFamily="2" charset="-122"/>
                <a:ea typeface="华文新魏" panose="02010800040101010101" pitchFamily="2" charset="-122"/>
              </a:rPr>
              <a:t>：正确的多态行为</a:t>
            </a:r>
          </a:p>
          <a:p>
            <a:endParaRPr lang="en-US" altLang="zh-CN"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    </a:t>
            </a:r>
            <a:r>
              <a:rPr lang="en-US" altLang="zh-CN" dirty="0">
                <a:solidFill>
                  <a:srgbClr val="FF0000"/>
                </a:solidFill>
                <a:latin typeface="华文新魏" panose="02010800040101010101" pitchFamily="2" charset="-122"/>
                <a:ea typeface="华文新魏" panose="02010800040101010101" pitchFamily="2" charset="-122"/>
              </a:rPr>
              <a:t>//</a:t>
            </a:r>
            <a:r>
              <a:rPr lang="zh-CN" altLang="en-US" dirty="0">
                <a:solidFill>
                  <a:srgbClr val="FF0000"/>
                </a:solidFill>
                <a:latin typeface="华文新魏" panose="02010800040101010101" pitchFamily="2" charset="-122"/>
                <a:ea typeface="华文新魏" panose="02010800040101010101" pitchFamily="2" charset="-122"/>
              </a:rPr>
              <a:t>把左值转换成右值引用的另外一种方法。（不用</a:t>
            </a:r>
            <a:r>
              <a:rPr lang="en-US" altLang="zh-CN" dirty="0">
                <a:solidFill>
                  <a:srgbClr val="FF0000"/>
                </a:solidFill>
                <a:latin typeface="华文新魏" panose="02010800040101010101" pitchFamily="2" charset="-122"/>
                <a:ea typeface="华文新魏" panose="02010800040101010101" pitchFamily="2" charset="-122"/>
              </a:rPr>
              <a:t>std::move)</a:t>
            </a:r>
            <a:endParaRPr lang="zh-CN" altLang="en-US" dirty="0">
              <a:solidFill>
                <a:srgbClr val="FF0000"/>
              </a:solidFill>
              <a:latin typeface="华文新魏" panose="02010800040101010101" pitchFamily="2" charset="-122"/>
              <a:ea typeface="华文新魏" panose="02010800040101010101" pitchFamily="2" charset="-122"/>
            </a:endParaRPr>
          </a:p>
          <a:p>
            <a:r>
              <a:rPr lang="zh-CN" altLang="en-US" dirty="0">
                <a:latin typeface="华文新魏" panose="02010800040101010101" pitchFamily="2" charset="-122"/>
                <a:ea typeface="华文新魏" panose="02010800040101010101" pitchFamily="2" charset="-122"/>
              </a:rPr>
              <a:t>    </a:t>
            </a:r>
            <a:r>
              <a:rPr lang="en-US" altLang="zh-CN" dirty="0">
                <a:latin typeface="华文新魏" panose="02010800040101010101" pitchFamily="2" charset="-122"/>
                <a:ea typeface="华文新魏" panose="02010800040101010101" pitchFamily="2" charset="-122"/>
              </a:rPr>
              <a:t>B &amp;&amp;rc3 = </a:t>
            </a:r>
            <a:r>
              <a:rPr lang="en-US" altLang="zh-CN" dirty="0" err="1">
                <a:latin typeface="华文新魏" panose="02010800040101010101" pitchFamily="2" charset="-122"/>
                <a:ea typeface="华文新魏" panose="02010800040101010101" pitchFamily="2" charset="-122"/>
              </a:rPr>
              <a:t>static_cast</a:t>
            </a:r>
            <a:r>
              <a:rPr lang="en-US" altLang="zh-CN" dirty="0">
                <a:latin typeface="华文新魏" panose="02010800040101010101" pitchFamily="2" charset="-122"/>
                <a:ea typeface="华文新魏" panose="02010800040101010101" pitchFamily="2" charset="-122"/>
              </a:rPr>
              <a:t>&lt;D&amp;&amp;&gt;(c);	//</a:t>
            </a:r>
            <a:r>
              <a:rPr lang="zh-CN" altLang="en-US" dirty="0">
                <a:latin typeface="华文新魏" panose="02010800040101010101" pitchFamily="2" charset="-122"/>
                <a:ea typeface="华文新魏" panose="02010800040101010101" pitchFamily="2" charset="-122"/>
              </a:rPr>
              <a:t>语法正确且为安全的自下向上赋值，</a:t>
            </a:r>
            <a:r>
              <a:rPr lang="en-US" altLang="zh-CN" dirty="0">
                <a:latin typeface="华文新魏" panose="02010800040101010101" pitchFamily="2" charset="-122"/>
                <a:ea typeface="华文新魏" panose="02010800040101010101" pitchFamily="2" charset="-122"/>
              </a:rPr>
              <a:t>c</a:t>
            </a:r>
            <a:r>
              <a:rPr lang="zh-CN" altLang="en-US" dirty="0">
                <a:latin typeface="华文新魏" panose="02010800040101010101" pitchFamily="2" charset="-122"/>
                <a:ea typeface="华文新魏" panose="02010800040101010101" pitchFamily="2" charset="-122"/>
              </a:rPr>
              <a:t>就是</a:t>
            </a:r>
            <a:r>
              <a:rPr lang="en-US" altLang="zh-CN" dirty="0">
                <a:latin typeface="华文新魏" panose="02010800040101010101" pitchFamily="2" charset="-122"/>
                <a:ea typeface="华文新魏" panose="02010800040101010101" pitchFamily="2" charset="-122"/>
              </a:rPr>
              <a:t>D</a:t>
            </a:r>
            <a:r>
              <a:rPr lang="zh-CN" altLang="en-US" dirty="0">
                <a:latin typeface="华文新魏" panose="02010800040101010101" pitchFamily="2" charset="-122"/>
                <a:ea typeface="华文新魏" panose="02010800040101010101" pitchFamily="2" charset="-122"/>
              </a:rPr>
              <a:t>类对象。</a:t>
            </a:r>
            <a:endParaRPr lang="en-US" altLang="zh-CN"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    rc3.f();				//</a:t>
            </a:r>
            <a:r>
              <a:rPr lang="zh-CN" altLang="en-US" dirty="0">
                <a:latin typeface="华文新魏" panose="02010800040101010101" pitchFamily="2" charset="-122"/>
                <a:ea typeface="华文新魏" panose="02010800040101010101" pitchFamily="2" charset="-122"/>
              </a:rPr>
              <a:t>输出</a:t>
            </a:r>
            <a:r>
              <a:rPr lang="en-US" altLang="zh-CN" dirty="0">
                <a:latin typeface="华文新魏" panose="02010800040101010101" pitchFamily="2" charset="-122"/>
                <a:ea typeface="华文新魏" panose="02010800040101010101" pitchFamily="2" charset="-122"/>
              </a:rPr>
              <a:t>D</a:t>
            </a:r>
            <a:r>
              <a:rPr lang="zh-CN" altLang="en-US" dirty="0">
                <a:latin typeface="华文新魏" panose="02010800040101010101" pitchFamily="2" charset="-122"/>
                <a:ea typeface="华文新魏" panose="02010800040101010101" pitchFamily="2" charset="-122"/>
              </a:rPr>
              <a:t>：正确的多态行为</a:t>
            </a:r>
          </a:p>
          <a:p>
            <a:r>
              <a:rPr lang="en-US" altLang="zh-CN" dirty="0">
                <a:latin typeface="华文新魏" panose="02010800040101010101" pitchFamily="2" charset="-122"/>
                <a:ea typeface="华文新魏" panose="02010800040101010101" pitchFamily="2" charset="-122"/>
              </a:rPr>
              <a:t>    </a:t>
            </a:r>
            <a:r>
              <a:rPr lang="en-US" altLang="zh-CN" dirty="0">
                <a:solidFill>
                  <a:srgbClr val="FF0000"/>
                </a:solidFill>
                <a:latin typeface="华文新魏" panose="02010800040101010101" pitchFamily="2" charset="-122"/>
                <a:ea typeface="华文新魏" panose="02010800040101010101" pitchFamily="2" charset="-122"/>
              </a:rPr>
              <a:t>//</a:t>
            </a:r>
            <a:r>
              <a:rPr lang="zh-CN" altLang="en-US" dirty="0">
                <a:solidFill>
                  <a:srgbClr val="FF0000"/>
                </a:solidFill>
                <a:latin typeface="华文新魏" panose="02010800040101010101" pitchFamily="2" charset="-122"/>
                <a:ea typeface="华文新魏" panose="02010800040101010101" pitchFamily="2" charset="-122"/>
              </a:rPr>
              <a:t>把左值转换成右值引用的另外一种方法。（不用</a:t>
            </a:r>
            <a:r>
              <a:rPr lang="en-US" altLang="zh-CN" dirty="0">
                <a:solidFill>
                  <a:srgbClr val="FF0000"/>
                </a:solidFill>
                <a:latin typeface="华文新魏" panose="02010800040101010101" pitchFamily="2" charset="-122"/>
                <a:ea typeface="华文新魏" panose="02010800040101010101" pitchFamily="2" charset="-122"/>
              </a:rPr>
              <a:t>std::move)</a:t>
            </a:r>
            <a:endParaRPr lang="zh-CN" altLang="en-US" dirty="0">
              <a:latin typeface="华文新魏" panose="02010800040101010101" pitchFamily="2" charset="-122"/>
              <a:ea typeface="华文新魏" panose="02010800040101010101" pitchFamily="2" charset="-122"/>
            </a:endParaRPr>
          </a:p>
          <a:p>
            <a:r>
              <a:rPr lang="zh-CN" altLang="en-US" dirty="0">
                <a:latin typeface="华文新魏" panose="02010800040101010101" pitchFamily="2" charset="-122"/>
                <a:ea typeface="华文新魏" panose="02010800040101010101" pitchFamily="2" charset="-122"/>
              </a:rPr>
              <a:t>    </a:t>
            </a:r>
            <a:r>
              <a:rPr lang="en-US" altLang="zh-CN" dirty="0">
                <a:latin typeface="华文新魏" panose="02010800040101010101" pitchFamily="2" charset="-122"/>
                <a:ea typeface="华文新魏" panose="02010800040101010101" pitchFamily="2" charset="-122"/>
              </a:rPr>
              <a:t>B &amp;&amp;rc4 = </a:t>
            </a:r>
            <a:r>
              <a:rPr lang="en-US" altLang="zh-CN" dirty="0" err="1">
                <a:latin typeface="华文新魏" panose="02010800040101010101" pitchFamily="2" charset="-122"/>
                <a:ea typeface="华文新魏" panose="02010800040101010101" pitchFamily="2" charset="-122"/>
              </a:rPr>
              <a:t>dynamic_cast</a:t>
            </a:r>
            <a:r>
              <a:rPr lang="en-US" altLang="zh-CN" dirty="0">
                <a:latin typeface="华文新魏" panose="02010800040101010101" pitchFamily="2" charset="-122"/>
                <a:ea typeface="华文新魏" panose="02010800040101010101" pitchFamily="2" charset="-122"/>
              </a:rPr>
              <a:t>&lt;D&amp;&amp;&gt;(c); //</a:t>
            </a:r>
            <a:r>
              <a:rPr lang="zh-CN" altLang="en-US" dirty="0">
                <a:latin typeface="华文新魏" panose="02010800040101010101" pitchFamily="2" charset="-122"/>
                <a:ea typeface="华文新魏" panose="02010800040101010101" pitchFamily="2" charset="-122"/>
              </a:rPr>
              <a:t>语法正确且为安全的自下向上赋值，</a:t>
            </a:r>
            <a:r>
              <a:rPr lang="en-US" altLang="zh-CN" dirty="0">
                <a:latin typeface="华文新魏" panose="02010800040101010101" pitchFamily="2" charset="-122"/>
                <a:ea typeface="华文新魏" panose="02010800040101010101" pitchFamily="2" charset="-122"/>
              </a:rPr>
              <a:t>c</a:t>
            </a:r>
            <a:r>
              <a:rPr lang="zh-CN" altLang="en-US" dirty="0">
                <a:latin typeface="华文新魏" panose="02010800040101010101" pitchFamily="2" charset="-122"/>
                <a:ea typeface="华文新魏" panose="02010800040101010101" pitchFamily="2" charset="-122"/>
              </a:rPr>
              <a:t>就是</a:t>
            </a:r>
            <a:r>
              <a:rPr lang="en-US" altLang="zh-CN" dirty="0">
                <a:latin typeface="华文新魏" panose="02010800040101010101" pitchFamily="2" charset="-122"/>
                <a:ea typeface="华文新魏" panose="02010800040101010101" pitchFamily="2" charset="-122"/>
              </a:rPr>
              <a:t>D</a:t>
            </a:r>
            <a:r>
              <a:rPr lang="zh-CN" altLang="en-US" dirty="0">
                <a:latin typeface="华文新魏" panose="02010800040101010101" pitchFamily="2" charset="-122"/>
                <a:ea typeface="华文新魏" panose="02010800040101010101" pitchFamily="2" charset="-122"/>
              </a:rPr>
              <a:t>类对象</a:t>
            </a:r>
          </a:p>
          <a:p>
            <a:r>
              <a:rPr lang="zh-CN" altLang="en-US" dirty="0">
                <a:latin typeface="华文新魏" panose="02010800040101010101" pitchFamily="2" charset="-122"/>
                <a:ea typeface="华文新魏" panose="02010800040101010101" pitchFamily="2" charset="-122"/>
              </a:rPr>
              <a:t>    </a:t>
            </a:r>
            <a:r>
              <a:rPr lang="en-US" altLang="zh-CN" dirty="0">
                <a:latin typeface="华文新魏" panose="02010800040101010101" pitchFamily="2" charset="-122"/>
                <a:ea typeface="华文新魏" panose="02010800040101010101" pitchFamily="2" charset="-122"/>
              </a:rPr>
              <a:t>rc4.f();				//</a:t>
            </a:r>
            <a:r>
              <a:rPr lang="zh-CN" altLang="en-US" dirty="0">
                <a:latin typeface="华文新魏" panose="02010800040101010101" pitchFamily="2" charset="-122"/>
                <a:ea typeface="华文新魏" panose="02010800040101010101" pitchFamily="2" charset="-122"/>
              </a:rPr>
              <a:t>输出</a:t>
            </a:r>
            <a:r>
              <a:rPr lang="en-US" altLang="zh-CN" dirty="0">
                <a:latin typeface="华文新魏" panose="02010800040101010101" pitchFamily="2" charset="-122"/>
                <a:ea typeface="华文新魏" panose="02010800040101010101" pitchFamily="2" charset="-122"/>
              </a:rPr>
              <a:t>D</a:t>
            </a:r>
            <a:r>
              <a:rPr lang="zh-CN" altLang="en-US" dirty="0">
                <a:latin typeface="华文新魏" panose="02010800040101010101" pitchFamily="2" charset="-122"/>
                <a:ea typeface="华文新魏" panose="02010800040101010101" pitchFamily="2" charset="-122"/>
              </a:rPr>
              <a:t>：正确的多态行为（</a:t>
            </a:r>
            <a:r>
              <a:rPr lang="en-US" altLang="zh-CN" dirty="0" err="1">
                <a:latin typeface="华文新魏" panose="02010800040101010101" pitchFamily="2" charset="-122"/>
                <a:ea typeface="华文新魏" panose="02010800040101010101" pitchFamily="2" charset="-122"/>
              </a:rPr>
              <a:t>gcc</a:t>
            </a:r>
            <a:r>
              <a:rPr lang="zh-CN" altLang="en-US" dirty="0">
                <a:latin typeface="华文新魏" panose="02010800040101010101" pitchFamily="2" charset="-122"/>
                <a:ea typeface="华文新魏" panose="02010800040101010101" pitchFamily="2" charset="-122"/>
              </a:rPr>
              <a:t>下）。</a:t>
            </a:r>
            <a:r>
              <a:rPr lang="en-US" altLang="zh-CN" dirty="0">
                <a:solidFill>
                  <a:srgbClr val="FF0000"/>
                </a:solidFill>
                <a:latin typeface="华文新魏" panose="02010800040101010101" pitchFamily="2" charset="-122"/>
                <a:ea typeface="华文新魏" panose="02010800040101010101" pitchFamily="2" charset="-122"/>
              </a:rPr>
              <a:t> VS2019</a:t>
            </a:r>
            <a:r>
              <a:rPr lang="zh-CN" altLang="en-US" dirty="0">
                <a:solidFill>
                  <a:srgbClr val="FF0000"/>
                </a:solidFill>
                <a:latin typeface="华文新魏" panose="02010800040101010101" pitchFamily="2" charset="-122"/>
                <a:ea typeface="华文新魏" panose="02010800040101010101" pitchFamily="2" charset="-122"/>
              </a:rPr>
              <a:t>抛出运行时异常</a:t>
            </a:r>
            <a:endParaRPr lang="zh-CN" altLang="en-US" dirty="0">
              <a:latin typeface="华文新魏" panose="02010800040101010101" pitchFamily="2" charset="-122"/>
              <a:ea typeface="华文新魏" panose="02010800040101010101" pitchFamily="2" charset="-122"/>
            </a:endParaRPr>
          </a:p>
          <a:p>
            <a:endParaRPr lang="zh-CN" altLang="en-US" dirty="0">
              <a:latin typeface="华文新魏" panose="02010800040101010101" pitchFamily="2" charset="-122"/>
              <a:ea typeface="华文新魏" panose="02010800040101010101" pitchFamily="2" charset="-122"/>
            </a:endParaRPr>
          </a:p>
          <a:p>
            <a:r>
              <a:rPr lang="zh-CN" altLang="en-US" dirty="0">
                <a:latin typeface="华文新魏" panose="02010800040101010101" pitchFamily="2" charset="-122"/>
                <a:ea typeface="华文新魏" panose="02010800040101010101" pitchFamily="2" charset="-122"/>
              </a:rPr>
              <a:t>    </a:t>
            </a:r>
            <a:r>
              <a:rPr lang="en-US" altLang="zh-CN" dirty="0">
                <a:latin typeface="华文新魏" panose="02010800040101010101" pitchFamily="2" charset="-122"/>
                <a:ea typeface="华文新魏" panose="02010800040101010101" pitchFamily="2" charset="-122"/>
              </a:rPr>
              <a:t>B &amp;&amp;rc5 = </a:t>
            </a:r>
            <a:r>
              <a:rPr lang="en-US" altLang="zh-CN" dirty="0" err="1">
                <a:latin typeface="华文新魏" panose="02010800040101010101" pitchFamily="2" charset="-122"/>
                <a:ea typeface="华文新魏" panose="02010800040101010101" pitchFamily="2" charset="-122"/>
              </a:rPr>
              <a:t>static_cast</a:t>
            </a:r>
            <a:r>
              <a:rPr lang="en-US" altLang="zh-CN" dirty="0">
                <a:latin typeface="华文新魏" panose="02010800040101010101" pitchFamily="2" charset="-122"/>
                <a:ea typeface="华文新魏" panose="02010800040101010101" pitchFamily="2" charset="-122"/>
              </a:rPr>
              <a:t>&lt;D&amp;&amp;&gt;(d);	//</a:t>
            </a:r>
            <a:r>
              <a:rPr lang="zh-CN" altLang="en-US" dirty="0">
                <a:latin typeface="华文新魏" panose="02010800040101010101" pitchFamily="2" charset="-122"/>
                <a:ea typeface="华文新魏" panose="02010800040101010101" pitchFamily="2" charset="-122"/>
              </a:rPr>
              <a:t>语法正确且为安全的自下向上赋值</a:t>
            </a:r>
            <a:r>
              <a:rPr lang="en-US" altLang="zh-CN" dirty="0">
                <a:latin typeface="华文新魏" panose="02010800040101010101" pitchFamily="2" charset="-122"/>
                <a:ea typeface="华文新魏" panose="02010800040101010101" pitchFamily="2" charset="-122"/>
              </a:rPr>
              <a:t>,d</a:t>
            </a:r>
            <a:r>
              <a:rPr lang="zh-CN" altLang="en-US" dirty="0">
                <a:latin typeface="华文新魏" panose="02010800040101010101" pitchFamily="2" charset="-122"/>
                <a:ea typeface="华文新魏" panose="02010800040101010101" pitchFamily="2" charset="-122"/>
              </a:rPr>
              <a:t>就是</a:t>
            </a:r>
            <a:r>
              <a:rPr lang="en-US" altLang="zh-CN" dirty="0">
                <a:latin typeface="华文新魏" panose="02010800040101010101" pitchFamily="2" charset="-122"/>
                <a:ea typeface="华文新魏" panose="02010800040101010101" pitchFamily="2" charset="-122"/>
              </a:rPr>
              <a:t>D</a:t>
            </a:r>
            <a:r>
              <a:rPr lang="zh-CN" altLang="en-US" dirty="0">
                <a:latin typeface="华文新魏" panose="02010800040101010101" pitchFamily="2" charset="-122"/>
                <a:ea typeface="华文新魏" panose="02010800040101010101" pitchFamily="2" charset="-122"/>
              </a:rPr>
              <a:t>类对象</a:t>
            </a:r>
          </a:p>
          <a:p>
            <a:r>
              <a:rPr lang="zh-CN" altLang="en-US" dirty="0">
                <a:latin typeface="华文新魏" panose="02010800040101010101" pitchFamily="2" charset="-122"/>
                <a:ea typeface="华文新魏" panose="02010800040101010101" pitchFamily="2" charset="-122"/>
              </a:rPr>
              <a:t>    </a:t>
            </a:r>
            <a:r>
              <a:rPr lang="en-US" altLang="zh-CN" dirty="0">
                <a:latin typeface="华文新魏" panose="02010800040101010101" pitchFamily="2" charset="-122"/>
                <a:ea typeface="华文新魏" panose="02010800040101010101" pitchFamily="2" charset="-122"/>
              </a:rPr>
              <a:t>rc5.f();				//</a:t>
            </a:r>
            <a:r>
              <a:rPr lang="zh-CN" altLang="en-US" dirty="0">
                <a:latin typeface="华文新魏" panose="02010800040101010101" pitchFamily="2" charset="-122"/>
                <a:ea typeface="华文新魏" panose="02010800040101010101" pitchFamily="2" charset="-122"/>
              </a:rPr>
              <a:t>输出</a:t>
            </a:r>
            <a:r>
              <a:rPr lang="en-US" altLang="zh-CN" dirty="0">
                <a:latin typeface="华文新魏" panose="02010800040101010101" pitchFamily="2" charset="-122"/>
                <a:ea typeface="华文新魏" panose="02010800040101010101" pitchFamily="2" charset="-122"/>
              </a:rPr>
              <a:t>D</a:t>
            </a:r>
            <a:r>
              <a:rPr lang="zh-CN" altLang="en-US" dirty="0">
                <a:latin typeface="华文新魏" panose="02010800040101010101" pitchFamily="2" charset="-122"/>
                <a:ea typeface="华文新魏" panose="02010800040101010101" pitchFamily="2" charset="-122"/>
              </a:rPr>
              <a:t>：正确的多态行为（</a:t>
            </a:r>
            <a:r>
              <a:rPr lang="en-US" altLang="zh-CN" dirty="0" err="1">
                <a:latin typeface="华文新魏" panose="02010800040101010101" pitchFamily="2" charset="-122"/>
                <a:ea typeface="华文新魏" panose="02010800040101010101" pitchFamily="2" charset="-122"/>
              </a:rPr>
              <a:t>gcc</a:t>
            </a:r>
            <a:r>
              <a:rPr lang="zh-CN" altLang="en-US" dirty="0">
                <a:latin typeface="华文新魏" panose="02010800040101010101" pitchFamily="2" charset="-122"/>
                <a:ea typeface="华文新魏" panose="02010800040101010101" pitchFamily="2" charset="-122"/>
              </a:rPr>
              <a:t>下）。</a:t>
            </a:r>
            <a:endParaRPr lang="zh-CN" altLang="en-US" dirty="0">
              <a:solidFill>
                <a:srgbClr val="FF0000"/>
              </a:solidFill>
              <a:latin typeface="华文新魏" panose="02010800040101010101" pitchFamily="2" charset="-122"/>
              <a:ea typeface="华文新魏" panose="02010800040101010101" pitchFamily="2" charset="-122"/>
            </a:endParaRPr>
          </a:p>
          <a:p>
            <a:endParaRPr lang="zh-CN" altLang="en-US" dirty="0">
              <a:latin typeface="华文新魏" panose="02010800040101010101" pitchFamily="2" charset="-122"/>
              <a:ea typeface="华文新魏" panose="02010800040101010101" pitchFamily="2" charset="-122"/>
            </a:endParaRPr>
          </a:p>
          <a:p>
            <a:r>
              <a:rPr lang="zh-CN" altLang="en-US" dirty="0">
                <a:latin typeface="华文新魏" panose="02010800040101010101" pitchFamily="2" charset="-122"/>
                <a:ea typeface="华文新魏" panose="02010800040101010101" pitchFamily="2" charset="-122"/>
              </a:rPr>
              <a:t>    </a:t>
            </a:r>
            <a:r>
              <a:rPr lang="en-US" altLang="zh-CN" dirty="0">
                <a:latin typeface="华文新魏" panose="02010800040101010101" pitchFamily="2" charset="-122"/>
                <a:ea typeface="华文新魏" panose="02010800040101010101" pitchFamily="2" charset="-122"/>
              </a:rPr>
              <a:t>B &amp;rc6 = </a:t>
            </a:r>
            <a:r>
              <a:rPr lang="en-US" altLang="zh-CN" dirty="0" err="1">
                <a:latin typeface="华文新魏" panose="02010800040101010101" pitchFamily="2" charset="-122"/>
                <a:ea typeface="华文新魏" panose="02010800040101010101" pitchFamily="2" charset="-122"/>
              </a:rPr>
              <a:t>dynamic_cast</a:t>
            </a:r>
            <a:r>
              <a:rPr lang="en-US" altLang="zh-CN" dirty="0">
                <a:latin typeface="华文新魏" panose="02010800040101010101" pitchFamily="2" charset="-122"/>
                <a:ea typeface="华文新魏" panose="02010800040101010101" pitchFamily="2" charset="-122"/>
              </a:rPr>
              <a:t>&lt;D&amp;&gt;(rc5); //</a:t>
            </a:r>
            <a:r>
              <a:rPr lang="zh-CN" altLang="en-US" dirty="0">
                <a:latin typeface="华文新魏" panose="02010800040101010101" pitchFamily="2" charset="-122"/>
                <a:ea typeface="华文新魏" panose="02010800040101010101" pitchFamily="2" charset="-122"/>
              </a:rPr>
              <a:t>正确：自上向下转换，自下向上赋值，</a:t>
            </a:r>
            <a:r>
              <a:rPr lang="en-US" altLang="zh-CN" dirty="0">
                <a:latin typeface="华文新魏" panose="02010800040101010101" pitchFamily="2" charset="-122"/>
                <a:ea typeface="华文新魏" panose="02010800040101010101" pitchFamily="2" charset="-122"/>
              </a:rPr>
              <a:t>rc5</a:t>
            </a:r>
            <a:r>
              <a:rPr lang="zh-CN" altLang="en-US" dirty="0">
                <a:latin typeface="华文新魏" panose="02010800040101010101" pitchFamily="2" charset="-122"/>
                <a:ea typeface="华文新魏" panose="02010800040101010101" pitchFamily="2" charset="-122"/>
              </a:rPr>
              <a:t>引用的就是</a:t>
            </a:r>
            <a:r>
              <a:rPr lang="en-US" altLang="zh-CN" dirty="0">
                <a:latin typeface="华文新魏" panose="02010800040101010101" pitchFamily="2" charset="-122"/>
                <a:ea typeface="华文新魏" panose="02010800040101010101" pitchFamily="2" charset="-122"/>
              </a:rPr>
              <a:t>D</a:t>
            </a:r>
            <a:r>
              <a:rPr lang="zh-CN" altLang="en-US" dirty="0">
                <a:latin typeface="华文新魏" panose="02010800040101010101" pitchFamily="2" charset="-122"/>
                <a:ea typeface="华文新魏" panose="02010800040101010101" pitchFamily="2" charset="-122"/>
              </a:rPr>
              <a:t>类对象，</a:t>
            </a:r>
            <a:r>
              <a:rPr lang="en-US" altLang="zh-CN" dirty="0">
                <a:latin typeface="华文新魏" panose="02010800040101010101" pitchFamily="2" charset="-122"/>
                <a:ea typeface="华文新魏" panose="02010800040101010101" pitchFamily="2" charset="-122"/>
              </a:rPr>
              <a:t>B&amp;&amp;</a:t>
            </a:r>
            <a:r>
              <a:rPr lang="zh-CN" altLang="en-US" dirty="0">
                <a:latin typeface="华文新魏" panose="02010800040101010101" pitchFamily="2" charset="-122"/>
                <a:ea typeface="华文新魏" panose="02010800040101010101" pitchFamily="2" charset="-122"/>
              </a:rPr>
              <a:t>，左值</a:t>
            </a:r>
          </a:p>
          <a:p>
            <a:r>
              <a:rPr lang="zh-CN" altLang="en-US" dirty="0">
                <a:latin typeface="华文新魏" panose="02010800040101010101" pitchFamily="2" charset="-122"/>
                <a:ea typeface="华文新魏" panose="02010800040101010101" pitchFamily="2" charset="-122"/>
              </a:rPr>
              <a:t>    </a:t>
            </a:r>
            <a:r>
              <a:rPr lang="en-US" altLang="zh-CN" dirty="0">
                <a:latin typeface="华文新魏" panose="02010800040101010101" pitchFamily="2" charset="-122"/>
                <a:ea typeface="华文新魏" panose="02010800040101010101" pitchFamily="2" charset="-122"/>
              </a:rPr>
              <a:t>rc6.f();				 //</a:t>
            </a:r>
            <a:r>
              <a:rPr lang="zh-CN" altLang="en-US" dirty="0">
                <a:latin typeface="华文新魏" panose="02010800040101010101" pitchFamily="2" charset="-122"/>
                <a:ea typeface="华文新魏" panose="02010800040101010101" pitchFamily="2" charset="-122"/>
              </a:rPr>
              <a:t>输出</a:t>
            </a:r>
            <a:r>
              <a:rPr lang="en-US" altLang="zh-CN" dirty="0">
                <a:latin typeface="华文新魏" panose="02010800040101010101" pitchFamily="2" charset="-122"/>
                <a:ea typeface="华文新魏" panose="02010800040101010101" pitchFamily="2" charset="-122"/>
              </a:rPr>
              <a:t>D</a:t>
            </a:r>
            <a:r>
              <a:rPr lang="zh-CN" altLang="en-US" dirty="0">
                <a:latin typeface="华文新魏" panose="02010800040101010101" pitchFamily="2" charset="-122"/>
                <a:ea typeface="华文新魏" panose="02010800040101010101" pitchFamily="2" charset="-122"/>
              </a:rPr>
              <a:t>：正确的多态行为</a:t>
            </a:r>
            <a:r>
              <a:rPr lang="en-US" altLang="zh-CN" dirty="0">
                <a:latin typeface="华文新魏" panose="02010800040101010101" pitchFamily="2" charset="-122"/>
                <a:ea typeface="华文新魏" panose="02010800040101010101" pitchFamily="2" charset="-122"/>
              </a:rPr>
              <a:t>				</a:t>
            </a:r>
            <a:endParaRPr lang="zh-CN" altLang="en-US"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a:t>
            </a:r>
            <a:endParaRPr lang="zh-CN" altLang="en-US" dirty="0">
              <a:latin typeface="华文新魏" panose="02010800040101010101" pitchFamily="2" charset="-122"/>
              <a:ea typeface="华文新魏" panose="02010800040101010101" pitchFamily="2" charset="-122"/>
            </a:endParaRPr>
          </a:p>
        </p:txBody>
      </p:sp>
      <p:sp>
        <p:nvSpPr>
          <p:cNvPr id="3" name="矩形 2">
            <a:extLst>
              <a:ext uri="{FF2B5EF4-FFF2-40B4-BE49-F238E27FC236}">
                <a16:creationId xmlns:a16="http://schemas.microsoft.com/office/drawing/2014/main" id="{34EE5B9A-9BE3-436C-AB89-A14B11A085E6}"/>
              </a:ext>
            </a:extLst>
          </p:cNvPr>
          <p:cNvSpPr/>
          <p:nvPr/>
        </p:nvSpPr>
        <p:spPr>
          <a:xfrm>
            <a:off x="10072255" y="2460124"/>
            <a:ext cx="1794163" cy="1200329"/>
          </a:xfrm>
          <a:prstGeom prst="rect">
            <a:avLst/>
          </a:prstGeom>
        </p:spPr>
        <p:txBody>
          <a:bodyPr wrap="square">
            <a:spAutoFit/>
          </a:bodyPr>
          <a:lstStyle/>
          <a:p>
            <a:r>
              <a:rPr lang="en-US" altLang="zh-CN" dirty="0">
                <a:latin typeface="华文新魏" panose="02010800040101010101" pitchFamily="2" charset="-122"/>
                <a:ea typeface="华文新魏" panose="02010800040101010101" pitchFamily="2" charset="-122"/>
              </a:rPr>
              <a:t>    B a(3);</a:t>
            </a:r>
          </a:p>
          <a:p>
            <a:r>
              <a:rPr lang="en-US" altLang="zh-CN" dirty="0">
                <a:latin typeface="华文新魏" panose="02010800040101010101" pitchFamily="2" charset="-122"/>
                <a:ea typeface="华文新魏" panose="02010800040101010101" pitchFamily="2" charset="-122"/>
              </a:rPr>
              <a:t>    B &amp;b=a;</a:t>
            </a:r>
          </a:p>
          <a:p>
            <a:r>
              <a:rPr lang="en-US" altLang="zh-CN" dirty="0">
                <a:latin typeface="华文新魏" panose="02010800040101010101" pitchFamily="2" charset="-122"/>
                <a:ea typeface="华文新魏" panose="02010800040101010101" pitchFamily="2" charset="-122"/>
              </a:rPr>
              <a:t>    D c(5, 7);</a:t>
            </a:r>
          </a:p>
          <a:p>
            <a:r>
              <a:rPr lang="en-US" altLang="zh-CN" dirty="0">
                <a:latin typeface="华文新魏" panose="02010800040101010101" pitchFamily="2" charset="-122"/>
                <a:ea typeface="华文新魏" panose="02010800040101010101" pitchFamily="2" charset="-122"/>
              </a:rPr>
              <a:t>    D &amp;d = c;</a:t>
            </a:r>
            <a:endParaRPr lang="zh-CN" altLang="en-US" dirty="0"/>
          </a:p>
        </p:txBody>
      </p:sp>
    </p:spTree>
    <p:extLst>
      <p:ext uri="{BB962C8B-B14F-4D97-AF65-F5344CB8AC3E}">
        <p14:creationId xmlns:p14="http://schemas.microsoft.com/office/powerpoint/2010/main" val="20347006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灯片编号占位符 5"/>
          <p:cNvSpPr>
            <a:spLocks noGrp="1"/>
          </p:cNvSpPr>
          <p:nvPr>
            <p:ph type="sldNum" sz="quarter" idx="12"/>
          </p:nvPr>
        </p:nvSpPr>
        <p:spPr>
          <a:noFill/>
        </p:spPr>
        <p:txBody>
          <a:bodyPr/>
          <a:lstStyle/>
          <a:p>
            <a:fld id="{3F1CBB95-E14E-43D6-B23B-78CC99336EF0}" type="slidenum">
              <a:rPr lang="en-US" altLang="zh-CN" smtClean="0">
                <a:latin typeface="华文新魏" panose="02010800040101010101" pitchFamily="2" charset="-122"/>
                <a:ea typeface="华文新魏" panose="02010800040101010101" pitchFamily="2" charset="-122"/>
              </a:rPr>
              <a:pPr/>
              <a:t>23</a:t>
            </a:fld>
            <a:endParaRPr lang="en-US" altLang="zh-CN">
              <a:latin typeface="华文新魏" panose="02010800040101010101" pitchFamily="2" charset="-122"/>
              <a:ea typeface="华文新魏" panose="02010800040101010101" pitchFamily="2" charset="-122"/>
            </a:endParaRPr>
          </a:p>
        </p:txBody>
      </p:sp>
      <p:sp>
        <p:nvSpPr>
          <p:cNvPr id="8" name="TextBox 5">
            <a:extLst>
              <a:ext uri="{FF2B5EF4-FFF2-40B4-BE49-F238E27FC236}">
                <a16:creationId xmlns:a16="http://schemas.microsoft.com/office/drawing/2014/main" id="{3364E13C-7828-4004-AD48-745503E66B92}"/>
              </a:ext>
            </a:extLst>
          </p:cNvPr>
          <p:cNvSpPr txBox="1">
            <a:spLocks noChangeArrowheads="1"/>
          </p:cNvSpPr>
          <p:nvPr/>
        </p:nvSpPr>
        <p:spPr bwMode="auto">
          <a:xfrm>
            <a:off x="93518" y="136525"/>
            <a:ext cx="12004964" cy="6584950"/>
          </a:xfrm>
          <a:prstGeom prst="rect">
            <a:avLst/>
          </a:prstGeom>
          <a:solidFill>
            <a:schemeClr val="accent6">
              <a:lumMod val="75000"/>
              <a:alpha val="44000"/>
            </a:schemeClr>
          </a:solidFill>
          <a:ln w="9525">
            <a:solidFill>
              <a:schemeClr val="accent1"/>
            </a:solidFill>
            <a:miter lim="800000"/>
            <a:headEnd/>
            <a:tailEnd/>
          </a:ln>
        </p:spPr>
        <p:txBody>
          <a:bodyPr/>
          <a:lstStyle/>
          <a:p>
            <a:pPr>
              <a:lnSpc>
                <a:spcPct val="114000"/>
              </a:lnSpc>
              <a:spcBef>
                <a:spcPct val="0"/>
              </a:spcBef>
              <a:buFontTx/>
              <a:buNone/>
            </a:pPr>
            <a:r>
              <a:rPr lang="en-US" altLang="zh-CN" b="1" dirty="0">
                <a:solidFill>
                  <a:srgbClr val="FF0000"/>
                </a:solidFill>
                <a:latin typeface="华文新魏" panose="02010800040101010101" pitchFamily="2" charset="-122"/>
                <a:ea typeface="华文新魏" panose="02010800040101010101" pitchFamily="2" charset="-122"/>
              </a:rPr>
              <a:t>//</a:t>
            </a:r>
            <a:r>
              <a:rPr lang="zh-CN" altLang="en-US" b="1" dirty="0">
                <a:solidFill>
                  <a:srgbClr val="FF0000"/>
                </a:solidFill>
                <a:latin typeface="华文新魏" panose="02010800040101010101" pitchFamily="2" charset="-122"/>
                <a:ea typeface="华文新魏" panose="02010800040101010101" pitchFamily="2" charset="-122"/>
              </a:rPr>
              <a:t>指针类型的</a:t>
            </a:r>
            <a:r>
              <a:rPr lang="en-US" altLang="zh-CN" b="1" dirty="0" err="1">
                <a:solidFill>
                  <a:srgbClr val="FF0000"/>
                </a:solidFill>
                <a:latin typeface="华文新魏" panose="02010800040101010101" pitchFamily="2" charset="-122"/>
                <a:ea typeface="华文新魏" panose="02010800040101010101" pitchFamily="2" charset="-122"/>
              </a:rPr>
              <a:t>dynamic_cast</a:t>
            </a:r>
            <a:endParaRPr lang="zh-CN" altLang="en-US" b="1" dirty="0">
              <a:solidFill>
                <a:srgbClr val="FF0000"/>
              </a:solidFill>
              <a:latin typeface="华文新魏" panose="02010800040101010101" pitchFamily="2" charset="-122"/>
              <a:ea typeface="华文新魏" panose="02010800040101010101" pitchFamily="2" charset="-122"/>
            </a:endParaRPr>
          </a:p>
          <a:p>
            <a:pPr>
              <a:lnSpc>
                <a:spcPct val="114000"/>
              </a:lnSpc>
              <a:spcBef>
                <a:spcPct val="0"/>
              </a:spcBef>
              <a:buFontTx/>
              <a:buNone/>
            </a:pPr>
            <a:r>
              <a:rPr lang="en-US" altLang="zh-CN" b="1" dirty="0">
                <a:latin typeface="华文新魏" panose="02010800040101010101" pitchFamily="2" charset="-122"/>
                <a:ea typeface="华文新魏" panose="02010800040101010101" pitchFamily="2" charset="-122"/>
              </a:rPr>
              <a:t>void test_dynamic_cast2() {</a:t>
            </a:r>
          </a:p>
          <a:p>
            <a:pPr>
              <a:lnSpc>
                <a:spcPct val="114000"/>
              </a:lnSpc>
              <a:spcBef>
                <a:spcPct val="0"/>
              </a:spcBef>
              <a:buFontTx/>
              <a:buNone/>
            </a:pPr>
            <a:r>
              <a:rPr lang="en-US" altLang="zh-CN" b="1" dirty="0">
                <a:latin typeface="华文新魏" panose="02010800040101010101" pitchFamily="2" charset="-122"/>
                <a:ea typeface="华文新魏" panose="02010800040101010101" pitchFamily="2" charset="-122"/>
              </a:rPr>
              <a:t>	Base b, *pb1 = &amp;b;</a:t>
            </a:r>
          </a:p>
          <a:p>
            <a:pPr>
              <a:lnSpc>
                <a:spcPct val="114000"/>
              </a:lnSpc>
              <a:spcBef>
                <a:spcPct val="0"/>
              </a:spcBef>
              <a:buFontTx/>
              <a:buNone/>
            </a:pPr>
            <a:r>
              <a:rPr lang="en-US" altLang="zh-CN" b="1" dirty="0">
                <a:latin typeface="华文新魏" panose="02010800040101010101" pitchFamily="2" charset="-122"/>
                <a:ea typeface="华文新魏" panose="02010800040101010101" pitchFamily="2" charset="-122"/>
              </a:rPr>
              <a:t>	Derived d, *pb2 = &amp;d;</a:t>
            </a:r>
          </a:p>
          <a:p>
            <a:pPr>
              <a:lnSpc>
                <a:spcPct val="114000"/>
              </a:lnSpc>
              <a:spcBef>
                <a:spcPct val="0"/>
              </a:spcBef>
              <a:buFontTx/>
              <a:buNone/>
            </a:pPr>
            <a:r>
              <a:rPr lang="en-US" altLang="zh-CN" b="1" dirty="0">
                <a:latin typeface="华文新魏" panose="02010800040101010101" pitchFamily="2" charset="-122"/>
                <a:ea typeface="华文新魏" panose="02010800040101010101" pitchFamily="2" charset="-122"/>
              </a:rPr>
              <a:t>	//pb1</a:t>
            </a:r>
            <a:r>
              <a:rPr lang="zh-CN" altLang="en-US" b="1" dirty="0">
                <a:latin typeface="华文新魏" panose="02010800040101010101" pitchFamily="2" charset="-122"/>
                <a:ea typeface="华文新魏" panose="02010800040101010101" pitchFamily="2" charset="-122"/>
              </a:rPr>
              <a:t>指向</a:t>
            </a:r>
            <a:r>
              <a:rPr lang="en-US" altLang="zh-CN" b="1" dirty="0">
                <a:latin typeface="华文新魏" panose="02010800040101010101" pitchFamily="2" charset="-122"/>
                <a:ea typeface="华文新魏" panose="02010800040101010101" pitchFamily="2" charset="-122"/>
              </a:rPr>
              <a:t>Base</a:t>
            </a:r>
            <a:r>
              <a:rPr lang="zh-CN" altLang="en-US" b="1" dirty="0">
                <a:latin typeface="华文新魏" panose="02010800040101010101" pitchFamily="2" charset="-122"/>
                <a:ea typeface="华文新魏" panose="02010800040101010101" pitchFamily="2" charset="-122"/>
              </a:rPr>
              <a:t>对象，转换为</a:t>
            </a:r>
            <a:r>
              <a:rPr lang="en-US" altLang="zh-CN" b="1" dirty="0">
                <a:latin typeface="华文新魏" panose="02010800040101010101" pitchFamily="2" charset="-122"/>
                <a:ea typeface="华文新魏" panose="02010800040101010101" pitchFamily="2" charset="-122"/>
              </a:rPr>
              <a:t>Derived</a:t>
            </a:r>
            <a:r>
              <a:rPr lang="zh-CN" altLang="en-US" b="1" dirty="0">
                <a:latin typeface="华文新魏" panose="02010800040101010101" pitchFamily="2" charset="-122"/>
                <a:ea typeface="华文新魏" panose="02010800040101010101" pitchFamily="2" charset="-122"/>
              </a:rPr>
              <a:t>失败</a:t>
            </a:r>
          </a:p>
          <a:p>
            <a:pPr>
              <a:lnSpc>
                <a:spcPct val="114000"/>
              </a:lnSpc>
              <a:spcBef>
                <a:spcPct val="0"/>
              </a:spcBef>
              <a:buFontTx/>
              <a:buNone/>
            </a:pPr>
            <a:r>
              <a:rPr lang="zh-CN" altLang="en-US" b="1" dirty="0">
                <a:latin typeface="华文新魏" panose="02010800040101010101" pitchFamily="2" charset="-122"/>
                <a:ea typeface="华文新魏" panose="02010800040101010101" pitchFamily="2" charset="-122"/>
              </a:rPr>
              <a:t>	</a:t>
            </a:r>
            <a:r>
              <a:rPr lang="en-US" altLang="zh-CN" b="1" dirty="0">
                <a:solidFill>
                  <a:srgbClr val="FF0000"/>
                </a:solidFill>
                <a:latin typeface="华文新魏" panose="02010800040101010101" pitchFamily="2" charset="-122"/>
                <a:ea typeface="华文新魏" panose="02010800040101010101" pitchFamily="2" charset="-122"/>
              </a:rPr>
              <a:t>if (Derived *pd = </a:t>
            </a:r>
            <a:r>
              <a:rPr lang="en-US" altLang="zh-CN" b="1" dirty="0" err="1">
                <a:solidFill>
                  <a:srgbClr val="FF0000"/>
                </a:solidFill>
                <a:latin typeface="华文新魏" panose="02010800040101010101" pitchFamily="2" charset="-122"/>
                <a:ea typeface="华文新魏" panose="02010800040101010101" pitchFamily="2" charset="-122"/>
              </a:rPr>
              <a:t>dynamic_cast</a:t>
            </a:r>
            <a:r>
              <a:rPr lang="en-US" altLang="zh-CN" b="1" dirty="0">
                <a:solidFill>
                  <a:srgbClr val="FF0000"/>
                </a:solidFill>
                <a:latin typeface="华文新魏" panose="02010800040101010101" pitchFamily="2" charset="-122"/>
                <a:ea typeface="华文新魏" panose="02010800040101010101" pitchFamily="2" charset="-122"/>
              </a:rPr>
              <a:t>&lt;Derived *&gt;(pb1)) </a:t>
            </a:r>
            <a:r>
              <a:rPr lang="en-US" altLang="zh-CN" b="1" dirty="0">
                <a:latin typeface="华文新魏" panose="02010800040101010101" pitchFamily="2" charset="-122"/>
                <a:ea typeface="华文新魏" panose="02010800040101010101" pitchFamily="2" charset="-122"/>
              </a:rPr>
              <a:t>{  </a:t>
            </a:r>
          </a:p>
          <a:p>
            <a:pPr>
              <a:lnSpc>
                <a:spcPct val="114000"/>
              </a:lnSpc>
              <a:spcBef>
                <a:spcPct val="0"/>
              </a:spcBef>
              <a:buFontTx/>
              <a:buNone/>
            </a:pPr>
            <a:r>
              <a:rPr lang="en-US" altLang="zh-CN"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cout</a:t>
            </a:r>
            <a:r>
              <a:rPr lang="en-US" altLang="zh-CN" b="1" dirty="0">
                <a:latin typeface="华文新魏" panose="02010800040101010101" pitchFamily="2" charset="-122"/>
                <a:ea typeface="华文新魏" panose="02010800040101010101" pitchFamily="2" charset="-122"/>
              </a:rPr>
              <a:t> &lt;&lt; "</a:t>
            </a:r>
            <a:r>
              <a:rPr lang="zh-CN" altLang="en-US" b="1" dirty="0">
                <a:latin typeface="华文新魏" panose="02010800040101010101" pitchFamily="2" charset="-122"/>
                <a:ea typeface="华文新魏" panose="02010800040101010101" pitchFamily="2" charset="-122"/>
              </a:rPr>
              <a:t>转换成功</a:t>
            </a:r>
            <a:r>
              <a:rPr lang="en-US" altLang="zh-CN" b="1" dirty="0">
                <a:latin typeface="华文新魏" panose="02010800040101010101" pitchFamily="2" charset="-122"/>
                <a:ea typeface="华文新魏" panose="02010800040101010101" pitchFamily="2" charset="-122"/>
              </a:rPr>
              <a:t>" &lt;&lt; </a:t>
            </a:r>
            <a:r>
              <a:rPr lang="en-US" altLang="zh-CN" b="1" dirty="0" err="1">
                <a:latin typeface="华文新魏" panose="02010800040101010101" pitchFamily="2" charset="-122"/>
                <a:ea typeface="华文新魏" panose="02010800040101010101" pitchFamily="2" charset="-122"/>
              </a:rPr>
              <a:t>endl</a:t>
            </a:r>
            <a:r>
              <a:rPr lang="en-US" altLang="zh-CN" b="1" dirty="0">
                <a:latin typeface="华文新魏" panose="02010800040101010101" pitchFamily="2" charset="-122"/>
                <a:ea typeface="华文新魏" panose="02010800040101010101" pitchFamily="2" charset="-122"/>
              </a:rPr>
              <a:t>; pd-&gt;f();</a:t>
            </a:r>
          </a:p>
          <a:p>
            <a:pPr>
              <a:lnSpc>
                <a:spcPct val="114000"/>
              </a:lnSpc>
              <a:spcBef>
                <a:spcPct val="0"/>
              </a:spcBef>
              <a:buFontTx/>
              <a:buNone/>
            </a:pPr>
            <a:r>
              <a:rPr lang="en-US" altLang="zh-CN" b="1" dirty="0">
                <a:latin typeface="华文新魏" panose="02010800040101010101" pitchFamily="2" charset="-122"/>
                <a:ea typeface="华文新魏" panose="02010800040101010101" pitchFamily="2" charset="-122"/>
              </a:rPr>
              <a:t>	}</a:t>
            </a:r>
          </a:p>
          <a:p>
            <a:pPr>
              <a:lnSpc>
                <a:spcPct val="114000"/>
              </a:lnSpc>
              <a:spcBef>
                <a:spcPct val="0"/>
              </a:spcBef>
              <a:buFontTx/>
              <a:buNone/>
            </a:pPr>
            <a:r>
              <a:rPr lang="en-US" altLang="zh-CN" b="1" dirty="0">
                <a:latin typeface="华文新魏" panose="02010800040101010101" pitchFamily="2" charset="-122"/>
                <a:ea typeface="华文新魏" panose="02010800040101010101" pitchFamily="2" charset="-122"/>
              </a:rPr>
              <a:t>	else { //</a:t>
            </a:r>
            <a:r>
              <a:rPr lang="zh-CN" altLang="en-US" b="1" dirty="0">
                <a:latin typeface="华文新魏" panose="02010800040101010101" pitchFamily="2" charset="-122"/>
                <a:ea typeface="华文新魏" panose="02010800040101010101" pitchFamily="2" charset="-122"/>
              </a:rPr>
              <a:t>若</a:t>
            </a:r>
            <a:r>
              <a:rPr lang="en-US" altLang="zh-CN" b="1" dirty="0">
                <a:latin typeface="华文新魏" panose="02010800040101010101" pitchFamily="2" charset="-122"/>
                <a:ea typeface="华文新魏" panose="02010800040101010101" pitchFamily="2" charset="-122"/>
              </a:rPr>
              <a:t>pb1</a:t>
            </a:r>
            <a:r>
              <a:rPr lang="zh-CN" altLang="en-US" b="1" dirty="0">
                <a:latin typeface="华文新魏" panose="02010800040101010101" pitchFamily="2" charset="-122"/>
                <a:ea typeface="华文新魏" panose="02010800040101010101" pitchFamily="2" charset="-122"/>
              </a:rPr>
              <a:t>指向的对象不是</a:t>
            </a:r>
            <a:r>
              <a:rPr lang="en-US" altLang="zh-CN" b="1" dirty="0">
                <a:latin typeface="华文新魏" panose="02010800040101010101" pitchFamily="2" charset="-122"/>
                <a:ea typeface="华文新魏" panose="02010800040101010101" pitchFamily="2" charset="-122"/>
              </a:rPr>
              <a:t>Derived</a:t>
            </a:r>
            <a:r>
              <a:rPr lang="zh-CN" altLang="en-US" b="1" dirty="0">
                <a:latin typeface="华文新魏" panose="02010800040101010101" pitchFamily="2" charset="-122"/>
                <a:ea typeface="华文新魏" panose="02010800040101010101" pitchFamily="2" charset="-122"/>
              </a:rPr>
              <a:t>类型，转换失败，返回</a:t>
            </a:r>
            <a:r>
              <a:rPr lang="en-US" altLang="zh-CN" b="1" dirty="0" err="1">
                <a:latin typeface="华文新魏" panose="02010800040101010101" pitchFamily="2" charset="-122"/>
                <a:ea typeface="华文新魏" panose="02010800040101010101" pitchFamily="2" charset="-122"/>
              </a:rPr>
              <a:t>nullptr</a:t>
            </a:r>
            <a:endParaRPr lang="en-US" altLang="zh-CN" b="1" dirty="0">
              <a:latin typeface="华文新魏" panose="02010800040101010101" pitchFamily="2" charset="-122"/>
              <a:ea typeface="华文新魏" panose="02010800040101010101" pitchFamily="2" charset="-122"/>
            </a:endParaRPr>
          </a:p>
          <a:p>
            <a:pPr>
              <a:lnSpc>
                <a:spcPct val="114000"/>
              </a:lnSpc>
              <a:spcBef>
                <a:spcPct val="0"/>
              </a:spcBef>
              <a:buFontTx/>
              <a:buNone/>
            </a:pPr>
            <a:r>
              <a:rPr lang="en-US" altLang="zh-CN"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cout</a:t>
            </a:r>
            <a:r>
              <a:rPr lang="en-US" altLang="zh-CN" b="1" dirty="0">
                <a:latin typeface="华文新魏" panose="02010800040101010101" pitchFamily="2" charset="-122"/>
                <a:ea typeface="华文新魏" panose="02010800040101010101" pitchFamily="2" charset="-122"/>
              </a:rPr>
              <a:t> &lt;&lt; (pd == </a:t>
            </a:r>
            <a:r>
              <a:rPr lang="en-US" altLang="zh-CN" b="1" dirty="0" err="1">
                <a:latin typeface="华文新魏" panose="02010800040101010101" pitchFamily="2" charset="-122"/>
                <a:ea typeface="华文新魏" panose="02010800040101010101" pitchFamily="2" charset="-122"/>
              </a:rPr>
              <a:t>nullptr</a:t>
            </a:r>
            <a:r>
              <a:rPr lang="en-US" altLang="zh-CN" b="1" dirty="0">
                <a:latin typeface="华文新魏" panose="02010800040101010101" pitchFamily="2" charset="-122"/>
                <a:ea typeface="华文新魏" panose="02010800040101010101" pitchFamily="2" charset="-122"/>
              </a:rPr>
              <a:t>) &lt;&lt; </a:t>
            </a:r>
            <a:r>
              <a:rPr lang="en-US" altLang="zh-CN" b="1" dirty="0" err="1">
                <a:latin typeface="华文新魏" panose="02010800040101010101" pitchFamily="2" charset="-122"/>
                <a:ea typeface="华文新魏" panose="02010800040101010101" pitchFamily="2" charset="-122"/>
              </a:rPr>
              <a:t>endl</a:t>
            </a:r>
            <a:r>
              <a:rPr lang="en-US" altLang="zh-CN"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cout</a:t>
            </a:r>
            <a:r>
              <a:rPr lang="en-US" altLang="zh-CN" b="1" dirty="0">
                <a:latin typeface="华文新魏" panose="02010800040101010101" pitchFamily="2" charset="-122"/>
                <a:ea typeface="华文新魏" panose="02010800040101010101" pitchFamily="2" charset="-122"/>
              </a:rPr>
              <a:t> &lt;&lt; "</a:t>
            </a:r>
            <a:r>
              <a:rPr lang="zh-CN" altLang="en-US" b="1" dirty="0">
                <a:latin typeface="华文新魏" panose="02010800040101010101" pitchFamily="2" charset="-122"/>
                <a:ea typeface="华文新魏" panose="02010800040101010101" pitchFamily="2" charset="-122"/>
              </a:rPr>
              <a:t>转换失败</a:t>
            </a:r>
            <a:r>
              <a:rPr lang="en-US" altLang="zh-CN" b="1" dirty="0">
                <a:latin typeface="华文新魏" panose="02010800040101010101" pitchFamily="2" charset="-122"/>
                <a:ea typeface="华文新魏" panose="02010800040101010101" pitchFamily="2" charset="-122"/>
              </a:rPr>
              <a:t>, pd = </a:t>
            </a:r>
            <a:r>
              <a:rPr lang="en-US" altLang="zh-CN" b="1" dirty="0" err="1">
                <a:latin typeface="华文新魏" panose="02010800040101010101" pitchFamily="2" charset="-122"/>
                <a:ea typeface="华文新魏" panose="02010800040101010101" pitchFamily="2" charset="-122"/>
              </a:rPr>
              <a:t>nullptr</a:t>
            </a:r>
            <a:r>
              <a:rPr lang="en-US" altLang="zh-CN" b="1" dirty="0">
                <a:latin typeface="华文新魏" panose="02010800040101010101" pitchFamily="2" charset="-122"/>
                <a:ea typeface="华文新魏" panose="02010800040101010101" pitchFamily="2" charset="-122"/>
              </a:rPr>
              <a:t>" &lt;&lt; </a:t>
            </a:r>
            <a:r>
              <a:rPr lang="en-US" altLang="zh-CN" b="1" dirty="0" err="1">
                <a:latin typeface="华文新魏" panose="02010800040101010101" pitchFamily="2" charset="-122"/>
                <a:ea typeface="华文新魏" panose="02010800040101010101" pitchFamily="2" charset="-122"/>
              </a:rPr>
              <a:t>endl</a:t>
            </a:r>
            <a:r>
              <a:rPr lang="en-US" altLang="zh-CN" b="1" dirty="0">
                <a:latin typeface="华文新魏" panose="02010800040101010101" pitchFamily="2" charset="-122"/>
                <a:ea typeface="华文新魏" panose="02010800040101010101" pitchFamily="2" charset="-122"/>
              </a:rPr>
              <a:t>;</a:t>
            </a:r>
          </a:p>
          <a:p>
            <a:pPr>
              <a:lnSpc>
                <a:spcPct val="114000"/>
              </a:lnSpc>
              <a:spcBef>
                <a:spcPct val="0"/>
              </a:spcBef>
              <a:buFontTx/>
              <a:buNone/>
            </a:pPr>
            <a:r>
              <a:rPr lang="en-US" altLang="zh-CN" b="1" dirty="0">
                <a:latin typeface="华文新魏" panose="02010800040101010101" pitchFamily="2" charset="-122"/>
                <a:ea typeface="华文新魏" panose="02010800040101010101" pitchFamily="2" charset="-122"/>
              </a:rPr>
              <a:t>	}</a:t>
            </a:r>
          </a:p>
          <a:p>
            <a:pPr>
              <a:lnSpc>
                <a:spcPct val="114000"/>
              </a:lnSpc>
              <a:spcBef>
                <a:spcPct val="0"/>
              </a:spcBef>
              <a:buFontTx/>
              <a:buNone/>
            </a:pPr>
            <a:r>
              <a:rPr lang="en-US" altLang="zh-CN" b="1" dirty="0">
                <a:latin typeface="华文新魏" panose="02010800040101010101" pitchFamily="2" charset="-122"/>
                <a:ea typeface="华文新魏" panose="02010800040101010101" pitchFamily="2" charset="-122"/>
              </a:rPr>
              <a:t>	//pb2</a:t>
            </a:r>
            <a:r>
              <a:rPr lang="zh-CN" altLang="en-US" b="1" dirty="0">
                <a:latin typeface="华文新魏" panose="02010800040101010101" pitchFamily="2" charset="-122"/>
                <a:ea typeface="华文新魏" panose="02010800040101010101" pitchFamily="2" charset="-122"/>
              </a:rPr>
              <a:t>指向</a:t>
            </a:r>
            <a:r>
              <a:rPr lang="en-US" altLang="zh-CN" b="1" dirty="0">
                <a:latin typeface="华文新魏" panose="02010800040101010101" pitchFamily="2" charset="-122"/>
                <a:ea typeface="华文新魏" panose="02010800040101010101" pitchFamily="2" charset="-122"/>
              </a:rPr>
              <a:t>Derived</a:t>
            </a:r>
            <a:r>
              <a:rPr lang="zh-CN" altLang="en-US" b="1" dirty="0">
                <a:latin typeface="华文新魏" panose="02010800040101010101" pitchFamily="2" charset="-122"/>
                <a:ea typeface="华文新魏" panose="02010800040101010101" pitchFamily="2" charset="-122"/>
              </a:rPr>
              <a:t>对象，转换为</a:t>
            </a:r>
            <a:r>
              <a:rPr lang="en-US" altLang="zh-CN" b="1" dirty="0">
                <a:latin typeface="华文新魏" panose="02010800040101010101" pitchFamily="2" charset="-122"/>
                <a:ea typeface="华文新魏" panose="02010800040101010101" pitchFamily="2" charset="-122"/>
              </a:rPr>
              <a:t>Derived</a:t>
            </a:r>
            <a:r>
              <a:rPr lang="zh-CN" altLang="en-US" b="1" dirty="0">
                <a:latin typeface="华文新魏" panose="02010800040101010101" pitchFamily="2" charset="-122"/>
                <a:ea typeface="华文新魏" panose="02010800040101010101" pitchFamily="2" charset="-122"/>
              </a:rPr>
              <a:t>成功</a:t>
            </a:r>
          </a:p>
          <a:p>
            <a:pPr>
              <a:lnSpc>
                <a:spcPct val="114000"/>
              </a:lnSpc>
              <a:spcBef>
                <a:spcPct val="0"/>
              </a:spcBef>
              <a:buFontTx/>
              <a:buNone/>
            </a:pPr>
            <a:r>
              <a:rPr lang="zh-CN" altLang="en-US" b="1" dirty="0">
                <a:latin typeface="华文新魏" panose="02010800040101010101" pitchFamily="2" charset="-122"/>
                <a:ea typeface="华文新魏" panose="02010800040101010101" pitchFamily="2" charset="-122"/>
              </a:rPr>
              <a:t>	</a:t>
            </a:r>
            <a:r>
              <a:rPr lang="en-US" altLang="zh-CN" b="1" dirty="0">
                <a:latin typeface="华文新魏" panose="02010800040101010101" pitchFamily="2" charset="-122"/>
                <a:ea typeface="华文新魏" panose="02010800040101010101" pitchFamily="2" charset="-122"/>
              </a:rPr>
              <a:t>if (Derived *pd = </a:t>
            </a:r>
            <a:r>
              <a:rPr lang="en-US" altLang="zh-CN" b="1" dirty="0" err="1">
                <a:latin typeface="华文新魏" panose="02010800040101010101" pitchFamily="2" charset="-122"/>
                <a:ea typeface="华文新魏" panose="02010800040101010101" pitchFamily="2" charset="-122"/>
              </a:rPr>
              <a:t>dynamic_cast</a:t>
            </a:r>
            <a:r>
              <a:rPr lang="en-US" altLang="zh-CN" b="1" dirty="0">
                <a:latin typeface="华文新魏" panose="02010800040101010101" pitchFamily="2" charset="-122"/>
                <a:ea typeface="华文新魏" panose="02010800040101010101" pitchFamily="2" charset="-122"/>
              </a:rPr>
              <a:t>&lt;Derived *&gt;(pb2)) {</a:t>
            </a:r>
          </a:p>
          <a:p>
            <a:pPr>
              <a:lnSpc>
                <a:spcPct val="114000"/>
              </a:lnSpc>
              <a:spcBef>
                <a:spcPct val="0"/>
              </a:spcBef>
              <a:buFontTx/>
              <a:buNone/>
            </a:pPr>
            <a:r>
              <a:rPr lang="en-US" altLang="zh-CN"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cout</a:t>
            </a:r>
            <a:r>
              <a:rPr lang="en-US" altLang="zh-CN" b="1" dirty="0">
                <a:latin typeface="华文新魏" panose="02010800040101010101" pitchFamily="2" charset="-122"/>
                <a:ea typeface="华文新魏" panose="02010800040101010101" pitchFamily="2" charset="-122"/>
              </a:rPr>
              <a:t> &lt;&lt; "</a:t>
            </a:r>
            <a:r>
              <a:rPr lang="zh-CN" altLang="en-US" b="1" dirty="0">
                <a:latin typeface="华文新魏" panose="02010800040101010101" pitchFamily="2" charset="-122"/>
                <a:ea typeface="华文新魏" panose="02010800040101010101" pitchFamily="2" charset="-122"/>
              </a:rPr>
              <a:t>转换成功</a:t>
            </a:r>
            <a:r>
              <a:rPr lang="en-US" altLang="zh-CN" b="1" dirty="0">
                <a:latin typeface="华文新魏" panose="02010800040101010101" pitchFamily="2" charset="-122"/>
                <a:ea typeface="华文新魏" panose="02010800040101010101" pitchFamily="2" charset="-122"/>
              </a:rPr>
              <a:t>" &lt;&lt; </a:t>
            </a:r>
            <a:r>
              <a:rPr lang="en-US" altLang="zh-CN" b="1" dirty="0" err="1">
                <a:latin typeface="华文新魏" panose="02010800040101010101" pitchFamily="2" charset="-122"/>
                <a:ea typeface="华文新魏" panose="02010800040101010101" pitchFamily="2" charset="-122"/>
              </a:rPr>
              <a:t>endl</a:t>
            </a:r>
            <a:r>
              <a:rPr lang="en-US" altLang="zh-CN" b="1" dirty="0">
                <a:latin typeface="华文新魏" panose="02010800040101010101" pitchFamily="2" charset="-122"/>
                <a:ea typeface="华文新魏" panose="02010800040101010101" pitchFamily="2" charset="-122"/>
              </a:rPr>
              <a:t>; pd-&gt;f();</a:t>
            </a:r>
          </a:p>
          <a:p>
            <a:pPr>
              <a:lnSpc>
                <a:spcPct val="114000"/>
              </a:lnSpc>
              <a:spcBef>
                <a:spcPct val="0"/>
              </a:spcBef>
              <a:buFontTx/>
              <a:buNone/>
            </a:pPr>
            <a:r>
              <a:rPr lang="en-US" altLang="zh-CN" b="1" dirty="0">
                <a:latin typeface="华文新魏" panose="02010800040101010101" pitchFamily="2" charset="-122"/>
                <a:ea typeface="华文新魏" panose="02010800040101010101" pitchFamily="2" charset="-122"/>
              </a:rPr>
              <a:t>	}</a:t>
            </a:r>
          </a:p>
          <a:p>
            <a:pPr>
              <a:lnSpc>
                <a:spcPct val="114000"/>
              </a:lnSpc>
              <a:spcBef>
                <a:spcPct val="0"/>
              </a:spcBef>
              <a:buFontTx/>
              <a:buNone/>
            </a:pPr>
            <a:r>
              <a:rPr lang="en-US" altLang="zh-CN" b="1" dirty="0">
                <a:latin typeface="华文新魏" panose="02010800040101010101" pitchFamily="2" charset="-122"/>
                <a:ea typeface="华文新魏" panose="02010800040101010101" pitchFamily="2" charset="-122"/>
              </a:rPr>
              <a:t>	else { //</a:t>
            </a:r>
            <a:r>
              <a:rPr lang="zh-CN" altLang="en-US" b="1" dirty="0">
                <a:latin typeface="华文新魏" panose="02010800040101010101" pitchFamily="2" charset="-122"/>
                <a:ea typeface="华文新魏" panose="02010800040101010101" pitchFamily="2" charset="-122"/>
              </a:rPr>
              <a:t>若</a:t>
            </a:r>
            <a:r>
              <a:rPr lang="en-US" altLang="zh-CN" b="1" dirty="0">
                <a:latin typeface="华文新魏" panose="02010800040101010101" pitchFamily="2" charset="-122"/>
                <a:ea typeface="华文新魏" panose="02010800040101010101" pitchFamily="2" charset="-122"/>
              </a:rPr>
              <a:t>pb2</a:t>
            </a:r>
            <a:r>
              <a:rPr lang="zh-CN" altLang="en-US" b="1" dirty="0">
                <a:latin typeface="华文新魏" panose="02010800040101010101" pitchFamily="2" charset="-122"/>
                <a:ea typeface="华文新魏" panose="02010800040101010101" pitchFamily="2" charset="-122"/>
              </a:rPr>
              <a:t>指向的对象不是</a:t>
            </a:r>
            <a:r>
              <a:rPr lang="en-US" altLang="zh-CN" b="1" dirty="0">
                <a:latin typeface="华文新魏" panose="02010800040101010101" pitchFamily="2" charset="-122"/>
                <a:ea typeface="华文新魏" panose="02010800040101010101" pitchFamily="2" charset="-122"/>
              </a:rPr>
              <a:t>Derived</a:t>
            </a:r>
            <a:r>
              <a:rPr lang="zh-CN" altLang="en-US" b="1" dirty="0">
                <a:latin typeface="华文新魏" panose="02010800040101010101" pitchFamily="2" charset="-122"/>
                <a:ea typeface="华文新魏" panose="02010800040101010101" pitchFamily="2" charset="-122"/>
              </a:rPr>
              <a:t>类型，转换失败，返回</a:t>
            </a:r>
            <a:r>
              <a:rPr lang="en-US" altLang="zh-CN" b="1" dirty="0" err="1">
                <a:latin typeface="华文新魏" panose="02010800040101010101" pitchFamily="2" charset="-122"/>
                <a:ea typeface="华文新魏" panose="02010800040101010101" pitchFamily="2" charset="-122"/>
              </a:rPr>
              <a:t>nullptr</a:t>
            </a:r>
            <a:endParaRPr lang="en-US" altLang="zh-CN" b="1" dirty="0">
              <a:latin typeface="华文新魏" panose="02010800040101010101" pitchFamily="2" charset="-122"/>
              <a:ea typeface="华文新魏" panose="02010800040101010101" pitchFamily="2" charset="-122"/>
            </a:endParaRPr>
          </a:p>
          <a:p>
            <a:pPr>
              <a:lnSpc>
                <a:spcPct val="114000"/>
              </a:lnSpc>
              <a:spcBef>
                <a:spcPct val="0"/>
              </a:spcBef>
              <a:buFontTx/>
              <a:buNone/>
            </a:pPr>
            <a:r>
              <a:rPr lang="en-US" altLang="zh-CN"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cout</a:t>
            </a:r>
            <a:r>
              <a:rPr lang="en-US" altLang="zh-CN" b="1" dirty="0">
                <a:latin typeface="华文新魏" panose="02010800040101010101" pitchFamily="2" charset="-122"/>
                <a:ea typeface="华文新魏" panose="02010800040101010101" pitchFamily="2" charset="-122"/>
              </a:rPr>
              <a:t> &lt;&lt; (pd == </a:t>
            </a:r>
            <a:r>
              <a:rPr lang="en-US" altLang="zh-CN" b="1" dirty="0" err="1">
                <a:latin typeface="华文新魏" panose="02010800040101010101" pitchFamily="2" charset="-122"/>
                <a:ea typeface="华文新魏" panose="02010800040101010101" pitchFamily="2" charset="-122"/>
              </a:rPr>
              <a:t>nullptr</a:t>
            </a:r>
            <a:r>
              <a:rPr lang="en-US" altLang="zh-CN" b="1" dirty="0">
                <a:latin typeface="华文新魏" panose="02010800040101010101" pitchFamily="2" charset="-122"/>
                <a:ea typeface="华文新魏" panose="02010800040101010101" pitchFamily="2" charset="-122"/>
              </a:rPr>
              <a:t>) &lt;&lt; </a:t>
            </a:r>
            <a:r>
              <a:rPr lang="en-US" altLang="zh-CN" b="1" dirty="0" err="1">
                <a:latin typeface="华文新魏" panose="02010800040101010101" pitchFamily="2" charset="-122"/>
                <a:ea typeface="华文新魏" panose="02010800040101010101" pitchFamily="2" charset="-122"/>
              </a:rPr>
              <a:t>endl</a:t>
            </a:r>
            <a:r>
              <a:rPr lang="en-US" altLang="zh-CN"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cout</a:t>
            </a:r>
            <a:r>
              <a:rPr lang="en-US" altLang="zh-CN" b="1" dirty="0">
                <a:latin typeface="华文新魏" panose="02010800040101010101" pitchFamily="2" charset="-122"/>
                <a:ea typeface="华文新魏" panose="02010800040101010101" pitchFamily="2" charset="-122"/>
              </a:rPr>
              <a:t> &lt;&lt; "</a:t>
            </a:r>
            <a:r>
              <a:rPr lang="zh-CN" altLang="en-US" b="1" dirty="0">
                <a:latin typeface="华文新魏" panose="02010800040101010101" pitchFamily="2" charset="-122"/>
                <a:ea typeface="华文新魏" panose="02010800040101010101" pitchFamily="2" charset="-122"/>
              </a:rPr>
              <a:t>转换失败</a:t>
            </a:r>
            <a:r>
              <a:rPr lang="en-US" altLang="zh-CN" b="1" dirty="0">
                <a:latin typeface="华文新魏" panose="02010800040101010101" pitchFamily="2" charset="-122"/>
                <a:ea typeface="华文新魏" panose="02010800040101010101" pitchFamily="2" charset="-122"/>
              </a:rPr>
              <a:t>, pd = </a:t>
            </a:r>
            <a:r>
              <a:rPr lang="en-US" altLang="zh-CN" b="1" dirty="0" err="1">
                <a:latin typeface="华文新魏" panose="02010800040101010101" pitchFamily="2" charset="-122"/>
                <a:ea typeface="华文新魏" panose="02010800040101010101" pitchFamily="2" charset="-122"/>
              </a:rPr>
              <a:t>nullptr</a:t>
            </a:r>
            <a:r>
              <a:rPr lang="en-US" altLang="zh-CN" b="1" dirty="0">
                <a:latin typeface="华文新魏" panose="02010800040101010101" pitchFamily="2" charset="-122"/>
                <a:ea typeface="华文新魏" panose="02010800040101010101" pitchFamily="2" charset="-122"/>
              </a:rPr>
              <a:t>" &lt;&lt; </a:t>
            </a:r>
            <a:r>
              <a:rPr lang="en-US" altLang="zh-CN" b="1" dirty="0" err="1">
                <a:latin typeface="华文新魏" panose="02010800040101010101" pitchFamily="2" charset="-122"/>
                <a:ea typeface="华文新魏" panose="02010800040101010101" pitchFamily="2" charset="-122"/>
              </a:rPr>
              <a:t>endl</a:t>
            </a:r>
            <a:r>
              <a:rPr lang="en-US" altLang="zh-CN" b="1" dirty="0">
                <a:latin typeface="华文新魏" panose="02010800040101010101" pitchFamily="2" charset="-122"/>
                <a:ea typeface="华文新魏" panose="02010800040101010101" pitchFamily="2" charset="-122"/>
              </a:rPr>
              <a:t>;</a:t>
            </a:r>
          </a:p>
          <a:p>
            <a:pPr>
              <a:lnSpc>
                <a:spcPct val="114000"/>
              </a:lnSpc>
              <a:spcBef>
                <a:spcPct val="0"/>
              </a:spcBef>
              <a:buFontTx/>
              <a:buNone/>
            </a:pPr>
            <a:r>
              <a:rPr lang="en-US" altLang="zh-CN" b="1" dirty="0">
                <a:latin typeface="华文新魏" panose="02010800040101010101" pitchFamily="2" charset="-122"/>
                <a:ea typeface="华文新魏" panose="02010800040101010101" pitchFamily="2" charset="-122"/>
              </a:rPr>
              <a:t>	}</a:t>
            </a:r>
          </a:p>
          <a:p>
            <a:pPr>
              <a:lnSpc>
                <a:spcPct val="114000"/>
              </a:lnSpc>
              <a:spcBef>
                <a:spcPct val="0"/>
              </a:spcBef>
              <a:buFontTx/>
              <a:buNone/>
            </a:pPr>
            <a:r>
              <a:rPr lang="en-US" altLang="zh-CN" b="1" dirty="0">
                <a:latin typeface="华文新魏" panose="02010800040101010101" pitchFamily="2" charset="-122"/>
                <a:ea typeface="华文新魏" panose="02010800040101010101" pitchFamily="2" charset="-122"/>
              </a:rPr>
              <a:t>}</a:t>
            </a:r>
          </a:p>
        </p:txBody>
      </p:sp>
      <p:sp>
        <p:nvSpPr>
          <p:cNvPr id="2" name="矩形 1">
            <a:extLst>
              <a:ext uri="{FF2B5EF4-FFF2-40B4-BE49-F238E27FC236}">
                <a16:creationId xmlns:a16="http://schemas.microsoft.com/office/drawing/2014/main" id="{1E378657-3F0A-4DE5-A591-71A15323E697}"/>
              </a:ext>
            </a:extLst>
          </p:cNvPr>
          <p:cNvSpPr/>
          <p:nvPr/>
        </p:nvSpPr>
        <p:spPr>
          <a:xfrm>
            <a:off x="6480463" y="292388"/>
            <a:ext cx="5618019" cy="1763624"/>
          </a:xfrm>
          <a:prstGeom prst="rect">
            <a:avLst/>
          </a:prstGeom>
          <a:solidFill>
            <a:schemeClr val="accent2">
              <a:lumMod val="20000"/>
              <a:lumOff val="80000"/>
            </a:schemeClr>
          </a:solidFill>
        </p:spPr>
        <p:txBody>
          <a:bodyPr wrap="square">
            <a:spAutoFit/>
          </a:bodyPr>
          <a:lstStyle/>
          <a:p>
            <a:pPr>
              <a:lnSpc>
                <a:spcPct val="114000"/>
              </a:lnSpc>
              <a:spcBef>
                <a:spcPct val="0"/>
              </a:spcBef>
              <a:buFontTx/>
              <a:buNone/>
            </a:pPr>
            <a:r>
              <a:rPr lang="en-US" altLang="zh-CN" sz="1600" b="1" dirty="0">
                <a:latin typeface="华文新魏" panose="02010800040101010101" pitchFamily="2" charset="-122"/>
                <a:ea typeface="华文新魏" panose="02010800040101010101" pitchFamily="2" charset="-122"/>
              </a:rPr>
              <a:t>class Base {</a:t>
            </a:r>
          </a:p>
          <a:p>
            <a:pPr>
              <a:lnSpc>
                <a:spcPct val="114000"/>
              </a:lnSpc>
              <a:spcBef>
                <a:spcPct val="0"/>
              </a:spcBef>
              <a:buFontTx/>
              <a:buNone/>
            </a:pPr>
            <a:r>
              <a:rPr lang="en-US" altLang="zh-CN" sz="1600" b="1" dirty="0">
                <a:latin typeface="华文新魏" panose="02010800040101010101" pitchFamily="2" charset="-122"/>
                <a:ea typeface="华文新魏" panose="02010800040101010101" pitchFamily="2" charset="-122"/>
              </a:rPr>
              <a:t>public: virtual void f() { </a:t>
            </a:r>
            <a:r>
              <a:rPr lang="en-US" altLang="zh-CN" sz="1600" b="1" dirty="0" err="1">
                <a:latin typeface="华文新魏" panose="02010800040101010101" pitchFamily="2" charset="-122"/>
                <a:ea typeface="华文新魏" panose="02010800040101010101" pitchFamily="2" charset="-122"/>
              </a:rPr>
              <a:t>cout</a:t>
            </a:r>
            <a:r>
              <a:rPr lang="en-US" altLang="zh-CN" sz="1600" b="1" dirty="0">
                <a:latin typeface="华文新魏" panose="02010800040101010101" pitchFamily="2" charset="-122"/>
                <a:ea typeface="华文新魏" panose="02010800040101010101" pitchFamily="2" charset="-122"/>
              </a:rPr>
              <a:t> &lt;&lt; "</a:t>
            </a:r>
            <a:r>
              <a:rPr lang="en-US" altLang="zh-CN" sz="1600" b="1" dirty="0" err="1">
                <a:latin typeface="华文新魏" panose="02010800040101010101" pitchFamily="2" charset="-122"/>
                <a:ea typeface="华文新魏" panose="02010800040101010101" pitchFamily="2" charset="-122"/>
              </a:rPr>
              <a:t>Base:f</a:t>
            </a:r>
            <a:r>
              <a:rPr lang="en-US" altLang="zh-CN" sz="1600" b="1" dirty="0">
                <a:latin typeface="华文新魏" panose="02010800040101010101" pitchFamily="2" charset="-122"/>
                <a:ea typeface="华文新魏" panose="02010800040101010101" pitchFamily="2" charset="-122"/>
              </a:rPr>
              <a:t>()" &lt;&lt; </a:t>
            </a:r>
            <a:r>
              <a:rPr lang="en-US" altLang="zh-CN" sz="1600" b="1" dirty="0" err="1">
                <a:latin typeface="华文新魏" panose="02010800040101010101" pitchFamily="2" charset="-122"/>
                <a:ea typeface="华文新魏" panose="02010800040101010101" pitchFamily="2" charset="-122"/>
              </a:rPr>
              <a:t>endl</a:t>
            </a:r>
            <a:r>
              <a:rPr lang="en-US" altLang="zh-CN" sz="1600" b="1" dirty="0">
                <a:latin typeface="华文新魏" panose="02010800040101010101" pitchFamily="2" charset="-122"/>
                <a:ea typeface="华文新魏" panose="02010800040101010101" pitchFamily="2" charset="-122"/>
              </a:rPr>
              <a:t>; }</a:t>
            </a:r>
          </a:p>
          <a:p>
            <a:pPr>
              <a:lnSpc>
                <a:spcPct val="114000"/>
              </a:lnSpc>
              <a:spcBef>
                <a:spcPct val="0"/>
              </a:spcBef>
              <a:buFontTx/>
              <a:buNone/>
            </a:pPr>
            <a:r>
              <a:rPr lang="en-US" altLang="zh-CN" sz="1600" b="1" dirty="0">
                <a:latin typeface="华文新魏" panose="02010800040101010101" pitchFamily="2" charset="-122"/>
                <a:ea typeface="华文新魏" panose="02010800040101010101" pitchFamily="2" charset="-122"/>
              </a:rPr>
              <a:t>};</a:t>
            </a:r>
          </a:p>
          <a:p>
            <a:pPr>
              <a:lnSpc>
                <a:spcPct val="114000"/>
              </a:lnSpc>
              <a:spcBef>
                <a:spcPct val="0"/>
              </a:spcBef>
              <a:buFontTx/>
              <a:buNone/>
            </a:pPr>
            <a:r>
              <a:rPr lang="en-US" altLang="zh-CN" sz="1600" b="1" dirty="0">
                <a:latin typeface="华文新魏" panose="02010800040101010101" pitchFamily="2" charset="-122"/>
                <a:ea typeface="华文新魏" panose="02010800040101010101" pitchFamily="2" charset="-122"/>
              </a:rPr>
              <a:t>class Derived :public Base {</a:t>
            </a:r>
          </a:p>
          <a:p>
            <a:pPr>
              <a:lnSpc>
                <a:spcPct val="114000"/>
              </a:lnSpc>
              <a:spcBef>
                <a:spcPct val="0"/>
              </a:spcBef>
              <a:buFontTx/>
              <a:buNone/>
            </a:pPr>
            <a:r>
              <a:rPr lang="en-US" altLang="zh-CN" sz="1600" b="1" dirty="0">
                <a:latin typeface="华文新魏" panose="02010800040101010101" pitchFamily="2" charset="-122"/>
                <a:ea typeface="华文新魏" panose="02010800040101010101" pitchFamily="2" charset="-122"/>
              </a:rPr>
              <a:t>public: virtual void f() { </a:t>
            </a:r>
            <a:r>
              <a:rPr lang="en-US" altLang="zh-CN" sz="1600" b="1" dirty="0" err="1">
                <a:latin typeface="华文新魏" panose="02010800040101010101" pitchFamily="2" charset="-122"/>
                <a:ea typeface="华文新魏" panose="02010800040101010101" pitchFamily="2" charset="-122"/>
              </a:rPr>
              <a:t>cout</a:t>
            </a:r>
            <a:r>
              <a:rPr lang="en-US" altLang="zh-CN" sz="1600" b="1" dirty="0">
                <a:latin typeface="华文新魏" panose="02010800040101010101" pitchFamily="2" charset="-122"/>
                <a:ea typeface="华文新魏" panose="02010800040101010101" pitchFamily="2" charset="-122"/>
              </a:rPr>
              <a:t> &lt;&lt; "</a:t>
            </a:r>
            <a:r>
              <a:rPr lang="en-US" altLang="zh-CN" sz="1600" b="1" dirty="0" err="1">
                <a:latin typeface="华文新魏" panose="02010800040101010101" pitchFamily="2" charset="-122"/>
                <a:ea typeface="华文新魏" panose="02010800040101010101" pitchFamily="2" charset="-122"/>
              </a:rPr>
              <a:t>Devived:f</a:t>
            </a:r>
            <a:r>
              <a:rPr lang="en-US" altLang="zh-CN" sz="1600" b="1" dirty="0">
                <a:latin typeface="华文新魏" panose="02010800040101010101" pitchFamily="2" charset="-122"/>
                <a:ea typeface="华文新魏" panose="02010800040101010101" pitchFamily="2" charset="-122"/>
              </a:rPr>
              <a:t>()" &lt;&lt; </a:t>
            </a:r>
            <a:r>
              <a:rPr lang="en-US" altLang="zh-CN" sz="1600" b="1" dirty="0" err="1">
                <a:latin typeface="华文新魏" panose="02010800040101010101" pitchFamily="2" charset="-122"/>
                <a:ea typeface="华文新魏" panose="02010800040101010101" pitchFamily="2" charset="-122"/>
              </a:rPr>
              <a:t>endl</a:t>
            </a:r>
            <a:r>
              <a:rPr lang="en-US" altLang="zh-CN" sz="1600" b="1" dirty="0">
                <a:latin typeface="华文新魏" panose="02010800040101010101" pitchFamily="2" charset="-122"/>
                <a:ea typeface="华文新魏" panose="02010800040101010101" pitchFamily="2" charset="-122"/>
              </a:rPr>
              <a:t>; }</a:t>
            </a:r>
          </a:p>
          <a:p>
            <a:pPr>
              <a:lnSpc>
                <a:spcPct val="114000"/>
              </a:lnSpc>
              <a:spcBef>
                <a:spcPct val="0"/>
              </a:spcBef>
              <a:buFontTx/>
              <a:buNone/>
            </a:pPr>
            <a:r>
              <a:rPr lang="en-US" altLang="zh-CN" sz="1600" b="1" dirty="0">
                <a:latin typeface="华文新魏" panose="02010800040101010101" pitchFamily="2" charset="-122"/>
                <a:ea typeface="华文新魏" panose="02010800040101010101" pitchFamily="2" charset="-122"/>
              </a:rPr>
              <a:t>};</a:t>
            </a:r>
          </a:p>
        </p:txBody>
      </p:sp>
      <p:sp>
        <p:nvSpPr>
          <p:cNvPr id="5" name="矩形 4">
            <a:extLst>
              <a:ext uri="{FF2B5EF4-FFF2-40B4-BE49-F238E27FC236}">
                <a16:creationId xmlns:a16="http://schemas.microsoft.com/office/drawing/2014/main" id="{CC18AE46-4ABA-4528-ABE6-BC5E6B6A999A}"/>
              </a:ext>
            </a:extLst>
          </p:cNvPr>
          <p:cNvSpPr/>
          <p:nvPr/>
        </p:nvSpPr>
        <p:spPr>
          <a:xfrm>
            <a:off x="1842652" y="5540523"/>
            <a:ext cx="8672947" cy="1025089"/>
          </a:xfrm>
          <a:prstGeom prst="rect">
            <a:avLst/>
          </a:prstGeom>
          <a:solidFill>
            <a:schemeClr val="accent2">
              <a:lumMod val="20000"/>
              <a:lumOff val="80000"/>
            </a:schemeClr>
          </a:solidFill>
        </p:spPr>
        <p:txBody>
          <a:bodyPr wrap="square">
            <a:spAutoFit/>
          </a:bodyPr>
          <a:lstStyle/>
          <a:p>
            <a:pPr>
              <a:lnSpc>
                <a:spcPct val="114000"/>
              </a:lnSpc>
              <a:spcBef>
                <a:spcPct val="0"/>
              </a:spcBef>
              <a:buFontTx/>
              <a:buNone/>
            </a:pPr>
            <a:r>
              <a:rPr lang="zh-CN" altLang="en-US" b="1" dirty="0">
                <a:solidFill>
                  <a:srgbClr val="FF0000"/>
                </a:solidFill>
                <a:latin typeface="华文新魏" panose="02010800040101010101" pitchFamily="2" charset="-122"/>
                <a:ea typeface="华文新魏" panose="02010800040101010101" pitchFamily="2" charset="-122"/>
              </a:rPr>
              <a:t>在</a:t>
            </a:r>
            <a:r>
              <a:rPr lang="en-US" altLang="zh-CN" b="1" dirty="0">
                <a:solidFill>
                  <a:srgbClr val="FF0000"/>
                </a:solidFill>
                <a:latin typeface="华文新魏" panose="02010800040101010101" pitchFamily="2" charset="-122"/>
                <a:ea typeface="华文新魏" panose="02010800040101010101" pitchFamily="2" charset="-122"/>
              </a:rPr>
              <a:t>if</a:t>
            </a:r>
            <a:r>
              <a:rPr lang="zh-CN" altLang="en-US" b="1" dirty="0">
                <a:solidFill>
                  <a:srgbClr val="FF0000"/>
                </a:solidFill>
                <a:latin typeface="华文新魏" panose="02010800040101010101" pitchFamily="2" charset="-122"/>
                <a:ea typeface="华文新魏" panose="02010800040101010101" pitchFamily="2" charset="-122"/>
              </a:rPr>
              <a:t>条件语句里，执行</a:t>
            </a:r>
            <a:r>
              <a:rPr lang="en-US" altLang="zh-CN" b="1" dirty="0" err="1">
                <a:solidFill>
                  <a:srgbClr val="FF0000"/>
                </a:solidFill>
                <a:latin typeface="华文新魏" panose="02010800040101010101" pitchFamily="2" charset="-122"/>
                <a:ea typeface="华文新魏" panose="02010800040101010101" pitchFamily="2" charset="-122"/>
              </a:rPr>
              <a:t>dynamic_cast</a:t>
            </a:r>
            <a:r>
              <a:rPr lang="zh-CN" altLang="en-US" b="1" dirty="0">
                <a:solidFill>
                  <a:srgbClr val="FF0000"/>
                </a:solidFill>
                <a:latin typeface="华文新魏" panose="02010800040101010101" pitchFamily="2" charset="-122"/>
                <a:ea typeface="华文新魏" panose="02010800040101010101" pitchFamily="2" charset="-122"/>
              </a:rPr>
              <a:t>操作同时检查转换返回的指针是否为</a:t>
            </a:r>
            <a:r>
              <a:rPr lang="en-US" altLang="zh-CN" b="1" dirty="0" err="1">
                <a:solidFill>
                  <a:srgbClr val="FF0000"/>
                </a:solidFill>
                <a:latin typeface="华文新魏" panose="02010800040101010101" pitchFamily="2" charset="-122"/>
                <a:ea typeface="华文新魏" panose="02010800040101010101" pitchFamily="2" charset="-122"/>
              </a:rPr>
              <a:t>nullptr</a:t>
            </a:r>
            <a:r>
              <a:rPr lang="zh-CN" altLang="en-US" b="1" dirty="0">
                <a:solidFill>
                  <a:srgbClr val="FF0000"/>
                </a:solidFill>
                <a:latin typeface="华文新魏" panose="02010800040101010101" pitchFamily="2" charset="-122"/>
                <a:ea typeface="华文新魏" panose="02010800040101010101" pitchFamily="2" charset="-122"/>
              </a:rPr>
              <a:t>，可以确保类型转换和结果检查在同一条语句完成。对空指针执行</a:t>
            </a:r>
            <a:r>
              <a:rPr lang="en-US" altLang="zh-CN" b="1" dirty="0" err="1">
                <a:solidFill>
                  <a:srgbClr val="FF0000"/>
                </a:solidFill>
                <a:latin typeface="华文新魏" panose="02010800040101010101" pitchFamily="2" charset="-122"/>
                <a:ea typeface="华文新魏" panose="02010800040101010101" pitchFamily="2" charset="-122"/>
              </a:rPr>
              <a:t>dynamic_cast</a:t>
            </a:r>
            <a:r>
              <a:rPr lang="zh-CN" altLang="en-US" b="1" dirty="0">
                <a:solidFill>
                  <a:srgbClr val="FF0000"/>
                </a:solidFill>
                <a:latin typeface="华文新魏" panose="02010800040101010101" pitchFamily="2" charset="-122"/>
                <a:ea typeface="华文新魏" panose="02010800040101010101" pitchFamily="2" charset="-122"/>
              </a:rPr>
              <a:t>，返回所需类型的空指针</a:t>
            </a:r>
            <a:endParaRPr lang="en-US" altLang="zh-CN" b="1" dirty="0">
              <a:solidFill>
                <a:srgbClr val="FF0000"/>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6215532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灯片编号占位符 5"/>
          <p:cNvSpPr>
            <a:spLocks noGrp="1"/>
          </p:cNvSpPr>
          <p:nvPr>
            <p:ph type="sldNum" sz="quarter" idx="12"/>
          </p:nvPr>
        </p:nvSpPr>
        <p:spPr>
          <a:noFill/>
        </p:spPr>
        <p:txBody>
          <a:bodyPr/>
          <a:lstStyle/>
          <a:p>
            <a:fld id="{3F1CBB95-E14E-43D6-B23B-78CC99336EF0}" type="slidenum">
              <a:rPr lang="en-US" altLang="zh-CN" smtClean="0">
                <a:latin typeface="华文新魏" panose="02010800040101010101" pitchFamily="2" charset="-122"/>
                <a:ea typeface="华文新魏" panose="02010800040101010101" pitchFamily="2" charset="-122"/>
              </a:rPr>
              <a:pPr/>
              <a:t>24</a:t>
            </a:fld>
            <a:endParaRPr lang="en-US" altLang="zh-CN">
              <a:latin typeface="华文新魏" panose="02010800040101010101" pitchFamily="2" charset="-122"/>
              <a:ea typeface="华文新魏" panose="02010800040101010101" pitchFamily="2" charset="-122"/>
            </a:endParaRPr>
          </a:p>
        </p:txBody>
      </p:sp>
      <p:sp>
        <p:nvSpPr>
          <p:cNvPr id="8" name="TextBox 5">
            <a:extLst>
              <a:ext uri="{FF2B5EF4-FFF2-40B4-BE49-F238E27FC236}">
                <a16:creationId xmlns:a16="http://schemas.microsoft.com/office/drawing/2014/main" id="{3364E13C-7828-4004-AD48-745503E66B92}"/>
              </a:ext>
            </a:extLst>
          </p:cNvPr>
          <p:cNvSpPr txBox="1">
            <a:spLocks noChangeArrowheads="1"/>
          </p:cNvSpPr>
          <p:nvPr/>
        </p:nvSpPr>
        <p:spPr bwMode="auto">
          <a:xfrm>
            <a:off x="93518" y="136525"/>
            <a:ext cx="12004964" cy="6584950"/>
          </a:xfrm>
          <a:prstGeom prst="rect">
            <a:avLst/>
          </a:prstGeom>
          <a:solidFill>
            <a:schemeClr val="accent6">
              <a:lumMod val="75000"/>
              <a:alpha val="44000"/>
            </a:schemeClr>
          </a:solidFill>
          <a:ln w="9525">
            <a:solidFill>
              <a:schemeClr val="accent1"/>
            </a:solidFill>
            <a:miter lim="800000"/>
            <a:headEnd/>
            <a:tailEnd/>
          </a:ln>
        </p:spPr>
        <p:txBody>
          <a:bodyPr/>
          <a:lstStyle/>
          <a:p>
            <a:pPr>
              <a:lnSpc>
                <a:spcPct val="114000"/>
              </a:lnSpc>
              <a:spcBef>
                <a:spcPct val="0"/>
              </a:spcBef>
              <a:buFontTx/>
              <a:buNone/>
            </a:pPr>
            <a:r>
              <a:rPr lang="en-US" altLang="zh-CN" sz="2000" b="1" dirty="0">
                <a:solidFill>
                  <a:srgbClr val="FF0000"/>
                </a:solidFill>
                <a:latin typeface="华文新魏" panose="02010800040101010101" pitchFamily="2" charset="-122"/>
                <a:ea typeface="华文新魏" panose="02010800040101010101" pitchFamily="2" charset="-122"/>
              </a:rPr>
              <a:t>//</a:t>
            </a:r>
            <a:r>
              <a:rPr lang="zh-CN" altLang="en-US" sz="2000" b="1" dirty="0">
                <a:solidFill>
                  <a:srgbClr val="FF0000"/>
                </a:solidFill>
                <a:latin typeface="华文新魏" panose="02010800040101010101" pitchFamily="2" charset="-122"/>
                <a:ea typeface="华文新魏" panose="02010800040101010101" pitchFamily="2" charset="-122"/>
              </a:rPr>
              <a:t>引用类型的</a:t>
            </a:r>
            <a:r>
              <a:rPr lang="en-US" altLang="zh-CN" sz="2000" b="1" dirty="0" err="1">
                <a:solidFill>
                  <a:srgbClr val="FF0000"/>
                </a:solidFill>
                <a:latin typeface="华文新魏" panose="02010800040101010101" pitchFamily="2" charset="-122"/>
                <a:ea typeface="华文新魏" panose="02010800040101010101" pitchFamily="2" charset="-122"/>
              </a:rPr>
              <a:t>dynamic_cast</a:t>
            </a:r>
            <a:endParaRPr lang="zh-CN" altLang="en-US" sz="2000" b="1" dirty="0">
              <a:solidFill>
                <a:srgbClr val="FF0000"/>
              </a:solidFill>
              <a:latin typeface="华文新魏" panose="02010800040101010101" pitchFamily="2" charset="-122"/>
              <a:ea typeface="华文新魏" panose="02010800040101010101" pitchFamily="2" charset="-122"/>
            </a:endParaRPr>
          </a:p>
          <a:p>
            <a:pPr>
              <a:lnSpc>
                <a:spcPct val="114000"/>
              </a:lnSpc>
              <a:spcBef>
                <a:spcPct val="0"/>
              </a:spcBef>
              <a:buFontTx/>
              <a:buNone/>
            </a:pPr>
            <a:r>
              <a:rPr lang="en-US" altLang="zh-CN" sz="2000" b="1" dirty="0">
                <a:latin typeface="华文新魏" panose="02010800040101010101" pitchFamily="2" charset="-122"/>
                <a:ea typeface="华文新魏" panose="02010800040101010101" pitchFamily="2" charset="-122"/>
              </a:rPr>
              <a:t>//</a:t>
            </a:r>
            <a:r>
              <a:rPr lang="zh-CN" altLang="en-US" sz="2000" b="1" dirty="0">
                <a:latin typeface="华文新魏" panose="02010800040101010101" pitchFamily="2" charset="-122"/>
                <a:ea typeface="华文新魏" panose="02010800040101010101" pitchFamily="2" charset="-122"/>
              </a:rPr>
              <a:t>和指针转换不同，因为不存在空引用，因此：如果</a:t>
            </a:r>
            <a:r>
              <a:rPr lang="en-US" altLang="zh-CN" sz="2000" b="1" dirty="0">
                <a:latin typeface="华文新魏" panose="02010800040101010101" pitchFamily="2" charset="-122"/>
                <a:ea typeface="华文新魏" panose="02010800040101010101" pitchFamily="2" charset="-122"/>
              </a:rPr>
              <a:t>b</a:t>
            </a:r>
            <a:r>
              <a:rPr lang="zh-CN" altLang="en-US" sz="2000" b="1" dirty="0">
                <a:latin typeface="华文新魏" panose="02010800040101010101" pitchFamily="2" charset="-122"/>
                <a:ea typeface="华文新魏" panose="02010800040101010101" pitchFamily="2" charset="-122"/>
              </a:rPr>
              <a:t>引用的不是</a:t>
            </a:r>
            <a:r>
              <a:rPr lang="en-US" altLang="zh-CN" sz="2000" b="1" dirty="0">
                <a:latin typeface="华文新魏" panose="02010800040101010101" pitchFamily="2" charset="-122"/>
                <a:ea typeface="华文新魏" panose="02010800040101010101" pitchFamily="2" charset="-122"/>
              </a:rPr>
              <a:t>Derived</a:t>
            </a:r>
            <a:r>
              <a:rPr lang="zh-CN" altLang="en-US" sz="2000" b="1" dirty="0">
                <a:latin typeface="华文新魏" panose="02010800040101010101" pitchFamily="2" charset="-122"/>
                <a:ea typeface="华文新魏" panose="02010800040101010101" pitchFamily="2" charset="-122"/>
              </a:rPr>
              <a:t>对象，则会抛出异常</a:t>
            </a:r>
          </a:p>
          <a:p>
            <a:pPr>
              <a:lnSpc>
                <a:spcPct val="114000"/>
              </a:lnSpc>
              <a:spcBef>
                <a:spcPct val="0"/>
              </a:spcBef>
              <a:buFontTx/>
              <a:buNone/>
            </a:pPr>
            <a:r>
              <a:rPr lang="en-US" altLang="zh-CN" sz="2000" b="1" dirty="0">
                <a:latin typeface="华文新魏" panose="02010800040101010101" pitchFamily="2" charset="-122"/>
                <a:ea typeface="华文新魏" panose="02010800040101010101" pitchFamily="2" charset="-122"/>
              </a:rPr>
              <a:t>void </a:t>
            </a:r>
            <a:r>
              <a:rPr lang="en-US" altLang="zh-CN" sz="2000" b="1" dirty="0" err="1">
                <a:latin typeface="华文新魏" panose="02010800040101010101" pitchFamily="2" charset="-122"/>
                <a:ea typeface="华文新魏" panose="02010800040101010101" pitchFamily="2" charset="-122"/>
              </a:rPr>
              <a:t>test_dynamic_cast_ref</a:t>
            </a:r>
            <a:r>
              <a:rPr lang="en-US" altLang="zh-CN" sz="2000" b="1" dirty="0">
                <a:latin typeface="华文新魏" panose="02010800040101010101" pitchFamily="2" charset="-122"/>
                <a:ea typeface="华文新魏" panose="02010800040101010101" pitchFamily="2" charset="-122"/>
              </a:rPr>
              <a:t>(const Base &amp;b) {</a:t>
            </a:r>
          </a:p>
          <a:p>
            <a:pPr>
              <a:lnSpc>
                <a:spcPct val="114000"/>
              </a:lnSpc>
              <a:spcBef>
                <a:spcPct val="0"/>
              </a:spcBef>
              <a:buFontTx/>
              <a:buNone/>
            </a:pPr>
            <a:r>
              <a:rPr lang="en-US" altLang="zh-CN" sz="2000" b="1" dirty="0">
                <a:latin typeface="华文新魏" panose="02010800040101010101" pitchFamily="2" charset="-122"/>
                <a:ea typeface="华文新魏" panose="02010800040101010101" pitchFamily="2" charset="-122"/>
              </a:rPr>
              <a:t>	try {</a:t>
            </a:r>
          </a:p>
          <a:p>
            <a:pPr>
              <a:lnSpc>
                <a:spcPct val="114000"/>
              </a:lnSpc>
              <a:spcBef>
                <a:spcPct val="0"/>
              </a:spcBef>
              <a:buFontTx/>
              <a:buNone/>
            </a:pPr>
            <a:r>
              <a:rPr lang="en-US" altLang="zh-CN" sz="2000" b="1" dirty="0">
                <a:latin typeface="华文新魏" panose="02010800040101010101" pitchFamily="2" charset="-122"/>
                <a:ea typeface="华文新魏" panose="02010800040101010101" pitchFamily="2" charset="-122"/>
              </a:rPr>
              <a:t>		const Derived &amp;d = </a:t>
            </a:r>
            <a:r>
              <a:rPr lang="en-US" altLang="zh-CN" sz="2000" b="1" dirty="0" err="1">
                <a:latin typeface="华文新魏" panose="02010800040101010101" pitchFamily="2" charset="-122"/>
                <a:ea typeface="华文新魏" panose="02010800040101010101" pitchFamily="2" charset="-122"/>
              </a:rPr>
              <a:t>dynamic_cast</a:t>
            </a:r>
            <a:r>
              <a:rPr lang="en-US" altLang="zh-CN" sz="2000" b="1" dirty="0">
                <a:latin typeface="华文新魏" panose="02010800040101010101" pitchFamily="2" charset="-122"/>
                <a:ea typeface="华文新魏" panose="02010800040101010101" pitchFamily="2" charset="-122"/>
              </a:rPr>
              <a:t>&lt;const Derived &amp;&gt;(b);</a:t>
            </a:r>
          </a:p>
          <a:p>
            <a:pPr>
              <a:lnSpc>
                <a:spcPct val="114000"/>
              </a:lnSpc>
              <a:spcBef>
                <a:spcPct val="0"/>
              </a:spcBef>
              <a:buFontTx/>
              <a:buNone/>
            </a:pPr>
            <a:r>
              <a:rPr lang="en-US" altLang="zh-CN" sz="2000" b="1" dirty="0">
                <a:latin typeface="华文新魏" panose="02010800040101010101" pitchFamily="2" charset="-122"/>
                <a:ea typeface="华文新魏" panose="02010800040101010101" pitchFamily="2" charset="-122"/>
              </a:rPr>
              <a:t>	}</a:t>
            </a:r>
          </a:p>
          <a:p>
            <a:pPr>
              <a:lnSpc>
                <a:spcPct val="114000"/>
              </a:lnSpc>
              <a:spcBef>
                <a:spcPct val="0"/>
              </a:spcBef>
              <a:buFontTx/>
              <a:buNone/>
            </a:pPr>
            <a:r>
              <a:rPr lang="en-US" altLang="zh-CN" sz="2000" b="1" dirty="0">
                <a:latin typeface="华文新魏" panose="02010800040101010101" pitchFamily="2" charset="-122"/>
                <a:ea typeface="华文新魏" panose="02010800040101010101" pitchFamily="2" charset="-122"/>
              </a:rPr>
              <a:t>	catch(std::</a:t>
            </a:r>
            <a:r>
              <a:rPr lang="en-US" altLang="zh-CN" sz="2000" b="1" dirty="0" err="1">
                <a:latin typeface="华文新魏" panose="02010800040101010101" pitchFamily="2" charset="-122"/>
                <a:ea typeface="华文新魏" panose="02010800040101010101" pitchFamily="2" charset="-122"/>
              </a:rPr>
              <a:t>bad_cast</a:t>
            </a:r>
            <a:r>
              <a:rPr lang="en-US" altLang="zh-CN" sz="20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该异常类型定义在</a:t>
            </a:r>
            <a:r>
              <a:rPr lang="en-US" altLang="zh-CN" sz="2000" b="1" dirty="0" err="1">
                <a:latin typeface="华文新魏" panose="02010800040101010101" pitchFamily="2" charset="-122"/>
                <a:ea typeface="华文新魏" panose="02010800040101010101" pitchFamily="2" charset="-122"/>
              </a:rPr>
              <a:t>typeinfo</a:t>
            </a:r>
            <a:r>
              <a:rPr lang="zh-CN" altLang="en-US" sz="2000" b="1" dirty="0">
                <a:latin typeface="华文新魏" panose="02010800040101010101" pitchFamily="2" charset="-122"/>
                <a:ea typeface="华文新魏" panose="02010800040101010101" pitchFamily="2" charset="-122"/>
              </a:rPr>
              <a:t>标准库头文件</a:t>
            </a:r>
          </a:p>
          <a:p>
            <a:pPr>
              <a:lnSpc>
                <a:spcPct val="114000"/>
              </a:lnSpc>
              <a:spcBef>
                <a:spcPct val="0"/>
              </a:spcBef>
              <a:buFontTx/>
              <a:buNone/>
            </a:pPr>
            <a:r>
              <a:rPr lang="zh-CN" altLang="en-US" sz="20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a:t>
            </a:r>
            <a:r>
              <a:rPr lang="zh-CN" altLang="en-US" sz="2000" b="1" dirty="0">
                <a:latin typeface="华文新魏" panose="02010800040101010101" pitchFamily="2" charset="-122"/>
                <a:ea typeface="华文新魏" panose="02010800040101010101" pitchFamily="2" charset="-122"/>
              </a:rPr>
              <a:t>处理转换失败的异常</a:t>
            </a:r>
          </a:p>
          <a:p>
            <a:pPr>
              <a:lnSpc>
                <a:spcPct val="114000"/>
              </a:lnSpc>
              <a:spcBef>
                <a:spcPct val="0"/>
              </a:spcBef>
              <a:buFontTx/>
              <a:buNone/>
            </a:pPr>
            <a:r>
              <a:rPr lang="zh-CN" altLang="en-US" sz="20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a:t>
            </a:r>
          </a:p>
          <a:p>
            <a:pPr>
              <a:lnSpc>
                <a:spcPct val="114000"/>
              </a:lnSpc>
              <a:spcBef>
                <a:spcPct val="0"/>
              </a:spcBef>
              <a:buFontTx/>
              <a:buNone/>
            </a:pPr>
            <a:r>
              <a:rPr lang="en-US" altLang="zh-CN" sz="2000" b="1" dirty="0">
                <a:latin typeface="华文新魏" panose="02010800040101010101" pitchFamily="2" charset="-122"/>
                <a:ea typeface="华文新魏" panose="02010800040101010101" pitchFamily="2" charset="-122"/>
              </a:rPr>
              <a:t>}</a:t>
            </a:r>
          </a:p>
        </p:txBody>
      </p:sp>
      <p:sp>
        <p:nvSpPr>
          <p:cNvPr id="5" name="矩形 4">
            <a:extLst>
              <a:ext uri="{FF2B5EF4-FFF2-40B4-BE49-F238E27FC236}">
                <a16:creationId xmlns:a16="http://schemas.microsoft.com/office/drawing/2014/main" id="{CC18AE46-4ABA-4528-ABE6-BC5E6B6A999A}"/>
              </a:ext>
            </a:extLst>
          </p:cNvPr>
          <p:cNvSpPr/>
          <p:nvPr/>
        </p:nvSpPr>
        <p:spPr>
          <a:xfrm>
            <a:off x="1842652" y="5540523"/>
            <a:ext cx="8672947" cy="709297"/>
          </a:xfrm>
          <a:prstGeom prst="rect">
            <a:avLst/>
          </a:prstGeom>
          <a:solidFill>
            <a:schemeClr val="accent2">
              <a:lumMod val="20000"/>
              <a:lumOff val="80000"/>
            </a:schemeClr>
          </a:solidFill>
        </p:spPr>
        <p:txBody>
          <a:bodyPr wrap="square">
            <a:spAutoFit/>
          </a:bodyPr>
          <a:lstStyle/>
          <a:p>
            <a:pPr>
              <a:lnSpc>
                <a:spcPct val="114000"/>
              </a:lnSpc>
              <a:spcBef>
                <a:spcPct val="0"/>
              </a:spcBef>
              <a:buFontTx/>
              <a:buNone/>
            </a:pPr>
            <a:r>
              <a:rPr lang="zh-CN" altLang="en-US" b="1" dirty="0">
                <a:solidFill>
                  <a:srgbClr val="FF0000"/>
                </a:solidFill>
                <a:latin typeface="华文新魏" panose="02010800040101010101" pitchFamily="2" charset="-122"/>
                <a:ea typeface="华文新魏" panose="02010800040101010101" pitchFamily="2" charset="-122"/>
              </a:rPr>
              <a:t>和指针转换不同，因为不存在空引用，因此：如果</a:t>
            </a:r>
            <a:r>
              <a:rPr lang="en-US" altLang="zh-CN" b="1" dirty="0">
                <a:solidFill>
                  <a:srgbClr val="FF0000"/>
                </a:solidFill>
                <a:latin typeface="华文新魏" panose="02010800040101010101" pitchFamily="2" charset="-122"/>
                <a:ea typeface="华文新魏" panose="02010800040101010101" pitchFamily="2" charset="-122"/>
              </a:rPr>
              <a:t>b</a:t>
            </a:r>
            <a:r>
              <a:rPr lang="zh-CN" altLang="en-US" b="1" dirty="0">
                <a:solidFill>
                  <a:srgbClr val="FF0000"/>
                </a:solidFill>
                <a:latin typeface="华文新魏" panose="02010800040101010101" pitchFamily="2" charset="-122"/>
                <a:ea typeface="华文新魏" panose="02010800040101010101" pitchFamily="2" charset="-122"/>
              </a:rPr>
              <a:t>引用的不是</a:t>
            </a:r>
            <a:r>
              <a:rPr lang="en-US" altLang="zh-CN" b="1" dirty="0">
                <a:solidFill>
                  <a:srgbClr val="FF0000"/>
                </a:solidFill>
                <a:latin typeface="华文新魏" panose="02010800040101010101" pitchFamily="2" charset="-122"/>
                <a:ea typeface="华文新魏" panose="02010800040101010101" pitchFamily="2" charset="-122"/>
              </a:rPr>
              <a:t>Derived</a:t>
            </a:r>
            <a:r>
              <a:rPr lang="zh-CN" altLang="en-US" b="1" dirty="0">
                <a:solidFill>
                  <a:srgbClr val="FF0000"/>
                </a:solidFill>
                <a:latin typeface="华文新魏" panose="02010800040101010101" pitchFamily="2" charset="-122"/>
                <a:ea typeface="华文新魏" panose="02010800040101010101" pitchFamily="2" charset="-122"/>
              </a:rPr>
              <a:t>对象，则会抛出异常</a:t>
            </a:r>
          </a:p>
        </p:txBody>
      </p:sp>
    </p:spTree>
    <p:extLst>
      <p:ext uri="{BB962C8B-B14F-4D97-AF65-F5344CB8AC3E}">
        <p14:creationId xmlns:p14="http://schemas.microsoft.com/office/powerpoint/2010/main" val="3549428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灯片编号占位符 5"/>
          <p:cNvSpPr>
            <a:spLocks noGrp="1"/>
          </p:cNvSpPr>
          <p:nvPr>
            <p:ph type="sldNum" sz="quarter" idx="12"/>
          </p:nvPr>
        </p:nvSpPr>
        <p:spPr>
          <a:noFill/>
        </p:spPr>
        <p:txBody>
          <a:bodyPr/>
          <a:lstStyle/>
          <a:p>
            <a:fld id="{3F1CBB95-E14E-43D6-B23B-78CC99336EF0}" type="slidenum">
              <a:rPr lang="en-US" altLang="zh-CN" smtClean="0">
                <a:latin typeface="华文新魏" panose="02010800040101010101" pitchFamily="2" charset="-122"/>
                <a:ea typeface="华文新魏" panose="02010800040101010101" pitchFamily="2" charset="-122"/>
              </a:rPr>
              <a:pPr/>
              <a:t>25</a:t>
            </a:fld>
            <a:endParaRPr lang="en-US" altLang="zh-CN">
              <a:latin typeface="华文新魏" panose="02010800040101010101" pitchFamily="2" charset="-122"/>
              <a:ea typeface="华文新魏" panose="02010800040101010101" pitchFamily="2" charset="-122"/>
            </a:endParaRPr>
          </a:p>
        </p:txBody>
      </p:sp>
      <p:sp>
        <p:nvSpPr>
          <p:cNvPr id="8" name="TextBox 5">
            <a:extLst>
              <a:ext uri="{FF2B5EF4-FFF2-40B4-BE49-F238E27FC236}">
                <a16:creationId xmlns:a16="http://schemas.microsoft.com/office/drawing/2014/main" id="{3364E13C-7828-4004-AD48-745503E66B92}"/>
              </a:ext>
            </a:extLst>
          </p:cNvPr>
          <p:cNvSpPr txBox="1">
            <a:spLocks noChangeArrowheads="1"/>
          </p:cNvSpPr>
          <p:nvPr/>
        </p:nvSpPr>
        <p:spPr bwMode="auto">
          <a:xfrm>
            <a:off x="1012054" y="116632"/>
            <a:ext cx="9951868" cy="6552728"/>
          </a:xfrm>
          <a:prstGeom prst="rect">
            <a:avLst/>
          </a:prstGeom>
          <a:solidFill>
            <a:schemeClr val="accent6">
              <a:lumMod val="75000"/>
              <a:alpha val="44000"/>
            </a:schemeClr>
          </a:solidFill>
          <a:ln w="9525">
            <a:solidFill>
              <a:schemeClr val="accent1"/>
            </a:solidFill>
            <a:miter lim="800000"/>
            <a:headEnd/>
            <a:tailEnd/>
          </a:ln>
        </p:spPr>
        <p:txBody>
          <a:bodyPr/>
          <a:lstStyle/>
          <a:p>
            <a:r>
              <a:rPr lang="en-US" altLang="zh-CN" sz="2000" b="1" dirty="0">
                <a:latin typeface="华文新魏" panose="02010800040101010101" pitchFamily="2" charset="-122"/>
                <a:ea typeface="华文新魏" panose="02010800040101010101" pitchFamily="2" charset="-122"/>
              </a:rPr>
              <a:t>class A {</a:t>
            </a:r>
          </a:p>
          <a:p>
            <a:r>
              <a:rPr lang="en-US" altLang="zh-CN" sz="2000" b="1" dirty="0">
                <a:latin typeface="华文新魏" panose="02010800040101010101" pitchFamily="2" charset="-122"/>
                <a:ea typeface="华文新魏" panose="02010800040101010101" pitchFamily="2" charset="-122"/>
              </a:rPr>
              <a:t>//	virtual void f() {};</a:t>
            </a:r>
          </a:p>
          <a:p>
            <a:r>
              <a:rPr lang="en-US" altLang="zh-CN" sz="2000" b="1" dirty="0">
                <a:latin typeface="华文新魏" panose="02010800040101010101" pitchFamily="2" charset="-122"/>
                <a:ea typeface="华文新魏" panose="02010800040101010101" pitchFamily="2" charset="-122"/>
              </a:rPr>
              <a:t>};</a:t>
            </a:r>
          </a:p>
          <a:p>
            <a:endParaRPr lang="en-US" altLang="zh-CN" sz="2000" b="1" dirty="0">
              <a:latin typeface="华文新魏" panose="02010800040101010101" pitchFamily="2" charset="-122"/>
              <a:ea typeface="华文新魏" panose="02010800040101010101" pitchFamily="2" charset="-122"/>
            </a:endParaRPr>
          </a:p>
          <a:p>
            <a:r>
              <a:rPr lang="en-US" altLang="zh-CN" sz="2000" b="1" dirty="0">
                <a:latin typeface="华文新魏" panose="02010800040101010101" pitchFamily="2" charset="-122"/>
                <a:ea typeface="华文新魏" panose="02010800040101010101" pitchFamily="2" charset="-122"/>
              </a:rPr>
              <a:t>class C:public A{</a:t>
            </a:r>
          </a:p>
          <a:p>
            <a:r>
              <a:rPr lang="en-US" altLang="zh-CN" sz="2000" b="1" dirty="0">
                <a:latin typeface="华文新魏" panose="02010800040101010101" pitchFamily="2" charset="-122"/>
                <a:ea typeface="华文新魏" panose="02010800040101010101" pitchFamily="2" charset="-122"/>
              </a:rPr>
              <a:t>public:</a:t>
            </a:r>
          </a:p>
          <a:p>
            <a:r>
              <a:rPr lang="en-US" altLang="zh-CN" sz="2000" b="1" dirty="0">
                <a:latin typeface="华文新魏" panose="02010800040101010101" pitchFamily="2" charset="-122"/>
                <a:ea typeface="华文新魏" panose="02010800040101010101" pitchFamily="2" charset="-122"/>
              </a:rPr>
              <a:t>	C( ) = default;</a:t>
            </a:r>
          </a:p>
          <a:p>
            <a:r>
              <a:rPr lang="en-US" altLang="zh-CN" sz="2000" b="1" dirty="0">
                <a:latin typeface="华文新魏" panose="02010800040101010101" pitchFamily="2" charset="-122"/>
                <a:ea typeface="华文新魏" panose="02010800040101010101" pitchFamily="2" charset="-122"/>
              </a:rPr>
              <a:t>};</a:t>
            </a:r>
          </a:p>
          <a:p>
            <a:endParaRPr lang="en-US" altLang="zh-CN" sz="2000" b="1" dirty="0">
              <a:latin typeface="华文新魏" panose="02010800040101010101" pitchFamily="2" charset="-122"/>
              <a:ea typeface="华文新魏" panose="02010800040101010101" pitchFamily="2" charset="-122"/>
            </a:endParaRPr>
          </a:p>
          <a:p>
            <a:r>
              <a:rPr lang="en-US" altLang="zh-CN" sz="2000" b="1" dirty="0">
                <a:latin typeface="华文新魏" panose="02010800040101010101" pitchFamily="2" charset="-122"/>
                <a:ea typeface="华文新魏" panose="02010800040101010101" pitchFamily="2" charset="-122"/>
              </a:rPr>
              <a:t>void test() {</a:t>
            </a:r>
          </a:p>
          <a:p>
            <a:r>
              <a:rPr lang="en-US" altLang="zh-CN" sz="2000" b="1" dirty="0">
                <a:latin typeface="华文新魏" panose="02010800040101010101" pitchFamily="2" charset="-122"/>
                <a:ea typeface="华文新魏" panose="02010800040101010101" pitchFamily="2" charset="-122"/>
              </a:rPr>
              <a:t>	A *p3 = new C;</a:t>
            </a:r>
          </a:p>
          <a:p>
            <a:endParaRPr lang="en-US" altLang="zh-CN" sz="2000" b="1" dirty="0">
              <a:latin typeface="华文新魏" panose="02010800040101010101" pitchFamily="2" charset="-122"/>
              <a:ea typeface="华文新魏" panose="02010800040101010101" pitchFamily="2" charset="-122"/>
            </a:endParaRPr>
          </a:p>
          <a:p>
            <a:r>
              <a:rPr lang="en-US" altLang="zh-CN" sz="20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编译错误</a:t>
            </a:r>
            <a:r>
              <a:rPr lang="en-US" altLang="zh-CN" sz="20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运行时</a:t>
            </a:r>
            <a:r>
              <a:rPr lang="en-US" altLang="zh-CN" sz="2000" b="1" dirty="0" err="1">
                <a:latin typeface="华文新魏" panose="02010800040101010101" pitchFamily="2" charset="-122"/>
                <a:ea typeface="华文新魏" panose="02010800040101010101" pitchFamily="2" charset="-122"/>
              </a:rPr>
              <a:t>dynamic_cast</a:t>
            </a:r>
            <a:r>
              <a:rPr lang="zh-CN" altLang="en-US" sz="2000" b="1" dirty="0">
                <a:latin typeface="华文新魏" panose="02010800040101010101" pitchFamily="2" charset="-122"/>
                <a:ea typeface="华文新魏" panose="02010800040101010101" pitchFamily="2" charset="-122"/>
              </a:rPr>
              <a:t>的操作数</a:t>
            </a:r>
            <a:r>
              <a:rPr lang="en-US" altLang="zh-CN" sz="2000" b="1" dirty="0">
                <a:latin typeface="华文新魏" panose="02010800040101010101" pitchFamily="2" charset="-122"/>
                <a:ea typeface="华文新魏" panose="02010800040101010101" pitchFamily="2" charset="-122"/>
              </a:rPr>
              <a:t>p3</a:t>
            </a:r>
            <a:r>
              <a:rPr lang="zh-CN" altLang="en-US" sz="2000" b="1" dirty="0">
                <a:latin typeface="华文新魏" panose="02010800040101010101" pitchFamily="2" charset="-122"/>
                <a:ea typeface="华文新魏" panose="02010800040101010101" pitchFamily="2" charset="-122"/>
              </a:rPr>
              <a:t>必须是多态类型。</a:t>
            </a:r>
            <a:endParaRPr lang="en-US" altLang="zh-CN" sz="2000" b="1" dirty="0">
              <a:latin typeface="华文新魏" panose="02010800040101010101" pitchFamily="2" charset="-122"/>
              <a:ea typeface="华文新魏" panose="02010800040101010101" pitchFamily="2" charset="-122"/>
            </a:endParaRPr>
          </a:p>
          <a:p>
            <a:r>
              <a:rPr lang="en-US" altLang="zh-CN" sz="20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因为</a:t>
            </a:r>
            <a:r>
              <a:rPr lang="en-US" altLang="zh-CN" sz="2000" b="1" dirty="0">
                <a:latin typeface="华文新魏" panose="02010800040101010101" pitchFamily="2" charset="-122"/>
                <a:ea typeface="华文新魏" panose="02010800040101010101" pitchFamily="2" charset="-122"/>
              </a:rPr>
              <a:t>A</a:t>
            </a:r>
            <a:r>
              <a:rPr lang="zh-CN" altLang="en-US" sz="2000" b="1" dirty="0">
                <a:latin typeface="华文新魏" panose="02010800040101010101" pitchFamily="2" charset="-122"/>
                <a:ea typeface="华文新魏" panose="02010800040101010101" pitchFamily="2" charset="-122"/>
              </a:rPr>
              <a:t>没有虚函数，也就没有虚函数表，因此</a:t>
            </a:r>
            <a:r>
              <a:rPr lang="en-US" altLang="zh-CN" sz="2000" b="1" dirty="0">
                <a:latin typeface="华文新魏" panose="02010800040101010101" pitchFamily="2" charset="-122"/>
                <a:ea typeface="华文新魏" panose="02010800040101010101" pitchFamily="2" charset="-122"/>
              </a:rPr>
              <a:t>A</a:t>
            </a:r>
            <a:r>
              <a:rPr lang="zh-CN" altLang="en-US" sz="2000" b="1" dirty="0">
                <a:latin typeface="华文新魏" panose="02010800040101010101" pitchFamily="2" charset="-122"/>
                <a:ea typeface="华文新魏" panose="02010800040101010101" pitchFamily="2" charset="-122"/>
              </a:rPr>
              <a:t>不是多态类型</a:t>
            </a:r>
            <a:r>
              <a:rPr lang="en-US" altLang="zh-CN" sz="2000" b="1" dirty="0">
                <a:latin typeface="华文新魏" panose="02010800040101010101" pitchFamily="2" charset="-122"/>
                <a:ea typeface="华文新魏" panose="02010800040101010101" pitchFamily="2" charset="-122"/>
              </a:rPr>
              <a:t>.</a:t>
            </a:r>
          </a:p>
          <a:p>
            <a:r>
              <a:rPr lang="en-US" altLang="zh-CN" sz="20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若在</a:t>
            </a:r>
            <a:r>
              <a:rPr lang="en-US" altLang="zh-CN" sz="2000" b="1" dirty="0">
                <a:latin typeface="华文新魏" panose="02010800040101010101" pitchFamily="2" charset="-122"/>
                <a:ea typeface="华文新魏" panose="02010800040101010101" pitchFamily="2" charset="-122"/>
              </a:rPr>
              <a:t>A</a:t>
            </a:r>
            <a:r>
              <a:rPr lang="zh-CN" altLang="en-US" sz="2000" b="1" dirty="0">
                <a:latin typeface="华文新魏" panose="02010800040101010101" pitchFamily="2" charset="-122"/>
                <a:ea typeface="华文新魏" panose="02010800040101010101" pitchFamily="2" charset="-122"/>
              </a:rPr>
              <a:t>里加上虚函数，这个语句就可以</a:t>
            </a:r>
            <a:endParaRPr lang="en-US" altLang="zh-CN" sz="2000" b="1" dirty="0">
              <a:latin typeface="华文新魏" panose="02010800040101010101" pitchFamily="2" charset="-122"/>
              <a:ea typeface="华文新魏" panose="02010800040101010101" pitchFamily="2" charset="-122"/>
            </a:endParaRPr>
          </a:p>
          <a:p>
            <a:r>
              <a:rPr lang="en-US" altLang="zh-CN" sz="2000" b="1" dirty="0">
                <a:latin typeface="华文新魏" panose="02010800040101010101" pitchFamily="2" charset="-122"/>
                <a:ea typeface="华文新魏" panose="02010800040101010101" pitchFamily="2" charset="-122"/>
              </a:rPr>
              <a:t>	C</a:t>
            </a:r>
            <a:r>
              <a:rPr lang="zh-CN" altLang="en-US" sz="20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p4 = </a:t>
            </a:r>
            <a:r>
              <a:rPr lang="en-US" altLang="zh-CN" sz="2000" b="1" dirty="0" err="1">
                <a:latin typeface="华文新魏" panose="02010800040101010101" pitchFamily="2" charset="-122"/>
                <a:ea typeface="华文新魏" panose="02010800040101010101" pitchFamily="2" charset="-122"/>
              </a:rPr>
              <a:t>dynamic_cast</a:t>
            </a:r>
            <a:r>
              <a:rPr lang="en-US" altLang="zh-CN" sz="2000" b="1" dirty="0">
                <a:latin typeface="华文新魏" panose="02010800040101010101" pitchFamily="2" charset="-122"/>
                <a:ea typeface="华文新魏" panose="02010800040101010101" pitchFamily="2" charset="-122"/>
              </a:rPr>
              <a:t>&lt;C</a:t>
            </a:r>
            <a:r>
              <a:rPr lang="zh-CN" altLang="en-US" sz="20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&gt;(p3);  //</a:t>
            </a:r>
            <a:r>
              <a:rPr lang="zh-CN" altLang="en-US" sz="2000" b="1" dirty="0">
                <a:latin typeface="华文新魏" panose="02010800040101010101" pitchFamily="2" charset="-122"/>
                <a:ea typeface="华文新魏" panose="02010800040101010101" pitchFamily="2" charset="-122"/>
              </a:rPr>
              <a:t> 基类向派生类转换，基类必须具有多态性</a:t>
            </a:r>
            <a:endParaRPr lang="en-US" altLang="zh-CN" sz="2000" b="1" dirty="0">
              <a:latin typeface="华文新魏" panose="02010800040101010101" pitchFamily="2" charset="-122"/>
              <a:ea typeface="华文新魏" panose="02010800040101010101" pitchFamily="2" charset="-122"/>
            </a:endParaRPr>
          </a:p>
          <a:p>
            <a:r>
              <a:rPr lang="en-US" altLang="zh-CN" sz="2000" b="1" dirty="0">
                <a:latin typeface="华文新魏" panose="02010800040101010101" pitchFamily="2" charset="-122"/>
                <a:ea typeface="华文新魏" panose="02010800040101010101" pitchFamily="2" charset="-122"/>
              </a:rPr>
              <a:t>		</a:t>
            </a:r>
          </a:p>
          <a:p>
            <a:r>
              <a:rPr lang="en-US" altLang="zh-CN" sz="2000" b="1" dirty="0">
                <a:latin typeface="华文新魏" panose="02010800040101010101" pitchFamily="2" charset="-122"/>
                <a:ea typeface="华文新魏" panose="02010800040101010101" pitchFamily="2" charset="-122"/>
              </a:rPr>
              <a:t>}</a:t>
            </a:r>
          </a:p>
        </p:txBody>
      </p:sp>
      <p:sp>
        <p:nvSpPr>
          <p:cNvPr id="2" name="矩形 1">
            <a:extLst>
              <a:ext uri="{FF2B5EF4-FFF2-40B4-BE49-F238E27FC236}">
                <a16:creationId xmlns:a16="http://schemas.microsoft.com/office/drawing/2014/main" id="{3114475E-ACEC-4414-A25A-3729B858461C}"/>
              </a:ext>
            </a:extLst>
          </p:cNvPr>
          <p:cNvSpPr/>
          <p:nvPr/>
        </p:nvSpPr>
        <p:spPr>
          <a:xfrm>
            <a:off x="6235832" y="3244334"/>
            <a:ext cx="2908168" cy="369332"/>
          </a:xfrm>
          <a:prstGeom prst="rect">
            <a:avLst/>
          </a:prstGeom>
        </p:spPr>
        <p:txBody>
          <a:bodyPr wrap="none">
            <a:spAutoFit/>
          </a:bodyPr>
          <a:lstStyle/>
          <a:p>
            <a:r>
              <a:rPr lang="en-US" altLang="zh-CN" b="1" dirty="0" err="1">
                <a:latin typeface="华文新魏" panose="02010800040101010101" pitchFamily="2" charset="-122"/>
                <a:ea typeface="华文新魏" panose="02010800040101010101" pitchFamily="2" charset="-122"/>
              </a:rPr>
              <a:t>dynamic_cast</a:t>
            </a:r>
            <a:r>
              <a:rPr lang="zh-CN" altLang="en-US" b="1" dirty="0">
                <a:latin typeface="华文新魏" panose="02010800040101010101" pitchFamily="2" charset="-122"/>
                <a:ea typeface="华文新魏" panose="02010800040101010101" pitchFamily="2" charset="-122"/>
              </a:rPr>
              <a:t>使用注意事项</a:t>
            </a:r>
            <a:endParaRPr lang="zh-CN" altLang="en-US" dirty="0"/>
          </a:p>
        </p:txBody>
      </p:sp>
    </p:spTree>
    <p:extLst>
      <p:ext uri="{BB962C8B-B14F-4D97-AF65-F5344CB8AC3E}">
        <p14:creationId xmlns:p14="http://schemas.microsoft.com/office/powerpoint/2010/main" val="4170315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12</a:t>
            </a:r>
            <a:r>
              <a:rPr lang="zh-CN" altLang="en-US" b="1" dirty="0">
                <a:latin typeface="隶书" panose="02010509060101010101" pitchFamily="49" charset="-122"/>
                <a:ea typeface="隶书" panose="02010509060101010101" pitchFamily="49" charset="-122"/>
              </a:rPr>
              <a:t>章</a:t>
            </a:r>
            <a:r>
              <a:rPr lang="en-US" altLang="zh-CN" b="1" dirty="0">
                <a:latin typeface="隶书" panose="02010509060101010101" pitchFamily="49" charset="-122"/>
                <a:ea typeface="隶书" panose="02010509060101010101" pitchFamily="49" charset="-122"/>
              </a:rPr>
              <a:t>  </a:t>
            </a:r>
            <a:r>
              <a:rPr lang="zh-CN" altLang="en-US" b="1" dirty="0">
                <a:latin typeface="隶书" panose="02010509060101010101" pitchFamily="49" charset="-122"/>
                <a:ea typeface="隶书" panose="02010509060101010101" pitchFamily="49" charset="-122"/>
              </a:rPr>
              <a:t>类型解析、转换与推导</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838200" y="1825625"/>
            <a:ext cx="10515600" cy="588119"/>
          </a:xfrm>
        </p:spPr>
        <p:txBody>
          <a:bodyPr/>
          <a:lstStyle/>
          <a:p>
            <a:pPr>
              <a:buFont typeface="Wingdings" panose="05000000000000000000" pitchFamily="2" charset="2"/>
              <a:buChar char="u"/>
            </a:pPr>
            <a:r>
              <a:rPr lang="en-US" altLang="zh-CN" dirty="0" err="1">
                <a:latin typeface="华文新魏" panose="02010800040101010101" pitchFamily="2" charset="-122"/>
                <a:ea typeface="华文新魏" panose="02010800040101010101" pitchFamily="2" charset="-122"/>
              </a:rPr>
              <a:t>reinterpret_cast</a:t>
            </a:r>
            <a:r>
              <a:rPr lang="en-US" altLang="zh-CN" dirty="0">
                <a:latin typeface="华文新魏" panose="02010800040101010101" pitchFamily="2" charset="-122"/>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重释转换</a:t>
            </a:r>
          </a:p>
        </p:txBody>
      </p:sp>
      <p:sp>
        <p:nvSpPr>
          <p:cNvPr id="6" name="文本框 5">
            <a:extLst>
              <a:ext uri="{FF2B5EF4-FFF2-40B4-BE49-F238E27FC236}">
                <a16:creationId xmlns:a16="http://schemas.microsoft.com/office/drawing/2014/main" id="{2845B5B1-E0D9-48D9-A8B5-77F96D442EE8}"/>
              </a:ext>
            </a:extLst>
          </p:cNvPr>
          <p:cNvSpPr txBox="1"/>
          <p:nvPr/>
        </p:nvSpPr>
        <p:spPr>
          <a:xfrm>
            <a:off x="838199" y="2413744"/>
            <a:ext cx="11038609" cy="3008003"/>
          </a:xfrm>
          <a:prstGeom prst="rect">
            <a:avLst/>
          </a:prstGeom>
          <a:noFill/>
        </p:spPr>
        <p:txBody>
          <a:bodyPr wrap="square">
            <a:spAutoFit/>
          </a:bodyPr>
          <a:lstStyle/>
          <a:p>
            <a:pPr marL="228600"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关键字</a:t>
            </a:r>
            <a:r>
              <a:rPr lang="en-US" altLang="zh-CN" sz="2400" b="1" dirty="0" err="1">
                <a:latin typeface="华文新魏" panose="02010800040101010101" pitchFamily="2" charset="-122"/>
                <a:ea typeface="华文新魏" panose="02010800040101010101" pitchFamily="2" charset="-122"/>
              </a:rPr>
              <a:t>reinterpret_cast</a:t>
            </a:r>
            <a:r>
              <a:rPr lang="zh-CN" altLang="en-US" sz="2400" b="1" dirty="0">
                <a:latin typeface="华文新魏" panose="02010800040101010101" pitchFamily="2" charset="-122"/>
                <a:ea typeface="华文新魏" panose="02010800040101010101" pitchFamily="2" charset="-122"/>
              </a:rPr>
              <a:t>实现</a:t>
            </a:r>
            <a:r>
              <a:rPr lang="zh-CN" altLang="en-US" sz="2400" b="1" dirty="0">
                <a:solidFill>
                  <a:srgbClr val="FF0000"/>
                </a:solidFill>
                <a:latin typeface="华文新魏" panose="02010800040101010101" pitchFamily="2" charset="-122"/>
                <a:ea typeface="华文新魏" panose="02010800040101010101" pitchFamily="2" charset="-122"/>
              </a:rPr>
              <a:t>有址表达式（有名字）到指针或</a:t>
            </a:r>
            <a:r>
              <a:rPr lang="en-US" altLang="zh-CN" sz="2400" b="1" dirty="0">
                <a:solidFill>
                  <a:srgbClr val="FF0000"/>
                </a:solidFill>
                <a:latin typeface="华文新魏" panose="02010800040101010101" pitchFamily="2" charset="-122"/>
                <a:ea typeface="华文新魏" panose="02010800040101010101" pitchFamily="2" charset="-122"/>
              </a:rPr>
              <a:t>(</a:t>
            </a:r>
            <a:r>
              <a:rPr lang="zh-CN" altLang="en-US" sz="2400" b="1" dirty="0">
                <a:solidFill>
                  <a:srgbClr val="FF0000"/>
                </a:solidFill>
                <a:latin typeface="华文新魏" panose="02010800040101010101" pitchFamily="2" charset="-122"/>
                <a:ea typeface="华文新魏" panose="02010800040101010101" pitchFamily="2" charset="-122"/>
              </a:rPr>
              <a:t>有址或无址</a:t>
            </a:r>
            <a:r>
              <a:rPr lang="en-US" altLang="zh-CN" sz="2400" b="1" dirty="0">
                <a:solidFill>
                  <a:srgbClr val="FF0000"/>
                </a:solidFill>
                <a:latin typeface="华文新魏" panose="02010800040101010101" pitchFamily="2" charset="-122"/>
                <a:ea typeface="华文新魏" panose="02010800040101010101" pitchFamily="2" charset="-122"/>
              </a:rPr>
              <a:t>)</a:t>
            </a:r>
            <a:r>
              <a:rPr lang="zh-CN" altLang="en-US" sz="2400" b="1" dirty="0">
                <a:solidFill>
                  <a:srgbClr val="FF0000"/>
                </a:solidFill>
                <a:latin typeface="华文新魏" panose="02010800040101010101" pitchFamily="2" charset="-122"/>
                <a:ea typeface="华文新魏" panose="02010800040101010101" pitchFamily="2" charset="-122"/>
              </a:rPr>
              <a:t>引用类型的转换</a:t>
            </a:r>
            <a:r>
              <a:rPr lang="zh-CN" altLang="en-US" sz="2400" b="1" dirty="0">
                <a:latin typeface="华文新魏" panose="02010800040101010101" pitchFamily="2" charset="-122"/>
                <a:ea typeface="华文新魏" panose="02010800040101010101" pitchFamily="2" charset="-122"/>
              </a:rPr>
              <a:t>以及指针与足够大整数类型间的相互转换。</a:t>
            </a:r>
            <a:endParaRPr lang="en-US" altLang="zh-CN" sz="2400" b="1" dirty="0">
              <a:latin typeface="华文新魏" panose="02010800040101010101" pitchFamily="2" charset="-122"/>
              <a:ea typeface="华文新魏" panose="02010800040101010101" pitchFamily="2" charset="-122"/>
            </a:endParaRPr>
          </a:p>
          <a:p>
            <a:pPr marL="228600"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使用格式为“</a:t>
            </a:r>
            <a:r>
              <a:rPr lang="en-US" altLang="zh-CN" sz="2400" b="1" dirty="0" err="1">
                <a:latin typeface="华文新魏" panose="02010800040101010101" pitchFamily="2" charset="-122"/>
                <a:ea typeface="华文新魏" panose="02010800040101010101" pitchFamily="2" charset="-122"/>
              </a:rPr>
              <a:t>reinterpret_cast</a:t>
            </a:r>
            <a:r>
              <a:rPr lang="en-US" altLang="zh-CN" sz="2400" b="1" dirty="0">
                <a:latin typeface="华文新魏" panose="02010800040101010101" pitchFamily="2" charset="-122"/>
                <a:ea typeface="华文新魏" panose="02010800040101010101" pitchFamily="2" charset="-122"/>
              </a:rPr>
              <a:t> &lt;T&gt; (expr)”</a:t>
            </a:r>
            <a:r>
              <a:rPr lang="zh-CN" altLang="en-US" sz="2400" b="1" dirty="0">
                <a:latin typeface="华文新魏" panose="02010800040101010101" pitchFamily="2" charset="-122"/>
                <a:ea typeface="华文新魏" panose="02010800040101010101" pitchFamily="2" charset="-122"/>
              </a:rPr>
              <a:t>，用于将数值表达式</a:t>
            </a:r>
            <a:r>
              <a:rPr lang="en-US" altLang="zh-CN" sz="2400" b="1" dirty="0">
                <a:latin typeface="华文新魏" panose="02010800040101010101" pitchFamily="2" charset="-122"/>
                <a:ea typeface="华文新魏" panose="02010800040101010101" pitchFamily="2" charset="-122"/>
              </a:rPr>
              <a:t>expr</a:t>
            </a:r>
            <a:r>
              <a:rPr lang="zh-CN" altLang="en-US" sz="2400" b="1" dirty="0">
                <a:latin typeface="华文新魏" panose="02010800040101010101" pitchFamily="2" charset="-122"/>
                <a:ea typeface="华文新魏" panose="02010800040101010101" pitchFamily="2" charset="-122"/>
              </a:rPr>
              <a:t>的值转换成</a:t>
            </a:r>
            <a:r>
              <a:rPr lang="en-US" altLang="zh-CN" sz="2400" b="1" dirty="0">
                <a:latin typeface="华文新魏" panose="02010800040101010101" pitchFamily="2" charset="-122"/>
                <a:ea typeface="华文新魏" panose="02010800040101010101" pitchFamily="2" charset="-122"/>
              </a:rPr>
              <a:t>T</a:t>
            </a:r>
            <a:r>
              <a:rPr lang="zh-CN" altLang="en-US" sz="2400" b="1" dirty="0">
                <a:latin typeface="华文新魏" panose="02010800040101010101" pitchFamily="2" charset="-122"/>
                <a:ea typeface="华文新魏" panose="02010800040101010101" pitchFamily="2" charset="-122"/>
              </a:rPr>
              <a:t>类型的值。</a:t>
            </a:r>
            <a:endParaRPr lang="en-US" altLang="zh-CN" sz="2400" b="1" dirty="0">
              <a:latin typeface="华文新魏" panose="02010800040101010101" pitchFamily="2" charset="-122"/>
              <a:ea typeface="华文新魏" panose="02010800040101010101" pitchFamily="2" charset="-122"/>
            </a:endParaRPr>
          </a:p>
          <a:p>
            <a:pPr marL="228600"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转换为足够大的整数类型是指能够存储一个地址或者指针的整数类型，</a:t>
            </a:r>
            <a:r>
              <a:rPr lang="en-US" altLang="zh-CN" sz="2400" b="1" dirty="0">
                <a:latin typeface="华文新魏" panose="02010800040101010101" pitchFamily="2" charset="-122"/>
                <a:ea typeface="华文新魏" panose="02010800040101010101" pitchFamily="2" charset="-122"/>
              </a:rPr>
              <a:t>X86</a:t>
            </a:r>
            <a:r>
              <a:rPr lang="zh-CN" altLang="en-US" sz="2400" b="1" dirty="0">
                <a:latin typeface="华文新魏" panose="02010800040101010101" pitchFamily="2" charset="-122"/>
                <a:ea typeface="华文新魏" panose="02010800040101010101" pitchFamily="2" charset="-122"/>
              </a:rPr>
              <a:t>和</a:t>
            </a:r>
            <a:r>
              <a:rPr lang="en-US" altLang="zh-CN" sz="2400" b="1" dirty="0">
                <a:latin typeface="华文新魏" panose="02010800040101010101" pitchFamily="2" charset="-122"/>
                <a:ea typeface="华文新魏" panose="02010800040101010101" pitchFamily="2" charset="-122"/>
              </a:rPr>
              <a:t>X64</a:t>
            </a:r>
            <a:r>
              <a:rPr lang="zh-CN" altLang="en-US" sz="2400" b="1" dirty="0">
                <a:latin typeface="华文新魏" panose="02010800040101010101" pitchFamily="2" charset="-122"/>
                <a:ea typeface="华文新魏" panose="02010800040101010101" pitchFamily="2" charset="-122"/>
              </a:rPr>
              <a:t>的指针大小不同，</a:t>
            </a:r>
            <a:r>
              <a:rPr lang="en-US" altLang="zh-CN" sz="2400" b="1" dirty="0">
                <a:latin typeface="华文新魏" panose="02010800040101010101" pitchFamily="2" charset="-122"/>
                <a:ea typeface="华文新魏" panose="02010800040101010101" pitchFamily="2" charset="-122"/>
              </a:rPr>
              <a:t>X86</a:t>
            </a:r>
            <a:r>
              <a:rPr lang="zh-CN" altLang="en-US" sz="2400" b="1" dirty="0">
                <a:latin typeface="华文新魏" panose="02010800040101010101" pitchFamily="2" charset="-122"/>
                <a:ea typeface="华文新魏" panose="02010800040101010101" pitchFamily="2" charset="-122"/>
              </a:rPr>
              <a:t>使用</a:t>
            </a:r>
            <a:r>
              <a:rPr lang="en-US" altLang="zh-CN" sz="2400" b="1" dirty="0">
                <a:latin typeface="华文新魏" panose="02010800040101010101" pitchFamily="2" charset="-122"/>
                <a:ea typeface="华文新魏" panose="02010800040101010101" pitchFamily="2" charset="-122"/>
              </a:rPr>
              <a:t>int</a:t>
            </a:r>
            <a:r>
              <a:rPr lang="zh-CN" altLang="en-US" sz="2400" b="1" dirty="0">
                <a:latin typeface="华文新魏" panose="02010800040101010101" pitchFamily="2" charset="-122"/>
                <a:ea typeface="华文新魏" panose="02010800040101010101" pitchFamily="2" charset="-122"/>
              </a:rPr>
              <a:t>类型即可。</a:t>
            </a:r>
            <a:endParaRPr lang="en-US" altLang="zh-CN" sz="2400" b="1" dirty="0">
              <a:latin typeface="华文新魏" panose="02010800040101010101" pitchFamily="2" charset="-122"/>
              <a:ea typeface="华文新魏" panose="02010800040101010101" pitchFamily="2" charset="-122"/>
            </a:endParaRPr>
          </a:p>
          <a:p>
            <a:pPr marL="228600"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当</a:t>
            </a:r>
            <a:r>
              <a:rPr lang="en-US" altLang="zh-CN" sz="2400" b="1" dirty="0">
                <a:latin typeface="华文新魏" panose="02010800040101010101" pitchFamily="2" charset="-122"/>
                <a:ea typeface="华文新魏" panose="02010800040101010101" pitchFamily="2" charset="-122"/>
              </a:rPr>
              <a:t>T</a:t>
            </a:r>
            <a:r>
              <a:rPr lang="zh-CN" altLang="en-US" sz="2400" b="1" dirty="0">
                <a:latin typeface="华文新魏" panose="02010800040101010101" pitchFamily="2" charset="-122"/>
                <a:ea typeface="华文新魏" panose="02010800040101010101" pitchFamily="2" charset="-122"/>
              </a:rPr>
              <a:t>为使用</a:t>
            </a:r>
            <a:r>
              <a:rPr lang="en-US" altLang="zh-CN" sz="2400" b="1" dirty="0">
                <a:latin typeface="华文新魏" panose="02010800040101010101" pitchFamily="2" charset="-122"/>
                <a:ea typeface="华文新魏" panose="02010800040101010101" pitchFamily="2" charset="-122"/>
              </a:rPr>
              <a:t>&amp;</a:t>
            </a:r>
            <a:r>
              <a:rPr lang="zh-CN" altLang="en-US" sz="2400" b="1" dirty="0">
                <a:latin typeface="华文新魏" panose="02010800040101010101" pitchFamily="2" charset="-122"/>
                <a:ea typeface="华文新魏" panose="02010800040101010101" pitchFamily="2" charset="-122"/>
              </a:rPr>
              <a:t>或</a:t>
            </a:r>
            <a:r>
              <a:rPr lang="en-US" altLang="zh-CN" sz="2400" b="1" dirty="0">
                <a:latin typeface="华文新魏" panose="02010800040101010101" pitchFamily="2" charset="-122"/>
                <a:ea typeface="华文新魏" panose="02010800040101010101" pitchFamily="2" charset="-122"/>
              </a:rPr>
              <a:t>&amp;&amp;</a:t>
            </a:r>
            <a:r>
              <a:rPr lang="zh-CN" altLang="en-US" sz="2400" b="1" dirty="0">
                <a:latin typeface="华文新魏" panose="02010800040101010101" pitchFamily="2" charset="-122"/>
                <a:ea typeface="华文新魏" panose="02010800040101010101" pitchFamily="2" charset="-122"/>
              </a:rPr>
              <a:t>定义的引用类型时，</a:t>
            </a:r>
            <a:r>
              <a:rPr lang="en-US" altLang="zh-CN" sz="2400" b="1" dirty="0">
                <a:latin typeface="华文新魏" panose="02010800040101010101" pitchFamily="2" charset="-122"/>
                <a:ea typeface="华文新魏" panose="02010800040101010101" pitchFamily="2" charset="-122"/>
              </a:rPr>
              <a:t>expr</a:t>
            </a:r>
            <a:r>
              <a:rPr lang="zh-CN" altLang="en-US" sz="2400" b="1" dirty="0">
                <a:latin typeface="华文新魏" panose="02010800040101010101" pitchFamily="2" charset="-122"/>
                <a:ea typeface="华文新魏" panose="02010800040101010101" pitchFamily="2" charset="-122"/>
              </a:rPr>
              <a:t>必须是一个有址表达式。</a:t>
            </a:r>
            <a:endParaRPr lang="en-US" altLang="zh-CN" sz="2400" b="1" dirty="0">
              <a:latin typeface="华文新魏" panose="02010800040101010101" pitchFamily="2" charset="-122"/>
              <a:ea typeface="华文新魏" panose="02010800040101010101" pitchFamily="2" charset="-122"/>
            </a:endParaRPr>
          </a:p>
          <a:p>
            <a:pPr marL="228600"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有址引用和无址引用之间可以相互转换。</a:t>
            </a:r>
            <a:endParaRPr lang="en-US" altLang="zh-CN" sz="2400" b="1"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8445683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12</a:t>
            </a:r>
            <a:r>
              <a:rPr lang="zh-CN" altLang="en-US" b="1" dirty="0">
                <a:latin typeface="隶书" panose="02010509060101010101" pitchFamily="49" charset="-122"/>
                <a:ea typeface="隶书" panose="02010509060101010101" pitchFamily="49" charset="-122"/>
              </a:rPr>
              <a:t>章</a:t>
            </a:r>
            <a:r>
              <a:rPr lang="en-US" altLang="zh-CN" b="1" dirty="0">
                <a:latin typeface="隶书" panose="02010509060101010101" pitchFamily="49" charset="-122"/>
                <a:ea typeface="隶书" panose="02010509060101010101" pitchFamily="49" charset="-122"/>
              </a:rPr>
              <a:t>  </a:t>
            </a:r>
            <a:r>
              <a:rPr lang="zh-CN" altLang="en-US" b="1" dirty="0">
                <a:latin typeface="隶书" panose="02010509060101010101" pitchFamily="49" charset="-122"/>
                <a:ea typeface="隶书" panose="02010509060101010101" pitchFamily="49" charset="-122"/>
              </a:rPr>
              <a:t>类型解析、转换与推导</a:t>
            </a:r>
          </a:p>
        </p:txBody>
      </p:sp>
      <p:sp>
        <p:nvSpPr>
          <p:cNvPr id="5" name="文本框 4">
            <a:extLst>
              <a:ext uri="{FF2B5EF4-FFF2-40B4-BE49-F238E27FC236}">
                <a16:creationId xmlns:a16="http://schemas.microsoft.com/office/drawing/2014/main" id="{11FF0F62-5DB4-4367-810D-B8A7F4D3149A}"/>
              </a:ext>
            </a:extLst>
          </p:cNvPr>
          <p:cNvSpPr txBox="1"/>
          <p:nvPr/>
        </p:nvSpPr>
        <p:spPr>
          <a:xfrm>
            <a:off x="633846" y="1690688"/>
            <a:ext cx="10439400" cy="4893647"/>
          </a:xfrm>
          <a:prstGeom prst="rect">
            <a:avLst/>
          </a:prstGeom>
          <a:noFill/>
        </p:spPr>
        <p:txBody>
          <a:bodyPr wrap="square">
            <a:spAutoFit/>
          </a:bodyPr>
          <a:lstStyle/>
          <a:p>
            <a:r>
              <a:rPr lang="en-US" altLang="zh-CN" sz="2400" dirty="0">
                <a:latin typeface="华文新魏" panose="02010800040101010101" pitchFamily="2" charset="-122"/>
                <a:ea typeface="华文新魏" panose="02010800040101010101" pitchFamily="2" charset="-122"/>
              </a:rPr>
              <a:t>#include &lt;iostream&gt;  	//</a:t>
            </a:r>
            <a:r>
              <a:rPr lang="zh-CN" altLang="en-US" sz="2400" dirty="0">
                <a:latin typeface="华文新魏" panose="02010800040101010101" pitchFamily="2" charset="-122"/>
                <a:ea typeface="华文新魏" panose="02010800040101010101" pitchFamily="2" charset="-122"/>
              </a:rPr>
              <a:t>例</a:t>
            </a:r>
            <a:r>
              <a:rPr lang="en-US" altLang="zh-CN" sz="2400" dirty="0">
                <a:latin typeface="华文新魏" panose="02010800040101010101" pitchFamily="2" charset="-122"/>
                <a:ea typeface="华文新魏" panose="02010800040101010101" pitchFamily="2" charset="-122"/>
              </a:rPr>
              <a:t>12.13</a:t>
            </a:r>
          </a:p>
          <a:p>
            <a:r>
              <a:rPr lang="en-US" altLang="zh-CN" sz="2400" dirty="0">
                <a:latin typeface="华文新魏" panose="02010800040101010101" pitchFamily="2" charset="-122"/>
                <a:ea typeface="华文新魏" panose="02010800040101010101" pitchFamily="2" charset="-122"/>
              </a:rPr>
              <a:t>using namespace std;</a:t>
            </a:r>
          </a:p>
          <a:p>
            <a:r>
              <a:rPr lang="en-US" altLang="zh-CN" sz="2400" dirty="0">
                <a:latin typeface="华文新魏" panose="02010800040101010101" pitchFamily="2" charset="-122"/>
                <a:ea typeface="华文新魏" panose="02010800040101010101" pitchFamily="2" charset="-122"/>
              </a:rPr>
              <a:t>struct B {</a:t>
            </a:r>
          </a:p>
          <a:p>
            <a:r>
              <a:rPr lang="en-US" altLang="zh-CN" sz="2400" dirty="0">
                <a:latin typeface="华文新魏" panose="02010800040101010101" pitchFamily="2" charset="-122"/>
                <a:ea typeface="华文新魏" panose="02010800040101010101" pitchFamily="2" charset="-122"/>
              </a:rPr>
              <a:t>    int m;</a:t>
            </a:r>
          </a:p>
          <a:p>
            <a:r>
              <a:rPr lang="en-US" altLang="zh-CN" sz="2400" dirty="0">
                <a:latin typeface="华文新魏" panose="02010800040101010101" pitchFamily="2" charset="-122"/>
                <a:ea typeface="华文新魏" panose="02010800040101010101" pitchFamily="2" charset="-122"/>
              </a:rPr>
              <a:t>    static int n;		//</a:t>
            </a:r>
            <a:r>
              <a:rPr lang="zh-CN" altLang="en-US" sz="2400" dirty="0">
                <a:latin typeface="华文新魏" panose="02010800040101010101" pitchFamily="2" charset="-122"/>
                <a:ea typeface="华文新魏" panose="02010800040101010101" pitchFamily="2" charset="-122"/>
              </a:rPr>
              <a:t>静态成员有真正的单元地址</a:t>
            </a:r>
          </a:p>
          <a:p>
            <a:r>
              <a:rPr lang="zh-CN" altLang="en-US" sz="2400" dirty="0">
                <a:latin typeface="华文新魏" panose="02010800040101010101" pitchFamily="2" charset="-122"/>
                <a:ea typeface="华文新魏" panose="02010800040101010101" pitchFamily="2" charset="-122"/>
              </a:rPr>
              <a:t>    </a:t>
            </a:r>
            <a:r>
              <a:rPr lang="en-US" altLang="zh-CN" sz="2400" dirty="0">
                <a:latin typeface="华文新魏" panose="02010800040101010101" pitchFamily="2" charset="-122"/>
                <a:ea typeface="华文新魏" panose="02010800040101010101" pitchFamily="2" charset="-122"/>
              </a:rPr>
              <a:t>B(int x): m(x) { }</a:t>
            </a:r>
          </a:p>
          <a:p>
            <a:r>
              <a:rPr lang="en-US" altLang="zh-CN" sz="2400" dirty="0">
                <a:latin typeface="华文新魏" panose="02010800040101010101" pitchFamily="2" charset="-122"/>
                <a:ea typeface="华文新魏" panose="02010800040101010101" pitchFamily="2" charset="-122"/>
              </a:rPr>
              <a:t>    static void e( ) { </a:t>
            </a:r>
            <a:r>
              <a:rPr lang="en-US" altLang="zh-CN" sz="2400" dirty="0" err="1">
                <a:latin typeface="华文新魏" panose="02010800040101010101" pitchFamily="2" charset="-122"/>
                <a:ea typeface="华文新魏" panose="02010800040101010101" pitchFamily="2" charset="-122"/>
              </a:rPr>
              <a:t>cout</a:t>
            </a:r>
            <a:r>
              <a:rPr lang="en-US" altLang="zh-CN" sz="2400" dirty="0">
                <a:latin typeface="华文新魏" panose="02010800040101010101" pitchFamily="2" charset="-122"/>
                <a:ea typeface="华文新魏" panose="02010800040101010101" pitchFamily="2" charset="-122"/>
              </a:rPr>
              <a:t> &lt;&lt; 'E'; }	//</a:t>
            </a:r>
            <a:r>
              <a:rPr lang="zh-CN" altLang="en-US" sz="2400" dirty="0">
                <a:latin typeface="华文新魏" panose="02010800040101010101" pitchFamily="2" charset="-122"/>
                <a:ea typeface="华文新魏" panose="02010800040101010101" pitchFamily="2" charset="-122"/>
              </a:rPr>
              <a:t>静态函数成员有真正入口地址</a:t>
            </a:r>
          </a:p>
          <a:p>
            <a:r>
              <a:rPr lang="zh-CN" altLang="en-US" sz="2400" dirty="0">
                <a:latin typeface="华文新魏" panose="02010800040101010101" pitchFamily="2" charset="-122"/>
                <a:ea typeface="华文新魏" panose="02010800040101010101" pitchFamily="2" charset="-122"/>
              </a:rPr>
              <a:t>    </a:t>
            </a:r>
            <a:r>
              <a:rPr lang="en-US" altLang="zh-CN" sz="2400" dirty="0">
                <a:latin typeface="华文新魏" panose="02010800040101010101" pitchFamily="2" charset="-122"/>
                <a:ea typeface="华文新魏" panose="02010800040101010101" pitchFamily="2" charset="-122"/>
              </a:rPr>
              <a:t>virtual void f( ) { </a:t>
            </a:r>
            <a:r>
              <a:rPr lang="en-US" altLang="zh-CN" sz="2400" dirty="0" err="1">
                <a:latin typeface="华文新魏" panose="02010800040101010101" pitchFamily="2" charset="-122"/>
                <a:ea typeface="华文新魏" panose="02010800040101010101" pitchFamily="2" charset="-122"/>
              </a:rPr>
              <a:t>cout</a:t>
            </a:r>
            <a:r>
              <a:rPr lang="en-US" altLang="zh-CN" sz="2400" dirty="0">
                <a:latin typeface="华文新魏" panose="02010800040101010101" pitchFamily="2" charset="-122"/>
                <a:ea typeface="华文新魏" panose="02010800040101010101" pitchFamily="2" charset="-122"/>
              </a:rPr>
              <a:t> &lt;&lt; 'F'; }</a:t>
            </a:r>
          </a:p>
          <a:p>
            <a:r>
              <a:rPr lang="en-US" altLang="zh-CN" sz="2400" dirty="0">
                <a:latin typeface="华文新魏" panose="02010800040101010101" pitchFamily="2" charset="-122"/>
                <a:ea typeface="华文新魏" panose="02010800040101010101" pitchFamily="2" charset="-122"/>
              </a:rPr>
              <a:t>};</a:t>
            </a:r>
          </a:p>
          <a:p>
            <a:r>
              <a:rPr lang="en-US" altLang="zh-CN" sz="2400" dirty="0">
                <a:latin typeface="华文新魏" panose="02010800040101010101" pitchFamily="2" charset="-122"/>
                <a:ea typeface="华文新魏" panose="02010800040101010101" pitchFamily="2" charset="-122"/>
              </a:rPr>
              <a:t>int B::n = 0;</a:t>
            </a:r>
          </a:p>
          <a:p>
            <a:r>
              <a:rPr lang="en-US" altLang="zh-CN" sz="2400" dirty="0">
                <a:latin typeface="华文新魏" panose="02010800040101010101" pitchFamily="2" charset="-122"/>
                <a:ea typeface="华文新魏" panose="02010800040101010101" pitchFamily="2" charset="-122"/>
              </a:rPr>
              <a:t>void main( ) {</a:t>
            </a:r>
          </a:p>
          <a:p>
            <a:r>
              <a:rPr lang="en-US" altLang="zh-CN" sz="2400" dirty="0">
                <a:latin typeface="华文新魏" panose="02010800040101010101" pitchFamily="2" charset="-122"/>
                <a:ea typeface="华文新魏" panose="02010800040101010101" pitchFamily="2" charset="-122"/>
              </a:rPr>
              <a:t>    B a(1);</a:t>
            </a:r>
          </a:p>
          <a:p>
            <a:r>
              <a:rPr lang="en-US" altLang="zh-CN" sz="2400" dirty="0">
                <a:latin typeface="华文新魏" panose="02010800040101010101" pitchFamily="2" charset="-122"/>
                <a:ea typeface="华文新魏" panose="02010800040101010101" pitchFamily="2" charset="-122"/>
              </a:rPr>
              <a:t>    B &amp;b = a;		//b</a:t>
            </a:r>
            <a:r>
              <a:rPr lang="zh-CN" altLang="en-US" sz="2400" dirty="0">
                <a:latin typeface="华文新魏" panose="02010800040101010101" pitchFamily="2" charset="-122"/>
                <a:ea typeface="华文新魏" panose="02010800040101010101" pitchFamily="2" charset="-122"/>
              </a:rPr>
              <a:t>有址引用</a:t>
            </a:r>
            <a:r>
              <a:rPr lang="en-US" altLang="zh-CN" sz="2400" dirty="0">
                <a:latin typeface="华文新魏" panose="02010800040101010101" pitchFamily="2" charset="-122"/>
                <a:ea typeface="华文新魏" panose="02010800040101010101" pitchFamily="2" charset="-122"/>
              </a:rPr>
              <a:t>a</a:t>
            </a:r>
            <a:r>
              <a:rPr lang="zh-CN" altLang="en-US" sz="2400" dirty="0">
                <a:latin typeface="华文新魏" panose="02010800040101010101" pitchFamily="2" charset="-122"/>
                <a:ea typeface="华文新魏" panose="02010800040101010101" pitchFamily="2" charset="-122"/>
              </a:rPr>
              <a:t>，共享</a:t>
            </a:r>
            <a:r>
              <a:rPr lang="en-US" altLang="zh-CN" sz="2400" dirty="0">
                <a:latin typeface="华文新魏" panose="02010800040101010101" pitchFamily="2" charset="-122"/>
                <a:ea typeface="华文新魏" panose="02010800040101010101" pitchFamily="2" charset="-122"/>
              </a:rPr>
              <a:t>a</a:t>
            </a:r>
            <a:r>
              <a:rPr lang="zh-CN" altLang="en-US" sz="2400" dirty="0">
                <a:latin typeface="华文新魏" panose="02010800040101010101" pitchFamily="2" charset="-122"/>
                <a:ea typeface="华文新魏" panose="02010800040101010101" pitchFamily="2" charset="-122"/>
              </a:rPr>
              <a:t>的内存</a:t>
            </a:r>
          </a:p>
        </p:txBody>
      </p:sp>
    </p:spTree>
    <p:extLst>
      <p:ext uri="{BB962C8B-B14F-4D97-AF65-F5344CB8AC3E}">
        <p14:creationId xmlns:p14="http://schemas.microsoft.com/office/powerpoint/2010/main" val="31931684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EA0A29F5-7625-4D6A-B3AE-B0C115EE3071}"/>
              </a:ext>
            </a:extLst>
          </p:cNvPr>
          <p:cNvSpPr txBox="1"/>
          <p:nvPr/>
        </p:nvSpPr>
        <p:spPr>
          <a:xfrm>
            <a:off x="199159" y="117222"/>
            <a:ext cx="11793682" cy="6463308"/>
          </a:xfrm>
          <a:prstGeom prst="rect">
            <a:avLst/>
          </a:prstGeom>
          <a:noFill/>
        </p:spPr>
        <p:txBody>
          <a:bodyPr wrap="square">
            <a:spAutoFit/>
          </a:bodyPr>
          <a:lstStyle/>
          <a:p>
            <a:r>
              <a:rPr lang="en-US" altLang="zh-CN" dirty="0">
                <a:latin typeface="华文新魏" panose="02010800040101010101" pitchFamily="2" charset="-122"/>
                <a:ea typeface="华文新魏" panose="02010800040101010101" pitchFamily="2" charset="-122"/>
              </a:rPr>
              <a:t>    B *e = </a:t>
            </a:r>
            <a:r>
              <a:rPr lang="en-US" altLang="zh-CN" dirty="0" err="1">
                <a:latin typeface="华文新魏" panose="02010800040101010101" pitchFamily="2" charset="-122"/>
                <a:ea typeface="华文新魏" panose="02010800040101010101" pitchFamily="2" charset="-122"/>
              </a:rPr>
              <a:t>reinterpret_cast</a:t>
            </a:r>
            <a:r>
              <a:rPr lang="en-US" altLang="zh-CN" dirty="0">
                <a:latin typeface="华文新魏" panose="02010800040101010101" pitchFamily="2" charset="-122"/>
                <a:ea typeface="华文新魏" panose="02010800040101010101" pitchFamily="2" charset="-122"/>
              </a:rPr>
              <a:t> &lt;B *&gt; (&amp;a);		//&amp;a</a:t>
            </a:r>
            <a:r>
              <a:rPr lang="zh-CN" altLang="en-US" dirty="0">
                <a:latin typeface="华文新魏" panose="02010800040101010101" pitchFamily="2" charset="-122"/>
                <a:ea typeface="华文新魏" panose="02010800040101010101" pitchFamily="2" charset="-122"/>
              </a:rPr>
              <a:t>为</a:t>
            </a:r>
            <a:r>
              <a:rPr lang="en-US" altLang="zh-CN" dirty="0">
                <a:latin typeface="华文新魏" panose="02010800040101010101" pitchFamily="2" charset="-122"/>
                <a:ea typeface="华文新魏" panose="02010800040101010101" pitchFamily="2" charset="-122"/>
              </a:rPr>
              <a:t>B*</a:t>
            </a:r>
            <a:r>
              <a:rPr lang="zh-CN" altLang="en-US" dirty="0">
                <a:latin typeface="华文新魏" panose="02010800040101010101" pitchFamily="2" charset="-122"/>
                <a:ea typeface="华文新魏" panose="02010800040101010101" pitchFamily="2" charset="-122"/>
              </a:rPr>
              <a:t>类型，无须转换，</a:t>
            </a:r>
            <a:r>
              <a:rPr lang="en-US" altLang="zh-CN" dirty="0">
                <a:latin typeface="华文新魏" panose="02010800040101010101" pitchFamily="2" charset="-122"/>
                <a:ea typeface="华文新魏" panose="02010800040101010101" pitchFamily="2" charset="-122"/>
              </a:rPr>
              <a:t>e=&amp;a</a:t>
            </a:r>
          </a:p>
          <a:p>
            <a:r>
              <a:rPr lang="en-US" altLang="zh-CN" dirty="0">
                <a:latin typeface="华文新魏" panose="02010800040101010101" pitchFamily="2" charset="-122"/>
                <a:ea typeface="华文新魏" panose="02010800040101010101" pitchFamily="2" charset="-122"/>
              </a:rPr>
              <a:t>    e = </a:t>
            </a:r>
            <a:r>
              <a:rPr lang="en-US" altLang="zh-CN" dirty="0" err="1">
                <a:latin typeface="华文新魏" panose="02010800040101010101" pitchFamily="2" charset="-122"/>
                <a:ea typeface="华文新魏" panose="02010800040101010101" pitchFamily="2" charset="-122"/>
              </a:rPr>
              <a:t>reinterpret_cast</a:t>
            </a:r>
            <a:r>
              <a:rPr lang="en-US" altLang="zh-CN" dirty="0">
                <a:latin typeface="华文新魏" panose="02010800040101010101" pitchFamily="2" charset="-122"/>
                <a:ea typeface="华文新魏" panose="02010800040101010101" pitchFamily="2" charset="-122"/>
              </a:rPr>
              <a:t> &lt;B *&gt; (&amp;b);			//&amp;b</a:t>
            </a:r>
            <a:r>
              <a:rPr lang="zh-CN" altLang="en-US" dirty="0">
                <a:latin typeface="华文新魏" panose="02010800040101010101" pitchFamily="2" charset="-122"/>
                <a:ea typeface="华文新魏" panose="02010800040101010101" pitchFamily="2" charset="-122"/>
              </a:rPr>
              <a:t>即</a:t>
            </a:r>
            <a:r>
              <a:rPr lang="en-US" altLang="zh-CN" dirty="0">
                <a:latin typeface="华文新魏" panose="02010800040101010101" pitchFamily="2" charset="-122"/>
                <a:ea typeface="华文新魏" panose="02010800040101010101" pitchFamily="2" charset="-122"/>
              </a:rPr>
              <a:t>&amp;a</a:t>
            </a:r>
            <a:r>
              <a:rPr lang="zh-CN" altLang="en-US" dirty="0">
                <a:latin typeface="华文新魏" panose="02010800040101010101" pitchFamily="2" charset="-122"/>
                <a:ea typeface="华文新魏" panose="02010800040101010101" pitchFamily="2" charset="-122"/>
              </a:rPr>
              <a:t>，无须转换，</a:t>
            </a:r>
            <a:r>
              <a:rPr lang="en-US" altLang="zh-CN" dirty="0">
                <a:latin typeface="华文新魏" panose="02010800040101010101" pitchFamily="2" charset="-122"/>
                <a:ea typeface="华文新魏" panose="02010800040101010101" pitchFamily="2" charset="-122"/>
              </a:rPr>
              <a:t>e=&amp;a</a:t>
            </a:r>
          </a:p>
          <a:p>
            <a:endParaRPr lang="en-US" altLang="zh-CN"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    //</a:t>
            </a:r>
            <a:r>
              <a:rPr lang="zh-CN" altLang="en-US" dirty="0">
                <a:latin typeface="华文新魏" panose="02010800040101010101" pitchFamily="2" charset="-122"/>
                <a:ea typeface="华文新魏" panose="02010800040101010101" pitchFamily="2" charset="-122"/>
              </a:rPr>
              <a:t>整数和指针相互转换</a:t>
            </a:r>
          </a:p>
          <a:p>
            <a:r>
              <a:rPr lang="zh-CN" altLang="en-US" dirty="0">
                <a:latin typeface="华文新魏" panose="02010800040101010101" pitchFamily="2" charset="-122"/>
                <a:ea typeface="华文新魏" panose="02010800040101010101" pitchFamily="2" charset="-122"/>
              </a:rPr>
              <a:t>    </a:t>
            </a:r>
            <a:r>
              <a:rPr lang="en-US" altLang="zh-CN" dirty="0">
                <a:latin typeface="华文新魏" panose="02010800040101010101" pitchFamily="2" charset="-122"/>
                <a:ea typeface="华文新魏" panose="02010800040101010101" pitchFamily="2" charset="-122"/>
              </a:rPr>
              <a:t>//int f = </a:t>
            </a:r>
            <a:r>
              <a:rPr lang="en-US" altLang="zh-CN" dirty="0" err="1">
                <a:latin typeface="华文新魏" panose="02010800040101010101" pitchFamily="2" charset="-122"/>
                <a:ea typeface="华文新魏" panose="02010800040101010101" pitchFamily="2" charset="-122"/>
              </a:rPr>
              <a:t>reinterpret_cast</a:t>
            </a:r>
            <a:r>
              <a:rPr lang="en-US" altLang="zh-CN" dirty="0">
                <a:latin typeface="华文新魏" panose="02010800040101010101" pitchFamily="2" charset="-122"/>
                <a:ea typeface="华文新魏" panose="02010800040101010101" pitchFamily="2" charset="-122"/>
              </a:rPr>
              <a:t> &lt;int&gt; (e);		//</a:t>
            </a:r>
            <a:r>
              <a:rPr lang="zh-CN" altLang="en-US" dirty="0">
                <a:latin typeface="华文新魏" panose="02010800040101010101" pitchFamily="2" charset="-122"/>
                <a:ea typeface="华文新魏" panose="02010800040101010101" pitchFamily="2" charset="-122"/>
              </a:rPr>
              <a:t>指针</a:t>
            </a:r>
            <a:r>
              <a:rPr lang="en-US" altLang="zh-CN" dirty="0">
                <a:latin typeface="华文新魏" panose="02010800040101010101" pitchFamily="2" charset="-122"/>
                <a:ea typeface="华文新魏" panose="02010800040101010101" pitchFamily="2" charset="-122"/>
              </a:rPr>
              <a:t>e</a:t>
            </a:r>
            <a:r>
              <a:rPr lang="zh-CN" altLang="en-US" dirty="0">
                <a:latin typeface="华文新魏" panose="02010800040101010101" pitchFamily="2" charset="-122"/>
                <a:ea typeface="华文新魏" panose="02010800040101010101" pitchFamily="2" charset="-122"/>
              </a:rPr>
              <a:t>转为整型，赋给</a:t>
            </a:r>
            <a:r>
              <a:rPr lang="en-US" altLang="zh-CN" dirty="0">
                <a:latin typeface="华文新魏" panose="02010800040101010101" pitchFamily="2" charset="-122"/>
                <a:ea typeface="华文新魏" panose="02010800040101010101" pitchFamily="2" charset="-122"/>
              </a:rPr>
              <a:t>f</a:t>
            </a:r>
            <a:r>
              <a:rPr lang="zh-CN" altLang="en-US" dirty="0">
                <a:latin typeface="华文新魏" panose="02010800040101010101" pitchFamily="2" charset="-122"/>
                <a:ea typeface="华文新魏" panose="02010800040101010101" pitchFamily="2" charset="-122"/>
              </a:rPr>
              <a:t>。</a:t>
            </a:r>
            <a:r>
              <a:rPr lang="en-US" altLang="zh-CN" dirty="0" err="1">
                <a:solidFill>
                  <a:srgbClr val="FF0000"/>
                </a:solidFill>
                <a:latin typeface="华文新魏" panose="02010800040101010101" pitchFamily="2" charset="-122"/>
                <a:ea typeface="华文新魏" panose="02010800040101010101" pitchFamily="2" charset="-122"/>
              </a:rPr>
              <a:t>gcc</a:t>
            </a:r>
            <a:r>
              <a:rPr lang="zh-CN" altLang="en-US" dirty="0">
                <a:solidFill>
                  <a:srgbClr val="FF0000"/>
                </a:solidFill>
                <a:latin typeface="华文新魏" panose="02010800040101010101" pitchFamily="2" charset="-122"/>
                <a:ea typeface="华文新魏" panose="02010800040101010101" pitchFamily="2" charset="-122"/>
              </a:rPr>
              <a:t>编译报错。因为</a:t>
            </a:r>
            <a:r>
              <a:rPr lang="en-US" altLang="zh-CN" dirty="0">
                <a:solidFill>
                  <a:srgbClr val="FF0000"/>
                </a:solidFill>
                <a:latin typeface="华文新魏" panose="02010800040101010101" pitchFamily="2" charset="-122"/>
                <a:ea typeface="华文新魏" panose="02010800040101010101" pitchFamily="2" charset="-122"/>
              </a:rPr>
              <a:t>Linux 64</a:t>
            </a:r>
            <a:r>
              <a:rPr lang="zh-CN" altLang="en-US" dirty="0">
                <a:solidFill>
                  <a:srgbClr val="FF0000"/>
                </a:solidFill>
                <a:latin typeface="华文新魏" panose="02010800040101010101" pitchFamily="2" charset="-122"/>
                <a:ea typeface="华文新魏" panose="02010800040101010101" pitchFamily="2" charset="-122"/>
              </a:rPr>
              <a:t>位系统上指针类型占用</a:t>
            </a:r>
            <a:r>
              <a:rPr lang="en-US" altLang="zh-CN" dirty="0">
                <a:solidFill>
                  <a:srgbClr val="FF0000"/>
                </a:solidFill>
                <a:latin typeface="华文新魏" panose="02010800040101010101" pitchFamily="2" charset="-122"/>
                <a:ea typeface="华文新魏" panose="02010800040101010101" pitchFamily="2" charset="-122"/>
              </a:rPr>
              <a:t>8</a:t>
            </a:r>
            <a:r>
              <a:rPr lang="zh-CN" altLang="en-US" dirty="0">
                <a:solidFill>
                  <a:srgbClr val="FF0000"/>
                </a:solidFill>
                <a:latin typeface="华文新魏" panose="02010800040101010101" pitchFamily="2" charset="-122"/>
                <a:ea typeface="华文新魏" panose="02010800040101010101" pitchFamily="2" charset="-122"/>
              </a:rPr>
              <a:t>个字节，而</a:t>
            </a:r>
            <a:r>
              <a:rPr lang="en-US" altLang="zh-CN" dirty="0">
                <a:solidFill>
                  <a:srgbClr val="FF0000"/>
                </a:solidFill>
                <a:latin typeface="华文新魏" panose="02010800040101010101" pitchFamily="2" charset="-122"/>
                <a:ea typeface="华文新魏" panose="02010800040101010101" pitchFamily="2" charset="-122"/>
              </a:rPr>
              <a:t>int</a:t>
            </a:r>
            <a:r>
              <a:rPr lang="zh-CN" altLang="en-US" dirty="0">
                <a:solidFill>
                  <a:srgbClr val="FF0000"/>
                </a:solidFill>
                <a:latin typeface="华文新魏" panose="02010800040101010101" pitchFamily="2" charset="-122"/>
                <a:ea typeface="华文新魏" panose="02010800040101010101" pitchFamily="2" charset="-122"/>
              </a:rPr>
              <a:t>类型占用</a:t>
            </a:r>
            <a:r>
              <a:rPr lang="en-US" altLang="zh-CN" dirty="0">
                <a:solidFill>
                  <a:srgbClr val="FF0000"/>
                </a:solidFill>
                <a:latin typeface="华文新魏" panose="02010800040101010101" pitchFamily="2" charset="-122"/>
                <a:ea typeface="华文新魏" panose="02010800040101010101" pitchFamily="2" charset="-122"/>
              </a:rPr>
              <a:t>4</a:t>
            </a:r>
            <a:r>
              <a:rPr lang="zh-CN" altLang="en-US" dirty="0">
                <a:solidFill>
                  <a:srgbClr val="FF0000"/>
                </a:solidFill>
                <a:latin typeface="华文新魏" panose="02010800040101010101" pitchFamily="2" charset="-122"/>
                <a:ea typeface="华文新魏" panose="02010800040101010101" pitchFamily="2" charset="-122"/>
              </a:rPr>
              <a:t>个字节，所以会出现</a:t>
            </a:r>
            <a:r>
              <a:rPr lang="en-US" altLang="zh-CN" dirty="0">
                <a:solidFill>
                  <a:srgbClr val="FF0000"/>
                </a:solidFill>
                <a:latin typeface="华文新魏" panose="02010800040101010101" pitchFamily="2" charset="-122"/>
                <a:ea typeface="华文新魏" panose="02010800040101010101" pitchFamily="2" charset="-122"/>
              </a:rPr>
              <a:t>loses precision. VS</a:t>
            </a:r>
            <a:r>
              <a:rPr lang="zh-CN" altLang="en-US" dirty="0">
                <a:solidFill>
                  <a:srgbClr val="FF0000"/>
                </a:solidFill>
                <a:latin typeface="华文新魏" panose="02010800040101010101" pitchFamily="2" charset="-122"/>
                <a:ea typeface="华文新魏" panose="02010800040101010101" pitchFamily="2" charset="-122"/>
              </a:rPr>
              <a:t>下指针可以转</a:t>
            </a:r>
            <a:r>
              <a:rPr lang="en-US" altLang="zh-CN" dirty="0">
                <a:solidFill>
                  <a:srgbClr val="FF0000"/>
                </a:solidFill>
                <a:latin typeface="华文新魏" panose="02010800040101010101" pitchFamily="2" charset="-122"/>
                <a:ea typeface="华文新魏" panose="02010800040101010101" pitchFamily="2" charset="-122"/>
              </a:rPr>
              <a:t>int</a:t>
            </a:r>
          </a:p>
          <a:p>
            <a:r>
              <a:rPr lang="en-US" altLang="zh-CN" dirty="0">
                <a:latin typeface="华文新魏" panose="02010800040101010101" pitchFamily="2" charset="-122"/>
                <a:ea typeface="华文新魏" panose="02010800040101010101" pitchFamily="2" charset="-122"/>
              </a:rPr>
              <a:t>    </a:t>
            </a:r>
            <a:r>
              <a:rPr lang="en-US" altLang="zh-CN" dirty="0">
                <a:solidFill>
                  <a:srgbClr val="FF0000"/>
                </a:solidFill>
                <a:latin typeface="华文新魏" panose="02010800040101010101" pitchFamily="2" charset="-122"/>
                <a:ea typeface="华文新魏" panose="02010800040101010101" pitchFamily="2" charset="-122"/>
              </a:rPr>
              <a:t>long </a:t>
            </a:r>
            <a:r>
              <a:rPr lang="en-US" altLang="zh-CN" dirty="0" err="1">
                <a:solidFill>
                  <a:srgbClr val="FF0000"/>
                </a:solidFill>
                <a:latin typeface="华文新魏" panose="02010800040101010101" pitchFamily="2" charset="-122"/>
                <a:ea typeface="华文新魏" panose="02010800040101010101" pitchFamily="2" charset="-122"/>
              </a:rPr>
              <a:t>long</a:t>
            </a:r>
            <a:r>
              <a:rPr lang="en-US" altLang="zh-CN" dirty="0">
                <a:solidFill>
                  <a:srgbClr val="FF0000"/>
                </a:solidFill>
                <a:latin typeface="华文新魏" panose="02010800040101010101" pitchFamily="2" charset="-122"/>
                <a:ea typeface="华文新魏" panose="02010800040101010101" pitchFamily="2" charset="-122"/>
              </a:rPr>
              <a:t> </a:t>
            </a:r>
            <a:r>
              <a:rPr lang="en-US" altLang="zh-CN" dirty="0">
                <a:latin typeface="华文新魏" panose="02010800040101010101" pitchFamily="2" charset="-122"/>
                <a:ea typeface="华文新魏" panose="02010800040101010101" pitchFamily="2" charset="-122"/>
              </a:rPr>
              <a:t>f = </a:t>
            </a:r>
            <a:r>
              <a:rPr lang="en-US" altLang="zh-CN" dirty="0" err="1">
                <a:latin typeface="华文新魏" panose="02010800040101010101" pitchFamily="2" charset="-122"/>
                <a:ea typeface="华文新魏" panose="02010800040101010101" pitchFamily="2" charset="-122"/>
              </a:rPr>
              <a:t>reinterpret_cast</a:t>
            </a:r>
            <a:r>
              <a:rPr lang="en-US" altLang="zh-CN" dirty="0">
                <a:latin typeface="华文新魏" panose="02010800040101010101" pitchFamily="2" charset="-122"/>
                <a:ea typeface="华文新魏" panose="02010800040101010101" pitchFamily="2" charset="-122"/>
              </a:rPr>
              <a:t> &lt;</a:t>
            </a:r>
            <a:r>
              <a:rPr lang="en-US" altLang="zh-CN" dirty="0">
                <a:solidFill>
                  <a:srgbClr val="FF0000"/>
                </a:solidFill>
                <a:latin typeface="华文新魏" panose="02010800040101010101" pitchFamily="2" charset="-122"/>
                <a:ea typeface="华文新魏" panose="02010800040101010101" pitchFamily="2" charset="-122"/>
              </a:rPr>
              <a:t>long long</a:t>
            </a:r>
            <a:r>
              <a:rPr lang="en-US" altLang="zh-CN" dirty="0">
                <a:latin typeface="华文新魏" panose="02010800040101010101" pitchFamily="2" charset="-122"/>
                <a:ea typeface="华文新魏" panose="02010800040101010101" pitchFamily="2" charset="-122"/>
              </a:rPr>
              <a:t>&gt; (e);</a:t>
            </a:r>
          </a:p>
          <a:p>
            <a:r>
              <a:rPr lang="en-US" altLang="zh-CN" dirty="0">
                <a:latin typeface="华文新魏" panose="02010800040101010101" pitchFamily="2" charset="-122"/>
                <a:ea typeface="华文新魏" panose="02010800040101010101" pitchFamily="2" charset="-122"/>
              </a:rPr>
              <a:t>    </a:t>
            </a:r>
            <a:r>
              <a:rPr lang="en-US" altLang="zh-CN" dirty="0" err="1">
                <a:latin typeface="华文新魏" panose="02010800040101010101" pitchFamily="2" charset="-122"/>
                <a:ea typeface="华文新魏" panose="02010800040101010101" pitchFamily="2" charset="-122"/>
              </a:rPr>
              <a:t>printf</a:t>
            </a:r>
            <a:r>
              <a:rPr lang="en-US" altLang="zh-CN" dirty="0">
                <a:latin typeface="华文新魏" panose="02010800040101010101" pitchFamily="2" charset="-122"/>
                <a:ea typeface="华文新魏" panose="02010800040101010101" pitchFamily="2" charset="-122"/>
              </a:rPr>
              <a:t>("e=%p, f=%x\n", e, f);			//</a:t>
            </a:r>
            <a:r>
              <a:rPr lang="zh-CN" altLang="en-US" dirty="0">
                <a:latin typeface="华文新魏" panose="02010800040101010101" pitchFamily="2" charset="-122"/>
                <a:ea typeface="华文新魏" panose="02010800040101010101" pitchFamily="2" charset="-122"/>
              </a:rPr>
              <a:t>打印指针</a:t>
            </a:r>
            <a:r>
              <a:rPr lang="en-US" altLang="zh-CN" dirty="0">
                <a:latin typeface="华文新魏" panose="02010800040101010101" pitchFamily="2" charset="-122"/>
                <a:ea typeface="华文新魏" panose="02010800040101010101" pitchFamily="2" charset="-122"/>
              </a:rPr>
              <a:t>e</a:t>
            </a:r>
            <a:r>
              <a:rPr lang="zh-CN" altLang="en-US" dirty="0">
                <a:latin typeface="华文新魏" panose="02010800040101010101" pitchFamily="2" charset="-122"/>
                <a:ea typeface="华文新魏" panose="02010800040101010101" pitchFamily="2" charset="-122"/>
              </a:rPr>
              <a:t>和</a:t>
            </a:r>
            <a:r>
              <a:rPr lang="en-US" altLang="zh-CN" dirty="0">
                <a:latin typeface="华文新魏" panose="02010800040101010101" pitchFamily="2" charset="-122"/>
                <a:ea typeface="华文新魏" panose="02010800040101010101" pitchFamily="2" charset="-122"/>
              </a:rPr>
              <a:t>f</a:t>
            </a:r>
            <a:r>
              <a:rPr lang="zh-CN" altLang="en-US" dirty="0">
                <a:latin typeface="华文新魏" panose="02010800040101010101" pitchFamily="2" charset="-122"/>
                <a:ea typeface="华文新魏" panose="02010800040101010101" pitchFamily="2" charset="-122"/>
              </a:rPr>
              <a:t>，</a:t>
            </a:r>
            <a:r>
              <a:rPr lang="en-US" altLang="zh-CN" dirty="0">
                <a:latin typeface="华文新魏" panose="02010800040101010101" pitchFamily="2" charset="-122"/>
                <a:ea typeface="华文新魏" panose="02010800040101010101" pitchFamily="2" charset="-122"/>
              </a:rPr>
              <a:t>f</a:t>
            </a:r>
            <a:r>
              <a:rPr lang="zh-CN" altLang="en-US" dirty="0">
                <a:latin typeface="华文新魏" panose="02010800040101010101" pitchFamily="2" charset="-122"/>
                <a:ea typeface="华文新魏" panose="02010800040101010101" pitchFamily="2" charset="-122"/>
              </a:rPr>
              <a:t>以</a:t>
            </a:r>
            <a:r>
              <a:rPr lang="en-US" altLang="zh-CN" dirty="0">
                <a:latin typeface="华文新魏" panose="02010800040101010101" pitchFamily="2" charset="-122"/>
                <a:ea typeface="华文新魏" panose="02010800040101010101" pitchFamily="2" charset="-122"/>
              </a:rPr>
              <a:t>16</a:t>
            </a:r>
            <a:r>
              <a:rPr lang="zh-CN" altLang="en-US" dirty="0">
                <a:latin typeface="华文新魏" panose="02010800040101010101" pitchFamily="2" charset="-122"/>
                <a:ea typeface="华文新魏" panose="02010800040101010101" pitchFamily="2" charset="-122"/>
              </a:rPr>
              <a:t>进制显示，</a:t>
            </a:r>
            <a:r>
              <a:rPr lang="en-US" altLang="zh-CN" dirty="0">
                <a:latin typeface="华文新魏" panose="02010800040101010101" pitchFamily="2" charset="-122"/>
                <a:ea typeface="华文新魏" panose="02010800040101010101" pitchFamily="2" charset="-122"/>
              </a:rPr>
              <a:t>e==f</a:t>
            </a:r>
          </a:p>
          <a:p>
            <a:r>
              <a:rPr lang="en-US" altLang="zh-CN" dirty="0">
                <a:latin typeface="华文新魏" panose="02010800040101010101" pitchFamily="2" charset="-122"/>
                <a:ea typeface="华文新魏" panose="02010800040101010101" pitchFamily="2" charset="-122"/>
              </a:rPr>
              <a:t>    B *g = </a:t>
            </a:r>
            <a:r>
              <a:rPr lang="en-US" altLang="zh-CN" dirty="0" err="1">
                <a:latin typeface="华文新魏" panose="02010800040101010101" pitchFamily="2" charset="-122"/>
                <a:ea typeface="华文新魏" panose="02010800040101010101" pitchFamily="2" charset="-122"/>
              </a:rPr>
              <a:t>reinterpret_cast</a:t>
            </a:r>
            <a:r>
              <a:rPr lang="en-US" altLang="zh-CN" dirty="0">
                <a:latin typeface="华文新魏" panose="02010800040101010101" pitchFamily="2" charset="-122"/>
                <a:ea typeface="华文新魏" panose="02010800040101010101" pitchFamily="2" charset="-122"/>
              </a:rPr>
              <a:t> &lt;B *&gt; (f);			//</a:t>
            </a:r>
            <a:r>
              <a:rPr lang="zh-CN" altLang="en-US" dirty="0">
                <a:latin typeface="华文新魏" panose="02010800040101010101" pitchFamily="2" charset="-122"/>
                <a:ea typeface="华文新魏" panose="02010800040101010101" pitchFamily="2" charset="-122"/>
              </a:rPr>
              <a:t>整型</a:t>
            </a:r>
            <a:r>
              <a:rPr lang="en-US" altLang="zh-CN" dirty="0">
                <a:latin typeface="华文新魏" panose="02010800040101010101" pitchFamily="2" charset="-122"/>
                <a:ea typeface="华文新魏" panose="02010800040101010101" pitchFamily="2" charset="-122"/>
              </a:rPr>
              <a:t>f</a:t>
            </a:r>
            <a:r>
              <a:rPr lang="zh-CN" altLang="en-US" dirty="0">
                <a:latin typeface="华文新魏" panose="02010800040101010101" pitchFamily="2" charset="-122"/>
                <a:ea typeface="华文新魏" panose="02010800040101010101" pitchFamily="2" charset="-122"/>
              </a:rPr>
              <a:t>转为</a:t>
            </a:r>
            <a:r>
              <a:rPr lang="en-US" altLang="zh-CN" dirty="0">
                <a:latin typeface="华文新魏" panose="02010800040101010101" pitchFamily="2" charset="-122"/>
                <a:ea typeface="华文新魏" panose="02010800040101010101" pitchFamily="2" charset="-122"/>
              </a:rPr>
              <a:t>B *</a:t>
            </a:r>
            <a:r>
              <a:rPr lang="zh-CN" altLang="en-US" dirty="0">
                <a:latin typeface="华文新魏" panose="02010800040101010101" pitchFamily="2" charset="-122"/>
                <a:ea typeface="华文新魏" panose="02010800040101010101" pitchFamily="2" charset="-122"/>
              </a:rPr>
              <a:t>，赋值给</a:t>
            </a:r>
            <a:r>
              <a:rPr lang="en-US" altLang="zh-CN" dirty="0">
                <a:latin typeface="华文新魏" panose="02010800040101010101" pitchFamily="2" charset="-122"/>
                <a:ea typeface="华文新魏" panose="02010800040101010101" pitchFamily="2" charset="-122"/>
              </a:rPr>
              <a:t>g=&amp;a</a:t>
            </a:r>
          </a:p>
          <a:p>
            <a:r>
              <a:rPr lang="en-US" altLang="zh-CN" dirty="0">
                <a:latin typeface="华文新魏" panose="02010800040101010101" pitchFamily="2" charset="-122"/>
                <a:ea typeface="华文新魏" panose="02010800040101010101" pitchFamily="2" charset="-122"/>
              </a:rPr>
              <a:t>    </a:t>
            </a:r>
            <a:r>
              <a:rPr lang="en-US" altLang="zh-CN" dirty="0" err="1">
                <a:latin typeface="华文新魏" panose="02010800040101010101" pitchFamily="2" charset="-122"/>
                <a:ea typeface="华文新魏" panose="02010800040101010101" pitchFamily="2" charset="-122"/>
              </a:rPr>
              <a:t>printf</a:t>
            </a:r>
            <a:r>
              <a:rPr lang="en-US" altLang="zh-CN" dirty="0">
                <a:latin typeface="华文新魏" panose="02010800040101010101" pitchFamily="2" charset="-122"/>
                <a:ea typeface="华文新魏" panose="02010800040101010101" pitchFamily="2" charset="-122"/>
              </a:rPr>
              <a:t>("e=%p, f=%x\n", g, f);			//</a:t>
            </a:r>
            <a:r>
              <a:rPr lang="zh-CN" altLang="en-US" dirty="0">
                <a:latin typeface="华文新魏" panose="02010800040101010101" pitchFamily="2" charset="-122"/>
                <a:ea typeface="华文新魏" panose="02010800040101010101" pitchFamily="2" charset="-122"/>
              </a:rPr>
              <a:t>打印指针</a:t>
            </a:r>
            <a:r>
              <a:rPr lang="en-US" altLang="zh-CN" dirty="0">
                <a:latin typeface="华文新魏" panose="02010800040101010101" pitchFamily="2" charset="-122"/>
                <a:ea typeface="华文新魏" panose="02010800040101010101" pitchFamily="2" charset="-122"/>
              </a:rPr>
              <a:t>e</a:t>
            </a:r>
            <a:r>
              <a:rPr lang="zh-CN" altLang="en-US" dirty="0">
                <a:latin typeface="华文新魏" panose="02010800040101010101" pitchFamily="2" charset="-122"/>
                <a:ea typeface="华文新魏" panose="02010800040101010101" pitchFamily="2" charset="-122"/>
              </a:rPr>
              <a:t>和</a:t>
            </a:r>
            <a:r>
              <a:rPr lang="en-US" altLang="zh-CN" dirty="0">
                <a:latin typeface="华文新魏" panose="02010800040101010101" pitchFamily="2" charset="-122"/>
                <a:ea typeface="华文新魏" panose="02010800040101010101" pitchFamily="2" charset="-122"/>
              </a:rPr>
              <a:t>f</a:t>
            </a:r>
            <a:r>
              <a:rPr lang="zh-CN" altLang="en-US" dirty="0">
                <a:latin typeface="华文新魏" panose="02010800040101010101" pitchFamily="2" charset="-122"/>
                <a:ea typeface="华文新魏" panose="02010800040101010101" pitchFamily="2" charset="-122"/>
              </a:rPr>
              <a:t>，</a:t>
            </a:r>
            <a:r>
              <a:rPr lang="en-US" altLang="zh-CN" dirty="0">
                <a:latin typeface="华文新魏" panose="02010800040101010101" pitchFamily="2" charset="-122"/>
                <a:ea typeface="华文新魏" panose="02010800040101010101" pitchFamily="2" charset="-122"/>
              </a:rPr>
              <a:t>f</a:t>
            </a:r>
            <a:r>
              <a:rPr lang="zh-CN" altLang="en-US" dirty="0">
                <a:latin typeface="华文新魏" panose="02010800040101010101" pitchFamily="2" charset="-122"/>
                <a:ea typeface="华文新魏" panose="02010800040101010101" pitchFamily="2" charset="-122"/>
              </a:rPr>
              <a:t>以</a:t>
            </a:r>
            <a:r>
              <a:rPr lang="en-US" altLang="zh-CN" dirty="0">
                <a:latin typeface="华文新魏" panose="02010800040101010101" pitchFamily="2" charset="-122"/>
                <a:ea typeface="华文新魏" panose="02010800040101010101" pitchFamily="2" charset="-122"/>
              </a:rPr>
              <a:t>16</a:t>
            </a:r>
            <a:r>
              <a:rPr lang="zh-CN" altLang="en-US" dirty="0">
                <a:latin typeface="华文新魏" panose="02010800040101010101" pitchFamily="2" charset="-122"/>
                <a:ea typeface="华文新魏" panose="02010800040101010101" pitchFamily="2" charset="-122"/>
              </a:rPr>
              <a:t>进制显示，</a:t>
            </a:r>
            <a:r>
              <a:rPr lang="en-US" altLang="zh-CN" dirty="0">
                <a:latin typeface="华文新魏" panose="02010800040101010101" pitchFamily="2" charset="-122"/>
                <a:ea typeface="华文新魏" panose="02010800040101010101" pitchFamily="2" charset="-122"/>
              </a:rPr>
              <a:t>e==f</a:t>
            </a:r>
          </a:p>
          <a:p>
            <a:endParaRPr lang="en-US" altLang="zh-CN"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    //</a:t>
            </a:r>
            <a:r>
              <a:rPr lang="zh-CN" altLang="en-US" dirty="0">
                <a:latin typeface="华文新魏" panose="02010800040101010101" pitchFamily="2" charset="-122"/>
                <a:ea typeface="华文新魏" panose="02010800040101010101" pitchFamily="2" charset="-122"/>
              </a:rPr>
              <a:t>名字转引用（左值引用和右值引用）</a:t>
            </a:r>
          </a:p>
          <a:p>
            <a:r>
              <a:rPr lang="zh-CN" altLang="en-US" dirty="0">
                <a:latin typeface="华文新魏" panose="02010800040101010101" pitchFamily="2" charset="-122"/>
                <a:ea typeface="华文新魏" panose="02010800040101010101" pitchFamily="2" charset="-122"/>
              </a:rPr>
              <a:t>    </a:t>
            </a:r>
            <a:r>
              <a:rPr lang="en-US" altLang="zh-CN" dirty="0">
                <a:latin typeface="华文新魏" panose="02010800040101010101" pitchFamily="2" charset="-122"/>
                <a:ea typeface="华文新魏" panose="02010800040101010101" pitchFamily="2" charset="-122"/>
              </a:rPr>
              <a:t>B &amp;h = </a:t>
            </a:r>
            <a:r>
              <a:rPr lang="en-US" altLang="zh-CN" dirty="0" err="1">
                <a:latin typeface="华文新魏" panose="02010800040101010101" pitchFamily="2" charset="-122"/>
                <a:ea typeface="华文新魏" panose="02010800040101010101" pitchFamily="2" charset="-122"/>
              </a:rPr>
              <a:t>reinterpret_cast</a:t>
            </a:r>
            <a:r>
              <a:rPr lang="en-US" altLang="zh-CN" dirty="0">
                <a:latin typeface="华文新魏" panose="02010800040101010101" pitchFamily="2" charset="-122"/>
                <a:ea typeface="华文新魏" panose="02010800040101010101" pitchFamily="2" charset="-122"/>
              </a:rPr>
              <a:t> &lt;B&amp;&gt; (a);		//</a:t>
            </a:r>
            <a:r>
              <a:rPr lang="zh-CN" altLang="en-US" dirty="0">
                <a:latin typeface="华文新魏" panose="02010800040101010101" pitchFamily="2" charset="-122"/>
                <a:ea typeface="华文新魏" panose="02010800040101010101" pitchFamily="2" charset="-122"/>
              </a:rPr>
              <a:t>有址变量</a:t>
            </a:r>
            <a:r>
              <a:rPr lang="en-US" altLang="zh-CN" dirty="0">
                <a:latin typeface="华文新魏" panose="02010800040101010101" pitchFamily="2" charset="-122"/>
                <a:ea typeface="华文新魏" panose="02010800040101010101" pitchFamily="2" charset="-122"/>
              </a:rPr>
              <a:t>a</a:t>
            </a:r>
            <a:r>
              <a:rPr lang="zh-CN" altLang="en-US" dirty="0">
                <a:latin typeface="华文新魏" panose="02010800040101010101" pitchFamily="2" charset="-122"/>
                <a:ea typeface="华文新魏" panose="02010800040101010101" pitchFamily="2" charset="-122"/>
              </a:rPr>
              <a:t>转引用，等价于</a:t>
            </a:r>
            <a:r>
              <a:rPr lang="en-US" altLang="zh-CN" dirty="0">
                <a:latin typeface="华文新魏" panose="02010800040101010101" pitchFamily="2" charset="-122"/>
                <a:ea typeface="华文新魏" panose="02010800040101010101" pitchFamily="2" charset="-122"/>
              </a:rPr>
              <a:t>B &amp;h=a</a:t>
            </a:r>
          </a:p>
          <a:p>
            <a:r>
              <a:rPr lang="en-US" altLang="zh-CN" dirty="0">
                <a:latin typeface="华文新魏" panose="02010800040101010101" pitchFamily="2" charset="-122"/>
                <a:ea typeface="华文新魏" panose="02010800040101010101" pitchFamily="2" charset="-122"/>
              </a:rPr>
              <a:t>    </a:t>
            </a:r>
            <a:r>
              <a:rPr lang="en-US" altLang="zh-CN" dirty="0" err="1">
                <a:latin typeface="华文新魏" panose="02010800040101010101" pitchFamily="2" charset="-122"/>
                <a:ea typeface="华文新魏" panose="02010800040101010101" pitchFamily="2" charset="-122"/>
              </a:rPr>
              <a:t>h.m</a:t>
            </a:r>
            <a:r>
              <a:rPr lang="en-US" altLang="zh-CN" dirty="0">
                <a:latin typeface="华文新魏" panose="02010800040101010101" pitchFamily="2" charset="-122"/>
                <a:ea typeface="华文新魏" panose="02010800040101010101" pitchFamily="2" charset="-122"/>
              </a:rPr>
              <a:t> = 2;					//h</a:t>
            </a:r>
            <a:r>
              <a:rPr lang="zh-CN" altLang="en-US" dirty="0">
                <a:latin typeface="华文新魏" panose="02010800040101010101" pitchFamily="2" charset="-122"/>
                <a:ea typeface="华文新魏" panose="02010800040101010101" pitchFamily="2" charset="-122"/>
              </a:rPr>
              <a:t>共享</a:t>
            </a:r>
            <a:r>
              <a:rPr lang="en-US" altLang="zh-CN" dirty="0">
                <a:latin typeface="华文新魏" panose="02010800040101010101" pitchFamily="2" charset="-122"/>
                <a:ea typeface="华文新魏" panose="02010800040101010101" pitchFamily="2" charset="-122"/>
              </a:rPr>
              <a:t>a</a:t>
            </a:r>
            <a:r>
              <a:rPr lang="zh-CN" altLang="en-US" dirty="0">
                <a:latin typeface="华文新魏" panose="02010800040101010101" pitchFamily="2" charset="-122"/>
                <a:ea typeface="华文新魏" panose="02010800040101010101" pitchFamily="2" charset="-122"/>
              </a:rPr>
              <a:t>的内存，  </a:t>
            </a:r>
            <a:r>
              <a:rPr lang="en-US" altLang="zh-CN" dirty="0" err="1">
                <a:latin typeface="华文新魏" panose="02010800040101010101" pitchFamily="2" charset="-122"/>
                <a:ea typeface="华文新魏" panose="02010800040101010101" pitchFamily="2" charset="-122"/>
              </a:rPr>
              <a:t>h.m</a:t>
            </a:r>
            <a:r>
              <a:rPr lang="en-US" altLang="zh-CN" dirty="0">
                <a:latin typeface="华文新魏" panose="02010800040101010101" pitchFamily="2" charset="-122"/>
                <a:ea typeface="华文新魏" panose="02010800040101010101" pitchFamily="2" charset="-122"/>
              </a:rPr>
              <a:t>=</a:t>
            </a:r>
            <a:r>
              <a:rPr lang="en-US" altLang="zh-CN" dirty="0" err="1">
                <a:latin typeface="华文新魏" panose="02010800040101010101" pitchFamily="2" charset="-122"/>
                <a:ea typeface="华文新魏" panose="02010800040101010101" pitchFamily="2" charset="-122"/>
              </a:rPr>
              <a:t>b.m</a:t>
            </a:r>
            <a:r>
              <a:rPr lang="en-US" altLang="zh-CN" dirty="0">
                <a:latin typeface="华文新魏" panose="02010800040101010101" pitchFamily="2" charset="-122"/>
                <a:ea typeface="华文新魏" panose="02010800040101010101" pitchFamily="2" charset="-122"/>
              </a:rPr>
              <a:t>=</a:t>
            </a:r>
            <a:r>
              <a:rPr lang="en-US" altLang="zh-CN" dirty="0" err="1">
                <a:latin typeface="华文新魏" panose="02010800040101010101" pitchFamily="2" charset="-122"/>
                <a:ea typeface="华文新魏" panose="02010800040101010101" pitchFamily="2" charset="-122"/>
              </a:rPr>
              <a:t>a.m</a:t>
            </a:r>
            <a:r>
              <a:rPr lang="en-US" altLang="zh-CN" dirty="0">
                <a:latin typeface="华文新魏" panose="02010800040101010101" pitchFamily="2" charset="-122"/>
                <a:ea typeface="华文新魏" panose="02010800040101010101" pitchFamily="2" charset="-122"/>
              </a:rPr>
              <a:t>=2</a:t>
            </a:r>
          </a:p>
          <a:p>
            <a:r>
              <a:rPr lang="en-US" altLang="zh-CN" dirty="0">
                <a:latin typeface="华文新魏" panose="02010800040101010101" pitchFamily="2" charset="-122"/>
                <a:ea typeface="华文新魏" panose="02010800040101010101" pitchFamily="2" charset="-122"/>
              </a:rPr>
              <a:t>    B &amp;&amp;i = </a:t>
            </a:r>
            <a:r>
              <a:rPr lang="en-US" altLang="zh-CN" dirty="0" err="1">
                <a:latin typeface="华文新魏" panose="02010800040101010101" pitchFamily="2" charset="-122"/>
                <a:ea typeface="华文新魏" panose="02010800040101010101" pitchFamily="2" charset="-122"/>
              </a:rPr>
              <a:t>reinterpret_cast</a:t>
            </a:r>
            <a:r>
              <a:rPr lang="en-US" altLang="zh-CN" dirty="0">
                <a:latin typeface="华文新魏" panose="02010800040101010101" pitchFamily="2" charset="-122"/>
                <a:ea typeface="华文新魏" panose="02010800040101010101" pitchFamily="2" charset="-122"/>
              </a:rPr>
              <a:t> &lt;B&amp;&amp;&gt; (b);		//</a:t>
            </a:r>
            <a:r>
              <a:rPr lang="zh-CN" altLang="en-US" dirty="0">
                <a:latin typeface="华文新魏" panose="02010800040101010101" pitchFamily="2" charset="-122"/>
                <a:ea typeface="华文新魏" panose="02010800040101010101" pitchFamily="2" charset="-122"/>
              </a:rPr>
              <a:t>有址引用</a:t>
            </a:r>
            <a:r>
              <a:rPr lang="en-US" altLang="zh-CN" dirty="0">
                <a:latin typeface="华文新魏" panose="02010800040101010101" pitchFamily="2" charset="-122"/>
                <a:ea typeface="华文新魏" panose="02010800040101010101" pitchFamily="2" charset="-122"/>
              </a:rPr>
              <a:t>b</a:t>
            </a:r>
            <a:r>
              <a:rPr lang="zh-CN" altLang="en-US" dirty="0">
                <a:latin typeface="华文新魏" panose="02010800040101010101" pitchFamily="2" charset="-122"/>
                <a:ea typeface="华文新魏" panose="02010800040101010101" pitchFamily="2" charset="-122"/>
              </a:rPr>
              <a:t>转无址引用，</a:t>
            </a:r>
            <a:r>
              <a:rPr lang="en-US" altLang="zh-CN" dirty="0">
                <a:latin typeface="华文新魏" panose="02010800040101010101" pitchFamily="2" charset="-122"/>
                <a:ea typeface="华文新魏" panose="02010800040101010101" pitchFamily="2" charset="-122"/>
              </a:rPr>
              <a:t>i</a:t>
            </a:r>
            <a:r>
              <a:rPr lang="zh-CN" altLang="en-US" dirty="0">
                <a:latin typeface="华文新魏" panose="02010800040101010101" pitchFamily="2" charset="-122"/>
                <a:ea typeface="华文新魏" panose="02010800040101010101" pitchFamily="2" charset="-122"/>
              </a:rPr>
              <a:t>共享</a:t>
            </a:r>
            <a:r>
              <a:rPr lang="en-US" altLang="zh-CN" dirty="0">
                <a:latin typeface="华文新魏" panose="02010800040101010101" pitchFamily="2" charset="-122"/>
                <a:ea typeface="华文新魏" panose="02010800040101010101" pitchFamily="2" charset="-122"/>
              </a:rPr>
              <a:t>b</a:t>
            </a:r>
            <a:r>
              <a:rPr lang="zh-CN" altLang="en-US" dirty="0">
                <a:latin typeface="华文新魏" panose="02010800040101010101" pitchFamily="2" charset="-122"/>
                <a:ea typeface="华文新魏" panose="02010800040101010101" pitchFamily="2" charset="-122"/>
              </a:rPr>
              <a:t>引用的</a:t>
            </a:r>
            <a:r>
              <a:rPr lang="en-US" altLang="zh-CN" dirty="0">
                <a:latin typeface="华文新魏" panose="02010800040101010101" pitchFamily="2" charset="-122"/>
                <a:ea typeface="华文新魏" panose="02010800040101010101" pitchFamily="2" charset="-122"/>
              </a:rPr>
              <a:t>a</a:t>
            </a:r>
          </a:p>
          <a:p>
            <a:r>
              <a:rPr lang="en-US" altLang="zh-CN" dirty="0">
                <a:latin typeface="华文新魏" panose="02010800040101010101" pitchFamily="2" charset="-122"/>
                <a:ea typeface="华文新魏" panose="02010800040101010101" pitchFamily="2" charset="-122"/>
              </a:rPr>
              <a:t>    </a:t>
            </a:r>
            <a:r>
              <a:rPr lang="en-US" altLang="zh-CN" dirty="0" err="1">
                <a:latin typeface="华文新魏" panose="02010800040101010101" pitchFamily="2" charset="-122"/>
                <a:ea typeface="华文新魏" panose="02010800040101010101" pitchFamily="2" charset="-122"/>
              </a:rPr>
              <a:t>i.m</a:t>
            </a:r>
            <a:r>
              <a:rPr lang="en-US" altLang="zh-CN" dirty="0">
                <a:latin typeface="华文新魏" panose="02010800040101010101" pitchFamily="2" charset="-122"/>
                <a:ea typeface="华文新魏" panose="02010800040101010101" pitchFamily="2" charset="-122"/>
              </a:rPr>
              <a:t> = 3;					//</a:t>
            </a:r>
            <a:r>
              <a:rPr lang="en-US" altLang="zh-CN" dirty="0" err="1">
                <a:latin typeface="华文新魏" panose="02010800040101010101" pitchFamily="2" charset="-122"/>
                <a:ea typeface="华文新魏" panose="02010800040101010101" pitchFamily="2" charset="-122"/>
              </a:rPr>
              <a:t>i.m</a:t>
            </a:r>
            <a:r>
              <a:rPr lang="en-US" altLang="zh-CN" dirty="0">
                <a:latin typeface="华文新魏" panose="02010800040101010101" pitchFamily="2" charset="-122"/>
                <a:ea typeface="华文新魏" panose="02010800040101010101" pitchFamily="2" charset="-122"/>
              </a:rPr>
              <a:t>=</a:t>
            </a:r>
            <a:r>
              <a:rPr lang="en-US" altLang="zh-CN" dirty="0" err="1">
                <a:latin typeface="华文新魏" panose="02010800040101010101" pitchFamily="2" charset="-122"/>
                <a:ea typeface="华文新魏" panose="02010800040101010101" pitchFamily="2" charset="-122"/>
              </a:rPr>
              <a:t>b.m</a:t>
            </a:r>
            <a:r>
              <a:rPr lang="en-US" altLang="zh-CN" dirty="0">
                <a:latin typeface="华文新魏" panose="02010800040101010101" pitchFamily="2" charset="-122"/>
                <a:ea typeface="华文新魏" panose="02010800040101010101" pitchFamily="2" charset="-122"/>
              </a:rPr>
              <a:t>=</a:t>
            </a:r>
            <a:r>
              <a:rPr lang="en-US" altLang="zh-CN" dirty="0" err="1">
                <a:latin typeface="华文新魏" panose="02010800040101010101" pitchFamily="2" charset="-122"/>
                <a:ea typeface="华文新魏" panose="02010800040101010101" pitchFamily="2" charset="-122"/>
              </a:rPr>
              <a:t>a.m</a:t>
            </a:r>
            <a:r>
              <a:rPr lang="en-US" altLang="zh-CN" dirty="0">
                <a:latin typeface="华文新魏" panose="02010800040101010101" pitchFamily="2" charset="-122"/>
                <a:ea typeface="华文新魏" panose="02010800040101010101" pitchFamily="2" charset="-122"/>
              </a:rPr>
              <a:t>=3</a:t>
            </a:r>
          </a:p>
          <a:p>
            <a:endParaRPr lang="en-US" altLang="zh-CN"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    //</a:t>
            </a:r>
            <a:r>
              <a:rPr lang="zh-CN" altLang="en-US" dirty="0">
                <a:latin typeface="华文新魏" panose="02010800040101010101" pitchFamily="2" charset="-122"/>
                <a:ea typeface="华文新魏" panose="02010800040101010101" pitchFamily="2" charset="-122"/>
              </a:rPr>
              <a:t>类的静态数据成员</a:t>
            </a:r>
          </a:p>
          <a:p>
            <a:r>
              <a:rPr lang="zh-CN" altLang="en-US" dirty="0">
                <a:latin typeface="华文新魏" panose="02010800040101010101" pitchFamily="2" charset="-122"/>
                <a:ea typeface="华文新魏" panose="02010800040101010101" pitchFamily="2" charset="-122"/>
              </a:rPr>
              <a:t>    </a:t>
            </a:r>
            <a:r>
              <a:rPr lang="en-US" altLang="zh-CN" dirty="0">
                <a:latin typeface="华文新魏" panose="02010800040101010101" pitchFamily="2" charset="-122"/>
                <a:ea typeface="华文新魏" panose="02010800040101010101" pitchFamily="2" charset="-122"/>
              </a:rPr>
              <a:t>int *j = </a:t>
            </a:r>
            <a:r>
              <a:rPr lang="en-US" altLang="zh-CN" dirty="0" err="1">
                <a:latin typeface="华文新魏" panose="02010800040101010101" pitchFamily="2" charset="-122"/>
                <a:ea typeface="华文新魏" panose="02010800040101010101" pitchFamily="2" charset="-122"/>
              </a:rPr>
              <a:t>reinterpret_cast</a:t>
            </a:r>
            <a:r>
              <a:rPr lang="en-US" altLang="zh-CN" dirty="0">
                <a:latin typeface="华文新魏" panose="02010800040101010101" pitchFamily="2" charset="-122"/>
                <a:ea typeface="华文新魏" panose="02010800040101010101" pitchFamily="2" charset="-122"/>
              </a:rPr>
              <a:t> &lt;int *&gt;(&amp;B::n);	//&amp;B::n</a:t>
            </a:r>
            <a:r>
              <a:rPr lang="zh-CN" altLang="en-US" dirty="0">
                <a:latin typeface="华文新魏" panose="02010800040101010101" pitchFamily="2" charset="-122"/>
                <a:ea typeface="华文新魏" panose="02010800040101010101" pitchFamily="2" charset="-122"/>
              </a:rPr>
              <a:t>的类型为</a:t>
            </a:r>
            <a:r>
              <a:rPr lang="en-US" altLang="zh-CN" dirty="0">
                <a:latin typeface="华文新魏" panose="02010800040101010101" pitchFamily="2" charset="-122"/>
                <a:ea typeface="华文新魏" panose="02010800040101010101" pitchFamily="2" charset="-122"/>
              </a:rPr>
              <a:t>int *</a:t>
            </a:r>
            <a:r>
              <a:rPr lang="zh-CN" altLang="en-US" dirty="0">
                <a:latin typeface="华文新魏" panose="02010800040101010101" pitchFamily="2" charset="-122"/>
                <a:ea typeface="华文新魏" panose="02010800040101010101" pitchFamily="2" charset="-122"/>
              </a:rPr>
              <a:t>，无须转换，</a:t>
            </a:r>
            <a:r>
              <a:rPr lang="en-US" altLang="zh-CN" dirty="0">
                <a:latin typeface="华文新魏" panose="02010800040101010101" pitchFamily="2" charset="-122"/>
                <a:ea typeface="华文新魏" panose="02010800040101010101" pitchFamily="2" charset="-122"/>
              </a:rPr>
              <a:t>j=&amp;B::n</a:t>
            </a:r>
          </a:p>
          <a:p>
            <a:r>
              <a:rPr lang="en-US" altLang="zh-CN" dirty="0">
                <a:latin typeface="华文新魏" panose="02010800040101010101" pitchFamily="2" charset="-122"/>
                <a:ea typeface="华文新魏" panose="02010800040101010101" pitchFamily="2" charset="-122"/>
              </a:rPr>
              <a:t>    int &amp;k = </a:t>
            </a:r>
            <a:r>
              <a:rPr lang="en-US" altLang="zh-CN" dirty="0" err="1">
                <a:latin typeface="华文新魏" panose="02010800040101010101" pitchFamily="2" charset="-122"/>
                <a:ea typeface="华文新魏" panose="02010800040101010101" pitchFamily="2" charset="-122"/>
              </a:rPr>
              <a:t>reinterpret_cast</a:t>
            </a:r>
            <a:r>
              <a:rPr lang="en-US" altLang="zh-CN" dirty="0">
                <a:latin typeface="华文新魏" panose="02010800040101010101" pitchFamily="2" charset="-122"/>
                <a:ea typeface="华文新魏" panose="02010800040101010101" pitchFamily="2" charset="-122"/>
              </a:rPr>
              <a:t> &lt;int &amp;&gt;(B::n);	//</a:t>
            </a:r>
            <a:r>
              <a:rPr lang="zh-CN" altLang="en-US" dirty="0">
                <a:latin typeface="华文新魏" panose="02010800040101010101" pitchFamily="2" charset="-122"/>
                <a:ea typeface="华文新魏" panose="02010800040101010101" pitchFamily="2" charset="-122"/>
              </a:rPr>
              <a:t>名字</a:t>
            </a:r>
            <a:r>
              <a:rPr lang="en-US" altLang="zh-CN" dirty="0">
                <a:latin typeface="华文新魏" panose="02010800040101010101" pitchFamily="2" charset="-122"/>
                <a:ea typeface="华文新魏" panose="02010800040101010101" pitchFamily="2" charset="-122"/>
              </a:rPr>
              <a:t>B::n</a:t>
            </a:r>
            <a:r>
              <a:rPr lang="zh-CN" altLang="en-US" dirty="0">
                <a:latin typeface="华文新魏" panose="02010800040101010101" pitchFamily="2" charset="-122"/>
                <a:ea typeface="华文新魏" panose="02010800040101010101" pitchFamily="2" charset="-122"/>
              </a:rPr>
              <a:t>转引用，等价于</a:t>
            </a:r>
            <a:r>
              <a:rPr lang="en-US" altLang="zh-CN" dirty="0">
                <a:latin typeface="华文新魏" panose="02010800040101010101" pitchFamily="2" charset="-122"/>
                <a:ea typeface="华文新魏" panose="02010800040101010101" pitchFamily="2" charset="-122"/>
              </a:rPr>
              <a:t>int &amp;k=B::n</a:t>
            </a:r>
          </a:p>
          <a:p>
            <a:r>
              <a:rPr lang="en-US" altLang="zh-CN" dirty="0">
                <a:latin typeface="华文新魏" panose="02010800040101010101" pitchFamily="2" charset="-122"/>
                <a:ea typeface="华文新魏" panose="02010800040101010101" pitchFamily="2" charset="-122"/>
              </a:rPr>
              <a:t>    k = 6; 					//k=B::n=</a:t>
            </a:r>
            <a:r>
              <a:rPr lang="en-US" altLang="zh-CN" dirty="0" err="1">
                <a:latin typeface="华文新魏" panose="02010800040101010101" pitchFamily="2" charset="-122"/>
                <a:ea typeface="华文新魏" panose="02010800040101010101" pitchFamily="2" charset="-122"/>
              </a:rPr>
              <a:t>i.n</a:t>
            </a:r>
            <a:r>
              <a:rPr lang="en-US" altLang="zh-CN" dirty="0">
                <a:latin typeface="华文新魏" panose="02010800040101010101" pitchFamily="2" charset="-122"/>
                <a:ea typeface="华文新魏" panose="02010800040101010101" pitchFamily="2" charset="-122"/>
              </a:rPr>
              <a:t>=</a:t>
            </a:r>
            <a:r>
              <a:rPr lang="en-US" altLang="zh-CN" dirty="0" err="1">
                <a:latin typeface="华文新魏" panose="02010800040101010101" pitchFamily="2" charset="-122"/>
                <a:ea typeface="华文新魏" panose="02010800040101010101" pitchFamily="2" charset="-122"/>
              </a:rPr>
              <a:t>h.n</a:t>
            </a:r>
            <a:r>
              <a:rPr lang="en-US" altLang="zh-CN" dirty="0">
                <a:latin typeface="华文新魏" panose="02010800040101010101" pitchFamily="2" charset="-122"/>
                <a:ea typeface="华文新魏" panose="02010800040101010101" pitchFamily="2" charset="-122"/>
              </a:rPr>
              <a:t>=</a:t>
            </a:r>
            <a:r>
              <a:rPr lang="en-US" altLang="zh-CN" dirty="0" err="1">
                <a:latin typeface="华文新魏" panose="02010800040101010101" pitchFamily="2" charset="-122"/>
                <a:ea typeface="华文新魏" panose="02010800040101010101" pitchFamily="2" charset="-122"/>
              </a:rPr>
              <a:t>b.n</a:t>
            </a:r>
            <a:r>
              <a:rPr lang="en-US" altLang="zh-CN" dirty="0">
                <a:latin typeface="华文新魏" panose="02010800040101010101" pitchFamily="2" charset="-122"/>
                <a:ea typeface="华文新魏" panose="02010800040101010101" pitchFamily="2" charset="-122"/>
              </a:rPr>
              <a:t>=</a:t>
            </a:r>
            <a:r>
              <a:rPr lang="en-US" altLang="zh-CN" dirty="0" err="1">
                <a:latin typeface="华文新魏" panose="02010800040101010101" pitchFamily="2" charset="-122"/>
                <a:ea typeface="华文新魏" panose="02010800040101010101" pitchFamily="2" charset="-122"/>
              </a:rPr>
              <a:t>a.n</a:t>
            </a:r>
            <a:r>
              <a:rPr lang="en-US" altLang="zh-CN" dirty="0">
                <a:latin typeface="华文新魏" panose="02010800040101010101" pitchFamily="2" charset="-122"/>
                <a:ea typeface="华文新魏" panose="02010800040101010101" pitchFamily="2" charset="-122"/>
              </a:rPr>
              <a:t>=6;</a:t>
            </a:r>
          </a:p>
          <a:p>
            <a:endParaRPr lang="en-US" altLang="zh-CN"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    </a:t>
            </a:r>
            <a:endParaRPr lang="zh-CN" altLang="en-US"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6203714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a:xfrm>
            <a:off x="838200" y="48959"/>
            <a:ext cx="10515600" cy="1325563"/>
          </a:xfrm>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12</a:t>
            </a:r>
            <a:r>
              <a:rPr lang="zh-CN" altLang="en-US" b="1" dirty="0">
                <a:latin typeface="隶书" panose="02010509060101010101" pitchFamily="49" charset="-122"/>
                <a:ea typeface="隶书" panose="02010509060101010101" pitchFamily="49" charset="-122"/>
              </a:rPr>
              <a:t>章</a:t>
            </a:r>
            <a:r>
              <a:rPr lang="en-US" altLang="zh-CN" b="1" dirty="0">
                <a:latin typeface="隶书" panose="02010509060101010101" pitchFamily="49" charset="-122"/>
                <a:ea typeface="隶书" panose="02010509060101010101" pitchFamily="49" charset="-122"/>
              </a:rPr>
              <a:t>  </a:t>
            </a:r>
            <a:r>
              <a:rPr lang="zh-CN" altLang="en-US" b="1" dirty="0">
                <a:latin typeface="隶书" panose="02010509060101010101" pitchFamily="49" charset="-122"/>
                <a:ea typeface="隶书" panose="02010509060101010101" pitchFamily="49" charset="-122"/>
              </a:rPr>
              <a:t>类型解析、转换与推导</a:t>
            </a:r>
          </a:p>
        </p:txBody>
      </p:sp>
      <p:sp>
        <p:nvSpPr>
          <p:cNvPr id="6" name="文本框 5">
            <a:extLst>
              <a:ext uri="{FF2B5EF4-FFF2-40B4-BE49-F238E27FC236}">
                <a16:creationId xmlns:a16="http://schemas.microsoft.com/office/drawing/2014/main" id="{C9022598-A7B4-4E6F-9727-1F862018496B}"/>
              </a:ext>
            </a:extLst>
          </p:cNvPr>
          <p:cNvSpPr txBox="1"/>
          <p:nvPr/>
        </p:nvSpPr>
        <p:spPr>
          <a:xfrm>
            <a:off x="116031" y="1374522"/>
            <a:ext cx="11793682" cy="4801314"/>
          </a:xfrm>
          <a:prstGeom prst="rect">
            <a:avLst/>
          </a:prstGeom>
          <a:noFill/>
        </p:spPr>
        <p:txBody>
          <a:bodyPr wrap="square">
            <a:spAutoFit/>
          </a:bodyPr>
          <a:lstStyle/>
          <a:p>
            <a:r>
              <a:rPr lang="en-US" altLang="zh-CN" dirty="0">
                <a:latin typeface="华文新魏" panose="02010800040101010101" pitchFamily="2" charset="-122"/>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类的静态函数</a:t>
            </a:r>
          </a:p>
          <a:p>
            <a:r>
              <a:rPr lang="zh-CN" altLang="en-US" dirty="0">
                <a:latin typeface="华文新魏" panose="02010800040101010101" pitchFamily="2" charset="-122"/>
                <a:ea typeface="华文新魏" panose="02010800040101010101" pitchFamily="2" charset="-122"/>
              </a:rPr>
              <a:t>    </a:t>
            </a:r>
            <a:r>
              <a:rPr lang="en-US" altLang="zh-CN" dirty="0">
                <a:latin typeface="华文新魏" panose="02010800040101010101" pitchFamily="2" charset="-122"/>
                <a:ea typeface="华文新魏" panose="02010800040101010101" pitchFamily="2" charset="-122"/>
              </a:rPr>
              <a:t>void(*l)() = </a:t>
            </a:r>
            <a:r>
              <a:rPr lang="en-US" altLang="zh-CN" dirty="0" err="1">
                <a:latin typeface="华文新魏" panose="02010800040101010101" pitchFamily="2" charset="-122"/>
                <a:ea typeface="华文新魏" panose="02010800040101010101" pitchFamily="2" charset="-122"/>
              </a:rPr>
              <a:t>reinterpret_cast</a:t>
            </a:r>
            <a:r>
              <a:rPr lang="en-US" altLang="zh-CN" dirty="0">
                <a:latin typeface="华文新魏" panose="02010800040101010101" pitchFamily="2" charset="-122"/>
                <a:ea typeface="华文新魏" panose="02010800040101010101" pitchFamily="2" charset="-122"/>
              </a:rPr>
              <a:t>&lt;void(*)()&gt;(&amp;B::e);	//&amp;B::e</a:t>
            </a:r>
            <a:r>
              <a:rPr lang="zh-CN" altLang="en-US" dirty="0">
                <a:latin typeface="华文新魏" panose="02010800040101010101" pitchFamily="2" charset="-122"/>
                <a:ea typeface="华文新魏" panose="02010800040101010101" pitchFamily="2" charset="-122"/>
              </a:rPr>
              <a:t>类型为</a:t>
            </a:r>
            <a:r>
              <a:rPr lang="en-US" altLang="zh-CN" dirty="0">
                <a:latin typeface="华文新魏" panose="02010800040101010101" pitchFamily="2" charset="-122"/>
                <a:ea typeface="华文新魏" panose="02010800040101010101" pitchFamily="2" charset="-122"/>
              </a:rPr>
              <a:t>void(*)( )</a:t>
            </a:r>
            <a:r>
              <a:rPr lang="zh-CN" altLang="en-US" dirty="0">
                <a:latin typeface="华文新魏" panose="02010800040101010101" pitchFamily="2" charset="-122"/>
                <a:ea typeface="华文新魏" panose="02010800040101010101" pitchFamily="2" charset="-122"/>
              </a:rPr>
              <a:t>，无须转换</a:t>
            </a:r>
          </a:p>
          <a:p>
            <a:r>
              <a:rPr lang="zh-CN" altLang="en-US" dirty="0">
                <a:latin typeface="华文新魏" panose="02010800040101010101" pitchFamily="2" charset="-122"/>
                <a:ea typeface="华文新魏" panose="02010800040101010101" pitchFamily="2" charset="-122"/>
              </a:rPr>
              <a:t>    </a:t>
            </a:r>
            <a:r>
              <a:rPr lang="en-US" altLang="zh-CN" dirty="0">
                <a:latin typeface="华文新魏" panose="02010800040101010101" pitchFamily="2" charset="-122"/>
                <a:ea typeface="华文新魏" panose="02010800040101010101" pitchFamily="2" charset="-122"/>
              </a:rPr>
              <a:t>l = </a:t>
            </a:r>
            <a:r>
              <a:rPr lang="en-US" altLang="zh-CN" dirty="0" err="1">
                <a:latin typeface="华文新魏" panose="02010800040101010101" pitchFamily="2" charset="-122"/>
                <a:ea typeface="华文新魏" panose="02010800040101010101" pitchFamily="2" charset="-122"/>
              </a:rPr>
              <a:t>reinterpret_cast</a:t>
            </a:r>
            <a:r>
              <a:rPr lang="en-US" altLang="zh-CN" dirty="0">
                <a:latin typeface="华文新魏" panose="02010800040101010101" pitchFamily="2" charset="-122"/>
                <a:ea typeface="华文新魏" panose="02010800040101010101" pitchFamily="2" charset="-122"/>
              </a:rPr>
              <a:t> &lt;void(*)()&gt; (B::e);		//</a:t>
            </a:r>
            <a:r>
              <a:rPr lang="zh-CN" altLang="en-US" dirty="0">
                <a:latin typeface="华文新魏" panose="02010800040101010101" pitchFamily="2" charset="-122"/>
                <a:ea typeface="华文新魏" panose="02010800040101010101" pitchFamily="2" charset="-122"/>
              </a:rPr>
              <a:t>结果同上：静态函数成员名即函数地址</a:t>
            </a:r>
          </a:p>
          <a:p>
            <a:r>
              <a:rPr lang="zh-CN" altLang="en-US" dirty="0">
                <a:latin typeface="华文新魏" panose="02010800040101010101" pitchFamily="2" charset="-122"/>
                <a:ea typeface="华文新魏" panose="02010800040101010101" pitchFamily="2" charset="-122"/>
              </a:rPr>
              <a:t>    </a:t>
            </a:r>
            <a:r>
              <a:rPr lang="en-US" altLang="zh-CN" dirty="0">
                <a:latin typeface="华文新魏" panose="02010800040101010101" pitchFamily="2" charset="-122"/>
                <a:ea typeface="华文新魏" panose="02010800040101010101" pitchFamily="2" charset="-122"/>
              </a:rPr>
              <a:t>void(&amp;m)() = </a:t>
            </a:r>
            <a:r>
              <a:rPr lang="en-US" altLang="zh-CN" dirty="0" err="1">
                <a:latin typeface="华文新魏" panose="02010800040101010101" pitchFamily="2" charset="-122"/>
                <a:ea typeface="华文新魏" panose="02010800040101010101" pitchFamily="2" charset="-122"/>
              </a:rPr>
              <a:t>reinterpret_cast</a:t>
            </a:r>
            <a:r>
              <a:rPr lang="en-US" altLang="zh-CN" dirty="0">
                <a:latin typeface="华文新魏" panose="02010800040101010101" pitchFamily="2" charset="-122"/>
                <a:ea typeface="华文新魏" panose="02010800040101010101" pitchFamily="2" charset="-122"/>
              </a:rPr>
              <a:t>&lt;void(&amp;)()&gt;(B::e);	//</a:t>
            </a:r>
            <a:r>
              <a:rPr lang="zh-CN" altLang="en-US" dirty="0">
                <a:latin typeface="华文新魏" panose="02010800040101010101" pitchFamily="2" charset="-122"/>
                <a:ea typeface="华文新魏" panose="02010800040101010101" pitchFamily="2" charset="-122"/>
              </a:rPr>
              <a:t>名字</a:t>
            </a:r>
            <a:r>
              <a:rPr lang="en-US" altLang="zh-CN" dirty="0">
                <a:latin typeface="华文新魏" panose="02010800040101010101" pitchFamily="2" charset="-122"/>
                <a:ea typeface="华文新魏" panose="02010800040101010101" pitchFamily="2" charset="-122"/>
              </a:rPr>
              <a:t>B::e</a:t>
            </a:r>
            <a:r>
              <a:rPr lang="zh-CN" altLang="en-US" dirty="0">
                <a:latin typeface="华文新魏" panose="02010800040101010101" pitchFamily="2" charset="-122"/>
                <a:ea typeface="华文新魏" panose="02010800040101010101" pitchFamily="2" charset="-122"/>
              </a:rPr>
              <a:t>转函数引用，</a:t>
            </a:r>
            <a:r>
              <a:rPr lang="en-US" altLang="zh-CN" dirty="0">
                <a:latin typeface="华文新魏" panose="02010800040101010101" pitchFamily="2" charset="-122"/>
                <a:ea typeface="华文新魏" panose="02010800040101010101" pitchFamily="2" charset="-122"/>
              </a:rPr>
              <a:t>void(&amp;m)( )=B::e</a:t>
            </a:r>
          </a:p>
          <a:p>
            <a:r>
              <a:rPr lang="en-US" altLang="zh-CN" dirty="0">
                <a:latin typeface="华文新魏" panose="02010800040101010101" pitchFamily="2" charset="-122"/>
                <a:ea typeface="华文新魏" panose="02010800040101010101" pitchFamily="2" charset="-122"/>
              </a:rPr>
              <a:t>    m();						//</a:t>
            </a:r>
            <a:r>
              <a:rPr lang="zh-CN" altLang="en-US" dirty="0">
                <a:latin typeface="华文新魏" panose="02010800040101010101" pitchFamily="2" charset="-122"/>
                <a:ea typeface="华文新魏" panose="02010800040101010101" pitchFamily="2" charset="-122"/>
              </a:rPr>
              <a:t>等价于调用</a:t>
            </a:r>
            <a:r>
              <a:rPr lang="en-US" altLang="zh-CN" dirty="0">
                <a:latin typeface="华文新魏" panose="02010800040101010101" pitchFamily="2" charset="-122"/>
                <a:ea typeface="华文新魏" panose="02010800040101010101" pitchFamily="2" charset="-122"/>
              </a:rPr>
              <a:t>B::e( )</a:t>
            </a:r>
            <a:r>
              <a:rPr lang="zh-CN" altLang="en-US" dirty="0">
                <a:latin typeface="华文新魏" panose="02010800040101010101" pitchFamily="2" charset="-122"/>
                <a:ea typeface="华文新魏" panose="02010800040101010101" pitchFamily="2" charset="-122"/>
              </a:rPr>
              <a:t>，输出</a:t>
            </a:r>
            <a:r>
              <a:rPr lang="en-US" altLang="zh-CN" dirty="0">
                <a:latin typeface="华文新魏" panose="02010800040101010101" pitchFamily="2" charset="-122"/>
                <a:ea typeface="华文新魏" panose="02010800040101010101" pitchFamily="2" charset="-122"/>
              </a:rPr>
              <a:t>E</a:t>
            </a:r>
          </a:p>
          <a:p>
            <a:endParaRPr lang="en-US" altLang="zh-CN"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    //</a:t>
            </a:r>
            <a:r>
              <a:rPr lang="zh-CN" altLang="en-US" dirty="0">
                <a:latin typeface="华文新魏" panose="02010800040101010101" pitchFamily="2" charset="-122"/>
                <a:ea typeface="华文新魏" panose="02010800040101010101" pitchFamily="2" charset="-122"/>
              </a:rPr>
              <a:t>类的实例成员函数</a:t>
            </a:r>
          </a:p>
          <a:p>
            <a:r>
              <a:rPr lang="zh-CN" altLang="en-US" dirty="0">
                <a:latin typeface="华文新魏" panose="02010800040101010101" pitchFamily="2" charset="-122"/>
                <a:ea typeface="华文新魏" panose="02010800040101010101" pitchFamily="2" charset="-122"/>
              </a:rPr>
              <a:t>    </a:t>
            </a:r>
            <a:r>
              <a:rPr lang="en-US" altLang="zh-CN" dirty="0">
                <a:latin typeface="华文新魏" panose="02010800040101010101" pitchFamily="2" charset="-122"/>
                <a:ea typeface="华文新魏" panose="02010800040101010101" pitchFamily="2" charset="-122"/>
              </a:rPr>
              <a:t>void (B::*n)() = </a:t>
            </a:r>
            <a:r>
              <a:rPr lang="en-US" altLang="zh-CN" dirty="0" err="1">
                <a:latin typeface="华文新魏" panose="02010800040101010101" pitchFamily="2" charset="-122"/>
                <a:ea typeface="华文新魏" panose="02010800040101010101" pitchFamily="2" charset="-122"/>
              </a:rPr>
              <a:t>reinterpret_cast</a:t>
            </a:r>
            <a:r>
              <a:rPr lang="en-US" altLang="zh-CN" dirty="0">
                <a:latin typeface="华文新魏" panose="02010800040101010101" pitchFamily="2" charset="-122"/>
                <a:ea typeface="华文新魏" panose="02010800040101010101" pitchFamily="2" charset="-122"/>
              </a:rPr>
              <a:t>&lt;void (B::*)()&gt;(&amp;B::f);  //&amp;B::f</a:t>
            </a:r>
            <a:r>
              <a:rPr lang="zh-CN" altLang="en-US" dirty="0">
                <a:latin typeface="华文新魏" panose="02010800040101010101" pitchFamily="2" charset="-122"/>
                <a:ea typeface="华文新魏" panose="02010800040101010101" pitchFamily="2" charset="-122"/>
              </a:rPr>
              <a:t>的类型无须转换</a:t>
            </a:r>
          </a:p>
          <a:p>
            <a:r>
              <a:rPr lang="zh-CN" altLang="en-US" dirty="0">
                <a:latin typeface="华文新魏" panose="02010800040101010101" pitchFamily="2" charset="-122"/>
                <a:ea typeface="华文新魏" panose="02010800040101010101" pitchFamily="2" charset="-122"/>
              </a:rPr>
              <a:t>    </a:t>
            </a:r>
            <a:r>
              <a:rPr lang="en-US" altLang="zh-CN" dirty="0">
                <a:latin typeface="华文新魏" panose="02010800040101010101" pitchFamily="2" charset="-122"/>
                <a:ea typeface="华文新魏" panose="02010800040101010101" pitchFamily="2" charset="-122"/>
              </a:rPr>
              <a:t>(a.*n)();					      //</a:t>
            </a:r>
            <a:r>
              <a:rPr lang="zh-CN" altLang="en-US" dirty="0">
                <a:latin typeface="华文新魏" panose="02010800040101010101" pitchFamily="2" charset="-122"/>
                <a:ea typeface="华文新魏" panose="02010800040101010101" pitchFamily="2" charset="-122"/>
              </a:rPr>
              <a:t>等价于调用</a:t>
            </a:r>
            <a:r>
              <a:rPr lang="en-US" altLang="zh-CN" dirty="0" err="1">
                <a:latin typeface="华文新魏" panose="02010800040101010101" pitchFamily="2" charset="-122"/>
                <a:ea typeface="华文新魏" panose="02010800040101010101" pitchFamily="2" charset="-122"/>
              </a:rPr>
              <a:t>a.f</a:t>
            </a:r>
            <a:r>
              <a:rPr lang="en-US" altLang="zh-CN" dirty="0">
                <a:latin typeface="华文新魏" panose="02010800040101010101" pitchFamily="2" charset="-122"/>
                <a:ea typeface="华文新魏" panose="02010800040101010101" pitchFamily="2" charset="-122"/>
              </a:rPr>
              <a:t>( )</a:t>
            </a:r>
            <a:r>
              <a:rPr lang="zh-CN" altLang="en-US" dirty="0">
                <a:latin typeface="华文新魏" panose="02010800040101010101" pitchFamily="2" charset="-122"/>
                <a:ea typeface="华文新魏" panose="02010800040101010101" pitchFamily="2" charset="-122"/>
              </a:rPr>
              <a:t>，输出</a:t>
            </a:r>
            <a:r>
              <a:rPr lang="en-US" altLang="zh-CN" dirty="0">
                <a:latin typeface="华文新魏" panose="02010800040101010101" pitchFamily="2" charset="-122"/>
                <a:ea typeface="华文新魏" panose="02010800040101010101" pitchFamily="2" charset="-122"/>
              </a:rPr>
              <a:t>F</a:t>
            </a:r>
          </a:p>
          <a:p>
            <a:endParaRPr lang="en-US" altLang="zh-CN"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    //</a:t>
            </a:r>
            <a:r>
              <a:rPr lang="zh-CN" altLang="en-US" dirty="0">
                <a:latin typeface="华文新魏" panose="02010800040101010101" pitchFamily="2" charset="-122"/>
                <a:ea typeface="华文新魏" panose="02010800040101010101" pitchFamily="2" charset="-122"/>
              </a:rPr>
              <a:t>类的实例成员</a:t>
            </a:r>
          </a:p>
          <a:p>
            <a:r>
              <a:rPr lang="zh-CN" altLang="en-US" dirty="0">
                <a:latin typeface="华文新魏" panose="02010800040101010101" pitchFamily="2" charset="-122"/>
                <a:ea typeface="华文新魏" panose="02010800040101010101" pitchFamily="2" charset="-122"/>
              </a:rPr>
              <a:t>    </a:t>
            </a:r>
            <a:r>
              <a:rPr lang="en-US" altLang="zh-CN" dirty="0">
                <a:latin typeface="华文新魏" panose="02010800040101010101" pitchFamily="2" charset="-122"/>
                <a:ea typeface="华文新魏" panose="02010800040101010101" pitchFamily="2" charset="-122"/>
              </a:rPr>
              <a:t>int B::*o = </a:t>
            </a:r>
            <a:r>
              <a:rPr lang="en-US" altLang="zh-CN" dirty="0" err="1">
                <a:latin typeface="华文新魏" panose="02010800040101010101" pitchFamily="2" charset="-122"/>
                <a:ea typeface="华文新魏" panose="02010800040101010101" pitchFamily="2" charset="-122"/>
              </a:rPr>
              <a:t>reinterpret_cast</a:t>
            </a:r>
            <a:r>
              <a:rPr lang="en-US" altLang="zh-CN" dirty="0">
                <a:latin typeface="华文新魏" panose="02010800040101010101" pitchFamily="2" charset="-122"/>
                <a:ea typeface="华文新魏" panose="02010800040101010101" pitchFamily="2" charset="-122"/>
              </a:rPr>
              <a:t> &lt;int B::*&gt; (&amp;B::m);	     //&amp;B::m</a:t>
            </a:r>
            <a:r>
              <a:rPr lang="zh-CN" altLang="en-US" dirty="0">
                <a:latin typeface="华文新魏" panose="02010800040101010101" pitchFamily="2" charset="-122"/>
                <a:ea typeface="华文新魏" panose="02010800040101010101" pitchFamily="2" charset="-122"/>
              </a:rPr>
              <a:t>的类型为</a:t>
            </a:r>
            <a:r>
              <a:rPr lang="en-US" altLang="zh-CN" dirty="0">
                <a:latin typeface="华文新魏" panose="02010800040101010101" pitchFamily="2" charset="-122"/>
                <a:ea typeface="华文新魏" panose="02010800040101010101" pitchFamily="2" charset="-122"/>
              </a:rPr>
              <a:t>int B::*</a:t>
            </a:r>
            <a:r>
              <a:rPr lang="zh-CN" altLang="en-US" dirty="0">
                <a:latin typeface="华文新魏" panose="02010800040101010101" pitchFamily="2" charset="-122"/>
                <a:ea typeface="华文新魏" panose="02010800040101010101" pitchFamily="2" charset="-122"/>
              </a:rPr>
              <a:t>，无须转换</a:t>
            </a:r>
          </a:p>
          <a:p>
            <a:r>
              <a:rPr lang="zh-CN" altLang="en-US" dirty="0">
                <a:latin typeface="华文新魏" panose="02010800040101010101" pitchFamily="2" charset="-122"/>
                <a:ea typeface="华文新魏" panose="02010800040101010101" pitchFamily="2" charset="-122"/>
              </a:rPr>
              <a:t>    </a:t>
            </a:r>
            <a:r>
              <a:rPr lang="en-US" altLang="zh-CN" dirty="0">
                <a:latin typeface="华文新魏" panose="02010800040101010101" pitchFamily="2" charset="-122"/>
                <a:ea typeface="华文新魏" panose="02010800040101010101" pitchFamily="2" charset="-122"/>
              </a:rPr>
              <a:t>f = a.*o;					     //f=</a:t>
            </a:r>
            <a:r>
              <a:rPr lang="en-US" altLang="zh-CN" dirty="0" err="1">
                <a:latin typeface="华文新魏" panose="02010800040101010101" pitchFamily="2" charset="-122"/>
                <a:ea typeface="华文新魏" panose="02010800040101010101" pitchFamily="2" charset="-122"/>
              </a:rPr>
              <a:t>a.m</a:t>
            </a:r>
            <a:r>
              <a:rPr lang="en-US" altLang="zh-CN" dirty="0">
                <a:latin typeface="华文新魏" panose="02010800040101010101" pitchFamily="2" charset="-122"/>
                <a:ea typeface="华文新魏" panose="02010800040101010101" pitchFamily="2" charset="-122"/>
              </a:rPr>
              <a:t>=</a:t>
            </a:r>
            <a:r>
              <a:rPr lang="en-US" altLang="zh-CN" dirty="0" err="1">
                <a:latin typeface="华文新魏" panose="02010800040101010101" pitchFamily="2" charset="-122"/>
                <a:ea typeface="华文新魏" panose="02010800040101010101" pitchFamily="2" charset="-122"/>
              </a:rPr>
              <a:t>h.m</a:t>
            </a:r>
            <a:r>
              <a:rPr lang="en-US" altLang="zh-CN" dirty="0">
                <a:latin typeface="华文新魏" panose="02010800040101010101" pitchFamily="2" charset="-122"/>
                <a:ea typeface="华文新魏" panose="02010800040101010101" pitchFamily="2" charset="-122"/>
              </a:rPr>
              <a:t>=3</a:t>
            </a:r>
          </a:p>
          <a:p>
            <a:r>
              <a:rPr lang="en-US" altLang="zh-CN" dirty="0">
                <a:latin typeface="华文新魏" panose="02010800040101010101" pitchFamily="2" charset="-122"/>
                <a:ea typeface="华文新魏" panose="02010800040101010101" pitchFamily="2" charset="-122"/>
              </a:rPr>
              <a:t>    B &amp;&amp;p = </a:t>
            </a:r>
            <a:r>
              <a:rPr lang="en-US" altLang="zh-CN" dirty="0" err="1">
                <a:latin typeface="华文新魏" panose="02010800040101010101" pitchFamily="2" charset="-122"/>
                <a:ea typeface="华文新魏" panose="02010800040101010101" pitchFamily="2" charset="-122"/>
              </a:rPr>
              <a:t>reinterpret_cast</a:t>
            </a:r>
            <a:r>
              <a:rPr lang="en-US" altLang="zh-CN" dirty="0">
                <a:latin typeface="华文新魏" panose="02010800040101010101" pitchFamily="2" charset="-122"/>
                <a:ea typeface="华文新魏" panose="02010800040101010101" pitchFamily="2" charset="-122"/>
              </a:rPr>
              <a:t> &lt;B&amp;&amp;&gt;(h);		    //</a:t>
            </a:r>
            <a:r>
              <a:rPr lang="zh-CN" altLang="en-US" dirty="0">
                <a:latin typeface="华文新魏" panose="02010800040101010101" pitchFamily="2" charset="-122"/>
                <a:ea typeface="华文新魏" panose="02010800040101010101" pitchFamily="2" charset="-122"/>
              </a:rPr>
              <a:t>有址引用转无址引用</a:t>
            </a:r>
            <a:r>
              <a:rPr lang="en-US" altLang="zh-CN" dirty="0">
                <a:latin typeface="华文新魏" panose="02010800040101010101" pitchFamily="2" charset="-122"/>
                <a:ea typeface="华文新魏" panose="02010800040101010101" pitchFamily="2" charset="-122"/>
              </a:rPr>
              <a:t>p</a:t>
            </a:r>
            <a:r>
              <a:rPr lang="zh-CN" altLang="en-US" dirty="0">
                <a:latin typeface="华文新魏" panose="02010800040101010101" pitchFamily="2" charset="-122"/>
                <a:ea typeface="华文新魏" panose="02010800040101010101" pitchFamily="2" charset="-122"/>
              </a:rPr>
              <a:t>，</a:t>
            </a:r>
            <a:r>
              <a:rPr lang="en-US" altLang="zh-CN" dirty="0" err="1">
                <a:latin typeface="华文新魏" panose="02010800040101010101" pitchFamily="2" charset="-122"/>
                <a:ea typeface="华文新魏" panose="02010800040101010101" pitchFamily="2" charset="-122"/>
              </a:rPr>
              <a:t>p.m</a:t>
            </a:r>
            <a:r>
              <a:rPr lang="en-US" altLang="zh-CN" dirty="0">
                <a:latin typeface="华文新魏" panose="02010800040101010101" pitchFamily="2" charset="-122"/>
                <a:ea typeface="华文新魏" panose="02010800040101010101" pitchFamily="2" charset="-122"/>
              </a:rPr>
              <a:t>=</a:t>
            </a:r>
            <a:r>
              <a:rPr lang="en-US" altLang="zh-CN" dirty="0" err="1">
                <a:latin typeface="华文新魏" panose="02010800040101010101" pitchFamily="2" charset="-122"/>
                <a:ea typeface="华文新魏" panose="02010800040101010101" pitchFamily="2" charset="-122"/>
              </a:rPr>
              <a:t>h.m</a:t>
            </a:r>
            <a:r>
              <a:rPr lang="en-US" altLang="zh-CN" dirty="0">
                <a:latin typeface="华文新魏" panose="02010800040101010101" pitchFamily="2" charset="-122"/>
                <a:ea typeface="华文新魏" panose="02010800040101010101" pitchFamily="2" charset="-122"/>
              </a:rPr>
              <a:t>=</a:t>
            </a:r>
            <a:r>
              <a:rPr lang="en-US" altLang="zh-CN" dirty="0" err="1">
                <a:latin typeface="华文新魏" panose="02010800040101010101" pitchFamily="2" charset="-122"/>
                <a:ea typeface="华文新魏" panose="02010800040101010101" pitchFamily="2" charset="-122"/>
              </a:rPr>
              <a:t>a.m</a:t>
            </a:r>
            <a:r>
              <a:rPr lang="en-US" altLang="zh-CN" dirty="0">
                <a:latin typeface="华文新魏" panose="02010800040101010101" pitchFamily="2" charset="-122"/>
                <a:ea typeface="华文新魏" panose="02010800040101010101" pitchFamily="2" charset="-122"/>
              </a:rPr>
              <a:t>=3</a:t>
            </a:r>
          </a:p>
          <a:p>
            <a:r>
              <a:rPr lang="en-US" altLang="zh-CN" dirty="0">
                <a:latin typeface="华文新魏" panose="02010800040101010101" pitchFamily="2" charset="-122"/>
                <a:ea typeface="华文新魏" panose="02010800040101010101" pitchFamily="2" charset="-122"/>
              </a:rPr>
              <a:t>    </a:t>
            </a:r>
            <a:r>
              <a:rPr lang="en-US" altLang="zh-CN" dirty="0" err="1">
                <a:latin typeface="华文新魏" panose="02010800040101010101" pitchFamily="2" charset="-122"/>
                <a:ea typeface="华文新魏" panose="02010800040101010101" pitchFamily="2" charset="-122"/>
              </a:rPr>
              <a:t>p.m</a:t>
            </a:r>
            <a:r>
              <a:rPr lang="en-US" altLang="zh-CN" dirty="0">
                <a:latin typeface="华文新魏" panose="02010800040101010101" pitchFamily="2" charset="-122"/>
                <a:ea typeface="华文新魏" panose="02010800040101010101" pitchFamily="2" charset="-122"/>
              </a:rPr>
              <a:t> = 4;					   //</a:t>
            </a:r>
            <a:r>
              <a:rPr lang="en-US" altLang="zh-CN" dirty="0" err="1">
                <a:latin typeface="华文新魏" panose="02010800040101010101" pitchFamily="2" charset="-122"/>
                <a:ea typeface="华文新魏" panose="02010800040101010101" pitchFamily="2" charset="-122"/>
              </a:rPr>
              <a:t>p.m</a:t>
            </a:r>
            <a:r>
              <a:rPr lang="en-US" altLang="zh-CN" dirty="0">
                <a:latin typeface="华文新魏" panose="02010800040101010101" pitchFamily="2" charset="-122"/>
                <a:ea typeface="华文新魏" panose="02010800040101010101" pitchFamily="2" charset="-122"/>
              </a:rPr>
              <a:t>=</a:t>
            </a:r>
            <a:r>
              <a:rPr lang="en-US" altLang="zh-CN" dirty="0" err="1">
                <a:latin typeface="华文新魏" panose="02010800040101010101" pitchFamily="2" charset="-122"/>
                <a:ea typeface="华文新魏" panose="02010800040101010101" pitchFamily="2" charset="-122"/>
              </a:rPr>
              <a:t>h.m</a:t>
            </a:r>
            <a:r>
              <a:rPr lang="en-US" altLang="zh-CN" dirty="0">
                <a:latin typeface="华文新魏" panose="02010800040101010101" pitchFamily="2" charset="-122"/>
                <a:ea typeface="华文新魏" panose="02010800040101010101" pitchFamily="2" charset="-122"/>
              </a:rPr>
              <a:t>=</a:t>
            </a:r>
            <a:r>
              <a:rPr lang="en-US" altLang="zh-CN" dirty="0" err="1">
                <a:latin typeface="华文新魏" panose="02010800040101010101" pitchFamily="2" charset="-122"/>
                <a:ea typeface="华文新魏" panose="02010800040101010101" pitchFamily="2" charset="-122"/>
              </a:rPr>
              <a:t>b.m</a:t>
            </a:r>
            <a:r>
              <a:rPr lang="en-US" altLang="zh-CN" dirty="0">
                <a:latin typeface="华文新魏" panose="02010800040101010101" pitchFamily="2" charset="-122"/>
                <a:ea typeface="华文新魏" panose="02010800040101010101" pitchFamily="2" charset="-122"/>
              </a:rPr>
              <a:t>=</a:t>
            </a:r>
            <a:r>
              <a:rPr lang="en-US" altLang="zh-CN" dirty="0" err="1">
                <a:latin typeface="华文新魏" panose="02010800040101010101" pitchFamily="2" charset="-122"/>
                <a:ea typeface="华文新魏" panose="02010800040101010101" pitchFamily="2" charset="-122"/>
              </a:rPr>
              <a:t>a.m</a:t>
            </a:r>
            <a:r>
              <a:rPr lang="en-US" altLang="zh-CN" dirty="0">
                <a:latin typeface="华文新魏" panose="02010800040101010101" pitchFamily="2" charset="-122"/>
                <a:ea typeface="华文新魏" panose="02010800040101010101" pitchFamily="2" charset="-122"/>
              </a:rPr>
              <a:t>=4</a:t>
            </a:r>
          </a:p>
          <a:p>
            <a:r>
              <a:rPr lang="en-US" altLang="zh-CN" dirty="0">
                <a:latin typeface="华文新魏" panose="02010800040101010101" pitchFamily="2" charset="-122"/>
                <a:ea typeface="华文新魏" panose="02010800040101010101" pitchFamily="2" charset="-122"/>
              </a:rPr>
              <a:t>    B &amp;q = </a:t>
            </a:r>
            <a:r>
              <a:rPr lang="en-US" altLang="zh-CN" dirty="0" err="1">
                <a:latin typeface="华文新魏" panose="02010800040101010101" pitchFamily="2" charset="-122"/>
                <a:ea typeface="华文新魏" panose="02010800040101010101" pitchFamily="2" charset="-122"/>
              </a:rPr>
              <a:t>reinterpret_cast</a:t>
            </a:r>
            <a:r>
              <a:rPr lang="en-US" altLang="zh-CN" dirty="0">
                <a:latin typeface="华文新魏" panose="02010800040101010101" pitchFamily="2" charset="-122"/>
                <a:ea typeface="华文新魏" panose="02010800040101010101" pitchFamily="2" charset="-122"/>
              </a:rPr>
              <a:t> &lt;B&amp;&gt; (p);		    //</a:t>
            </a:r>
            <a:r>
              <a:rPr lang="zh-CN" altLang="en-US" dirty="0">
                <a:latin typeface="华文新魏" panose="02010800040101010101" pitchFamily="2" charset="-122"/>
                <a:ea typeface="华文新魏" panose="02010800040101010101" pitchFamily="2" charset="-122"/>
              </a:rPr>
              <a:t>无址引用转有址引用：</a:t>
            </a:r>
            <a:r>
              <a:rPr lang="en-US" altLang="zh-CN" dirty="0" err="1">
                <a:latin typeface="华文新魏" panose="02010800040101010101" pitchFamily="2" charset="-122"/>
                <a:ea typeface="华文新魏" panose="02010800040101010101" pitchFamily="2" charset="-122"/>
              </a:rPr>
              <a:t>B&amp;q</a:t>
            </a:r>
            <a:r>
              <a:rPr lang="en-US" altLang="zh-CN" dirty="0">
                <a:latin typeface="华文新魏" panose="02010800040101010101" pitchFamily="2" charset="-122"/>
                <a:ea typeface="华文新魏" panose="02010800040101010101" pitchFamily="2" charset="-122"/>
              </a:rPr>
              <a:t>=a</a:t>
            </a:r>
            <a:r>
              <a:rPr lang="zh-CN" altLang="en-US" dirty="0">
                <a:latin typeface="华文新魏" panose="02010800040101010101" pitchFamily="2" charset="-122"/>
                <a:ea typeface="华文新魏" panose="02010800040101010101" pitchFamily="2" charset="-122"/>
              </a:rPr>
              <a:t>，</a:t>
            </a:r>
            <a:r>
              <a:rPr lang="en-US" altLang="zh-CN" dirty="0" err="1">
                <a:latin typeface="华文新魏" panose="02010800040101010101" pitchFamily="2" charset="-122"/>
                <a:ea typeface="华文新魏" panose="02010800040101010101" pitchFamily="2" charset="-122"/>
              </a:rPr>
              <a:t>q.m</a:t>
            </a:r>
            <a:r>
              <a:rPr lang="en-US" altLang="zh-CN" dirty="0">
                <a:latin typeface="华文新魏" panose="02010800040101010101" pitchFamily="2" charset="-122"/>
                <a:ea typeface="华文新魏" panose="02010800040101010101" pitchFamily="2" charset="-122"/>
              </a:rPr>
              <a:t>=</a:t>
            </a:r>
            <a:r>
              <a:rPr lang="en-US" altLang="zh-CN" dirty="0" err="1">
                <a:latin typeface="华文新魏" panose="02010800040101010101" pitchFamily="2" charset="-122"/>
                <a:ea typeface="华文新魏" panose="02010800040101010101" pitchFamily="2" charset="-122"/>
              </a:rPr>
              <a:t>a.m</a:t>
            </a:r>
            <a:r>
              <a:rPr lang="en-US" altLang="zh-CN" dirty="0">
                <a:latin typeface="华文新魏" panose="02010800040101010101" pitchFamily="2" charset="-122"/>
                <a:ea typeface="华文新魏" panose="02010800040101010101" pitchFamily="2" charset="-122"/>
              </a:rPr>
              <a:t>=4</a:t>
            </a:r>
          </a:p>
          <a:p>
            <a:r>
              <a:rPr lang="en-US" altLang="zh-CN" dirty="0">
                <a:latin typeface="华文新魏" panose="02010800040101010101" pitchFamily="2" charset="-122"/>
                <a:ea typeface="华文新魏" panose="02010800040101010101" pitchFamily="2" charset="-122"/>
              </a:rPr>
              <a:t>    </a:t>
            </a:r>
            <a:r>
              <a:rPr lang="en-US" altLang="zh-CN" dirty="0" err="1">
                <a:latin typeface="华文新魏" panose="02010800040101010101" pitchFamily="2" charset="-122"/>
                <a:ea typeface="华文新魏" panose="02010800040101010101" pitchFamily="2" charset="-122"/>
              </a:rPr>
              <a:t>q.m</a:t>
            </a:r>
            <a:r>
              <a:rPr lang="en-US" altLang="zh-CN" dirty="0">
                <a:latin typeface="华文新魏" panose="02010800040101010101" pitchFamily="2" charset="-122"/>
                <a:ea typeface="华文新魏" panose="02010800040101010101" pitchFamily="2" charset="-122"/>
              </a:rPr>
              <a:t> = 5;					   //</a:t>
            </a:r>
            <a:r>
              <a:rPr lang="en-US" altLang="zh-CN" dirty="0" err="1">
                <a:latin typeface="华文新魏" panose="02010800040101010101" pitchFamily="2" charset="-122"/>
                <a:ea typeface="华文新魏" panose="02010800040101010101" pitchFamily="2" charset="-122"/>
              </a:rPr>
              <a:t>q.m</a:t>
            </a:r>
            <a:r>
              <a:rPr lang="en-US" altLang="zh-CN" dirty="0">
                <a:latin typeface="华文新魏" panose="02010800040101010101" pitchFamily="2" charset="-122"/>
                <a:ea typeface="华文新魏" panose="02010800040101010101" pitchFamily="2" charset="-122"/>
              </a:rPr>
              <a:t>=</a:t>
            </a:r>
            <a:r>
              <a:rPr lang="en-US" altLang="zh-CN" dirty="0" err="1">
                <a:latin typeface="华文新魏" panose="02010800040101010101" pitchFamily="2" charset="-122"/>
                <a:ea typeface="华文新魏" panose="02010800040101010101" pitchFamily="2" charset="-122"/>
              </a:rPr>
              <a:t>p.m</a:t>
            </a:r>
            <a:r>
              <a:rPr lang="en-US" altLang="zh-CN" dirty="0">
                <a:latin typeface="华文新魏" panose="02010800040101010101" pitchFamily="2" charset="-122"/>
                <a:ea typeface="华文新魏" panose="02010800040101010101" pitchFamily="2" charset="-122"/>
              </a:rPr>
              <a:t>=</a:t>
            </a:r>
            <a:r>
              <a:rPr lang="en-US" altLang="zh-CN" dirty="0" err="1">
                <a:latin typeface="华文新魏" panose="02010800040101010101" pitchFamily="2" charset="-122"/>
                <a:ea typeface="华文新魏" panose="02010800040101010101" pitchFamily="2" charset="-122"/>
              </a:rPr>
              <a:t>h.m</a:t>
            </a:r>
            <a:r>
              <a:rPr lang="en-US" altLang="zh-CN" dirty="0">
                <a:latin typeface="华文新魏" panose="02010800040101010101" pitchFamily="2" charset="-122"/>
                <a:ea typeface="华文新魏" panose="02010800040101010101" pitchFamily="2" charset="-122"/>
              </a:rPr>
              <a:t>=</a:t>
            </a:r>
            <a:r>
              <a:rPr lang="en-US" altLang="zh-CN" dirty="0" err="1">
                <a:latin typeface="华文新魏" panose="02010800040101010101" pitchFamily="2" charset="-122"/>
                <a:ea typeface="华文新魏" panose="02010800040101010101" pitchFamily="2" charset="-122"/>
              </a:rPr>
              <a:t>b.m</a:t>
            </a:r>
            <a:r>
              <a:rPr lang="en-US" altLang="zh-CN" dirty="0">
                <a:latin typeface="华文新魏" panose="02010800040101010101" pitchFamily="2" charset="-122"/>
                <a:ea typeface="华文新魏" panose="02010800040101010101" pitchFamily="2" charset="-122"/>
              </a:rPr>
              <a:t>=</a:t>
            </a:r>
            <a:r>
              <a:rPr lang="en-US" altLang="zh-CN" dirty="0" err="1">
                <a:latin typeface="华文新魏" panose="02010800040101010101" pitchFamily="2" charset="-122"/>
                <a:ea typeface="华文新魏" panose="02010800040101010101" pitchFamily="2" charset="-122"/>
              </a:rPr>
              <a:t>a.m</a:t>
            </a:r>
            <a:r>
              <a:rPr lang="en-US" altLang="zh-CN" dirty="0">
                <a:latin typeface="华文新魏" panose="02010800040101010101" pitchFamily="2" charset="-122"/>
                <a:ea typeface="华文新魏" panose="02010800040101010101" pitchFamily="2" charset="-122"/>
              </a:rPr>
              <a:t>=5</a:t>
            </a:r>
            <a:endParaRPr lang="zh-CN" altLang="en-US"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870767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12</a:t>
            </a:r>
            <a:r>
              <a:rPr lang="zh-CN" altLang="en-US" b="1" dirty="0">
                <a:latin typeface="隶书" panose="02010509060101010101" pitchFamily="49" charset="-122"/>
                <a:ea typeface="隶书" panose="02010509060101010101" pitchFamily="49" charset="-122"/>
              </a:rPr>
              <a:t>章</a:t>
            </a:r>
            <a:r>
              <a:rPr lang="en-US" altLang="zh-CN" b="1" dirty="0">
                <a:latin typeface="隶书" panose="02010509060101010101" pitchFamily="49" charset="-122"/>
                <a:ea typeface="隶书" panose="02010509060101010101" pitchFamily="49" charset="-122"/>
              </a:rPr>
              <a:t>  </a:t>
            </a:r>
            <a:r>
              <a:rPr lang="zh-CN" altLang="en-US" b="1" dirty="0">
                <a:latin typeface="隶书" panose="02010509060101010101" pitchFamily="49" charset="-122"/>
                <a:ea typeface="隶书" panose="02010509060101010101" pitchFamily="49" charset="-122"/>
              </a:rPr>
              <a:t>类型解析、转换与推导</a:t>
            </a:r>
          </a:p>
        </p:txBody>
      </p:sp>
      <p:sp>
        <p:nvSpPr>
          <p:cNvPr id="5" name="文本框 4">
            <a:extLst>
              <a:ext uri="{FF2B5EF4-FFF2-40B4-BE49-F238E27FC236}">
                <a16:creationId xmlns:a16="http://schemas.microsoft.com/office/drawing/2014/main" id="{ED97FF74-0DC2-4F4E-9E45-FD33A04561D5}"/>
              </a:ext>
            </a:extLst>
          </p:cNvPr>
          <p:cNvSpPr txBox="1"/>
          <p:nvPr/>
        </p:nvSpPr>
        <p:spPr>
          <a:xfrm>
            <a:off x="230819" y="1455495"/>
            <a:ext cx="11878323" cy="4524315"/>
          </a:xfrm>
          <a:prstGeom prst="rect">
            <a:avLst/>
          </a:prstGeom>
          <a:noFill/>
        </p:spPr>
        <p:txBody>
          <a:bodyPr wrap="square">
            <a:spAutoFit/>
          </a:bodyPr>
          <a:lstStyle/>
          <a:p>
            <a:r>
              <a:rPr lang="en-US" altLang="zh-CN" dirty="0">
                <a:latin typeface="华文新魏" panose="02010800040101010101" pitchFamily="2" charset="-122"/>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例</a:t>
            </a:r>
            <a:r>
              <a:rPr lang="en-US" altLang="zh-CN" dirty="0">
                <a:latin typeface="华文新魏" panose="02010800040101010101" pitchFamily="2" charset="-122"/>
                <a:ea typeface="华文新魏" panose="02010800040101010101" pitchFamily="2" charset="-122"/>
              </a:rPr>
              <a:t>12.2】</a:t>
            </a:r>
            <a:r>
              <a:rPr lang="zh-CN" altLang="en-US" dirty="0">
                <a:latin typeface="华文新魏" panose="02010800040101010101" pitchFamily="2" charset="-122"/>
                <a:ea typeface="华文新魏" panose="02010800040101010101" pitchFamily="2" charset="-122"/>
              </a:rPr>
              <a:t>实参传递给函数时应和形参类型相同或相容（</a:t>
            </a:r>
            <a:r>
              <a:rPr lang="en-US" altLang="zh-CN" dirty="0">
                <a:latin typeface="华文新魏" panose="02010800040101010101" pitchFamily="2" charset="-122"/>
                <a:ea typeface="华文新魏" panose="02010800040101010101" pitchFamily="2" charset="-122"/>
              </a:rPr>
              <a:t>X86</a:t>
            </a:r>
            <a:r>
              <a:rPr lang="zh-CN" altLang="en-US" dirty="0">
                <a:latin typeface="华文新魏" panose="02010800040101010101" pitchFamily="2" charset="-122"/>
                <a:ea typeface="华文新魏" panose="02010800040101010101" pitchFamily="2" charset="-122"/>
              </a:rPr>
              <a:t>编译模式）。</a:t>
            </a:r>
          </a:p>
          <a:p>
            <a:endParaRPr lang="zh-CN" altLang="en-US"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#include &lt;iostream&gt;</a:t>
            </a:r>
          </a:p>
          <a:p>
            <a:r>
              <a:rPr lang="en-US" altLang="zh-CN" dirty="0">
                <a:latin typeface="华文新魏" panose="02010800040101010101" pitchFamily="2" charset="-122"/>
                <a:ea typeface="华文新魏" panose="02010800040101010101" pitchFamily="2" charset="-122"/>
              </a:rPr>
              <a:t>using namespace std;</a:t>
            </a:r>
          </a:p>
          <a:p>
            <a:r>
              <a:rPr lang="en-US" altLang="zh-CN" dirty="0">
                <a:latin typeface="华文新魏" panose="02010800040101010101" pitchFamily="2" charset="-122"/>
                <a:ea typeface="华文新魏" panose="02010800040101010101" pitchFamily="2" charset="-122"/>
              </a:rPr>
              <a:t>double area(double r) </a:t>
            </a:r>
          </a:p>
          <a:p>
            <a:r>
              <a:rPr lang="en-US" altLang="zh-CN" dirty="0">
                <a:latin typeface="华文新魏" panose="02010800040101010101" pitchFamily="2" charset="-122"/>
                <a:ea typeface="华文新魏" panose="02010800040101010101" pitchFamily="2" charset="-122"/>
              </a:rPr>
              <a:t>{ </a:t>
            </a:r>
          </a:p>
          <a:p>
            <a:r>
              <a:rPr lang="en-US" altLang="zh-CN" dirty="0">
                <a:latin typeface="华文新魏" panose="02010800040101010101" pitchFamily="2" charset="-122"/>
                <a:ea typeface="华文新魏" panose="02010800040101010101" pitchFamily="2" charset="-122"/>
              </a:rPr>
              <a:t>    return 3.14159*r*r;	//</a:t>
            </a:r>
            <a:r>
              <a:rPr lang="zh-CN" altLang="en-US" dirty="0">
                <a:latin typeface="华文新魏" panose="02010800040101010101" pitchFamily="2" charset="-122"/>
                <a:ea typeface="华文新魏" panose="02010800040101010101" pitchFamily="2" charset="-122"/>
              </a:rPr>
              <a:t>注意浮点常量</a:t>
            </a:r>
            <a:r>
              <a:rPr lang="en-US" altLang="zh-CN" dirty="0">
                <a:latin typeface="华文新魏" panose="02010800040101010101" pitchFamily="2" charset="-122"/>
                <a:ea typeface="华文新魏" panose="02010800040101010101" pitchFamily="2" charset="-122"/>
              </a:rPr>
              <a:t>3.14159</a:t>
            </a:r>
            <a:r>
              <a:rPr lang="zh-CN" altLang="en-US" dirty="0">
                <a:latin typeface="华文新魏" panose="02010800040101010101" pitchFamily="2" charset="-122"/>
                <a:ea typeface="华文新魏" panose="02010800040101010101" pitchFamily="2" charset="-122"/>
              </a:rPr>
              <a:t>，默认其为</a:t>
            </a:r>
            <a:r>
              <a:rPr lang="en-US" altLang="zh-CN" dirty="0">
                <a:latin typeface="华文新魏" panose="02010800040101010101" pitchFamily="2" charset="-122"/>
                <a:ea typeface="华文新魏" panose="02010800040101010101" pitchFamily="2" charset="-122"/>
              </a:rPr>
              <a:t>double</a:t>
            </a:r>
            <a:r>
              <a:rPr lang="zh-CN" altLang="en-US" dirty="0">
                <a:latin typeface="华文新魏" panose="02010800040101010101" pitchFamily="2" charset="-122"/>
                <a:ea typeface="华文新魏" panose="02010800040101010101" pitchFamily="2" charset="-122"/>
              </a:rPr>
              <a:t>类型</a:t>
            </a:r>
          </a:p>
          <a:p>
            <a:r>
              <a:rPr lang="en-US" altLang="zh-CN" dirty="0">
                <a:latin typeface="华文新魏" panose="02010800040101010101" pitchFamily="2" charset="-122"/>
                <a:ea typeface="华文新魏" panose="02010800040101010101" pitchFamily="2" charset="-122"/>
              </a:rPr>
              <a:t>}</a:t>
            </a:r>
          </a:p>
          <a:p>
            <a:r>
              <a:rPr lang="en-US" altLang="zh-CN" dirty="0">
                <a:latin typeface="华文新魏" panose="02010800040101010101" pitchFamily="2" charset="-122"/>
                <a:ea typeface="华文新魏" panose="02010800040101010101" pitchFamily="2" charset="-122"/>
              </a:rPr>
              <a:t>void main( )</a:t>
            </a:r>
          </a:p>
          <a:p>
            <a:r>
              <a:rPr lang="en-US" altLang="zh-CN" dirty="0">
                <a:latin typeface="华文新魏" panose="02010800040101010101" pitchFamily="2" charset="-122"/>
                <a:ea typeface="华文新魏" panose="02010800040101010101" pitchFamily="2" charset="-122"/>
              </a:rPr>
              <a:t>{ </a:t>
            </a:r>
          </a:p>
          <a:p>
            <a:r>
              <a:rPr lang="en-US" altLang="zh-CN" dirty="0">
                <a:latin typeface="华文新魏" panose="02010800040101010101" pitchFamily="2" charset="-122"/>
                <a:ea typeface="华文新魏" panose="02010800040101010101" pitchFamily="2" charset="-122"/>
              </a:rPr>
              <a:t>    char m = 6556806; //</a:t>
            </a:r>
            <a:r>
              <a:rPr lang="zh-CN" altLang="en-US" dirty="0">
                <a:latin typeface="华文新魏" panose="02010800040101010101" pitchFamily="2" charset="-122"/>
                <a:ea typeface="华文新魏" panose="02010800040101010101" pitchFamily="2" charset="-122"/>
              </a:rPr>
              <a:t>警告：</a:t>
            </a:r>
            <a:r>
              <a:rPr lang="en-US" altLang="zh-CN" dirty="0">
                <a:latin typeface="华文新魏" panose="02010800040101010101" pitchFamily="2" charset="-122"/>
                <a:ea typeface="华文新魏" panose="02010800040101010101" pitchFamily="2" charset="-122"/>
              </a:rPr>
              <a:t>6556790=0x640c86</a:t>
            </a:r>
            <a:r>
              <a:rPr lang="zh-CN" altLang="en-US" dirty="0">
                <a:latin typeface="华文新魏" panose="02010800040101010101" pitchFamily="2" charset="-122"/>
                <a:ea typeface="华文新魏" panose="02010800040101010101" pitchFamily="2" charset="-122"/>
              </a:rPr>
              <a:t>，截断后</a:t>
            </a:r>
            <a:r>
              <a:rPr lang="en-US" altLang="zh-CN" dirty="0">
                <a:latin typeface="华文新魏" panose="02010800040101010101" pitchFamily="2" charset="-122"/>
                <a:ea typeface="华文新魏" panose="02010800040101010101" pitchFamily="2" charset="-122"/>
              </a:rPr>
              <a:t>x=0x86=-122;</a:t>
            </a:r>
            <a:r>
              <a:rPr lang="en-US" altLang="zh-CN" dirty="0">
                <a:solidFill>
                  <a:srgbClr val="FF0000"/>
                </a:solidFill>
                <a:latin typeface="华文新魏" panose="02010800040101010101" pitchFamily="2" charset="-122"/>
                <a:ea typeface="华文新魏" panose="02010800040101010101" pitchFamily="2" charset="-122"/>
              </a:rPr>
              <a:t>warning C4309: “</a:t>
            </a:r>
            <a:r>
              <a:rPr lang="zh-CN" altLang="en-US" dirty="0">
                <a:solidFill>
                  <a:srgbClr val="FF0000"/>
                </a:solidFill>
                <a:latin typeface="华文新魏" panose="02010800040101010101" pitchFamily="2" charset="-122"/>
                <a:ea typeface="华文新魏" panose="02010800040101010101" pitchFamily="2" charset="-122"/>
              </a:rPr>
              <a:t>初始化”</a:t>
            </a:r>
            <a:r>
              <a:rPr lang="en-US" altLang="zh-CN" dirty="0">
                <a:solidFill>
                  <a:srgbClr val="FF0000"/>
                </a:solidFill>
                <a:latin typeface="华文新魏" panose="02010800040101010101" pitchFamily="2" charset="-122"/>
                <a:ea typeface="华文新魏" panose="02010800040101010101" pitchFamily="2" charset="-122"/>
              </a:rPr>
              <a:t>: </a:t>
            </a:r>
            <a:r>
              <a:rPr lang="zh-CN" altLang="en-US" dirty="0">
                <a:solidFill>
                  <a:srgbClr val="FF0000"/>
                </a:solidFill>
                <a:latin typeface="华文新魏" panose="02010800040101010101" pitchFamily="2" charset="-122"/>
                <a:ea typeface="华文新魏" panose="02010800040101010101" pitchFamily="2" charset="-122"/>
              </a:rPr>
              <a:t>截断常量值</a:t>
            </a:r>
          </a:p>
          <a:p>
            <a:r>
              <a:rPr lang="zh-CN" altLang="en-US" dirty="0">
                <a:latin typeface="华文新魏" panose="02010800040101010101" pitchFamily="2" charset="-122"/>
                <a:ea typeface="华文新魏" panose="02010800040101010101" pitchFamily="2" charset="-122"/>
              </a:rPr>
              <a:t>    </a:t>
            </a:r>
            <a:r>
              <a:rPr lang="en-US" altLang="zh-CN" dirty="0">
                <a:latin typeface="华文新魏" panose="02010800040101010101" pitchFamily="2" charset="-122"/>
                <a:ea typeface="华文新魏" panose="02010800040101010101" pitchFamily="2" charset="-122"/>
              </a:rPr>
              <a:t>int x = 2; 				//</a:t>
            </a:r>
            <a:r>
              <a:rPr lang="zh-CN" altLang="en-US" dirty="0">
                <a:latin typeface="华文新魏" panose="02010800040101010101" pitchFamily="2" charset="-122"/>
                <a:ea typeface="华文新魏" panose="02010800040101010101" pitchFamily="2" charset="-122"/>
              </a:rPr>
              <a:t>常量</a:t>
            </a:r>
            <a:r>
              <a:rPr lang="en-US" altLang="zh-CN" dirty="0">
                <a:latin typeface="华文新魏" panose="02010800040101010101" pitchFamily="2" charset="-122"/>
                <a:ea typeface="华文新魏" panose="02010800040101010101" pitchFamily="2" charset="-122"/>
              </a:rPr>
              <a:t>2</a:t>
            </a:r>
            <a:r>
              <a:rPr lang="zh-CN" altLang="en-US" dirty="0">
                <a:latin typeface="华文新魏" panose="02010800040101010101" pitchFamily="2" charset="-122"/>
                <a:ea typeface="华文新魏" panose="02010800040101010101" pitchFamily="2" charset="-122"/>
              </a:rPr>
              <a:t>被编译程序默认当作</a:t>
            </a:r>
            <a:r>
              <a:rPr lang="en-US" altLang="zh-CN" dirty="0">
                <a:latin typeface="华文新魏" panose="02010800040101010101" pitchFamily="2" charset="-122"/>
                <a:ea typeface="华文新魏" panose="02010800040101010101" pitchFamily="2" charset="-122"/>
              </a:rPr>
              <a:t>int</a:t>
            </a:r>
            <a:r>
              <a:rPr lang="zh-CN" altLang="en-US" dirty="0">
                <a:latin typeface="华文新魏" panose="02010800040101010101" pitchFamily="2" charset="-122"/>
                <a:ea typeface="华文新魏" panose="02010800040101010101" pitchFamily="2" charset="-122"/>
              </a:rPr>
              <a:t>类型</a:t>
            </a:r>
          </a:p>
          <a:p>
            <a:r>
              <a:rPr lang="zh-CN" altLang="en-US" dirty="0">
                <a:latin typeface="华文新魏" panose="02010800040101010101" pitchFamily="2" charset="-122"/>
                <a:ea typeface="华文新魏" panose="02010800040101010101" pitchFamily="2" charset="-122"/>
              </a:rPr>
              <a:t>   </a:t>
            </a:r>
            <a:r>
              <a:rPr lang="en-US" altLang="zh-CN" dirty="0">
                <a:latin typeface="华文新魏" panose="02010800040101010101" pitchFamily="2" charset="-122"/>
                <a:ea typeface="华文新魏" panose="02010800040101010101" pitchFamily="2" charset="-122"/>
              </a:rPr>
              <a:t>double a = area(x);		   	//</a:t>
            </a:r>
            <a:r>
              <a:rPr lang="zh-CN" altLang="en-US" dirty="0">
                <a:latin typeface="华文新魏" panose="02010800040101010101" pitchFamily="2" charset="-122"/>
                <a:ea typeface="华文新魏" panose="02010800040101010101" pitchFamily="2" charset="-122"/>
              </a:rPr>
              <a:t>形参</a:t>
            </a:r>
            <a:r>
              <a:rPr lang="en-US" altLang="zh-CN" dirty="0">
                <a:latin typeface="华文新魏" panose="02010800040101010101" pitchFamily="2" charset="-122"/>
                <a:ea typeface="华文新魏" panose="02010800040101010101" pitchFamily="2" charset="-122"/>
              </a:rPr>
              <a:t>r</a:t>
            </a:r>
            <a:r>
              <a:rPr lang="zh-CN" altLang="en-US" dirty="0">
                <a:latin typeface="华文新魏" panose="02010800040101010101" pitchFamily="2" charset="-122"/>
                <a:ea typeface="华文新魏" panose="02010800040101010101" pitchFamily="2" charset="-122"/>
              </a:rPr>
              <a:t>的类型和实参</a:t>
            </a:r>
            <a:r>
              <a:rPr lang="en-US" altLang="zh-CN" dirty="0">
                <a:latin typeface="华文新魏" panose="02010800040101010101" pitchFamily="2" charset="-122"/>
                <a:ea typeface="华文新魏" panose="02010800040101010101" pitchFamily="2" charset="-122"/>
              </a:rPr>
              <a:t>x</a:t>
            </a:r>
            <a:r>
              <a:rPr lang="zh-CN" altLang="en-US" dirty="0">
                <a:latin typeface="华文新魏" panose="02010800040101010101" pitchFamily="2" charset="-122"/>
                <a:ea typeface="华文新魏" panose="02010800040101010101" pitchFamily="2" charset="-122"/>
              </a:rPr>
              <a:t>的类型相容：可自动转换</a:t>
            </a:r>
          </a:p>
          <a:p>
            <a:r>
              <a:rPr lang="zh-CN" altLang="en-US" dirty="0">
                <a:latin typeface="华文新魏" panose="02010800040101010101" pitchFamily="2" charset="-122"/>
                <a:ea typeface="华文新魏" panose="02010800040101010101" pitchFamily="2" charset="-122"/>
              </a:rPr>
              <a:t>   </a:t>
            </a:r>
            <a:r>
              <a:rPr lang="en-US" altLang="zh-CN" dirty="0">
                <a:latin typeface="华文新魏" panose="02010800040101010101" pitchFamily="2" charset="-122"/>
                <a:ea typeface="华文新魏" panose="02010800040101010101" pitchFamily="2" charset="-122"/>
              </a:rPr>
              <a:t>a = area('A');				//</a:t>
            </a:r>
            <a:r>
              <a:rPr lang="zh-CN" altLang="en-US" dirty="0">
                <a:latin typeface="华文新魏" panose="02010800040101010101" pitchFamily="2" charset="-122"/>
                <a:ea typeface="华文新魏" panose="02010800040101010101" pitchFamily="2" charset="-122"/>
              </a:rPr>
              <a:t>字符</a:t>
            </a:r>
            <a:r>
              <a:rPr lang="en-US" altLang="zh-CN" dirty="0">
                <a:latin typeface="华文新魏" panose="02010800040101010101" pitchFamily="2" charset="-122"/>
                <a:ea typeface="华文新魏" panose="02010800040101010101" pitchFamily="2" charset="-122"/>
              </a:rPr>
              <a:t>'A'</a:t>
            </a:r>
            <a:r>
              <a:rPr lang="zh-CN" altLang="en-US" dirty="0">
                <a:latin typeface="华文新魏" panose="02010800040101010101" pitchFamily="2" charset="-122"/>
                <a:ea typeface="华文新魏" panose="02010800040101010101" pitchFamily="2" charset="-122"/>
              </a:rPr>
              <a:t>最终自动转换为</a:t>
            </a:r>
            <a:r>
              <a:rPr lang="en-US" altLang="zh-CN" dirty="0">
                <a:latin typeface="华文新魏" panose="02010800040101010101" pitchFamily="2" charset="-122"/>
                <a:ea typeface="华文新魏" panose="02010800040101010101" pitchFamily="2" charset="-122"/>
              </a:rPr>
              <a:t>double</a:t>
            </a:r>
            <a:r>
              <a:rPr lang="zh-CN" altLang="en-US" dirty="0">
                <a:latin typeface="华文新魏" panose="02010800040101010101" pitchFamily="2" charset="-122"/>
                <a:ea typeface="华文新魏" panose="02010800040101010101" pitchFamily="2" charset="-122"/>
              </a:rPr>
              <a:t>类型：类型相容</a:t>
            </a:r>
          </a:p>
          <a:p>
            <a:r>
              <a:rPr lang="zh-CN" altLang="en-US" dirty="0">
                <a:latin typeface="华文新魏" panose="02010800040101010101" pitchFamily="2" charset="-122"/>
                <a:ea typeface="华文新魏" panose="02010800040101010101" pitchFamily="2" charset="-122"/>
              </a:rPr>
              <a:t>   </a:t>
            </a:r>
            <a:r>
              <a:rPr lang="en-US" altLang="zh-CN" dirty="0" err="1">
                <a:latin typeface="华文新魏" panose="02010800040101010101" pitchFamily="2" charset="-122"/>
                <a:ea typeface="华文新魏" panose="02010800040101010101" pitchFamily="2" charset="-122"/>
              </a:rPr>
              <a:t>cout</a:t>
            </a:r>
            <a:r>
              <a:rPr lang="en-US" altLang="zh-CN" dirty="0">
                <a:latin typeface="华文新魏" panose="02010800040101010101" pitchFamily="2" charset="-122"/>
                <a:ea typeface="华文新魏" panose="02010800040101010101" pitchFamily="2" charset="-122"/>
              </a:rPr>
              <a:t> &lt;&lt; "Area=" &lt;&lt; a;			//</a:t>
            </a:r>
            <a:r>
              <a:rPr lang="zh-CN" altLang="en-US" dirty="0">
                <a:latin typeface="华文新魏" panose="02010800040101010101" pitchFamily="2" charset="-122"/>
                <a:ea typeface="华文新魏" panose="02010800040101010101" pitchFamily="2" charset="-122"/>
              </a:rPr>
              <a:t>常量</a:t>
            </a:r>
            <a:r>
              <a:rPr lang="en-US" altLang="zh-CN" dirty="0">
                <a:latin typeface="华文新魏" panose="02010800040101010101" pitchFamily="2" charset="-122"/>
                <a:ea typeface="华文新魏" panose="02010800040101010101" pitchFamily="2" charset="-122"/>
              </a:rPr>
              <a:t>"Area="</a:t>
            </a:r>
            <a:r>
              <a:rPr lang="zh-CN" altLang="en-US" dirty="0">
                <a:latin typeface="华文新魏" panose="02010800040101010101" pitchFamily="2" charset="-122"/>
                <a:ea typeface="华文新魏" panose="02010800040101010101" pitchFamily="2" charset="-122"/>
              </a:rPr>
              <a:t>的类型默认为</a:t>
            </a:r>
            <a:r>
              <a:rPr lang="en-US" altLang="zh-CN" dirty="0">
                <a:latin typeface="华文新魏" panose="02010800040101010101" pitchFamily="2" charset="-122"/>
                <a:ea typeface="华文新魏" panose="02010800040101010101" pitchFamily="2" charset="-122"/>
              </a:rPr>
              <a:t>const char*</a:t>
            </a:r>
            <a:r>
              <a:rPr lang="zh-CN" altLang="en-US" dirty="0">
                <a:latin typeface="华文新魏" panose="02010800040101010101" pitchFamily="2" charset="-122"/>
                <a:ea typeface="华文新魏" panose="02010800040101010101" pitchFamily="2" charset="-122"/>
              </a:rPr>
              <a:t>类型</a:t>
            </a:r>
            <a:endParaRPr lang="en-US" altLang="zh-CN"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a:t>
            </a:r>
          </a:p>
        </p:txBody>
      </p:sp>
    </p:spTree>
    <p:extLst>
      <p:ext uri="{BB962C8B-B14F-4D97-AF65-F5344CB8AC3E}">
        <p14:creationId xmlns:p14="http://schemas.microsoft.com/office/powerpoint/2010/main" val="13608085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12</a:t>
            </a:r>
            <a:r>
              <a:rPr lang="zh-CN" altLang="en-US" b="1" dirty="0">
                <a:latin typeface="隶书" panose="02010509060101010101" pitchFamily="49" charset="-122"/>
                <a:ea typeface="隶书" panose="02010509060101010101" pitchFamily="49" charset="-122"/>
              </a:rPr>
              <a:t>章</a:t>
            </a:r>
            <a:r>
              <a:rPr lang="en-US" altLang="zh-CN" b="1" dirty="0">
                <a:latin typeface="隶书" panose="02010509060101010101" pitchFamily="49" charset="-122"/>
                <a:ea typeface="隶书" panose="02010509060101010101" pitchFamily="49" charset="-122"/>
              </a:rPr>
              <a:t>  </a:t>
            </a:r>
            <a:r>
              <a:rPr lang="zh-CN" altLang="en-US" b="1" dirty="0">
                <a:latin typeface="隶书" panose="02010509060101010101" pitchFamily="49" charset="-122"/>
                <a:ea typeface="隶书" panose="02010509060101010101" pitchFamily="49" charset="-122"/>
              </a:rPr>
              <a:t>类型解析、转换与推导</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838200" y="1464096"/>
            <a:ext cx="10515600" cy="588119"/>
          </a:xfrm>
        </p:spPr>
        <p:txBody>
          <a:bodyPr/>
          <a:lstStyle/>
          <a:p>
            <a:pPr>
              <a:buFont typeface="Wingdings" panose="05000000000000000000" pitchFamily="2" charset="2"/>
              <a:buChar char="u"/>
            </a:pPr>
            <a:r>
              <a:rPr lang="en-US" altLang="zh-CN" dirty="0">
                <a:latin typeface="华文新魏" panose="02010800040101010101" pitchFamily="2" charset="-122"/>
                <a:ea typeface="华文新魏" panose="02010800040101010101" pitchFamily="2" charset="-122"/>
              </a:rPr>
              <a:t>12.3  </a:t>
            </a:r>
            <a:r>
              <a:rPr lang="zh-CN" altLang="en-US" dirty="0">
                <a:latin typeface="华文新魏" panose="02010800040101010101" pitchFamily="2" charset="-122"/>
                <a:ea typeface="华文新魏" panose="02010800040101010101" pitchFamily="2" charset="-122"/>
              </a:rPr>
              <a:t>类型转换实例</a:t>
            </a:r>
          </a:p>
        </p:txBody>
      </p:sp>
      <p:sp>
        <p:nvSpPr>
          <p:cNvPr id="6" name="文本框 5">
            <a:extLst>
              <a:ext uri="{FF2B5EF4-FFF2-40B4-BE49-F238E27FC236}">
                <a16:creationId xmlns:a16="http://schemas.microsoft.com/office/drawing/2014/main" id="{2845B5B1-E0D9-48D9-A8B5-77F96D442EE8}"/>
              </a:ext>
            </a:extLst>
          </p:cNvPr>
          <p:cNvSpPr txBox="1"/>
          <p:nvPr/>
        </p:nvSpPr>
        <p:spPr>
          <a:xfrm>
            <a:off x="838199" y="2052215"/>
            <a:ext cx="10515599" cy="4007828"/>
          </a:xfrm>
          <a:prstGeom prst="rect">
            <a:avLst/>
          </a:prstGeom>
          <a:noFill/>
        </p:spPr>
        <p:txBody>
          <a:bodyPr wrap="square">
            <a:spAutoFit/>
          </a:bodyPr>
          <a:lstStyle/>
          <a:p>
            <a:pPr marL="228600" indent="-228600">
              <a:lnSpc>
                <a:spcPct val="90000"/>
              </a:lnSpc>
              <a:spcBef>
                <a:spcPts val="500"/>
              </a:spcBef>
              <a:buFont typeface="Wingdings" panose="05000000000000000000" pitchFamily="2" charset="2"/>
              <a:buChar char="l"/>
              <a:defRPr/>
            </a:pPr>
            <a:r>
              <a:rPr lang="en-US" altLang="zh-CN" sz="2400" b="1" dirty="0">
                <a:latin typeface="华文新魏" panose="02010800040101010101" pitchFamily="2" charset="-122"/>
                <a:ea typeface="华文新魏" panose="02010800040101010101" pitchFamily="2" charset="-122"/>
              </a:rPr>
              <a:t>C++</a:t>
            </a:r>
            <a:r>
              <a:rPr lang="zh-CN" altLang="en-US" sz="2400" b="1" dirty="0">
                <a:latin typeface="华文新魏" panose="02010800040101010101" pitchFamily="2" charset="-122"/>
                <a:ea typeface="华文新魏" panose="02010800040101010101" pitchFamily="2" charset="-122"/>
              </a:rPr>
              <a:t>的父类指针（或引用）可以直接指向（或引用）子类对象，但是通过父类指针（或引用）只能调用父类定义的成员函数（编译时）。有时需要调用子类定义的新函数（父类没有该函数，这是需要父类型转子类型）</a:t>
            </a:r>
            <a:endParaRPr lang="en-US" altLang="zh-CN" sz="2400" b="1" dirty="0">
              <a:latin typeface="华文新魏" panose="02010800040101010101" pitchFamily="2" charset="-122"/>
              <a:ea typeface="华文新魏" panose="02010800040101010101" pitchFamily="2" charset="-122"/>
            </a:endParaRPr>
          </a:p>
          <a:p>
            <a:pPr marL="228600"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武断或盲目地向下转换（父类型转子类型），然后访问派生类或子类成员，会引起一系列安全问题</a:t>
            </a:r>
            <a:r>
              <a:rPr lang="en-US" altLang="zh-CN" sz="2400" b="1" dirty="0">
                <a:latin typeface="华文新魏" panose="02010800040101010101" pitchFamily="2" charset="-122"/>
                <a:ea typeface="华文新魏" panose="02010800040101010101" pitchFamily="2" charset="-122"/>
                <a:sym typeface="Wingdings" panose="05000000000000000000" pitchFamily="2" charset="2"/>
              </a:rPr>
              <a:t>: (1)</a:t>
            </a:r>
            <a:r>
              <a:rPr lang="zh-CN" altLang="en-US" sz="2400" b="1" dirty="0">
                <a:latin typeface="华文新魏" panose="02010800040101010101" pitchFamily="2" charset="-122"/>
                <a:ea typeface="华文新魏" panose="02010800040101010101" pitchFamily="2" charset="-122"/>
                <a:sym typeface="Wingdings" panose="05000000000000000000" pitchFamily="2" charset="2"/>
              </a:rPr>
              <a:t>成员访问越界</a:t>
            </a:r>
            <a:r>
              <a:rPr lang="en-US" altLang="zh-CN" sz="2400" b="1" dirty="0">
                <a:latin typeface="华文新魏" panose="02010800040101010101" pitchFamily="2" charset="-122"/>
                <a:ea typeface="华文新魏" panose="02010800040101010101" pitchFamily="2" charset="-122"/>
                <a:sym typeface="Wingdings" panose="05000000000000000000" pitchFamily="2" charset="2"/>
              </a:rPr>
              <a:t>(</a:t>
            </a:r>
            <a:r>
              <a:rPr lang="zh-CN" altLang="en-US" sz="2400" b="1" dirty="0">
                <a:latin typeface="华文新魏" panose="02010800040101010101" pitchFamily="2" charset="-122"/>
                <a:ea typeface="华文新魏" panose="02010800040101010101" pitchFamily="2" charset="-122"/>
                <a:sym typeface="Wingdings" panose="05000000000000000000" pitchFamily="2" charset="2"/>
              </a:rPr>
              <a:t>如父类无子类的成员</a:t>
            </a:r>
            <a:r>
              <a:rPr lang="en-US" altLang="zh-CN" sz="2400" b="1" dirty="0">
                <a:latin typeface="华文新魏" panose="02010800040101010101" pitchFamily="2" charset="-122"/>
                <a:ea typeface="华文新魏" panose="02010800040101010101" pitchFamily="2" charset="-122"/>
                <a:sym typeface="Wingdings" panose="05000000000000000000" pitchFamily="2" charset="2"/>
              </a:rPr>
              <a:t>); (2)</a:t>
            </a:r>
            <a:r>
              <a:rPr lang="zh-CN" altLang="en-US" sz="2400" b="1" dirty="0">
                <a:latin typeface="华文新魏" panose="02010800040101010101" pitchFamily="2" charset="-122"/>
                <a:ea typeface="华文新魏" panose="02010800040101010101" pitchFamily="2" charset="-122"/>
                <a:sym typeface="Wingdings" panose="05000000000000000000" pitchFamily="2" charset="2"/>
              </a:rPr>
              <a:t>函数不存在</a:t>
            </a:r>
            <a:r>
              <a:rPr lang="en-US" altLang="zh-CN" sz="2400" b="1" dirty="0">
                <a:latin typeface="华文新魏" panose="02010800040101010101" pitchFamily="2" charset="-122"/>
                <a:ea typeface="华文新魏" panose="02010800040101010101" pitchFamily="2" charset="-122"/>
                <a:sym typeface="Wingdings" panose="05000000000000000000" pitchFamily="2" charset="2"/>
              </a:rPr>
              <a:t>(</a:t>
            </a:r>
            <a:r>
              <a:rPr lang="zh-CN" altLang="en-US" sz="2400" b="1" dirty="0">
                <a:latin typeface="华文新魏" panose="02010800040101010101" pitchFamily="2" charset="-122"/>
                <a:ea typeface="华文新魏" panose="02010800040101010101" pitchFamily="2" charset="-122"/>
                <a:sym typeface="Wingdings" panose="05000000000000000000" pitchFamily="2" charset="2"/>
              </a:rPr>
              <a:t>如父类无子类函数</a:t>
            </a:r>
            <a:r>
              <a:rPr lang="en-US" altLang="zh-CN" sz="2400" b="1" dirty="0">
                <a:latin typeface="华文新魏" panose="02010800040101010101" pitchFamily="2" charset="-122"/>
                <a:ea typeface="华文新魏" panose="02010800040101010101" pitchFamily="2" charset="-122"/>
                <a:sym typeface="Wingdings" panose="05000000000000000000" pitchFamily="2" charset="2"/>
              </a:rPr>
              <a:t>) </a:t>
            </a:r>
            <a:r>
              <a:rPr lang="zh-CN" altLang="en-US" sz="2400" b="1" dirty="0">
                <a:latin typeface="华文新魏" panose="02010800040101010101" pitchFamily="2" charset="-122"/>
                <a:ea typeface="华文新魏" panose="02010800040101010101" pitchFamily="2" charset="-122"/>
              </a:rPr>
              <a:t>。</a:t>
            </a:r>
            <a:endParaRPr lang="en-US" altLang="zh-CN" sz="2400" b="1" dirty="0">
              <a:latin typeface="华文新魏" panose="02010800040101010101" pitchFamily="2" charset="-122"/>
              <a:ea typeface="华文新魏" panose="02010800040101010101" pitchFamily="2" charset="-122"/>
            </a:endParaRPr>
          </a:p>
          <a:p>
            <a:pPr marL="228600"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关键字</a:t>
            </a:r>
            <a:r>
              <a:rPr lang="en-US" altLang="zh-CN" sz="2400" b="1" dirty="0" err="1">
                <a:latin typeface="华文新魏" panose="02010800040101010101" pitchFamily="2" charset="-122"/>
                <a:ea typeface="华文新魏" panose="02010800040101010101" pitchFamily="2" charset="-122"/>
              </a:rPr>
              <a:t>typeid</a:t>
            </a:r>
            <a:r>
              <a:rPr lang="zh-CN" altLang="en-US" sz="2400" b="1" dirty="0">
                <a:latin typeface="华文新魏" panose="02010800040101010101" pitchFamily="2" charset="-122"/>
                <a:ea typeface="华文新魏" panose="02010800040101010101" pitchFamily="2" charset="-122"/>
              </a:rPr>
              <a:t>可以获得对象的真实类型标识：有</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a:t>
            </a:r>
            <a:r>
              <a:rPr lang="en-US" altLang="zh-CN" sz="2400" b="1" dirty="0">
                <a:latin typeface="华文新魏" panose="02010800040101010101" pitchFamily="2" charset="-122"/>
                <a:ea typeface="华文新魏" panose="02010800040101010101" pitchFamily="2" charset="-122"/>
              </a:rPr>
              <a:t>before</a:t>
            </a:r>
            <a:r>
              <a:rPr lang="zh-CN" altLang="en-US" sz="2400" b="1" dirty="0">
                <a:latin typeface="华文新魏" panose="02010800040101010101" pitchFamily="2" charset="-122"/>
                <a:ea typeface="华文新魏" panose="02010800040101010101" pitchFamily="2" charset="-122"/>
              </a:rPr>
              <a:t>、</a:t>
            </a:r>
            <a:r>
              <a:rPr lang="en-US" altLang="zh-CN" sz="2400" b="1" dirty="0" err="1">
                <a:latin typeface="华文新魏" panose="02010800040101010101" pitchFamily="2" charset="-122"/>
                <a:ea typeface="华文新魏" panose="02010800040101010101" pitchFamily="2" charset="-122"/>
              </a:rPr>
              <a:t>raw_name</a:t>
            </a:r>
            <a:r>
              <a:rPr lang="zh-CN" altLang="en-US" sz="2400" b="1" dirty="0">
                <a:latin typeface="华文新魏" panose="02010800040101010101" pitchFamily="2" charset="-122"/>
                <a:ea typeface="华文新魏" panose="02010800040101010101" pitchFamily="2" charset="-122"/>
              </a:rPr>
              <a:t>、</a:t>
            </a:r>
            <a:r>
              <a:rPr lang="en-US" altLang="zh-CN" sz="2400" b="1" dirty="0" err="1">
                <a:latin typeface="华文新魏" panose="02010800040101010101" pitchFamily="2" charset="-122"/>
                <a:ea typeface="华文新魏" panose="02010800040101010101" pitchFamily="2" charset="-122"/>
              </a:rPr>
              <a:t>hash_code</a:t>
            </a:r>
            <a:r>
              <a:rPr lang="zh-CN" altLang="en-US" sz="2400" b="1" dirty="0">
                <a:latin typeface="华文新魏" panose="02010800040101010101" pitchFamily="2" charset="-122"/>
                <a:ea typeface="华文新魏" panose="02010800040101010101" pitchFamily="2" charset="-122"/>
              </a:rPr>
              <a:t>等函数。</a:t>
            </a:r>
            <a:endParaRPr lang="en-US" altLang="zh-CN" sz="2400" b="1" dirty="0">
              <a:latin typeface="华文新魏" panose="02010800040101010101" pitchFamily="2" charset="-122"/>
              <a:ea typeface="华文新魏" panose="02010800040101010101" pitchFamily="2" charset="-122"/>
            </a:endParaRPr>
          </a:p>
          <a:p>
            <a:pPr marL="228600" indent="-228600">
              <a:lnSpc>
                <a:spcPct val="90000"/>
              </a:lnSpc>
              <a:spcBef>
                <a:spcPts val="500"/>
              </a:spcBef>
              <a:buFont typeface="Wingdings" panose="05000000000000000000" pitchFamily="2" charset="2"/>
              <a:buChar char="l"/>
              <a:defRPr/>
            </a:pPr>
            <a:r>
              <a:rPr lang="en-US" altLang="zh-CN" sz="2400" b="1" dirty="0" err="1">
                <a:latin typeface="华文新魏" panose="02010800040101010101" pitchFamily="2" charset="-122"/>
                <a:ea typeface="华文新魏" panose="02010800040101010101" pitchFamily="2" charset="-122"/>
              </a:rPr>
              <a:t>typeid</a:t>
            </a:r>
            <a:r>
              <a:rPr lang="zh-CN" altLang="en-US" sz="2400" b="1" dirty="0">
                <a:latin typeface="华文新魏" panose="02010800040101010101" pitchFamily="2" charset="-122"/>
                <a:ea typeface="华文新魏" panose="02010800040101010101" pitchFamily="2" charset="-122"/>
              </a:rPr>
              <a:t>使用格式：（</a:t>
            </a:r>
            <a:r>
              <a:rPr lang="en-US" altLang="zh-CN" sz="2400" b="1" dirty="0">
                <a:latin typeface="华文新魏" panose="02010800040101010101" pitchFamily="2" charset="-122"/>
                <a:ea typeface="华文新魏" panose="02010800040101010101" pitchFamily="2" charset="-122"/>
              </a:rPr>
              <a:t>1</a:t>
            </a:r>
            <a:r>
              <a:rPr lang="zh-CN" altLang="en-US" sz="2400" b="1" dirty="0">
                <a:latin typeface="华文新魏" panose="02010800040101010101" pitchFamily="2" charset="-122"/>
                <a:ea typeface="华文新魏" panose="02010800040101010101" pitchFamily="2" charset="-122"/>
              </a:rPr>
              <a:t>）</a:t>
            </a:r>
            <a:r>
              <a:rPr lang="en-US" altLang="zh-CN" sz="2400" b="1" dirty="0" err="1">
                <a:latin typeface="华文新魏" panose="02010800040101010101" pitchFamily="2" charset="-122"/>
                <a:ea typeface="华文新魏" panose="02010800040101010101" pitchFamily="2" charset="-122"/>
              </a:rPr>
              <a:t>typeid</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类型表达式</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a:t>
            </a:r>
            <a:r>
              <a:rPr lang="en-US" altLang="zh-CN" sz="2400" b="1" dirty="0">
                <a:latin typeface="华文新魏" panose="02010800040101010101" pitchFamily="2" charset="-122"/>
                <a:ea typeface="华文新魏" panose="02010800040101010101" pitchFamily="2" charset="-122"/>
              </a:rPr>
              <a:t>2</a:t>
            </a:r>
            <a:r>
              <a:rPr lang="zh-CN" altLang="en-US" sz="2400" b="1" dirty="0">
                <a:latin typeface="华文新魏" panose="02010800040101010101" pitchFamily="2" charset="-122"/>
                <a:ea typeface="华文新魏" panose="02010800040101010101" pitchFamily="2" charset="-122"/>
              </a:rPr>
              <a:t>）</a:t>
            </a:r>
            <a:r>
              <a:rPr lang="en-US" altLang="zh-CN" sz="2400" b="1" dirty="0" err="1">
                <a:latin typeface="华文新魏" panose="02010800040101010101" pitchFamily="2" charset="-122"/>
                <a:ea typeface="华文新魏" panose="02010800040101010101" pitchFamily="2" charset="-122"/>
              </a:rPr>
              <a:t>typeid</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数值表达式</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a:t>
            </a:r>
            <a:endParaRPr lang="en-US" altLang="zh-CN" sz="2400" b="1" dirty="0">
              <a:latin typeface="华文新魏" panose="02010800040101010101" pitchFamily="2" charset="-122"/>
              <a:ea typeface="华文新魏" panose="02010800040101010101" pitchFamily="2" charset="-122"/>
            </a:endParaRPr>
          </a:p>
          <a:p>
            <a:pPr marL="228600" indent="-228600">
              <a:lnSpc>
                <a:spcPct val="90000"/>
              </a:lnSpc>
              <a:spcBef>
                <a:spcPts val="500"/>
              </a:spcBef>
              <a:buFont typeface="Wingdings" panose="05000000000000000000" pitchFamily="2" charset="2"/>
              <a:buChar char="l"/>
              <a:defRPr/>
            </a:pPr>
            <a:r>
              <a:rPr lang="en-US" altLang="zh-CN" sz="2400" b="1" dirty="0" err="1">
                <a:latin typeface="华文新魏" panose="02010800040101010101" pitchFamily="2" charset="-122"/>
                <a:ea typeface="华文新魏" panose="02010800040101010101" pitchFamily="2" charset="-122"/>
              </a:rPr>
              <a:t>typeid</a:t>
            </a:r>
            <a:r>
              <a:rPr lang="zh-CN" altLang="en-US" sz="2400" b="1" dirty="0">
                <a:latin typeface="华文新魏" panose="02010800040101010101" pitchFamily="2" charset="-122"/>
                <a:ea typeface="华文新魏" panose="02010800040101010101" pitchFamily="2" charset="-122"/>
              </a:rPr>
              <a:t>的返回结果是“</a:t>
            </a:r>
            <a:r>
              <a:rPr lang="en-US" altLang="zh-CN" sz="2400" b="1" dirty="0">
                <a:latin typeface="华文新魏" panose="02010800040101010101" pitchFamily="2" charset="-122"/>
                <a:ea typeface="华文新魏" panose="02010800040101010101" pitchFamily="2" charset="-122"/>
              </a:rPr>
              <a:t>const  </a:t>
            </a:r>
            <a:r>
              <a:rPr lang="en-US" altLang="zh-CN" sz="2400" b="1" dirty="0" err="1">
                <a:latin typeface="华文新魏" panose="02010800040101010101" pitchFamily="2" charset="-122"/>
                <a:ea typeface="华文新魏" panose="02010800040101010101" pitchFamily="2" charset="-122"/>
              </a:rPr>
              <a:t>type_info</a:t>
            </a:r>
            <a:r>
              <a:rPr lang="en-US" altLang="zh-CN" sz="2400" b="1" dirty="0">
                <a:latin typeface="华文新魏" panose="02010800040101010101" pitchFamily="2" charset="-122"/>
                <a:ea typeface="华文新魏" panose="02010800040101010101" pitchFamily="2" charset="-122"/>
              </a:rPr>
              <a:t>&amp;”</a:t>
            </a:r>
            <a:r>
              <a:rPr lang="zh-CN" altLang="en-US" sz="2400" b="1" dirty="0">
                <a:latin typeface="华文新魏" panose="02010800040101010101" pitchFamily="2" charset="-122"/>
                <a:ea typeface="华文新魏" panose="02010800040101010101" pitchFamily="2" charset="-122"/>
              </a:rPr>
              <a:t>类型，在使用</a:t>
            </a:r>
            <a:r>
              <a:rPr lang="en-US" altLang="zh-CN" sz="2400" b="1" dirty="0" err="1">
                <a:latin typeface="华文新魏" panose="02010800040101010101" pitchFamily="2" charset="-122"/>
                <a:ea typeface="华文新魏" panose="02010800040101010101" pitchFamily="2" charset="-122"/>
              </a:rPr>
              <a:t>typeid</a:t>
            </a:r>
            <a:r>
              <a:rPr lang="zh-CN" altLang="en-US" sz="2400" b="1" dirty="0">
                <a:latin typeface="华文新魏" panose="02010800040101010101" pitchFamily="2" charset="-122"/>
                <a:ea typeface="华文新魏" panose="02010800040101010101" pitchFamily="2" charset="-122"/>
              </a:rPr>
              <a:t>之前可先“</a:t>
            </a:r>
            <a:r>
              <a:rPr lang="en-US" altLang="zh-CN" sz="2400" b="1" dirty="0">
                <a:latin typeface="华文新魏" panose="02010800040101010101" pitchFamily="2" charset="-122"/>
                <a:ea typeface="华文新魏" panose="02010800040101010101" pitchFamily="2" charset="-122"/>
              </a:rPr>
              <a:t>#include &lt;</a:t>
            </a:r>
            <a:r>
              <a:rPr lang="en-US" altLang="zh-CN" sz="2400" b="1" dirty="0" err="1">
                <a:latin typeface="华文新魏" panose="02010800040101010101" pitchFamily="2" charset="-122"/>
                <a:ea typeface="华文新魏" panose="02010800040101010101" pitchFamily="2" charset="-122"/>
              </a:rPr>
              <a:t>typeinfo</a:t>
            </a:r>
            <a:r>
              <a:rPr lang="en-US" altLang="zh-CN" sz="2400" b="1" dirty="0">
                <a:latin typeface="华文新魏" panose="02010800040101010101" pitchFamily="2" charset="-122"/>
                <a:ea typeface="华文新魏" panose="02010800040101010101" pitchFamily="2" charset="-122"/>
              </a:rPr>
              <a:t>&gt;”</a:t>
            </a:r>
            <a:r>
              <a:rPr lang="zh-CN" altLang="en-US" sz="2400" b="1" dirty="0">
                <a:latin typeface="华文新魏" panose="02010800040101010101" pitchFamily="2" charset="-122"/>
                <a:ea typeface="华文新魏" panose="02010800040101010101" pitchFamily="2" charset="-122"/>
              </a:rPr>
              <a:t>，在</a:t>
            </a:r>
            <a:r>
              <a:rPr lang="en-US" altLang="zh-CN" sz="2400" b="1" dirty="0">
                <a:latin typeface="华文新魏" panose="02010800040101010101" pitchFamily="2" charset="-122"/>
                <a:ea typeface="华文新魏" panose="02010800040101010101" pitchFamily="2" charset="-122"/>
              </a:rPr>
              <a:t>std</a:t>
            </a:r>
            <a:r>
              <a:rPr lang="zh-CN" altLang="en-US" sz="2400" b="1" dirty="0">
                <a:latin typeface="华文新魏" panose="02010800040101010101" pitchFamily="2" charset="-122"/>
                <a:ea typeface="华文新魏" panose="02010800040101010101" pitchFamily="2" charset="-122"/>
              </a:rPr>
              <a:t>名字空间。</a:t>
            </a:r>
            <a:endParaRPr lang="en-US" altLang="zh-CN" sz="2400" b="1"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6654046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12</a:t>
            </a:r>
            <a:r>
              <a:rPr lang="zh-CN" altLang="en-US" b="1" dirty="0">
                <a:latin typeface="隶书" panose="02010509060101010101" pitchFamily="49" charset="-122"/>
                <a:ea typeface="隶书" panose="02010509060101010101" pitchFamily="49" charset="-122"/>
              </a:rPr>
              <a:t>章</a:t>
            </a:r>
            <a:r>
              <a:rPr lang="en-US" altLang="zh-CN" b="1" dirty="0">
                <a:latin typeface="隶书" panose="02010509060101010101" pitchFamily="49" charset="-122"/>
                <a:ea typeface="隶书" panose="02010509060101010101" pitchFamily="49" charset="-122"/>
              </a:rPr>
              <a:t>  </a:t>
            </a:r>
            <a:r>
              <a:rPr lang="zh-CN" altLang="en-US" b="1" dirty="0">
                <a:latin typeface="隶书" panose="02010509060101010101" pitchFamily="49" charset="-122"/>
                <a:ea typeface="隶书" panose="02010509060101010101" pitchFamily="49" charset="-122"/>
              </a:rPr>
              <a:t>类型解析、转换与推导</a:t>
            </a:r>
          </a:p>
        </p:txBody>
      </p:sp>
      <p:sp>
        <p:nvSpPr>
          <p:cNvPr id="5" name="文本框 4">
            <a:extLst>
              <a:ext uri="{FF2B5EF4-FFF2-40B4-BE49-F238E27FC236}">
                <a16:creationId xmlns:a16="http://schemas.microsoft.com/office/drawing/2014/main" id="{C3BC6D81-611A-4863-876F-C7D9F7477BE4}"/>
              </a:ext>
            </a:extLst>
          </p:cNvPr>
          <p:cNvSpPr txBox="1"/>
          <p:nvPr/>
        </p:nvSpPr>
        <p:spPr>
          <a:xfrm>
            <a:off x="838200" y="2324889"/>
            <a:ext cx="9496338" cy="4401205"/>
          </a:xfrm>
          <a:prstGeom prst="rect">
            <a:avLst/>
          </a:prstGeom>
          <a:noFill/>
        </p:spPr>
        <p:txBody>
          <a:bodyPr wrap="square">
            <a:spAutoFit/>
          </a:bodyPr>
          <a:lstStyle/>
          <a:p>
            <a:r>
              <a:rPr lang="en-US" altLang="zh-CN" sz="2000" dirty="0">
                <a:latin typeface="华文新魏" panose="02010800040101010101" pitchFamily="2" charset="-122"/>
                <a:ea typeface="华文新魏" panose="02010800040101010101" pitchFamily="2" charset="-122"/>
              </a:rPr>
              <a:t>#include &lt;</a:t>
            </a:r>
            <a:r>
              <a:rPr lang="en-US" altLang="zh-CN" sz="2000" dirty="0" err="1">
                <a:latin typeface="华文新魏" panose="02010800040101010101" pitchFamily="2" charset="-122"/>
                <a:ea typeface="华文新魏" panose="02010800040101010101" pitchFamily="2" charset="-122"/>
              </a:rPr>
              <a:t>typeinfo</a:t>
            </a:r>
            <a:r>
              <a:rPr lang="en-US" altLang="zh-CN" sz="2000" dirty="0">
                <a:latin typeface="华文新魏" panose="02010800040101010101" pitchFamily="2" charset="-122"/>
                <a:ea typeface="华文新魏" panose="02010800040101010101" pitchFamily="2" charset="-122"/>
              </a:rPr>
              <a:t>&gt;</a:t>
            </a:r>
          </a:p>
          <a:p>
            <a:r>
              <a:rPr lang="en-US" altLang="zh-CN" sz="2000" dirty="0">
                <a:latin typeface="华文新魏" panose="02010800040101010101" pitchFamily="2" charset="-122"/>
                <a:ea typeface="华文新魏" panose="02010800040101010101" pitchFamily="2" charset="-122"/>
              </a:rPr>
              <a:t>#include &lt;iostream&gt;</a:t>
            </a:r>
          </a:p>
          <a:p>
            <a:r>
              <a:rPr lang="en-US" altLang="zh-CN" sz="2000" dirty="0">
                <a:latin typeface="华文新魏" panose="02010800040101010101" pitchFamily="2" charset="-122"/>
                <a:ea typeface="华文新魏" panose="02010800040101010101" pitchFamily="2" charset="-122"/>
              </a:rPr>
              <a:t>using namespace std;</a:t>
            </a:r>
          </a:p>
          <a:p>
            <a:r>
              <a:rPr lang="en-US" altLang="zh-CN" sz="2000" dirty="0">
                <a:latin typeface="华文新魏" panose="02010800040101010101" pitchFamily="2" charset="-122"/>
                <a:ea typeface="华文新魏" panose="02010800040101010101" pitchFamily="2" charset="-122"/>
              </a:rPr>
              <a:t>struct B {</a:t>
            </a:r>
          </a:p>
          <a:p>
            <a:r>
              <a:rPr lang="en-US" altLang="zh-CN" sz="2000" dirty="0">
                <a:latin typeface="华文新魏" panose="02010800040101010101" pitchFamily="2" charset="-122"/>
                <a:ea typeface="华文新魏" panose="02010800040101010101" pitchFamily="2" charset="-122"/>
              </a:rPr>
              <a:t>    int m;</a:t>
            </a:r>
          </a:p>
          <a:p>
            <a:r>
              <a:rPr lang="en-US" altLang="zh-CN" sz="2000" dirty="0">
                <a:latin typeface="华文新魏" panose="02010800040101010101" pitchFamily="2" charset="-122"/>
                <a:ea typeface="华文新魏" panose="02010800040101010101" pitchFamily="2" charset="-122"/>
              </a:rPr>
              <a:t>    B(int x): m(x) { }</a:t>
            </a:r>
          </a:p>
          <a:p>
            <a:r>
              <a:rPr lang="en-US" altLang="zh-CN" sz="2000" dirty="0">
                <a:latin typeface="华文新魏" panose="02010800040101010101" pitchFamily="2" charset="-122"/>
                <a:ea typeface="华文新魏" panose="02010800040101010101" pitchFamily="2" charset="-122"/>
              </a:rPr>
              <a:t>    virtual void f( ) { </a:t>
            </a:r>
            <a:r>
              <a:rPr lang="en-US" altLang="zh-CN" sz="2000" dirty="0" err="1">
                <a:latin typeface="华文新魏" panose="02010800040101010101" pitchFamily="2" charset="-122"/>
                <a:ea typeface="华文新魏" panose="02010800040101010101" pitchFamily="2" charset="-122"/>
              </a:rPr>
              <a:t>cout</a:t>
            </a:r>
            <a:r>
              <a:rPr lang="en-US" altLang="zh-CN" sz="2000" dirty="0">
                <a:latin typeface="华文新魏" panose="02010800040101010101" pitchFamily="2" charset="-122"/>
                <a:ea typeface="华文新魏" panose="02010800040101010101" pitchFamily="2" charset="-122"/>
              </a:rPr>
              <a:t> &lt;&lt; 'B'; }</a:t>
            </a:r>
          </a:p>
          <a:p>
            <a:r>
              <a:rPr lang="en-US" altLang="zh-CN" sz="2000" dirty="0">
                <a:latin typeface="华文新魏" panose="02010800040101010101" pitchFamily="2" charset="-122"/>
                <a:ea typeface="华文新魏" panose="02010800040101010101" pitchFamily="2" charset="-122"/>
              </a:rPr>
              <a:t>};</a:t>
            </a:r>
          </a:p>
          <a:p>
            <a:r>
              <a:rPr lang="en-US" altLang="zh-CN" sz="2000" dirty="0">
                <a:latin typeface="华文新魏" panose="02010800040101010101" pitchFamily="2" charset="-122"/>
                <a:ea typeface="华文新魏" panose="02010800040101010101" pitchFamily="2" charset="-122"/>
              </a:rPr>
              <a:t>struct D: public B { 				//</a:t>
            </a:r>
            <a:r>
              <a:rPr lang="zh-CN" altLang="en-US" sz="2000" dirty="0">
                <a:latin typeface="华文新魏" panose="02010800040101010101" pitchFamily="2" charset="-122"/>
                <a:ea typeface="华文新魏" panose="02010800040101010101" pitchFamily="2" charset="-122"/>
              </a:rPr>
              <a:t>基类</a:t>
            </a:r>
            <a:r>
              <a:rPr lang="en-US" altLang="zh-CN" sz="2000" dirty="0">
                <a:latin typeface="华文新魏" panose="02010800040101010101" pitchFamily="2" charset="-122"/>
                <a:ea typeface="华文新魏" panose="02010800040101010101" pitchFamily="2" charset="-122"/>
              </a:rPr>
              <a:t>B</a:t>
            </a:r>
            <a:r>
              <a:rPr lang="zh-CN" altLang="en-US" sz="2000" dirty="0">
                <a:latin typeface="华文新魏" panose="02010800040101010101" pitchFamily="2" charset="-122"/>
                <a:ea typeface="华文新魏" panose="02010800040101010101" pitchFamily="2" charset="-122"/>
              </a:rPr>
              <a:t>和派生类</a:t>
            </a:r>
            <a:r>
              <a:rPr lang="en-US" altLang="zh-CN" sz="2000" dirty="0">
                <a:latin typeface="华文新魏" panose="02010800040101010101" pitchFamily="2" charset="-122"/>
                <a:ea typeface="华文新魏" panose="02010800040101010101" pitchFamily="2" charset="-122"/>
              </a:rPr>
              <a:t>D</a:t>
            </a:r>
            <a:r>
              <a:rPr lang="zh-CN" altLang="en-US" sz="2000" dirty="0">
                <a:latin typeface="华文新魏" panose="02010800040101010101" pitchFamily="2" charset="-122"/>
                <a:ea typeface="华文新魏" panose="02010800040101010101" pitchFamily="2" charset="-122"/>
              </a:rPr>
              <a:t>满足父子关系</a:t>
            </a:r>
          </a:p>
          <a:p>
            <a:r>
              <a:rPr lang="zh-CN" altLang="en-US" sz="2000" dirty="0">
                <a:latin typeface="华文新魏" panose="02010800040101010101" pitchFamily="2" charset="-122"/>
                <a:ea typeface="华文新魏" panose="02010800040101010101" pitchFamily="2" charset="-122"/>
              </a:rPr>
              <a:t>    </a:t>
            </a:r>
            <a:r>
              <a:rPr lang="en-US" altLang="zh-CN" sz="2000" dirty="0">
                <a:latin typeface="华文新魏" panose="02010800040101010101" pitchFamily="2" charset="-122"/>
                <a:ea typeface="华文新魏" panose="02010800040101010101" pitchFamily="2" charset="-122"/>
              </a:rPr>
              <a:t>int n;</a:t>
            </a:r>
          </a:p>
          <a:p>
            <a:r>
              <a:rPr lang="en-US" altLang="zh-CN" sz="2000" dirty="0">
                <a:latin typeface="华文新魏" panose="02010800040101010101" pitchFamily="2" charset="-122"/>
                <a:ea typeface="华文新魏" panose="02010800040101010101" pitchFamily="2" charset="-122"/>
              </a:rPr>
              <a:t>    D(int x, int y): B(x), n(y) { }</a:t>
            </a:r>
          </a:p>
          <a:p>
            <a:r>
              <a:rPr lang="en-US" altLang="zh-CN" sz="2000" dirty="0">
                <a:latin typeface="华文新魏" panose="02010800040101010101" pitchFamily="2" charset="-122"/>
                <a:ea typeface="华文新魏" panose="02010800040101010101" pitchFamily="2" charset="-122"/>
              </a:rPr>
              <a:t>    void f( ) { </a:t>
            </a:r>
            <a:r>
              <a:rPr lang="en-US" altLang="zh-CN" sz="2000" dirty="0" err="1">
                <a:latin typeface="华文新魏" panose="02010800040101010101" pitchFamily="2" charset="-122"/>
                <a:ea typeface="华文新魏" panose="02010800040101010101" pitchFamily="2" charset="-122"/>
              </a:rPr>
              <a:t>cout</a:t>
            </a:r>
            <a:r>
              <a:rPr lang="en-US" altLang="zh-CN" sz="2000" dirty="0">
                <a:latin typeface="华文新魏" panose="02010800040101010101" pitchFamily="2" charset="-122"/>
                <a:ea typeface="华文新魏" panose="02010800040101010101" pitchFamily="2" charset="-122"/>
              </a:rPr>
              <a:t> &lt;&lt; 'D' &lt;&lt; </a:t>
            </a:r>
            <a:r>
              <a:rPr lang="en-US" altLang="zh-CN" sz="2000" dirty="0" err="1">
                <a:latin typeface="华文新魏" panose="02010800040101010101" pitchFamily="2" charset="-122"/>
                <a:ea typeface="华文新魏" panose="02010800040101010101" pitchFamily="2" charset="-122"/>
              </a:rPr>
              <a:t>endl</a:t>
            </a:r>
            <a:r>
              <a:rPr lang="en-US" altLang="zh-CN" sz="2000" dirty="0">
                <a:latin typeface="华文新魏" panose="02010800040101010101" pitchFamily="2" charset="-122"/>
                <a:ea typeface="华文新魏" panose="02010800040101010101" pitchFamily="2" charset="-122"/>
              </a:rPr>
              <a:t>; }</a:t>
            </a:r>
          </a:p>
          <a:p>
            <a:r>
              <a:rPr lang="en-US" altLang="zh-CN" sz="2000" dirty="0">
                <a:latin typeface="华文新魏" panose="02010800040101010101" pitchFamily="2" charset="-122"/>
                <a:ea typeface="华文新魏" panose="02010800040101010101" pitchFamily="2" charset="-122"/>
              </a:rPr>
              <a:t>    </a:t>
            </a:r>
            <a:r>
              <a:rPr lang="en-US" altLang="zh-CN" sz="2000" dirty="0">
                <a:solidFill>
                  <a:srgbClr val="FF0000"/>
                </a:solidFill>
                <a:latin typeface="华文新魏" panose="02010800040101010101" pitchFamily="2" charset="-122"/>
                <a:ea typeface="华文新魏" panose="02010800040101010101" pitchFamily="2" charset="-122"/>
              </a:rPr>
              <a:t>void g( ) { </a:t>
            </a:r>
            <a:r>
              <a:rPr lang="en-US" altLang="zh-CN" sz="2000" dirty="0" err="1">
                <a:solidFill>
                  <a:srgbClr val="FF0000"/>
                </a:solidFill>
                <a:latin typeface="华文新魏" panose="02010800040101010101" pitchFamily="2" charset="-122"/>
                <a:ea typeface="华文新魏" panose="02010800040101010101" pitchFamily="2" charset="-122"/>
              </a:rPr>
              <a:t>cout</a:t>
            </a:r>
            <a:r>
              <a:rPr lang="en-US" altLang="zh-CN" sz="2000" dirty="0">
                <a:solidFill>
                  <a:srgbClr val="FF0000"/>
                </a:solidFill>
                <a:latin typeface="华文新魏" panose="02010800040101010101" pitchFamily="2" charset="-122"/>
                <a:ea typeface="华文新魏" panose="02010800040101010101" pitchFamily="2" charset="-122"/>
              </a:rPr>
              <a:t> &lt;&lt; ‘G’ &lt;&lt; </a:t>
            </a:r>
            <a:r>
              <a:rPr lang="en-US" altLang="zh-CN" sz="2000" dirty="0" err="1">
                <a:solidFill>
                  <a:srgbClr val="FF0000"/>
                </a:solidFill>
                <a:latin typeface="华文新魏" panose="02010800040101010101" pitchFamily="2" charset="-122"/>
                <a:ea typeface="华文新魏" panose="02010800040101010101" pitchFamily="2" charset="-122"/>
              </a:rPr>
              <a:t>endl</a:t>
            </a:r>
            <a:r>
              <a:rPr lang="en-US" altLang="zh-CN" sz="2000" dirty="0">
                <a:solidFill>
                  <a:srgbClr val="FF0000"/>
                </a:solidFill>
                <a:latin typeface="华文新魏" panose="02010800040101010101" pitchFamily="2" charset="-122"/>
                <a:ea typeface="华文新魏" panose="02010800040101010101" pitchFamily="2" charset="-122"/>
              </a:rPr>
              <a:t>; } 		//</a:t>
            </a:r>
            <a:r>
              <a:rPr lang="zh-CN" altLang="en-US" sz="2000" dirty="0">
                <a:solidFill>
                  <a:srgbClr val="FF0000"/>
                </a:solidFill>
                <a:latin typeface="华文新魏" panose="02010800040101010101" pitchFamily="2" charset="-122"/>
                <a:ea typeface="华文新魏" panose="02010800040101010101" pitchFamily="2" charset="-122"/>
              </a:rPr>
              <a:t>子类新定义的函数</a:t>
            </a:r>
            <a:endParaRPr lang="en-US" altLang="zh-CN" sz="2000" dirty="0">
              <a:solidFill>
                <a:srgbClr val="FF0000"/>
              </a:solidFill>
              <a:latin typeface="华文新魏" panose="02010800040101010101" pitchFamily="2" charset="-122"/>
              <a:ea typeface="华文新魏" panose="02010800040101010101" pitchFamily="2" charset="-122"/>
            </a:endParaRPr>
          </a:p>
          <a:p>
            <a:r>
              <a:rPr lang="en-US" altLang="zh-CN" sz="2000" dirty="0">
                <a:latin typeface="华文新魏" panose="02010800040101010101" pitchFamily="2" charset="-122"/>
                <a:ea typeface="华文新魏" panose="02010800040101010101" pitchFamily="2" charset="-122"/>
              </a:rPr>
              <a:t>};</a:t>
            </a:r>
          </a:p>
        </p:txBody>
      </p:sp>
      <p:sp>
        <p:nvSpPr>
          <p:cNvPr id="6" name="文本框 5">
            <a:extLst>
              <a:ext uri="{FF2B5EF4-FFF2-40B4-BE49-F238E27FC236}">
                <a16:creationId xmlns:a16="http://schemas.microsoft.com/office/drawing/2014/main" id="{C39A27D6-E862-44A1-AC7D-FE3046A37791}"/>
              </a:ext>
            </a:extLst>
          </p:cNvPr>
          <p:cNvSpPr txBox="1"/>
          <p:nvPr/>
        </p:nvSpPr>
        <p:spPr>
          <a:xfrm>
            <a:off x="838200" y="1755581"/>
            <a:ext cx="5032147" cy="369332"/>
          </a:xfrm>
          <a:prstGeom prst="rect">
            <a:avLst/>
          </a:prstGeom>
          <a:noFill/>
        </p:spPr>
        <p:txBody>
          <a:bodyPr wrap="none" rtlCol="0">
            <a:spAutoFit/>
          </a:bodyPr>
          <a:lstStyle/>
          <a:p>
            <a:r>
              <a:rPr lang="zh-CN" altLang="zh-CN" sz="1800" kern="100" dirty="0">
                <a:effectLst/>
                <a:latin typeface="华文新魏" panose="02010800040101010101" pitchFamily="2" charset="-122"/>
                <a:ea typeface="华文新魏" panose="02010800040101010101" pitchFamily="2" charset="-122"/>
                <a:cs typeface="Arial" panose="020B0604020202020204" pitchFamily="34" charset="0"/>
              </a:rPr>
              <a:t>【例</a:t>
            </a:r>
            <a:r>
              <a:rPr lang="en-US" altLang="zh-CN" sz="1800" kern="100" dirty="0">
                <a:effectLst/>
                <a:latin typeface="华文新魏" panose="02010800040101010101" pitchFamily="2" charset="-122"/>
                <a:ea typeface="华文新魏" panose="02010800040101010101" pitchFamily="2" charset="-122"/>
              </a:rPr>
              <a:t>12.14</a:t>
            </a:r>
            <a:r>
              <a:rPr lang="zh-CN" altLang="zh-CN" sz="1800" kern="100" dirty="0">
                <a:effectLst/>
                <a:latin typeface="华文新魏" panose="02010800040101010101" pitchFamily="2" charset="-122"/>
                <a:ea typeface="华文新魏" panose="02010800040101010101" pitchFamily="2" charset="-122"/>
                <a:cs typeface="Arial" panose="020B0604020202020204" pitchFamily="34" charset="0"/>
              </a:rPr>
              <a:t>】</a:t>
            </a:r>
            <a:r>
              <a:rPr lang="zh-CN" altLang="zh-CN" sz="1800" kern="100" dirty="0">
                <a:effectLst/>
                <a:latin typeface="华文新魏" panose="02010800040101010101" pitchFamily="2" charset="-122"/>
                <a:ea typeface="华文新魏" panose="02010800040101010101" pitchFamily="2" charset="-122"/>
                <a:cs typeface="Times New Roman" panose="02020603050405020304" pitchFamily="18" charset="0"/>
              </a:rPr>
              <a:t>用类型检查</a:t>
            </a:r>
            <a:r>
              <a:rPr lang="en-US" altLang="zh-CN" sz="1800" kern="100" dirty="0" err="1">
                <a:effectLst/>
                <a:latin typeface="华文新魏" panose="02010800040101010101" pitchFamily="2" charset="-122"/>
                <a:ea typeface="华文新魏" panose="02010800040101010101" pitchFamily="2" charset="-122"/>
              </a:rPr>
              <a:t>typeid</a:t>
            </a:r>
            <a:r>
              <a:rPr lang="zh-CN" altLang="zh-CN" sz="1800" kern="100" dirty="0">
                <a:effectLst/>
                <a:latin typeface="华文新魏" panose="02010800040101010101" pitchFamily="2" charset="-122"/>
                <a:ea typeface="华文新魏" panose="02010800040101010101" pitchFamily="2" charset="-122"/>
                <a:cs typeface="Times New Roman" panose="02020603050405020304" pitchFamily="18" charset="0"/>
              </a:rPr>
              <a:t>保证转换安全性。</a:t>
            </a:r>
            <a:endParaRPr lang="zh-CN" altLang="en-US"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8338245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12</a:t>
            </a:r>
            <a:r>
              <a:rPr lang="zh-CN" altLang="en-US" b="1" dirty="0">
                <a:latin typeface="隶书" panose="02010509060101010101" pitchFamily="49" charset="-122"/>
                <a:ea typeface="隶书" panose="02010509060101010101" pitchFamily="49" charset="-122"/>
              </a:rPr>
              <a:t>章</a:t>
            </a:r>
            <a:r>
              <a:rPr lang="en-US" altLang="zh-CN" b="1" dirty="0">
                <a:latin typeface="隶书" panose="02010509060101010101" pitchFamily="49" charset="-122"/>
                <a:ea typeface="隶书" panose="02010509060101010101" pitchFamily="49" charset="-122"/>
              </a:rPr>
              <a:t>  </a:t>
            </a:r>
            <a:r>
              <a:rPr lang="zh-CN" altLang="en-US" b="1" dirty="0">
                <a:latin typeface="隶书" panose="02010509060101010101" pitchFamily="49" charset="-122"/>
                <a:ea typeface="隶书" panose="02010509060101010101" pitchFamily="49" charset="-122"/>
              </a:rPr>
              <a:t>类型解析、转换与推导</a:t>
            </a:r>
          </a:p>
        </p:txBody>
      </p:sp>
      <p:sp>
        <p:nvSpPr>
          <p:cNvPr id="5" name="文本框 4">
            <a:extLst>
              <a:ext uri="{FF2B5EF4-FFF2-40B4-BE49-F238E27FC236}">
                <a16:creationId xmlns:a16="http://schemas.microsoft.com/office/drawing/2014/main" id="{58C6DF8B-6232-4FC3-AAEF-A1CD89F784BE}"/>
              </a:ext>
            </a:extLst>
          </p:cNvPr>
          <p:cNvSpPr txBox="1"/>
          <p:nvPr/>
        </p:nvSpPr>
        <p:spPr>
          <a:xfrm>
            <a:off x="939567" y="1406650"/>
            <a:ext cx="10301681" cy="5355312"/>
          </a:xfrm>
          <a:prstGeom prst="rect">
            <a:avLst/>
          </a:prstGeom>
          <a:noFill/>
        </p:spPr>
        <p:txBody>
          <a:bodyPr wrap="square">
            <a:spAutoFit/>
          </a:bodyPr>
          <a:lstStyle/>
          <a:p>
            <a:r>
              <a:rPr lang="en-US" altLang="zh-CN" dirty="0">
                <a:latin typeface="华文新魏" panose="02010800040101010101" pitchFamily="2" charset="-122"/>
                <a:ea typeface="华文新魏" panose="02010800040101010101" pitchFamily="2" charset="-122"/>
              </a:rPr>
              <a:t>int main(int </a:t>
            </a:r>
            <a:r>
              <a:rPr lang="en-US" altLang="zh-CN" dirty="0" err="1">
                <a:latin typeface="华文新魏" panose="02010800040101010101" pitchFamily="2" charset="-122"/>
                <a:ea typeface="华文新魏" panose="02010800040101010101" pitchFamily="2" charset="-122"/>
              </a:rPr>
              <a:t>argc</a:t>
            </a:r>
            <a:r>
              <a:rPr lang="en-US" altLang="zh-CN" dirty="0">
                <a:latin typeface="华文新魏" panose="02010800040101010101" pitchFamily="2" charset="-122"/>
                <a:ea typeface="华文新魏" panose="02010800040101010101" pitchFamily="2" charset="-122"/>
              </a:rPr>
              <a:t>, char *</a:t>
            </a:r>
            <a:r>
              <a:rPr lang="en-US" altLang="zh-CN" dirty="0" err="1">
                <a:latin typeface="华文新魏" panose="02010800040101010101" pitchFamily="2" charset="-122"/>
                <a:ea typeface="华文新魏" panose="02010800040101010101" pitchFamily="2" charset="-122"/>
              </a:rPr>
              <a:t>argv</a:t>
            </a:r>
            <a:r>
              <a:rPr lang="en-US" altLang="zh-CN" dirty="0">
                <a:latin typeface="华文新魏" panose="02010800040101010101" pitchFamily="2" charset="-122"/>
                <a:ea typeface="华文新魏" panose="02010800040101010101" pitchFamily="2" charset="-122"/>
              </a:rPr>
              <a:t>[ ]) {</a:t>
            </a:r>
          </a:p>
          <a:p>
            <a:r>
              <a:rPr lang="en-US" altLang="zh-CN" dirty="0">
                <a:latin typeface="华文新魏" panose="02010800040101010101" pitchFamily="2" charset="-122"/>
                <a:ea typeface="华文新魏" panose="02010800040101010101" pitchFamily="2" charset="-122"/>
              </a:rPr>
              <a:t>    B a(3);					//</a:t>
            </a:r>
            <a:r>
              <a:rPr lang="zh-CN" altLang="en-US" dirty="0">
                <a:latin typeface="华文新魏" panose="02010800040101010101" pitchFamily="2" charset="-122"/>
                <a:ea typeface="华文新魏" panose="02010800040101010101" pitchFamily="2" charset="-122"/>
              </a:rPr>
              <a:t>定义父类对象</a:t>
            </a:r>
            <a:r>
              <a:rPr lang="en-US" altLang="zh-CN" dirty="0">
                <a:latin typeface="华文新魏" panose="02010800040101010101" pitchFamily="2" charset="-122"/>
                <a:ea typeface="华文新魏" panose="02010800040101010101" pitchFamily="2" charset="-122"/>
              </a:rPr>
              <a:t>a</a:t>
            </a:r>
          </a:p>
          <a:p>
            <a:r>
              <a:rPr lang="en-US" altLang="zh-CN" dirty="0">
                <a:latin typeface="华文新魏" panose="02010800040101010101" pitchFamily="2" charset="-122"/>
                <a:ea typeface="华文新魏" panose="02010800040101010101" pitchFamily="2" charset="-122"/>
              </a:rPr>
              <a:t>    B &amp;b = a;				//</a:t>
            </a:r>
            <a:r>
              <a:rPr lang="zh-CN" altLang="en-US" dirty="0">
                <a:latin typeface="华文新魏" panose="02010800040101010101" pitchFamily="2" charset="-122"/>
                <a:ea typeface="华文新魏" panose="02010800040101010101" pitchFamily="2" charset="-122"/>
              </a:rPr>
              <a:t>父类引用指向父类对象</a:t>
            </a:r>
            <a:endParaRPr lang="en-US" altLang="zh-CN"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    D c(5, 7);				//</a:t>
            </a:r>
            <a:r>
              <a:rPr lang="zh-CN" altLang="en-US" dirty="0">
                <a:latin typeface="华文新魏" panose="02010800040101010101" pitchFamily="2" charset="-122"/>
                <a:ea typeface="华文新魏" panose="02010800040101010101" pitchFamily="2" charset="-122"/>
              </a:rPr>
              <a:t>定义子类对象</a:t>
            </a:r>
            <a:r>
              <a:rPr lang="en-US" altLang="zh-CN" dirty="0">
                <a:latin typeface="华文新魏" panose="02010800040101010101" pitchFamily="2" charset="-122"/>
                <a:ea typeface="华文新魏" panose="02010800040101010101" pitchFamily="2" charset="-122"/>
              </a:rPr>
              <a:t>c</a:t>
            </a:r>
          </a:p>
          <a:p>
            <a:r>
              <a:rPr lang="en-US" altLang="zh-CN" dirty="0">
                <a:latin typeface="华文新魏" panose="02010800040101010101" pitchFamily="2" charset="-122"/>
                <a:ea typeface="华文新魏" panose="02010800040101010101" pitchFamily="2" charset="-122"/>
              </a:rPr>
              <a:t>    D &amp;d = c;				//</a:t>
            </a:r>
            <a:r>
              <a:rPr lang="zh-CN" altLang="en-US" dirty="0">
                <a:latin typeface="华文新魏" panose="02010800040101010101" pitchFamily="2" charset="-122"/>
                <a:ea typeface="华文新魏" panose="02010800040101010101" pitchFamily="2" charset="-122"/>
              </a:rPr>
              <a:t>子类引用指向子类对象</a:t>
            </a:r>
            <a:endParaRPr lang="en-US" altLang="zh-CN"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    B *pb = &amp;a;				//</a:t>
            </a:r>
            <a:r>
              <a:rPr lang="zh-CN" altLang="en-US" dirty="0">
                <a:latin typeface="华文新魏" panose="02010800040101010101" pitchFamily="2" charset="-122"/>
                <a:ea typeface="华文新魏" panose="02010800040101010101" pitchFamily="2" charset="-122"/>
              </a:rPr>
              <a:t>定义父类指针</a:t>
            </a:r>
            <a:r>
              <a:rPr lang="en-US" altLang="zh-CN" dirty="0">
                <a:latin typeface="华文新魏" panose="02010800040101010101" pitchFamily="2" charset="-122"/>
                <a:ea typeface="华文新魏" panose="02010800040101010101" pitchFamily="2" charset="-122"/>
              </a:rPr>
              <a:t>pb</a:t>
            </a:r>
            <a:r>
              <a:rPr lang="zh-CN" altLang="en-US" dirty="0">
                <a:latin typeface="华文新魏" panose="02010800040101010101" pitchFamily="2" charset="-122"/>
                <a:ea typeface="华文新魏" panose="02010800040101010101" pitchFamily="2" charset="-122"/>
              </a:rPr>
              <a:t>指向父类对象</a:t>
            </a:r>
            <a:r>
              <a:rPr lang="en-US" altLang="zh-CN" dirty="0">
                <a:latin typeface="华文新魏" panose="02010800040101010101" pitchFamily="2" charset="-122"/>
                <a:ea typeface="华文新魏" panose="02010800040101010101" pitchFamily="2" charset="-122"/>
              </a:rPr>
              <a:t>a</a:t>
            </a:r>
          </a:p>
          <a:p>
            <a:r>
              <a:rPr lang="en-US" altLang="zh-CN" dirty="0">
                <a:latin typeface="华文新魏" panose="02010800040101010101" pitchFamily="2" charset="-122"/>
                <a:ea typeface="华文新魏" panose="02010800040101010101" pitchFamily="2" charset="-122"/>
              </a:rPr>
              <a:t>    D *pc(</a:t>
            </a:r>
            <a:r>
              <a:rPr lang="en-US" altLang="zh-CN" dirty="0" err="1">
                <a:latin typeface="华文新魏" panose="02010800040101010101" pitchFamily="2" charset="-122"/>
                <a:ea typeface="华文新魏" panose="02010800040101010101" pitchFamily="2" charset="-122"/>
              </a:rPr>
              <a:t>nullptr</a:t>
            </a:r>
            <a:r>
              <a:rPr lang="en-US" altLang="zh-CN" dirty="0">
                <a:latin typeface="华文新魏" panose="02010800040101010101" pitchFamily="2" charset="-122"/>
                <a:ea typeface="华文新魏" panose="02010800040101010101" pitchFamily="2" charset="-122"/>
              </a:rPr>
              <a:t>);				//</a:t>
            </a:r>
            <a:r>
              <a:rPr lang="zh-CN" altLang="en-US" dirty="0">
                <a:latin typeface="华文新魏" panose="02010800040101010101" pitchFamily="2" charset="-122"/>
                <a:ea typeface="华文新魏" panose="02010800040101010101" pitchFamily="2" charset="-122"/>
              </a:rPr>
              <a:t>定义子类指针</a:t>
            </a:r>
            <a:r>
              <a:rPr lang="en-US" altLang="zh-CN" dirty="0">
                <a:latin typeface="华文新魏" panose="02010800040101010101" pitchFamily="2" charset="-122"/>
                <a:ea typeface="华文新魏" panose="02010800040101010101" pitchFamily="2" charset="-122"/>
              </a:rPr>
              <a:t>pc</a:t>
            </a:r>
            <a:r>
              <a:rPr lang="zh-CN" altLang="en-US" dirty="0">
                <a:latin typeface="华文新魏" panose="02010800040101010101" pitchFamily="2" charset="-122"/>
                <a:ea typeface="华文新魏" panose="02010800040101010101" pitchFamily="2" charset="-122"/>
              </a:rPr>
              <a:t>并设为空指针</a:t>
            </a:r>
          </a:p>
          <a:p>
            <a:r>
              <a:rPr lang="zh-CN" altLang="en-US" dirty="0">
                <a:latin typeface="华文新魏" panose="02010800040101010101" pitchFamily="2" charset="-122"/>
                <a:ea typeface="华文新魏" panose="02010800040101010101" pitchFamily="2" charset="-122"/>
              </a:rPr>
              <a:t>    </a:t>
            </a:r>
            <a:r>
              <a:rPr lang="en-US" altLang="zh-CN" dirty="0">
                <a:latin typeface="华文新魏" panose="02010800040101010101" pitchFamily="2" charset="-122"/>
                <a:ea typeface="华文新魏" panose="02010800040101010101" pitchFamily="2" charset="-122"/>
              </a:rPr>
              <a:t>if (</a:t>
            </a:r>
            <a:r>
              <a:rPr lang="en-US" altLang="zh-CN" dirty="0" err="1">
                <a:latin typeface="华文新魏" panose="02010800040101010101" pitchFamily="2" charset="-122"/>
                <a:ea typeface="华文新魏" panose="02010800040101010101" pitchFamily="2" charset="-122"/>
              </a:rPr>
              <a:t>argc</a:t>
            </a:r>
            <a:r>
              <a:rPr lang="en-US" altLang="zh-CN" dirty="0">
                <a:latin typeface="华文新魏" panose="02010800040101010101" pitchFamily="2" charset="-122"/>
                <a:ea typeface="华文新魏" panose="02010800040101010101" pitchFamily="2" charset="-122"/>
              </a:rPr>
              <a:t> &lt; 2) pb = &amp;c;			</a:t>
            </a:r>
            <a:r>
              <a:rPr lang="en-US" altLang="zh-CN" dirty="0">
                <a:solidFill>
                  <a:srgbClr val="FF0000"/>
                </a:solidFill>
                <a:latin typeface="华文新魏" panose="02010800040101010101" pitchFamily="2" charset="-122"/>
                <a:ea typeface="华文新魏" panose="02010800040101010101" pitchFamily="2" charset="-122"/>
              </a:rPr>
              <a:t>//</a:t>
            </a:r>
            <a:r>
              <a:rPr lang="zh-CN" altLang="en-US" dirty="0">
                <a:solidFill>
                  <a:srgbClr val="FF0000"/>
                </a:solidFill>
                <a:latin typeface="华文新魏" panose="02010800040101010101" pitchFamily="2" charset="-122"/>
                <a:ea typeface="华文新魏" panose="02010800040101010101" pitchFamily="2" charset="-122"/>
              </a:rPr>
              <a:t>父类指针指向子类对象</a:t>
            </a:r>
            <a:endParaRPr lang="en-US" altLang="zh-CN" dirty="0">
              <a:solidFill>
                <a:srgbClr val="FF0000"/>
              </a:solidFill>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    if (</a:t>
            </a:r>
            <a:r>
              <a:rPr lang="en-US" altLang="zh-CN" dirty="0" err="1">
                <a:latin typeface="华文新魏" panose="02010800040101010101" pitchFamily="2" charset="-122"/>
                <a:ea typeface="华文新魏" panose="02010800040101010101" pitchFamily="2" charset="-122"/>
              </a:rPr>
              <a:t>typeid</a:t>
            </a:r>
            <a:r>
              <a:rPr lang="en-US" altLang="zh-CN" dirty="0">
                <a:latin typeface="华文新魏" panose="02010800040101010101" pitchFamily="2" charset="-122"/>
                <a:ea typeface="华文新魏" panose="02010800040101010101" pitchFamily="2" charset="-122"/>
              </a:rPr>
              <a:t>(</a:t>
            </a:r>
            <a:r>
              <a:rPr lang="en-US" altLang="zh-CN" dirty="0">
                <a:solidFill>
                  <a:srgbClr val="FF0000"/>
                </a:solidFill>
                <a:latin typeface="华文新魏" panose="02010800040101010101" pitchFamily="2" charset="-122"/>
                <a:ea typeface="华文新魏" panose="02010800040101010101" pitchFamily="2" charset="-122"/>
              </a:rPr>
              <a:t>*pb</a:t>
            </a:r>
            <a:r>
              <a:rPr lang="en-US" altLang="zh-CN" dirty="0">
                <a:latin typeface="华文新魏" panose="02010800040101010101" pitchFamily="2" charset="-122"/>
                <a:ea typeface="华文新魏" panose="02010800040101010101" pitchFamily="2" charset="-122"/>
              </a:rPr>
              <a:t>) == </a:t>
            </a:r>
            <a:r>
              <a:rPr lang="en-US" altLang="zh-CN" dirty="0" err="1">
                <a:latin typeface="华文新魏" panose="02010800040101010101" pitchFamily="2" charset="-122"/>
                <a:ea typeface="华文新魏" panose="02010800040101010101" pitchFamily="2" charset="-122"/>
              </a:rPr>
              <a:t>typeid</a:t>
            </a:r>
            <a:r>
              <a:rPr lang="en-US" altLang="zh-CN" dirty="0">
                <a:latin typeface="华文新魏" panose="02010800040101010101" pitchFamily="2" charset="-122"/>
                <a:ea typeface="华文新魏" panose="02010800040101010101" pitchFamily="2" charset="-122"/>
              </a:rPr>
              <a:t>(D)) {		//</a:t>
            </a:r>
            <a:r>
              <a:rPr lang="zh-CN" altLang="en-US" dirty="0">
                <a:latin typeface="华文新魏" panose="02010800040101010101" pitchFamily="2" charset="-122"/>
                <a:ea typeface="华文新魏" panose="02010800040101010101" pitchFamily="2" charset="-122"/>
              </a:rPr>
              <a:t>判断父类指针是否指向子类对象</a:t>
            </a:r>
          </a:p>
          <a:p>
            <a:r>
              <a:rPr lang="zh-CN" altLang="en-US" dirty="0">
                <a:latin typeface="华文新魏" panose="02010800040101010101" pitchFamily="2" charset="-122"/>
                <a:ea typeface="华文新魏" panose="02010800040101010101" pitchFamily="2" charset="-122"/>
              </a:rPr>
              <a:t>        </a:t>
            </a:r>
            <a:r>
              <a:rPr lang="en-US" altLang="zh-CN" dirty="0">
                <a:latin typeface="华文新魏" panose="02010800040101010101" pitchFamily="2" charset="-122"/>
                <a:ea typeface="华文新魏" panose="02010800040101010101" pitchFamily="2" charset="-122"/>
              </a:rPr>
              <a:t>pc = (D*)pb;				//C</a:t>
            </a:r>
            <a:r>
              <a:rPr lang="zh-CN" altLang="en-US" dirty="0">
                <a:latin typeface="华文新魏" panose="02010800040101010101" pitchFamily="2" charset="-122"/>
                <a:ea typeface="华文新魏" panose="02010800040101010101" pitchFamily="2" charset="-122"/>
              </a:rPr>
              <a:t>语言的强制转换，</a:t>
            </a:r>
            <a:r>
              <a:rPr lang="zh-CN" altLang="en-US" dirty="0">
                <a:solidFill>
                  <a:srgbClr val="FF0000"/>
                </a:solidFill>
                <a:latin typeface="华文新魏" panose="02010800040101010101" pitchFamily="2" charset="-122"/>
                <a:ea typeface="华文新魏" panose="02010800040101010101" pitchFamily="2" charset="-122"/>
              </a:rPr>
              <a:t>当</a:t>
            </a:r>
            <a:r>
              <a:rPr lang="en-US" altLang="zh-CN" dirty="0">
                <a:solidFill>
                  <a:srgbClr val="FF0000"/>
                </a:solidFill>
                <a:latin typeface="华文新魏" panose="02010800040101010101" pitchFamily="2" charset="-122"/>
                <a:ea typeface="华文新魏" panose="02010800040101010101" pitchFamily="2" charset="-122"/>
              </a:rPr>
              <a:t>if</a:t>
            </a:r>
            <a:r>
              <a:rPr lang="zh-CN" altLang="en-US" dirty="0">
                <a:solidFill>
                  <a:srgbClr val="FF0000"/>
                </a:solidFill>
                <a:latin typeface="华文新魏" panose="02010800040101010101" pitchFamily="2" charset="-122"/>
                <a:ea typeface="华文新魏" panose="02010800040101010101" pitchFamily="2" charset="-122"/>
              </a:rPr>
              <a:t>条件满足时，转换是安全的</a:t>
            </a:r>
          </a:p>
          <a:p>
            <a:r>
              <a:rPr lang="zh-CN" altLang="en-US" dirty="0">
                <a:latin typeface="华文新魏" panose="02010800040101010101" pitchFamily="2" charset="-122"/>
                <a:ea typeface="华文新魏" panose="02010800040101010101" pitchFamily="2" charset="-122"/>
              </a:rPr>
              <a:t>        </a:t>
            </a:r>
            <a:r>
              <a:rPr lang="en-US" altLang="zh-CN" dirty="0">
                <a:latin typeface="华文新魏" panose="02010800040101010101" pitchFamily="2" charset="-122"/>
                <a:ea typeface="华文新魏" panose="02010800040101010101" pitchFamily="2" charset="-122"/>
              </a:rPr>
              <a:t>pc = </a:t>
            </a:r>
            <a:r>
              <a:rPr lang="en-US" altLang="zh-CN" dirty="0" err="1">
                <a:latin typeface="华文新魏" panose="02010800040101010101" pitchFamily="2" charset="-122"/>
                <a:ea typeface="华文新魏" panose="02010800040101010101" pitchFamily="2" charset="-122"/>
              </a:rPr>
              <a:t>static_cast</a:t>
            </a:r>
            <a:r>
              <a:rPr lang="en-US" altLang="zh-CN" dirty="0">
                <a:latin typeface="华文新魏" panose="02010800040101010101" pitchFamily="2" charset="-122"/>
                <a:ea typeface="华文新魏" panose="02010800040101010101" pitchFamily="2" charset="-122"/>
              </a:rPr>
              <a:t>&lt;D*&gt;(pb);		//</a:t>
            </a:r>
            <a:r>
              <a:rPr lang="zh-CN" altLang="en-US" dirty="0">
                <a:latin typeface="华文新魏" panose="02010800040101010101" pitchFamily="2" charset="-122"/>
                <a:ea typeface="华文新魏" panose="02010800040101010101" pitchFamily="2" charset="-122"/>
              </a:rPr>
              <a:t>静态强制转换，安全，因为</a:t>
            </a:r>
            <a:r>
              <a:rPr lang="en-US" altLang="zh-CN" dirty="0">
                <a:latin typeface="华文新魏" panose="02010800040101010101" pitchFamily="2" charset="-122"/>
                <a:ea typeface="华文新魏" panose="02010800040101010101" pitchFamily="2" charset="-122"/>
              </a:rPr>
              <a:t>pb</a:t>
            </a:r>
            <a:r>
              <a:rPr lang="zh-CN" altLang="en-US" dirty="0">
                <a:latin typeface="华文新魏" panose="02010800040101010101" pitchFamily="2" charset="-122"/>
                <a:ea typeface="华文新魏" panose="02010800040101010101" pitchFamily="2" charset="-122"/>
              </a:rPr>
              <a:t>指向</a:t>
            </a:r>
            <a:r>
              <a:rPr lang="en-US" altLang="zh-CN" dirty="0">
                <a:latin typeface="华文新魏" panose="02010800040101010101" pitchFamily="2" charset="-122"/>
                <a:ea typeface="华文新魏" panose="02010800040101010101" pitchFamily="2" charset="-122"/>
              </a:rPr>
              <a:t>D</a:t>
            </a:r>
            <a:r>
              <a:rPr lang="zh-CN" altLang="en-US" dirty="0">
                <a:latin typeface="华文新魏" panose="02010800040101010101" pitchFamily="2" charset="-122"/>
                <a:ea typeface="华文新魏" panose="02010800040101010101" pitchFamily="2" charset="-122"/>
              </a:rPr>
              <a:t>类</a:t>
            </a:r>
          </a:p>
          <a:p>
            <a:r>
              <a:rPr lang="zh-CN" altLang="en-US" dirty="0">
                <a:latin typeface="华文新魏" panose="02010800040101010101" pitchFamily="2" charset="-122"/>
                <a:ea typeface="华文新魏" panose="02010800040101010101" pitchFamily="2" charset="-122"/>
              </a:rPr>
              <a:t>        </a:t>
            </a:r>
            <a:r>
              <a:rPr lang="en-US" altLang="zh-CN" dirty="0">
                <a:latin typeface="华文新魏" panose="02010800040101010101" pitchFamily="2" charset="-122"/>
                <a:ea typeface="华文新魏" panose="02010800040101010101" pitchFamily="2" charset="-122"/>
              </a:rPr>
              <a:t>pc = </a:t>
            </a:r>
            <a:r>
              <a:rPr lang="en-US" altLang="zh-CN" dirty="0" err="1">
                <a:latin typeface="华文新魏" panose="02010800040101010101" pitchFamily="2" charset="-122"/>
                <a:ea typeface="华文新魏" panose="02010800040101010101" pitchFamily="2" charset="-122"/>
              </a:rPr>
              <a:t>dynamic_cast</a:t>
            </a:r>
            <a:r>
              <a:rPr lang="en-US" altLang="zh-CN" dirty="0">
                <a:latin typeface="华文新魏" panose="02010800040101010101" pitchFamily="2" charset="-122"/>
                <a:ea typeface="华文新魏" panose="02010800040101010101" pitchFamily="2" charset="-122"/>
              </a:rPr>
              <a:t>&lt;D*&gt;(pb);		//</a:t>
            </a:r>
            <a:r>
              <a:rPr lang="zh-CN" altLang="en-US" dirty="0">
                <a:latin typeface="华文新魏" panose="02010800040101010101" pitchFamily="2" charset="-122"/>
                <a:ea typeface="华文新魏" panose="02010800040101010101" pitchFamily="2" charset="-122"/>
              </a:rPr>
              <a:t>动态强制转换：向下转换</a:t>
            </a:r>
            <a:r>
              <a:rPr lang="en-US" altLang="zh-CN" dirty="0">
                <a:latin typeface="华文新魏" panose="02010800040101010101" pitchFamily="2" charset="-122"/>
                <a:ea typeface="华文新魏" panose="02010800040101010101" pitchFamily="2" charset="-122"/>
              </a:rPr>
              <a:t>B</a:t>
            </a:r>
            <a:r>
              <a:rPr lang="zh-CN" altLang="en-US" dirty="0">
                <a:latin typeface="华文新魏" panose="02010800040101010101" pitchFamily="2" charset="-122"/>
                <a:ea typeface="华文新魏" panose="02010800040101010101" pitchFamily="2" charset="-122"/>
              </a:rPr>
              <a:t>须有虚函数</a:t>
            </a:r>
          </a:p>
          <a:p>
            <a:r>
              <a:rPr lang="zh-CN" altLang="en-US" dirty="0">
                <a:latin typeface="华文新魏" panose="02010800040101010101" pitchFamily="2" charset="-122"/>
                <a:ea typeface="华文新魏" panose="02010800040101010101" pitchFamily="2" charset="-122"/>
              </a:rPr>
              <a:t>        </a:t>
            </a:r>
            <a:r>
              <a:rPr lang="en-US" altLang="zh-CN" dirty="0">
                <a:latin typeface="华文新魏" panose="02010800040101010101" pitchFamily="2" charset="-122"/>
                <a:ea typeface="华文新魏" panose="02010800040101010101" pitchFamily="2" charset="-122"/>
              </a:rPr>
              <a:t>pc = </a:t>
            </a:r>
            <a:r>
              <a:rPr lang="en-US" altLang="zh-CN" dirty="0" err="1">
                <a:latin typeface="华文新魏" panose="02010800040101010101" pitchFamily="2" charset="-122"/>
                <a:ea typeface="华文新魏" panose="02010800040101010101" pitchFamily="2" charset="-122"/>
              </a:rPr>
              <a:t>reinterpret_cast</a:t>
            </a:r>
            <a:r>
              <a:rPr lang="en-US" altLang="zh-CN" dirty="0">
                <a:latin typeface="华文新魏" panose="02010800040101010101" pitchFamily="2" charset="-122"/>
                <a:ea typeface="华文新魏" panose="02010800040101010101" pitchFamily="2" charset="-122"/>
              </a:rPr>
              <a:t>&lt;D*&gt;(pb);		//</a:t>
            </a:r>
            <a:r>
              <a:rPr lang="zh-CN" altLang="en-US" dirty="0">
                <a:latin typeface="华文新魏" panose="02010800040101010101" pitchFamily="2" charset="-122"/>
                <a:ea typeface="华文新魏" panose="02010800040101010101" pitchFamily="2" charset="-122"/>
              </a:rPr>
              <a:t>重释类型转换，安全，因为</a:t>
            </a:r>
            <a:r>
              <a:rPr lang="en-US" altLang="zh-CN" dirty="0">
                <a:latin typeface="华文新魏" panose="02010800040101010101" pitchFamily="2" charset="-122"/>
                <a:ea typeface="华文新魏" panose="02010800040101010101" pitchFamily="2" charset="-122"/>
              </a:rPr>
              <a:t>pb</a:t>
            </a:r>
            <a:r>
              <a:rPr lang="zh-CN" altLang="en-US" dirty="0">
                <a:latin typeface="华文新魏" panose="02010800040101010101" pitchFamily="2" charset="-122"/>
                <a:ea typeface="华文新魏" panose="02010800040101010101" pitchFamily="2" charset="-122"/>
              </a:rPr>
              <a:t>指向</a:t>
            </a:r>
            <a:r>
              <a:rPr lang="en-US" altLang="zh-CN" dirty="0">
                <a:latin typeface="华文新魏" panose="02010800040101010101" pitchFamily="2" charset="-122"/>
                <a:ea typeface="华文新魏" panose="02010800040101010101" pitchFamily="2" charset="-122"/>
              </a:rPr>
              <a:t>D</a:t>
            </a:r>
            <a:r>
              <a:rPr lang="zh-CN" altLang="en-US" dirty="0">
                <a:latin typeface="华文新魏" panose="02010800040101010101" pitchFamily="2" charset="-122"/>
                <a:ea typeface="华文新魏" panose="02010800040101010101" pitchFamily="2" charset="-122"/>
              </a:rPr>
              <a:t>类</a:t>
            </a:r>
          </a:p>
          <a:p>
            <a:r>
              <a:rPr lang="zh-CN" altLang="en-US" dirty="0">
                <a:latin typeface="华文新魏" panose="02010800040101010101" pitchFamily="2" charset="-122"/>
                <a:ea typeface="华文新魏" panose="02010800040101010101" pitchFamily="2" charset="-122"/>
              </a:rPr>
              <a:t>        </a:t>
            </a:r>
            <a:r>
              <a:rPr lang="en-US" altLang="zh-CN" dirty="0">
                <a:latin typeface="华文新魏" panose="02010800040101010101" pitchFamily="2" charset="-122"/>
                <a:ea typeface="华文新魏" panose="02010800040101010101" pitchFamily="2" charset="-122"/>
              </a:rPr>
              <a:t>pc-&gt;g( );				//</a:t>
            </a:r>
            <a:r>
              <a:rPr lang="zh-CN" altLang="en-US" dirty="0">
                <a:latin typeface="华文新魏" panose="02010800040101010101" pitchFamily="2" charset="-122"/>
                <a:ea typeface="华文新魏" panose="02010800040101010101" pitchFamily="2" charset="-122"/>
              </a:rPr>
              <a:t>输出</a:t>
            </a:r>
            <a:r>
              <a:rPr lang="en-US" altLang="zh-CN" dirty="0">
                <a:latin typeface="华文新魏" panose="02010800040101010101" pitchFamily="2" charset="-122"/>
                <a:ea typeface="华文新魏" panose="02010800040101010101" pitchFamily="2" charset="-122"/>
              </a:rPr>
              <a:t>G</a:t>
            </a:r>
            <a:r>
              <a:rPr lang="zh-CN" altLang="en-US" dirty="0">
                <a:latin typeface="华文新魏" panose="02010800040101010101" pitchFamily="2" charset="-122"/>
                <a:ea typeface="华文新魏" panose="02010800040101010101" pitchFamily="2" charset="-122"/>
              </a:rPr>
              <a:t>，</a:t>
            </a:r>
            <a:r>
              <a:rPr lang="zh-CN" altLang="en-US" dirty="0">
                <a:solidFill>
                  <a:srgbClr val="FF0000"/>
                </a:solidFill>
                <a:latin typeface="华文新魏" panose="02010800040101010101" pitchFamily="2" charset="-122"/>
                <a:ea typeface="华文新魏" panose="02010800040101010101" pitchFamily="2" charset="-122"/>
              </a:rPr>
              <a:t>编译时</a:t>
            </a:r>
            <a:r>
              <a:rPr lang="en-US" altLang="zh-CN" dirty="0">
                <a:solidFill>
                  <a:srgbClr val="FF0000"/>
                </a:solidFill>
                <a:latin typeface="华文新魏" panose="02010800040101010101" pitchFamily="2" charset="-122"/>
                <a:ea typeface="华文新魏" panose="02010800040101010101" pitchFamily="2" charset="-122"/>
              </a:rPr>
              <a:t>pb</a:t>
            </a:r>
            <a:r>
              <a:rPr lang="zh-CN" altLang="en-US" dirty="0">
                <a:solidFill>
                  <a:srgbClr val="FF0000"/>
                </a:solidFill>
                <a:latin typeface="华文新魏" panose="02010800040101010101" pitchFamily="2" charset="-122"/>
                <a:ea typeface="华文新魏" panose="02010800040101010101" pitchFamily="2" charset="-122"/>
              </a:rPr>
              <a:t>无法调用</a:t>
            </a:r>
            <a:r>
              <a:rPr lang="en-US" altLang="zh-CN" dirty="0">
                <a:solidFill>
                  <a:srgbClr val="FF0000"/>
                </a:solidFill>
                <a:latin typeface="华文新魏" panose="02010800040101010101" pitchFamily="2" charset="-122"/>
                <a:ea typeface="华文新魏" panose="02010800040101010101" pitchFamily="2" charset="-122"/>
              </a:rPr>
              <a:t>g( )</a:t>
            </a:r>
          </a:p>
          <a:p>
            <a:r>
              <a:rPr lang="en-US" altLang="zh-CN" dirty="0">
                <a:latin typeface="华文新魏" panose="02010800040101010101" pitchFamily="2" charset="-122"/>
                <a:ea typeface="华文新魏" panose="02010800040101010101" pitchFamily="2" charset="-122"/>
              </a:rPr>
              <a:t>    }</a:t>
            </a:r>
          </a:p>
          <a:p>
            <a:r>
              <a:rPr lang="en-US" altLang="zh-CN" dirty="0">
                <a:latin typeface="华文新魏" panose="02010800040101010101" pitchFamily="2" charset="-122"/>
                <a:ea typeface="华文新魏" panose="02010800040101010101" pitchFamily="2" charset="-122"/>
              </a:rPr>
              <a:t>    </a:t>
            </a:r>
            <a:r>
              <a:rPr lang="en-US" altLang="zh-CN" dirty="0" err="1">
                <a:latin typeface="华文新魏" panose="02010800040101010101" pitchFamily="2" charset="-122"/>
                <a:ea typeface="华文新魏" panose="02010800040101010101" pitchFamily="2" charset="-122"/>
              </a:rPr>
              <a:t>cout</a:t>
            </a:r>
            <a:r>
              <a:rPr lang="en-US" altLang="zh-CN" dirty="0">
                <a:latin typeface="华文新魏" panose="02010800040101010101" pitchFamily="2" charset="-122"/>
                <a:ea typeface="华文新魏" panose="02010800040101010101" pitchFamily="2" charset="-122"/>
              </a:rPr>
              <a:t> &lt;&lt; </a:t>
            </a:r>
            <a:r>
              <a:rPr lang="en-US" altLang="zh-CN" dirty="0" err="1">
                <a:latin typeface="华文新魏" panose="02010800040101010101" pitchFamily="2" charset="-122"/>
                <a:ea typeface="华文新魏" panose="02010800040101010101" pitchFamily="2" charset="-122"/>
              </a:rPr>
              <a:t>typeid</a:t>
            </a:r>
            <a:r>
              <a:rPr lang="en-US" altLang="zh-CN" dirty="0">
                <a:latin typeface="华文新魏" panose="02010800040101010101" pitchFamily="2" charset="-122"/>
                <a:ea typeface="华文新魏" panose="02010800040101010101" pitchFamily="2" charset="-122"/>
              </a:rPr>
              <a:t>(pc).name( )&lt;&lt;</a:t>
            </a:r>
            <a:r>
              <a:rPr lang="en-US" altLang="zh-CN" dirty="0" err="1">
                <a:latin typeface="华文新魏" panose="02010800040101010101" pitchFamily="2" charset="-122"/>
                <a:ea typeface="华文新魏" panose="02010800040101010101" pitchFamily="2" charset="-122"/>
              </a:rPr>
              <a:t>endl</a:t>
            </a:r>
            <a:r>
              <a:rPr lang="en-US" altLang="zh-CN" dirty="0">
                <a:latin typeface="华文新魏" panose="02010800040101010101" pitchFamily="2" charset="-122"/>
                <a:ea typeface="华文新魏" panose="02010800040101010101" pitchFamily="2" charset="-122"/>
              </a:rPr>
              <a:t>;	//</a:t>
            </a:r>
            <a:r>
              <a:rPr lang="zh-CN" altLang="en-US" dirty="0">
                <a:latin typeface="华文新魏" panose="02010800040101010101" pitchFamily="2" charset="-122"/>
                <a:ea typeface="华文新魏" panose="02010800040101010101" pitchFamily="2" charset="-122"/>
              </a:rPr>
              <a:t>输出</a:t>
            </a:r>
            <a:r>
              <a:rPr lang="en-US" altLang="zh-CN" dirty="0">
                <a:latin typeface="华文新魏" panose="02010800040101010101" pitchFamily="2" charset="-122"/>
                <a:ea typeface="华文新魏" panose="02010800040101010101" pitchFamily="2" charset="-122"/>
              </a:rPr>
              <a:t>struct D*</a:t>
            </a:r>
            <a:r>
              <a:rPr lang="zh-CN" altLang="en-US" dirty="0">
                <a:latin typeface="华文新魏" panose="02010800040101010101" pitchFamily="2" charset="-122"/>
                <a:ea typeface="华文新魏" panose="02010800040101010101" pitchFamily="2" charset="-122"/>
              </a:rPr>
              <a:t>，</a:t>
            </a:r>
            <a:r>
              <a:rPr lang="en-US" altLang="zh-CN" dirty="0" err="1">
                <a:latin typeface="华文新魏" panose="02010800040101010101" pitchFamily="2" charset="-122"/>
                <a:ea typeface="华文新魏" panose="02010800040101010101" pitchFamily="2" charset="-122"/>
              </a:rPr>
              <a:t>gcc</a:t>
            </a:r>
            <a:r>
              <a:rPr lang="zh-CN" altLang="en-US" dirty="0">
                <a:latin typeface="华文新魏" panose="02010800040101010101" pitchFamily="2" charset="-122"/>
                <a:ea typeface="华文新魏" panose="02010800040101010101" pitchFamily="2" charset="-122"/>
              </a:rPr>
              <a:t>下输出</a:t>
            </a:r>
            <a:r>
              <a:rPr lang="en-US" altLang="zh-CN" dirty="0">
                <a:latin typeface="华文新魏" panose="02010800040101010101" pitchFamily="2" charset="-122"/>
                <a:ea typeface="华文新魏" panose="02010800040101010101" pitchFamily="2" charset="-122"/>
              </a:rPr>
              <a:t>P1D</a:t>
            </a:r>
          </a:p>
          <a:p>
            <a:r>
              <a:rPr lang="en-US" altLang="zh-CN" dirty="0">
                <a:latin typeface="华文新魏" panose="02010800040101010101" pitchFamily="2" charset="-122"/>
                <a:ea typeface="华文新魏" panose="02010800040101010101" pitchFamily="2" charset="-122"/>
              </a:rPr>
              <a:t>    </a:t>
            </a:r>
            <a:r>
              <a:rPr lang="en-US" altLang="zh-CN" dirty="0" err="1">
                <a:latin typeface="华文新魏" panose="02010800040101010101" pitchFamily="2" charset="-122"/>
                <a:ea typeface="华文新魏" panose="02010800040101010101" pitchFamily="2" charset="-122"/>
              </a:rPr>
              <a:t>cout</a:t>
            </a:r>
            <a:r>
              <a:rPr lang="en-US" altLang="zh-CN" dirty="0">
                <a:latin typeface="华文新魏" panose="02010800040101010101" pitchFamily="2" charset="-122"/>
                <a:ea typeface="华文新魏" panose="02010800040101010101" pitchFamily="2" charset="-122"/>
              </a:rPr>
              <a:t> &lt;&lt; </a:t>
            </a:r>
            <a:r>
              <a:rPr lang="en-US" altLang="zh-CN" dirty="0" err="1">
                <a:latin typeface="华文新魏" panose="02010800040101010101" pitchFamily="2" charset="-122"/>
                <a:ea typeface="华文新魏" panose="02010800040101010101" pitchFamily="2" charset="-122"/>
              </a:rPr>
              <a:t>typeid</a:t>
            </a:r>
            <a:r>
              <a:rPr lang="en-US" altLang="zh-CN" dirty="0">
                <a:latin typeface="华文新魏" panose="02010800040101010101" pitchFamily="2" charset="-122"/>
                <a:ea typeface="华文新魏" panose="02010800040101010101" pitchFamily="2" charset="-122"/>
              </a:rPr>
              <a:t>(*pc).name( ) &lt;&lt; </a:t>
            </a:r>
            <a:r>
              <a:rPr lang="en-US" altLang="zh-CN" dirty="0" err="1">
                <a:latin typeface="华文新魏" panose="02010800040101010101" pitchFamily="2" charset="-122"/>
                <a:ea typeface="华文新魏" panose="02010800040101010101" pitchFamily="2" charset="-122"/>
              </a:rPr>
              <a:t>endl</a:t>
            </a:r>
            <a:r>
              <a:rPr lang="en-US" altLang="zh-CN" dirty="0">
                <a:latin typeface="华文新魏" panose="02010800040101010101" pitchFamily="2" charset="-122"/>
                <a:ea typeface="华文新魏" panose="02010800040101010101" pitchFamily="2" charset="-122"/>
              </a:rPr>
              <a:t>;	//</a:t>
            </a:r>
            <a:r>
              <a:rPr lang="zh-CN" altLang="en-US" dirty="0">
                <a:latin typeface="华文新魏" panose="02010800040101010101" pitchFamily="2" charset="-122"/>
                <a:ea typeface="华文新魏" panose="02010800040101010101" pitchFamily="2" charset="-122"/>
              </a:rPr>
              <a:t>输出</a:t>
            </a:r>
            <a:r>
              <a:rPr lang="en-US" altLang="zh-CN" dirty="0">
                <a:latin typeface="华文新魏" panose="02010800040101010101" pitchFamily="2" charset="-122"/>
                <a:ea typeface="华文新魏" panose="02010800040101010101" pitchFamily="2" charset="-122"/>
              </a:rPr>
              <a:t>struct D</a:t>
            </a:r>
            <a:r>
              <a:rPr lang="zh-CN" altLang="en-US" dirty="0">
                <a:latin typeface="华文新魏" panose="02010800040101010101" pitchFamily="2" charset="-122"/>
                <a:ea typeface="华文新魏" panose="02010800040101010101" pitchFamily="2" charset="-122"/>
              </a:rPr>
              <a:t>。</a:t>
            </a:r>
            <a:r>
              <a:rPr lang="en-US" altLang="zh-CN" dirty="0" err="1">
                <a:latin typeface="华文新魏" panose="02010800040101010101" pitchFamily="2" charset="-122"/>
                <a:ea typeface="华文新魏" panose="02010800040101010101" pitchFamily="2" charset="-122"/>
              </a:rPr>
              <a:t>gcc</a:t>
            </a:r>
            <a:r>
              <a:rPr lang="zh-CN" altLang="en-US" dirty="0">
                <a:latin typeface="华文新魏" panose="02010800040101010101" pitchFamily="2" charset="-122"/>
                <a:ea typeface="华文新魏" panose="02010800040101010101" pitchFamily="2" charset="-122"/>
              </a:rPr>
              <a:t>下输出</a:t>
            </a:r>
            <a:r>
              <a:rPr lang="en-US" altLang="zh-CN" dirty="0">
                <a:latin typeface="华文新魏" panose="02010800040101010101" pitchFamily="2" charset="-122"/>
                <a:ea typeface="华文新魏" panose="02010800040101010101" pitchFamily="2" charset="-122"/>
              </a:rPr>
              <a:t>1D</a:t>
            </a:r>
          </a:p>
          <a:p>
            <a:r>
              <a:rPr lang="en-US" altLang="zh-CN" dirty="0">
                <a:latin typeface="华文新魏" panose="02010800040101010101" pitchFamily="2" charset="-122"/>
                <a:ea typeface="华文新魏" panose="02010800040101010101" pitchFamily="2" charset="-122"/>
              </a:rPr>
              <a:t>    </a:t>
            </a:r>
            <a:r>
              <a:rPr lang="en-US" altLang="zh-CN" dirty="0" err="1">
                <a:latin typeface="华文新魏" panose="02010800040101010101" pitchFamily="2" charset="-122"/>
                <a:ea typeface="华文新魏" panose="02010800040101010101" pitchFamily="2" charset="-122"/>
              </a:rPr>
              <a:t>cout</a:t>
            </a:r>
            <a:r>
              <a:rPr lang="en-US" altLang="zh-CN" dirty="0">
                <a:latin typeface="华文新魏" panose="02010800040101010101" pitchFamily="2" charset="-122"/>
                <a:ea typeface="华文新魏" panose="02010800040101010101" pitchFamily="2" charset="-122"/>
              </a:rPr>
              <a:t> &lt;&lt; </a:t>
            </a:r>
            <a:r>
              <a:rPr lang="en-US" altLang="zh-CN" dirty="0" err="1">
                <a:latin typeface="华文新魏" panose="02010800040101010101" pitchFamily="2" charset="-122"/>
                <a:ea typeface="华文新魏" panose="02010800040101010101" pitchFamily="2" charset="-122"/>
              </a:rPr>
              <a:t>typeid</a:t>
            </a:r>
            <a:r>
              <a:rPr lang="en-US" altLang="zh-CN" dirty="0">
                <a:latin typeface="华文新魏" panose="02010800040101010101" pitchFamily="2" charset="-122"/>
                <a:ea typeface="华文新魏" panose="02010800040101010101" pitchFamily="2" charset="-122"/>
              </a:rPr>
              <a:t>(B).before(</a:t>
            </a:r>
            <a:r>
              <a:rPr lang="en-US" altLang="zh-CN" dirty="0" err="1">
                <a:latin typeface="华文新魏" panose="02010800040101010101" pitchFamily="2" charset="-122"/>
                <a:ea typeface="华文新魏" panose="02010800040101010101" pitchFamily="2" charset="-122"/>
              </a:rPr>
              <a:t>typeid</a:t>
            </a:r>
            <a:r>
              <a:rPr lang="en-US" altLang="zh-CN" dirty="0">
                <a:latin typeface="华文新魏" panose="02010800040101010101" pitchFamily="2" charset="-122"/>
                <a:ea typeface="华文新魏" panose="02010800040101010101" pitchFamily="2" charset="-122"/>
              </a:rPr>
              <a:t>(D))&lt;&lt;</a:t>
            </a:r>
            <a:r>
              <a:rPr lang="en-US" altLang="zh-CN" dirty="0" err="1">
                <a:latin typeface="华文新魏" panose="02010800040101010101" pitchFamily="2" charset="-122"/>
                <a:ea typeface="华文新魏" panose="02010800040101010101" pitchFamily="2" charset="-122"/>
              </a:rPr>
              <a:t>endl</a:t>
            </a:r>
            <a:r>
              <a:rPr lang="en-US" altLang="zh-CN" dirty="0">
                <a:latin typeface="华文新魏" panose="02010800040101010101" pitchFamily="2" charset="-122"/>
                <a:ea typeface="华文新魏" panose="02010800040101010101" pitchFamily="2" charset="-122"/>
              </a:rPr>
              <a:t>;	//</a:t>
            </a:r>
            <a:r>
              <a:rPr lang="zh-CN" altLang="en-US" dirty="0">
                <a:latin typeface="华文新魏" panose="02010800040101010101" pitchFamily="2" charset="-122"/>
                <a:ea typeface="华文新魏" panose="02010800040101010101" pitchFamily="2" charset="-122"/>
              </a:rPr>
              <a:t>输出</a:t>
            </a:r>
            <a:r>
              <a:rPr lang="en-US" altLang="zh-CN" dirty="0">
                <a:latin typeface="华文新魏" panose="02010800040101010101" pitchFamily="2" charset="-122"/>
                <a:ea typeface="华文新魏" panose="02010800040101010101" pitchFamily="2" charset="-122"/>
              </a:rPr>
              <a:t>1</a:t>
            </a:r>
            <a:r>
              <a:rPr lang="zh-CN" altLang="en-US" dirty="0">
                <a:latin typeface="华文新魏" panose="02010800040101010101" pitchFamily="2" charset="-122"/>
                <a:ea typeface="华文新魏" panose="02010800040101010101" pitchFamily="2" charset="-122"/>
              </a:rPr>
              <a:t>即布尔值真：</a:t>
            </a:r>
            <a:r>
              <a:rPr lang="en-US" altLang="zh-CN" dirty="0">
                <a:latin typeface="华文新魏" panose="02010800040101010101" pitchFamily="2" charset="-122"/>
                <a:ea typeface="华文新魏" panose="02010800040101010101" pitchFamily="2" charset="-122"/>
              </a:rPr>
              <a:t>B</a:t>
            </a:r>
            <a:r>
              <a:rPr lang="zh-CN" altLang="en-US" dirty="0">
                <a:latin typeface="华文新魏" panose="02010800040101010101" pitchFamily="2" charset="-122"/>
                <a:ea typeface="华文新魏" panose="02010800040101010101" pitchFamily="2" charset="-122"/>
              </a:rPr>
              <a:t>是</a:t>
            </a:r>
            <a:r>
              <a:rPr lang="en-US" altLang="zh-CN" dirty="0">
                <a:latin typeface="华文新魏" panose="02010800040101010101" pitchFamily="2" charset="-122"/>
                <a:ea typeface="华文新魏" panose="02010800040101010101" pitchFamily="2" charset="-122"/>
              </a:rPr>
              <a:t>D</a:t>
            </a:r>
            <a:r>
              <a:rPr lang="zh-CN" altLang="en-US" dirty="0">
                <a:latin typeface="华文新魏" panose="02010800040101010101" pitchFamily="2" charset="-122"/>
                <a:ea typeface="华文新魏" panose="02010800040101010101" pitchFamily="2" charset="-122"/>
              </a:rPr>
              <a:t>的基类</a:t>
            </a:r>
          </a:p>
          <a:p>
            <a:r>
              <a:rPr lang="en-US" altLang="zh-CN" dirty="0">
                <a:latin typeface="华文新魏" panose="02010800040101010101" pitchFamily="2" charset="-122"/>
                <a:ea typeface="华文新魏" panose="02010800040101010101" pitchFamily="2" charset="-122"/>
              </a:rPr>
              <a:t>}</a:t>
            </a:r>
          </a:p>
        </p:txBody>
      </p:sp>
    </p:spTree>
    <p:extLst>
      <p:ext uri="{BB962C8B-B14F-4D97-AF65-F5344CB8AC3E}">
        <p14:creationId xmlns:p14="http://schemas.microsoft.com/office/powerpoint/2010/main" val="22004755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12</a:t>
            </a:r>
            <a:r>
              <a:rPr lang="zh-CN" altLang="en-US" b="1" dirty="0">
                <a:latin typeface="隶书" panose="02010509060101010101" pitchFamily="49" charset="-122"/>
                <a:ea typeface="隶书" panose="02010509060101010101" pitchFamily="49" charset="-122"/>
              </a:rPr>
              <a:t>章</a:t>
            </a:r>
            <a:r>
              <a:rPr lang="en-US" altLang="zh-CN" b="1" dirty="0">
                <a:latin typeface="隶书" panose="02010509060101010101" pitchFamily="49" charset="-122"/>
                <a:ea typeface="隶书" panose="02010509060101010101" pitchFamily="49" charset="-122"/>
              </a:rPr>
              <a:t>  </a:t>
            </a:r>
            <a:r>
              <a:rPr lang="zh-CN" altLang="en-US" b="1" dirty="0">
                <a:latin typeface="隶书" panose="02010509060101010101" pitchFamily="49" charset="-122"/>
                <a:ea typeface="隶书" panose="02010509060101010101" pitchFamily="49" charset="-122"/>
              </a:rPr>
              <a:t>类型解析、转换与推导</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838200" y="1825625"/>
            <a:ext cx="10515600" cy="588119"/>
          </a:xfrm>
        </p:spPr>
        <p:txBody>
          <a:bodyPr/>
          <a:lstStyle/>
          <a:p>
            <a:pPr>
              <a:buFont typeface="Wingdings" panose="05000000000000000000" pitchFamily="2" charset="2"/>
              <a:buChar char="u"/>
            </a:pPr>
            <a:r>
              <a:rPr lang="en-US" altLang="zh-CN" dirty="0">
                <a:latin typeface="华文新魏" panose="02010800040101010101" pitchFamily="2" charset="-122"/>
                <a:ea typeface="华文新魏" panose="02010800040101010101" pitchFamily="2" charset="-122"/>
              </a:rPr>
              <a:t>12.3  </a:t>
            </a:r>
            <a:r>
              <a:rPr lang="zh-CN" altLang="en-US" dirty="0">
                <a:latin typeface="华文新魏" panose="02010800040101010101" pitchFamily="2" charset="-122"/>
                <a:ea typeface="华文新魏" panose="02010800040101010101" pitchFamily="2" charset="-122"/>
              </a:rPr>
              <a:t>类型转换实例</a:t>
            </a:r>
          </a:p>
        </p:txBody>
      </p:sp>
      <p:sp>
        <p:nvSpPr>
          <p:cNvPr id="6" name="文本框 5">
            <a:extLst>
              <a:ext uri="{FF2B5EF4-FFF2-40B4-BE49-F238E27FC236}">
                <a16:creationId xmlns:a16="http://schemas.microsoft.com/office/drawing/2014/main" id="{2845B5B1-E0D9-48D9-A8B5-77F96D442EE8}"/>
              </a:ext>
            </a:extLst>
          </p:cNvPr>
          <p:cNvSpPr txBox="1"/>
          <p:nvPr/>
        </p:nvSpPr>
        <p:spPr>
          <a:xfrm>
            <a:off x="838200" y="2413744"/>
            <a:ext cx="10050710" cy="757130"/>
          </a:xfrm>
          <a:prstGeom prst="rect">
            <a:avLst/>
          </a:prstGeom>
          <a:noFill/>
        </p:spPr>
        <p:txBody>
          <a:bodyPr wrap="square">
            <a:spAutoFit/>
          </a:bodyPr>
          <a:lstStyle/>
          <a:p>
            <a:pPr marL="228600"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保留字</a:t>
            </a:r>
            <a:r>
              <a:rPr lang="en-US" altLang="zh-CN" sz="2400" b="1" dirty="0">
                <a:latin typeface="华文新魏" panose="02010800040101010101" pitchFamily="2" charset="-122"/>
                <a:ea typeface="华文新魏" panose="02010800040101010101" pitchFamily="2" charset="-122"/>
              </a:rPr>
              <a:t>explicit</a:t>
            </a:r>
            <a:r>
              <a:rPr lang="zh-CN" altLang="en-US" sz="2400" b="1" dirty="0">
                <a:latin typeface="华文新魏" panose="02010800040101010101" pitchFamily="2" charset="-122"/>
                <a:ea typeface="华文新魏" panose="02010800040101010101" pitchFamily="2" charset="-122"/>
              </a:rPr>
              <a:t>只能用于定义构造函数或类型转换实例函数成员， </a:t>
            </a:r>
            <a:r>
              <a:rPr lang="en-US" altLang="zh-CN" sz="2400" b="1" dirty="0">
                <a:latin typeface="华文新魏" panose="02010800040101010101" pitchFamily="2" charset="-122"/>
                <a:ea typeface="华文新魏" panose="02010800040101010101" pitchFamily="2" charset="-122"/>
              </a:rPr>
              <a:t>explicit</a:t>
            </a:r>
            <a:r>
              <a:rPr lang="zh-CN" altLang="en-US" sz="2400" b="1" dirty="0">
                <a:latin typeface="华文新魏" panose="02010800040101010101" pitchFamily="2" charset="-122"/>
                <a:ea typeface="华文新魏" panose="02010800040101010101" pitchFamily="2" charset="-122"/>
              </a:rPr>
              <a:t>定义的实例函数成员必须显式调用。</a:t>
            </a:r>
            <a:endParaRPr lang="en-US" altLang="zh-CN" sz="2400" b="1" dirty="0">
              <a:latin typeface="华文新魏" panose="02010800040101010101" pitchFamily="2" charset="-122"/>
              <a:ea typeface="华文新魏" panose="02010800040101010101" pitchFamily="2" charset="-122"/>
            </a:endParaRPr>
          </a:p>
        </p:txBody>
      </p:sp>
      <p:sp>
        <p:nvSpPr>
          <p:cNvPr id="7" name="文本框 6">
            <a:extLst>
              <a:ext uri="{FF2B5EF4-FFF2-40B4-BE49-F238E27FC236}">
                <a16:creationId xmlns:a16="http://schemas.microsoft.com/office/drawing/2014/main" id="{4803783F-773D-4759-9B8A-F32AEC53A92B}"/>
              </a:ext>
            </a:extLst>
          </p:cNvPr>
          <p:cNvSpPr txBox="1"/>
          <p:nvPr/>
        </p:nvSpPr>
        <p:spPr>
          <a:xfrm>
            <a:off x="838200" y="3234994"/>
            <a:ext cx="5352875" cy="2585323"/>
          </a:xfrm>
          <a:prstGeom prst="rect">
            <a:avLst/>
          </a:prstGeom>
          <a:noFill/>
        </p:spPr>
        <p:txBody>
          <a:bodyPr wrap="square">
            <a:spAutoFit/>
          </a:bodyPr>
          <a:lstStyle/>
          <a:p>
            <a:r>
              <a:rPr lang="en-US" altLang="zh-CN" dirty="0">
                <a:latin typeface="华文新魏" panose="02010800040101010101" pitchFamily="2" charset="-122"/>
                <a:ea typeface="华文新魏" panose="02010800040101010101" pitchFamily="2" charset="-122"/>
              </a:rPr>
              <a:t>class COMPLEX {</a:t>
            </a:r>
          </a:p>
          <a:p>
            <a:r>
              <a:rPr lang="en-US" altLang="zh-CN" dirty="0">
                <a:latin typeface="华文新魏" panose="02010800040101010101" pitchFamily="2" charset="-122"/>
                <a:ea typeface="华文新魏" panose="02010800040101010101" pitchFamily="2" charset="-122"/>
              </a:rPr>
              <a:t>    double r, v;</a:t>
            </a:r>
          </a:p>
          <a:p>
            <a:r>
              <a:rPr lang="en-US" altLang="zh-CN" dirty="0">
                <a:latin typeface="华文新魏" panose="02010800040101010101" pitchFamily="2" charset="-122"/>
                <a:ea typeface="华文新魏" panose="02010800040101010101" pitchFamily="2" charset="-122"/>
              </a:rPr>
              <a:t>public:</a:t>
            </a:r>
          </a:p>
          <a:p>
            <a:r>
              <a:rPr lang="en-US" altLang="zh-CN" dirty="0">
                <a:latin typeface="华文新魏" panose="02010800040101010101" pitchFamily="2" charset="-122"/>
                <a:ea typeface="华文新魏" panose="02010800040101010101" pitchFamily="2" charset="-122"/>
              </a:rPr>
              <a:t>    </a:t>
            </a:r>
            <a:r>
              <a:rPr lang="en-US" altLang="zh-CN" dirty="0">
                <a:solidFill>
                  <a:srgbClr val="FF0000"/>
                </a:solidFill>
                <a:latin typeface="华文新魏" panose="02010800040101010101" pitchFamily="2" charset="-122"/>
                <a:ea typeface="华文新魏" panose="02010800040101010101" pitchFamily="2" charset="-122"/>
              </a:rPr>
              <a:t>explicit</a:t>
            </a:r>
            <a:r>
              <a:rPr lang="en-US" altLang="zh-CN" dirty="0">
                <a:latin typeface="华文新魏" panose="02010800040101010101" pitchFamily="2" charset="-122"/>
                <a:ea typeface="华文新魏" panose="02010800040101010101" pitchFamily="2" charset="-122"/>
              </a:rPr>
              <a:t> COMPLEX(double r1=0, double v1 = 0)</a:t>
            </a:r>
            <a:endParaRPr lang="zh-CN" altLang="en-US" dirty="0">
              <a:latin typeface="华文新魏" panose="02010800040101010101" pitchFamily="2" charset="-122"/>
              <a:ea typeface="华文新魏" panose="02010800040101010101" pitchFamily="2" charset="-122"/>
            </a:endParaRPr>
          </a:p>
          <a:p>
            <a:r>
              <a:rPr lang="zh-CN" altLang="en-US" dirty="0">
                <a:latin typeface="华文新魏" panose="02010800040101010101" pitchFamily="2" charset="-122"/>
                <a:ea typeface="华文新魏" panose="02010800040101010101" pitchFamily="2" charset="-122"/>
              </a:rPr>
              <a:t>    </a:t>
            </a:r>
            <a:r>
              <a:rPr lang="en-US" altLang="zh-CN" dirty="0">
                <a:latin typeface="华文新魏" panose="02010800040101010101" pitchFamily="2" charset="-122"/>
                <a:ea typeface="华文新魏" panose="02010800040101010101" pitchFamily="2" charset="-122"/>
              </a:rPr>
              <a:t>{ r = r1; v = v1; }</a:t>
            </a:r>
          </a:p>
          <a:p>
            <a:r>
              <a:rPr lang="en-US" altLang="zh-CN" dirty="0">
                <a:latin typeface="华文新魏" panose="02010800040101010101" pitchFamily="2" charset="-122"/>
                <a:ea typeface="华文新魏" panose="02010800040101010101" pitchFamily="2" charset="-122"/>
              </a:rPr>
              <a:t>    COMPLEX operator+(const COMPLEX &amp;c)const</a:t>
            </a:r>
          </a:p>
          <a:p>
            <a:r>
              <a:rPr lang="en-US" altLang="zh-CN" dirty="0">
                <a:latin typeface="华文新魏" panose="02010800040101010101" pitchFamily="2" charset="-122"/>
                <a:ea typeface="华文新魏" panose="02010800040101010101" pitchFamily="2" charset="-122"/>
              </a:rPr>
              <a:t>    {        return COMPLEX(r + </a:t>
            </a:r>
            <a:r>
              <a:rPr lang="en-US" altLang="zh-CN" dirty="0" err="1">
                <a:latin typeface="华文新魏" panose="02010800040101010101" pitchFamily="2" charset="-122"/>
                <a:ea typeface="华文新魏" panose="02010800040101010101" pitchFamily="2" charset="-122"/>
              </a:rPr>
              <a:t>c.r</a:t>
            </a:r>
            <a:r>
              <a:rPr lang="en-US" altLang="zh-CN" dirty="0">
                <a:latin typeface="华文新魏" panose="02010800040101010101" pitchFamily="2" charset="-122"/>
                <a:ea typeface="华文新魏" panose="02010800040101010101" pitchFamily="2" charset="-122"/>
              </a:rPr>
              <a:t>, v + </a:t>
            </a:r>
            <a:r>
              <a:rPr lang="en-US" altLang="zh-CN" dirty="0" err="1">
                <a:latin typeface="华文新魏" panose="02010800040101010101" pitchFamily="2" charset="-122"/>
                <a:ea typeface="华文新魏" panose="02010800040101010101" pitchFamily="2" charset="-122"/>
              </a:rPr>
              <a:t>c.v</a:t>
            </a:r>
            <a:r>
              <a:rPr lang="en-US" altLang="zh-CN" dirty="0">
                <a:latin typeface="华文新魏" panose="02010800040101010101" pitchFamily="2" charset="-122"/>
                <a:ea typeface="华文新魏" panose="02010800040101010101" pitchFamily="2" charset="-122"/>
              </a:rPr>
              <a:t>);     };</a:t>
            </a:r>
          </a:p>
          <a:p>
            <a:r>
              <a:rPr lang="en-US" altLang="zh-CN" dirty="0">
                <a:latin typeface="华文新魏" panose="02010800040101010101" pitchFamily="2" charset="-122"/>
                <a:ea typeface="华文新魏" panose="02010800040101010101" pitchFamily="2" charset="-122"/>
              </a:rPr>
              <a:t>    </a:t>
            </a:r>
            <a:r>
              <a:rPr lang="en-US" altLang="zh-CN" dirty="0">
                <a:solidFill>
                  <a:srgbClr val="FF0000"/>
                </a:solidFill>
                <a:latin typeface="华文新魏" panose="02010800040101010101" pitchFamily="2" charset="-122"/>
                <a:ea typeface="华文新魏" panose="02010800040101010101" pitchFamily="2" charset="-122"/>
              </a:rPr>
              <a:t>explicit</a:t>
            </a:r>
            <a:r>
              <a:rPr lang="en-US" altLang="zh-CN" dirty="0">
                <a:latin typeface="华文新魏" panose="02010800040101010101" pitchFamily="2" charset="-122"/>
                <a:ea typeface="华文新魏" panose="02010800040101010101" pitchFamily="2" charset="-122"/>
              </a:rPr>
              <a:t> operator double() { return r; }</a:t>
            </a:r>
          </a:p>
          <a:p>
            <a:r>
              <a:rPr lang="en-US" altLang="zh-CN" dirty="0">
                <a:latin typeface="华文新魏" panose="02010800040101010101" pitchFamily="2" charset="-122"/>
                <a:ea typeface="华文新魏" panose="02010800040101010101" pitchFamily="2" charset="-122"/>
              </a:rPr>
              <a:t>}m(2,3);</a:t>
            </a:r>
          </a:p>
        </p:txBody>
      </p:sp>
      <p:cxnSp>
        <p:nvCxnSpPr>
          <p:cNvPr id="9" name="直接连接符 8">
            <a:extLst>
              <a:ext uri="{FF2B5EF4-FFF2-40B4-BE49-F238E27FC236}">
                <a16:creationId xmlns:a16="http://schemas.microsoft.com/office/drawing/2014/main" id="{86AB9222-3292-41E5-A4A2-996FBDEFD38A}"/>
              </a:ext>
            </a:extLst>
          </p:cNvPr>
          <p:cNvCxnSpPr/>
          <p:nvPr/>
        </p:nvCxnSpPr>
        <p:spPr>
          <a:xfrm>
            <a:off x="6191075" y="3036815"/>
            <a:ext cx="0" cy="33375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C75A4E21-C24D-4B03-8FE5-47BE7FFCE76F}"/>
              </a:ext>
            </a:extLst>
          </p:cNvPr>
          <p:cNvSpPr txBox="1"/>
          <p:nvPr/>
        </p:nvSpPr>
        <p:spPr>
          <a:xfrm>
            <a:off x="6354660" y="3086962"/>
            <a:ext cx="4878191" cy="2585323"/>
          </a:xfrm>
          <a:prstGeom prst="rect">
            <a:avLst/>
          </a:prstGeom>
          <a:noFill/>
        </p:spPr>
        <p:txBody>
          <a:bodyPr wrap="square" rtlCol="0">
            <a:spAutoFit/>
          </a:bodyPr>
          <a:lstStyle/>
          <a:p>
            <a:r>
              <a:rPr lang="zh-CN" altLang="en-US" dirty="0">
                <a:latin typeface="华文新魏" panose="02010800040101010101" pitchFamily="2" charset="-122"/>
                <a:ea typeface="华文新魏" panose="02010800040101010101" pitchFamily="2" charset="-122"/>
              </a:rPr>
              <a:t>未用</a:t>
            </a:r>
            <a:r>
              <a:rPr lang="en-US" altLang="zh-CN" dirty="0">
                <a:latin typeface="华文新魏" panose="02010800040101010101" pitchFamily="2" charset="-122"/>
                <a:ea typeface="华文新魏" panose="02010800040101010101" pitchFamily="2" charset="-122"/>
              </a:rPr>
              <a:t>explicit</a:t>
            </a:r>
            <a:r>
              <a:rPr lang="zh-CN" altLang="en-US" dirty="0">
                <a:latin typeface="华文新魏" panose="02010800040101010101" pitchFamily="2" charset="-122"/>
                <a:ea typeface="华文新魏" panose="02010800040101010101" pitchFamily="2" charset="-122"/>
              </a:rPr>
              <a:t>定义前</a:t>
            </a:r>
            <a:r>
              <a:rPr lang="en-US" altLang="zh-CN" dirty="0">
                <a:latin typeface="华文新魏" panose="02010800040101010101" pitchFamily="2" charset="-122"/>
                <a:ea typeface="华文新魏" panose="02010800040101010101" pitchFamily="2" charset="-122"/>
              </a:rPr>
              <a:t>:  </a:t>
            </a:r>
          </a:p>
          <a:p>
            <a:r>
              <a:rPr lang="en-US" altLang="zh-CN" dirty="0">
                <a:latin typeface="华文新魏" panose="02010800040101010101" pitchFamily="2" charset="-122"/>
                <a:ea typeface="华文新魏" panose="02010800040101010101" pitchFamily="2" charset="-122"/>
              </a:rPr>
              <a:t> (1)</a:t>
            </a:r>
            <a:r>
              <a:rPr lang="zh-CN" altLang="en-US" dirty="0">
                <a:latin typeface="华文新魏" panose="02010800040101010101" pitchFamily="2" charset="-122"/>
                <a:ea typeface="华文新魏" panose="02010800040101010101" pitchFamily="2" charset="-122"/>
              </a:rPr>
              <a:t> </a:t>
            </a:r>
            <a:r>
              <a:rPr lang="en-US" altLang="zh-CN" dirty="0">
                <a:latin typeface="华文新魏" panose="02010800040101010101" pitchFamily="2" charset="-122"/>
                <a:ea typeface="华文新魏" panose="02010800040101010101" pitchFamily="2" charset="-122"/>
              </a:rPr>
              <a:t>double</a:t>
            </a:r>
            <a:r>
              <a:rPr lang="zh-CN" altLang="en-US" dirty="0">
                <a:latin typeface="华文新魏" panose="02010800040101010101" pitchFamily="2" charset="-122"/>
                <a:ea typeface="华文新魏" panose="02010800040101010101" pitchFamily="2" charset="-122"/>
              </a:rPr>
              <a:t> </a:t>
            </a:r>
            <a:r>
              <a:rPr lang="en-US" altLang="zh-CN" dirty="0">
                <a:latin typeface="华文新魏" panose="02010800040101010101" pitchFamily="2" charset="-122"/>
                <a:ea typeface="华文新魏" panose="02010800040101010101" pitchFamily="2" charset="-122"/>
              </a:rPr>
              <a:t>d=m</a:t>
            </a:r>
            <a:r>
              <a:rPr lang="zh-CN" altLang="en-US" dirty="0">
                <a:latin typeface="华文新魏" panose="02010800040101010101" pitchFamily="2" charset="-122"/>
                <a:ea typeface="华文新魏" panose="02010800040101010101" pitchFamily="2" charset="-122"/>
              </a:rPr>
              <a:t>等价于</a:t>
            </a:r>
            <a:r>
              <a:rPr lang="en-US" altLang="zh-CN" dirty="0">
                <a:latin typeface="华文新魏" panose="02010800040101010101" pitchFamily="2" charset="-122"/>
                <a:ea typeface="华文新魏" panose="02010800040101010101" pitchFamily="2" charset="-122"/>
              </a:rPr>
              <a:t>d=</a:t>
            </a:r>
            <a:r>
              <a:rPr lang="en-US" altLang="zh-CN" dirty="0" err="1">
                <a:latin typeface="华文新魏" panose="02010800040101010101" pitchFamily="2" charset="-122"/>
                <a:ea typeface="华文新魏" panose="02010800040101010101" pitchFamily="2" charset="-122"/>
              </a:rPr>
              <a:t>m.operator</a:t>
            </a:r>
            <a:r>
              <a:rPr lang="en-US" altLang="zh-CN" dirty="0">
                <a:latin typeface="华文新魏" panose="02010800040101010101" pitchFamily="2" charset="-122"/>
                <a:ea typeface="华文新魏" panose="02010800040101010101" pitchFamily="2" charset="-122"/>
              </a:rPr>
              <a:t> double( )</a:t>
            </a:r>
          </a:p>
          <a:p>
            <a:r>
              <a:rPr lang="en-US" altLang="zh-CN" dirty="0">
                <a:latin typeface="华文新魏" panose="02010800040101010101" pitchFamily="2" charset="-122"/>
                <a:ea typeface="华文新魏" panose="02010800040101010101" pitchFamily="2" charset="-122"/>
              </a:rPr>
              <a:t> (2) m+2.0</a:t>
            </a:r>
            <a:r>
              <a:rPr lang="zh-CN" altLang="en-US" dirty="0">
                <a:latin typeface="华文新魏" panose="02010800040101010101" pitchFamily="2" charset="-122"/>
                <a:ea typeface="华文新魏" panose="02010800040101010101" pitchFamily="2" charset="-122"/>
              </a:rPr>
              <a:t>等价于</a:t>
            </a:r>
            <a:r>
              <a:rPr lang="en-US" altLang="zh-CN" dirty="0" err="1">
                <a:latin typeface="华文新魏" panose="02010800040101010101" pitchFamily="2" charset="-122"/>
                <a:ea typeface="华文新魏" panose="02010800040101010101" pitchFamily="2" charset="-122"/>
              </a:rPr>
              <a:t>m+COMPLEX</a:t>
            </a:r>
            <a:r>
              <a:rPr lang="en-US" altLang="zh-CN" dirty="0">
                <a:latin typeface="华文新魏" panose="02010800040101010101" pitchFamily="2" charset="-122"/>
                <a:ea typeface="华文新魏" panose="02010800040101010101" pitchFamily="2" charset="-122"/>
              </a:rPr>
              <a:t>(2.0, 0.0)</a:t>
            </a:r>
          </a:p>
          <a:p>
            <a:endParaRPr lang="en-US" altLang="zh-CN" dirty="0">
              <a:latin typeface="华文新魏" panose="02010800040101010101" pitchFamily="2" charset="-122"/>
              <a:ea typeface="华文新魏" panose="02010800040101010101" pitchFamily="2" charset="-122"/>
            </a:endParaRPr>
          </a:p>
          <a:p>
            <a:endParaRPr lang="en-US" altLang="zh-CN" dirty="0">
              <a:latin typeface="华文新魏" panose="02010800040101010101" pitchFamily="2" charset="-122"/>
              <a:ea typeface="华文新魏" panose="02010800040101010101" pitchFamily="2" charset="-122"/>
            </a:endParaRPr>
          </a:p>
          <a:p>
            <a:endParaRPr lang="en-US" altLang="zh-CN" dirty="0">
              <a:latin typeface="华文新魏" panose="02010800040101010101" pitchFamily="2" charset="-122"/>
              <a:ea typeface="华文新魏" panose="02010800040101010101" pitchFamily="2" charset="-122"/>
            </a:endParaRPr>
          </a:p>
          <a:p>
            <a:r>
              <a:rPr lang="zh-CN" altLang="en-US" dirty="0">
                <a:latin typeface="华文新魏" panose="02010800040101010101" pitchFamily="2" charset="-122"/>
                <a:ea typeface="华文新魏" panose="02010800040101010101" pitchFamily="2" charset="-122"/>
              </a:rPr>
              <a:t>使用</a:t>
            </a:r>
            <a:r>
              <a:rPr lang="en-US" altLang="zh-CN" dirty="0">
                <a:latin typeface="华文新魏" panose="02010800040101010101" pitchFamily="2" charset="-122"/>
                <a:ea typeface="华文新魏" panose="02010800040101010101" pitchFamily="2" charset="-122"/>
              </a:rPr>
              <a:t>explicit</a:t>
            </a:r>
            <a:r>
              <a:rPr lang="zh-CN" altLang="en-US" dirty="0">
                <a:latin typeface="华文新魏" panose="02010800040101010101" pitchFamily="2" charset="-122"/>
                <a:ea typeface="华文新魏" panose="02010800040101010101" pitchFamily="2" charset="-122"/>
              </a:rPr>
              <a:t>定义后</a:t>
            </a:r>
            <a:r>
              <a:rPr lang="en-US" altLang="zh-CN" dirty="0">
                <a:latin typeface="华文新魏" panose="02010800040101010101" pitchFamily="2" charset="-122"/>
                <a:ea typeface="华文新魏" panose="02010800040101010101" pitchFamily="2" charset="-122"/>
              </a:rPr>
              <a:t>:</a:t>
            </a:r>
          </a:p>
          <a:p>
            <a:r>
              <a:rPr lang="en-US" altLang="zh-CN" dirty="0">
                <a:latin typeface="华文新魏" panose="02010800040101010101" pitchFamily="2" charset="-122"/>
                <a:ea typeface="华文新魏" panose="02010800040101010101" pitchFamily="2" charset="-122"/>
              </a:rPr>
              <a:t>(1) </a:t>
            </a:r>
            <a:r>
              <a:rPr lang="zh-CN" altLang="en-US" dirty="0">
                <a:latin typeface="华文新魏" panose="02010800040101010101" pitchFamily="2" charset="-122"/>
                <a:ea typeface="华文新魏" panose="02010800040101010101" pitchFamily="2" charset="-122"/>
              </a:rPr>
              <a:t>不能定义</a:t>
            </a:r>
            <a:r>
              <a:rPr lang="en-US" altLang="zh-CN" dirty="0">
                <a:latin typeface="华文新魏" panose="02010800040101010101" pitchFamily="2" charset="-122"/>
                <a:ea typeface="华文新魏" panose="02010800040101010101" pitchFamily="2" charset="-122"/>
              </a:rPr>
              <a:t>d=m;</a:t>
            </a:r>
          </a:p>
          <a:p>
            <a:r>
              <a:rPr lang="en-US" altLang="zh-CN" dirty="0">
                <a:latin typeface="华文新魏" panose="02010800040101010101" pitchFamily="2" charset="-122"/>
                <a:ea typeface="华文新魏" panose="02010800040101010101" pitchFamily="2" charset="-122"/>
              </a:rPr>
              <a:t>(2) </a:t>
            </a:r>
            <a:r>
              <a:rPr lang="zh-CN" altLang="en-US" dirty="0">
                <a:latin typeface="华文新魏" panose="02010800040101010101" pitchFamily="2" charset="-122"/>
                <a:ea typeface="华文新魏" panose="02010800040101010101" pitchFamily="2" charset="-122"/>
              </a:rPr>
              <a:t>不能用</a:t>
            </a:r>
            <a:r>
              <a:rPr lang="en-US" altLang="zh-CN" dirty="0">
                <a:latin typeface="华文新魏" panose="02010800040101010101" pitchFamily="2" charset="-122"/>
                <a:ea typeface="华文新魏" panose="02010800040101010101" pitchFamily="2" charset="-122"/>
              </a:rPr>
              <a:t>m+2.0</a:t>
            </a:r>
            <a:r>
              <a:rPr lang="zh-CN" altLang="en-US" dirty="0">
                <a:latin typeface="华文新魏" panose="02010800040101010101" pitchFamily="2" charset="-122"/>
                <a:ea typeface="华文新魏" panose="02010800040101010101" pitchFamily="2" charset="-122"/>
              </a:rPr>
              <a:t>相加。</a:t>
            </a:r>
            <a:r>
              <a:rPr lang="en-US" altLang="zh-CN" dirty="0">
                <a:latin typeface="华文新魏" panose="02010800040101010101" pitchFamily="2" charset="-122"/>
                <a:ea typeface="华文新魏" panose="02010800040101010101" pitchFamily="2" charset="-122"/>
              </a:rPr>
              <a:t> </a:t>
            </a:r>
            <a:endParaRPr lang="zh-CN" altLang="en-US"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6003235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12</a:t>
            </a:r>
            <a:r>
              <a:rPr lang="zh-CN" altLang="en-US" b="1" dirty="0">
                <a:latin typeface="隶书" panose="02010509060101010101" pitchFamily="49" charset="-122"/>
                <a:ea typeface="隶书" panose="02010509060101010101" pitchFamily="49" charset="-122"/>
              </a:rPr>
              <a:t>章</a:t>
            </a:r>
            <a:r>
              <a:rPr lang="en-US" altLang="zh-CN" b="1" dirty="0">
                <a:latin typeface="隶书" panose="02010509060101010101" pitchFamily="49" charset="-122"/>
                <a:ea typeface="隶书" panose="02010509060101010101" pitchFamily="49" charset="-122"/>
              </a:rPr>
              <a:t>  </a:t>
            </a:r>
            <a:r>
              <a:rPr lang="zh-CN" altLang="en-US" b="1" dirty="0">
                <a:latin typeface="隶书" panose="02010509060101010101" pitchFamily="49" charset="-122"/>
                <a:ea typeface="隶书" panose="02010509060101010101" pitchFamily="49" charset="-122"/>
              </a:rPr>
              <a:t>类型解析、转换与推导</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838200" y="1991880"/>
            <a:ext cx="10515600" cy="588119"/>
          </a:xfrm>
        </p:spPr>
        <p:txBody>
          <a:bodyPr/>
          <a:lstStyle/>
          <a:p>
            <a:pPr>
              <a:buFont typeface="Wingdings" panose="05000000000000000000" pitchFamily="2" charset="2"/>
              <a:buChar char="u"/>
            </a:pPr>
            <a:r>
              <a:rPr lang="en-US" altLang="zh-CN" dirty="0">
                <a:latin typeface="华文新魏" panose="02010800040101010101" pitchFamily="2" charset="-122"/>
                <a:ea typeface="华文新魏" panose="02010800040101010101" pitchFamily="2" charset="-122"/>
              </a:rPr>
              <a:t>12.4</a:t>
            </a:r>
            <a:r>
              <a:rPr lang="zh-CN" altLang="en-US" dirty="0">
                <a:latin typeface="华文新魏" panose="02010800040101010101" pitchFamily="2" charset="-122"/>
                <a:ea typeface="华文新魏" panose="02010800040101010101" pitchFamily="2" charset="-122"/>
              </a:rPr>
              <a:t> </a:t>
            </a:r>
            <a:r>
              <a:rPr lang="en-US" altLang="zh-CN" dirty="0">
                <a:latin typeface="华文新魏" panose="02010800040101010101" pitchFamily="2" charset="-122"/>
                <a:ea typeface="华文新魏" panose="02010800040101010101" pitchFamily="2" charset="-122"/>
              </a:rPr>
              <a:t>  </a:t>
            </a:r>
            <a:r>
              <a:rPr lang="zh-CN" altLang="en-US" dirty="0">
                <a:latin typeface="华文新魏" panose="02010800040101010101" pitchFamily="2" charset="-122"/>
                <a:ea typeface="华文新魏" panose="02010800040101010101" pitchFamily="2" charset="-122"/>
              </a:rPr>
              <a:t>自动类型推导</a:t>
            </a:r>
          </a:p>
        </p:txBody>
      </p:sp>
      <p:sp>
        <p:nvSpPr>
          <p:cNvPr id="6" name="文本框 5">
            <a:extLst>
              <a:ext uri="{FF2B5EF4-FFF2-40B4-BE49-F238E27FC236}">
                <a16:creationId xmlns:a16="http://schemas.microsoft.com/office/drawing/2014/main" id="{2845B5B1-E0D9-48D9-A8B5-77F96D442EE8}"/>
              </a:ext>
            </a:extLst>
          </p:cNvPr>
          <p:cNvSpPr txBox="1"/>
          <p:nvPr/>
        </p:nvSpPr>
        <p:spPr>
          <a:xfrm>
            <a:off x="838199" y="2579999"/>
            <a:ext cx="10830791" cy="4080669"/>
          </a:xfrm>
          <a:prstGeom prst="rect">
            <a:avLst/>
          </a:prstGeom>
          <a:noFill/>
        </p:spPr>
        <p:txBody>
          <a:bodyPr wrap="square">
            <a:spAutoFit/>
          </a:bodyPr>
          <a:lstStyle/>
          <a:p>
            <a:pPr marL="228600"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保留字</a:t>
            </a:r>
            <a:r>
              <a:rPr lang="en-US" altLang="zh-CN" sz="2400" b="1" dirty="0">
                <a:latin typeface="华文新魏" panose="02010800040101010101" pitchFamily="2" charset="-122"/>
                <a:ea typeface="华文新魏" panose="02010800040101010101" pitchFamily="2" charset="-122"/>
              </a:rPr>
              <a:t>auto</a:t>
            </a:r>
            <a:r>
              <a:rPr lang="zh-CN" altLang="en-US" sz="2400" b="1" dirty="0">
                <a:latin typeface="华文新魏" panose="02010800040101010101" pitchFamily="2" charset="-122"/>
                <a:ea typeface="华文新魏" panose="02010800040101010101" pitchFamily="2" charset="-122"/>
              </a:rPr>
              <a:t>在</a:t>
            </a:r>
            <a:r>
              <a:rPr lang="en-US" altLang="zh-CN" sz="2400" b="1" dirty="0">
                <a:latin typeface="华文新魏" panose="02010800040101010101" pitchFamily="2" charset="-122"/>
                <a:ea typeface="华文新魏" panose="02010800040101010101" pitchFamily="2" charset="-122"/>
              </a:rPr>
              <a:t>C++</a:t>
            </a:r>
            <a:r>
              <a:rPr lang="zh-CN" altLang="en-US" sz="2400" b="1" dirty="0">
                <a:latin typeface="华文新魏" panose="02010800040101010101" pitchFamily="2" charset="-122"/>
                <a:ea typeface="华文新魏" panose="02010800040101010101" pitchFamily="2" charset="-122"/>
              </a:rPr>
              <a:t>中用于</a:t>
            </a:r>
            <a:r>
              <a:rPr lang="zh-CN" altLang="en-US" sz="2400" b="1" dirty="0">
                <a:solidFill>
                  <a:srgbClr val="FF0000"/>
                </a:solidFill>
                <a:latin typeface="华文新魏" panose="02010800040101010101" pitchFamily="2" charset="-122"/>
                <a:ea typeface="华文新魏" panose="02010800040101010101" pitchFamily="2" charset="-122"/>
              </a:rPr>
              <a:t>类型推导</a:t>
            </a:r>
            <a:r>
              <a:rPr lang="zh-CN" altLang="en-US" sz="2400" b="1" dirty="0">
                <a:latin typeface="华文新魏" panose="02010800040101010101" pitchFamily="2" charset="-122"/>
                <a:ea typeface="华文新魏" panose="02010800040101010101" pitchFamily="2" charset="-122"/>
              </a:rPr>
              <a:t>。</a:t>
            </a:r>
            <a:r>
              <a:rPr lang="en-US" altLang="zh-CN" sz="2400" b="1" dirty="0">
                <a:latin typeface="华文新魏" panose="02010800040101010101" pitchFamily="2" charset="-122"/>
                <a:ea typeface="华文新魏" panose="02010800040101010101" pitchFamily="2" charset="-122"/>
              </a:rPr>
              <a:t>auto</a:t>
            </a:r>
            <a:r>
              <a:rPr lang="zh-CN" altLang="en-US" sz="2400" b="1" dirty="0">
                <a:latin typeface="华文新魏" panose="02010800040101010101" pitchFamily="2" charset="-122"/>
                <a:ea typeface="华文新魏" panose="02010800040101010101" pitchFamily="2" charset="-122"/>
              </a:rPr>
              <a:t>让编译器通过初始值来推算类型，因此</a:t>
            </a:r>
            <a:r>
              <a:rPr lang="en-US" altLang="zh-CN" sz="2400" b="1" dirty="0">
                <a:latin typeface="华文新魏" panose="02010800040101010101" pitchFamily="2" charset="-122"/>
                <a:ea typeface="华文新魏" panose="02010800040101010101" pitchFamily="2" charset="-122"/>
              </a:rPr>
              <a:t>auto</a:t>
            </a:r>
            <a:r>
              <a:rPr lang="zh-CN" altLang="en-US" sz="2400" b="1" dirty="0">
                <a:latin typeface="华文新魏" panose="02010800040101010101" pitchFamily="2" charset="-122"/>
                <a:ea typeface="华文新魏" panose="02010800040101010101" pitchFamily="2" charset="-122"/>
              </a:rPr>
              <a:t>定义的变量</a:t>
            </a:r>
            <a:r>
              <a:rPr lang="zh-CN" altLang="en-US" sz="2400" b="1" dirty="0">
                <a:solidFill>
                  <a:srgbClr val="FF0000"/>
                </a:solidFill>
                <a:latin typeface="华文新魏" panose="02010800040101010101" pitchFamily="2" charset="-122"/>
                <a:ea typeface="华文新魏" panose="02010800040101010101" pitchFamily="2" charset="-122"/>
              </a:rPr>
              <a:t>必须有初始值</a:t>
            </a:r>
            <a:r>
              <a:rPr lang="zh-CN" altLang="en-US" sz="2400" b="1" dirty="0">
                <a:latin typeface="华文新魏" panose="02010800040101010101" pitchFamily="2" charset="-122"/>
                <a:ea typeface="华文新魏" panose="02010800040101010101" pitchFamily="2" charset="-122"/>
              </a:rPr>
              <a:t>；</a:t>
            </a:r>
            <a:endParaRPr lang="en-US" altLang="zh-CN" sz="2400" b="1" dirty="0">
              <a:latin typeface="华文新魏" panose="02010800040101010101" pitchFamily="2" charset="-122"/>
              <a:ea typeface="华文新魏" panose="02010800040101010101" pitchFamily="2" charset="-122"/>
            </a:endParaRPr>
          </a:p>
          <a:p>
            <a:pPr marL="228600"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可用于推导变量类型、各种函数的返回值类型、以及类的有</a:t>
            </a:r>
            <a:r>
              <a:rPr lang="en-US" altLang="zh-CN" sz="2400" b="1" dirty="0">
                <a:latin typeface="华文新魏" panose="02010800040101010101" pitchFamily="2" charset="-122"/>
                <a:ea typeface="华文新魏" panose="02010800040101010101" pitchFamily="2" charset="-122"/>
              </a:rPr>
              <a:t>const</a:t>
            </a:r>
            <a:r>
              <a:rPr lang="zh-CN" altLang="en-US" sz="2400" b="1" dirty="0">
                <a:latin typeface="华文新魏" panose="02010800040101010101" pitchFamily="2" charset="-122"/>
                <a:ea typeface="华文新魏" panose="02010800040101010101" pitchFamily="2" charset="-122"/>
              </a:rPr>
              <a:t>或</a:t>
            </a:r>
            <a:r>
              <a:rPr lang="en-US" altLang="zh-CN" sz="2400" b="1" dirty="0">
                <a:latin typeface="华文新魏" panose="02010800040101010101" pitchFamily="2" charset="-122"/>
                <a:ea typeface="华文新魏" panose="02010800040101010101" pitchFamily="2" charset="-122"/>
              </a:rPr>
              <a:t>inline</a:t>
            </a:r>
            <a:r>
              <a:rPr lang="zh-CN" altLang="en-US" sz="2400" b="1" dirty="0">
                <a:latin typeface="华文新魏" panose="02010800040101010101" pitchFamily="2" charset="-122"/>
                <a:ea typeface="华文新魏" panose="02010800040101010101" pitchFamily="2" charset="-122"/>
              </a:rPr>
              <a:t>定义的</a:t>
            </a:r>
            <a:r>
              <a:rPr lang="zh-CN" altLang="en-US" sz="2400" b="1" dirty="0">
                <a:solidFill>
                  <a:srgbClr val="FF0000"/>
                </a:solidFill>
                <a:latin typeface="华文新魏" panose="02010800040101010101" pitchFamily="2" charset="-122"/>
                <a:ea typeface="华文新魏" panose="02010800040101010101" pitchFamily="2" charset="-122"/>
              </a:rPr>
              <a:t>静态数据成员的类型</a:t>
            </a:r>
            <a:r>
              <a:rPr lang="zh-CN" altLang="en-US" sz="2400" b="1" dirty="0">
                <a:latin typeface="华文新魏" panose="02010800040101010101" pitchFamily="2" charset="-122"/>
                <a:ea typeface="华文新魏" panose="02010800040101010101" pitchFamily="2" charset="-122"/>
              </a:rPr>
              <a:t>。</a:t>
            </a:r>
            <a:endParaRPr lang="en-US" altLang="zh-CN" sz="2400" b="1" dirty="0">
              <a:latin typeface="华文新魏" panose="02010800040101010101" pitchFamily="2" charset="-122"/>
              <a:ea typeface="华文新魏" panose="02010800040101010101" pitchFamily="2" charset="-122"/>
            </a:endParaRPr>
          </a:p>
          <a:p>
            <a:pPr marL="228600"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使用</a:t>
            </a:r>
            <a:r>
              <a:rPr lang="en-US" altLang="zh-CN" sz="2400" b="1" dirty="0">
                <a:latin typeface="华文新魏" panose="02010800040101010101" pitchFamily="2" charset="-122"/>
                <a:ea typeface="华文新魏" panose="02010800040101010101" pitchFamily="2" charset="-122"/>
              </a:rPr>
              <a:t>auto</a:t>
            </a:r>
            <a:r>
              <a:rPr lang="zh-CN" altLang="en-US" sz="2400" b="1" dirty="0">
                <a:latin typeface="华文新魏" panose="02010800040101010101" pitchFamily="2" charset="-122"/>
                <a:ea typeface="华文新魏" panose="02010800040101010101" pitchFamily="2" charset="-122"/>
              </a:rPr>
              <a:t>推导时，被推导实体不能出现类型说明，但是可以出现存储可变特性</a:t>
            </a:r>
            <a:r>
              <a:rPr lang="en-US" altLang="zh-CN" sz="2400" b="1" dirty="0">
                <a:latin typeface="华文新魏" panose="02010800040101010101" pitchFamily="2" charset="-122"/>
                <a:ea typeface="华文新魏" panose="02010800040101010101" pitchFamily="2" charset="-122"/>
              </a:rPr>
              <a:t>const</a:t>
            </a:r>
            <a:r>
              <a:rPr lang="zh-CN" altLang="en-US" sz="2400" b="1" dirty="0">
                <a:latin typeface="华文新魏" panose="02010800040101010101" pitchFamily="2" charset="-122"/>
                <a:ea typeface="华文新魏" panose="02010800040101010101" pitchFamily="2" charset="-122"/>
              </a:rPr>
              <a:t>、</a:t>
            </a:r>
            <a:r>
              <a:rPr lang="en-US" altLang="zh-CN" sz="2400" b="1" dirty="0" err="1">
                <a:latin typeface="华文新魏" panose="02010800040101010101" pitchFamily="2" charset="-122"/>
                <a:ea typeface="华文新魏" panose="02010800040101010101" pitchFamily="2" charset="-122"/>
              </a:rPr>
              <a:t>voilatile</a:t>
            </a:r>
            <a:r>
              <a:rPr lang="zh-CN" altLang="en-US" sz="2400" b="1" dirty="0">
                <a:latin typeface="华文新魏" panose="02010800040101010101" pitchFamily="2" charset="-122"/>
                <a:ea typeface="华文新魏" panose="02010800040101010101" pitchFamily="2" charset="-122"/>
              </a:rPr>
              <a:t>和存储位置特性如</a:t>
            </a:r>
            <a:r>
              <a:rPr lang="en-US" altLang="zh-CN" sz="2400" b="1" dirty="0">
                <a:latin typeface="华文新魏" panose="02010800040101010101" pitchFamily="2" charset="-122"/>
                <a:ea typeface="华文新魏" panose="02010800040101010101" pitchFamily="2" charset="-122"/>
              </a:rPr>
              <a:t>static</a:t>
            </a:r>
            <a:r>
              <a:rPr lang="zh-CN" altLang="en-US" sz="2400" b="1" dirty="0">
                <a:latin typeface="华文新魏" panose="02010800040101010101" pitchFamily="2" charset="-122"/>
                <a:ea typeface="华文新魏" panose="02010800040101010101" pitchFamily="2" charset="-122"/>
              </a:rPr>
              <a:t>、</a:t>
            </a:r>
            <a:r>
              <a:rPr lang="en-US" altLang="zh-CN" sz="2400" b="1" dirty="0">
                <a:latin typeface="华文新魏" panose="02010800040101010101" pitchFamily="2" charset="-122"/>
                <a:ea typeface="华文新魏" panose="02010800040101010101" pitchFamily="2" charset="-122"/>
              </a:rPr>
              <a:t>register</a:t>
            </a:r>
            <a:r>
              <a:rPr lang="zh-CN" altLang="en-US" sz="2400" b="1" dirty="0">
                <a:latin typeface="华文新魏" panose="02010800040101010101" pitchFamily="2" charset="-122"/>
                <a:ea typeface="华文新魏" panose="02010800040101010101" pitchFamily="2" charset="-122"/>
              </a:rPr>
              <a:t>，</a:t>
            </a:r>
            <a:r>
              <a:rPr lang="en-US" altLang="zh-CN" sz="2400" b="1" dirty="0">
                <a:latin typeface="华文新魏" panose="02010800040101010101" pitchFamily="2" charset="-122"/>
                <a:ea typeface="华文新魏" panose="02010800040101010101" pitchFamily="2" charset="-122"/>
              </a:rPr>
              <a:t>inline</a:t>
            </a:r>
            <a:r>
              <a:rPr lang="zh-CN" altLang="en-US" sz="2400" b="1" dirty="0">
                <a:latin typeface="华文新魏" panose="02010800040101010101" pitchFamily="2" charset="-122"/>
                <a:ea typeface="华文新魏" panose="02010800040101010101" pitchFamily="2" charset="-122"/>
              </a:rPr>
              <a:t>。</a:t>
            </a:r>
            <a:endParaRPr lang="en-US" altLang="zh-CN" sz="2400" b="1" dirty="0">
              <a:latin typeface="华文新魏" panose="02010800040101010101" pitchFamily="2" charset="-122"/>
              <a:ea typeface="华文新魏" panose="02010800040101010101" pitchFamily="2" charset="-122"/>
            </a:endParaRPr>
          </a:p>
          <a:p>
            <a:pPr marL="228600"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使用</a:t>
            </a:r>
            <a:r>
              <a:rPr lang="en-US" altLang="zh-CN" sz="2400" b="1" dirty="0">
                <a:latin typeface="华文新魏" panose="02010800040101010101" pitchFamily="2" charset="-122"/>
                <a:ea typeface="华文新魏" panose="02010800040101010101" pitchFamily="2" charset="-122"/>
              </a:rPr>
              <a:t>auto</a:t>
            </a:r>
            <a:r>
              <a:rPr lang="zh-CN" altLang="en-US" sz="2400" b="1" dirty="0">
                <a:latin typeface="华文新魏" panose="02010800040101010101" pitchFamily="2" charset="-122"/>
                <a:ea typeface="华文新魏" panose="02010800040101010101" pitchFamily="2" charset="-122"/>
              </a:rPr>
              <a:t>可以在一条语句中声明多个变量，但必须保证这一条声明语句只能有一个基本数据类型</a:t>
            </a:r>
            <a:endParaRPr lang="en-US" altLang="zh-CN" sz="2400" b="1" dirty="0">
              <a:latin typeface="华文新魏" panose="02010800040101010101" pitchFamily="2" charset="-122"/>
              <a:ea typeface="华文新魏" panose="02010800040101010101" pitchFamily="2" charset="-122"/>
            </a:endParaRPr>
          </a:p>
          <a:p>
            <a:pPr>
              <a:lnSpc>
                <a:spcPct val="90000"/>
              </a:lnSpc>
              <a:spcBef>
                <a:spcPts val="500"/>
              </a:spcBef>
              <a:defRPr/>
            </a:pPr>
            <a:r>
              <a:rPr lang="en-US" altLang="zh-CN" sz="24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auto i =0,</a:t>
            </a:r>
            <a:r>
              <a:rPr lang="zh-CN" altLang="en-US" sz="20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*pi = &amp;i; </a:t>
            </a:r>
            <a:r>
              <a:rPr lang="zh-CN" altLang="en-US" sz="20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	   //ok,</a:t>
            </a:r>
            <a:r>
              <a:rPr lang="zh-CN" altLang="en-US" sz="20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i</a:t>
            </a:r>
            <a:r>
              <a:rPr lang="zh-CN" altLang="en-US" sz="2000" b="1" dirty="0">
                <a:latin typeface="华文新魏" panose="02010800040101010101" pitchFamily="2" charset="-122"/>
                <a:ea typeface="华文新魏" panose="02010800040101010101" pitchFamily="2" charset="-122"/>
              </a:rPr>
              <a:t>是整型，</a:t>
            </a:r>
            <a:r>
              <a:rPr lang="en-US" altLang="zh-CN" sz="2000" b="1" dirty="0">
                <a:latin typeface="华文新魏" panose="02010800040101010101" pitchFamily="2" charset="-122"/>
                <a:ea typeface="华文新魏" panose="02010800040101010101" pitchFamily="2" charset="-122"/>
              </a:rPr>
              <a:t>p</a:t>
            </a:r>
            <a:r>
              <a:rPr lang="zh-CN" altLang="en-US" sz="2000" b="1" dirty="0">
                <a:latin typeface="华文新魏" panose="02010800040101010101" pitchFamily="2" charset="-122"/>
                <a:ea typeface="华文新魏" panose="02010800040101010101" pitchFamily="2" charset="-122"/>
              </a:rPr>
              <a:t>是整型指针。基本数据类型一致</a:t>
            </a:r>
            <a:endParaRPr lang="en-US" altLang="zh-CN" sz="2000" b="1" dirty="0">
              <a:latin typeface="华文新魏" panose="02010800040101010101" pitchFamily="2" charset="-122"/>
              <a:ea typeface="华文新魏" panose="02010800040101010101" pitchFamily="2" charset="-122"/>
            </a:endParaRPr>
          </a:p>
          <a:p>
            <a:pPr>
              <a:lnSpc>
                <a:spcPct val="90000"/>
              </a:lnSpc>
              <a:spcBef>
                <a:spcPts val="500"/>
              </a:spcBef>
              <a:defRPr/>
            </a:pPr>
            <a:r>
              <a:rPr lang="en-US" altLang="zh-CN" sz="2000" b="1" dirty="0">
                <a:latin typeface="华文新魏" panose="02010800040101010101" pitchFamily="2" charset="-122"/>
                <a:ea typeface="华文新魏" panose="02010800040101010101" pitchFamily="2" charset="-122"/>
              </a:rPr>
              <a:t>	auto </a:t>
            </a:r>
            <a:r>
              <a:rPr lang="en-US" altLang="zh-CN" sz="2000" b="1" dirty="0" err="1">
                <a:latin typeface="华文新魏" panose="02010800040101010101" pitchFamily="2" charset="-122"/>
                <a:ea typeface="华文新魏" panose="02010800040101010101" pitchFamily="2" charset="-122"/>
              </a:rPr>
              <a:t>sz</a:t>
            </a:r>
            <a:r>
              <a:rPr lang="en-US" altLang="zh-CN" sz="2000" b="1" dirty="0">
                <a:latin typeface="华文新魏" panose="02010800040101010101" pitchFamily="2" charset="-122"/>
                <a:ea typeface="华文新魏" panose="02010800040101010101" pitchFamily="2" charset="-122"/>
              </a:rPr>
              <a:t> = 0</a:t>
            </a:r>
            <a:r>
              <a:rPr lang="zh-CN" altLang="en-US" sz="20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pi = 3.14</a:t>
            </a:r>
            <a:r>
              <a:rPr lang="zh-CN" altLang="en-US" sz="20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a:t>
            </a:r>
            <a:r>
              <a:rPr lang="zh-CN" altLang="en-US" sz="2000" b="1" dirty="0">
                <a:latin typeface="华文新魏" panose="02010800040101010101" pitchFamily="2" charset="-122"/>
                <a:ea typeface="华文新魏" panose="02010800040101010101" pitchFamily="2" charset="-122"/>
              </a:rPr>
              <a:t>错误：</a:t>
            </a:r>
            <a:r>
              <a:rPr lang="en-US" altLang="zh-CN" sz="2000" b="1" dirty="0" err="1">
                <a:latin typeface="华文新魏" panose="02010800040101010101" pitchFamily="2" charset="-122"/>
                <a:ea typeface="华文新魏" panose="02010800040101010101" pitchFamily="2" charset="-122"/>
              </a:rPr>
              <a:t>sz</a:t>
            </a:r>
            <a:r>
              <a:rPr lang="zh-CN" altLang="en-US" sz="2000" b="1" dirty="0">
                <a:latin typeface="华文新魏" panose="02010800040101010101" pitchFamily="2" charset="-122"/>
                <a:ea typeface="华文新魏" panose="02010800040101010101" pitchFamily="2" charset="-122"/>
              </a:rPr>
              <a:t>和</a:t>
            </a:r>
            <a:r>
              <a:rPr lang="en-US" altLang="zh-CN" sz="2000" b="1" dirty="0">
                <a:latin typeface="华文新魏" panose="02010800040101010101" pitchFamily="2" charset="-122"/>
                <a:ea typeface="华文新魏" panose="02010800040101010101" pitchFamily="2" charset="-122"/>
              </a:rPr>
              <a:t>pi</a:t>
            </a:r>
            <a:r>
              <a:rPr lang="zh-CN" altLang="en-US" sz="2000" b="1" dirty="0">
                <a:latin typeface="华文新魏" panose="02010800040101010101" pitchFamily="2" charset="-122"/>
                <a:ea typeface="华文新魏" panose="02010800040101010101" pitchFamily="2" charset="-122"/>
              </a:rPr>
              <a:t>的字面量类型不一致</a:t>
            </a:r>
            <a:endParaRPr lang="en-US" altLang="zh-CN" sz="2000" b="1" dirty="0">
              <a:latin typeface="华文新魏" panose="02010800040101010101" pitchFamily="2" charset="-122"/>
              <a:ea typeface="华文新魏" panose="02010800040101010101" pitchFamily="2" charset="-122"/>
            </a:endParaRPr>
          </a:p>
          <a:p>
            <a:pPr marL="228600" indent="-228600">
              <a:lnSpc>
                <a:spcPct val="90000"/>
              </a:lnSpc>
              <a:spcBef>
                <a:spcPts val="500"/>
              </a:spcBef>
              <a:buFont typeface="Wingdings" panose="05000000000000000000" pitchFamily="2" charset="2"/>
              <a:buChar char="l"/>
              <a:defRPr/>
            </a:pPr>
            <a:endParaRPr lang="en-US" altLang="zh-CN" sz="2400" b="1"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924413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a:xfrm>
            <a:off x="431334" y="178089"/>
            <a:ext cx="10515600" cy="736311"/>
          </a:xfrm>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12</a:t>
            </a:r>
            <a:r>
              <a:rPr lang="zh-CN" altLang="en-US" b="1" dirty="0">
                <a:latin typeface="隶书" panose="02010509060101010101" pitchFamily="49" charset="-122"/>
                <a:ea typeface="隶书" panose="02010509060101010101" pitchFamily="49" charset="-122"/>
              </a:rPr>
              <a:t>章</a:t>
            </a:r>
            <a:r>
              <a:rPr lang="en-US" altLang="zh-CN" b="1" dirty="0">
                <a:latin typeface="隶书" panose="02010509060101010101" pitchFamily="49" charset="-122"/>
                <a:ea typeface="隶书" panose="02010509060101010101" pitchFamily="49" charset="-122"/>
              </a:rPr>
              <a:t>  </a:t>
            </a:r>
            <a:r>
              <a:rPr lang="zh-CN" altLang="en-US" b="1" dirty="0">
                <a:latin typeface="隶书" panose="02010509060101010101" pitchFamily="49" charset="-122"/>
                <a:ea typeface="隶书" panose="02010509060101010101" pitchFamily="49" charset="-122"/>
              </a:rPr>
              <a:t>类型解析、转换与推导</a:t>
            </a:r>
          </a:p>
        </p:txBody>
      </p:sp>
      <p:sp>
        <p:nvSpPr>
          <p:cNvPr id="5" name="文本框 4">
            <a:extLst>
              <a:ext uri="{FF2B5EF4-FFF2-40B4-BE49-F238E27FC236}">
                <a16:creationId xmlns:a16="http://schemas.microsoft.com/office/drawing/2014/main" id="{C83D1860-4E3D-4A7D-9FF5-52D5767F2DB7}"/>
              </a:ext>
            </a:extLst>
          </p:cNvPr>
          <p:cNvSpPr txBox="1"/>
          <p:nvPr/>
        </p:nvSpPr>
        <p:spPr>
          <a:xfrm>
            <a:off x="519925" y="920621"/>
            <a:ext cx="11672075" cy="5940088"/>
          </a:xfrm>
          <a:prstGeom prst="rect">
            <a:avLst/>
          </a:prstGeom>
          <a:noFill/>
        </p:spPr>
        <p:txBody>
          <a:bodyPr wrap="square">
            <a:spAutoFit/>
          </a:bodyPr>
          <a:lstStyle/>
          <a:p>
            <a:r>
              <a:rPr lang="en-US" altLang="zh-CN" sz="2000" dirty="0">
                <a:latin typeface="华文新魏" panose="02010800040101010101" pitchFamily="2" charset="-122"/>
                <a:ea typeface="华文新魏" panose="02010800040101010101" pitchFamily="2" charset="-122"/>
              </a:rPr>
              <a:t>#include &lt;</a:t>
            </a:r>
            <a:r>
              <a:rPr lang="en-US" altLang="zh-CN" sz="2000" dirty="0" err="1">
                <a:latin typeface="华文新魏" panose="02010800040101010101" pitchFamily="2" charset="-122"/>
                <a:ea typeface="华文新魏" panose="02010800040101010101" pitchFamily="2" charset="-122"/>
              </a:rPr>
              <a:t>stdio.h</a:t>
            </a:r>
            <a:r>
              <a:rPr lang="en-US" altLang="zh-CN" sz="2000" dirty="0">
                <a:latin typeface="华文新魏" panose="02010800040101010101" pitchFamily="2" charset="-122"/>
                <a:ea typeface="华文新魏" panose="02010800040101010101" pitchFamily="2" charset="-122"/>
              </a:rPr>
              <a:t>&gt;	//</a:t>
            </a:r>
            <a:r>
              <a:rPr lang="zh-CN" altLang="en-US" sz="2000" dirty="0">
                <a:latin typeface="华文新魏" panose="02010800040101010101" pitchFamily="2" charset="-122"/>
                <a:ea typeface="华文新魏" panose="02010800040101010101" pitchFamily="2" charset="-122"/>
              </a:rPr>
              <a:t>例</a:t>
            </a:r>
            <a:r>
              <a:rPr lang="en-US" altLang="zh-CN" sz="2000" dirty="0">
                <a:latin typeface="华文新魏" panose="02010800040101010101" pitchFamily="2" charset="-122"/>
                <a:ea typeface="华文新魏" panose="02010800040101010101" pitchFamily="2" charset="-122"/>
              </a:rPr>
              <a:t>12.18</a:t>
            </a:r>
          </a:p>
          <a:p>
            <a:r>
              <a:rPr lang="en-US" altLang="zh-CN" sz="2000" dirty="0">
                <a:latin typeface="华文新魏" panose="02010800040101010101" pitchFamily="2" charset="-122"/>
                <a:ea typeface="华文新魏" panose="02010800040101010101" pitchFamily="2" charset="-122"/>
              </a:rPr>
              <a:t>inline auto a( ) { return; }		//</a:t>
            </a:r>
            <a:r>
              <a:rPr lang="zh-CN" altLang="en-US" sz="2000" dirty="0">
                <a:latin typeface="华文新魏" panose="02010800040101010101" pitchFamily="2" charset="-122"/>
                <a:ea typeface="华文新魏" panose="02010800040101010101" pitchFamily="2" charset="-122"/>
              </a:rPr>
              <a:t>推导函数</a:t>
            </a:r>
            <a:r>
              <a:rPr lang="en-US" altLang="zh-CN" sz="2000" dirty="0">
                <a:latin typeface="华文新魏" panose="02010800040101010101" pitchFamily="2" charset="-122"/>
                <a:ea typeface="华文新魏" panose="02010800040101010101" pitchFamily="2" charset="-122"/>
              </a:rPr>
              <a:t>a</a:t>
            </a:r>
            <a:r>
              <a:rPr lang="zh-CN" altLang="en-US" sz="2000" dirty="0">
                <a:latin typeface="华文新魏" panose="02010800040101010101" pitchFamily="2" charset="-122"/>
                <a:ea typeface="华文新魏" panose="02010800040101010101" pitchFamily="2" charset="-122"/>
              </a:rPr>
              <a:t>的返回类型为</a:t>
            </a:r>
            <a:r>
              <a:rPr lang="en-US" altLang="zh-CN" sz="2000" dirty="0">
                <a:latin typeface="华文新魏" panose="02010800040101010101" pitchFamily="2" charset="-122"/>
                <a:ea typeface="华文新魏" panose="02010800040101010101" pitchFamily="2" charset="-122"/>
              </a:rPr>
              <a:t>void</a:t>
            </a:r>
          </a:p>
          <a:p>
            <a:r>
              <a:rPr lang="en-US" altLang="zh-CN" sz="2000" dirty="0">
                <a:latin typeface="华文新魏" panose="02010800040101010101" pitchFamily="2" charset="-122"/>
                <a:ea typeface="华文新魏" panose="02010800040101010101" pitchFamily="2" charset="-122"/>
              </a:rPr>
              <a:t>auto b = 'A'; 			//</a:t>
            </a:r>
            <a:r>
              <a:rPr lang="zh-CN" altLang="en-US" sz="2000" dirty="0">
                <a:latin typeface="华文新魏" panose="02010800040101010101" pitchFamily="2" charset="-122"/>
                <a:ea typeface="华文新魏" panose="02010800040101010101" pitchFamily="2" charset="-122"/>
              </a:rPr>
              <a:t>正确：推导定义“</a:t>
            </a:r>
            <a:r>
              <a:rPr lang="en-US" altLang="zh-CN" sz="2000" dirty="0">
                <a:latin typeface="华文新魏" panose="02010800040101010101" pitchFamily="2" charset="-122"/>
                <a:ea typeface="华文新魏" panose="02010800040101010101" pitchFamily="2" charset="-122"/>
              </a:rPr>
              <a:t>char b= 'A';”</a:t>
            </a:r>
          </a:p>
          <a:p>
            <a:r>
              <a:rPr lang="en-US" altLang="zh-CN" sz="2000" dirty="0">
                <a:latin typeface="华文新魏" panose="02010800040101010101" pitchFamily="2" charset="-122"/>
                <a:ea typeface="华文新魏" panose="02010800040101010101" pitchFamily="2" charset="-122"/>
              </a:rPr>
              <a:t>auto c = 1 + </a:t>
            </a:r>
            <a:r>
              <a:rPr lang="en-US" altLang="zh-CN" sz="2000" dirty="0" err="1">
                <a:latin typeface="华文新魏" panose="02010800040101010101" pitchFamily="2" charset="-122"/>
                <a:ea typeface="华文新魏" panose="02010800040101010101" pitchFamily="2" charset="-122"/>
              </a:rPr>
              <a:t>printf</a:t>
            </a:r>
            <a:r>
              <a:rPr lang="en-US" altLang="zh-CN" sz="2000" dirty="0">
                <a:latin typeface="华文新魏" panose="02010800040101010101" pitchFamily="2" charset="-122"/>
                <a:ea typeface="华文新魏" panose="02010800040101010101" pitchFamily="2" charset="-122"/>
              </a:rPr>
              <a:t>("a");		//</a:t>
            </a:r>
            <a:r>
              <a:rPr lang="zh-CN" altLang="en-US" sz="2000" dirty="0">
                <a:latin typeface="华文新魏" panose="02010800040101010101" pitchFamily="2" charset="-122"/>
                <a:ea typeface="华文新魏" panose="02010800040101010101" pitchFamily="2" charset="-122"/>
              </a:rPr>
              <a:t>正确：推导定义“</a:t>
            </a:r>
            <a:r>
              <a:rPr lang="en-US" altLang="zh-CN" sz="2000" dirty="0">
                <a:latin typeface="华文新魏" panose="02010800040101010101" pitchFamily="2" charset="-122"/>
                <a:ea typeface="华文新魏" panose="02010800040101010101" pitchFamily="2" charset="-122"/>
              </a:rPr>
              <a:t>int c=1 + </a:t>
            </a:r>
            <a:r>
              <a:rPr lang="en-US" altLang="zh-CN" sz="2000" dirty="0" err="1">
                <a:latin typeface="华文新魏" panose="02010800040101010101" pitchFamily="2" charset="-122"/>
                <a:ea typeface="华文新魏" panose="02010800040101010101" pitchFamily="2" charset="-122"/>
              </a:rPr>
              <a:t>printf</a:t>
            </a:r>
            <a:r>
              <a:rPr lang="en-US" altLang="zh-CN" sz="2000" dirty="0">
                <a:latin typeface="华文新魏" panose="02010800040101010101" pitchFamily="2" charset="-122"/>
                <a:ea typeface="华文新魏" panose="02010800040101010101" pitchFamily="2" charset="-122"/>
              </a:rPr>
              <a:t>("a"); ”</a:t>
            </a:r>
          </a:p>
          <a:p>
            <a:r>
              <a:rPr lang="en-US" altLang="zh-CN" sz="2000" dirty="0">
                <a:latin typeface="华文新魏" panose="02010800040101010101" pitchFamily="2" charset="-122"/>
                <a:ea typeface="华文新魏" panose="02010800040101010101" pitchFamily="2" charset="-122"/>
              </a:rPr>
              <a:t>auto d = 3.2;			//</a:t>
            </a:r>
            <a:r>
              <a:rPr lang="zh-CN" altLang="en-US" sz="2000" dirty="0">
                <a:latin typeface="华文新魏" panose="02010800040101010101" pitchFamily="2" charset="-122"/>
                <a:ea typeface="华文新魏" panose="02010800040101010101" pitchFamily="2" charset="-122"/>
              </a:rPr>
              <a:t>正确：推导定义“</a:t>
            </a:r>
            <a:r>
              <a:rPr lang="en-US" altLang="zh-CN" sz="2000" dirty="0">
                <a:latin typeface="华文新魏" panose="02010800040101010101" pitchFamily="2" charset="-122"/>
                <a:ea typeface="华文新魏" panose="02010800040101010101" pitchFamily="2" charset="-122"/>
              </a:rPr>
              <a:t>double d= 3.2;”</a:t>
            </a:r>
          </a:p>
          <a:p>
            <a:r>
              <a:rPr lang="en-US" altLang="zh-CN" sz="2000" dirty="0">
                <a:latin typeface="华文新魏" panose="02010800040101010101" pitchFamily="2" charset="-122"/>
                <a:ea typeface="华文新魏" panose="02010800040101010101" pitchFamily="2" charset="-122"/>
              </a:rPr>
              <a:t>auto e = "</a:t>
            </a:r>
            <a:r>
              <a:rPr lang="en-US" altLang="zh-CN" sz="2000" dirty="0" err="1">
                <a:latin typeface="华文新魏" panose="02010800040101010101" pitchFamily="2" charset="-122"/>
                <a:ea typeface="华文新魏" panose="02010800040101010101" pitchFamily="2" charset="-122"/>
              </a:rPr>
              <a:t>abcd</a:t>
            </a:r>
            <a:r>
              <a:rPr lang="en-US" altLang="zh-CN" sz="2000" dirty="0">
                <a:latin typeface="华文新魏" panose="02010800040101010101" pitchFamily="2" charset="-122"/>
                <a:ea typeface="华文新魏" panose="02010800040101010101" pitchFamily="2" charset="-122"/>
              </a:rPr>
              <a:t>";			//</a:t>
            </a:r>
            <a:r>
              <a:rPr lang="zh-CN" altLang="en-US" sz="2000" dirty="0">
                <a:latin typeface="华文新魏" panose="02010800040101010101" pitchFamily="2" charset="-122"/>
                <a:ea typeface="华文新魏" panose="02010800040101010101" pitchFamily="2" charset="-122"/>
              </a:rPr>
              <a:t>正确：推导定义“</a:t>
            </a:r>
            <a:r>
              <a:rPr lang="en-US" altLang="zh-CN" sz="2000" dirty="0">
                <a:latin typeface="华文新魏" panose="02010800040101010101" pitchFamily="2" charset="-122"/>
                <a:ea typeface="华文新魏" panose="02010800040101010101" pitchFamily="2" charset="-122"/>
              </a:rPr>
              <a:t>const char *e = "</a:t>
            </a:r>
            <a:r>
              <a:rPr lang="en-US" altLang="zh-CN" sz="2000" dirty="0" err="1">
                <a:latin typeface="华文新魏" panose="02010800040101010101" pitchFamily="2" charset="-122"/>
                <a:ea typeface="华文新魏" panose="02010800040101010101" pitchFamily="2" charset="-122"/>
              </a:rPr>
              <a:t>abcd</a:t>
            </a:r>
            <a:r>
              <a:rPr lang="en-US" altLang="zh-CN" sz="2000" dirty="0">
                <a:latin typeface="华文新魏" panose="02010800040101010101" pitchFamily="2" charset="-122"/>
                <a:ea typeface="华文新魏" panose="02010800040101010101" pitchFamily="2" charset="-122"/>
              </a:rPr>
              <a:t>";”</a:t>
            </a:r>
          </a:p>
          <a:p>
            <a:r>
              <a:rPr lang="en-US" altLang="zh-CN" sz="2000" dirty="0">
                <a:latin typeface="华文新魏" panose="02010800040101010101" pitchFamily="2" charset="-122"/>
                <a:ea typeface="华文新魏" panose="02010800040101010101" pitchFamily="2" charset="-122"/>
              </a:rPr>
              <a:t>static int f = 0;  			//</a:t>
            </a:r>
            <a:r>
              <a:rPr lang="zh-CN" altLang="en-US" sz="2000" dirty="0">
                <a:latin typeface="华文新魏" panose="02010800040101010101" pitchFamily="2" charset="-122"/>
                <a:ea typeface="华文新魏" panose="02010800040101010101" pitchFamily="2" charset="-122"/>
              </a:rPr>
              <a:t>正确：使用</a:t>
            </a:r>
            <a:r>
              <a:rPr lang="en-US" altLang="zh-CN" sz="2000" dirty="0">
                <a:latin typeface="华文新魏" panose="02010800040101010101" pitchFamily="2" charset="-122"/>
                <a:ea typeface="华文新魏" panose="02010800040101010101" pitchFamily="2" charset="-122"/>
              </a:rPr>
              <a:t>static</a:t>
            </a:r>
            <a:r>
              <a:rPr lang="zh-CN" altLang="en-US" sz="2000" dirty="0">
                <a:latin typeface="华文新魏" panose="02010800040101010101" pitchFamily="2" charset="-122"/>
                <a:ea typeface="华文新魏" panose="02010800040101010101" pitchFamily="2" charset="-122"/>
              </a:rPr>
              <a:t>明确说明了变量类型</a:t>
            </a:r>
            <a:r>
              <a:rPr lang="en-US" altLang="zh-CN" sz="2000" dirty="0">
                <a:latin typeface="华文新魏" panose="02010800040101010101" pitchFamily="2" charset="-122"/>
                <a:ea typeface="华文新魏" panose="02010800040101010101" pitchFamily="2" charset="-122"/>
              </a:rPr>
              <a:t>int</a:t>
            </a:r>
          </a:p>
          <a:p>
            <a:r>
              <a:rPr lang="en-US" altLang="zh-CN" sz="2000" dirty="0">
                <a:latin typeface="华文新魏" panose="02010800040101010101" pitchFamily="2" charset="-122"/>
                <a:ea typeface="华文新魏" panose="02010800040101010101" pitchFamily="2" charset="-122"/>
              </a:rPr>
              <a:t>static auto x = 3;		//</a:t>
            </a:r>
            <a:r>
              <a:rPr lang="zh-CN" altLang="en-US" sz="2000" dirty="0">
                <a:latin typeface="华文新魏" panose="02010800040101010101" pitchFamily="2" charset="-122"/>
                <a:ea typeface="华文新魏" panose="02010800040101010101" pitchFamily="2" charset="-122"/>
              </a:rPr>
              <a:t>正确：推导定义“</a:t>
            </a:r>
            <a:r>
              <a:rPr lang="en-US" altLang="zh-CN" sz="2000" dirty="0">
                <a:latin typeface="华文新魏" panose="02010800040101010101" pitchFamily="2" charset="-122"/>
                <a:ea typeface="华文新魏" panose="02010800040101010101" pitchFamily="2" charset="-122"/>
              </a:rPr>
              <a:t>static int x = 3;”</a:t>
            </a:r>
          </a:p>
          <a:p>
            <a:r>
              <a:rPr lang="en-US" altLang="zh-CN" sz="2000" dirty="0">
                <a:latin typeface="华文新魏" panose="02010800040101010101" pitchFamily="2" charset="-122"/>
                <a:ea typeface="华文新魏" panose="02010800040101010101" pitchFamily="2" charset="-122"/>
              </a:rPr>
              <a:t>class A { </a:t>
            </a:r>
          </a:p>
          <a:p>
            <a:r>
              <a:rPr lang="en-US" altLang="zh-CN" sz="2000" dirty="0">
                <a:latin typeface="华文新魏" panose="02010800040101010101" pitchFamily="2" charset="-122"/>
                <a:ea typeface="华文新魏" panose="02010800040101010101" pitchFamily="2" charset="-122"/>
              </a:rPr>
              <a:t>    auto const static m=3; 	//</a:t>
            </a:r>
            <a:r>
              <a:rPr lang="zh-CN" altLang="en-US" sz="2000" dirty="0">
                <a:latin typeface="华文新魏" panose="02010800040101010101" pitchFamily="2" charset="-122"/>
                <a:ea typeface="华文新魏" panose="02010800040101010101" pitchFamily="2" charset="-122"/>
              </a:rPr>
              <a:t>可以对类的</a:t>
            </a:r>
            <a:r>
              <a:rPr lang="en-US" altLang="zh-CN" sz="2000" dirty="0">
                <a:latin typeface="华文新魏" panose="02010800040101010101" pitchFamily="2" charset="-122"/>
                <a:ea typeface="华文新魏" panose="02010800040101010101" pitchFamily="2" charset="-122"/>
              </a:rPr>
              <a:t>const</a:t>
            </a:r>
            <a:r>
              <a:rPr lang="zh-CN" altLang="en-US" sz="2000" dirty="0">
                <a:latin typeface="华文新魏" panose="02010800040101010101" pitchFamily="2" charset="-122"/>
                <a:ea typeface="华文新魏" panose="02010800040101010101" pitchFamily="2" charset="-122"/>
              </a:rPr>
              <a:t>静态成员推导</a:t>
            </a:r>
            <a:endParaRPr lang="en-US" altLang="zh-CN" sz="2000" dirty="0">
              <a:latin typeface="华文新魏" panose="02010800040101010101" pitchFamily="2" charset="-122"/>
              <a:ea typeface="华文新魏" panose="02010800040101010101" pitchFamily="2" charset="-122"/>
            </a:endParaRPr>
          </a:p>
          <a:p>
            <a:r>
              <a:rPr lang="en-US" altLang="zh-CN" sz="2000" dirty="0">
                <a:latin typeface="华文新魏" panose="02010800040101010101" pitchFamily="2" charset="-122"/>
                <a:ea typeface="华文新魏" panose="02010800040101010101" pitchFamily="2" charset="-122"/>
              </a:rPr>
              <a:t>    inline auto const volatile static n=x;  //</a:t>
            </a:r>
            <a:r>
              <a:rPr lang="zh-CN" altLang="en-US" sz="2000" dirty="0">
                <a:latin typeface="华文新魏" panose="02010800040101010101" pitchFamily="2" charset="-122"/>
                <a:ea typeface="华文新魏" panose="02010800040101010101" pitchFamily="2" charset="-122"/>
              </a:rPr>
              <a:t>使用</a:t>
            </a:r>
            <a:r>
              <a:rPr lang="en-US" altLang="zh-CN" sz="2000" dirty="0">
                <a:latin typeface="华文新魏" panose="02010800040101010101" pitchFamily="2" charset="-122"/>
                <a:ea typeface="华文新魏" panose="02010800040101010101" pitchFamily="2" charset="-122"/>
              </a:rPr>
              <a:t>inline</a:t>
            </a:r>
            <a:r>
              <a:rPr lang="zh-CN" altLang="en-US" sz="2000" dirty="0">
                <a:latin typeface="华文新魏" panose="02010800040101010101" pitchFamily="2" charset="-122"/>
                <a:ea typeface="华文新魏" panose="02010800040101010101" pitchFamily="2" charset="-122"/>
              </a:rPr>
              <a:t>时可使用任意表达式初始化</a:t>
            </a:r>
            <a:endParaRPr lang="en-US" altLang="zh-CN" sz="2000" dirty="0">
              <a:latin typeface="华文新魏" panose="02010800040101010101" pitchFamily="2" charset="-122"/>
              <a:ea typeface="华文新魏" panose="02010800040101010101" pitchFamily="2" charset="-122"/>
            </a:endParaRPr>
          </a:p>
          <a:p>
            <a:r>
              <a:rPr lang="en-US" altLang="zh-CN" sz="2000" dirty="0">
                <a:latin typeface="华文新魏" panose="02010800040101010101" pitchFamily="2" charset="-122"/>
                <a:ea typeface="华文新魏" panose="02010800040101010101" pitchFamily="2" charset="-122"/>
              </a:rPr>
              <a:t>public:</a:t>
            </a:r>
          </a:p>
          <a:p>
            <a:r>
              <a:rPr lang="en-US" altLang="zh-CN" sz="2000" dirty="0">
                <a:latin typeface="华文新魏" panose="02010800040101010101" pitchFamily="2" charset="-122"/>
                <a:ea typeface="华文新魏" panose="02010800040101010101" pitchFamily="2" charset="-122"/>
              </a:rPr>
              <a:t>    </a:t>
            </a:r>
            <a:r>
              <a:rPr lang="en-US" altLang="zh-CN" sz="2000" dirty="0">
                <a:solidFill>
                  <a:srgbClr val="FF0000"/>
                </a:solidFill>
                <a:latin typeface="华文新魏" panose="02010800040101010101" pitchFamily="2" charset="-122"/>
                <a:ea typeface="华文新魏" panose="02010800040101010101" pitchFamily="2" charset="-122"/>
              </a:rPr>
              <a:t>// auto i = 0; //</a:t>
            </a:r>
            <a:r>
              <a:rPr lang="zh-CN" altLang="en-US" sz="2000" dirty="0">
                <a:solidFill>
                  <a:srgbClr val="FF0000"/>
                </a:solidFill>
                <a:latin typeface="华文新魏" panose="02010800040101010101" pitchFamily="2" charset="-122"/>
                <a:ea typeface="华文新魏" panose="02010800040101010101" pitchFamily="2" charset="-122"/>
              </a:rPr>
              <a:t>不能对类的非静态成员自动推断，因为非静态成员必须有对象才存在，编译时没对象</a:t>
            </a:r>
          </a:p>
          <a:p>
            <a:r>
              <a:rPr lang="zh-CN" altLang="en-US" sz="2000" dirty="0">
                <a:latin typeface="华文新魏" panose="02010800040101010101" pitchFamily="2" charset="-122"/>
                <a:ea typeface="华文新魏" panose="02010800040101010101" pitchFamily="2" charset="-122"/>
              </a:rPr>
              <a:t>    </a:t>
            </a:r>
            <a:r>
              <a:rPr lang="en-US" altLang="zh-CN" sz="2000" dirty="0">
                <a:latin typeface="华文新魏" panose="02010800040101010101" pitchFamily="2" charset="-122"/>
                <a:ea typeface="华文新魏" panose="02010800040101010101" pitchFamily="2" charset="-122"/>
              </a:rPr>
              <a:t>inline static auto c = 10;  // //</a:t>
            </a:r>
            <a:r>
              <a:rPr lang="zh-CN" altLang="en-US" sz="2000" dirty="0">
                <a:latin typeface="华文新魏" panose="02010800040101010101" pitchFamily="2" charset="-122"/>
                <a:ea typeface="华文新魏" panose="02010800040101010101" pitchFamily="2" charset="-122"/>
              </a:rPr>
              <a:t>可以对类的</a:t>
            </a:r>
            <a:r>
              <a:rPr lang="en-US" altLang="zh-CN" sz="2000" dirty="0">
                <a:latin typeface="华文新魏" panose="02010800040101010101" pitchFamily="2" charset="-122"/>
                <a:ea typeface="华文新魏" panose="02010800040101010101" pitchFamily="2" charset="-122"/>
              </a:rPr>
              <a:t>inline</a:t>
            </a:r>
            <a:r>
              <a:rPr lang="zh-CN" altLang="en-US" sz="2000" dirty="0">
                <a:latin typeface="华文新魏" panose="02010800040101010101" pitchFamily="2" charset="-122"/>
                <a:ea typeface="华文新魏" panose="02010800040101010101" pitchFamily="2" charset="-122"/>
              </a:rPr>
              <a:t>静态成员推导</a:t>
            </a:r>
            <a:endParaRPr lang="en-US" altLang="zh-CN" sz="2000" dirty="0">
              <a:latin typeface="华文新魏" panose="02010800040101010101" pitchFamily="2" charset="-122"/>
              <a:ea typeface="华文新魏" panose="02010800040101010101" pitchFamily="2" charset="-122"/>
            </a:endParaRPr>
          </a:p>
          <a:p>
            <a:r>
              <a:rPr lang="en-US" altLang="zh-CN" sz="2000" dirty="0">
                <a:latin typeface="华文新魏" panose="02010800040101010101" pitchFamily="2" charset="-122"/>
                <a:ea typeface="华文新魏" panose="02010800040101010101" pitchFamily="2" charset="-122"/>
              </a:rPr>
              <a:t>};</a:t>
            </a:r>
          </a:p>
          <a:p>
            <a:r>
              <a:rPr lang="en-US" altLang="zh-CN" sz="2000" dirty="0">
                <a:latin typeface="华文新魏" panose="02010800040101010101" pitchFamily="2" charset="-122"/>
                <a:ea typeface="华文新魏" panose="02010800040101010101" pitchFamily="2" charset="-122"/>
              </a:rPr>
              <a:t>void  main() {</a:t>
            </a:r>
          </a:p>
          <a:p>
            <a:r>
              <a:rPr lang="en-US" altLang="zh-CN" sz="2000" dirty="0">
                <a:latin typeface="华文新魏" panose="02010800040101010101" pitchFamily="2" charset="-122"/>
                <a:ea typeface="华文新魏" panose="02010800040101010101" pitchFamily="2" charset="-122"/>
              </a:rPr>
              <a:t>    auto b = 'A';		//</a:t>
            </a:r>
            <a:r>
              <a:rPr lang="zh-CN" altLang="en-US" sz="2000" dirty="0">
                <a:latin typeface="华文新魏" panose="02010800040101010101" pitchFamily="2" charset="-122"/>
                <a:ea typeface="华文新魏" panose="02010800040101010101" pitchFamily="2" charset="-122"/>
              </a:rPr>
              <a:t>正确：推导定义“</a:t>
            </a:r>
            <a:r>
              <a:rPr lang="en-US" altLang="zh-CN" sz="2000" dirty="0">
                <a:latin typeface="华文新魏" panose="02010800040101010101" pitchFamily="2" charset="-122"/>
                <a:ea typeface="华文新魏" panose="02010800040101010101" pitchFamily="2" charset="-122"/>
              </a:rPr>
              <a:t>char b= 'A';”</a:t>
            </a:r>
          </a:p>
          <a:p>
            <a:r>
              <a:rPr lang="en-US" altLang="zh-CN" sz="2000" dirty="0">
                <a:latin typeface="华文新魏" panose="02010800040101010101" pitchFamily="2" charset="-122"/>
                <a:ea typeface="华文新魏" panose="02010800040101010101" pitchFamily="2" charset="-122"/>
              </a:rPr>
              <a:t>    auto static x = 3;	//</a:t>
            </a:r>
            <a:r>
              <a:rPr lang="zh-CN" altLang="en-US" sz="2000" dirty="0">
                <a:latin typeface="华文新魏" panose="02010800040101010101" pitchFamily="2" charset="-122"/>
                <a:ea typeface="华文新魏" panose="02010800040101010101" pitchFamily="2" charset="-122"/>
              </a:rPr>
              <a:t>正确：推导定义“</a:t>
            </a:r>
            <a:r>
              <a:rPr lang="en-US" altLang="zh-CN" sz="2000" dirty="0">
                <a:latin typeface="华文新魏" panose="02010800040101010101" pitchFamily="2" charset="-122"/>
                <a:ea typeface="华文新魏" panose="02010800040101010101" pitchFamily="2" charset="-122"/>
              </a:rPr>
              <a:t>static int x = 3;”</a:t>
            </a:r>
          </a:p>
          <a:p>
            <a:r>
              <a:rPr lang="en-US" altLang="zh-CN" sz="2000" dirty="0">
                <a:latin typeface="华文新魏" panose="02010800040101010101" pitchFamily="2" charset="-122"/>
                <a:ea typeface="华文新魏" panose="02010800040101010101" pitchFamily="2" charset="-122"/>
              </a:rPr>
              <a:t>}</a:t>
            </a:r>
          </a:p>
        </p:txBody>
      </p:sp>
    </p:spTree>
    <p:extLst>
      <p:ext uri="{BB962C8B-B14F-4D97-AF65-F5344CB8AC3E}">
        <p14:creationId xmlns:p14="http://schemas.microsoft.com/office/powerpoint/2010/main" val="38621582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12</a:t>
            </a:r>
            <a:r>
              <a:rPr lang="zh-CN" altLang="en-US" b="1" dirty="0">
                <a:latin typeface="隶书" panose="02010509060101010101" pitchFamily="49" charset="-122"/>
                <a:ea typeface="隶书" panose="02010509060101010101" pitchFamily="49" charset="-122"/>
              </a:rPr>
              <a:t>章</a:t>
            </a:r>
            <a:r>
              <a:rPr lang="en-US" altLang="zh-CN" b="1" dirty="0">
                <a:latin typeface="隶书" panose="02010509060101010101" pitchFamily="49" charset="-122"/>
                <a:ea typeface="隶书" panose="02010509060101010101" pitchFamily="49" charset="-122"/>
              </a:rPr>
              <a:t>  </a:t>
            </a:r>
            <a:r>
              <a:rPr lang="zh-CN" altLang="en-US" b="1" dirty="0">
                <a:latin typeface="隶书" panose="02010509060101010101" pitchFamily="49" charset="-122"/>
                <a:ea typeface="隶书" panose="02010509060101010101" pitchFamily="49" charset="-122"/>
              </a:rPr>
              <a:t>类型解析、转换与推导</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838200" y="1825625"/>
            <a:ext cx="10515600" cy="588119"/>
          </a:xfrm>
        </p:spPr>
        <p:txBody>
          <a:bodyPr/>
          <a:lstStyle/>
          <a:p>
            <a:pPr>
              <a:buFont typeface="Wingdings" panose="05000000000000000000" pitchFamily="2" charset="2"/>
              <a:buChar char="u"/>
            </a:pPr>
            <a:r>
              <a:rPr lang="en-US" altLang="zh-CN" dirty="0">
                <a:latin typeface="华文新魏" panose="02010800040101010101" pitchFamily="2" charset="-122"/>
                <a:ea typeface="华文新魏" panose="02010800040101010101" pitchFamily="2" charset="-122"/>
              </a:rPr>
              <a:t>12.4</a:t>
            </a:r>
            <a:r>
              <a:rPr lang="zh-CN" altLang="en-US" dirty="0">
                <a:latin typeface="华文新魏" panose="02010800040101010101" pitchFamily="2" charset="-122"/>
                <a:ea typeface="华文新魏" panose="02010800040101010101" pitchFamily="2" charset="-122"/>
              </a:rPr>
              <a:t> </a:t>
            </a:r>
            <a:r>
              <a:rPr lang="en-US" altLang="zh-CN" dirty="0">
                <a:latin typeface="华文新魏" panose="02010800040101010101" pitchFamily="2" charset="-122"/>
                <a:ea typeface="华文新魏" panose="02010800040101010101" pitchFamily="2" charset="-122"/>
              </a:rPr>
              <a:t>  </a:t>
            </a:r>
            <a:r>
              <a:rPr lang="zh-CN" altLang="en-US" dirty="0">
                <a:latin typeface="华文新魏" panose="02010800040101010101" pitchFamily="2" charset="-122"/>
                <a:ea typeface="华文新魏" panose="02010800040101010101" pitchFamily="2" charset="-122"/>
              </a:rPr>
              <a:t>自动类型推导</a:t>
            </a:r>
          </a:p>
        </p:txBody>
      </p:sp>
      <p:sp>
        <p:nvSpPr>
          <p:cNvPr id="6" name="文本框 5">
            <a:extLst>
              <a:ext uri="{FF2B5EF4-FFF2-40B4-BE49-F238E27FC236}">
                <a16:creationId xmlns:a16="http://schemas.microsoft.com/office/drawing/2014/main" id="{2845B5B1-E0D9-48D9-A8B5-77F96D442EE8}"/>
              </a:ext>
            </a:extLst>
          </p:cNvPr>
          <p:cNvSpPr txBox="1"/>
          <p:nvPr/>
        </p:nvSpPr>
        <p:spPr>
          <a:xfrm>
            <a:off x="838200" y="2413744"/>
            <a:ext cx="10050710" cy="3756991"/>
          </a:xfrm>
          <a:prstGeom prst="rect">
            <a:avLst/>
          </a:prstGeom>
          <a:noFill/>
        </p:spPr>
        <p:txBody>
          <a:bodyPr wrap="square">
            <a:spAutoFit/>
          </a:bodyPr>
          <a:lstStyle/>
          <a:p>
            <a:pPr marL="228600"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保留字</a:t>
            </a:r>
            <a:r>
              <a:rPr lang="en-US" altLang="zh-CN" sz="2400" b="1" dirty="0">
                <a:latin typeface="华文新魏" panose="02010800040101010101" pitchFamily="2" charset="-122"/>
                <a:ea typeface="华文新魏" panose="02010800040101010101" pitchFamily="2" charset="-122"/>
              </a:rPr>
              <a:t>auto</a:t>
            </a:r>
            <a:r>
              <a:rPr lang="zh-CN" altLang="en-US" sz="2400" b="1" dirty="0">
                <a:latin typeface="华文新魏" panose="02010800040101010101" pitchFamily="2" charset="-122"/>
                <a:ea typeface="华文新魏" panose="02010800040101010101" pitchFamily="2" charset="-122"/>
              </a:rPr>
              <a:t>可以推导与数组和函数相关的类型。</a:t>
            </a:r>
            <a:endParaRPr lang="en-US" altLang="zh-CN" sz="2400" b="1" dirty="0">
              <a:latin typeface="华文新魏" panose="02010800040101010101" pitchFamily="2" charset="-122"/>
              <a:ea typeface="华文新魏" panose="02010800040101010101" pitchFamily="2" charset="-122"/>
            </a:endParaRPr>
          </a:p>
          <a:p>
            <a:pPr marL="228600"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使用数组名代表整个数组类型，使用函数名代表该函数的指针。</a:t>
            </a:r>
            <a:endParaRPr lang="en-US" altLang="zh-CN" sz="2400" b="1" dirty="0">
              <a:latin typeface="华文新魏" panose="02010800040101010101" pitchFamily="2" charset="-122"/>
              <a:ea typeface="华文新魏" panose="02010800040101010101" pitchFamily="2" charset="-122"/>
            </a:endParaRPr>
          </a:p>
          <a:p>
            <a:pPr marL="228600"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使用“数组名</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表达式</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”表示除第一维外的数组类型，依此类推：</a:t>
            </a:r>
            <a:endParaRPr lang="en-US" altLang="zh-CN" sz="2400" b="1" dirty="0">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zh-CN" altLang="en-US" sz="2000" b="1" dirty="0">
                <a:latin typeface="华文新魏" panose="02010800040101010101" pitchFamily="2" charset="-122"/>
                <a:ea typeface="华文新魏" panose="02010800040101010101" pitchFamily="2" charset="-122"/>
              </a:rPr>
              <a:t>“数组名</a:t>
            </a:r>
            <a:r>
              <a:rPr lang="en-US" altLang="zh-CN" sz="2000" b="1" dirty="0">
                <a:latin typeface="华文新魏" panose="02010800040101010101" pitchFamily="2" charset="-122"/>
                <a:ea typeface="华文新魏" panose="02010800040101010101" pitchFamily="2" charset="-122"/>
              </a:rPr>
              <a:t>[</a:t>
            </a:r>
            <a:r>
              <a:rPr lang="zh-CN" altLang="en-US" sz="2000" b="1" dirty="0">
                <a:latin typeface="华文新魏" panose="02010800040101010101" pitchFamily="2" charset="-122"/>
                <a:ea typeface="华文新魏" panose="02010800040101010101" pitchFamily="2" charset="-122"/>
              </a:rPr>
              <a:t>表达式</a:t>
            </a:r>
            <a:r>
              <a:rPr lang="en-US" altLang="zh-CN" sz="2000" b="1" dirty="0">
                <a:latin typeface="华文新魏" panose="02010800040101010101" pitchFamily="2" charset="-122"/>
                <a:ea typeface="华文新魏" panose="02010800040101010101" pitchFamily="2" charset="-122"/>
              </a:rPr>
              <a:t>][</a:t>
            </a:r>
            <a:r>
              <a:rPr lang="zh-CN" altLang="en-US" sz="2000" b="1" dirty="0">
                <a:latin typeface="华文新魏" panose="02010800040101010101" pitchFamily="2" charset="-122"/>
                <a:ea typeface="华文新魏" panose="02010800040101010101" pitchFamily="2" charset="-122"/>
              </a:rPr>
              <a:t>表达式</a:t>
            </a:r>
            <a:r>
              <a:rPr lang="en-US" altLang="zh-CN" sz="2000" b="1" dirty="0">
                <a:latin typeface="华文新魏" panose="02010800040101010101" pitchFamily="2" charset="-122"/>
                <a:ea typeface="华文新魏" panose="02010800040101010101" pitchFamily="2" charset="-122"/>
              </a:rPr>
              <a:t>]</a:t>
            </a:r>
            <a:r>
              <a:rPr lang="zh-CN" altLang="en-US" sz="2000" b="1" dirty="0">
                <a:latin typeface="华文新魏" panose="02010800040101010101" pitchFamily="2" charset="-122"/>
                <a:ea typeface="华文新魏" panose="02010800040101010101" pitchFamily="2" charset="-122"/>
              </a:rPr>
              <a:t>”表示除第一、二维外的数组类型</a:t>
            </a:r>
            <a:endParaRPr lang="en-US" altLang="zh-CN" sz="2000" b="1" dirty="0">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en-US" altLang="zh-CN" sz="2000" b="1" dirty="0">
                <a:latin typeface="华文新魏" panose="02010800040101010101" pitchFamily="2" charset="-122"/>
                <a:ea typeface="华文新魏" panose="02010800040101010101" pitchFamily="2" charset="-122"/>
              </a:rPr>
              <a:t>int a[10][10]; //a[1]</a:t>
            </a:r>
            <a:r>
              <a:rPr lang="zh-CN" altLang="en-US" sz="2000" b="1" dirty="0">
                <a:latin typeface="华文新魏" panose="02010800040101010101" pitchFamily="2" charset="-122"/>
                <a:ea typeface="华文新魏" panose="02010800040101010101" pitchFamily="2" charset="-122"/>
              </a:rPr>
              <a:t>的类型为</a:t>
            </a:r>
            <a:r>
              <a:rPr lang="en-US" altLang="zh-CN" sz="2000" b="1" dirty="0">
                <a:latin typeface="华文新魏" panose="02010800040101010101" pitchFamily="2" charset="-122"/>
                <a:ea typeface="华文新魏" panose="02010800040101010101" pitchFamily="2" charset="-122"/>
              </a:rPr>
              <a:t>int [20]</a:t>
            </a:r>
          </a:p>
          <a:p>
            <a:pPr marL="228600"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被推导类型取决于初始化表达式，如果初始化表达式为数组类型的第</a:t>
            </a:r>
            <a:r>
              <a:rPr lang="en-US" altLang="zh-CN" sz="2400" b="1" dirty="0">
                <a:latin typeface="华文新魏" panose="02010800040101010101" pitchFamily="2" charset="-122"/>
                <a:ea typeface="华文新魏" panose="02010800040101010101" pitchFamily="2" charset="-122"/>
              </a:rPr>
              <a:t>1</a:t>
            </a:r>
            <a:r>
              <a:rPr lang="zh-CN" altLang="en-US" sz="2400" b="1" dirty="0">
                <a:latin typeface="华文新魏" panose="02010800040101010101" pitchFamily="2" charset="-122"/>
                <a:ea typeface="华文新魏" panose="02010800040101010101" pitchFamily="2" charset="-122"/>
              </a:rPr>
              <a:t>维（仅用数组名）或者剩下维（使用“数组名</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表达式</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 ）的第</a:t>
            </a:r>
            <a:r>
              <a:rPr lang="en-US" altLang="zh-CN" sz="2400" b="1" dirty="0">
                <a:latin typeface="华文新魏" panose="02010800040101010101" pitchFamily="2" charset="-122"/>
                <a:ea typeface="华文新魏" panose="02010800040101010101" pitchFamily="2" charset="-122"/>
              </a:rPr>
              <a:t>1</a:t>
            </a:r>
            <a:r>
              <a:rPr lang="zh-CN" altLang="en-US" sz="2400" b="1" dirty="0">
                <a:latin typeface="华文新魏" panose="02010800040101010101" pitchFamily="2" charset="-122"/>
                <a:ea typeface="华文新魏" panose="02010800040101010101" pitchFamily="2" charset="-122"/>
              </a:rPr>
              <a:t>维，则</a:t>
            </a:r>
            <a:r>
              <a:rPr lang="zh-CN" altLang="en-US" sz="2400" b="1" dirty="0">
                <a:solidFill>
                  <a:srgbClr val="FF0000"/>
                </a:solidFill>
                <a:latin typeface="华文新魏" panose="02010800040101010101" pitchFamily="2" charset="-122"/>
                <a:ea typeface="华文新魏" panose="02010800040101010101" pitchFamily="2" charset="-122"/>
              </a:rPr>
              <a:t>优先被解释为指针</a:t>
            </a:r>
            <a:r>
              <a:rPr lang="zh-CN" altLang="en-US" sz="2400" b="1" dirty="0">
                <a:latin typeface="华文新魏" panose="02010800040101010101" pitchFamily="2" charset="-122"/>
                <a:ea typeface="华文新魏" panose="02010800040101010101" pitchFamily="2" charset="-122"/>
              </a:rPr>
              <a:t>。</a:t>
            </a:r>
            <a:endParaRPr lang="en-US" altLang="zh-CN" sz="2400" b="1" dirty="0">
              <a:latin typeface="华文新魏" panose="02010800040101010101" pitchFamily="2" charset="-122"/>
              <a:ea typeface="华文新魏" panose="02010800040101010101" pitchFamily="2" charset="-122"/>
            </a:endParaRPr>
          </a:p>
          <a:p>
            <a:pPr marL="228600"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无论被推导变量前面有无“*”，函数名总是解释为指针。</a:t>
            </a:r>
            <a:endParaRPr lang="en-US" altLang="zh-CN" sz="2400" b="1" dirty="0">
              <a:latin typeface="华文新魏" panose="02010800040101010101" pitchFamily="2" charset="-122"/>
              <a:ea typeface="华文新魏" panose="02010800040101010101" pitchFamily="2" charset="-122"/>
            </a:endParaRPr>
          </a:p>
          <a:p>
            <a:pPr marL="228600" indent="-228600">
              <a:lnSpc>
                <a:spcPct val="90000"/>
              </a:lnSpc>
              <a:spcBef>
                <a:spcPts val="500"/>
              </a:spcBef>
              <a:buFont typeface="Wingdings" panose="05000000000000000000" pitchFamily="2" charset="2"/>
              <a:buChar char="l"/>
              <a:defRPr/>
            </a:pPr>
            <a:endParaRPr lang="en-US" altLang="zh-CN" sz="2400" b="1"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9623693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a:xfrm>
            <a:off x="599209" y="115743"/>
            <a:ext cx="10515600" cy="663575"/>
          </a:xfrm>
        </p:spPr>
        <p:txBody>
          <a:bodyPr>
            <a:normAutofit fontScale="90000"/>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12</a:t>
            </a:r>
            <a:r>
              <a:rPr lang="zh-CN" altLang="en-US" b="1" dirty="0">
                <a:latin typeface="隶书" panose="02010509060101010101" pitchFamily="49" charset="-122"/>
                <a:ea typeface="隶书" panose="02010509060101010101" pitchFamily="49" charset="-122"/>
              </a:rPr>
              <a:t>章</a:t>
            </a:r>
            <a:r>
              <a:rPr lang="en-US" altLang="zh-CN" b="1" dirty="0">
                <a:latin typeface="隶书" panose="02010509060101010101" pitchFamily="49" charset="-122"/>
                <a:ea typeface="隶书" panose="02010509060101010101" pitchFamily="49" charset="-122"/>
              </a:rPr>
              <a:t>  </a:t>
            </a:r>
            <a:r>
              <a:rPr lang="zh-CN" altLang="en-US" b="1" dirty="0">
                <a:latin typeface="隶书" panose="02010509060101010101" pitchFamily="49" charset="-122"/>
                <a:ea typeface="隶书" panose="02010509060101010101" pitchFamily="49" charset="-122"/>
              </a:rPr>
              <a:t>类型解析、转换与推导</a:t>
            </a:r>
          </a:p>
        </p:txBody>
      </p:sp>
      <p:sp>
        <p:nvSpPr>
          <p:cNvPr id="5" name="文本框 4">
            <a:extLst>
              <a:ext uri="{FF2B5EF4-FFF2-40B4-BE49-F238E27FC236}">
                <a16:creationId xmlns:a16="http://schemas.microsoft.com/office/drawing/2014/main" id="{2597FFF6-24A5-4F7F-B2AE-7A19A14938AD}"/>
              </a:ext>
            </a:extLst>
          </p:cNvPr>
          <p:cNvSpPr txBox="1"/>
          <p:nvPr/>
        </p:nvSpPr>
        <p:spPr>
          <a:xfrm>
            <a:off x="258310" y="779318"/>
            <a:ext cx="11675379" cy="5909310"/>
          </a:xfrm>
          <a:prstGeom prst="rect">
            <a:avLst/>
          </a:prstGeom>
          <a:noFill/>
        </p:spPr>
        <p:txBody>
          <a:bodyPr wrap="square">
            <a:spAutoFit/>
          </a:bodyPr>
          <a:lstStyle/>
          <a:p>
            <a:r>
              <a:rPr lang="en-US" altLang="zh-CN" dirty="0">
                <a:latin typeface="华文新魏" panose="02010800040101010101" pitchFamily="2" charset="-122"/>
                <a:ea typeface="华文新魏" panose="02010800040101010101" pitchFamily="2" charset="-122"/>
              </a:rPr>
              <a:t>#include &lt;</a:t>
            </a:r>
            <a:r>
              <a:rPr lang="en-US" altLang="zh-CN" dirty="0" err="1">
                <a:latin typeface="华文新魏" panose="02010800040101010101" pitchFamily="2" charset="-122"/>
                <a:ea typeface="华文新魏" panose="02010800040101010101" pitchFamily="2" charset="-122"/>
              </a:rPr>
              <a:t>stdio.h</a:t>
            </a:r>
            <a:r>
              <a:rPr lang="en-US" altLang="zh-CN" dirty="0">
                <a:latin typeface="华文新魏" panose="02010800040101010101" pitchFamily="2" charset="-122"/>
                <a:ea typeface="华文新魏" panose="02010800040101010101" pitchFamily="2" charset="-122"/>
              </a:rPr>
              <a:t>&gt;     //</a:t>
            </a:r>
            <a:r>
              <a:rPr lang="zh-CN" altLang="en-US" dirty="0">
                <a:latin typeface="华文新魏" panose="02010800040101010101" pitchFamily="2" charset="-122"/>
                <a:ea typeface="华文新魏" panose="02010800040101010101" pitchFamily="2" charset="-122"/>
              </a:rPr>
              <a:t>例</a:t>
            </a:r>
            <a:r>
              <a:rPr lang="en-US" altLang="zh-CN" dirty="0">
                <a:latin typeface="华文新魏" panose="02010800040101010101" pitchFamily="2" charset="-122"/>
                <a:ea typeface="华文新魏" panose="02010800040101010101" pitchFamily="2" charset="-122"/>
              </a:rPr>
              <a:t>12.19</a:t>
            </a:r>
          </a:p>
          <a:p>
            <a:r>
              <a:rPr lang="en-US" altLang="zh-CN" dirty="0">
                <a:latin typeface="华文新魏" panose="02010800040101010101" pitchFamily="2" charset="-122"/>
                <a:ea typeface="华文新魏" panose="02010800040101010101" pitchFamily="2" charset="-122"/>
              </a:rPr>
              <a:t>#include &lt;</a:t>
            </a:r>
            <a:r>
              <a:rPr lang="en-US" altLang="zh-CN" dirty="0" err="1">
                <a:latin typeface="华文新魏" panose="02010800040101010101" pitchFamily="2" charset="-122"/>
                <a:ea typeface="华文新魏" panose="02010800040101010101" pitchFamily="2" charset="-122"/>
              </a:rPr>
              <a:t>typeinfo</a:t>
            </a:r>
            <a:r>
              <a:rPr lang="en-US" altLang="zh-CN" dirty="0">
                <a:latin typeface="华文新魏" panose="02010800040101010101" pitchFamily="2" charset="-122"/>
                <a:ea typeface="华文新魏" panose="02010800040101010101" pitchFamily="2" charset="-122"/>
              </a:rPr>
              <a:t>&gt;</a:t>
            </a:r>
          </a:p>
          <a:p>
            <a:r>
              <a:rPr lang="en-US" altLang="zh-CN" dirty="0">
                <a:latin typeface="华文新魏" panose="02010800040101010101" pitchFamily="2" charset="-122"/>
                <a:ea typeface="华文新魏" panose="02010800040101010101" pitchFamily="2" charset="-122"/>
              </a:rPr>
              <a:t>using namespace std;</a:t>
            </a:r>
          </a:p>
          <a:p>
            <a:r>
              <a:rPr lang="en-US" altLang="zh-CN" dirty="0">
                <a:latin typeface="华文新魏" panose="02010800040101010101" pitchFamily="2" charset="-122"/>
                <a:ea typeface="华文新魏" panose="02010800040101010101" pitchFamily="2" charset="-122"/>
              </a:rPr>
              <a:t>int   a[10][20]; 				//a</a:t>
            </a:r>
            <a:r>
              <a:rPr lang="zh-CN" altLang="en-US" dirty="0">
                <a:latin typeface="华文新魏" panose="02010800040101010101" pitchFamily="2" charset="-122"/>
                <a:ea typeface="华文新魏" panose="02010800040101010101" pitchFamily="2" charset="-122"/>
              </a:rPr>
              <a:t>的类型为</a:t>
            </a:r>
            <a:r>
              <a:rPr lang="en-US" altLang="zh-CN" dirty="0">
                <a:latin typeface="华文新魏" panose="02010800040101010101" pitchFamily="2" charset="-122"/>
                <a:ea typeface="华文新魏" panose="02010800040101010101" pitchFamily="2" charset="-122"/>
              </a:rPr>
              <a:t>int [10][20]</a:t>
            </a:r>
            <a:r>
              <a:rPr lang="zh-CN" altLang="en-US" dirty="0">
                <a:latin typeface="华文新魏" panose="02010800040101010101" pitchFamily="2" charset="-122"/>
                <a:ea typeface="华文新魏" panose="02010800040101010101" pitchFamily="2" charset="-122"/>
              </a:rPr>
              <a:t>，可理解为“</a:t>
            </a:r>
            <a:r>
              <a:rPr lang="en-US" altLang="zh-CN" dirty="0">
                <a:latin typeface="华文新魏" panose="02010800040101010101" pitchFamily="2" charset="-122"/>
                <a:ea typeface="华文新魏" panose="02010800040101010101" pitchFamily="2" charset="-122"/>
              </a:rPr>
              <a:t>int (*a)[20]; ”</a:t>
            </a:r>
          </a:p>
          <a:p>
            <a:r>
              <a:rPr lang="en-US" altLang="zh-CN" dirty="0">
                <a:latin typeface="华文新魏" panose="02010800040101010101" pitchFamily="2" charset="-122"/>
                <a:ea typeface="华文新魏" panose="02010800040101010101" pitchFamily="2" charset="-122"/>
              </a:rPr>
              <a:t>auto  b(int x) { return x; };			//b</a:t>
            </a:r>
            <a:r>
              <a:rPr lang="zh-CN" altLang="en-US" dirty="0">
                <a:latin typeface="华文新魏" panose="02010800040101010101" pitchFamily="2" charset="-122"/>
                <a:ea typeface="华文新魏" panose="02010800040101010101" pitchFamily="2" charset="-122"/>
              </a:rPr>
              <a:t>的类型为</a:t>
            </a:r>
            <a:r>
              <a:rPr lang="en-US" altLang="zh-CN" dirty="0">
                <a:latin typeface="华文新魏" panose="02010800040101010101" pitchFamily="2" charset="-122"/>
                <a:ea typeface="华文新魏" panose="02010800040101010101" pitchFamily="2" charset="-122"/>
              </a:rPr>
              <a:t>int b(int)</a:t>
            </a:r>
            <a:r>
              <a:rPr lang="zh-CN" altLang="en-US" dirty="0">
                <a:latin typeface="华文新魏" panose="02010800040101010101" pitchFamily="2" charset="-122"/>
                <a:ea typeface="华文新魏" panose="02010800040101010101" pitchFamily="2" charset="-122"/>
              </a:rPr>
              <a:t>，为函数</a:t>
            </a:r>
            <a:endParaRPr lang="en-US" altLang="zh-CN"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auto  c = a; 				//</a:t>
            </a:r>
            <a:r>
              <a:rPr lang="zh-CN" altLang="en-US" dirty="0">
                <a:latin typeface="华文新魏" panose="02010800040101010101" pitchFamily="2" charset="-122"/>
                <a:ea typeface="华文新魏" panose="02010800040101010101" pitchFamily="2" charset="-122"/>
              </a:rPr>
              <a:t>优先选择</a:t>
            </a:r>
            <a:r>
              <a:rPr lang="en-US" altLang="zh-CN" dirty="0">
                <a:latin typeface="华文新魏" panose="02010800040101010101" pitchFamily="2" charset="-122"/>
                <a:ea typeface="华文新魏" panose="02010800040101010101" pitchFamily="2" charset="-122"/>
              </a:rPr>
              <a:t>int(*c)[20]</a:t>
            </a:r>
          </a:p>
          <a:p>
            <a:r>
              <a:rPr lang="en-US" altLang="zh-CN" dirty="0">
                <a:latin typeface="华文新魏" panose="02010800040101010101" pitchFamily="2" charset="-122"/>
                <a:ea typeface="华文新魏" panose="02010800040101010101" pitchFamily="2" charset="-122"/>
              </a:rPr>
              <a:t>auto  *d = a;				//</a:t>
            </a:r>
            <a:r>
              <a:rPr lang="zh-CN" altLang="en-US" dirty="0">
                <a:latin typeface="华文新魏" panose="02010800040101010101" pitchFamily="2" charset="-122"/>
                <a:ea typeface="华文新魏" panose="02010800040101010101" pitchFamily="2" charset="-122"/>
              </a:rPr>
              <a:t>优先选择</a:t>
            </a:r>
            <a:r>
              <a:rPr lang="en-US" altLang="zh-CN" dirty="0">
                <a:latin typeface="华文新魏" panose="02010800040101010101" pitchFamily="2" charset="-122"/>
                <a:ea typeface="华文新魏" panose="02010800040101010101" pitchFamily="2" charset="-122"/>
              </a:rPr>
              <a:t>int(*d)[20]</a:t>
            </a:r>
            <a:r>
              <a:rPr lang="zh-CN" altLang="en-US" dirty="0">
                <a:latin typeface="华文新魏" panose="02010800040101010101" pitchFamily="2" charset="-122"/>
                <a:ea typeface="华文新魏" panose="02010800040101010101" pitchFamily="2" charset="-122"/>
              </a:rPr>
              <a:t>：和</a:t>
            </a:r>
            <a:r>
              <a:rPr lang="en-US" altLang="zh-CN" dirty="0">
                <a:latin typeface="华文新魏" panose="02010800040101010101" pitchFamily="2" charset="-122"/>
                <a:ea typeface="华文新魏" panose="02010800040101010101" pitchFamily="2" charset="-122"/>
              </a:rPr>
              <a:t>int(*a)[20]</a:t>
            </a:r>
            <a:r>
              <a:rPr lang="zh-CN" altLang="en-US" dirty="0">
                <a:latin typeface="华文新魏" panose="02010800040101010101" pitchFamily="2" charset="-122"/>
                <a:ea typeface="华文新魏" panose="02010800040101010101" pitchFamily="2" charset="-122"/>
              </a:rPr>
              <a:t>匹配的推断结果</a:t>
            </a:r>
          </a:p>
          <a:p>
            <a:r>
              <a:rPr lang="en-US" altLang="zh-CN" dirty="0">
                <a:solidFill>
                  <a:srgbClr val="FF0000"/>
                </a:solidFill>
                <a:latin typeface="华文新魏" panose="02010800040101010101" pitchFamily="2" charset="-122"/>
                <a:ea typeface="华文新魏" panose="02010800040101010101" pitchFamily="2" charset="-122"/>
              </a:rPr>
              <a:t>auto  e = &amp;a;				//int (*e)[10][20]</a:t>
            </a:r>
            <a:r>
              <a:rPr lang="zh-CN" altLang="en-US" dirty="0">
                <a:solidFill>
                  <a:srgbClr val="FF0000"/>
                </a:solidFill>
                <a:latin typeface="华文新魏" panose="02010800040101010101" pitchFamily="2" charset="-122"/>
                <a:ea typeface="华文新魏" panose="02010800040101010101" pitchFamily="2" charset="-122"/>
              </a:rPr>
              <a:t>：指向数组</a:t>
            </a:r>
            <a:r>
              <a:rPr lang="en-US" altLang="zh-CN" dirty="0">
                <a:solidFill>
                  <a:srgbClr val="FF0000"/>
                </a:solidFill>
                <a:latin typeface="华文新魏" panose="02010800040101010101" pitchFamily="2" charset="-122"/>
                <a:ea typeface="华文新魏" panose="02010800040101010101" pitchFamily="2" charset="-122"/>
              </a:rPr>
              <a:t>a</a:t>
            </a:r>
          </a:p>
          <a:p>
            <a:r>
              <a:rPr lang="en-US" altLang="zh-CN" dirty="0">
                <a:latin typeface="华文新魏" panose="02010800040101010101" pitchFamily="2" charset="-122"/>
                <a:ea typeface="华文新魏" panose="02010800040101010101" pitchFamily="2" charset="-122"/>
              </a:rPr>
              <a:t>auto  f = </a:t>
            </a:r>
            <a:r>
              <a:rPr lang="en-US" altLang="zh-CN" dirty="0" err="1">
                <a:latin typeface="华文新魏" panose="02010800040101010101" pitchFamily="2" charset="-122"/>
                <a:ea typeface="华文新魏" panose="02010800040101010101" pitchFamily="2" charset="-122"/>
              </a:rPr>
              <a:t>printf</a:t>
            </a:r>
            <a:r>
              <a:rPr lang="en-US" altLang="zh-CN" dirty="0">
                <a:latin typeface="华文新魏" panose="02010800040101010101" pitchFamily="2" charset="-122"/>
                <a:ea typeface="华文新魏" panose="02010800040101010101" pitchFamily="2" charset="-122"/>
              </a:rPr>
              <a:t>;				//“int (*f)(const char *, …);”</a:t>
            </a:r>
          </a:p>
          <a:p>
            <a:r>
              <a:rPr lang="en-US" altLang="zh-CN" dirty="0">
                <a:latin typeface="华文新魏" panose="02010800040101010101" pitchFamily="2" charset="-122"/>
                <a:ea typeface="华文新魏" panose="02010800040101010101" pitchFamily="2" charset="-122"/>
              </a:rPr>
              <a:t>auto  g = a[1]; 				</a:t>
            </a:r>
            <a:r>
              <a:rPr lang="en-US" altLang="zh-CN" dirty="0">
                <a:solidFill>
                  <a:srgbClr val="FF0000"/>
                </a:solidFill>
                <a:latin typeface="华文新魏" panose="02010800040101010101" pitchFamily="2" charset="-122"/>
                <a:ea typeface="华文新魏" panose="02010800040101010101" pitchFamily="2" charset="-122"/>
              </a:rPr>
              <a:t>//</a:t>
            </a:r>
            <a:r>
              <a:rPr lang="zh-CN" altLang="en-US" dirty="0">
                <a:solidFill>
                  <a:srgbClr val="FF0000"/>
                </a:solidFill>
                <a:latin typeface="华文新魏" panose="02010800040101010101" pitchFamily="2" charset="-122"/>
                <a:ea typeface="华文新魏" panose="02010800040101010101" pitchFamily="2" charset="-122"/>
              </a:rPr>
              <a:t>优先选择</a:t>
            </a:r>
            <a:r>
              <a:rPr lang="en-US" altLang="zh-CN" dirty="0">
                <a:solidFill>
                  <a:srgbClr val="FF0000"/>
                </a:solidFill>
                <a:latin typeface="华文新魏" panose="02010800040101010101" pitchFamily="2" charset="-122"/>
                <a:ea typeface="华文新魏" panose="02010800040101010101" pitchFamily="2" charset="-122"/>
              </a:rPr>
              <a:t>int *g</a:t>
            </a:r>
            <a:r>
              <a:rPr lang="zh-CN" altLang="en-US" dirty="0">
                <a:solidFill>
                  <a:srgbClr val="FF0000"/>
                </a:solidFill>
                <a:latin typeface="华文新魏" panose="02010800040101010101" pitchFamily="2" charset="-122"/>
                <a:ea typeface="华文新魏" panose="02010800040101010101" pitchFamily="2" charset="-122"/>
              </a:rPr>
              <a:t>而非</a:t>
            </a:r>
            <a:r>
              <a:rPr lang="en-US" altLang="zh-CN" dirty="0">
                <a:solidFill>
                  <a:srgbClr val="FF0000"/>
                </a:solidFill>
                <a:latin typeface="华文新魏" panose="02010800040101010101" pitchFamily="2" charset="-122"/>
                <a:ea typeface="华文新魏" panose="02010800040101010101" pitchFamily="2" charset="-122"/>
              </a:rPr>
              <a:t>int g[20]</a:t>
            </a:r>
            <a:r>
              <a:rPr lang="zh-CN" altLang="en-US" dirty="0">
                <a:solidFill>
                  <a:srgbClr val="FF0000"/>
                </a:solidFill>
                <a:latin typeface="华文新魏" panose="02010800040101010101" pitchFamily="2" charset="-122"/>
                <a:ea typeface="华文新魏" panose="02010800040101010101" pitchFamily="2" charset="-122"/>
              </a:rPr>
              <a:t>。</a:t>
            </a:r>
            <a:r>
              <a:rPr lang="en-US" altLang="zh-CN" dirty="0">
                <a:solidFill>
                  <a:srgbClr val="FF0000"/>
                </a:solidFill>
                <a:latin typeface="华文新魏" panose="02010800040101010101" pitchFamily="2" charset="-122"/>
                <a:ea typeface="华文新魏" panose="02010800040101010101" pitchFamily="2" charset="-122"/>
              </a:rPr>
              <a:t>a[10][20]</a:t>
            </a:r>
            <a:r>
              <a:rPr lang="zh-CN" altLang="en-US" dirty="0">
                <a:solidFill>
                  <a:srgbClr val="FF0000"/>
                </a:solidFill>
                <a:latin typeface="华文新魏" panose="02010800040101010101" pitchFamily="2" charset="-122"/>
                <a:ea typeface="华文新魏" panose="02010800040101010101" pitchFamily="2" charset="-122"/>
              </a:rPr>
              <a:t>被解释为指针时去掉第</a:t>
            </a:r>
            <a:r>
              <a:rPr lang="en-US" altLang="zh-CN" dirty="0">
                <a:solidFill>
                  <a:srgbClr val="FF0000"/>
                </a:solidFill>
                <a:latin typeface="华文新魏" panose="02010800040101010101" pitchFamily="2" charset="-122"/>
                <a:ea typeface="华文新魏" panose="02010800040101010101" pitchFamily="2" charset="-122"/>
              </a:rPr>
              <a:t>1</a:t>
            </a:r>
            <a:r>
              <a:rPr lang="zh-CN" altLang="en-US" dirty="0">
                <a:solidFill>
                  <a:srgbClr val="FF0000"/>
                </a:solidFill>
                <a:latin typeface="华文新魏" panose="02010800040101010101" pitchFamily="2" charset="-122"/>
                <a:ea typeface="华文新魏" panose="02010800040101010101" pitchFamily="2" charset="-122"/>
              </a:rPr>
              <a:t>维，为</a:t>
            </a:r>
            <a:r>
              <a:rPr lang="en-US" altLang="zh-CN" dirty="0">
                <a:solidFill>
                  <a:srgbClr val="FF0000"/>
                </a:solidFill>
                <a:latin typeface="华文新魏" panose="02010800040101010101" pitchFamily="2" charset="-122"/>
                <a:ea typeface="华文新魏" panose="02010800040101010101" pitchFamily="2" charset="-122"/>
              </a:rPr>
              <a:t>int (*)[20], a[1]</a:t>
            </a:r>
            <a:r>
              <a:rPr lang="zh-CN" altLang="en-US" dirty="0">
                <a:solidFill>
                  <a:srgbClr val="FF0000"/>
                </a:solidFill>
                <a:latin typeface="华文新魏" panose="02010800040101010101" pitchFamily="2" charset="-122"/>
                <a:ea typeface="华文新魏" panose="02010800040101010101" pitchFamily="2" charset="-122"/>
              </a:rPr>
              <a:t>的类型为</a:t>
            </a:r>
            <a:r>
              <a:rPr lang="en-US" altLang="zh-CN" dirty="0">
                <a:solidFill>
                  <a:srgbClr val="FF0000"/>
                </a:solidFill>
                <a:latin typeface="华文新魏" panose="02010800040101010101" pitchFamily="2" charset="-122"/>
                <a:ea typeface="华文新魏" panose="02010800040101010101" pitchFamily="2" charset="-122"/>
              </a:rPr>
              <a:t>int [20],</a:t>
            </a:r>
            <a:r>
              <a:rPr lang="zh-CN" altLang="en-US" dirty="0">
                <a:solidFill>
                  <a:srgbClr val="FF0000"/>
                </a:solidFill>
                <a:latin typeface="华文新魏" panose="02010800040101010101" pitchFamily="2" charset="-122"/>
                <a:ea typeface="华文新魏" panose="02010800040101010101" pitchFamily="2" charset="-122"/>
              </a:rPr>
              <a:t>如果被解释为指针，去掉第</a:t>
            </a:r>
            <a:r>
              <a:rPr lang="en-US" altLang="zh-CN" dirty="0">
                <a:solidFill>
                  <a:srgbClr val="FF0000"/>
                </a:solidFill>
                <a:latin typeface="华文新魏" panose="02010800040101010101" pitchFamily="2" charset="-122"/>
                <a:ea typeface="华文新魏" panose="02010800040101010101" pitchFamily="2" charset="-122"/>
              </a:rPr>
              <a:t>1</a:t>
            </a:r>
            <a:r>
              <a:rPr lang="zh-CN" altLang="en-US" dirty="0">
                <a:solidFill>
                  <a:srgbClr val="FF0000"/>
                </a:solidFill>
                <a:latin typeface="华文新魏" panose="02010800040101010101" pitchFamily="2" charset="-122"/>
                <a:ea typeface="华文新魏" panose="02010800040101010101" pitchFamily="2" charset="-122"/>
              </a:rPr>
              <a:t>维</a:t>
            </a:r>
            <a:r>
              <a:rPr lang="en-US" altLang="zh-CN" dirty="0">
                <a:solidFill>
                  <a:srgbClr val="FF0000"/>
                </a:solidFill>
                <a:latin typeface="华文新魏" panose="02010800040101010101" pitchFamily="2" charset="-122"/>
                <a:ea typeface="华文新魏" panose="02010800040101010101" pitchFamily="2" charset="-122"/>
              </a:rPr>
              <a:t>([20])</a:t>
            </a:r>
            <a:r>
              <a:rPr lang="zh-CN" altLang="en-US" dirty="0">
                <a:solidFill>
                  <a:srgbClr val="FF0000"/>
                </a:solidFill>
                <a:latin typeface="华文新魏" panose="02010800040101010101" pitchFamily="2" charset="-122"/>
                <a:ea typeface="华文新魏" panose="02010800040101010101" pitchFamily="2" charset="-122"/>
              </a:rPr>
              <a:t>，解释为</a:t>
            </a:r>
            <a:r>
              <a:rPr lang="en-US" altLang="zh-CN" dirty="0">
                <a:solidFill>
                  <a:srgbClr val="FF0000"/>
                </a:solidFill>
                <a:latin typeface="华文新魏" panose="02010800040101010101" pitchFamily="2" charset="-122"/>
                <a:ea typeface="华文新魏" panose="02010800040101010101" pitchFamily="2" charset="-122"/>
              </a:rPr>
              <a:t>int </a:t>
            </a:r>
            <a:r>
              <a:rPr lang="zh-CN" altLang="en-US" dirty="0">
                <a:solidFill>
                  <a:srgbClr val="FF0000"/>
                </a:solidFill>
                <a:latin typeface="华文新魏" panose="02010800040101010101" pitchFamily="2" charset="-122"/>
                <a:ea typeface="华文新魏" panose="02010800040101010101" pitchFamily="2" charset="-122"/>
              </a:rPr>
              <a:t>*</a:t>
            </a:r>
            <a:endParaRPr lang="en-US" altLang="zh-CN" dirty="0">
              <a:solidFill>
                <a:srgbClr val="FF0000"/>
              </a:solidFill>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auto  *h = a[1];				</a:t>
            </a:r>
            <a:r>
              <a:rPr lang="en-US" altLang="zh-CN" dirty="0">
                <a:solidFill>
                  <a:srgbClr val="FF0000"/>
                </a:solidFill>
                <a:latin typeface="华文新魏" panose="02010800040101010101" pitchFamily="2" charset="-122"/>
                <a:ea typeface="华文新魏" panose="02010800040101010101" pitchFamily="2" charset="-122"/>
              </a:rPr>
              <a:t>//</a:t>
            </a:r>
            <a:r>
              <a:rPr lang="zh-CN" altLang="en-US" dirty="0">
                <a:solidFill>
                  <a:srgbClr val="FF0000"/>
                </a:solidFill>
                <a:latin typeface="华文新魏" panose="02010800040101010101" pitchFamily="2" charset="-122"/>
                <a:ea typeface="华文新魏" panose="02010800040101010101" pitchFamily="2" charset="-122"/>
              </a:rPr>
              <a:t>选择</a:t>
            </a:r>
            <a:r>
              <a:rPr lang="en-US" altLang="zh-CN" dirty="0">
                <a:solidFill>
                  <a:srgbClr val="FF0000"/>
                </a:solidFill>
                <a:latin typeface="华文新魏" panose="02010800040101010101" pitchFamily="2" charset="-122"/>
                <a:ea typeface="华文新魏" panose="02010800040101010101" pitchFamily="2" charset="-122"/>
              </a:rPr>
              <a:t>int *h</a:t>
            </a:r>
            <a:r>
              <a:rPr lang="zh-CN" altLang="en-US" dirty="0">
                <a:solidFill>
                  <a:srgbClr val="FF0000"/>
                </a:solidFill>
                <a:latin typeface="华文新魏" panose="02010800040101010101" pitchFamily="2" charset="-122"/>
                <a:ea typeface="华文新魏" panose="02010800040101010101" pitchFamily="2" charset="-122"/>
              </a:rPr>
              <a:t>而非</a:t>
            </a:r>
            <a:r>
              <a:rPr lang="en-US" altLang="zh-CN" dirty="0">
                <a:solidFill>
                  <a:srgbClr val="FF0000"/>
                </a:solidFill>
                <a:latin typeface="华文新魏" panose="02010800040101010101" pitchFamily="2" charset="-122"/>
                <a:ea typeface="华文新魏" panose="02010800040101010101" pitchFamily="2" charset="-122"/>
              </a:rPr>
              <a:t>int h[20]</a:t>
            </a:r>
            <a:r>
              <a:rPr lang="zh-CN" altLang="en-US" dirty="0">
                <a:solidFill>
                  <a:srgbClr val="FF0000"/>
                </a:solidFill>
                <a:latin typeface="华文新魏" panose="02010800040101010101" pitchFamily="2" charset="-122"/>
                <a:ea typeface="华文新魏" panose="02010800040101010101" pitchFamily="2" charset="-122"/>
              </a:rPr>
              <a:t>，*</a:t>
            </a:r>
            <a:r>
              <a:rPr lang="en-US" altLang="zh-CN" dirty="0">
                <a:solidFill>
                  <a:srgbClr val="FF0000"/>
                </a:solidFill>
                <a:latin typeface="华文新魏" panose="02010800040101010101" pitchFamily="2" charset="-122"/>
                <a:ea typeface="华文新魏" panose="02010800040101010101" pitchFamily="2" charset="-122"/>
              </a:rPr>
              <a:t>h</a:t>
            </a:r>
            <a:r>
              <a:rPr lang="zh-CN" altLang="en-US" dirty="0">
                <a:solidFill>
                  <a:srgbClr val="FF0000"/>
                </a:solidFill>
                <a:latin typeface="华文新魏" panose="02010800040101010101" pitchFamily="2" charset="-122"/>
                <a:ea typeface="华文新魏" panose="02010800040101010101" pitchFamily="2" charset="-122"/>
              </a:rPr>
              <a:t>明确告诉编译器按指针解释</a:t>
            </a:r>
            <a:endParaRPr lang="en-US" altLang="zh-CN" dirty="0">
              <a:solidFill>
                <a:srgbClr val="FF0000"/>
              </a:solidFill>
              <a:latin typeface="华文新魏" panose="02010800040101010101" pitchFamily="2" charset="-122"/>
              <a:ea typeface="华文新魏" panose="02010800040101010101" pitchFamily="2" charset="-122"/>
            </a:endParaRPr>
          </a:p>
          <a:p>
            <a:r>
              <a:rPr lang="en-US" altLang="zh-CN" dirty="0">
                <a:solidFill>
                  <a:srgbClr val="FF0000"/>
                </a:solidFill>
                <a:latin typeface="华文新魏" panose="02010800040101010101" pitchFamily="2" charset="-122"/>
                <a:ea typeface="华文新魏" panose="02010800040101010101" pitchFamily="2" charset="-122"/>
              </a:rPr>
              <a:t>int </a:t>
            </a:r>
            <a:r>
              <a:rPr lang="en-US" altLang="zh-CN" dirty="0" err="1">
                <a:solidFill>
                  <a:srgbClr val="FF0000"/>
                </a:solidFill>
                <a:latin typeface="华文新魏" panose="02010800040101010101" pitchFamily="2" charset="-122"/>
                <a:ea typeface="华文新魏" panose="02010800040101010101" pitchFamily="2" charset="-122"/>
              </a:rPr>
              <a:t>arr</a:t>
            </a:r>
            <a:r>
              <a:rPr lang="en-US" altLang="zh-CN" dirty="0">
                <a:solidFill>
                  <a:srgbClr val="FF0000"/>
                </a:solidFill>
                <a:latin typeface="华文新魏" panose="02010800040101010101" pitchFamily="2" charset="-122"/>
                <a:ea typeface="华文新魏" panose="02010800040101010101" pitchFamily="2" charset="-122"/>
              </a:rPr>
              <a:t>[10];</a:t>
            </a:r>
          </a:p>
          <a:p>
            <a:r>
              <a:rPr lang="en-US" altLang="zh-CN" dirty="0">
                <a:solidFill>
                  <a:srgbClr val="FF0000"/>
                </a:solidFill>
                <a:latin typeface="华文新魏" panose="02010800040101010101" pitchFamily="2" charset="-122"/>
                <a:ea typeface="华文新魏" panose="02010800040101010101" pitchFamily="2" charset="-122"/>
              </a:rPr>
              <a:t>auto arr2 = </a:t>
            </a:r>
            <a:r>
              <a:rPr lang="en-US" altLang="zh-CN" dirty="0" err="1">
                <a:solidFill>
                  <a:srgbClr val="FF0000"/>
                </a:solidFill>
                <a:latin typeface="华文新魏" panose="02010800040101010101" pitchFamily="2" charset="-122"/>
                <a:ea typeface="华文新魏" panose="02010800040101010101" pitchFamily="2" charset="-122"/>
              </a:rPr>
              <a:t>arr</a:t>
            </a:r>
            <a:r>
              <a:rPr lang="en-US" altLang="zh-CN" dirty="0">
                <a:solidFill>
                  <a:srgbClr val="FF0000"/>
                </a:solidFill>
                <a:latin typeface="华文新魏" panose="02010800040101010101" pitchFamily="2" charset="-122"/>
                <a:ea typeface="华文新魏" panose="02010800040101010101" pitchFamily="2" charset="-122"/>
              </a:rPr>
              <a:t>;</a:t>
            </a:r>
          </a:p>
          <a:p>
            <a:r>
              <a:rPr lang="en-US" altLang="zh-CN" dirty="0" err="1">
                <a:solidFill>
                  <a:srgbClr val="FF0000"/>
                </a:solidFill>
                <a:latin typeface="华文新魏" panose="02010800040101010101" pitchFamily="2" charset="-122"/>
                <a:ea typeface="华文新魏" panose="02010800040101010101" pitchFamily="2" charset="-122"/>
              </a:rPr>
              <a:t>printf</a:t>
            </a:r>
            <a:r>
              <a:rPr lang="en-US" altLang="zh-CN" dirty="0">
                <a:solidFill>
                  <a:srgbClr val="FF0000"/>
                </a:solidFill>
                <a:latin typeface="华文新魏" panose="02010800040101010101" pitchFamily="2" charset="-122"/>
                <a:ea typeface="华文新魏" panose="02010800040101010101" pitchFamily="2" charset="-122"/>
              </a:rPr>
              <a:t>("%s\n", </a:t>
            </a:r>
            <a:r>
              <a:rPr lang="en-US" altLang="zh-CN" dirty="0" err="1">
                <a:solidFill>
                  <a:srgbClr val="FF0000"/>
                </a:solidFill>
                <a:latin typeface="华文新魏" panose="02010800040101010101" pitchFamily="2" charset="-122"/>
                <a:ea typeface="华文新魏" panose="02010800040101010101" pitchFamily="2" charset="-122"/>
              </a:rPr>
              <a:t>typeid</a:t>
            </a:r>
            <a:r>
              <a:rPr lang="en-US" altLang="zh-CN" dirty="0">
                <a:solidFill>
                  <a:srgbClr val="FF0000"/>
                </a:solidFill>
                <a:latin typeface="华文新魏" panose="02010800040101010101" pitchFamily="2" charset="-122"/>
                <a:ea typeface="华文新魏" panose="02010800040101010101" pitchFamily="2" charset="-122"/>
              </a:rPr>
              <a:t>(arr2).name());		//</a:t>
            </a:r>
            <a:r>
              <a:rPr lang="zh-CN" altLang="en-US" dirty="0">
                <a:solidFill>
                  <a:srgbClr val="FF0000"/>
                </a:solidFill>
                <a:latin typeface="华文新魏" panose="02010800040101010101" pitchFamily="2" charset="-122"/>
                <a:ea typeface="华文新魏" panose="02010800040101010101" pitchFamily="2" charset="-122"/>
              </a:rPr>
              <a:t>输出</a:t>
            </a:r>
            <a:r>
              <a:rPr lang="en-US" altLang="zh-CN" dirty="0">
                <a:solidFill>
                  <a:srgbClr val="FF0000"/>
                </a:solidFill>
                <a:latin typeface="华文新魏" panose="02010800040101010101" pitchFamily="2" charset="-122"/>
                <a:ea typeface="华文新魏" panose="02010800040101010101" pitchFamily="2" charset="-122"/>
              </a:rPr>
              <a:t>int *</a:t>
            </a:r>
          </a:p>
          <a:p>
            <a:r>
              <a:rPr lang="en-US" altLang="zh-CN" dirty="0">
                <a:latin typeface="华文新魏" panose="02010800040101010101" pitchFamily="2" charset="-122"/>
                <a:ea typeface="华文新魏" panose="02010800040101010101" pitchFamily="2" charset="-122"/>
              </a:rPr>
              <a:t>int   k(int x) { return x; }</a:t>
            </a:r>
          </a:p>
          <a:p>
            <a:r>
              <a:rPr lang="en-US" altLang="zh-CN" dirty="0">
                <a:latin typeface="华文新魏" panose="02010800040101010101" pitchFamily="2" charset="-122"/>
                <a:ea typeface="华文新魏" panose="02010800040101010101" pitchFamily="2" charset="-122"/>
              </a:rPr>
              <a:t>void main( ) {</a:t>
            </a:r>
          </a:p>
          <a:p>
            <a:r>
              <a:rPr lang="en-US" altLang="zh-CN" dirty="0">
                <a:latin typeface="华文新魏" panose="02010800040101010101" pitchFamily="2" charset="-122"/>
                <a:ea typeface="华文新魏" panose="02010800040101010101" pitchFamily="2" charset="-122"/>
              </a:rPr>
              <a:t>    auto m={ 1,2,3,4 };			//</a:t>
            </a:r>
            <a:r>
              <a:rPr lang="zh-CN" altLang="en-US" dirty="0">
                <a:latin typeface="华文新魏" panose="02010800040101010101" pitchFamily="2" charset="-122"/>
                <a:ea typeface="华文新魏" panose="02010800040101010101" pitchFamily="2" charset="-122"/>
              </a:rPr>
              <a:t>等价于“</a:t>
            </a:r>
            <a:r>
              <a:rPr lang="en-US" altLang="zh-CN" dirty="0">
                <a:latin typeface="华文新魏" panose="02010800040101010101" pitchFamily="2" charset="-122"/>
                <a:ea typeface="华文新魏" panose="02010800040101010101" pitchFamily="2" charset="-122"/>
              </a:rPr>
              <a:t>int m[4]= { 1,2,3,4 };”</a:t>
            </a:r>
          </a:p>
          <a:p>
            <a:r>
              <a:rPr lang="en-US" altLang="zh-CN" dirty="0">
                <a:latin typeface="华文新魏" panose="02010800040101010101" pitchFamily="2" charset="-122"/>
                <a:ea typeface="华文新魏" panose="02010800040101010101" pitchFamily="2" charset="-122"/>
              </a:rPr>
              <a:t>    auto n= new auto(1);			//</a:t>
            </a:r>
            <a:r>
              <a:rPr lang="zh-CN" altLang="en-US" dirty="0">
                <a:latin typeface="华文新魏" panose="02010800040101010101" pitchFamily="2" charset="-122"/>
                <a:ea typeface="华文新魏" panose="02010800040101010101" pitchFamily="2" charset="-122"/>
              </a:rPr>
              <a:t>等价于“</a:t>
            </a:r>
            <a:r>
              <a:rPr lang="en-US" altLang="zh-CN" dirty="0">
                <a:latin typeface="华文新魏" panose="02010800040101010101" pitchFamily="2" charset="-122"/>
                <a:ea typeface="华文新魏" panose="02010800040101010101" pitchFamily="2" charset="-122"/>
              </a:rPr>
              <a:t>int *n=new int(1);”</a:t>
            </a:r>
          </a:p>
          <a:p>
            <a:r>
              <a:rPr lang="en-US" altLang="zh-CN" dirty="0">
                <a:latin typeface="华文新魏" panose="02010800040101010101" pitchFamily="2" charset="-122"/>
                <a:ea typeface="华文新魏" panose="02010800040101010101" pitchFamily="2" charset="-122"/>
              </a:rPr>
              <a:t>    auto p = k;				//p</a:t>
            </a:r>
            <a:r>
              <a:rPr lang="zh-CN" altLang="en-US" dirty="0">
                <a:latin typeface="华文新魏" panose="02010800040101010101" pitchFamily="2" charset="-122"/>
                <a:ea typeface="华文新魏" panose="02010800040101010101" pitchFamily="2" charset="-122"/>
              </a:rPr>
              <a:t>的类型为</a:t>
            </a:r>
            <a:r>
              <a:rPr lang="en-US" altLang="zh-CN" dirty="0">
                <a:latin typeface="华文新魏" panose="02010800040101010101" pitchFamily="2" charset="-122"/>
                <a:ea typeface="华文新魏" panose="02010800040101010101" pitchFamily="2" charset="-122"/>
              </a:rPr>
              <a:t>int (*p)(int)</a:t>
            </a:r>
          </a:p>
          <a:p>
            <a:r>
              <a:rPr lang="en-US" altLang="zh-CN" dirty="0">
                <a:latin typeface="华文新魏" panose="02010800040101010101" pitchFamily="2" charset="-122"/>
                <a:ea typeface="华文新魏" panose="02010800040101010101" pitchFamily="2" charset="-122"/>
              </a:rPr>
              <a:t>    auto *q = k;				//q</a:t>
            </a:r>
            <a:r>
              <a:rPr lang="zh-CN" altLang="en-US" dirty="0">
                <a:latin typeface="华文新魏" panose="02010800040101010101" pitchFamily="2" charset="-122"/>
                <a:ea typeface="华文新魏" panose="02010800040101010101" pitchFamily="2" charset="-122"/>
              </a:rPr>
              <a:t>的类型为</a:t>
            </a:r>
            <a:r>
              <a:rPr lang="en-US" altLang="zh-CN" dirty="0">
                <a:latin typeface="华文新魏" panose="02010800040101010101" pitchFamily="2" charset="-122"/>
                <a:ea typeface="华文新魏" panose="02010800040101010101" pitchFamily="2" charset="-122"/>
              </a:rPr>
              <a:t>int (*q)(int)</a:t>
            </a:r>
            <a:r>
              <a:rPr lang="zh-CN" altLang="en-US" dirty="0">
                <a:latin typeface="华文新魏" panose="02010800040101010101" pitchFamily="2" charset="-122"/>
                <a:ea typeface="华文新魏" panose="02010800040101010101" pitchFamily="2" charset="-122"/>
              </a:rPr>
              <a:t>，*明确告诉编译器按指针解释</a:t>
            </a:r>
            <a:endParaRPr lang="en-US" altLang="zh-CN"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40631067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12</a:t>
            </a:r>
            <a:r>
              <a:rPr lang="zh-CN" altLang="en-US" b="1" dirty="0">
                <a:latin typeface="隶书" panose="02010509060101010101" pitchFamily="49" charset="-122"/>
                <a:ea typeface="隶书" panose="02010509060101010101" pitchFamily="49" charset="-122"/>
              </a:rPr>
              <a:t>章</a:t>
            </a:r>
            <a:r>
              <a:rPr lang="en-US" altLang="zh-CN" b="1" dirty="0">
                <a:latin typeface="隶书" panose="02010509060101010101" pitchFamily="49" charset="-122"/>
                <a:ea typeface="隶书" panose="02010509060101010101" pitchFamily="49" charset="-122"/>
              </a:rPr>
              <a:t>  </a:t>
            </a:r>
            <a:r>
              <a:rPr lang="zh-CN" altLang="en-US" b="1" dirty="0">
                <a:latin typeface="隶书" panose="02010509060101010101" pitchFamily="49" charset="-122"/>
                <a:ea typeface="隶书" panose="02010509060101010101" pitchFamily="49" charset="-122"/>
              </a:rPr>
              <a:t>类型解析、转换与推导</a:t>
            </a:r>
          </a:p>
        </p:txBody>
      </p:sp>
      <p:sp>
        <p:nvSpPr>
          <p:cNvPr id="5" name="文本框 4">
            <a:extLst>
              <a:ext uri="{FF2B5EF4-FFF2-40B4-BE49-F238E27FC236}">
                <a16:creationId xmlns:a16="http://schemas.microsoft.com/office/drawing/2014/main" id="{D6930E68-03F2-4123-BCE5-FCF9BB09D886}"/>
              </a:ext>
            </a:extLst>
          </p:cNvPr>
          <p:cNvSpPr txBox="1"/>
          <p:nvPr/>
        </p:nvSpPr>
        <p:spPr>
          <a:xfrm>
            <a:off x="838200" y="1485941"/>
            <a:ext cx="10805020" cy="4801314"/>
          </a:xfrm>
          <a:prstGeom prst="rect">
            <a:avLst/>
          </a:prstGeom>
          <a:noFill/>
        </p:spPr>
        <p:txBody>
          <a:bodyPr wrap="square">
            <a:spAutoFit/>
          </a:bodyPr>
          <a:lstStyle/>
          <a:p>
            <a:r>
              <a:rPr lang="en-US" altLang="zh-CN" dirty="0">
                <a:latin typeface="华文新魏" panose="02010800040101010101" pitchFamily="2" charset="-122"/>
                <a:ea typeface="华文新魏" panose="02010800040101010101" pitchFamily="2" charset="-122"/>
              </a:rPr>
              <a:t>    g[2] = 3;				//int *g</a:t>
            </a:r>
            <a:r>
              <a:rPr lang="zh-CN" altLang="en-US" dirty="0">
                <a:latin typeface="华文新魏" panose="02010800040101010101" pitchFamily="2" charset="-122"/>
                <a:ea typeface="华文新魏" panose="02010800040101010101" pitchFamily="2" charset="-122"/>
              </a:rPr>
              <a:t>可当作一维数组</a:t>
            </a:r>
            <a:r>
              <a:rPr lang="en-US" altLang="zh-CN" dirty="0">
                <a:latin typeface="华文新魏" panose="02010800040101010101" pitchFamily="2" charset="-122"/>
                <a:ea typeface="华文新魏" panose="02010800040101010101" pitchFamily="2" charset="-122"/>
              </a:rPr>
              <a:t>int g[ ]</a:t>
            </a:r>
            <a:r>
              <a:rPr lang="zh-CN" altLang="en-US" dirty="0">
                <a:latin typeface="华文新魏" panose="02010800040101010101" pitchFamily="2" charset="-122"/>
                <a:ea typeface="华文新魏" panose="02010800040101010101" pitchFamily="2" charset="-122"/>
              </a:rPr>
              <a:t>使用</a:t>
            </a:r>
          </a:p>
          <a:p>
            <a:r>
              <a:rPr lang="zh-CN" altLang="en-US" dirty="0">
                <a:latin typeface="华文新魏" panose="02010800040101010101" pitchFamily="2" charset="-122"/>
                <a:ea typeface="华文新魏" panose="02010800040101010101" pitchFamily="2" charset="-122"/>
              </a:rPr>
              <a:t>    </a:t>
            </a:r>
            <a:r>
              <a:rPr lang="en-US" altLang="zh-CN" dirty="0">
                <a:latin typeface="华文新魏" panose="02010800040101010101" pitchFamily="2" charset="-122"/>
                <a:ea typeface="华文新魏" panose="02010800040101010101" pitchFamily="2" charset="-122"/>
              </a:rPr>
              <a:t>(*p)(4);					//</a:t>
            </a:r>
            <a:r>
              <a:rPr lang="zh-CN" altLang="en-US" dirty="0">
                <a:latin typeface="华文新魏" panose="02010800040101010101" pitchFamily="2" charset="-122"/>
                <a:ea typeface="华文新魏" panose="02010800040101010101" pitchFamily="2" charset="-122"/>
              </a:rPr>
              <a:t>调用</a:t>
            </a:r>
            <a:r>
              <a:rPr lang="en-US" altLang="zh-CN" dirty="0">
                <a:latin typeface="华文新魏" panose="02010800040101010101" pitchFamily="2" charset="-122"/>
                <a:ea typeface="华文新魏" panose="02010800040101010101" pitchFamily="2" charset="-122"/>
              </a:rPr>
              <a:t>k(4)</a:t>
            </a:r>
          </a:p>
          <a:p>
            <a:r>
              <a:rPr lang="en-US" altLang="zh-CN" dirty="0">
                <a:latin typeface="华文新魏" panose="02010800040101010101" pitchFamily="2" charset="-122"/>
                <a:ea typeface="华文新魏" panose="02010800040101010101" pitchFamily="2" charset="-122"/>
              </a:rPr>
              <a:t>    (*q)(5);					//</a:t>
            </a:r>
            <a:r>
              <a:rPr lang="zh-CN" altLang="en-US" dirty="0">
                <a:latin typeface="华文新魏" panose="02010800040101010101" pitchFamily="2" charset="-122"/>
                <a:ea typeface="华文新魏" panose="02010800040101010101" pitchFamily="2" charset="-122"/>
              </a:rPr>
              <a:t>调用</a:t>
            </a:r>
            <a:r>
              <a:rPr lang="en-US" altLang="zh-CN" dirty="0">
                <a:latin typeface="华文新魏" panose="02010800040101010101" pitchFamily="2" charset="-122"/>
                <a:ea typeface="华文新魏" panose="02010800040101010101" pitchFamily="2" charset="-122"/>
              </a:rPr>
              <a:t>k(5)</a:t>
            </a:r>
          </a:p>
          <a:p>
            <a:r>
              <a:rPr lang="en-US" altLang="zh-CN" dirty="0">
                <a:latin typeface="华文新魏" panose="02010800040101010101" pitchFamily="2" charset="-122"/>
                <a:ea typeface="华文新魏" panose="02010800040101010101" pitchFamily="2" charset="-122"/>
              </a:rPr>
              <a:t>    </a:t>
            </a:r>
            <a:r>
              <a:rPr lang="en-US" altLang="zh-CN" dirty="0" err="1">
                <a:solidFill>
                  <a:srgbClr val="FF0000"/>
                </a:solidFill>
                <a:latin typeface="华文新魏" panose="02010800040101010101" pitchFamily="2" charset="-122"/>
                <a:ea typeface="华文新魏" panose="02010800040101010101" pitchFamily="2" charset="-122"/>
              </a:rPr>
              <a:t>printf</a:t>
            </a:r>
            <a:r>
              <a:rPr lang="en-US" altLang="zh-CN" dirty="0">
                <a:solidFill>
                  <a:srgbClr val="FF0000"/>
                </a:solidFill>
                <a:latin typeface="华文新魏" panose="02010800040101010101" pitchFamily="2" charset="-122"/>
                <a:ea typeface="华文新魏" panose="02010800040101010101" pitchFamily="2" charset="-122"/>
              </a:rPr>
              <a:t>("%s\n", </a:t>
            </a:r>
            <a:r>
              <a:rPr lang="en-US" altLang="zh-CN" dirty="0" err="1">
                <a:solidFill>
                  <a:srgbClr val="FF0000"/>
                </a:solidFill>
                <a:latin typeface="华文新魏" panose="02010800040101010101" pitchFamily="2" charset="-122"/>
                <a:ea typeface="华文新魏" panose="02010800040101010101" pitchFamily="2" charset="-122"/>
              </a:rPr>
              <a:t>typeid</a:t>
            </a:r>
            <a:r>
              <a:rPr lang="en-US" altLang="zh-CN" dirty="0">
                <a:solidFill>
                  <a:srgbClr val="FF0000"/>
                </a:solidFill>
                <a:latin typeface="华文新魏" panose="02010800040101010101" pitchFamily="2" charset="-122"/>
                <a:ea typeface="华文新魏" panose="02010800040101010101" pitchFamily="2" charset="-122"/>
              </a:rPr>
              <a:t>(a).name( ));			//</a:t>
            </a:r>
            <a:r>
              <a:rPr lang="zh-CN" altLang="en-US" dirty="0">
                <a:solidFill>
                  <a:srgbClr val="FF0000"/>
                </a:solidFill>
                <a:latin typeface="华文新魏" panose="02010800040101010101" pitchFamily="2" charset="-122"/>
                <a:ea typeface="华文新魏" panose="02010800040101010101" pitchFamily="2" charset="-122"/>
              </a:rPr>
              <a:t>输出</a:t>
            </a:r>
            <a:r>
              <a:rPr lang="en-US" altLang="zh-CN" dirty="0">
                <a:solidFill>
                  <a:srgbClr val="FF0000"/>
                </a:solidFill>
                <a:latin typeface="华文新魏" panose="02010800040101010101" pitchFamily="2" charset="-122"/>
                <a:ea typeface="华文新魏" panose="02010800040101010101" pitchFamily="2" charset="-122"/>
              </a:rPr>
              <a:t>int [10][20]</a:t>
            </a:r>
          </a:p>
          <a:p>
            <a:r>
              <a:rPr lang="en-US" altLang="zh-CN" dirty="0">
                <a:solidFill>
                  <a:srgbClr val="FF0000"/>
                </a:solidFill>
                <a:latin typeface="华文新魏" panose="02010800040101010101" pitchFamily="2" charset="-122"/>
                <a:ea typeface="华文新魏" panose="02010800040101010101" pitchFamily="2" charset="-122"/>
              </a:rPr>
              <a:t>    </a:t>
            </a:r>
            <a:r>
              <a:rPr lang="en-US" altLang="zh-CN" dirty="0" err="1">
                <a:solidFill>
                  <a:srgbClr val="FF0000"/>
                </a:solidFill>
                <a:latin typeface="华文新魏" panose="02010800040101010101" pitchFamily="2" charset="-122"/>
                <a:ea typeface="华文新魏" panose="02010800040101010101" pitchFamily="2" charset="-122"/>
              </a:rPr>
              <a:t>printf</a:t>
            </a:r>
            <a:r>
              <a:rPr lang="en-US" altLang="zh-CN" dirty="0">
                <a:solidFill>
                  <a:srgbClr val="FF0000"/>
                </a:solidFill>
                <a:latin typeface="华文新魏" panose="02010800040101010101" pitchFamily="2" charset="-122"/>
                <a:ea typeface="华文新魏" panose="02010800040101010101" pitchFamily="2" charset="-122"/>
              </a:rPr>
              <a:t>("%s\n", </a:t>
            </a:r>
            <a:r>
              <a:rPr lang="en-US" altLang="zh-CN" dirty="0" err="1">
                <a:solidFill>
                  <a:srgbClr val="FF0000"/>
                </a:solidFill>
                <a:latin typeface="华文新魏" panose="02010800040101010101" pitchFamily="2" charset="-122"/>
                <a:ea typeface="华文新魏" panose="02010800040101010101" pitchFamily="2" charset="-122"/>
              </a:rPr>
              <a:t>typeid</a:t>
            </a:r>
            <a:r>
              <a:rPr lang="en-US" altLang="zh-CN" dirty="0">
                <a:solidFill>
                  <a:srgbClr val="FF0000"/>
                </a:solidFill>
                <a:latin typeface="华文新魏" panose="02010800040101010101" pitchFamily="2" charset="-122"/>
                <a:ea typeface="华文新魏" panose="02010800040101010101" pitchFamily="2" charset="-122"/>
              </a:rPr>
              <a:t>(a[1]).name( ));		//</a:t>
            </a:r>
            <a:r>
              <a:rPr lang="zh-CN" altLang="en-US" dirty="0">
                <a:solidFill>
                  <a:srgbClr val="FF0000"/>
                </a:solidFill>
                <a:latin typeface="华文新魏" panose="02010800040101010101" pitchFamily="2" charset="-122"/>
                <a:ea typeface="华文新魏" panose="02010800040101010101" pitchFamily="2" charset="-122"/>
              </a:rPr>
              <a:t>输出</a:t>
            </a:r>
            <a:r>
              <a:rPr lang="en-US" altLang="zh-CN" dirty="0">
                <a:solidFill>
                  <a:srgbClr val="FF0000"/>
                </a:solidFill>
                <a:latin typeface="华文新魏" panose="02010800040101010101" pitchFamily="2" charset="-122"/>
                <a:ea typeface="华文新魏" panose="02010800040101010101" pitchFamily="2" charset="-122"/>
              </a:rPr>
              <a:t>int [20]</a:t>
            </a:r>
          </a:p>
          <a:p>
            <a:r>
              <a:rPr lang="en-US" altLang="zh-CN" dirty="0">
                <a:latin typeface="华文新魏" panose="02010800040101010101" pitchFamily="2" charset="-122"/>
                <a:ea typeface="华文新魏" panose="02010800040101010101" pitchFamily="2" charset="-122"/>
              </a:rPr>
              <a:t>   </a:t>
            </a:r>
            <a:r>
              <a:rPr lang="en-US" altLang="zh-CN" dirty="0">
                <a:solidFill>
                  <a:srgbClr val="FF0000"/>
                </a:solidFill>
                <a:latin typeface="华文新魏" panose="02010800040101010101" pitchFamily="2" charset="-122"/>
                <a:ea typeface="华文新魏" panose="02010800040101010101" pitchFamily="2" charset="-122"/>
              </a:rPr>
              <a:t> </a:t>
            </a:r>
            <a:r>
              <a:rPr lang="en-US" altLang="zh-CN" dirty="0" err="1">
                <a:solidFill>
                  <a:srgbClr val="FF0000"/>
                </a:solidFill>
                <a:latin typeface="华文新魏" panose="02010800040101010101" pitchFamily="2" charset="-122"/>
                <a:ea typeface="华文新魏" panose="02010800040101010101" pitchFamily="2" charset="-122"/>
              </a:rPr>
              <a:t>printf</a:t>
            </a:r>
            <a:r>
              <a:rPr lang="en-US" altLang="zh-CN" dirty="0">
                <a:solidFill>
                  <a:srgbClr val="FF0000"/>
                </a:solidFill>
                <a:latin typeface="华文新魏" panose="02010800040101010101" pitchFamily="2" charset="-122"/>
                <a:ea typeface="华文新魏" panose="02010800040101010101" pitchFamily="2" charset="-122"/>
              </a:rPr>
              <a:t>("%s\n", </a:t>
            </a:r>
            <a:r>
              <a:rPr lang="en-US" altLang="zh-CN" dirty="0" err="1">
                <a:solidFill>
                  <a:srgbClr val="FF0000"/>
                </a:solidFill>
                <a:latin typeface="华文新魏" panose="02010800040101010101" pitchFamily="2" charset="-122"/>
                <a:ea typeface="华文新魏" panose="02010800040101010101" pitchFamily="2" charset="-122"/>
              </a:rPr>
              <a:t>typeid</a:t>
            </a:r>
            <a:r>
              <a:rPr lang="en-US" altLang="zh-CN" dirty="0">
                <a:solidFill>
                  <a:srgbClr val="FF0000"/>
                </a:solidFill>
                <a:latin typeface="华文新魏" panose="02010800040101010101" pitchFamily="2" charset="-122"/>
                <a:ea typeface="华文新魏" panose="02010800040101010101" pitchFamily="2" charset="-122"/>
              </a:rPr>
              <a:t>(b).name( ));			//</a:t>
            </a:r>
            <a:r>
              <a:rPr lang="zh-CN" altLang="en-US" dirty="0">
                <a:solidFill>
                  <a:srgbClr val="FF0000"/>
                </a:solidFill>
                <a:latin typeface="华文新魏" panose="02010800040101010101" pitchFamily="2" charset="-122"/>
                <a:ea typeface="华文新魏" panose="02010800040101010101" pitchFamily="2" charset="-122"/>
              </a:rPr>
              <a:t>输出</a:t>
            </a:r>
            <a:r>
              <a:rPr lang="en-US" altLang="zh-CN" dirty="0">
                <a:solidFill>
                  <a:srgbClr val="FF0000"/>
                </a:solidFill>
                <a:latin typeface="华文新魏" panose="02010800040101010101" pitchFamily="2" charset="-122"/>
                <a:ea typeface="华文新魏" panose="02010800040101010101" pitchFamily="2" charset="-122"/>
              </a:rPr>
              <a:t>int __</a:t>
            </a:r>
            <a:r>
              <a:rPr lang="en-US" altLang="zh-CN" dirty="0" err="1">
                <a:solidFill>
                  <a:srgbClr val="FF0000"/>
                </a:solidFill>
                <a:latin typeface="华文新魏" panose="02010800040101010101" pitchFamily="2" charset="-122"/>
                <a:ea typeface="华文新魏" panose="02010800040101010101" pitchFamily="2" charset="-122"/>
              </a:rPr>
              <a:t>cdecl</a:t>
            </a:r>
            <a:r>
              <a:rPr lang="en-US" altLang="zh-CN" dirty="0">
                <a:solidFill>
                  <a:srgbClr val="FF0000"/>
                </a:solidFill>
                <a:latin typeface="华文新魏" panose="02010800040101010101" pitchFamily="2" charset="-122"/>
                <a:ea typeface="华文新魏" panose="02010800040101010101" pitchFamily="2" charset="-122"/>
              </a:rPr>
              <a:t>(int)</a:t>
            </a:r>
          </a:p>
          <a:p>
            <a:r>
              <a:rPr lang="en-US" altLang="zh-CN" dirty="0">
                <a:latin typeface="华文新魏" panose="02010800040101010101" pitchFamily="2" charset="-122"/>
                <a:ea typeface="华文新魏" panose="02010800040101010101" pitchFamily="2" charset="-122"/>
              </a:rPr>
              <a:t>    </a:t>
            </a:r>
            <a:r>
              <a:rPr lang="en-US" altLang="zh-CN" dirty="0" err="1">
                <a:latin typeface="华文新魏" panose="02010800040101010101" pitchFamily="2" charset="-122"/>
                <a:ea typeface="华文新魏" panose="02010800040101010101" pitchFamily="2" charset="-122"/>
              </a:rPr>
              <a:t>printf</a:t>
            </a:r>
            <a:r>
              <a:rPr lang="en-US" altLang="zh-CN" dirty="0">
                <a:latin typeface="华文新魏" panose="02010800040101010101" pitchFamily="2" charset="-122"/>
                <a:ea typeface="华文新魏" panose="02010800040101010101" pitchFamily="2" charset="-122"/>
              </a:rPr>
              <a:t>("%s\n", </a:t>
            </a:r>
            <a:r>
              <a:rPr lang="en-US" altLang="zh-CN" dirty="0" err="1">
                <a:latin typeface="华文新魏" panose="02010800040101010101" pitchFamily="2" charset="-122"/>
                <a:ea typeface="华文新魏" panose="02010800040101010101" pitchFamily="2" charset="-122"/>
              </a:rPr>
              <a:t>typeid</a:t>
            </a:r>
            <a:r>
              <a:rPr lang="en-US" altLang="zh-CN" dirty="0">
                <a:latin typeface="华文新魏" panose="02010800040101010101" pitchFamily="2" charset="-122"/>
                <a:ea typeface="华文新魏" panose="02010800040101010101" pitchFamily="2" charset="-122"/>
              </a:rPr>
              <a:t>(c).name( ));			//</a:t>
            </a:r>
            <a:r>
              <a:rPr lang="zh-CN" altLang="en-US" dirty="0">
                <a:latin typeface="华文新魏" panose="02010800040101010101" pitchFamily="2" charset="-122"/>
                <a:ea typeface="华文新魏" panose="02010800040101010101" pitchFamily="2" charset="-122"/>
              </a:rPr>
              <a:t>输出</a:t>
            </a:r>
            <a:r>
              <a:rPr lang="en-US" altLang="zh-CN" dirty="0">
                <a:latin typeface="华文新魏" panose="02010800040101010101" pitchFamily="2" charset="-122"/>
                <a:ea typeface="华文新魏" panose="02010800040101010101" pitchFamily="2" charset="-122"/>
              </a:rPr>
              <a:t>int (*)[20]</a:t>
            </a:r>
          </a:p>
          <a:p>
            <a:r>
              <a:rPr lang="en-US" altLang="zh-CN" dirty="0">
                <a:latin typeface="华文新魏" panose="02010800040101010101" pitchFamily="2" charset="-122"/>
                <a:ea typeface="华文新魏" panose="02010800040101010101" pitchFamily="2" charset="-122"/>
              </a:rPr>
              <a:t>    </a:t>
            </a:r>
            <a:r>
              <a:rPr lang="en-US" altLang="zh-CN" dirty="0" err="1">
                <a:latin typeface="华文新魏" panose="02010800040101010101" pitchFamily="2" charset="-122"/>
                <a:ea typeface="华文新魏" panose="02010800040101010101" pitchFamily="2" charset="-122"/>
              </a:rPr>
              <a:t>printf</a:t>
            </a:r>
            <a:r>
              <a:rPr lang="en-US" altLang="zh-CN" dirty="0">
                <a:latin typeface="华文新魏" panose="02010800040101010101" pitchFamily="2" charset="-122"/>
                <a:ea typeface="华文新魏" panose="02010800040101010101" pitchFamily="2" charset="-122"/>
              </a:rPr>
              <a:t>("%s\n", </a:t>
            </a:r>
            <a:r>
              <a:rPr lang="en-US" altLang="zh-CN" dirty="0" err="1">
                <a:latin typeface="华文新魏" panose="02010800040101010101" pitchFamily="2" charset="-122"/>
                <a:ea typeface="华文新魏" panose="02010800040101010101" pitchFamily="2" charset="-122"/>
              </a:rPr>
              <a:t>typeid</a:t>
            </a:r>
            <a:r>
              <a:rPr lang="en-US" altLang="zh-CN" dirty="0">
                <a:latin typeface="华文新魏" panose="02010800040101010101" pitchFamily="2" charset="-122"/>
                <a:ea typeface="华文新魏" panose="02010800040101010101" pitchFamily="2" charset="-122"/>
              </a:rPr>
              <a:t>(d).name( ));			//</a:t>
            </a:r>
            <a:r>
              <a:rPr lang="zh-CN" altLang="en-US" dirty="0">
                <a:latin typeface="华文新魏" panose="02010800040101010101" pitchFamily="2" charset="-122"/>
                <a:ea typeface="华文新魏" panose="02010800040101010101" pitchFamily="2" charset="-122"/>
              </a:rPr>
              <a:t>输出</a:t>
            </a:r>
            <a:r>
              <a:rPr lang="en-US" altLang="zh-CN" dirty="0">
                <a:latin typeface="华文新魏" panose="02010800040101010101" pitchFamily="2" charset="-122"/>
                <a:ea typeface="华文新魏" panose="02010800040101010101" pitchFamily="2" charset="-122"/>
              </a:rPr>
              <a:t>int (*)[20]</a:t>
            </a:r>
          </a:p>
          <a:p>
            <a:r>
              <a:rPr lang="en-US" altLang="zh-CN" dirty="0">
                <a:latin typeface="华文新魏" panose="02010800040101010101" pitchFamily="2" charset="-122"/>
                <a:ea typeface="华文新魏" panose="02010800040101010101" pitchFamily="2" charset="-122"/>
              </a:rPr>
              <a:t>    </a:t>
            </a:r>
            <a:r>
              <a:rPr lang="en-US" altLang="zh-CN" dirty="0" err="1">
                <a:latin typeface="华文新魏" panose="02010800040101010101" pitchFamily="2" charset="-122"/>
                <a:ea typeface="华文新魏" panose="02010800040101010101" pitchFamily="2" charset="-122"/>
              </a:rPr>
              <a:t>printf</a:t>
            </a:r>
            <a:r>
              <a:rPr lang="en-US" altLang="zh-CN" dirty="0">
                <a:latin typeface="华文新魏" panose="02010800040101010101" pitchFamily="2" charset="-122"/>
                <a:ea typeface="华文新魏" panose="02010800040101010101" pitchFamily="2" charset="-122"/>
              </a:rPr>
              <a:t>("%s\n", </a:t>
            </a:r>
            <a:r>
              <a:rPr lang="en-US" altLang="zh-CN" dirty="0" err="1">
                <a:latin typeface="华文新魏" panose="02010800040101010101" pitchFamily="2" charset="-122"/>
                <a:ea typeface="华文新魏" panose="02010800040101010101" pitchFamily="2" charset="-122"/>
              </a:rPr>
              <a:t>typeid</a:t>
            </a:r>
            <a:r>
              <a:rPr lang="en-US" altLang="zh-CN" dirty="0">
                <a:latin typeface="华文新魏" panose="02010800040101010101" pitchFamily="2" charset="-122"/>
                <a:ea typeface="华文新魏" panose="02010800040101010101" pitchFamily="2" charset="-122"/>
              </a:rPr>
              <a:t>(e).name( ));			//</a:t>
            </a:r>
            <a:r>
              <a:rPr lang="zh-CN" altLang="en-US" dirty="0">
                <a:latin typeface="华文新魏" panose="02010800040101010101" pitchFamily="2" charset="-122"/>
                <a:ea typeface="华文新魏" panose="02010800040101010101" pitchFamily="2" charset="-122"/>
              </a:rPr>
              <a:t>输出</a:t>
            </a:r>
            <a:r>
              <a:rPr lang="en-US" altLang="zh-CN" dirty="0">
                <a:latin typeface="华文新魏" panose="02010800040101010101" pitchFamily="2" charset="-122"/>
                <a:ea typeface="华文新魏" panose="02010800040101010101" pitchFamily="2" charset="-122"/>
              </a:rPr>
              <a:t>int (*)[10][20]</a:t>
            </a:r>
          </a:p>
          <a:p>
            <a:r>
              <a:rPr lang="en-US" altLang="zh-CN" dirty="0">
                <a:latin typeface="华文新魏" panose="02010800040101010101" pitchFamily="2" charset="-122"/>
                <a:ea typeface="华文新魏" panose="02010800040101010101" pitchFamily="2" charset="-122"/>
              </a:rPr>
              <a:t>    </a:t>
            </a:r>
            <a:r>
              <a:rPr lang="en-US" altLang="zh-CN" dirty="0" err="1">
                <a:latin typeface="华文新魏" panose="02010800040101010101" pitchFamily="2" charset="-122"/>
                <a:ea typeface="华文新魏" panose="02010800040101010101" pitchFamily="2" charset="-122"/>
              </a:rPr>
              <a:t>printf</a:t>
            </a:r>
            <a:r>
              <a:rPr lang="en-US" altLang="zh-CN" dirty="0">
                <a:latin typeface="华文新魏" panose="02010800040101010101" pitchFamily="2" charset="-122"/>
                <a:ea typeface="华文新魏" panose="02010800040101010101" pitchFamily="2" charset="-122"/>
              </a:rPr>
              <a:t>("%s\n", </a:t>
            </a:r>
            <a:r>
              <a:rPr lang="en-US" altLang="zh-CN" dirty="0" err="1">
                <a:latin typeface="华文新魏" panose="02010800040101010101" pitchFamily="2" charset="-122"/>
                <a:ea typeface="华文新魏" panose="02010800040101010101" pitchFamily="2" charset="-122"/>
              </a:rPr>
              <a:t>typeid</a:t>
            </a:r>
            <a:r>
              <a:rPr lang="en-US" altLang="zh-CN" dirty="0">
                <a:latin typeface="华文新魏" panose="02010800040101010101" pitchFamily="2" charset="-122"/>
                <a:ea typeface="华文新魏" panose="02010800040101010101" pitchFamily="2" charset="-122"/>
              </a:rPr>
              <a:t>(f).name( ));			//</a:t>
            </a:r>
            <a:r>
              <a:rPr lang="zh-CN" altLang="en-US" dirty="0">
                <a:latin typeface="华文新魏" panose="02010800040101010101" pitchFamily="2" charset="-122"/>
                <a:ea typeface="华文新魏" panose="02010800040101010101" pitchFamily="2" charset="-122"/>
              </a:rPr>
              <a:t>输出</a:t>
            </a:r>
            <a:r>
              <a:rPr lang="en-US" altLang="zh-CN" dirty="0">
                <a:latin typeface="华文新魏" panose="02010800040101010101" pitchFamily="2" charset="-122"/>
                <a:ea typeface="华文新魏" panose="02010800040101010101" pitchFamily="2" charset="-122"/>
              </a:rPr>
              <a:t>int (__</a:t>
            </a:r>
            <a:r>
              <a:rPr lang="en-US" altLang="zh-CN" dirty="0" err="1">
                <a:latin typeface="华文新魏" panose="02010800040101010101" pitchFamily="2" charset="-122"/>
                <a:ea typeface="华文新魏" panose="02010800040101010101" pitchFamily="2" charset="-122"/>
              </a:rPr>
              <a:t>cdecl</a:t>
            </a:r>
            <a:r>
              <a:rPr lang="en-US" altLang="zh-CN" dirty="0">
                <a:latin typeface="华文新魏" panose="02010800040101010101" pitchFamily="2" charset="-122"/>
                <a:ea typeface="华文新魏" panose="02010800040101010101" pitchFamily="2" charset="-122"/>
              </a:rPr>
              <a:t>*)(char const *,...)</a:t>
            </a:r>
          </a:p>
          <a:p>
            <a:r>
              <a:rPr lang="en-US" altLang="zh-CN" dirty="0">
                <a:latin typeface="华文新魏" panose="02010800040101010101" pitchFamily="2" charset="-122"/>
                <a:ea typeface="华文新魏" panose="02010800040101010101" pitchFamily="2" charset="-122"/>
              </a:rPr>
              <a:t>    </a:t>
            </a:r>
            <a:r>
              <a:rPr lang="en-US" altLang="zh-CN" dirty="0" err="1">
                <a:latin typeface="华文新魏" panose="02010800040101010101" pitchFamily="2" charset="-122"/>
                <a:ea typeface="华文新魏" panose="02010800040101010101" pitchFamily="2" charset="-122"/>
              </a:rPr>
              <a:t>printf</a:t>
            </a:r>
            <a:r>
              <a:rPr lang="en-US" altLang="zh-CN" dirty="0">
                <a:latin typeface="华文新魏" panose="02010800040101010101" pitchFamily="2" charset="-122"/>
                <a:ea typeface="华文新魏" panose="02010800040101010101" pitchFamily="2" charset="-122"/>
              </a:rPr>
              <a:t>("%s\n", </a:t>
            </a:r>
            <a:r>
              <a:rPr lang="en-US" altLang="zh-CN" dirty="0" err="1">
                <a:latin typeface="华文新魏" panose="02010800040101010101" pitchFamily="2" charset="-122"/>
                <a:ea typeface="华文新魏" panose="02010800040101010101" pitchFamily="2" charset="-122"/>
              </a:rPr>
              <a:t>typeid</a:t>
            </a:r>
            <a:r>
              <a:rPr lang="en-US" altLang="zh-CN" dirty="0">
                <a:latin typeface="华文新魏" panose="02010800040101010101" pitchFamily="2" charset="-122"/>
                <a:ea typeface="华文新魏" panose="02010800040101010101" pitchFamily="2" charset="-122"/>
              </a:rPr>
              <a:t>(g).name( ));			//</a:t>
            </a:r>
            <a:r>
              <a:rPr lang="zh-CN" altLang="en-US" dirty="0">
                <a:latin typeface="华文新魏" panose="02010800040101010101" pitchFamily="2" charset="-122"/>
                <a:ea typeface="华文新魏" panose="02010800040101010101" pitchFamily="2" charset="-122"/>
              </a:rPr>
              <a:t>输出</a:t>
            </a:r>
            <a:r>
              <a:rPr lang="en-US" altLang="zh-CN" dirty="0">
                <a:latin typeface="华文新魏" panose="02010800040101010101" pitchFamily="2" charset="-122"/>
                <a:ea typeface="华文新魏" panose="02010800040101010101" pitchFamily="2" charset="-122"/>
              </a:rPr>
              <a:t>int *</a:t>
            </a:r>
          </a:p>
          <a:p>
            <a:r>
              <a:rPr lang="en-US" altLang="zh-CN" dirty="0">
                <a:latin typeface="华文新魏" panose="02010800040101010101" pitchFamily="2" charset="-122"/>
                <a:ea typeface="华文新魏" panose="02010800040101010101" pitchFamily="2" charset="-122"/>
              </a:rPr>
              <a:t>    </a:t>
            </a:r>
            <a:r>
              <a:rPr lang="en-US" altLang="zh-CN" dirty="0" err="1">
                <a:latin typeface="华文新魏" panose="02010800040101010101" pitchFamily="2" charset="-122"/>
                <a:ea typeface="华文新魏" panose="02010800040101010101" pitchFamily="2" charset="-122"/>
              </a:rPr>
              <a:t>printf</a:t>
            </a:r>
            <a:r>
              <a:rPr lang="en-US" altLang="zh-CN" dirty="0">
                <a:latin typeface="华文新魏" panose="02010800040101010101" pitchFamily="2" charset="-122"/>
                <a:ea typeface="华文新魏" panose="02010800040101010101" pitchFamily="2" charset="-122"/>
              </a:rPr>
              <a:t>("%s\n", </a:t>
            </a:r>
            <a:r>
              <a:rPr lang="en-US" altLang="zh-CN" dirty="0" err="1">
                <a:latin typeface="华文新魏" panose="02010800040101010101" pitchFamily="2" charset="-122"/>
                <a:ea typeface="华文新魏" panose="02010800040101010101" pitchFamily="2" charset="-122"/>
              </a:rPr>
              <a:t>typeid</a:t>
            </a:r>
            <a:r>
              <a:rPr lang="en-US" altLang="zh-CN" dirty="0">
                <a:latin typeface="华文新魏" panose="02010800040101010101" pitchFamily="2" charset="-122"/>
                <a:ea typeface="华文新魏" panose="02010800040101010101" pitchFamily="2" charset="-122"/>
              </a:rPr>
              <a:t>(h).name( ));			//</a:t>
            </a:r>
            <a:r>
              <a:rPr lang="zh-CN" altLang="en-US" dirty="0">
                <a:latin typeface="华文新魏" panose="02010800040101010101" pitchFamily="2" charset="-122"/>
                <a:ea typeface="华文新魏" panose="02010800040101010101" pitchFamily="2" charset="-122"/>
              </a:rPr>
              <a:t>输出</a:t>
            </a:r>
            <a:r>
              <a:rPr lang="en-US" altLang="zh-CN" dirty="0">
                <a:latin typeface="华文新魏" panose="02010800040101010101" pitchFamily="2" charset="-122"/>
                <a:ea typeface="华文新魏" panose="02010800040101010101" pitchFamily="2" charset="-122"/>
              </a:rPr>
              <a:t>int *</a:t>
            </a:r>
          </a:p>
          <a:p>
            <a:r>
              <a:rPr lang="en-US" altLang="zh-CN" dirty="0">
                <a:latin typeface="华文新魏" panose="02010800040101010101" pitchFamily="2" charset="-122"/>
                <a:ea typeface="华文新魏" panose="02010800040101010101" pitchFamily="2" charset="-122"/>
              </a:rPr>
              <a:t>   </a:t>
            </a:r>
            <a:r>
              <a:rPr lang="en-US" altLang="zh-CN" dirty="0">
                <a:solidFill>
                  <a:srgbClr val="FF0000"/>
                </a:solidFill>
                <a:latin typeface="华文新魏" panose="02010800040101010101" pitchFamily="2" charset="-122"/>
                <a:ea typeface="华文新魏" panose="02010800040101010101" pitchFamily="2" charset="-122"/>
              </a:rPr>
              <a:t> </a:t>
            </a:r>
            <a:r>
              <a:rPr lang="en-US" altLang="zh-CN" dirty="0" err="1">
                <a:solidFill>
                  <a:srgbClr val="FF0000"/>
                </a:solidFill>
                <a:latin typeface="华文新魏" panose="02010800040101010101" pitchFamily="2" charset="-122"/>
                <a:ea typeface="华文新魏" panose="02010800040101010101" pitchFamily="2" charset="-122"/>
              </a:rPr>
              <a:t>printf</a:t>
            </a:r>
            <a:r>
              <a:rPr lang="en-US" altLang="zh-CN" dirty="0">
                <a:solidFill>
                  <a:srgbClr val="FF0000"/>
                </a:solidFill>
                <a:latin typeface="华文新魏" panose="02010800040101010101" pitchFamily="2" charset="-122"/>
                <a:ea typeface="华文新魏" panose="02010800040101010101" pitchFamily="2" charset="-122"/>
              </a:rPr>
              <a:t>("%s\n", </a:t>
            </a:r>
            <a:r>
              <a:rPr lang="en-US" altLang="zh-CN" dirty="0" err="1">
                <a:solidFill>
                  <a:srgbClr val="FF0000"/>
                </a:solidFill>
                <a:latin typeface="华文新魏" panose="02010800040101010101" pitchFamily="2" charset="-122"/>
                <a:ea typeface="华文新魏" panose="02010800040101010101" pitchFamily="2" charset="-122"/>
              </a:rPr>
              <a:t>typeid</a:t>
            </a:r>
            <a:r>
              <a:rPr lang="en-US" altLang="zh-CN" dirty="0">
                <a:solidFill>
                  <a:srgbClr val="FF0000"/>
                </a:solidFill>
                <a:latin typeface="华文新魏" panose="02010800040101010101" pitchFamily="2" charset="-122"/>
                <a:ea typeface="华文新魏" panose="02010800040101010101" pitchFamily="2" charset="-122"/>
              </a:rPr>
              <a:t>(k).name( ));			//</a:t>
            </a:r>
            <a:r>
              <a:rPr lang="zh-CN" altLang="en-US" dirty="0">
                <a:solidFill>
                  <a:srgbClr val="FF0000"/>
                </a:solidFill>
                <a:latin typeface="华文新魏" panose="02010800040101010101" pitchFamily="2" charset="-122"/>
                <a:ea typeface="华文新魏" panose="02010800040101010101" pitchFamily="2" charset="-122"/>
              </a:rPr>
              <a:t>输出</a:t>
            </a:r>
            <a:r>
              <a:rPr lang="en-US" altLang="zh-CN" dirty="0">
                <a:solidFill>
                  <a:srgbClr val="FF0000"/>
                </a:solidFill>
                <a:latin typeface="华文新魏" panose="02010800040101010101" pitchFamily="2" charset="-122"/>
                <a:ea typeface="华文新魏" panose="02010800040101010101" pitchFamily="2" charset="-122"/>
              </a:rPr>
              <a:t>int __</a:t>
            </a:r>
            <a:r>
              <a:rPr lang="en-US" altLang="zh-CN" dirty="0" err="1">
                <a:solidFill>
                  <a:srgbClr val="FF0000"/>
                </a:solidFill>
                <a:latin typeface="华文新魏" panose="02010800040101010101" pitchFamily="2" charset="-122"/>
                <a:ea typeface="华文新魏" panose="02010800040101010101" pitchFamily="2" charset="-122"/>
              </a:rPr>
              <a:t>cdecl</a:t>
            </a:r>
            <a:r>
              <a:rPr lang="en-US" altLang="zh-CN" dirty="0">
                <a:solidFill>
                  <a:srgbClr val="FF0000"/>
                </a:solidFill>
                <a:latin typeface="华文新魏" panose="02010800040101010101" pitchFamily="2" charset="-122"/>
                <a:ea typeface="华文新魏" panose="02010800040101010101" pitchFamily="2" charset="-122"/>
              </a:rPr>
              <a:t>(int)</a:t>
            </a:r>
          </a:p>
          <a:p>
            <a:r>
              <a:rPr lang="en-US" altLang="zh-CN" dirty="0">
                <a:latin typeface="华文新魏" panose="02010800040101010101" pitchFamily="2" charset="-122"/>
                <a:ea typeface="华文新魏" panose="02010800040101010101" pitchFamily="2" charset="-122"/>
              </a:rPr>
              <a:t>    </a:t>
            </a:r>
            <a:r>
              <a:rPr lang="en-US" altLang="zh-CN" dirty="0" err="1">
                <a:latin typeface="华文新魏" panose="02010800040101010101" pitchFamily="2" charset="-122"/>
                <a:ea typeface="华文新魏" panose="02010800040101010101" pitchFamily="2" charset="-122"/>
              </a:rPr>
              <a:t>printf</a:t>
            </a:r>
            <a:r>
              <a:rPr lang="en-US" altLang="zh-CN" dirty="0">
                <a:latin typeface="华文新魏" panose="02010800040101010101" pitchFamily="2" charset="-122"/>
                <a:ea typeface="华文新魏" panose="02010800040101010101" pitchFamily="2" charset="-122"/>
              </a:rPr>
              <a:t>("%s\n", </a:t>
            </a:r>
            <a:r>
              <a:rPr lang="en-US" altLang="zh-CN" dirty="0" err="1">
                <a:latin typeface="华文新魏" panose="02010800040101010101" pitchFamily="2" charset="-122"/>
                <a:ea typeface="华文新魏" panose="02010800040101010101" pitchFamily="2" charset="-122"/>
              </a:rPr>
              <a:t>typeid</a:t>
            </a:r>
            <a:r>
              <a:rPr lang="en-US" altLang="zh-CN" dirty="0">
                <a:latin typeface="华文新魏" panose="02010800040101010101" pitchFamily="2" charset="-122"/>
                <a:ea typeface="华文新魏" panose="02010800040101010101" pitchFamily="2" charset="-122"/>
              </a:rPr>
              <a:t>(p).name( ));			//</a:t>
            </a:r>
            <a:r>
              <a:rPr lang="zh-CN" altLang="en-US" dirty="0">
                <a:solidFill>
                  <a:srgbClr val="FF0000"/>
                </a:solidFill>
                <a:latin typeface="华文新魏" panose="02010800040101010101" pitchFamily="2" charset="-122"/>
                <a:ea typeface="华文新魏" panose="02010800040101010101" pitchFamily="2" charset="-122"/>
              </a:rPr>
              <a:t>输出</a:t>
            </a:r>
            <a:r>
              <a:rPr lang="en-US" altLang="zh-CN" dirty="0">
                <a:solidFill>
                  <a:srgbClr val="FF0000"/>
                </a:solidFill>
                <a:latin typeface="华文新魏" panose="02010800040101010101" pitchFamily="2" charset="-122"/>
                <a:ea typeface="华文新魏" panose="02010800040101010101" pitchFamily="2" charset="-122"/>
              </a:rPr>
              <a:t>int (__</a:t>
            </a:r>
            <a:r>
              <a:rPr lang="en-US" altLang="zh-CN" dirty="0" err="1">
                <a:solidFill>
                  <a:srgbClr val="FF0000"/>
                </a:solidFill>
                <a:latin typeface="华文新魏" panose="02010800040101010101" pitchFamily="2" charset="-122"/>
                <a:ea typeface="华文新魏" panose="02010800040101010101" pitchFamily="2" charset="-122"/>
              </a:rPr>
              <a:t>cdecl</a:t>
            </a:r>
            <a:r>
              <a:rPr lang="en-US" altLang="zh-CN" dirty="0">
                <a:solidFill>
                  <a:srgbClr val="FF0000"/>
                </a:solidFill>
                <a:latin typeface="华文新魏" panose="02010800040101010101" pitchFamily="2" charset="-122"/>
                <a:ea typeface="华文新魏" panose="02010800040101010101" pitchFamily="2" charset="-122"/>
              </a:rPr>
              <a:t>*)(int)</a:t>
            </a:r>
          </a:p>
          <a:p>
            <a:r>
              <a:rPr lang="en-US" altLang="zh-CN" dirty="0">
                <a:latin typeface="华文新魏" panose="02010800040101010101" pitchFamily="2" charset="-122"/>
                <a:ea typeface="华文新魏" panose="02010800040101010101" pitchFamily="2" charset="-122"/>
              </a:rPr>
              <a:t>    </a:t>
            </a:r>
            <a:r>
              <a:rPr lang="en-US" altLang="zh-CN" dirty="0" err="1">
                <a:latin typeface="华文新魏" panose="02010800040101010101" pitchFamily="2" charset="-122"/>
                <a:ea typeface="华文新魏" panose="02010800040101010101" pitchFamily="2" charset="-122"/>
              </a:rPr>
              <a:t>printf</a:t>
            </a:r>
            <a:r>
              <a:rPr lang="en-US" altLang="zh-CN" dirty="0">
                <a:latin typeface="华文新魏" panose="02010800040101010101" pitchFamily="2" charset="-122"/>
                <a:ea typeface="华文新魏" panose="02010800040101010101" pitchFamily="2" charset="-122"/>
              </a:rPr>
              <a:t>("%s\n", </a:t>
            </a:r>
            <a:r>
              <a:rPr lang="en-US" altLang="zh-CN" dirty="0" err="1">
                <a:latin typeface="华文新魏" panose="02010800040101010101" pitchFamily="2" charset="-122"/>
                <a:ea typeface="华文新魏" panose="02010800040101010101" pitchFamily="2" charset="-122"/>
              </a:rPr>
              <a:t>typeid</a:t>
            </a:r>
            <a:r>
              <a:rPr lang="en-US" altLang="zh-CN" dirty="0">
                <a:latin typeface="华文新魏" panose="02010800040101010101" pitchFamily="2" charset="-122"/>
                <a:ea typeface="华文新魏" panose="02010800040101010101" pitchFamily="2" charset="-122"/>
              </a:rPr>
              <a:t>(q).name( ));			//</a:t>
            </a:r>
            <a:r>
              <a:rPr lang="zh-CN" altLang="en-US" dirty="0">
                <a:solidFill>
                  <a:srgbClr val="FF0000"/>
                </a:solidFill>
                <a:latin typeface="华文新魏" panose="02010800040101010101" pitchFamily="2" charset="-122"/>
                <a:ea typeface="华文新魏" panose="02010800040101010101" pitchFamily="2" charset="-122"/>
              </a:rPr>
              <a:t>输出</a:t>
            </a:r>
            <a:r>
              <a:rPr lang="en-US" altLang="zh-CN" dirty="0">
                <a:solidFill>
                  <a:srgbClr val="FF0000"/>
                </a:solidFill>
                <a:latin typeface="华文新魏" panose="02010800040101010101" pitchFamily="2" charset="-122"/>
                <a:ea typeface="华文新魏" panose="02010800040101010101" pitchFamily="2" charset="-122"/>
              </a:rPr>
              <a:t>int (__</a:t>
            </a:r>
            <a:r>
              <a:rPr lang="en-US" altLang="zh-CN" dirty="0" err="1">
                <a:solidFill>
                  <a:srgbClr val="FF0000"/>
                </a:solidFill>
                <a:latin typeface="华文新魏" panose="02010800040101010101" pitchFamily="2" charset="-122"/>
                <a:ea typeface="华文新魏" panose="02010800040101010101" pitchFamily="2" charset="-122"/>
              </a:rPr>
              <a:t>cdecl</a:t>
            </a:r>
            <a:r>
              <a:rPr lang="en-US" altLang="zh-CN" dirty="0">
                <a:solidFill>
                  <a:srgbClr val="FF0000"/>
                </a:solidFill>
                <a:latin typeface="华文新魏" panose="02010800040101010101" pitchFamily="2" charset="-122"/>
                <a:ea typeface="华文新魏" panose="02010800040101010101" pitchFamily="2" charset="-122"/>
              </a:rPr>
              <a:t>*)(int</a:t>
            </a:r>
            <a:r>
              <a:rPr lang="en-US" altLang="zh-CN" dirty="0">
                <a:latin typeface="华文新魏" panose="02010800040101010101" pitchFamily="2" charset="-122"/>
                <a:ea typeface="华文新魏" panose="02010800040101010101" pitchFamily="2" charset="-122"/>
              </a:rPr>
              <a:t>)</a:t>
            </a:r>
          </a:p>
          <a:p>
            <a:r>
              <a:rPr lang="en-US" altLang="zh-CN" dirty="0">
                <a:latin typeface="华文新魏" panose="02010800040101010101" pitchFamily="2" charset="-122"/>
                <a:ea typeface="华文新魏" panose="02010800040101010101" pitchFamily="2" charset="-122"/>
              </a:rPr>
              <a:t>    </a:t>
            </a:r>
            <a:r>
              <a:rPr lang="en-US" altLang="zh-CN" dirty="0" err="1">
                <a:latin typeface="华文新魏" panose="02010800040101010101" pitchFamily="2" charset="-122"/>
                <a:ea typeface="华文新魏" panose="02010800040101010101" pitchFamily="2" charset="-122"/>
              </a:rPr>
              <a:t>printf</a:t>
            </a:r>
            <a:r>
              <a:rPr lang="en-US" altLang="zh-CN" dirty="0">
                <a:latin typeface="华文新魏" panose="02010800040101010101" pitchFamily="2" charset="-122"/>
                <a:ea typeface="华文新魏" panose="02010800040101010101" pitchFamily="2" charset="-122"/>
              </a:rPr>
              <a:t>("</a:t>
            </a:r>
            <a:r>
              <a:rPr lang="en-US" altLang="zh-CN" dirty="0" err="1">
                <a:latin typeface="华文新魏" panose="02010800040101010101" pitchFamily="2" charset="-122"/>
                <a:ea typeface="华文新魏" panose="02010800040101010101" pitchFamily="2" charset="-122"/>
              </a:rPr>
              <a:t>sizeof</a:t>
            </a:r>
            <a:r>
              <a:rPr lang="en-US" altLang="zh-CN" dirty="0">
                <a:latin typeface="华文新魏" panose="02010800040101010101" pitchFamily="2" charset="-122"/>
                <a:ea typeface="华文新魏" panose="02010800040101010101" pitchFamily="2" charset="-122"/>
              </a:rPr>
              <a:t>(c)=%d\n", </a:t>
            </a:r>
            <a:r>
              <a:rPr lang="en-US" altLang="zh-CN" dirty="0" err="1">
                <a:latin typeface="华文新魏" panose="02010800040101010101" pitchFamily="2" charset="-122"/>
                <a:ea typeface="华文新魏" panose="02010800040101010101" pitchFamily="2" charset="-122"/>
              </a:rPr>
              <a:t>sizeof</a:t>
            </a:r>
            <a:r>
              <a:rPr lang="en-US" altLang="zh-CN" dirty="0">
                <a:latin typeface="华文新魏" panose="02010800040101010101" pitchFamily="2" charset="-122"/>
                <a:ea typeface="华文新魏" panose="02010800040101010101" pitchFamily="2" charset="-122"/>
              </a:rPr>
              <a:t>(c));		//</a:t>
            </a:r>
            <a:r>
              <a:rPr lang="zh-CN" altLang="en-US" dirty="0">
                <a:latin typeface="华文新魏" panose="02010800040101010101" pitchFamily="2" charset="-122"/>
                <a:ea typeface="华文新魏" panose="02010800040101010101" pitchFamily="2" charset="-122"/>
              </a:rPr>
              <a:t>输出</a:t>
            </a:r>
            <a:r>
              <a:rPr lang="en-US" altLang="zh-CN" dirty="0" err="1">
                <a:latin typeface="华文新魏" panose="02010800040101010101" pitchFamily="2" charset="-122"/>
                <a:ea typeface="华文新魏" panose="02010800040101010101" pitchFamily="2" charset="-122"/>
              </a:rPr>
              <a:t>sizeof</a:t>
            </a:r>
            <a:r>
              <a:rPr lang="en-US" altLang="zh-CN" dirty="0">
                <a:latin typeface="华文新魏" panose="02010800040101010101" pitchFamily="2" charset="-122"/>
                <a:ea typeface="华文新魏" panose="02010800040101010101" pitchFamily="2" charset="-122"/>
              </a:rPr>
              <a:t>(c)=4</a:t>
            </a:r>
          </a:p>
          <a:p>
            <a:r>
              <a:rPr lang="en-US" altLang="zh-CN" dirty="0">
                <a:latin typeface="华文新魏" panose="02010800040101010101" pitchFamily="2" charset="-122"/>
                <a:ea typeface="华文新魏" panose="02010800040101010101" pitchFamily="2" charset="-122"/>
              </a:rPr>
              <a:t>}</a:t>
            </a:r>
            <a:endParaRPr lang="zh-CN" altLang="en-US"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0782787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a:xfrm>
            <a:off x="692727" y="-102465"/>
            <a:ext cx="10515600" cy="767484"/>
          </a:xfrm>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12</a:t>
            </a:r>
            <a:r>
              <a:rPr lang="zh-CN" altLang="en-US" b="1" dirty="0">
                <a:latin typeface="隶书" panose="02010509060101010101" pitchFamily="49" charset="-122"/>
                <a:ea typeface="隶书" panose="02010509060101010101" pitchFamily="49" charset="-122"/>
              </a:rPr>
              <a:t>章</a:t>
            </a:r>
            <a:r>
              <a:rPr lang="en-US" altLang="zh-CN" b="1" dirty="0">
                <a:latin typeface="隶书" panose="02010509060101010101" pitchFamily="49" charset="-122"/>
                <a:ea typeface="隶书" panose="02010509060101010101" pitchFamily="49" charset="-122"/>
              </a:rPr>
              <a:t>  </a:t>
            </a:r>
            <a:r>
              <a:rPr lang="zh-CN" altLang="en-US" b="1" dirty="0">
                <a:latin typeface="隶书" panose="02010509060101010101" pitchFamily="49" charset="-122"/>
                <a:ea typeface="隶书" panose="02010509060101010101" pitchFamily="49" charset="-122"/>
              </a:rPr>
              <a:t>类型解析、转换与推导</a:t>
            </a:r>
          </a:p>
        </p:txBody>
      </p:sp>
      <p:sp>
        <p:nvSpPr>
          <p:cNvPr id="5" name="文本框 4">
            <a:extLst>
              <a:ext uri="{FF2B5EF4-FFF2-40B4-BE49-F238E27FC236}">
                <a16:creationId xmlns:a16="http://schemas.microsoft.com/office/drawing/2014/main" id="{D6930E68-03F2-4123-BCE5-FCF9BB09D886}"/>
              </a:ext>
            </a:extLst>
          </p:cNvPr>
          <p:cNvSpPr txBox="1"/>
          <p:nvPr/>
        </p:nvSpPr>
        <p:spPr>
          <a:xfrm>
            <a:off x="436799" y="665019"/>
            <a:ext cx="11318401" cy="6186309"/>
          </a:xfrm>
          <a:prstGeom prst="rect">
            <a:avLst/>
          </a:prstGeom>
          <a:noFill/>
        </p:spPr>
        <p:txBody>
          <a:bodyPr wrap="square">
            <a:spAutoFit/>
          </a:bodyPr>
          <a:lstStyle/>
          <a:p>
            <a:r>
              <a:rPr lang="en-US" altLang="zh-CN" dirty="0">
                <a:latin typeface="华文新魏" panose="02010800040101010101" pitchFamily="2" charset="-122"/>
                <a:ea typeface="华文新魏" panose="02010800040101010101" pitchFamily="2" charset="-122"/>
              </a:rPr>
              <a:t>void test_auto3() {</a:t>
            </a:r>
          </a:p>
          <a:p>
            <a:r>
              <a:rPr lang="en-US" altLang="zh-CN" dirty="0">
                <a:latin typeface="华文新魏" panose="02010800040101010101" pitchFamily="2" charset="-122"/>
                <a:ea typeface="华文新魏" panose="02010800040101010101" pitchFamily="2" charset="-122"/>
              </a:rPr>
              <a:t>	</a:t>
            </a:r>
            <a:r>
              <a:rPr lang="en-US" altLang="zh-CN" dirty="0">
                <a:solidFill>
                  <a:srgbClr val="FF0000"/>
                </a:solidFill>
                <a:latin typeface="华文新魏" panose="02010800040101010101" pitchFamily="2" charset="-122"/>
                <a:ea typeface="华文新魏" panose="02010800040101010101" pitchFamily="2" charset="-122"/>
              </a:rPr>
              <a:t>//</a:t>
            </a:r>
            <a:r>
              <a:rPr lang="zh-CN" altLang="en-US" dirty="0">
                <a:solidFill>
                  <a:srgbClr val="FF0000"/>
                </a:solidFill>
                <a:latin typeface="华文新魏" panose="02010800040101010101" pitchFamily="2" charset="-122"/>
                <a:ea typeface="华文新魏" panose="02010800040101010101" pitchFamily="2" charset="-122"/>
              </a:rPr>
              <a:t>如果初始化表达式是引用，则去除引用语义</a:t>
            </a:r>
            <a:r>
              <a:rPr lang="en-US" altLang="zh-CN" dirty="0">
                <a:solidFill>
                  <a:srgbClr val="FF0000"/>
                </a:solidFill>
                <a:latin typeface="华文新魏" panose="02010800040101010101" pitchFamily="2" charset="-122"/>
                <a:ea typeface="华文新魏" panose="02010800040101010101" pitchFamily="2" charset="-122"/>
              </a:rPr>
              <a:t>:</a:t>
            </a:r>
            <a:r>
              <a:rPr lang="zh-CN" altLang="en-US" dirty="0">
                <a:solidFill>
                  <a:srgbClr val="FF0000"/>
                </a:solidFill>
                <a:latin typeface="华文新魏" panose="02010800040101010101" pitchFamily="2" charset="-122"/>
                <a:ea typeface="华文新魏" panose="02010800040101010101" pitchFamily="2" charset="-122"/>
              </a:rPr>
              <a:t>按被引用对象的类型推断。</a:t>
            </a:r>
          </a:p>
          <a:p>
            <a:r>
              <a:rPr lang="zh-CN" altLang="en-US" dirty="0">
                <a:latin typeface="华文新魏" panose="02010800040101010101" pitchFamily="2" charset="-122"/>
                <a:ea typeface="华文新魏" panose="02010800040101010101" pitchFamily="2" charset="-122"/>
              </a:rPr>
              <a:t>	</a:t>
            </a:r>
            <a:r>
              <a:rPr lang="en-US" altLang="zh-CN" dirty="0">
                <a:latin typeface="华文新魏" panose="02010800040101010101" pitchFamily="2" charset="-122"/>
                <a:ea typeface="华文新魏" panose="02010800040101010101" pitchFamily="2" charset="-122"/>
              </a:rPr>
              <a:t>int a = 10; int &amp;b = a;</a:t>
            </a:r>
          </a:p>
          <a:p>
            <a:r>
              <a:rPr lang="en-US" altLang="zh-CN" dirty="0">
                <a:latin typeface="华文新魏" panose="02010800040101010101" pitchFamily="2" charset="-122"/>
                <a:ea typeface="华文新魏" panose="02010800040101010101" pitchFamily="2" charset="-122"/>
              </a:rPr>
              <a:t>	auto c = b;//c</a:t>
            </a:r>
            <a:r>
              <a:rPr lang="zh-CN" altLang="en-US" dirty="0">
                <a:latin typeface="华文新魏" panose="02010800040101010101" pitchFamily="2" charset="-122"/>
                <a:ea typeface="华文新魏" panose="02010800040101010101" pitchFamily="2" charset="-122"/>
              </a:rPr>
              <a:t>的类型为</a:t>
            </a:r>
            <a:r>
              <a:rPr lang="en-US" altLang="zh-CN" dirty="0">
                <a:latin typeface="华文新魏" panose="02010800040101010101" pitchFamily="2" charset="-122"/>
                <a:ea typeface="华文新魏" panose="02010800040101010101" pitchFamily="2" charset="-122"/>
              </a:rPr>
              <a:t>int</a:t>
            </a:r>
            <a:r>
              <a:rPr lang="zh-CN" altLang="en-US" dirty="0">
                <a:latin typeface="华文新魏" panose="02010800040101010101" pitchFamily="2" charset="-122"/>
                <a:ea typeface="华文新魏" panose="02010800040101010101" pitchFamily="2" charset="-122"/>
              </a:rPr>
              <a:t>而非</a:t>
            </a:r>
            <a:r>
              <a:rPr lang="en-US" altLang="zh-CN" dirty="0">
                <a:latin typeface="华文新魏" panose="02010800040101010101" pitchFamily="2" charset="-122"/>
                <a:ea typeface="华文新魏" panose="02010800040101010101" pitchFamily="2" charset="-122"/>
              </a:rPr>
              <a:t>int&amp;</a:t>
            </a:r>
            <a:r>
              <a:rPr lang="zh-CN" altLang="en-US" dirty="0">
                <a:latin typeface="华文新魏" panose="02010800040101010101" pitchFamily="2" charset="-122"/>
                <a:ea typeface="华文新魏" panose="02010800040101010101" pitchFamily="2" charset="-122"/>
              </a:rPr>
              <a:t>（去除引用）</a:t>
            </a:r>
          </a:p>
          <a:p>
            <a:r>
              <a:rPr lang="zh-CN" altLang="en-US" dirty="0">
                <a:latin typeface="华文新魏" panose="02010800040101010101" pitchFamily="2" charset="-122"/>
                <a:ea typeface="华文新魏" panose="02010800040101010101" pitchFamily="2" charset="-122"/>
              </a:rPr>
              <a:t>	</a:t>
            </a:r>
            <a:r>
              <a:rPr lang="en-US" altLang="zh-CN" dirty="0">
                <a:latin typeface="华文新魏" panose="02010800040101010101" pitchFamily="2" charset="-122"/>
                <a:ea typeface="华文新魏" panose="02010800040101010101" pitchFamily="2" charset="-122"/>
              </a:rPr>
              <a:t>auto &amp;d = b;//</a:t>
            </a:r>
            <a:r>
              <a:rPr lang="zh-CN" altLang="en-US" dirty="0">
                <a:latin typeface="华文新魏" panose="02010800040101010101" pitchFamily="2" charset="-122"/>
                <a:ea typeface="华文新魏" panose="02010800040101010101" pitchFamily="2" charset="-122"/>
              </a:rPr>
              <a:t>此时</a:t>
            </a:r>
            <a:r>
              <a:rPr lang="en-US" altLang="zh-CN" dirty="0">
                <a:latin typeface="华文新魏" panose="02010800040101010101" pitchFamily="2" charset="-122"/>
                <a:ea typeface="华文新魏" panose="02010800040101010101" pitchFamily="2" charset="-122"/>
              </a:rPr>
              <a:t>c</a:t>
            </a:r>
            <a:r>
              <a:rPr lang="zh-CN" altLang="en-US" dirty="0">
                <a:latin typeface="华文新魏" panose="02010800040101010101" pitchFamily="2" charset="-122"/>
                <a:ea typeface="华文新魏" panose="02010800040101010101" pitchFamily="2" charset="-122"/>
              </a:rPr>
              <a:t>的类型才为</a:t>
            </a:r>
            <a:r>
              <a:rPr lang="en-US" altLang="zh-CN" dirty="0">
                <a:latin typeface="华文新魏" panose="02010800040101010101" pitchFamily="2" charset="-122"/>
                <a:ea typeface="华文新魏" panose="02010800040101010101" pitchFamily="2" charset="-122"/>
              </a:rPr>
              <a:t>int&amp;</a:t>
            </a:r>
          </a:p>
          <a:p>
            <a:endParaRPr lang="en-US" altLang="zh-CN"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	</a:t>
            </a:r>
            <a:r>
              <a:rPr lang="en-US" altLang="zh-CN" dirty="0">
                <a:solidFill>
                  <a:srgbClr val="FF0000"/>
                </a:solidFill>
                <a:latin typeface="华文新魏" panose="02010800040101010101" pitchFamily="2" charset="-122"/>
                <a:ea typeface="华文新魏" panose="02010800040101010101" pitchFamily="2" charset="-122"/>
              </a:rPr>
              <a:t>//auto</a:t>
            </a:r>
            <a:r>
              <a:rPr lang="zh-CN" altLang="en-US" dirty="0">
                <a:solidFill>
                  <a:srgbClr val="FF0000"/>
                </a:solidFill>
                <a:latin typeface="华文新魏" panose="02010800040101010101" pitchFamily="2" charset="-122"/>
                <a:ea typeface="华文新魏" panose="02010800040101010101" pitchFamily="2" charset="-122"/>
              </a:rPr>
              <a:t>会忽略顶层</a:t>
            </a:r>
            <a:r>
              <a:rPr lang="en-US" altLang="zh-CN" dirty="0">
                <a:solidFill>
                  <a:srgbClr val="FF0000"/>
                </a:solidFill>
                <a:latin typeface="华文新魏" panose="02010800040101010101" pitchFamily="2" charset="-122"/>
                <a:ea typeface="华文新魏" panose="02010800040101010101" pitchFamily="2" charset="-122"/>
              </a:rPr>
              <a:t>const</a:t>
            </a:r>
            <a:r>
              <a:rPr lang="zh-CN" altLang="en-US" dirty="0">
                <a:solidFill>
                  <a:srgbClr val="FF0000"/>
                </a:solidFill>
                <a:latin typeface="华文新魏" panose="02010800040101010101" pitchFamily="2" charset="-122"/>
                <a:ea typeface="华文新魏" panose="02010800040101010101" pitchFamily="2" charset="-122"/>
              </a:rPr>
              <a:t>，保留底层</a:t>
            </a:r>
            <a:r>
              <a:rPr lang="en-US" altLang="zh-CN" dirty="0">
                <a:solidFill>
                  <a:srgbClr val="FF0000"/>
                </a:solidFill>
                <a:latin typeface="华文新魏" panose="02010800040101010101" pitchFamily="2" charset="-122"/>
                <a:ea typeface="华文新魏" panose="02010800040101010101" pitchFamily="2" charset="-122"/>
              </a:rPr>
              <a:t>const</a:t>
            </a:r>
          </a:p>
          <a:p>
            <a:r>
              <a:rPr lang="en-US" altLang="zh-CN" dirty="0">
                <a:latin typeface="华文新魏" panose="02010800040101010101" pitchFamily="2" charset="-122"/>
                <a:ea typeface="华文新魏" panose="02010800040101010101" pitchFamily="2" charset="-122"/>
              </a:rPr>
              <a:t>	int i = 0, &amp;r = i;</a:t>
            </a:r>
          </a:p>
          <a:p>
            <a:r>
              <a:rPr lang="en-US" altLang="zh-CN" dirty="0">
                <a:latin typeface="华文新魏" panose="02010800040101010101" pitchFamily="2" charset="-122"/>
                <a:ea typeface="华文新魏" panose="02010800040101010101" pitchFamily="2" charset="-122"/>
              </a:rPr>
              <a:t>	const int ci = i, &amp;</a:t>
            </a:r>
            <a:r>
              <a:rPr lang="en-US" altLang="zh-CN" dirty="0" err="1">
                <a:latin typeface="华文新魏" panose="02010800040101010101" pitchFamily="2" charset="-122"/>
                <a:ea typeface="华文新魏" panose="02010800040101010101" pitchFamily="2" charset="-122"/>
              </a:rPr>
              <a:t>cr</a:t>
            </a:r>
            <a:r>
              <a:rPr lang="en-US" altLang="zh-CN" dirty="0">
                <a:latin typeface="华文新魏" panose="02010800040101010101" pitchFamily="2" charset="-122"/>
                <a:ea typeface="华文新魏" panose="02010800040101010101" pitchFamily="2" charset="-122"/>
              </a:rPr>
              <a:t> = ci;</a:t>
            </a:r>
          </a:p>
          <a:p>
            <a:endParaRPr lang="en-US" altLang="zh-CN"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	auto b = ci; //b</a:t>
            </a:r>
            <a:r>
              <a:rPr lang="zh-CN" altLang="en-US" dirty="0">
                <a:latin typeface="华文新魏" panose="02010800040101010101" pitchFamily="2" charset="-122"/>
                <a:ea typeface="华文新魏" panose="02010800040101010101" pitchFamily="2" charset="-122"/>
              </a:rPr>
              <a:t>是</a:t>
            </a:r>
            <a:r>
              <a:rPr lang="en-US" altLang="zh-CN" dirty="0">
                <a:latin typeface="华文新魏" panose="02010800040101010101" pitchFamily="2" charset="-122"/>
                <a:ea typeface="华文新魏" panose="02010800040101010101" pitchFamily="2" charset="-122"/>
              </a:rPr>
              <a:t>int</a:t>
            </a:r>
            <a:r>
              <a:rPr lang="zh-CN" altLang="en-US" dirty="0">
                <a:latin typeface="华文新魏" panose="02010800040101010101" pitchFamily="2" charset="-122"/>
                <a:ea typeface="华文新魏" panose="02010800040101010101" pitchFamily="2" charset="-122"/>
              </a:rPr>
              <a:t>，忽略顶层</a:t>
            </a:r>
            <a:r>
              <a:rPr lang="en-US" altLang="zh-CN" dirty="0">
                <a:latin typeface="华文新魏" panose="02010800040101010101" pitchFamily="2" charset="-122"/>
                <a:ea typeface="华文新魏" panose="02010800040101010101" pitchFamily="2" charset="-122"/>
              </a:rPr>
              <a:t>const</a:t>
            </a:r>
          </a:p>
          <a:p>
            <a:r>
              <a:rPr lang="en-US" altLang="zh-CN" dirty="0">
                <a:latin typeface="华文新魏" panose="02010800040101010101" pitchFamily="2" charset="-122"/>
                <a:ea typeface="华文新魏" panose="02010800040101010101" pitchFamily="2" charset="-122"/>
              </a:rPr>
              <a:t>	auto c = </a:t>
            </a:r>
            <a:r>
              <a:rPr lang="en-US" altLang="zh-CN" dirty="0" err="1">
                <a:latin typeface="华文新魏" panose="02010800040101010101" pitchFamily="2" charset="-122"/>
                <a:ea typeface="华文新魏" panose="02010800040101010101" pitchFamily="2" charset="-122"/>
              </a:rPr>
              <a:t>cr</a:t>
            </a:r>
            <a:r>
              <a:rPr lang="en-US" altLang="zh-CN" dirty="0">
                <a:latin typeface="华文新魏" panose="02010800040101010101" pitchFamily="2" charset="-122"/>
                <a:ea typeface="华文新魏" panose="02010800040101010101" pitchFamily="2" charset="-122"/>
              </a:rPr>
              <a:t>; //c</a:t>
            </a:r>
            <a:r>
              <a:rPr lang="zh-CN" altLang="en-US" dirty="0">
                <a:latin typeface="华文新魏" panose="02010800040101010101" pitchFamily="2" charset="-122"/>
                <a:ea typeface="华文新魏" panose="02010800040101010101" pitchFamily="2" charset="-122"/>
              </a:rPr>
              <a:t>是</a:t>
            </a:r>
            <a:r>
              <a:rPr lang="en-US" altLang="zh-CN" dirty="0">
                <a:latin typeface="华文新魏" panose="02010800040101010101" pitchFamily="2" charset="-122"/>
                <a:ea typeface="华文新魏" panose="02010800040101010101" pitchFamily="2" charset="-122"/>
              </a:rPr>
              <a:t>int</a:t>
            </a:r>
            <a:r>
              <a:rPr lang="zh-CN" altLang="en-US" dirty="0">
                <a:latin typeface="华文新魏" panose="02010800040101010101" pitchFamily="2" charset="-122"/>
                <a:ea typeface="华文新魏" panose="02010800040101010101" pitchFamily="2" charset="-122"/>
              </a:rPr>
              <a:t>，首先去除引用语义，按被引用</a:t>
            </a:r>
            <a:r>
              <a:rPr lang="en-US" altLang="zh-CN" dirty="0">
                <a:latin typeface="华文新魏" panose="02010800040101010101" pitchFamily="2" charset="-122"/>
                <a:ea typeface="华文新魏" panose="02010800040101010101" pitchFamily="2" charset="-122"/>
              </a:rPr>
              <a:t>ci</a:t>
            </a:r>
            <a:r>
              <a:rPr lang="zh-CN" altLang="en-US" dirty="0">
                <a:latin typeface="华文新魏" panose="02010800040101010101" pitchFamily="2" charset="-122"/>
                <a:ea typeface="华文新魏" panose="02010800040101010101" pitchFamily="2" charset="-122"/>
              </a:rPr>
              <a:t>推导，忽略</a:t>
            </a:r>
            <a:r>
              <a:rPr lang="en-US" altLang="zh-CN" dirty="0">
                <a:latin typeface="华文新魏" panose="02010800040101010101" pitchFamily="2" charset="-122"/>
                <a:ea typeface="华文新魏" panose="02010800040101010101" pitchFamily="2" charset="-122"/>
              </a:rPr>
              <a:t>ci</a:t>
            </a:r>
            <a:r>
              <a:rPr lang="zh-CN" altLang="en-US" dirty="0">
                <a:latin typeface="华文新魏" panose="02010800040101010101" pitchFamily="2" charset="-122"/>
                <a:ea typeface="华文新魏" panose="02010800040101010101" pitchFamily="2" charset="-122"/>
              </a:rPr>
              <a:t>的顶层</a:t>
            </a:r>
            <a:r>
              <a:rPr lang="en-US" altLang="zh-CN" dirty="0">
                <a:latin typeface="华文新魏" panose="02010800040101010101" pitchFamily="2" charset="-122"/>
                <a:ea typeface="华文新魏" panose="02010800040101010101" pitchFamily="2" charset="-122"/>
              </a:rPr>
              <a:t>const</a:t>
            </a:r>
          </a:p>
          <a:p>
            <a:r>
              <a:rPr lang="en-US" altLang="zh-CN" dirty="0">
                <a:latin typeface="华文新魏" panose="02010800040101010101" pitchFamily="2" charset="-122"/>
                <a:ea typeface="华文新魏" panose="02010800040101010101" pitchFamily="2" charset="-122"/>
              </a:rPr>
              <a:t>	auto d = &amp;i; //d</a:t>
            </a:r>
            <a:r>
              <a:rPr lang="zh-CN" altLang="en-US" dirty="0">
                <a:latin typeface="华文新魏" panose="02010800040101010101" pitchFamily="2" charset="-122"/>
                <a:ea typeface="华文新魏" panose="02010800040101010101" pitchFamily="2" charset="-122"/>
              </a:rPr>
              <a:t>是</a:t>
            </a:r>
            <a:r>
              <a:rPr lang="en-US" altLang="zh-CN" dirty="0">
                <a:latin typeface="华文新魏" panose="02010800040101010101" pitchFamily="2" charset="-122"/>
                <a:ea typeface="华文新魏" panose="02010800040101010101" pitchFamily="2" charset="-122"/>
              </a:rPr>
              <a:t>int *</a:t>
            </a:r>
          </a:p>
          <a:p>
            <a:r>
              <a:rPr lang="en-US" altLang="zh-CN" dirty="0">
                <a:latin typeface="华文新魏" panose="02010800040101010101" pitchFamily="2" charset="-122"/>
                <a:ea typeface="华文新魏" panose="02010800040101010101" pitchFamily="2" charset="-122"/>
              </a:rPr>
              <a:t>	auto e = &amp;ci; //e</a:t>
            </a:r>
            <a:r>
              <a:rPr lang="zh-CN" altLang="en-US" dirty="0">
                <a:latin typeface="华文新魏" panose="02010800040101010101" pitchFamily="2" charset="-122"/>
                <a:ea typeface="华文新魏" panose="02010800040101010101" pitchFamily="2" charset="-122"/>
              </a:rPr>
              <a:t>是</a:t>
            </a:r>
            <a:r>
              <a:rPr lang="en-US" altLang="zh-CN" dirty="0">
                <a:latin typeface="华文新魏" panose="02010800040101010101" pitchFamily="2" charset="-122"/>
                <a:ea typeface="华文新魏" panose="02010800040101010101" pitchFamily="2" charset="-122"/>
              </a:rPr>
              <a:t>const int *</a:t>
            </a:r>
            <a:r>
              <a:rPr lang="zh-CN" altLang="en-US" dirty="0">
                <a:latin typeface="华文新魏" panose="02010800040101010101" pitchFamily="2" charset="-122"/>
                <a:ea typeface="华文新魏" panose="02010800040101010101" pitchFamily="2" charset="-122"/>
              </a:rPr>
              <a:t>，</a:t>
            </a:r>
            <a:r>
              <a:rPr lang="en-US" altLang="zh-CN" dirty="0">
                <a:latin typeface="华文新魏" panose="02010800040101010101" pitchFamily="2" charset="-122"/>
                <a:ea typeface="华文新魏" panose="02010800040101010101" pitchFamily="2" charset="-122"/>
              </a:rPr>
              <a:t>&amp;ci</a:t>
            </a:r>
            <a:r>
              <a:rPr lang="zh-CN" altLang="en-US" dirty="0">
                <a:latin typeface="华文新魏" panose="02010800040101010101" pitchFamily="2" charset="-122"/>
                <a:ea typeface="华文新魏" panose="02010800040101010101" pitchFamily="2" charset="-122"/>
              </a:rPr>
              <a:t>是</a:t>
            </a:r>
            <a:r>
              <a:rPr lang="en-US" altLang="zh-CN" dirty="0">
                <a:latin typeface="华文新魏" panose="02010800040101010101" pitchFamily="2" charset="-122"/>
                <a:ea typeface="华文新魏" panose="02010800040101010101" pitchFamily="2" charset="-122"/>
              </a:rPr>
              <a:t>const int *,</a:t>
            </a:r>
            <a:r>
              <a:rPr lang="zh-CN" altLang="en-US" dirty="0">
                <a:latin typeface="华文新魏" panose="02010800040101010101" pitchFamily="2" charset="-122"/>
                <a:ea typeface="华文新魏" panose="02010800040101010101" pitchFamily="2" charset="-122"/>
              </a:rPr>
              <a:t>保留底层</a:t>
            </a:r>
            <a:r>
              <a:rPr lang="en-US" altLang="zh-CN" dirty="0">
                <a:latin typeface="华文新魏" panose="02010800040101010101" pitchFamily="2" charset="-122"/>
                <a:ea typeface="华文新魏" panose="02010800040101010101" pitchFamily="2" charset="-122"/>
              </a:rPr>
              <a:t>const</a:t>
            </a:r>
          </a:p>
          <a:p>
            <a:r>
              <a:rPr lang="en-US" altLang="zh-CN" dirty="0">
                <a:latin typeface="华文新魏" panose="02010800040101010101" pitchFamily="2" charset="-122"/>
                <a:ea typeface="华文新魏" panose="02010800040101010101" pitchFamily="2" charset="-122"/>
              </a:rPr>
              <a:t>	</a:t>
            </a:r>
            <a:r>
              <a:rPr lang="en-US" altLang="zh-CN" dirty="0">
                <a:solidFill>
                  <a:srgbClr val="FF0000"/>
                </a:solidFill>
                <a:latin typeface="华文新魏" panose="02010800040101010101" pitchFamily="2" charset="-122"/>
                <a:ea typeface="华文新魏" panose="02010800040101010101" pitchFamily="2" charset="-122"/>
              </a:rPr>
              <a:t>//</a:t>
            </a:r>
            <a:r>
              <a:rPr lang="zh-CN" altLang="en-US" dirty="0">
                <a:solidFill>
                  <a:srgbClr val="FF0000"/>
                </a:solidFill>
                <a:latin typeface="华文新魏" panose="02010800040101010101" pitchFamily="2" charset="-122"/>
                <a:ea typeface="华文新魏" panose="02010800040101010101" pitchFamily="2" charset="-122"/>
              </a:rPr>
              <a:t>如果希望推导出顶层</a:t>
            </a:r>
            <a:r>
              <a:rPr lang="en-US" altLang="zh-CN" dirty="0">
                <a:solidFill>
                  <a:srgbClr val="FF0000"/>
                </a:solidFill>
                <a:latin typeface="华文新魏" panose="02010800040101010101" pitchFamily="2" charset="-122"/>
                <a:ea typeface="华文新魏" panose="02010800040101010101" pitchFamily="2" charset="-122"/>
              </a:rPr>
              <a:t>const</a:t>
            </a:r>
            <a:r>
              <a:rPr lang="zh-CN" altLang="en-US" dirty="0">
                <a:solidFill>
                  <a:srgbClr val="FF0000"/>
                </a:solidFill>
                <a:latin typeface="华文新魏" panose="02010800040101010101" pitchFamily="2" charset="-122"/>
                <a:ea typeface="华文新魏" panose="02010800040101010101" pitchFamily="2" charset="-122"/>
              </a:rPr>
              <a:t>，需要明确指出</a:t>
            </a:r>
          </a:p>
          <a:p>
            <a:r>
              <a:rPr lang="zh-CN" altLang="en-US" dirty="0">
                <a:latin typeface="华文新魏" panose="02010800040101010101" pitchFamily="2" charset="-122"/>
                <a:ea typeface="华文新魏" panose="02010800040101010101" pitchFamily="2" charset="-122"/>
              </a:rPr>
              <a:t>	</a:t>
            </a:r>
            <a:r>
              <a:rPr lang="en-US" altLang="zh-CN" dirty="0">
                <a:latin typeface="华文新魏" panose="02010800040101010101" pitchFamily="2" charset="-122"/>
                <a:ea typeface="华文新魏" panose="02010800040101010101" pitchFamily="2" charset="-122"/>
              </a:rPr>
              <a:t>const auto f = ci; //f</a:t>
            </a:r>
            <a:r>
              <a:rPr lang="zh-CN" altLang="en-US" dirty="0">
                <a:latin typeface="华文新魏" panose="02010800040101010101" pitchFamily="2" charset="-122"/>
                <a:ea typeface="华文新魏" panose="02010800040101010101" pitchFamily="2" charset="-122"/>
              </a:rPr>
              <a:t>是</a:t>
            </a:r>
            <a:r>
              <a:rPr lang="en-US" altLang="zh-CN" dirty="0">
                <a:latin typeface="华文新魏" panose="02010800040101010101" pitchFamily="2" charset="-122"/>
                <a:ea typeface="华文新魏" panose="02010800040101010101" pitchFamily="2" charset="-122"/>
              </a:rPr>
              <a:t>const int</a:t>
            </a:r>
          </a:p>
          <a:p>
            <a:endParaRPr lang="en-US" altLang="zh-CN"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	</a:t>
            </a:r>
            <a:r>
              <a:rPr lang="en-US" altLang="zh-CN" dirty="0">
                <a:solidFill>
                  <a:srgbClr val="FF0000"/>
                </a:solidFill>
                <a:latin typeface="华文新魏" panose="02010800040101010101" pitchFamily="2" charset="-122"/>
                <a:ea typeface="华文新魏" panose="02010800040101010101" pitchFamily="2" charset="-122"/>
              </a:rPr>
              <a:t>//</a:t>
            </a:r>
            <a:r>
              <a:rPr lang="zh-CN" altLang="en-US" dirty="0">
                <a:solidFill>
                  <a:srgbClr val="FF0000"/>
                </a:solidFill>
                <a:latin typeface="华文新魏" panose="02010800040101010101" pitchFamily="2" charset="-122"/>
                <a:ea typeface="华文新魏" panose="02010800040101010101" pitchFamily="2" charset="-122"/>
              </a:rPr>
              <a:t>如果</a:t>
            </a:r>
            <a:r>
              <a:rPr lang="en-US" altLang="zh-CN" dirty="0">
                <a:solidFill>
                  <a:srgbClr val="FF0000"/>
                </a:solidFill>
                <a:latin typeface="华文新魏" panose="02010800040101010101" pitchFamily="2" charset="-122"/>
                <a:ea typeface="华文新魏" panose="02010800040101010101" pitchFamily="2" charset="-122"/>
              </a:rPr>
              <a:t>auto</a:t>
            </a:r>
            <a:r>
              <a:rPr lang="zh-CN" altLang="en-US" dirty="0">
                <a:solidFill>
                  <a:srgbClr val="FF0000"/>
                </a:solidFill>
                <a:latin typeface="华文新魏" panose="02010800040101010101" pitchFamily="2" charset="-122"/>
                <a:ea typeface="华文新魏" panose="02010800040101010101" pitchFamily="2" charset="-122"/>
              </a:rPr>
              <a:t>关键字带上</a:t>
            </a:r>
            <a:r>
              <a:rPr lang="en-US" altLang="zh-CN" dirty="0">
                <a:solidFill>
                  <a:srgbClr val="FF0000"/>
                </a:solidFill>
                <a:latin typeface="华文新魏" panose="02010800040101010101" pitchFamily="2" charset="-122"/>
                <a:ea typeface="华文新魏" panose="02010800040101010101" pitchFamily="2" charset="-122"/>
              </a:rPr>
              <a:t>&amp;</a:t>
            </a:r>
            <a:r>
              <a:rPr lang="zh-CN" altLang="en-US" dirty="0">
                <a:solidFill>
                  <a:srgbClr val="FF0000"/>
                </a:solidFill>
                <a:latin typeface="华文新魏" panose="02010800040101010101" pitchFamily="2" charset="-122"/>
                <a:ea typeface="华文新魏" panose="02010800040101010101" pitchFamily="2" charset="-122"/>
              </a:rPr>
              <a:t>号，则不去除</a:t>
            </a:r>
            <a:r>
              <a:rPr lang="en-US" altLang="zh-CN" dirty="0">
                <a:solidFill>
                  <a:srgbClr val="FF0000"/>
                </a:solidFill>
                <a:latin typeface="华文新魏" panose="02010800040101010101" pitchFamily="2" charset="-122"/>
                <a:ea typeface="华文新魏" panose="02010800040101010101" pitchFamily="2" charset="-122"/>
              </a:rPr>
              <a:t>const</a:t>
            </a:r>
            <a:r>
              <a:rPr lang="zh-CN" altLang="en-US" dirty="0">
                <a:solidFill>
                  <a:srgbClr val="FF0000"/>
                </a:solidFill>
                <a:latin typeface="华文新魏" panose="02010800040101010101" pitchFamily="2" charset="-122"/>
                <a:ea typeface="华文新魏" panose="02010800040101010101" pitchFamily="2" charset="-122"/>
              </a:rPr>
              <a:t>语意</a:t>
            </a:r>
          </a:p>
          <a:p>
            <a:r>
              <a:rPr lang="zh-CN" altLang="en-US" dirty="0">
                <a:latin typeface="华文新魏" panose="02010800040101010101" pitchFamily="2" charset="-122"/>
                <a:ea typeface="华文新魏" panose="02010800040101010101" pitchFamily="2" charset="-122"/>
              </a:rPr>
              <a:t>	</a:t>
            </a:r>
            <a:r>
              <a:rPr lang="en-US" altLang="zh-CN" dirty="0">
                <a:latin typeface="华文新魏" panose="02010800040101010101" pitchFamily="2" charset="-122"/>
                <a:ea typeface="华文新魏" panose="02010800040101010101" pitchFamily="2" charset="-122"/>
              </a:rPr>
              <a:t>const int a2 = 10;</a:t>
            </a:r>
          </a:p>
          <a:p>
            <a:r>
              <a:rPr lang="en-US" altLang="zh-CN" dirty="0">
                <a:latin typeface="华文新魏" panose="02010800040101010101" pitchFamily="2" charset="-122"/>
                <a:ea typeface="华文新魏" panose="02010800040101010101" pitchFamily="2" charset="-122"/>
              </a:rPr>
              <a:t>	auto &amp;b2 = a2;//</a:t>
            </a:r>
            <a:r>
              <a:rPr lang="zh-CN" altLang="en-US" dirty="0">
                <a:latin typeface="华文新魏" panose="02010800040101010101" pitchFamily="2" charset="-122"/>
                <a:ea typeface="华文新魏" panose="02010800040101010101" pitchFamily="2" charset="-122"/>
              </a:rPr>
              <a:t>因为</a:t>
            </a:r>
            <a:r>
              <a:rPr lang="en-US" altLang="zh-CN" dirty="0">
                <a:latin typeface="华文新魏" panose="02010800040101010101" pitchFamily="2" charset="-122"/>
                <a:ea typeface="华文新魏" panose="02010800040101010101" pitchFamily="2" charset="-122"/>
              </a:rPr>
              <a:t>auto</a:t>
            </a:r>
            <a:r>
              <a:rPr lang="zh-CN" altLang="en-US" dirty="0">
                <a:latin typeface="华文新魏" panose="02010800040101010101" pitchFamily="2" charset="-122"/>
                <a:ea typeface="华文新魏" panose="02010800040101010101" pitchFamily="2" charset="-122"/>
              </a:rPr>
              <a:t>带上</a:t>
            </a:r>
            <a:r>
              <a:rPr lang="en-US" altLang="zh-CN" dirty="0">
                <a:latin typeface="华文新魏" panose="02010800040101010101" pitchFamily="2" charset="-122"/>
                <a:ea typeface="华文新魏" panose="02010800040101010101" pitchFamily="2" charset="-122"/>
              </a:rPr>
              <a:t>&amp;</a:t>
            </a:r>
            <a:r>
              <a:rPr lang="zh-CN" altLang="en-US" dirty="0">
                <a:latin typeface="华文新魏" panose="02010800040101010101" pitchFamily="2" charset="-122"/>
                <a:ea typeface="华文新魏" panose="02010800040101010101" pitchFamily="2" charset="-122"/>
              </a:rPr>
              <a:t>，故不去除</a:t>
            </a:r>
            <a:r>
              <a:rPr lang="en-US" altLang="zh-CN" dirty="0">
                <a:latin typeface="华文新魏" panose="02010800040101010101" pitchFamily="2" charset="-122"/>
                <a:ea typeface="华文新魏" panose="02010800040101010101" pitchFamily="2" charset="-122"/>
              </a:rPr>
              <a:t>const</a:t>
            </a:r>
            <a:r>
              <a:rPr lang="zh-CN" altLang="en-US" dirty="0">
                <a:latin typeface="华文新魏" panose="02010800040101010101" pitchFamily="2" charset="-122"/>
                <a:ea typeface="华文新魏" panose="02010800040101010101" pitchFamily="2" charset="-122"/>
              </a:rPr>
              <a:t>，</a:t>
            </a:r>
            <a:r>
              <a:rPr lang="en-US" altLang="zh-CN" dirty="0">
                <a:latin typeface="华文新魏" panose="02010800040101010101" pitchFamily="2" charset="-122"/>
                <a:ea typeface="华文新魏" panose="02010800040101010101" pitchFamily="2" charset="-122"/>
              </a:rPr>
              <a:t>b2</a:t>
            </a:r>
            <a:r>
              <a:rPr lang="zh-CN" altLang="en-US" dirty="0">
                <a:latin typeface="华文新魏" panose="02010800040101010101" pitchFamily="2" charset="-122"/>
                <a:ea typeface="华文新魏" panose="02010800040101010101" pitchFamily="2" charset="-122"/>
              </a:rPr>
              <a:t>类型为</a:t>
            </a:r>
            <a:r>
              <a:rPr lang="en-US" altLang="zh-CN" dirty="0">
                <a:latin typeface="华文新魏" panose="02010800040101010101" pitchFamily="2" charset="-122"/>
                <a:ea typeface="华文新魏" panose="02010800040101010101" pitchFamily="2" charset="-122"/>
              </a:rPr>
              <a:t>const int</a:t>
            </a:r>
          </a:p>
          <a:p>
            <a:r>
              <a:rPr lang="en-US" altLang="zh-CN" dirty="0">
                <a:latin typeface="华文新魏" panose="02010800040101010101" pitchFamily="2" charset="-122"/>
                <a:ea typeface="华文新魏" panose="02010800040101010101" pitchFamily="2" charset="-122"/>
              </a:rPr>
              <a:t>	</a:t>
            </a:r>
            <a:r>
              <a:rPr lang="en-US" altLang="zh-CN" dirty="0">
                <a:solidFill>
                  <a:srgbClr val="FF0000"/>
                </a:solidFill>
                <a:latin typeface="华文新魏" panose="02010800040101010101" pitchFamily="2" charset="-122"/>
                <a:ea typeface="华文新魏" panose="02010800040101010101" pitchFamily="2" charset="-122"/>
              </a:rPr>
              <a:t>//</a:t>
            </a:r>
            <a:r>
              <a:rPr lang="zh-CN" altLang="en-US" dirty="0">
                <a:solidFill>
                  <a:srgbClr val="FF0000"/>
                </a:solidFill>
                <a:latin typeface="华文新魏" panose="02010800040101010101" pitchFamily="2" charset="-122"/>
                <a:ea typeface="华文新魏" panose="02010800040101010101" pitchFamily="2" charset="-122"/>
              </a:rPr>
              <a:t>因为如果去掉了</a:t>
            </a:r>
            <a:r>
              <a:rPr lang="en-US" altLang="zh-CN" dirty="0">
                <a:solidFill>
                  <a:srgbClr val="FF0000"/>
                </a:solidFill>
                <a:latin typeface="华文新魏" panose="02010800040101010101" pitchFamily="2" charset="-122"/>
                <a:ea typeface="华文新魏" panose="02010800040101010101" pitchFamily="2" charset="-122"/>
              </a:rPr>
              <a:t>const</a:t>
            </a:r>
            <a:r>
              <a:rPr lang="zh-CN" altLang="en-US" dirty="0">
                <a:solidFill>
                  <a:srgbClr val="FF0000"/>
                </a:solidFill>
                <a:latin typeface="华文新魏" panose="02010800040101010101" pitchFamily="2" charset="-122"/>
                <a:ea typeface="华文新魏" panose="02010800040101010101" pitchFamily="2" charset="-122"/>
              </a:rPr>
              <a:t>，则</a:t>
            </a:r>
            <a:r>
              <a:rPr lang="en-US" altLang="zh-CN" dirty="0">
                <a:solidFill>
                  <a:srgbClr val="FF0000"/>
                </a:solidFill>
                <a:latin typeface="华文新魏" panose="02010800040101010101" pitchFamily="2" charset="-122"/>
                <a:ea typeface="华文新魏" panose="02010800040101010101" pitchFamily="2" charset="-122"/>
              </a:rPr>
              <a:t>b2</a:t>
            </a:r>
            <a:r>
              <a:rPr lang="zh-CN" altLang="en-US" dirty="0">
                <a:solidFill>
                  <a:srgbClr val="FF0000"/>
                </a:solidFill>
                <a:latin typeface="华文新魏" panose="02010800040101010101" pitchFamily="2" charset="-122"/>
                <a:ea typeface="华文新魏" panose="02010800040101010101" pitchFamily="2" charset="-122"/>
              </a:rPr>
              <a:t>为</a:t>
            </a:r>
            <a:r>
              <a:rPr lang="en-US" altLang="zh-CN" dirty="0">
                <a:solidFill>
                  <a:srgbClr val="FF0000"/>
                </a:solidFill>
                <a:latin typeface="华文新魏" panose="02010800040101010101" pitchFamily="2" charset="-122"/>
                <a:ea typeface="华文新魏" panose="02010800040101010101" pitchFamily="2" charset="-122"/>
              </a:rPr>
              <a:t>a2</a:t>
            </a:r>
            <a:r>
              <a:rPr lang="zh-CN" altLang="en-US" dirty="0">
                <a:solidFill>
                  <a:srgbClr val="FF0000"/>
                </a:solidFill>
                <a:latin typeface="华文新魏" panose="02010800040101010101" pitchFamily="2" charset="-122"/>
                <a:ea typeface="华文新魏" panose="02010800040101010101" pitchFamily="2" charset="-122"/>
              </a:rPr>
              <a:t>的非</a:t>
            </a:r>
            <a:r>
              <a:rPr lang="en-US" altLang="zh-CN" dirty="0">
                <a:solidFill>
                  <a:srgbClr val="FF0000"/>
                </a:solidFill>
                <a:latin typeface="华文新魏" panose="02010800040101010101" pitchFamily="2" charset="-122"/>
                <a:ea typeface="华文新魏" panose="02010800040101010101" pitchFamily="2" charset="-122"/>
              </a:rPr>
              <a:t>const</a:t>
            </a:r>
            <a:r>
              <a:rPr lang="zh-CN" altLang="en-US" dirty="0">
                <a:solidFill>
                  <a:srgbClr val="FF0000"/>
                </a:solidFill>
                <a:latin typeface="华文新魏" panose="02010800040101010101" pitchFamily="2" charset="-122"/>
                <a:ea typeface="华文新魏" panose="02010800040101010101" pitchFamily="2" charset="-122"/>
              </a:rPr>
              <a:t>引用，通过</a:t>
            </a:r>
            <a:r>
              <a:rPr lang="en-US" altLang="zh-CN" dirty="0">
                <a:solidFill>
                  <a:srgbClr val="FF0000"/>
                </a:solidFill>
                <a:latin typeface="华文新魏" panose="02010800040101010101" pitchFamily="2" charset="-122"/>
                <a:ea typeface="华文新魏" panose="02010800040101010101" pitchFamily="2" charset="-122"/>
              </a:rPr>
              <a:t>b2</a:t>
            </a:r>
            <a:r>
              <a:rPr lang="zh-CN" altLang="en-US" dirty="0">
                <a:solidFill>
                  <a:srgbClr val="FF0000"/>
                </a:solidFill>
                <a:latin typeface="华文新魏" panose="02010800040101010101" pitchFamily="2" charset="-122"/>
                <a:ea typeface="华文新魏" panose="02010800040101010101" pitchFamily="2" charset="-122"/>
              </a:rPr>
              <a:t>可以改变</a:t>
            </a:r>
            <a:r>
              <a:rPr lang="en-US" altLang="zh-CN" dirty="0">
                <a:solidFill>
                  <a:srgbClr val="FF0000"/>
                </a:solidFill>
                <a:latin typeface="华文新魏" panose="02010800040101010101" pitchFamily="2" charset="-122"/>
                <a:ea typeface="华文新魏" panose="02010800040101010101" pitchFamily="2" charset="-122"/>
              </a:rPr>
              <a:t>a2</a:t>
            </a:r>
            <a:r>
              <a:rPr lang="zh-CN" altLang="en-US" dirty="0">
                <a:solidFill>
                  <a:srgbClr val="FF0000"/>
                </a:solidFill>
                <a:latin typeface="华文新魏" panose="02010800040101010101" pitchFamily="2" charset="-122"/>
                <a:ea typeface="华文新魏" panose="02010800040101010101" pitchFamily="2" charset="-122"/>
              </a:rPr>
              <a:t>的值，则显然是不合理的。</a:t>
            </a:r>
          </a:p>
          <a:p>
            <a:r>
              <a:rPr lang="en-US" altLang="zh-CN" dirty="0">
                <a:latin typeface="华文新魏" panose="02010800040101010101" pitchFamily="2" charset="-122"/>
                <a:ea typeface="华文新魏" panose="02010800040101010101" pitchFamily="2" charset="-122"/>
              </a:rPr>
              <a:t>}</a:t>
            </a:r>
            <a:endParaRPr lang="zh-CN" altLang="en-US"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807003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12</a:t>
            </a:r>
            <a:r>
              <a:rPr lang="zh-CN" altLang="en-US" b="1" dirty="0">
                <a:latin typeface="隶书" panose="02010509060101010101" pitchFamily="49" charset="-122"/>
                <a:ea typeface="隶书" panose="02010509060101010101" pitchFamily="49" charset="-122"/>
              </a:rPr>
              <a:t>章</a:t>
            </a:r>
            <a:r>
              <a:rPr lang="en-US" altLang="zh-CN" b="1" dirty="0">
                <a:latin typeface="隶书" panose="02010509060101010101" pitchFamily="49" charset="-122"/>
                <a:ea typeface="隶书" panose="02010509060101010101" pitchFamily="49" charset="-122"/>
              </a:rPr>
              <a:t>  </a:t>
            </a:r>
            <a:r>
              <a:rPr lang="zh-CN" altLang="en-US" b="1" dirty="0">
                <a:latin typeface="隶书" panose="02010509060101010101" pitchFamily="49" charset="-122"/>
                <a:ea typeface="隶书" panose="02010509060101010101" pitchFamily="49" charset="-122"/>
              </a:rPr>
              <a:t>类型解析、转换与推导</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755904" y="1578737"/>
            <a:ext cx="10515600" cy="4351338"/>
          </a:xfrm>
        </p:spPr>
        <p:txBody>
          <a:bodyPr/>
          <a:lstStyle/>
          <a:p>
            <a:pPr>
              <a:buFont typeface="Wingdings" panose="05000000000000000000" pitchFamily="2" charset="2"/>
              <a:buChar char="u"/>
            </a:pPr>
            <a:r>
              <a:rPr lang="en-US" altLang="zh-CN" dirty="0">
                <a:latin typeface="华文新魏" panose="02010800040101010101" pitchFamily="2" charset="-122"/>
                <a:ea typeface="华文新魏" panose="02010800040101010101" pitchFamily="2" charset="-122"/>
              </a:rPr>
              <a:t>12.1  </a:t>
            </a:r>
            <a:r>
              <a:rPr lang="zh-CN" altLang="en-US" dirty="0">
                <a:latin typeface="华文新魏" panose="02010800040101010101" pitchFamily="2" charset="-122"/>
                <a:ea typeface="华文新魏" panose="02010800040101010101" pitchFamily="2" charset="-122"/>
              </a:rPr>
              <a:t>隐式与显式类型转换</a:t>
            </a:r>
          </a:p>
        </p:txBody>
      </p:sp>
      <p:sp>
        <p:nvSpPr>
          <p:cNvPr id="6" name="文本框 5">
            <a:extLst>
              <a:ext uri="{FF2B5EF4-FFF2-40B4-BE49-F238E27FC236}">
                <a16:creationId xmlns:a16="http://schemas.microsoft.com/office/drawing/2014/main" id="{2845B5B1-E0D9-48D9-A8B5-77F96D442EE8}"/>
              </a:ext>
            </a:extLst>
          </p:cNvPr>
          <p:cNvSpPr txBox="1"/>
          <p:nvPr/>
        </p:nvSpPr>
        <p:spPr>
          <a:xfrm>
            <a:off x="27195" y="2104713"/>
            <a:ext cx="11973018" cy="3433761"/>
          </a:xfrm>
          <a:prstGeom prst="rect">
            <a:avLst/>
          </a:prstGeom>
          <a:noFill/>
        </p:spPr>
        <p:txBody>
          <a:bodyPr wrap="square">
            <a:spAutoFit/>
          </a:bodyPr>
          <a:lstStyle/>
          <a:p>
            <a:pPr marL="228600"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可以设置</a:t>
            </a:r>
            <a:r>
              <a:rPr lang="en-US" altLang="zh-CN" sz="2400" b="1" dirty="0">
                <a:latin typeface="华文新魏" panose="02010800040101010101" pitchFamily="2" charset="-122"/>
                <a:ea typeface="华文新魏" panose="02010800040101010101" pitchFamily="2" charset="-122"/>
              </a:rPr>
              <a:t>VS2019</a:t>
            </a:r>
            <a:r>
              <a:rPr lang="zh-CN" altLang="en-US" sz="2400" b="1" dirty="0">
                <a:latin typeface="华文新魏" panose="02010800040101010101" pitchFamily="2" charset="-122"/>
                <a:ea typeface="华文新魏" panose="02010800040101010101" pitchFamily="2" charset="-122"/>
              </a:rPr>
              <a:t>给出最严格的编程检查：例如任何警告都报错等等。</a:t>
            </a:r>
          </a:p>
          <a:p>
            <a:pPr marL="228600"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有关类型转换若有警告，则应修改为强制类型转换即显式类型转换。</a:t>
            </a:r>
            <a:endParaRPr lang="en-US" altLang="zh-CN" sz="2400" b="1" dirty="0">
              <a:latin typeface="华文新魏" panose="02010800040101010101" pitchFamily="2" charset="-122"/>
              <a:ea typeface="华文新魏" panose="02010800040101010101" pitchFamily="2" charset="-122"/>
            </a:endParaRPr>
          </a:p>
          <a:p>
            <a:pPr marL="228600"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强制类型转换引起的问题由程序员自己负责</a:t>
            </a:r>
            <a:r>
              <a:rPr lang="en-US" altLang="zh-CN" sz="2400" b="1" dirty="0">
                <a:latin typeface="华文新魏" panose="02010800040101010101" pitchFamily="2" charset="-122"/>
                <a:ea typeface="华文新魏" panose="02010800040101010101" pitchFamily="2" charset="-122"/>
              </a:rPr>
              <a:t>(UB</a:t>
            </a:r>
            <a:r>
              <a:rPr lang="zh-CN" altLang="en-US" sz="2400" b="1" dirty="0">
                <a:latin typeface="华文新魏" panose="02010800040101010101" pitchFamily="2" charset="-122"/>
                <a:ea typeface="华文新魏" panose="02010800040101010101" pitchFamily="2" charset="-122"/>
              </a:rPr>
              <a:t>问题</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a:t>
            </a:r>
            <a:endParaRPr lang="en-US" altLang="zh-CN" sz="2400" b="1" dirty="0">
              <a:latin typeface="华文新魏" panose="02010800040101010101" pitchFamily="2" charset="-122"/>
              <a:ea typeface="华文新魏" panose="02010800040101010101" pitchFamily="2" charset="-122"/>
            </a:endParaRPr>
          </a:p>
          <a:p>
            <a:pPr indent="266700" algn="just" hangingPunct="0"/>
            <a:r>
              <a:rPr lang="en-US" altLang="zh-CN" dirty="0">
                <a:latin typeface="华文新魏" panose="02010800040101010101" pitchFamily="2" charset="-122"/>
                <a:ea typeface="华文新魏" panose="02010800040101010101" pitchFamily="2" charset="-122"/>
                <a:cs typeface="Consolas" panose="020B0609020204030204" pitchFamily="49" charset="0"/>
              </a:rPr>
              <a:t>char u = ‘a’;	  //</a:t>
            </a:r>
            <a:r>
              <a:rPr lang="zh-CN" altLang="en-US" dirty="0">
                <a:solidFill>
                  <a:srgbClr val="FF0000"/>
                </a:solidFill>
                <a:latin typeface="华文新魏" panose="02010800040101010101" pitchFamily="2" charset="-122"/>
                <a:ea typeface="华文新魏" panose="02010800040101010101" pitchFamily="2" charset="-122"/>
                <a:cs typeface="Consolas" panose="020B0609020204030204" pitchFamily="49" charset="0"/>
              </a:rPr>
              <a:t>编译时可计算</a:t>
            </a:r>
            <a:r>
              <a:rPr lang="zh-CN" altLang="en-US" dirty="0">
                <a:latin typeface="华文新魏" panose="02010800040101010101" pitchFamily="2" charset="-122"/>
                <a:ea typeface="华文新魏" panose="02010800040101010101" pitchFamily="2" charset="-122"/>
                <a:cs typeface="Consolas" panose="020B0609020204030204" pitchFamily="49" charset="0"/>
              </a:rPr>
              <a:t>，无截断，不报警。编译时对字面量可以确定是否截断，</a:t>
            </a:r>
            <a:r>
              <a:rPr lang="zh-CN" altLang="en-US" dirty="0">
                <a:solidFill>
                  <a:srgbClr val="FF0000"/>
                </a:solidFill>
                <a:latin typeface="华文新魏" panose="02010800040101010101" pitchFamily="2" charset="-122"/>
                <a:ea typeface="华文新魏" panose="02010800040101010101" pitchFamily="2" charset="-122"/>
                <a:cs typeface="Consolas" panose="020B0609020204030204" pitchFamily="49" charset="0"/>
              </a:rPr>
              <a:t>如何截断</a:t>
            </a:r>
          </a:p>
          <a:p>
            <a:pPr indent="266700" algn="just" hangingPunct="0"/>
            <a:r>
              <a:rPr lang="en-US" altLang="zh-CN" dirty="0">
                <a:latin typeface="华文新魏" panose="02010800040101010101" pitchFamily="2" charset="-122"/>
                <a:ea typeface="华文新魏" panose="02010800040101010101" pitchFamily="2" charset="-122"/>
                <a:cs typeface="Consolas" panose="020B0609020204030204" pitchFamily="49" charset="0"/>
              </a:rPr>
              <a:t>char v = 'a' + 1;	  //</a:t>
            </a:r>
            <a:r>
              <a:rPr lang="zh-CN" altLang="en-US" dirty="0">
                <a:solidFill>
                  <a:srgbClr val="FF0000"/>
                </a:solidFill>
                <a:latin typeface="华文新魏" panose="02010800040101010101" pitchFamily="2" charset="-122"/>
                <a:ea typeface="华文新魏" panose="02010800040101010101" pitchFamily="2" charset="-122"/>
                <a:cs typeface="Consolas" panose="020B0609020204030204" pitchFamily="49" charset="0"/>
              </a:rPr>
              <a:t>编译时可计算</a:t>
            </a:r>
            <a:r>
              <a:rPr lang="zh-CN" altLang="en-US" dirty="0">
                <a:latin typeface="华文新魏" panose="02010800040101010101" pitchFamily="2" charset="-122"/>
                <a:ea typeface="华文新魏" panose="02010800040101010101" pitchFamily="2" charset="-122"/>
                <a:cs typeface="Consolas" panose="020B0609020204030204" pitchFamily="49" charset="0"/>
              </a:rPr>
              <a:t>，无截断，不报警</a:t>
            </a:r>
          </a:p>
          <a:p>
            <a:pPr indent="266700" algn="just" hangingPunct="0"/>
            <a:r>
              <a:rPr lang="en-US" altLang="zh-CN" dirty="0">
                <a:latin typeface="华文新魏" panose="02010800040101010101" pitchFamily="2" charset="-122"/>
                <a:ea typeface="华文新魏" panose="02010800040101010101" pitchFamily="2" charset="-122"/>
                <a:cs typeface="Consolas" panose="020B0609020204030204" pitchFamily="49" charset="0"/>
              </a:rPr>
              <a:t>char w = 300;	  //</a:t>
            </a:r>
            <a:r>
              <a:rPr lang="zh-CN" altLang="en-US" dirty="0">
                <a:solidFill>
                  <a:srgbClr val="FF0000"/>
                </a:solidFill>
                <a:latin typeface="华文新魏" panose="02010800040101010101" pitchFamily="2" charset="-122"/>
                <a:ea typeface="华文新魏" panose="02010800040101010101" pitchFamily="2" charset="-122"/>
                <a:cs typeface="Consolas" panose="020B0609020204030204" pitchFamily="49" charset="0"/>
              </a:rPr>
              <a:t>编译时可计算</a:t>
            </a:r>
            <a:r>
              <a:rPr lang="zh-CN" altLang="en-US" dirty="0">
                <a:latin typeface="华文新魏" panose="02010800040101010101" pitchFamily="2" charset="-122"/>
                <a:ea typeface="华文新魏" panose="02010800040101010101" pitchFamily="2" charset="-122"/>
                <a:cs typeface="Consolas" panose="020B0609020204030204" pitchFamily="49" charset="0"/>
              </a:rPr>
              <a:t>，有截断</a:t>
            </a:r>
            <a:r>
              <a:rPr lang="en-US" altLang="zh-CN" dirty="0">
                <a:latin typeface="华文新魏" panose="02010800040101010101" pitchFamily="2" charset="-122"/>
                <a:ea typeface="华文新魏" panose="02010800040101010101" pitchFamily="2" charset="-122"/>
                <a:cs typeface="Consolas" panose="020B0609020204030204" pitchFamily="49" charset="0"/>
              </a:rPr>
              <a:t>,</a:t>
            </a:r>
            <a:r>
              <a:rPr lang="zh-CN" altLang="en-US" dirty="0">
                <a:latin typeface="华文新魏" panose="02010800040101010101" pitchFamily="2" charset="-122"/>
                <a:ea typeface="华文新魏" panose="02010800040101010101" pitchFamily="2" charset="-122"/>
                <a:cs typeface="Consolas" panose="020B0609020204030204" pitchFamily="49" charset="0"/>
              </a:rPr>
              <a:t> 警告</a:t>
            </a:r>
            <a:r>
              <a:rPr lang="en-US" altLang="zh-CN" dirty="0">
                <a:latin typeface="华文新魏" panose="02010800040101010101" pitchFamily="2" charset="-122"/>
                <a:ea typeface="华文新魏" panose="02010800040101010101" pitchFamily="2" charset="-122"/>
                <a:cs typeface="Consolas" panose="020B0609020204030204" pitchFamily="49" charset="0"/>
              </a:rPr>
              <a:t>:</a:t>
            </a:r>
            <a:r>
              <a:rPr lang="zh-CN" altLang="en-US" dirty="0">
                <a:latin typeface="华文新魏" panose="02010800040101010101" pitchFamily="2" charset="-122"/>
                <a:ea typeface="华文新魏" panose="02010800040101010101" pitchFamily="2" charset="-122"/>
                <a:cs typeface="Consolas" panose="020B0609020204030204" pitchFamily="49" charset="0"/>
              </a:rPr>
              <a:t>“初始化”</a:t>
            </a:r>
            <a:r>
              <a:rPr lang="en-US" altLang="zh-CN" dirty="0">
                <a:latin typeface="华文新魏" panose="02010800040101010101" pitchFamily="2" charset="-122"/>
                <a:ea typeface="华文新魏" panose="02010800040101010101" pitchFamily="2" charset="-122"/>
                <a:cs typeface="Consolas" panose="020B0609020204030204" pitchFamily="49" charset="0"/>
              </a:rPr>
              <a:t>:</a:t>
            </a:r>
            <a:r>
              <a:rPr lang="zh-CN" altLang="en-US" dirty="0">
                <a:latin typeface="华文新魏" panose="02010800040101010101" pitchFamily="2" charset="-122"/>
                <a:ea typeface="华文新魏" panose="02010800040101010101" pitchFamily="2" charset="-122"/>
                <a:cs typeface="Consolas" panose="020B0609020204030204" pitchFamily="49" charset="0"/>
              </a:rPr>
              <a:t>从“</a:t>
            </a:r>
            <a:r>
              <a:rPr lang="en-US" altLang="zh-CN" dirty="0">
                <a:latin typeface="华文新魏" panose="02010800040101010101" pitchFamily="2" charset="-122"/>
                <a:ea typeface="华文新魏" panose="02010800040101010101" pitchFamily="2" charset="-122"/>
                <a:cs typeface="Consolas" panose="020B0609020204030204" pitchFamily="49" charset="0"/>
              </a:rPr>
              <a:t>int”</a:t>
            </a:r>
            <a:r>
              <a:rPr lang="zh-CN" altLang="en-US" dirty="0">
                <a:latin typeface="华文新魏" panose="02010800040101010101" pitchFamily="2" charset="-122"/>
                <a:ea typeface="华文新魏" panose="02010800040101010101" pitchFamily="2" charset="-122"/>
                <a:cs typeface="Consolas" panose="020B0609020204030204" pitchFamily="49" charset="0"/>
              </a:rPr>
              <a:t>到“</a:t>
            </a:r>
            <a:r>
              <a:rPr lang="en-US" altLang="zh-CN" dirty="0">
                <a:latin typeface="华文新魏" panose="02010800040101010101" pitchFamily="2" charset="-122"/>
                <a:ea typeface="华文新魏" panose="02010800040101010101" pitchFamily="2" charset="-122"/>
                <a:cs typeface="Consolas" panose="020B0609020204030204" pitchFamily="49" charset="0"/>
              </a:rPr>
              <a:t>char”</a:t>
            </a:r>
            <a:r>
              <a:rPr lang="zh-CN" altLang="en-US" dirty="0">
                <a:latin typeface="华文新魏" panose="02010800040101010101" pitchFamily="2" charset="-122"/>
                <a:ea typeface="华文新魏" panose="02010800040101010101" pitchFamily="2" charset="-122"/>
                <a:cs typeface="Consolas" panose="020B0609020204030204" pitchFamily="49" charset="0"/>
              </a:rPr>
              <a:t>截断</a:t>
            </a:r>
            <a:r>
              <a:rPr lang="en-US" altLang="zh-CN" dirty="0">
                <a:latin typeface="华文新魏" panose="02010800040101010101" pitchFamily="2" charset="-122"/>
                <a:ea typeface="华文新魏" panose="02010800040101010101" pitchFamily="2" charset="-122"/>
                <a:cs typeface="Consolas" panose="020B0609020204030204" pitchFamily="49" charset="0"/>
              </a:rPr>
              <a:t>, “</a:t>
            </a:r>
            <a:r>
              <a:rPr lang="zh-CN" altLang="en-US" dirty="0">
                <a:latin typeface="华文新魏" panose="02010800040101010101" pitchFamily="2" charset="-122"/>
                <a:ea typeface="华文新魏" panose="02010800040101010101" pitchFamily="2" charset="-122"/>
                <a:cs typeface="Consolas" panose="020B0609020204030204" pitchFamily="49" charset="0"/>
              </a:rPr>
              <a:t>初始化”</a:t>
            </a:r>
            <a:r>
              <a:rPr lang="en-US" altLang="zh-CN" dirty="0">
                <a:latin typeface="华文新魏" panose="02010800040101010101" pitchFamily="2" charset="-122"/>
                <a:ea typeface="华文新魏" panose="02010800040101010101" pitchFamily="2" charset="-122"/>
                <a:cs typeface="Consolas" panose="020B0609020204030204" pitchFamily="49" charset="0"/>
              </a:rPr>
              <a:t>: </a:t>
            </a:r>
            <a:r>
              <a:rPr lang="zh-CN" altLang="en-US" dirty="0">
                <a:solidFill>
                  <a:srgbClr val="FF0000"/>
                </a:solidFill>
                <a:latin typeface="华文新魏" panose="02010800040101010101" pitchFamily="2" charset="-122"/>
                <a:ea typeface="华文新魏" panose="02010800040101010101" pitchFamily="2" charset="-122"/>
                <a:cs typeface="Consolas" panose="020B0609020204030204" pitchFamily="49" charset="0"/>
              </a:rPr>
              <a:t>截断常量值</a:t>
            </a:r>
          </a:p>
          <a:p>
            <a:pPr indent="266700" algn="just" hangingPunct="0"/>
            <a:r>
              <a:rPr lang="en-US" altLang="zh-CN" dirty="0">
                <a:latin typeface="华文新魏" panose="02010800040101010101" pitchFamily="2" charset="-122"/>
                <a:ea typeface="华文新魏" panose="02010800040101010101" pitchFamily="2" charset="-122"/>
                <a:cs typeface="Consolas" panose="020B0609020204030204" pitchFamily="49" charset="0"/>
              </a:rPr>
              <a:t>int  x = 2;	 //x</a:t>
            </a:r>
            <a:r>
              <a:rPr lang="zh-CN" altLang="en-US" dirty="0">
                <a:latin typeface="华文新魏" panose="02010800040101010101" pitchFamily="2" charset="-122"/>
                <a:ea typeface="华文新魏" panose="02010800040101010101" pitchFamily="2" charset="-122"/>
                <a:cs typeface="Consolas" panose="020B0609020204030204" pitchFamily="49" charset="0"/>
              </a:rPr>
              <a:t>占用的字节数比</a:t>
            </a:r>
            <a:r>
              <a:rPr lang="en-US" altLang="zh-CN" dirty="0">
                <a:latin typeface="华文新魏" panose="02010800040101010101" pitchFamily="2" charset="-122"/>
                <a:ea typeface="华文新魏" panose="02010800040101010101" pitchFamily="2" charset="-122"/>
                <a:cs typeface="Consolas" panose="020B0609020204030204" pitchFamily="49" charset="0"/>
              </a:rPr>
              <a:t>char</a:t>
            </a:r>
            <a:r>
              <a:rPr lang="zh-CN" altLang="en-US" dirty="0">
                <a:latin typeface="华文新魏" panose="02010800040101010101" pitchFamily="2" charset="-122"/>
                <a:ea typeface="华文新魏" panose="02010800040101010101" pitchFamily="2" charset="-122"/>
                <a:cs typeface="Consolas" panose="020B0609020204030204" pitchFamily="49" charset="0"/>
              </a:rPr>
              <a:t>和</a:t>
            </a:r>
            <a:r>
              <a:rPr lang="en-US" altLang="zh-CN" dirty="0">
                <a:latin typeface="华文新魏" panose="02010800040101010101" pitchFamily="2" charset="-122"/>
                <a:ea typeface="华文新魏" panose="02010800040101010101" pitchFamily="2" charset="-122"/>
                <a:cs typeface="Consolas" panose="020B0609020204030204" pitchFamily="49" charset="0"/>
              </a:rPr>
              <a:t>short</a:t>
            </a:r>
            <a:r>
              <a:rPr lang="zh-CN" altLang="en-US" dirty="0">
                <a:latin typeface="华文新魏" panose="02010800040101010101" pitchFamily="2" charset="-122"/>
                <a:ea typeface="华文新魏" panose="02010800040101010101" pitchFamily="2" charset="-122"/>
                <a:cs typeface="Consolas" panose="020B0609020204030204" pitchFamily="49" charset="0"/>
              </a:rPr>
              <a:t>类型多，不报警</a:t>
            </a:r>
          </a:p>
          <a:p>
            <a:pPr indent="266700" algn="just" hangingPunct="0"/>
            <a:r>
              <a:rPr lang="en-US" altLang="zh-CN" dirty="0">
                <a:latin typeface="华文新魏" panose="02010800040101010101" pitchFamily="2" charset="-122"/>
                <a:ea typeface="华文新魏" panose="02010800040101010101" pitchFamily="2" charset="-122"/>
                <a:cs typeface="Consolas" panose="020B0609020204030204" pitchFamily="49" charset="0"/>
              </a:rPr>
              <a:t>char y = x;	 //</a:t>
            </a:r>
            <a:r>
              <a:rPr lang="zh-CN" altLang="en-US" dirty="0">
                <a:solidFill>
                  <a:srgbClr val="FF0000"/>
                </a:solidFill>
                <a:latin typeface="华文新魏" panose="02010800040101010101" pitchFamily="2" charset="-122"/>
                <a:ea typeface="华文新魏" panose="02010800040101010101" pitchFamily="2" charset="-122"/>
                <a:cs typeface="Consolas" panose="020B0609020204030204" pitchFamily="49" charset="0"/>
              </a:rPr>
              <a:t>编译时不可计算</a:t>
            </a:r>
            <a:r>
              <a:rPr lang="zh-CN" altLang="en-US" dirty="0">
                <a:latin typeface="华文新魏" panose="02010800040101010101" pitchFamily="2" charset="-122"/>
                <a:ea typeface="华文新魏" panose="02010800040101010101" pitchFamily="2" charset="-122"/>
                <a:cs typeface="Consolas" panose="020B0609020204030204" pitchFamily="49" charset="0"/>
              </a:rPr>
              <a:t>，</a:t>
            </a:r>
            <a:r>
              <a:rPr lang="en-US" altLang="zh-CN" dirty="0">
                <a:latin typeface="华文新魏" panose="02010800040101010101" pitchFamily="2" charset="-122"/>
                <a:ea typeface="华文新魏" panose="02010800040101010101" pitchFamily="2" charset="-122"/>
                <a:cs typeface="Consolas" panose="020B0609020204030204" pitchFamily="49" charset="0"/>
              </a:rPr>
              <a:t>warning C4244: “</a:t>
            </a:r>
            <a:r>
              <a:rPr lang="zh-CN" altLang="en-US" dirty="0">
                <a:latin typeface="华文新魏" panose="02010800040101010101" pitchFamily="2" charset="-122"/>
                <a:ea typeface="华文新魏" panose="02010800040101010101" pitchFamily="2" charset="-122"/>
                <a:cs typeface="Consolas" panose="020B0609020204030204" pitchFamily="49" charset="0"/>
              </a:rPr>
              <a:t>初始化”</a:t>
            </a:r>
            <a:r>
              <a:rPr lang="en-US" altLang="zh-CN" dirty="0">
                <a:latin typeface="华文新魏" panose="02010800040101010101" pitchFamily="2" charset="-122"/>
                <a:ea typeface="华文新魏" panose="02010800040101010101" pitchFamily="2" charset="-122"/>
                <a:cs typeface="Consolas" panose="020B0609020204030204" pitchFamily="49" charset="0"/>
              </a:rPr>
              <a:t>: </a:t>
            </a:r>
            <a:r>
              <a:rPr lang="zh-CN" altLang="en-US" dirty="0">
                <a:latin typeface="华文新魏" panose="02010800040101010101" pitchFamily="2" charset="-122"/>
                <a:ea typeface="华文新魏" panose="02010800040101010101" pitchFamily="2" charset="-122"/>
                <a:cs typeface="Consolas" panose="020B0609020204030204" pitchFamily="49" charset="0"/>
              </a:rPr>
              <a:t>从“</a:t>
            </a:r>
            <a:r>
              <a:rPr lang="en-US" altLang="zh-CN" dirty="0">
                <a:latin typeface="华文新魏" panose="02010800040101010101" pitchFamily="2" charset="-122"/>
                <a:ea typeface="华文新魏" panose="02010800040101010101" pitchFamily="2" charset="-122"/>
                <a:cs typeface="Consolas" panose="020B0609020204030204" pitchFamily="49" charset="0"/>
              </a:rPr>
              <a:t>int”</a:t>
            </a:r>
            <a:r>
              <a:rPr lang="zh-CN" altLang="en-US" dirty="0">
                <a:latin typeface="华文新魏" panose="02010800040101010101" pitchFamily="2" charset="-122"/>
                <a:ea typeface="华文新魏" panose="02010800040101010101" pitchFamily="2" charset="-122"/>
                <a:cs typeface="Consolas" panose="020B0609020204030204" pitchFamily="49" charset="0"/>
              </a:rPr>
              <a:t>转换到“</a:t>
            </a:r>
            <a:r>
              <a:rPr lang="en-US" altLang="zh-CN" dirty="0">
                <a:latin typeface="华文新魏" panose="02010800040101010101" pitchFamily="2" charset="-122"/>
                <a:ea typeface="华文新魏" panose="02010800040101010101" pitchFamily="2" charset="-122"/>
                <a:cs typeface="Consolas" panose="020B0609020204030204" pitchFamily="49" charset="0"/>
              </a:rPr>
              <a:t>char”</a:t>
            </a:r>
            <a:r>
              <a:rPr lang="zh-CN" altLang="en-US" dirty="0">
                <a:latin typeface="华文新魏" panose="02010800040101010101" pitchFamily="2" charset="-122"/>
                <a:ea typeface="华文新魏" panose="02010800040101010101" pitchFamily="2" charset="-122"/>
                <a:cs typeface="Consolas" panose="020B0609020204030204" pitchFamily="49" charset="0"/>
              </a:rPr>
              <a:t>，</a:t>
            </a:r>
            <a:r>
              <a:rPr lang="zh-CN" altLang="en-US" dirty="0">
                <a:solidFill>
                  <a:srgbClr val="FF0000"/>
                </a:solidFill>
                <a:latin typeface="华文新魏" panose="02010800040101010101" pitchFamily="2" charset="-122"/>
                <a:ea typeface="华文新魏" panose="02010800040101010101" pitchFamily="2" charset="-122"/>
                <a:cs typeface="Consolas" panose="020B0609020204030204" pitchFamily="49" charset="0"/>
              </a:rPr>
              <a:t>可能</a:t>
            </a:r>
            <a:r>
              <a:rPr lang="zh-CN" altLang="en-US" dirty="0">
                <a:latin typeface="华文新魏" panose="02010800040101010101" pitchFamily="2" charset="-122"/>
                <a:ea typeface="华文新魏" panose="02010800040101010101" pitchFamily="2" charset="-122"/>
                <a:cs typeface="Consolas" panose="020B0609020204030204" pitchFamily="49" charset="0"/>
              </a:rPr>
              <a:t>丢失数据</a:t>
            </a:r>
          </a:p>
          <a:p>
            <a:pPr indent="266700" algn="just" hangingPunct="0"/>
            <a:r>
              <a:rPr lang="en-US" altLang="zh-CN" dirty="0">
                <a:latin typeface="华文新魏" panose="02010800040101010101" pitchFamily="2" charset="-122"/>
                <a:ea typeface="华文新魏" panose="02010800040101010101" pitchFamily="2" charset="-122"/>
                <a:cs typeface="Consolas" panose="020B0609020204030204" pitchFamily="49" charset="0"/>
              </a:rPr>
              <a:t>short z = x;	 //</a:t>
            </a:r>
            <a:r>
              <a:rPr lang="zh-CN" altLang="en-US" dirty="0">
                <a:latin typeface="华文新魏" panose="02010800040101010101" pitchFamily="2" charset="-122"/>
                <a:ea typeface="华文新魏" panose="02010800040101010101" pitchFamily="2" charset="-122"/>
                <a:cs typeface="Consolas" panose="020B0609020204030204" pitchFamily="49" charset="0"/>
              </a:rPr>
              <a:t>编译时不可计算，</a:t>
            </a:r>
            <a:r>
              <a:rPr lang="en-US" altLang="zh-CN" dirty="0">
                <a:latin typeface="华文新魏" panose="02010800040101010101" pitchFamily="2" charset="-122"/>
                <a:ea typeface="华文新魏" panose="02010800040101010101" pitchFamily="2" charset="-122"/>
                <a:cs typeface="Consolas" panose="020B0609020204030204" pitchFamily="49" charset="0"/>
              </a:rPr>
              <a:t>warning C4244: “</a:t>
            </a:r>
            <a:r>
              <a:rPr lang="zh-CN" altLang="en-US" dirty="0">
                <a:latin typeface="华文新魏" panose="02010800040101010101" pitchFamily="2" charset="-122"/>
                <a:ea typeface="华文新魏" panose="02010800040101010101" pitchFamily="2" charset="-122"/>
                <a:cs typeface="Consolas" panose="020B0609020204030204" pitchFamily="49" charset="0"/>
              </a:rPr>
              <a:t>初始化”</a:t>
            </a:r>
            <a:r>
              <a:rPr lang="en-US" altLang="zh-CN" dirty="0">
                <a:latin typeface="华文新魏" panose="02010800040101010101" pitchFamily="2" charset="-122"/>
                <a:ea typeface="华文新魏" panose="02010800040101010101" pitchFamily="2" charset="-122"/>
                <a:cs typeface="Consolas" panose="020B0609020204030204" pitchFamily="49" charset="0"/>
              </a:rPr>
              <a:t>: </a:t>
            </a:r>
            <a:r>
              <a:rPr lang="zh-CN" altLang="en-US" dirty="0">
                <a:latin typeface="华文新魏" panose="02010800040101010101" pitchFamily="2" charset="-122"/>
                <a:ea typeface="华文新魏" panose="02010800040101010101" pitchFamily="2" charset="-122"/>
                <a:cs typeface="Consolas" panose="020B0609020204030204" pitchFamily="49" charset="0"/>
              </a:rPr>
              <a:t>从“</a:t>
            </a:r>
            <a:r>
              <a:rPr lang="en-US" altLang="zh-CN" dirty="0">
                <a:latin typeface="华文新魏" panose="02010800040101010101" pitchFamily="2" charset="-122"/>
                <a:ea typeface="华文新魏" panose="02010800040101010101" pitchFamily="2" charset="-122"/>
                <a:cs typeface="Consolas" panose="020B0609020204030204" pitchFamily="49" charset="0"/>
              </a:rPr>
              <a:t>int”</a:t>
            </a:r>
            <a:r>
              <a:rPr lang="zh-CN" altLang="en-US" dirty="0">
                <a:latin typeface="华文新魏" panose="02010800040101010101" pitchFamily="2" charset="-122"/>
                <a:ea typeface="华文新魏" panose="02010800040101010101" pitchFamily="2" charset="-122"/>
                <a:cs typeface="Consolas" panose="020B0609020204030204" pitchFamily="49" charset="0"/>
              </a:rPr>
              <a:t>转换到“</a:t>
            </a:r>
            <a:r>
              <a:rPr lang="en-US" altLang="zh-CN" dirty="0">
                <a:latin typeface="华文新魏" panose="02010800040101010101" pitchFamily="2" charset="-122"/>
                <a:ea typeface="华文新魏" panose="02010800040101010101" pitchFamily="2" charset="-122"/>
                <a:cs typeface="Consolas" panose="020B0609020204030204" pitchFamily="49" charset="0"/>
              </a:rPr>
              <a:t>short”</a:t>
            </a:r>
            <a:r>
              <a:rPr lang="zh-CN" altLang="en-US" dirty="0">
                <a:latin typeface="华文新魏" panose="02010800040101010101" pitchFamily="2" charset="-122"/>
                <a:ea typeface="华文新魏" panose="02010800040101010101" pitchFamily="2" charset="-122"/>
                <a:cs typeface="Consolas" panose="020B0609020204030204" pitchFamily="49" charset="0"/>
              </a:rPr>
              <a:t>，</a:t>
            </a:r>
            <a:r>
              <a:rPr lang="zh-CN" altLang="en-US" dirty="0">
                <a:solidFill>
                  <a:srgbClr val="FF0000"/>
                </a:solidFill>
                <a:latin typeface="华文新魏" panose="02010800040101010101" pitchFamily="2" charset="-122"/>
                <a:ea typeface="华文新魏" panose="02010800040101010101" pitchFamily="2" charset="-122"/>
                <a:cs typeface="Consolas" panose="020B0609020204030204" pitchFamily="49" charset="0"/>
              </a:rPr>
              <a:t>可能</a:t>
            </a:r>
            <a:r>
              <a:rPr lang="zh-CN" altLang="en-US" dirty="0">
                <a:latin typeface="华文新魏" panose="02010800040101010101" pitchFamily="2" charset="-122"/>
                <a:ea typeface="华文新魏" panose="02010800040101010101" pitchFamily="2" charset="-122"/>
                <a:cs typeface="Consolas" panose="020B0609020204030204" pitchFamily="49" charset="0"/>
              </a:rPr>
              <a:t>丢失数据</a:t>
            </a:r>
          </a:p>
          <a:p>
            <a:pPr indent="266700" algn="just" hangingPunct="0"/>
            <a:r>
              <a:rPr lang="en-US" altLang="zh-CN" dirty="0">
                <a:latin typeface="华文新魏" panose="02010800040101010101" pitchFamily="2" charset="-122"/>
                <a:ea typeface="华文新魏" panose="02010800040101010101" pitchFamily="2" charset="-122"/>
                <a:cs typeface="Consolas" panose="020B0609020204030204" pitchFamily="49" charset="0"/>
              </a:rPr>
              <a:t>double d = 3.14;</a:t>
            </a:r>
          </a:p>
          <a:p>
            <a:pPr indent="266700" algn="just" hangingPunct="0"/>
            <a:r>
              <a:rPr lang="en-US" altLang="zh-CN" dirty="0">
                <a:latin typeface="华文新魏" panose="02010800040101010101" pitchFamily="2" charset="-122"/>
                <a:ea typeface="华文新魏" panose="02010800040101010101" pitchFamily="2" charset="-122"/>
                <a:cs typeface="Consolas" panose="020B0609020204030204" pitchFamily="49" charset="0"/>
              </a:rPr>
              <a:t>x = d;		//warning C4244 : “ = ” : </a:t>
            </a:r>
            <a:r>
              <a:rPr lang="zh-CN" altLang="en-US" dirty="0">
                <a:latin typeface="华文新魏" panose="02010800040101010101" pitchFamily="2" charset="-122"/>
                <a:ea typeface="华文新魏" panose="02010800040101010101" pitchFamily="2" charset="-122"/>
                <a:cs typeface="Consolas" panose="020B0609020204030204" pitchFamily="49" charset="0"/>
              </a:rPr>
              <a:t>从“</a:t>
            </a:r>
            <a:r>
              <a:rPr lang="en-US" altLang="zh-CN" dirty="0">
                <a:latin typeface="华文新魏" panose="02010800040101010101" pitchFamily="2" charset="-122"/>
                <a:ea typeface="华文新魏" panose="02010800040101010101" pitchFamily="2" charset="-122"/>
                <a:cs typeface="Consolas" panose="020B0609020204030204" pitchFamily="49" charset="0"/>
              </a:rPr>
              <a:t>double”</a:t>
            </a:r>
            <a:r>
              <a:rPr lang="zh-CN" altLang="en-US" dirty="0">
                <a:latin typeface="华文新魏" panose="02010800040101010101" pitchFamily="2" charset="-122"/>
                <a:ea typeface="华文新魏" panose="02010800040101010101" pitchFamily="2" charset="-122"/>
                <a:cs typeface="Consolas" panose="020B0609020204030204" pitchFamily="49" charset="0"/>
              </a:rPr>
              <a:t>转换到“</a:t>
            </a:r>
            <a:r>
              <a:rPr lang="en-US" altLang="zh-CN" dirty="0">
                <a:latin typeface="华文新魏" panose="02010800040101010101" pitchFamily="2" charset="-122"/>
                <a:ea typeface="华文新魏" panose="02010800040101010101" pitchFamily="2" charset="-122"/>
                <a:cs typeface="Consolas" panose="020B0609020204030204" pitchFamily="49" charset="0"/>
              </a:rPr>
              <a:t>int”</a:t>
            </a:r>
            <a:r>
              <a:rPr lang="zh-CN" altLang="en-US" dirty="0">
                <a:latin typeface="华文新魏" panose="02010800040101010101" pitchFamily="2" charset="-122"/>
                <a:ea typeface="华文新魏" panose="02010800040101010101" pitchFamily="2" charset="-122"/>
                <a:cs typeface="Consolas" panose="020B0609020204030204" pitchFamily="49" charset="0"/>
              </a:rPr>
              <a:t>，可能丢失数据</a:t>
            </a:r>
            <a:endParaRPr lang="zh-CN" altLang="zh-CN" sz="1800" dirty="0">
              <a:effectLst/>
              <a:latin typeface="华文新魏" panose="02010800040101010101" pitchFamily="2" charset="-122"/>
              <a:ea typeface="华文新魏" panose="02010800040101010101" pitchFamily="2" charset="-122"/>
              <a:cs typeface="Consolas" panose="020B0609020204030204" pitchFamily="49" charset="0"/>
            </a:endParaRPr>
          </a:p>
        </p:txBody>
      </p:sp>
    </p:spTree>
    <p:extLst>
      <p:ext uri="{BB962C8B-B14F-4D97-AF65-F5344CB8AC3E}">
        <p14:creationId xmlns:p14="http://schemas.microsoft.com/office/powerpoint/2010/main" val="11312304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12</a:t>
            </a:r>
            <a:r>
              <a:rPr lang="zh-CN" altLang="en-US" b="1" dirty="0">
                <a:latin typeface="隶书" panose="02010509060101010101" pitchFamily="49" charset="-122"/>
                <a:ea typeface="隶书" panose="02010509060101010101" pitchFamily="49" charset="-122"/>
              </a:rPr>
              <a:t>章</a:t>
            </a:r>
            <a:r>
              <a:rPr lang="en-US" altLang="zh-CN" b="1" dirty="0">
                <a:latin typeface="隶书" panose="02010509060101010101" pitchFamily="49" charset="-122"/>
                <a:ea typeface="隶书" panose="02010509060101010101" pitchFamily="49" charset="-122"/>
              </a:rPr>
              <a:t>  </a:t>
            </a:r>
            <a:r>
              <a:rPr lang="zh-CN" altLang="en-US" b="1" dirty="0">
                <a:latin typeface="隶书" panose="02010509060101010101" pitchFamily="49" charset="-122"/>
                <a:ea typeface="隶书" panose="02010509060101010101" pitchFamily="49" charset="-122"/>
              </a:rPr>
              <a:t>类型解析、转换与推导</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734291" y="1690688"/>
            <a:ext cx="10515600" cy="588119"/>
          </a:xfrm>
        </p:spPr>
        <p:txBody>
          <a:bodyPr/>
          <a:lstStyle/>
          <a:p>
            <a:pPr>
              <a:buFont typeface="Wingdings" panose="05000000000000000000" pitchFamily="2" charset="2"/>
              <a:buChar char="u"/>
            </a:pPr>
            <a:r>
              <a:rPr lang="en-US" altLang="zh-CN" dirty="0">
                <a:latin typeface="华文新魏" panose="02010800040101010101" pitchFamily="2" charset="-122"/>
                <a:ea typeface="华文新魏" panose="02010800040101010101" pitchFamily="2" charset="-122"/>
              </a:rPr>
              <a:t>12.4</a:t>
            </a:r>
            <a:r>
              <a:rPr lang="zh-CN" altLang="en-US" dirty="0">
                <a:latin typeface="华文新魏" panose="02010800040101010101" pitchFamily="2" charset="-122"/>
                <a:ea typeface="华文新魏" panose="02010800040101010101" pitchFamily="2" charset="-122"/>
              </a:rPr>
              <a:t> </a:t>
            </a:r>
            <a:r>
              <a:rPr lang="en-US" altLang="zh-CN" dirty="0">
                <a:latin typeface="华文新魏" panose="02010800040101010101" pitchFamily="2" charset="-122"/>
                <a:ea typeface="华文新魏" panose="02010800040101010101" pitchFamily="2" charset="-122"/>
              </a:rPr>
              <a:t>  </a:t>
            </a:r>
            <a:r>
              <a:rPr lang="zh-CN" altLang="en-US" dirty="0">
                <a:latin typeface="华文新魏" panose="02010800040101010101" pitchFamily="2" charset="-122"/>
                <a:ea typeface="华文新魏" panose="02010800040101010101" pitchFamily="2" charset="-122"/>
              </a:rPr>
              <a:t>自动类型推导</a:t>
            </a:r>
          </a:p>
        </p:txBody>
      </p:sp>
      <p:sp>
        <p:nvSpPr>
          <p:cNvPr id="6" name="文本框 5">
            <a:extLst>
              <a:ext uri="{FF2B5EF4-FFF2-40B4-BE49-F238E27FC236}">
                <a16:creationId xmlns:a16="http://schemas.microsoft.com/office/drawing/2014/main" id="{2845B5B1-E0D9-48D9-A8B5-77F96D442EE8}"/>
              </a:ext>
            </a:extLst>
          </p:cNvPr>
          <p:cNvSpPr txBox="1"/>
          <p:nvPr/>
        </p:nvSpPr>
        <p:spPr>
          <a:xfrm>
            <a:off x="734291" y="2278807"/>
            <a:ext cx="10050710" cy="2972673"/>
          </a:xfrm>
          <a:prstGeom prst="rect">
            <a:avLst/>
          </a:prstGeom>
          <a:noFill/>
        </p:spPr>
        <p:txBody>
          <a:bodyPr wrap="square">
            <a:spAutoFit/>
          </a:bodyPr>
          <a:lstStyle/>
          <a:p>
            <a:pPr marL="228600"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关键字</a:t>
            </a:r>
            <a:r>
              <a:rPr lang="en-US" altLang="zh-CN" sz="2400" b="1" dirty="0" err="1">
                <a:latin typeface="华文新魏" panose="02010800040101010101" pitchFamily="2" charset="-122"/>
                <a:ea typeface="华文新魏" panose="02010800040101010101" pitchFamily="2" charset="-122"/>
              </a:rPr>
              <a:t>decltype</a:t>
            </a:r>
            <a:r>
              <a:rPr lang="zh-CN" altLang="en-US" sz="2400" b="1" dirty="0">
                <a:latin typeface="华文新魏" panose="02010800040101010101" pitchFamily="2" charset="-122"/>
                <a:ea typeface="华文新魏" panose="02010800040101010101" pitchFamily="2" charset="-122"/>
              </a:rPr>
              <a:t>用来提取表达式的类型。</a:t>
            </a:r>
            <a:endParaRPr lang="en-US" altLang="zh-CN" sz="2400" b="1" dirty="0">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en-US" altLang="zh-CN" sz="2000" b="1" dirty="0" err="1">
                <a:solidFill>
                  <a:srgbClr val="FF0000"/>
                </a:solidFill>
                <a:latin typeface="华文新魏" panose="02010800040101010101" pitchFamily="2" charset="-122"/>
                <a:ea typeface="华文新魏" panose="02010800040101010101" pitchFamily="2" charset="-122"/>
              </a:rPr>
              <a:t>decltype</a:t>
            </a:r>
            <a:r>
              <a:rPr lang="en-US" altLang="zh-CN" sz="2000" b="1" dirty="0">
                <a:solidFill>
                  <a:srgbClr val="FF0000"/>
                </a:solidFill>
                <a:latin typeface="华文新魏" panose="02010800040101010101" pitchFamily="2" charset="-122"/>
                <a:ea typeface="华文新魏" panose="02010800040101010101" pitchFamily="2" charset="-122"/>
              </a:rPr>
              <a:t>(f()) sum = x;</a:t>
            </a:r>
          </a:p>
          <a:p>
            <a:pPr marL="685800" lvl="1" indent="-228600">
              <a:lnSpc>
                <a:spcPct val="90000"/>
              </a:lnSpc>
              <a:spcBef>
                <a:spcPts val="500"/>
              </a:spcBef>
              <a:buFont typeface="Wingdings" panose="05000000000000000000" pitchFamily="2" charset="2"/>
              <a:buChar char="l"/>
              <a:defRPr/>
            </a:pPr>
            <a:r>
              <a:rPr lang="zh-CN" altLang="en-US" sz="2000" b="1" dirty="0">
                <a:solidFill>
                  <a:srgbClr val="FF0000"/>
                </a:solidFill>
                <a:latin typeface="华文新魏" panose="02010800040101010101" pitchFamily="2" charset="-122"/>
                <a:ea typeface="华文新魏" panose="02010800040101010101" pitchFamily="2" charset="-122"/>
              </a:rPr>
              <a:t>用函数</a:t>
            </a:r>
            <a:r>
              <a:rPr lang="en-US" altLang="zh-CN" sz="2000" b="1" dirty="0">
                <a:solidFill>
                  <a:srgbClr val="FF0000"/>
                </a:solidFill>
                <a:latin typeface="华文新魏" panose="02010800040101010101" pitchFamily="2" charset="-122"/>
                <a:ea typeface="华文新魏" panose="02010800040101010101" pitchFamily="2" charset="-122"/>
              </a:rPr>
              <a:t>f</a:t>
            </a:r>
            <a:r>
              <a:rPr lang="zh-CN" altLang="en-US" sz="2000" b="1" dirty="0">
                <a:solidFill>
                  <a:srgbClr val="FF0000"/>
                </a:solidFill>
                <a:latin typeface="华文新魏" panose="02010800040101010101" pitchFamily="2" charset="-122"/>
                <a:ea typeface="华文新魏" panose="02010800040101010101" pitchFamily="2" charset="-122"/>
              </a:rPr>
              <a:t>的返回类型来声明变量</a:t>
            </a:r>
            <a:r>
              <a:rPr lang="en-US" altLang="zh-CN" sz="2000" b="1" dirty="0">
                <a:solidFill>
                  <a:srgbClr val="FF0000"/>
                </a:solidFill>
                <a:latin typeface="华文新魏" panose="02010800040101010101" pitchFamily="2" charset="-122"/>
                <a:ea typeface="华文新魏" panose="02010800040101010101" pitchFamily="2" charset="-122"/>
              </a:rPr>
              <a:t>sum</a:t>
            </a:r>
            <a:r>
              <a:rPr lang="zh-CN" altLang="en-US" sz="2000" b="1" dirty="0">
                <a:solidFill>
                  <a:srgbClr val="FF0000"/>
                </a:solidFill>
                <a:latin typeface="华文新魏" panose="02010800040101010101" pitchFamily="2" charset="-122"/>
                <a:ea typeface="华文新魏" panose="02010800040101010101" pitchFamily="2" charset="-122"/>
              </a:rPr>
              <a:t>，并初始化为</a:t>
            </a:r>
            <a:r>
              <a:rPr lang="en-US" altLang="zh-CN" sz="2000" b="1" dirty="0">
                <a:solidFill>
                  <a:srgbClr val="FF0000"/>
                </a:solidFill>
                <a:latin typeface="华文新魏" panose="02010800040101010101" pitchFamily="2" charset="-122"/>
                <a:ea typeface="华文新魏" panose="02010800040101010101" pitchFamily="2" charset="-122"/>
              </a:rPr>
              <a:t>x</a:t>
            </a:r>
          </a:p>
          <a:p>
            <a:pPr marL="685800" lvl="1" indent="-228600">
              <a:lnSpc>
                <a:spcPct val="90000"/>
              </a:lnSpc>
              <a:spcBef>
                <a:spcPts val="500"/>
              </a:spcBef>
              <a:buFont typeface="Wingdings" panose="05000000000000000000" pitchFamily="2" charset="2"/>
              <a:buChar char="l"/>
              <a:defRPr/>
            </a:pPr>
            <a:r>
              <a:rPr lang="zh-CN" altLang="en-US" sz="2000" b="1" dirty="0">
                <a:solidFill>
                  <a:srgbClr val="FF0000"/>
                </a:solidFill>
                <a:latin typeface="华文新魏" panose="02010800040101010101" pitchFamily="2" charset="-122"/>
                <a:ea typeface="华文新魏" panose="02010800040101010101" pitchFamily="2" charset="-122"/>
              </a:rPr>
              <a:t>发生在编译时，不会调用函数</a:t>
            </a:r>
            <a:r>
              <a:rPr lang="en-US" altLang="zh-CN" sz="2000" b="1" dirty="0">
                <a:solidFill>
                  <a:srgbClr val="FF0000"/>
                </a:solidFill>
                <a:latin typeface="华文新魏" panose="02010800040101010101" pitchFamily="2" charset="-122"/>
                <a:ea typeface="华文新魏" panose="02010800040101010101" pitchFamily="2" charset="-122"/>
              </a:rPr>
              <a:t>f</a:t>
            </a:r>
          </a:p>
          <a:p>
            <a:pPr marL="228600"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凡是需要类型的地方均可出现</a:t>
            </a:r>
            <a:r>
              <a:rPr lang="en-US" altLang="zh-CN" sz="2400" b="1" dirty="0" err="1">
                <a:latin typeface="华文新魏" panose="02010800040101010101" pitchFamily="2" charset="-122"/>
                <a:ea typeface="华文新魏" panose="02010800040101010101" pitchFamily="2" charset="-122"/>
              </a:rPr>
              <a:t>decltype</a:t>
            </a:r>
            <a:r>
              <a:rPr lang="zh-CN" altLang="en-US" sz="2400" b="1" dirty="0">
                <a:latin typeface="华文新魏" panose="02010800040101010101" pitchFamily="2" charset="-122"/>
                <a:ea typeface="华文新魏" panose="02010800040101010101" pitchFamily="2" charset="-122"/>
              </a:rPr>
              <a:t>。</a:t>
            </a:r>
            <a:endParaRPr lang="en-US" altLang="zh-CN" sz="2400" b="1" dirty="0">
              <a:latin typeface="华文新魏" panose="02010800040101010101" pitchFamily="2" charset="-122"/>
              <a:ea typeface="华文新魏" panose="02010800040101010101" pitchFamily="2" charset="-122"/>
            </a:endParaRPr>
          </a:p>
          <a:p>
            <a:pPr marL="228600"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可用于变量、成员、参数、返回类型的定义以及</a:t>
            </a:r>
            <a:r>
              <a:rPr lang="en-US" altLang="zh-CN" sz="2400" b="1" dirty="0">
                <a:latin typeface="华文新魏" panose="02010800040101010101" pitchFamily="2" charset="-122"/>
                <a:ea typeface="华文新魏" panose="02010800040101010101" pitchFamily="2" charset="-122"/>
              </a:rPr>
              <a:t>new</a:t>
            </a:r>
            <a:r>
              <a:rPr lang="zh-CN" altLang="zh-CN" sz="2400" b="1" dirty="0">
                <a:latin typeface="华文新魏" panose="02010800040101010101" pitchFamily="2" charset="-122"/>
                <a:ea typeface="华文新魏" panose="02010800040101010101" pitchFamily="2" charset="-122"/>
              </a:rPr>
              <a:t>、</a:t>
            </a:r>
            <a:r>
              <a:rPr lang="en-US" altLang="zh-CN" sz="2400" b="1" dirty="0" err="1">
                <a:latin typeface="华文新魏" panose="02010800040101010101" pitchFamily="2" charset="-122"/>
                <a:ea typeface="华文新魏" panose="02010800040101010101" pitchFamily="2" charset="-122"/>
              </a:rPr>
              <a:t>sizeof</a:t>
            </a:r>
            <a:r>
              <a:rPr lang="zh-CN" altLang="zh-CN" sz="2400" b="1" dirty="0">
                <a:latin typeface="华文新魏" panose="02010800040101010101" pitchFamily="2" charset="-122"/>
                <a:ea typeface="华文新魏" panose="02010800040101010101" pitchFamily="2" charset="-122"/>
              </a:rPr>
              <a:t>、异常列表、强制类型转换</a:t>
            </a:r>
            <a:r>
              <a:rPr lang="zh-CN" altLang="en-US" sz="2400" b="1" dirty="0">
                <a:latin typeface="华文新魏" panose="02010800040101010101" pitchFamily="2" charset="-122"/>
                <a:ea typeface="华文新魏" panose="02010800040101010101" pitchFamily="2" charset="-122"/>
              </a:rPr>
              <a:t>。</a:t>
            </a:r>
            <a:endParaRPr lang="en-US" altLang="zh-CN" sz="2400" b="1" dirty="0">
              <a:latin typeface="华文新魏" panose="02010800040101010101" pitchFamily="2" charset="-122"/>
              <a:ea typeface="华文新魏" panose="02010800040101010101" pitchFamily="2" charset="-122"/>
            </a:endParaRPr>
          </a:p>
          <a:p>
            <a:pPr marL="228600"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可用于构成新的类型表达式。</a:t>
            </a:r>
            <a:endParaRPr lang="en-US" altLang="zh-CN" sz="2400" b="1"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4289786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a:xfrm>
            <a:off x="755073" y="0"/>
            <a:ext cx="10515600" cy="1325563"/>
          </a:xfrm>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12</a:t>
            </a:r>
            <a:r>
              <a:rPr lang="zh-CN" altLang="en-US" b="1" dirty="0">
                <a:latin typeface="隶书" panose="02010509060101010101" pitchFamily="49" charset="-122"/>
                <a:ea typeface="隶书" panose="02010509060101010101" pitchFamily="49" charset="-122"/>
              </a:rPr>
              <a:t>章</a:t>
            </a:r>
            <a:r>
              <a:rPr lang="en-US" altLang="zh-CN" b="1" dirty="0">
                <a:latin typeface="隶书" panose="02010509060101010101" pitchFamily="49" charset="-122"/>
                <a:ea typeface="隶书" panose="02010509060101010101" pitchFamily="49" charset="-122"/>
              </a:rPr>
              <a:t>  </a:t>
            </a:r>
            <a:r>
              <a:rPr lang="zh-CN" altLang="en-US" b="1" dirty="0">
                <a:latin typeface="隶书" panose="02010509060101010101" pitchFamily="49" charset="-122"/>
                <a:ea typeface="隶书" panose="02010509060101010101" pitchFamily="49" charset="-122"/>
              </a:rPr>
              <a:t>类型解析、转换与推导</a:t>
            </a:r>
          </a:p>
        </p:txBody>
      </p:sp>
      <p:sp>
        <p:nvSpPr>
          <p:cNvPr id="5" name="文本框 4">
            <a:extLst>
              <a:ext uri="{FF2B5EF4-FFF2-40B4-BE49-F238E27FC236}">
                <a16:creationId xmlns:a16="http://schemas.microsoft.com/office/drawing/2014/main" id="{4C6CF1DA-42AF-4752-AA1D-24572E137AE5}"/>
              </a:ext>
            </a:extLst>
          </p:cNvPr>
          <p:cNvSpPr txBox="1"/>
          <p:nvPr/>
        </p:nvSpPr>
        <p:spPr>
          <a:xfrm>
            <a:off x="547254" y="1203759"/>
            <a:ext cx="11464637" cy="5570756"/>
          </a:xfrm>
          <a:prstGeom prst="rect">
            <a:avLst/>
          </a:prstGeom>
          <a:noFill/>
        </p:spPr>
        <p:txBody>
          <a:bodyPr wrap="square">
            <a:spAutoFit/>
          </a:bodyPr>
          <a:lstStyle/>
          <a:p>
            <a:pPr>
              <a:lnSpc>
                <a:spcPct val="120000"/>
              </a:lnSpc>
            </a:pPr>
            <a:r>
              <a:rPr lang="en-US" altLang="zh-CN" sz="2000" dirty="0">
                <a:latin typeface="华文新魏" panose="02010800040101010101" pitchFamily="2" charset="-122"/>
                <a:ea typeface="华文新魏" panose="02010800040101010101" pitchFamily="2" charset="-122"/>
              </a:rPr>
              <a:t>int    a[10][20];</a:t>
            </a:r>
          </a:p>
          <a:p>
            <a:pPr>
              <a:lnSpc>
                <a:spcPct val="120000"/>
              </a:lnSpc>
            </a:pPr>
            <a:r>
              <a:rPr lang="en-US" altLang="zh-CN" sz="2000" dirty="0" err="1">
                <a:latin typeface="华文新魏" panose="02010800040101010101" pitchFamily="2" charset="-122"/>
                <a:ea typeface="华文新魏" panose="02010800040101010101" pitchFamily="2" charset="-122"/>
              </a:rPr>
              <a:t>decltype</a:t>
            </a:r>
            <a:r>
              <a:rPr lang="en-US" altLang="zh-CN" sz="2000" dirty="0">
                <a:latin typeface="华文新魏" panose="02010800040101010101" pitchFamily="2" charset="-122"/>
                <a:ea typeface="华文新魏" panose="02010800040101010101" pitchFamily="2" charset="-122"/>
              </a:rPr>
              <a:t>(a) * p = &amp;a;  	//</a:t>
            </a:r>
            <a:r>
              <a:rPr lang="zh-CN" altLang="en-US" sz="2000" dirty="0">
                <a:latin typeface="华文新魏" panose="02010800040101010101" pitchFamily="2" charset="-122"/>
                <a:ea typeface="华文新魏" panose="02010800040101010101" pitchFamily="2" charset="-122"/>
              </a:rPr>
              <a:t>等价于“</a:t>
            </a:r>
            <a:r>
              <a:rPr lang="en-US" altLang="zh-CN" sz="2000" dirty="0">
                <a:latin typeface="华文新魏" panose="02010800040101010101" pitchFamily="2" charset="-122"/>
                <a:ea typeface="华文新魏" panose="02010800040101010101" pitchFamily="2" charset="-122"/>
              </a:rPr>
              <a:t>int(*p)[10][20];”</a:t>
            </a:r>
            <a:r>
              <a:rPr lang="zh-CN" altLang="en-US" sz="2000" dirty="0">
                <a:latin typeface="华文新魏" panose="02010800040101010101" pitchFamily="2" charset="-122"/>
                <a:ea typeface="华文新魏" panose="02010800040101010101" pitchFamily="2" charset="-122"/>
              </a:rPr>
              <a:t>：</a:t>
            </a:r>
            <a:r>
              <a:rPr lang="en-US" altLang="zh-CN" sz="2000" dirty="0">
                <a:latin typeface="华文新魏" panose="02010800040101010101" pitchFamily="2" charset="-122"/>
                <a:ea typeface="华文新魏" panose="02010800040101010101" pitchFamily="2" charset="-122"/>
              </a:rPr>
              <a:t>a</a:t>
            </a:r>
            <a:r>
              <a:rPr lang="zh-CN" altLang="en-US" sz="2000" dirty="0">
                <a:latin typeface="华文新魏" panose="02010800040101010101" pitchFamily="2" charset="-122"/>
                <a:ea typeface="华文新魏" panose="02010800040101010101" pitchFamily="2" charset="-122"/>
              </a:rPr>
              <a:t>的类型为</a:t>
            </a:r>
            <a:r>
              <a:rPr lang="en-US" altLang="zh-CN" sz="2000" dirty="0">
                <a:latin typeface="华文新魏" panose="02010800040101010101" pitchFamily="2" charset="-122"/>
                <a:ea typeface="华文新魏" panose="02010800040101010101" pitchFamily="2" charset="-122"/>
              </a:rPr>
              <a:t>int [10][20]</a:t>
            </a:r>
          </a:p>
          <a:p>
            <a:pPr>
              <a:lnSpc>
                <a:spcPct val="120000"/>
              </a:lnSpc>
            </a:pPr>
            <a:r>
              <a:rPr lang="en-US" altLang="zh-CN" sz="2000" dirty="0" err="1">
                <a:latin typeface="华文新魏" panose="02010800040101010101" pitchFamily="2" charset="-122"/>
                <a:ea typeface="华文新魏" panose="02010800040101010101" pitchFamily="2" charset="-122"/>
              </a:rPr>
              <a:t>decltype</a:t>
            </a:r>
            <a:r>
              <a:rPr lang="en-US" altLang="zh-CN" sz="2000" dirty="0">
                <a:latin typeface="华文新魏" panose="02010800040101010101" pitchFamily="2" charset="-122"/>
                <a:ea typeface="华文新魏" panose="02010800040101010101" pitchFamily="2" charset="-122"/>
              </a:rPr>
              <a:t>(&amp;a[0]) h(</a:t>
            </a:r>
            <a:r>
              <a:rPr lang="en-US" altLang="zh-CN" sz="2000" dirty="0" err="1">
                <a:latin typeface="华文新魏" panose="02010800040101010101" pitchFamily="2" charset="-122"/>
                <a:ea typeface="华文新魏" panose="02010800040101010101" pitchFamily="2" charset="-122"/>
              </a:rPr>
              <a:t>decltype</a:t>
            </a:r>
            <a:r>
              <a:rPr lang="en-US" altLang="zh-CN" sz="2000" dirty="0">
                <a:latin typeface="华文新魏" panose="02010800040101010101" pitchFamily="2" charset="-122"/>
                <a:ea typeface="华文新魏" panose="02010800040101010101" pitchFamily="2" charset="-122"/>
              </a:rPr>
              <a:t>(a)x, int y) { return x; };	//</a:t>
            </a:r>
            <a:r>
              <a:rPr lang="zh-CN" altLang="en-US" sz="2000" dirty="0">
                <a:latin typeface="华文新魏" panose="02010800040101010101" pitchFamily="2" charset="-122"/>
                <a:ea typeface="华文新魏" panose="02010800040101010101" pitchFamily="2" charset="-122"/>
              </a:rPr>
              <a:t>等价于“</a:t>
            </a:r>
            <a:r>
              <a:rPr lang="en-US" altLang="zh-CN" sz="2000" dirty="0">
                <a:latin typeface="华文新魏" panose="02010800040101010101" pitchFamily="2" charset="-122"/>
                <a:ea typeface="华文新魏" panose="02010800040101010101" pitchFamily="2" charset="-122"/>
              </a:rPr>
              <a:t>int (*h(int(*x)[20], int))[20];”</a:t>
            </a:r>
          </a:p>
          <a:p>
            <a:pPr>
              <a:lnSpc>
                <a:spcPct val="120000"/>
              </a:lnSpc>
            </a:pPr>
            <a:r>
              <a:rPr lang="en-US" altLang="zh-CN" sz="2000" dirty="0">
                <a:solidFill>
                  <a:srgbClr val="FF0000"/>
                </a:solidFill>
                <a:latin typeface="华文新魏" panose="02010800040101010101" pitchFamily="2" charset="-122"/>
                <a:ea typeface="华文新魏" panose="02010800040101010101" pitchFamily="2" charset="-122"/>
              </a:rPr>
              <a:t>//</a:t>
            </a:r>
            <a:r>
              <a:rPr lang="zh-CN" altLang="en-US" sz="2000" dirty="0">
                <a:solidFill>
                  <a:srgbClr val="FF0000"/>
                </a:solidFill>
                <a:latin typeface="华文新魏" panose="02010800040101010101" pitchFamily="2" charset="-122"/>
                <a:ea typeface="华文新魏" panose="02010800040101010101" pitchFamily="2" charset="-122"/>
              </a:rPr>
              <a:t>函数返回类型是</a:t>
            </a:r>
            <a:r>
              <a:rPr lang="en-US" altLang="zh-CN" sz="2000" dirty="0">
                <a:solidFill>
                  <a:srgbClr val="FF0000"/>
                </a:solidFill>
                <a:latin typeface="华文新魏" panose="02010800040101010101" pitchFamily="2" charset="-122"/>
                <a:ea typeface="华文新魏" panose="02010800040101010101" pitchFamily="2" charset="-122"/>
              </a:rPr>
              <a:t>int (*)[20], </a:t>
            </a:r>
            <a:r>
              <a:rPr lang="zh-CN" altLang="en-US" sz="2000" dirty="0">
                <a:solidFill>
                  <a:srgbClr val="FF0000"/>
                </a:solidFill>
                <a:latin typeface="华文新魏" panose="02010800040101010101" pitchFamily="2" charset="-122"/>
                <a:ea typeface="华文新魏" panose="02010800040101010101" pitchFamily="2" charset="-122"/>
              </a:rPr>
              <a:t>参数是</a:t>
            </a:r>
            <a:r>
              <a:rPr lang="en-US" altLang="zh-CN" sz="2000" dirty="0">
                <a:solidFill>
                  <a:srgbClr val="FF0000"/>
                </a:solidFill>
                <a:latin typeface="华文新魏" panose="02010800040101010101" pitchFamily="2" charset="-122"/>
                <a:ea typeface="华文新魏" panose="02010800040101010101" pitchFamily="2" charset="-122"/>
              </a:rPr>
              <a:t>int [10][20]</a:t>
            </a:r>
          </a:p>
          <a:p>
            <a:pPr>
              <a:lnSpc>
                <a:spcPct val="120000"/>
              </a:lnSpc>
            </a:pPr>
            <a:r>
              <a:rPr lang="en-US" altLang="zh-CN" sz="2000" dirty="0">
                <a:solidFill>
                  <a:srgbClr val="FF0000"/>
                </a:solidFill>
                <a:latin typeface="华文新魏" panose="02010800040101010101" pitchFamily="2" charset="-122"/>
                <a:ea typeface="华文新魏" panose="02010800040101010101" pitchFamily="2" charset="-122"/>
              </a:rPr>
              <a:t>//</a:t>
            </a:r>
            <a:r>
              <a:rPr lang="zh-CN" altLang="en-US" sz="2000" dirty="0">
                <a:solidFill>
                  <a:srgbClr val="FF0000"/>
                </a:solidFill>
                <a:latin typeface="华文新魏" panose="02010800040101010101" pitchFamily="2" charset="-122"/>
                <a:ea typeface="华文新魏" panose="02010800040101010101" pitchFamily="2" charset="-122"/>
              </a:rPr>
              <a:t>不能定义</a:t>
            </a:r>
            <a:r>
              <a:rPr lang="en-US" altLang="zh-CN" sz="2000" dirty="0" err="1">
                <a:solidFill>
                  <a:srgbClr val="FF0000"/>
                </a:solidFill>
                <a:latin typeface="华文新魏" panose="02010800040101010101" pitchFamily="2" charset="-122"/>
                <a:ea typeface="华文新魏" panose="02010800040101010101" pitchFamily="2" charset="-122"/>
              </a:rPr>
              <a:t>decltype</a:t>
            </a:r>
            <a:r>
              <a:rPr lang="en-US" altLang="zh-CN" sz="2000" dirty="0">
                <a:solidFill>
                  <a:srgbClr val="FF0000"/>
                </a:solidFill>
                <a:latin typeface="华文新魏" panose="02010800040101010101" pitchFamily="2" charset="-122"/>
                <a:ea typeface="华文新魏" panose="02010800040101010101" pitchFamily="2" charset="-122"/>
              </a:rPr>
              <a:t>(a) h(</a:t>
            </a:r>
            <a:r>
              <a:rPr lang="en-US" altLang="zh-CN" sz="2000" dirty="0" err="1">
                <a:solidFill>
                  <a:srgbClr val="FF0000"/>
                </a:solidFill>
                <a:latin typeface="华文新魏" panose="02010800040101010101" pitchFamily="2" charset="-122"/>
                <a:ea typeface="华文新魏" panose="02010800040101010101" pitchFamily="2" charset="-122"/>
              </a:rPr>
              <a:t>decltype</a:t>
            </a:r>
            <a:r>
              <a:rPr lang="en-US" altLang="zh-CN" sz="2000" dirty="0">
                <a:solidFill>
                  <a:srgbClr val="FF0000"/>
                </a:solidFill>
                <a:latin typeface="华文新魏" panose="02010800040101010101" pitchFamily="2" charset="-122"/>
                <a:ea typeface="华文新魏" panose="02010800040101010101" pitchFamily="2" charset="-122"/>
              </a:rPr>
              <a:t>(a)x, int y, int z);	//C++</a:t>
            </a:r>
            <a:r>
              <a:rPr lang="zh-CN" altLang="en-US" sz="2000" dirty="0">
                <a:solidFill>
                  <a:srgbClr val="FF0000"/>
                </a:solidFill>
                <a:latin typeface="华文新魏" panose="02010800040101010101" pitchFamily="2" charset="-122"/>
                <a:ea typeface="华文新魏" panose="02010800040101010101" pitchFamily="2" charset="-122"/>
              </a:rPr>
              <a:t>的函数不能返回数组</a:t>
            </a:r>
            <a:r>
              <a:rPr lang="en-US" altLang="zh-CN" sz="2000" dirty="0">
                <a:solidFill>
                  <a:srgbClr val="FF0000"/>
                </a:solidFill>
                <a:latin typeface="华文新魏" panose="02010800040101010101" pitchFamily="2" charset="-122"/>
                <a:ea typeface="华文新魏" panose="02010800040101010101" pitchFamily="2" charset="-122"/>
              </a:rPr>
              <a:t>int [10][20]</a:t>
            </a:r>
            <a:endParaRPr lang="zh-CN" altLang="en-US" sz="2000" dirty="0">
              <a:solidFill>
                <a:srgbClr val="FF0000"/>
              </a:solidFill>
              <a:latin typeface="华文新魏" panose="02010800040101010101" pitchFamily="2" charset="-122"/>
              <a:ea typeface="华文新魏" panose="02010800040101010101" pitchFamily="2" charset="-122"/>
            </a:endParaRPr>
          </a:p>
          <a:p>
            <a:pPr>
              <a:lnSpc>
                <a:spcPct val="120000"/>
              </a:lnSpc>
            </a:pPr>
            <a:r>
              <a:rPr lang="en-US" altLang="zh-CN" sz="2000" dirty="0">
                <a:latin typeface="华文新魏" panose="02010800040101010101" pitchFamily="2" charset="-122"/>
                <a:ea typeface="华文新魏" panose="02010800040101010101" pitchFamily="2" charset="-122"/>
              </a:rPr>
              <a:t>void sort(double* a, unsigned N, bool(*g)(double, double)) {</a:t>
            </a:r>
          </a:p>
          <a:p>
            <a:pPr>
              <a:lnSpc>
                <a:spcPct val="120000"/>
              </a:lnSpc>
            </a:pPr>
            <a:r>
              <a:rPr lang="en-US" altLang="zh-CN" sz="2000" dirty="0">
                <a:latin typeface="华文新魏" panose="02010800040101010101" pitchFamily="2" charset="-122"/>
                <a:ea typeface="华文新魏" panose="02010800040101010101" pitchFamily="2" charset="-122"/>
              </a:rPr>
              <a:t>    for (int x = 0; x &lt; N - 1; x++)</a:t>
            </a:r>
          </a:p>
          <a:p>
            <a:pPr>
              <a:lnSpc>
                <a:spcPct val="120000"/>
              </a:lnSpc>
            </a:pPr>
            <a:r>
              <a:rPr lang="en-US" altLang="zh-CN" sz="2000" dirty="0">
                <a:latin typeface="华文新魏" panose="02010800040101010101" pitchFamily="2" charset="-122"/>
                <a:ea typeface="华文新魏" panose="02010800040101010101" pitchFamily="2" charset="-122"/>
              </a:rPr>
              <a:t>        for (int y = x + 1; y &lt; N; y++)</a:t>
            </a:r>
          </a:p>
          <a:p>
            <a:pPr>
              <a:lnSpc>
                <a:spcPct val="120000"/>
              </a:lnSpc>
            </a:pPr>
            <a:r>
              <a:rPr lang="en-US" altLang="zh-CN" sz="2000" dirty="0">
                <a:latin typeface="华文新魏" panose="02010800040101010101" pitchFamily="2" charset="-122"/>
                <a:ea typeface="华文新魏" panose="02010800040101010101" pitchFamily="2" charset="-122"/>
              </a:rPr>
              <a:t>            if ((*g)(a[x], a[y])) { double t = a[x]; a[x] = a[y]; a[y] = t; }</a:t>
            </a:r>
          </a:p>
          <a:p>
            <a:pPr>
              <a:lnSpc>
                <a:spcPct val="120000"/>
              </a:lnSpc>
            </a:pPr>
            <a:r>
              <a:rPr lang="en-US" altLang="zh-CN" sz="2000" dirty="0">
                <a:latin typeface="华文新魏" panose="02010800040101010101" pitchFamily="2" charset="-122"/>
                <a:ea typeface="华文新魏" panose="02010800040101010101" pitchFamily="2" charset="-122"/>
              </a:rPr>
              <a:t>}</a:t>
            </a:r>
          </a:p>
          <a:p>
            <a:pPr>
              <a:lnSpc>
                <a:spcPct val="120000"/>
              </a:lnSpc>
            </a:pPr>
            <a:r>
              <a:rPr lang="en-US" altLang="zh-CN" sz="2000" dirty="0">
                <a:latin typeface="华文新魏" panose="02010800040101010101" pitchFamily="2" charset="-122"/>
                <a:ea typeface="华文新魏" panose="02010800040101010101" pitchFamily="2" charset="-122"/>
              </a:rPr>
              <a:t>auto f(double x, double y) throw(const char*)//</a:t>
            </a:r>
            <a:r>
              <a:rPr lang="zh-CN" altLang="en-US" sz="2000" dirty="0">
                <a:latin typeface="华文新魏" panose="02010800040101010101" pitchFamily="2" charset="-122"/>
                <a:ea typeface="华文新魏" panose="02010800040101010101" pitchFamily="2" charset="-122"/>
              </a:rPr>
              <a:t>函数原型为</a:t>
            </a:r>
            <a:r>
              <a:rPr lang="en-US" altLang="zh-CN" sz="2000" dirty="0">
                <a:latin typeface="华文新魏" panose="02010800040101010101" pitchFamily="2" charset="-122"/>
                <a:ea typeface="华文新魏" panose="02010800040101010101" pitchFamily="2" charset="-122"/>
              </a:rPr>
              <a:t>bool (*f)(double, double)</a:t>
            </a:r>
          </a:p>
          <a:p>
            <a:pPr>
              <a:lnSpc>
                <a:spcPct val="120000"/>
              </a:lnSpc>
            </a:pPr>
            <a:r>
              <a:rPr lang="en-US" altLang="zh-CN" sz="2000" dirty="0">
                <a:latin typeface="华文新魏" panose="02010800040101010101" pitchFamily="2" charset="-122"/>
                <a:ea typeface="华文新魏" panose="02010800040101010101" pitchFamily="2" charset="-122"/>
              </a:rPr>
              <a:t>{</a:t>
            </a:r>
          </a:p>
          <a:p>
            <a:pPr>
              <a:lnSpc>
                <a:spcPct val="120000"/>
              </a:lnSpc>
            </a:pPr>
            <a:r>
              <a:rPr lang="en-US" altLang="zh-CN" sz="2000" dirty="0">
                <a:latin typeface="华文新魏" panose="02010800040101010101" pitchFamily="2" charset="-122"/>
                <a:ea typeface="华文新魏" panose="02010800040101010101" pitchFamily="2" charset="-122"/>
              </a:rPr>
              <a:t>    return x &gt; y;</a:t>
            </a:r>
          </a:p>
          <a:p>
            <a:pPr>
              <a:lnSpc>
                <a:spcPct val="120000"/>
              </a:lnSpc>
            </a:pPr>
            <a:r>
              <a:rPr lang="en-US" altLang="zh-CN" sz="2000" dirty="0">
                <a:latin typeface="华文新魏" panose="02010800040101010101" pitchFamily="2" charset="-122"/>
                <a:ea typeface="华文新魏" panose="02010800040101010101" pitchFamily="2" charset="-122"/>
              </a:rPr>
              <a:t>};</a:t>
            </a:r>
          </a:p>
          <a:p>
            <a:endParaRPr lang="en-US" altLang="zh-CN" sz="2000"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4664703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12</a:t>
            </a:r>
            <a:r>
              <a:rPr lang="zh-CN" altLang="en-US" b="1" dirty="0">
                <a:latin typeface="隶书" panose="02010509060101010101" pitchFamily="49" charset="-122"/>
                <a:ea typeface="隶书" panose="02010509060101010101" pitchFamily="49" charset="-122"/>
              </a:rPr>
              <a:t>章</a:t>
            </a:r>
            <a:r>
              <a:rPr lang="en-US" altLang="zh-CN" b="1" dirty="0">
                <a:latin typeface="隶书" panose="02010509060101010101" pitchFamily="49" charset="-122"/>
                <a:ea typeface="隶书" panose="02010509060101010101" pitchFamily="49" charset="-122"/>
              </a:rPr>
              <a:t>  </a:t>
            </a:r>
            <a:r>
              <a:rPr lang="zh-CN" altLang="en-US" b="1" dirty="0">
                <a:latin typeface="隶书" panose="02010509060101010101" pitchFamily="49" charset="-122"/>
                <a:ea typeface="隶书" panose="02010509060101010101" pitchFamily="49" charset="-122"/>
              </a:rPr>
              <a:t>类型解析、转换与推导</a:t>
            </a:r>
          </a:p>
        </p:txBody>
      </p:sp>
      <p:sp>
        <p:nvSpPr>
          <p:cNvPr id="5" name="文本框 4">
            <a:extLst>
              <a:ext uri="{FF2B5EF4-FFF2-40B4-BE49-F238E27FC236}">
                <a16:creationId xmlns:a16="http://schemas.microsoft.com/office/drawing/2014/main" id="{02016671-3B6A-41EF-9D7F-C1FD5B3ECDFA}"/>
              </a:ext>
            </a:extLst>
          </p:cNvPr>
          <p:cNvSpPr txBox="1"/>
          <p:nvPr/>
        </p:nvSpPr>
        <p:spPr>
          <a:xfrm>
            <a:off x="542710" y="1690687"/>
            <a:ext cx="10811089" cy="3970318"/>
          </a:xfrm>
          <a:prstGeom prst="rect">
            <a:avLst/>
          </a:prstGeom>
          <a:noFill/>
        </p:spPr>
        <p:txBody>
          <a:bodyPr wrap="square">
            <a:spAutoFit/>
          </a:bodyPr>
          <a:lstStyle/>
          <a:p>
            <a:pPr>
              <a:lnSpc>
                <a:spcPct val="130000"/>
              </a:lnSpc>
            </a:pPr>
            <a:r>
              <a:rPr lang="en-US" altLang="zh-CN" sz="2000" dirty="0">
                <a:latin typeface="华文新魏" panose="02010800040101010101" pitchFamily="2" charset="-122"/>
                <a:ea typeface="华文新魏" panose="02010800040101010101" pitchFamily="2" charset="-122"/>
              </a:rPr>
              <a:t>auto g = [ ](int x)-&gt;int { return x; };		//</a:t>
            </a:r>
            <a:r>
              <a:rPr lang="zh-CN" altLang="en-US" sz="2000" dirty="0">
                <a:latin typeface="华文新魏" panose="02010800040101010101" pitchFamily="2" charset="-122"/>
                <a:ea typeface="华文新魏" panose="02010800040101010101" pitchFamily="2" charset="-122"/>
              </a:rPr>
              <a:t>在推导</a:t>
            </a:r>
            <a:r>
              <a:rPr lang="en-US" altLang="zh-CN" sz="2000" dirty="0">
                <a:latin typeface="华文新魏" panose="02010800040101010101" pitchFamily="2" charset="-122"/>
                <a:ea typeface="华文新魏" panose="02010800040101010101" pitchFamily="2" charset="-122"/>
              </a:rPr>
              <a:t>g</a:t>
            </a:r>
            <a:r>
              <a:rPr lang="zh-CN" altLang="en-US" sz="2000" dirty="0">
                <a:latin typeface="华文新魏" panose="02010800040101010101" pitchFamily="2" charset="-122"/>
                <a:ea typeface="华文新魏" panose="02010800040101010101" pitchFamily="2" charset="-122"/>
              </a:rPr>
              <a:t>时</a:t>
            </a:r>
            <a:r>
              <a:rPr lang="en-US" altLang="zh-CN" sz="2000" dirty="0">
                <a:latin typeface="华文新魏" panose="02010800040101010101" pitchFamily="2" charset="-122"/>
                <a:ea typeface="华文新魏" panose="02010800040101010101" pitchFamily="2" charset="-122"/>
              </a:rPr>
              <a:t>Lambda</a:t>
            </a:r>
            <a:r>
              <a:rPr lang="zh-CN" altLang="en-US" sz="2000" dirty="0">
                <a:latin typeface="华文新魏" panose="02010800040101010101" pitchFamily="2" charset="-122"/>
                <a:ea typeface="华文新魏" panose="02010800040101010101" pitchFamily="2" charset="-122"/>
              </a:rPr>
              <a:t>表达式被计算并初始化</a:t>
            </a:r>
            <a:r>
              <a:rPr lang="en-US" altLang="zh-CN" sz="2000" dirty="0">
                <a:latin typeface="华文新魏" panose="02010800040101010101" pitchFamily="2" charset="-122"/>
                <a:ea typeface="华文新魏" panose="02010800040101010101" pitchFamily="2" charset="-122"/>
              </a:rPr>
              <a:t>g</a:t>
            </a:r>
          </a:p>
          <a:p>
            <a:pPr>
              <a:lnSpc>
                <a:spcPct val="130000"/>
              </a:lnSpc>
            </a:pPr>
            <a:r>
              <a:rPr lang="en-US" altLang="zh-CN" sz="2000" dirty="0" err="1">
                <a:latin typeface="华文新魏" panose="02010800040101010101" pitchFamily="2" charset="-122"/>
                <a:ea typeface="华文新魏" panose="02010800040101010101" pitchFamily="2" charset="-122"/>
              </a:rPr>
              <a:t>decltype</a:t>
            </a:r>
            <a:r>
              <a:rPr lang="en-US" altLang="zh-CN" sz="2000" dirty="0">
                <a:latin typeface="华文新魏" panose="02010800040101010101" pitchFamily="2" charset="-122"/>
                <a:ea typeface="华文新魏" panose="02010800040101010101" pitchFamily="2" charset="-122"/>
              </a:rPr>
              <a:t>(g) (*q)[10];				//</a:t>
            </a:r>
            <a:r>
              <a:rPr lang="zh-CN" altLang="en-US" sz="2000" dirty="0">
                <a:latin typeface="华文新魏" panose="02010800040101010101" pitchFamily="2" charset="-122"/>
                <a:ea typeface="华文新魏" panose="02010800040101010101" pitchFamily="2" charset="-122"/>
              </a:rPr>
              <a:t>正确：表达式</a:t>
            </a:r>
            <a:r>
              <a:rPr lang="en-US" altLang="zh-CN" sz="2000" dirty="0">
                <a:latin typeface="华文新魏" panose="02010800040101010101" pitchFamily="2" charset="-122"/>
                <a:ea typeface="华文新魏" panose="02010800040101010101" pitchFamily="2" charset="-122"/>
              </a:rPr>
              <a:t>g</a:t>
            </a:r>
            <a:r>
              <a:rPr lang="zh-CN" altLang="en-US" sz="2000" dirty="0">
                <a:latin typeface="华文新魏" panose="02010800040101010101" pitchFamily="2" charset="-122"/>
                <a:ea typeface="华文新魏" panose="02010800040101010101" pitchFamily="2" charset="-122"/>
              </a:rPr>
              <a:t>的类型已被计算出来</a:t>
            </a:r>
          </a:p>
          <a:p>
            <a:pPr>
              <a:lnSpc>
                <a:spcPct val="130000"/>
              </a:lnSpc>
            </a:pPr>
            <a:r>
              <a:rPr lang="en-US" altLang="zh-CN" sz="2000" dirty="0">
                <a:latin typeface="华文新魏" panose="02010800040101010101" pitchFamily="2" charset="-122"/>
                <a:ea typeface="华文新魏" panose="02010800040101010101" pitchFamily="2" charset="-122"/>
              </a:rPr>
              <a:t>auto r = new </a:t>
            </a:r>
            <a:r>
              <a:rPr lang="en-US" altLang="zh-CN" sz="2000" dirty="0" err="1">
                <a:latin typeface="华文新魏" panose="02010800040101010101" pitchFamily="2" charset="-122"/>
                <a:ea typeface="华文新魏" panose="02010800040101010101" pitchFamily="2" charset="-122"/>
              </a:rPr>
              <a:t>decltype</a:t>
            </a:r>
            <a:r>
              <a:rPr lang="en-US" altLang="zh-CN" sz="2000" dirty="0">
                <a:latin typeface="华文新魏" panose="02010800040101010101" pitchFamily="2" charset="-122"/>
                <a:ea typeface="华文新魏" panose="02010800040101010101" pitchFamily="2" charset="-122"/>
              </a:rPr>
              <a:t>(a);			//</a:t>
            </a:r>
            <a:r>
              <a:rPr lang="zh-CN" altLang="en-US" sz="2000" dirty="0">
                <a:latin typeface="华文新魏" panose="02010800040101010101" pitchFamily="2" charset="-122"/>
                <a:ea typeface="华文新魏" panose="02010800040101010101" pitchFamily="2" charset="-122"/>
              </a:rPr>
              <a:t>等价于</a:t>
            </a:r>
            <a:r>
              <a:rPr lang="en-US" altLang="zh-CN" sz="2000" dirty="0">
                <a:latin typeface="华文新魏" panose="02010800040101010101" pitchFamily="2" charset="-122"/>
                <a:ea typeface="华文新魏" panose="02010800040101010101" pitchFamily="2" charset="-122"/>
              </a:rPr>
              <a:t>int(*r)[20]=new int[10][20];</a:t>
            </a:r>
          </a:p>
          <a:p>
            <a:pPr>
              <a:lnSpc>
                <a:spcPct val="130000"/>
              </a:lnSpc>
            </a:pPr>
            <a:r>
              <a:rPr lang="en-US" altLang="zh-CN" sz="2000" dirty="0">
                <a:solidFill>
                  <a:srgbClr val="FF0000"/>
                </a:solidFill>
                <a:latin typeface="华文新魏" panose="02010800040101010101" pitchFamily="2" charset="-122"/>
                <a:ea typeface="华文新魏" panose="02010800040101010101" pitchFamily="2" charset="-122"/>
              </a:rPr>
              <a:t>//</a:t>
            </a:r>
            <a:r>
              <a:rPr lang="en-US" altLang="zh-CN" sz="2000" dirty="0" err="1">
                <a:solidFill>
                  <a:srgbClr val="FF0000"/>
                </a:solidFill>
                <a:latin typeface="华文新魏" panose="02010800040101010101" pitchFamily="2" charset="-122"/>
                <a:ea typeface="华文新魏" panose="02010800040101010101" pitchFamily="2" charset="-122"/>
              </a:rPr>
              <a:t>decltype</a:t>
            </a:r>
            <a:r>
              <a:rPr lang="en-US" altLang="zh-CN" sz="2000" dirty="0">
                <a:solidFill>
                  <a:srgbClr val="FF0000"/>
                </a:solidFill>
                <a:latin typeface="华文新魏" panose="02010800040101010101" pitchFamily="2" charset="-122"/>
                <a:ea typeface="华文新魏" panose="02010800040101010101" pitchFamily="2" charset="-122"/>
              </a:rPr>
              <a:t>([ ](int x)-&gt;int{ return x; })*q;		//</a:t>
            </a:r>
            <a:r>
              <a:rPr lang="zh-CN" altLang="en-US" sz="2000" dirty="0">
                <a:solidFill>
                  <a:srgbClr val="FF0000"/>
                </a:solidFill>
                <a:latin typeface="华文新魏" panose="02010800040101010101" pitchFamily="2" charset="-122"/>
                <a:ea typeface="华文新魏" panose="02010800040101010101" pitchFamily="2" charset="-122"/>
              </a:rPr>
              <a:t>错误：匿名</a:t>
            </a:r>
            <a:r>
              <a:rPr lang="en-US" altLang="zh-CN" sz="2000" dirty="0">
                <a:solidFill>
                  <a:srgbClr val="FF0000"/>
                </a:solidFill>
                <a:latin typeface="华文新魏" panose="02010800040101010101" pitchFamily="2" charset="-122"/>
                <a:ea typeface="华文新魏" panose="02010800040101010101" pitchFamily="2" charset="-122"/>
              </a:rPr>
              <a:t>Lambda</a:t>
            </a:r>
            <a:r>
              <a:rPr lang="zh-CN" altLang="en-US" sz="2000" dirty="0">
                <a:solidFill>
                  <a:srgbClr val="FF0000"/>
                </a:solidFill>
                <a:latin typeface="华文新魏" panose="02010800040101010101" pitchFamily="2" charset="-122"/>
                <a:ea typeface="华文新魏" panose="02010800040101010101" pitchFamily="2" charset="-122"/>
              </a:rPr>
              <a:t>表达式未被计算</a:t>
            </a:r>
          </a:p>
          <a:p>
            <a:pPr>
              <a:lnSpc>
                <a:spcPct val="130000"/>
              </a:lnSpc>
            </a:pPr>
            <a:r>
              <a:rPr lang="en-US" altLang="zh-CN" sz="2000" dirty="0">
                <a:latin typeface="华文新魏" panose="02010800040101010101" pitchFamily="2" charset="-122"/>
                <a:ea typeface="华文新魏" panose="02010800040101010101" pitchFamily="2" charset="-122"/>
              </a:rPr>
              <a:t>void main() {</a:t>
            </a:r>
          </a:p>
          <a:p>
            <a:pPr>
              <a:lnSpc>
                <a:spcPct val="130000"/>
              </a:lnSpc>
            </a:pPr>
            <a:r>
              <a:rPr lang="en-US" altLang="zh-CN" sz="2000" dirty="0">
                <a:latin typeface="华文新魏" panose="02010800040101010101" pitchFamily="2" charset="-122"/>
                <a:ea typeface="华文新魏" panose="02010800040101010101" pitchFamily="2" charset="-122"/>
              </a:rPr>
              <a:t>    double a[5];</a:t>
            </a:r>
          </a:p>
          <a:p>
            <a:pPr>
              <a:lnSpc>
                <a:spcPct val="130000"/>
              </a:lnSpc>
            </a:pPr>
            <a:r>
              <a:rPr lang="en-US" altLang="zh-CN" sz="2000" dirty="0">
                <a:latin typeface="华文新魏" panose="02010800040101010101" pitchFamily="2" charset="-122"/>
                <a:ea typeface="华文新魏" panose="02010800040101010101" pitchFamily="2" charset="-122"/>
              </a:rPr>
              <a:t>    </a:t>
            </a:r>
            <a:r>
              <a:rPr lang="en-US" altLang="zh-CN" sz="2000" dirty="0" err="1">
                <a:latin typeface="华文新魏" panose="02010800040101010101" pitchFamily="2" charset="-122"/>
                <a:ea typeface="华文新魏" panose="02010800040101010101" pitchFamily="2" charset="-122"/>
              </a:rPr>
              <a:t>decltype</a:t>
            </a:r>
            <a:r>
              <a:rPr lang="en-US" altLang="zh-CN" sz="2000" dirty="0">
                <a:latin typeface="华文新魏" panose="02010800040101010101" pitchFamily="2" charset="-122"/>
                <a:ea typeface="华文新魏" panose="02010800040101010101" pitchFamily="2" charset="-122"/>
              </a:rPr>
              <a:t>(a) *r;				//a</a:t>
            </a:r>
            <a:r>
              <a:rPr lang="zh-CN" altLang="en-US" sz="2000" dirty="0">
                <a:latin typeface="华文新魏" panose="02010800040101010101" pitchFamily="2" charset="-122"/>
                <a:ea typeface="华文新魏" panose="02010800040101010101" pitchFamily="2" charset="-122"/>
              </a:rPr>
              <a:t>的类型为</a:t>
            </a:r>
            <a:r>
              <a:rPr lang="en-US" altLang="zh-CN" sz="2000" dirty="0">
                <a:latin typeface="华文新魏" panose="02010800040101010101" pitchFamily="2" charset="-122"/>
                <a:ea typeface="华文新魏" panose="02010800040101010101" pitchFamily="2" charset="-122"/>
              </a:rPr>
              <a:t>double[5]</a:t>
            </a:r>
            <a:r>
              <a:rPr lang="zh-CN" altLang="en-US" sz="2000" dirty="0">
                <a:latin typeface="华文新魏" panose="02010800040101010101" pitchFamily="2" charset="-122"/>
                <a:ea typeface="华文新魏" panose="02010800040101010101" pitchFamily="2" charset="-122"/>
              </a:rPr>
              <a:t>，</a:t>
            </a:r>
            <a:r>
              <a:rPr lang="en-US" altLang="zh-CN" sz="2000" dirty="0">
                <a:latin typeface="华文新魏" panose="02010800040101010101" pitchFamily="2" charset="-122"/>
                <a:ea typeface="华文新魏" panose="02010800040101010101" pitchFamily="2" charset="-122"/>
              </a:rPr>
              <a:t>r</a:t>
            </a:r>
            <a:r>
              <a:rPr lang="zh-CN" altLang="en-US" sz="2000" dirty="0">
                <a:latin typeface="华文新魏" panose="02010800040101010101" pitchFamily="2" charset="-122"/>
                <a:ea typeface="华文新魏" panose="02010800040101010101" pitchFamily="2" charset="-122"/>
              </a:rPr>
              <a:t>的为</a:t>
            </a:r>
            <a:r>
              <a:rPr lang="en-US" altLang="zh-CN" sz="2000" dirty="0">
                <a:latin typeface="华文新魏" panose="02010800040101010101" pitchFamily="2" charset="-122"/>
                <a:ea typeface="华文新魏" panose="02010800040101010101" pitchFamily="2" charset="-122"/>
              </a:rPr>
              <a:t>double (*)[5]</a:t>
            </a:r>
          </a:p>
          <a:p>
            <a:pPr>
              <a:lnSpc>
                <a:spcPct val="130000"/>
              </a:lnSpc>
            </a:pPr>
            <a:r>
              <a:rPr lang="en-US" altLang="zh-CN" sz="2000" dirty="0">
                <a:latin typeface="华文新魏" panose="02010800040101010101" pitchFamily="2" charset="-122"/>
                <a:ea typeface="华文新魏" panose="02010800040101010101" pitchFamily="2" charset="-122"/>
              </a:rPr>
              <a:t>    a[0] = 1;  a[1] = 5;  a[2] = 3;  a[3] = 2;  a[4] = 4;</a:t>
            </a:r>
          </a:p>
          <a:p>
            <a:pPr>
              <a:lnSpc>
                <a:spcPct val="130000"/>
              </a:lnSpc>
            </a:pPr>
            <a:r>
              <a:rPr lang="en-US" altLang="zh-CN" sz="2000" dirty="0">
                <a:latin typeface="华文新魏" panose="02010800040101010101" pitchFamily="2" charset="-122"/>
                <a:ea typeface="华文新魏" panose="02010800040101010101" pitchFamily="2" charset="-122"/>
              </a:rPr>
              <a:t>    sort(a, </a:t>
            </a:r>
            <a:r>
              <a:rPr lang="en-US" altLang="zh-CN" sz="2000" dirty="0" err="1">
                <a:latin typeface="华文新魏" panose="02010800040101010101" pitchFamily="2" charset="-122"/>
                <a:ea typeface="华文新魏" panose="02010800040101010101" pitchFamily="2" charset="-122"/>
              </a:rPr>
              <a:t>sizeof</a:t>
            </a:r>
            <a:r>
              <a:rPr lang="en-US" altLang="zh-CN" sz="2000" dirty="0">
                <a:latin typeface="华文新魏" panose="02010800040101010101" pitchFamily="2" charset="-122"/>
                <a:ea typeface="华文新魏" panose="02010800040101010101" pitchFamily="2" charset="-122"/>
              </a:rPr>
              <a:t>(</a:t>
            </a:r>
            <a:r>
              <a:rPr lang="en-US" altLang="zh-CN" sz="2000" dirty="0" err="1">
                <a:latin typeface="华文新魏" panose="02010800040101010101" pitchFamily="2" charset="-122"/>
                <a:ea typeface="华文新魏" panose="02010800040101010101" pitchFamily="2" charset="-122"/>
              </a:rPr>
              <a:t>decltype</a:t>
            </a:r>
            <a:r>
              <a:rPr lang="en-US" altLang="zh-CN" sz="2000" dirty="0">
                <a:latin typeface="华文新魏" panose="02010800040101010101" pitchFamily="2" charset="-122"/>
                <a:ea typeface="华文新魏" panose="02010800040101010101" pitchFamily="2" charset="-122"/>
              </a:rPr>
              <a:t>(a)) / </a:t>
            </a:r>
            <a:r>
              <a:rPr lang="en-US" altLang="zh-CN" sz="2000" dirty="0" err="1">
                <a:latin typeface="华文新魏" panose="02010800040101010101" pitchFamily="2" charset="-122"/>
                <a:ea typeface="华文新魏" panose="02010800040101010101" pitchFamily="2" charset="-122"/>
              </a:rPr>
              <a:t>sizeof</a:t>
            </a:r>
            <a:r>
              <a:rPr lang="en-US" altLang="zh-CN" sz="2000" dirty="0">
                <a:latin typeface="华文新魏" panose="02010800040101010101" pitchFamily="2" charset="-122"/>
                <a:ea typeface="华文新魏" panose="02010800040101010101" pitchFamily="2" charset="-122"/>
              </a:rPr>
              <a:t>(double), f);</a:t>
            </a:r>
          </a:p>
          <a:p>
            <a:r>
              <a:rPr lang="en-US" altLang="zh-CN" dirty="0">
                <a:latin typeface="华文新魏" panose="02010800040101010101" pitchFamily="2" charset="-122"/>
                <a:ea typeface="华文新魏" panose="02010800040101010101" pitchFamily="2" charset="-122"/>
              </a:rPr>
              <a:t>}</a:t>
            </a:r>
            <a:endParaRPr lang="zh-CN" altLang="en-US"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6224783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02016671-3B6A-41EF-9D7F-C1FD5B3ECDFA}"/>
              </a:ext>
            </a:extLst>
          </p:cNvPr>
          <p:cNvSpPr txBox="1"/>
          <p:nvPr/>
        </p:nvSpPr>
        <p:spPr>
          <a:xfrm>
            <a:off x="199810" y="225569"/>
            <a:ext cx="11749735" cy="6463308"/>
          </a:xfrm>
          <a:prstGeom prst="rect">
            <a:avLst/>
          </a:prstGeom>
          <a:noFill/>
        </p:spPr>
        <p:txBody>
          <a:bodyPr wrap="square">
            <a:spAutoFit/>
          </a:bodyPr>
          <a:lstStyle/>
          <a:p>
            <a:r>
              <a:rPr lang="en-US" altLang="zh-CN" dirty="0">
                <a:latin typeface="华文新魏" panose="02010800040101010101" pitchFamily="2" charset="-122"/>
                <a:ea typeface="华文新魏" panose="02010800040101010101" pitchFamily="2" charset="-122"/>
              </a:rPr>
              <a:t>//</a:t>
            </a:r>
            <a:r>
              <a:rPr lang="en-US" altLang="zh-CN" dirty="0" err="1">
                <a:latin typeface="华文新魏" panose="02010800040101010101" pitchFamily="2" charset="-122"/>
                <a:ea typeface="华文新魏" panose="02010800040101010101" pitchFamily="2" charset="-122"/>
              </a:rPr>
              <a:t>decltype</a:t>
            </a:r>
            <a:r>
              <a:rPr lang="zh-CN" altLang="en-US" dirty="0">
                <a:latin typeface="华文新魏" panose="02010800040101010101" pitchFamily="2" charset="-122"/>
                <a:ea typeface="华文新魏" panose="02010800040101010101" pitchFamily="2" charset="-122"/>
              </a:rPr>
              <a:t>处理顶层</a:t>
            </a:r>
            <a:r>
              <a:rPr lang="en-US" altLang="zh-CN" dirty="0">
                <a:latin typeface="华文新魏" panose="02010800040101010101" pitchFamily="2" charset="-122"/>
                <a:ea typeface="华文新魏" panose="02010800040101010101" pitchFamily="2" charset="-122"/>
              </a:rPr>
              <a:t>const</a:t>
            </a:r>
            <a:r>
              <a:rPr lang="zh-CN" altLang="en-US" dirty="0">
                <a:latin typeface="华文新魏" panose="02010800040101010101" pitchFamily="2" charset="-122"/>
                <a:ea typeface="华文新魏" panose="02010800040101010101" pitchFamily="2" charset="-122"/>
              </a:rPr>
              <a:t>、引用和</a:t>
            </a:r>
            <a:r>
              <a:rPr lang="en-US" altLang="zh-CN" dirty="0">
                <a:latin typeface="华文新魏" panose="02010800040101010101" pitchFamily="2" charset="-122"/>
                <a:ea typeface="华文新魏" panose="02010800040101010101" pitchFamily="2" charset="-122"/>
              </a:rPr>
              <a:t>auto</a:t>
            </a:r>
            <a:r>
              <a:rPr lang="zh-CN" altLang="en-US" dirty="0">
                <a:latin typeface="华文新魏" panose="02010800040101010101" pitchFamily="2" charset="-122"/>
                <a:ea typeface="华文新魏" panose="02010800040101010101" pitchFamily="2" charset="-122"/>
              </a:rPr>
              <a:t>不一样。</a:t>
            </a:r>
            <a:r>
              <a:rPr lang="en-US" altLang="zh-CN" dirty="0" err="1">
                <a:solidFill>
                  <a:srgbClr val="FF0000"/>
                </a:solidFill>
                <a:latin typeface="华文新魏" panose="02010800040101010101" pitchFamily="2" charset="-122"/>
                <a:ea typeface="华文新魏" panose="02010800040101010101" pitchFamily="2" charset="-122"/>
              </a:rPr>
              <a:t>decltype</a:t>
            </a:r>
            <a:r>
              <a:rPr lang="zh-CN" altLang="en-US" dirty="0">
                <a:solidFill>
                  <a:srgbClr val="FF0000"/>
                </a:solidFill>
                <a:latin typeface="华文新魏" panose="02010800040101010101" pitchFamily="2" charset="-122"/>
                <a:ea typeface="华文新魏" panose="02010800040101010101" pitchFamily="2" charset="-122"/>
              </a:rPr>
              <a:t>会返回变量的完整类型（包括顶层</a:t>
            </a:r>
            <a:r>
              <a:rPr lang="en-US" altLang="zh-CN" dirty="0">
                <a:solidFill>
                  <a:srgbClr val="FF0000"/>
                </a:solidFill>
                <a:latin typeface="华文新魏" panose="02010800040101010101" pitchFamily="2" charset="-122"/>
                <a:ea typeface="华文新魏" panose="02010800040101010101" pitchFamily="2" charset="-122"/>
              </a:rPr>
              <a:t>const</a:t>
            </a:r>
            <a:r>
              <a:rPr lang="zh-CN" altLang="en-US" dirty="0">
                <a:solidFill>
                  <a:srgbClr val="FF0000"/>
                </a:solidFill>
                <a:latin typeface="华文新魏" panose="02010800040101010101" pitchFamily="2" charset="-122"/>
                <a:ea typeface="华文新魏" panose="02010800040101010101" pitchFamily="2" charset="-122"/>
              </a:rPr>
              <a:t>和引用）</a:t>
            </a:r>
          </a:p>
          <a:p>
            <a:r>
              <a:rPr lang="en-US" altLang="zh-CN" dirty="0">
                <a:latin typeface="华文新魏" panose="02010800040101010101" pitchFamily="2" charset="-122"/>
                <a:ea typeface="华文新魏" panose="02010800040101010101" pitchFamily="2" charset="-122"/>
              </a:rPr>
              <a:t>const int ci = 0, &amp;</a:t>
            </a:r>
            <a:r>
              <a:rPr lang="en-US" altLang="zh-CN" dirty="0" err="1">
                <a:latin typeface="华文新魏" panose="02010800040101010101" pitchFamily="2" charset="-122"/>
                <a:ea typeface="华文新魏" panose="02010800040101010101" pitchFamily="2" charset="-122"/>
              </a:rPr>
              <a:t>cj</a:t>
            </a:r>
            <a:r>
              <a:rPr lang="en-US" altLang="zh-CN" dirty="0">
                <a:latin typeface="华文新魏" panose="02010800040101010101" pitchFamily="2" charset="-122"/>
                <a:ea typeface="华文新魏" panose="02010800040101010101" pitchFamily="2" charset="-122"/>
              </a:rPr>
              <a:t> = ci;</a:t>
            </a:r>
          </a:p>
          <a:p>
            <a:r>
              <a:rPr lang="en-US" altLang="zh-CN" dirty="0" err="1">
                <a:latin typeface="华文新魏" panose="02010800040101010101" pitchFamily="2" charset="-122"/>
                <a:ea typeface="华文新魏" panose="02010800040101010101" pitchFamily="2" charset="-122"/>
              </a:rPr>
              <a:t>decltype</a:t>
            </a:r>
            <a:r>
              <a:rPr lang="en-US" altLang="zh-CN" dirty="0">
                <a:latin typeface="华文新魏" panose="02010800040101010101" pitchFamily="2" charset="-122"/>
                <a:ea typeface="华文新魏" panose="02010800040101010101" pitchFamily="2" charset="-122"/>
              </a:rPr>
              <a:t>(ci) x = 0;		//x</a:t>
            </a:r>
            <a:r>
              <a:rPr lang="zh-CN" altLang="en-US" dirty="0">
                <a:latin typeface="华文新魏" panose="02010800040101010101" pitchFamily="2" charset="-122"/>
                <a:ea typeface="华文新魏" panose="02010800040101010101" pitchFamily="2" charset="-122"/>
              </a:rPr>
              <a:t>的类型是</a:t>
            </a:r>
            <a:r>
              <a:rPr lang="en-US" altLang="zh-CN" dirty="0">
                <a:latin typeface="华文新魏" panose="02010800040101010101" pitchFamily="2" charset="-122"/>
                <a:ea typeface="华文新魏" panose="02010800040101010101" pitchFamily="2" charset="-122"/>
              </a:rPr>
              <a:t>const int</a:t>
            </a:r>
          </a:p>
          <a:p>
            <a:r>
              <a:rPr lang="en-US" altLang="zh-CN" dirty="0">
                <a:latin typeface="华文新魏" panose="02010800040101010101" pitchFamily="2" charset="-122"/>
                <a:ea typeface="华文新魏" panose="02010800040101010101" pitchFamily="2" charset="-122"/>
              </a:rPr>
              <a:t>//x = 2;				//</a:t>
            </a:r>
            <a:r>
              <a:rPr lang="zh-CN" altLang="en-US" dirty="0">
                <a:latin typeface="华文新魏" panose="02010800040101010101" pitchFamily="2" charset="-122"/>
                <a:ea typeface="华文新魏" panose="02010800040101010101" pitchFamily="2" charset="-122"/>
              </a:rPr>
              <a:t>错误，</a:t>
            </a:r>
            <a:r>
              <a:rPr lang="en-US" altLang="zh-CN" dirty="0">
                <a:latin typeface="华文新魏" panose="02010800040101010101" pitchFamily="2" charset="-122"/>
                <a:ea typeface="华文新魏" panose="02010800040101010101" pitchFamily="2" charset="-122"/>
              </a:rPr>
              <a:t>x</a:t>
            </a:r>
            <a:r>
              <a:rPr lang="zh-CN" altLang="en-US" dirty="0">
                <a:latin typeface="华文新魏" panose="02010800040101010101" pitchFamily="2" charset="-122"/>
                <a:ea typeface="华文新魏" panose="02010800040101010101" pitchFamily="2" charset="-122"/>
              </a:rPr>
              <a:t>是</a:t>
            </a:r>
            <a:r>
              <a:rPr lang="en-US" altLang="zh-CN" dirty="0">
                <a:latin typeface="华文新魏" panose="02010800040101010101" pitchFamily="2" charset="-122"/>
                <a:ea typeface="华文新魏" panose="02010800040101010101" pitchFamily="2" charset="-122"/>
              </a:rPr>
              <a:t>const int</a:t>
            </a:r>
          </a:p>
          <a:p>
            <a:r>
              <a:rPr lang="en-US" altLang="zh-CN" dirty="0">
                <a:latin typeface="华文新魏" panose="02010800040101010101" pitchFamily="2" charset="-122"/>
                <a:ea typeface="华文新魏" panose="02010800040101010101" pitchFamily="2" charset="-122"/>
              </a:rPr>
              <a:t>auto ax = ci; ax = 2; 		//ax</a:t>
            </a:r>
            <a:r>
              <a:rPr lang="zh-CN" altLang="en-US" dirty="0">
                <a:latin typeface="华文新魏" panose="02010800040101010101" pitchFamily="2" charset="-122"/>
                <a:ea typeface="华文新魏" panose="02010800040101010101" pitchFamily="2" charset="-122"/>
              </a:rPr>
              <a:t>类型是</a:t>
            </a:r>
            <a:r>
              <a:rPr lang="en-US" altLang="zh-CN" dirty="0">
                <a:latin typeface="华文新魏" panose="02010800040101010101" pitchFamily="2" charset="-122"/>
                <a:ea typeface="华文新魏" panose="02010800040101010101" pitchFamily="2" charset="-122"/>
              </a:rPr>
              <a:t>int</a:t>
            </a:r>
          </a:p>
          <a:p>
            <a:r>
              <a:rPr lang="en-US" altLang="zh-CN" dirty="0" err="1">
                <a:latin typeface="华文新魏" panose="02010800040101010101" pitchFamily="2" charset="-122"/>
                <a:ea typeface="华文新魏" panose="02010800040101010101" pitchFamily="2" charset="-122"/>
              </a:rPr>
              <a:t>decltype</a:t>
            </a:r>
            <a:r>
              <a:rPr lang="en-US" altLang="zh-CN" dirty="0">
                <a:latin typeface="华文新魏" panose="02010800040101010101" pitchFamily="2" charset="-122"/>
                <a:ea typeface="华文新魏" panose="02010800040101010101" pitchFamily="2" charset="-122"/>
              </a:rPr>
              <a:t>(</a:t>
            </a:r>
            <a:r>
              <a:rPr lang="en-US" altLang="zh-CN" dirty="0" err="1">
                <a:latin typeface="华文新魏" panose="02010800040101010101" pitchFamily="2" charset="-122"/>
                <a:ea typeface="华文新魏" panose="02010800040101010101" pitchFamily="2" charset="-122"/>
              </a:rPr>
              <a:t>cj</a:t>
            </a:r>
            <a:r>
              <a:rPr lang="en-US" altLang="zh-CN" dirty="0">
                <a:latin typeface="华文新魏" panose="02010800040101010101" pitchFamily="2" charset="-122"/>
                <a:ea typeface="华文新魏" panose="02010800040101010101" pitchFamily="2" charset="-122"/>
              </a:rPr>
              <a:t>) y = x;			//y</a:t>
            </a:r>
            <a:r>
              <a:rPr lang="zh-CN" altLang="en-US" dirty="0">
                <a:latin typeface="华文新魏" panose="02010800040101010101" pitchFamily="2" charset="-122"/>
                <a:ea typeface="华文新魏" panose="02010800040101010101" pitchFamily="2" charset="-122"/>
              </a:rPr>
              <a:t>类型是</a:t>
            </a:r>
            <a:r>
              <a:rPr lang="en-US" altLang="zh-CN" dirty="0">
                <a:latin typeface="华文新魏" panose="02010800040101010101" pitchFamily="2" charset="-122"/>
                <a:ea typeface="华文新魏" panose="02010800040101010101" pitchFamily="2" charset="-122"/>
              </a:rPr>
              <a:t>const int &amp;</a:t>
            </a:r>
          </a:p>
          <a:p>
            <a:r>
              <a:rPr lang="en-US" altLang="zh-CN" dirty="0">
                <a:latin typeface="华文新魏" panose="02010800040101010101" pitchFamily="2" charset="-122"/>
                <a:ea typeface="华文新魏" panose="02010800040101010101" pitchFamily="2" charset="-122"/>
              </a:rPr>
              <a:t>//</a:t>
            </a:r>
            <a:r>
              <a:rPr lang="en-US" altLang="zh-CN" dirty="0" err="1">
                <a:latin typeface="华文新魏" panose="02010800040101010101" pitchFamily="2" charset="-122"/>
                <a:ea typeface="华文新魏" panose="02010800040101010101" pitchFamily="2" charset="-122"/>
              </a:rPr>
              <a:t>decltype</a:t>
            </a:r>
            <a:r>
              <a:rPr lang="en-US" altLang="zh-CN" dirty="0">
                <a:latin typeface="华文新魏" panose="02010800040101010101" pitchFamily="2" charset="-122"/>
                <a:ea typeface="华文新魏" panose="02010800040101010101" pitchFamily="2" charset="-122"/>
              </a:rPr>
              <a:t>(</a:t>
            </a:r>
            <a:r>
              <a:rPr lang="en-US" altLang="zh-CN" dirty="0" err="1">
                <a:latin typeface="华文新魏" panose="02010800040101010101" pitchFamily="2" charset="-122"/>
                <a:ea typeface="华文新魏" panose="02010800040101010101" pitchFamily="2" charset="-122"/>
              </a:rPr>
              <a:t>cj</a:t>
            </a:r>
            <a:r>
              <a:rPr lang="en-US" altLang="zh-CN" dirty="0">
                <a:latin typeface="华文新魏" panose="02010800040101010101" pitchFamily="2" charset="-122"/>
                <a:ea typeface="华文新魏" panose="02010800040101010101" pitchFamily="2" charset="-122"/>
              </a:rPr>
              <a:t>) z;			//</a:t>
            </a:r>
            <a:r>
              <a:rPr lang="zh-CN" altLang="en-US" dirty="0">
                <a:latin typeface="华文新魏" panose="02010800040101010101" pitchFamily="2" charset="-122"/>
                <a:ea typeface="华文新魏" panose="02010800040101010101" pitchFamily="2" charset="-122"/>
              </a:rPr>
              <a:t>错误，</a:t>
            </a:r>
            <a:r>
              <a:rPr lang="en-US" altLang="zh-CN" dirty="0">
                <a:latin typeface="华文新魏" panose="02010800040101010101" pitchFamily="2" charset="-122"/>
                <a:ea typeface="华文新魏" panose="02010800040101010101" pitchFamily="2" charset="-122"/>
              </a:rPr>
              <a:t>/</a:t>
            </a:r>
            <a:r>
              <a:rPr lang="en-US" altLang="zh-CN" dirty="0" err="1">
                <a:latin typeface="华文新魏" panose="02010800040101010101" pitchFamily="2" charset="-122"/>
                <a:ea typeface="华文新魏" panose="02010800040101010101" pitchFamily="2" charset="-122"/>
              </a:rPr>
              <a:t>cj</a:t>
            </a:r>
            <a:r>
              <a:rPr lang="zh-CN" altLang="en-US" dirty="0">
                <a:latin typeface="华文新魏" panose="02010800040101010101" pitchFamily="2" charset="-122"/>
                <a:ea typeface="华文新魏" panose="02010800040101010101" pitchFamily="2" charset="-122"/>
              </a:rPr>
              <a:t>类型是</a:t>
            </a:r>
            <a:r>
              <a:rPr lang="en-US" altLang="zh-CN" dirty="0">
                <a:latin typeface="华文新魏" panose="02010800040101010101" pitchFamily="2" charset="-122"/>
                <a:ea typeface="华文新魏" panose="02010800040101010101" pitchFamily="2" charset="-122"/>
              </a:rPr>
              <a:t>const int &amp;</a:t>
            </a:r>
            <a:r>
              <a:rPr lang="zh-CN" altLang="en-US" dirty="0">
                <a:latin typeface="华文新魏" panose="02010800040101010101" pitchFamily="2" charset="-122"/>
                <a:ea typeface="华文新魏" panose="02010800040101010101" pitchFamily="2" charset="-122"/>
              </a:rPr>
              <a:t>，引用必须初始化</a:t>
            </a:r>
          </a:p>
          <a:p>
            <a:r>
              <a:rPr lang="en-US" altLang="zh-CN" dirty="0">
                <a:latin typeface="华文新魏" panose="02010800040101010101" pitchFamily="2" charset="-122"/>
                <a:ea typeface="华文新魏" panose="02010800040101010101" pitchFamily="2" charset="-122"/>
              </a:rPr>
              <a:t>auto z = </a:t>
            </a:r>
            <a:r>
              <a:rPr lang="en-US" altLang="zh-CN" dirty="0" err="1">
                <a:latin typeface="华文新魏" panose="02010800040101010101" pitchFamily="2" charset="-122"/>
                <a:ea typeface="华文新魏" panose="02010800040101010101" pitchFamily="2" charset="-122"/>
              </a:rPr>
              <a:t>cj</a:t>
            </a:r>
            <a:r>
              <a:rPr lang="en-US" altLang="zh-CN" dirty="0">
                <a:latin typeface="华文新魏" panose="02010800040101010101" pitchFamily="2" charset="-122"/>
                <a:ea typeface="华文新魏" panose="02010800040101010101" pitchFamily="2" charset="-122"/>
              </a:rPr>
              <a:t>; z = 2;			//z</a:t>
            </a:r>
            <a:r>
              <a:rPr lang="zh-CN" altLang="en-US" dirty="0">
                <a:latin typeface="华文新魏" panose="02010800040101010101" pitchFamily="2" charset="-122"/>
                <a:ea typeface="华文新魏" panose="02010800040101010101" pitchFamily="2" charset="-122"/>
              </a:rPr>
              <a:t>的类型是</a:t>
            </a:r>
            <a:r>
              <a:rPr lang="en-US" altLang="zh-CN" dirty="0">
                <a:latin typeface="华文新魏" panose="02010800040101010101" pitchFamily="2" charset="-122"/>
                <a:ea typeface="华文新魏" panose="02010800040101010101" pitchFamily="2" charset="-122"/>
              </a:rPr>
              <a:t>int</a:t>
            </a:r>
          </a:p>
          <a:p>
            <a:endParaRPr lang="en-US" altLang="zh-CN"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顾名思义，</a:t>
            </a:r>
            <a:r>
              <a:rPr lang="en-US" altLang="zh-CN" dirty="0" err="1">
                <a:solidFill>
                  <a:srgbClr val="FF0000"/>
                </a:solidFill>
                <a:latin typeface="华文新魏" panose="02010800040101010101" pitchFamily="2" charset="-122"/>
                <a:ea typeface="华文新魏" panose="02010800040101010101" pitchFamily="2" charset="-122"/>
              </a:rPr>
              <a:t>delctype</a:t>
            </a:r>
            <a:r>
              <a:rPr lang="zh-CN" altLang="en-US" dirty="0">
                <a:solidFill>
                  <a:srgbClr val="FF0000"/>
                </a:solidFill>
                <a:latin typeface="华文新魏" panose="02010800040101010101" pitchFamily="2" charset="-122"/>
                <a:ea typeface="华文新魏" panose="02010800040101010101" pitchFamily="2" charset="-122"/>
              </a:rPr>
              <a:t>返回的是变量的声明类型，所以保留引用、</a:t>
            </a:r>
            <a:r>
              <a:rPr lang="en-US" altLang="zh-CN" dirty="0">
                <a:solidFill>
                  <a:srgbClr val="FF0000"/>
                </a:solidFill>
                <a:latin typeface="华文新魏" panose="02010800040101010101" pitchFamily="2" charset="-122"/>
                <a:ea typeface="华文新魏" panose="02010800040101010101" pitchFamily="2" charset="-122"/>
              </a:rPr>
              <a:t>const</a:t>
            </a:r>
            <a:r>
              <a:rPr lang="zh-CN" altLang="en-US" dirty="0">
                <a:solidFill>
                  <a:srgbClr val="FF0000"/>
                </a:solidFill>
                <a:latin typeface="华文新魏" panose="02010800040101010101" pitchFamily="2" charset="-122"/>
                <a:ea typeface="华文新魏" panose="02010800040101010101" pitchFamily="2" charset="-122"/>
              </a:rPr>
              <a:t>特性</a:t>
            </a:r>
          </a:p>
          <a:p>
            <a:r>
              <a:rPr lang="en-US" altLang="zh-CN" dirty="0">
                <a:latin typeface="华文新魏" panose="02010800040101010101" pitchFamily="2" charset="-122"/>
                <a:ea typeface="华文新魏" panose="02010800040101010101" pitchFamily="2" charset="-122"/>
              </a:rPr>
              <a:t>//const int i = 0; //i</a:t>
            </a:r>
            <a:r>
              <a:rPr lang="zh-CN" altLang="en-US" dirty="0">
                <a:latin typeface="华文新魏" panose="02010800040101010101" pitchFamily="2" charset="-122"/>
                <a:ea typeface="华文新魏" panose="02010800040101010101" pitchFamily="2" charset="-122"/>
              </a:rPr>
              <a:t>是实际类型是</a:t>
            </a:r>
            <a:r>
              <a:rPr lang="en-US" altLang="zh-CN" dirty="0">
                <a:latin typeface="华文新魏" panose="02010800040101010101" pitchFamily="2" charset="-122"/>
                <a:ea typeface="华文新魏" panose="02010800040101010101" pitchFamily="2" charset="-122"/>
              </a:rPr>
              <a:t>int</a:t>
            </a:r>
            <a:r>
              <a:rPr lang="zh-CN" altLang="en-US" dirty="0">
                <a:latin typeface="华文新魏" panose="02010800040101010101" pitchFamily="2" charset="-122"/>
                <a:ea typeface="华文新魏" panose="02010800040101010101" pitchFamily="2" charset="-122"/>
              </a:rPr>
              <a:t>，但不能修改（</a:t>
            </a:r>
            <a:r>
              <a:rPr lang="en-US" altLang="zh-CN" dirty="0">
                <a:latin typeface="华文新魏" panose="02010800040101010101" pitchFamily="2" charset="-122"/>
                <a:ea typeface="华文新魏" panose="02010800040101010101" pitchFamily="2" charset="-122"/>
              </a:rPr>
              <a:t>const</a:t>
            </a:r>
            <a:r>
              <a:rPr lang="zh-CN" altLang="en-US" dirty="0">
                <a:latin typeface="华文新魏" panose="02010800040101010101" pitchFamily="2" charset="-122"/>
                <a:ea typeface="华文新魏" panose="02010800040101010101" pitchFamily="2" charset="-122"/>
              </a:rPr>
              <a:t>是类型修饰符），声明类型是</a:t>
            </a:r>
            <a:r>
              <a:rPr lang="en-US" altLang="zh-CN" dirty="0">
                <a:latin typeface="华文新魏" panose="02010800040101010101" pitchFamily="2" charset="-122"/>
                <a:ea typeface="华文新魏" panose="02010800040101010101" pitchFamily="2" charset="-122"/>
              </a:rPr>
              <a:t>const int</a:t>
            </a:r>
          </a:p>
          <a:p>
            <a:endParaRPr lang="en-US" altLang="zh-CN"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a:t>
            </a:r>
            <a:r>
              <a:rPr lang="zh-CN" altLang="en-US" dirty="0">
                <a:solidFill>
                  <a:srgbClr val="FF0000"/>
                </a:solidFill>
                <a:latin typeface="华文新魏" panose="02010800040101010101" pitchFamily="2" charset="-122"/>
                <a:ea typeface="华文新魏" panose="02010800040101010101" pitchFamily="2" charset="-122"/>
              </a:rPr>
              <a:t>引用从来都是作为被引用对象的同义词出现，</a:t>
            </a:r>
            <a:r>
              <a:rPr lang="en-US" altLang="zh-CN" dirty="0" err="1">
                <a:solidFill>
                  <a:srgbClr val="FF0000"/>
                </a:solidFill>
                <a:latin typeface="华文新魏" panose="02010800040101010101" pitchFamily="2" charset="-122"/>
                <a:ea typeface="华文新魏" panose="02010800040101010101" pitchFamily="2" charset="-122"/>
              </a:rPr>
              <a:t>decltype</a:t>
            </a:r>
            <a:r>
              <a:rPr lang="zh-CN" altLang="en-US" dirty="0">
                <a:solidFill>
                  <a:srgbClr val="FF0000"/>
                </a:solidFill>
                <a:latin typeface="华文新魏" panose="02010800040101010101" pitchFamily="2" charset="-122"/>
                <a:ea typeface="华文新魏" panose="02010800040101010101" pitchFamily="2" charset="-122"/>
              </a:rPr>
              <a:t>是例外</a:t>
            </a:r>
            <a:r>
              <a:rPr lang="zh-CN" altLang="en-US" dirty="0">
                <a:latin typeface="华文新魏" panose="02010800040101010101" pitchFamily="2" charset="-122"/>
                <a:ea typeface="华文新魏" panose="02010800040101010101" pitchFamily="2" charset="-122"/>
              </a:rPr>
              <a:t>	</a:t>
            </a:r>
          </a:p>
          <a:p>
            <a:r>
              <a:rPr lang="en-US" altLang="zh-CN" dirty="0">
                <a:latin typeface="华文新魏" panose="02010800040101010101" pitchFamily="2" charset="-122"/>
                <a:ea typeface="华文新魏" panose="02010800040101010101" pitchFamily="2" charset="-122"/>
              </a:rPr>
              <a:t>//</a:t>
            </a:r>
            <a:r>
              <a:rPr lang="en-US" altLang="zh-CN" dirty="0" err="1">
                <a:latin typeface="华文新魏" panose="02010800040101010101" pitchFamily="2" charset="-122"/>
                <a:ea typeface="华文新魏" panose="02010800040101010101" pitchFamily="2" charset="-122"/>
              </a:rPr>
              <a:t>decltype</a:t>
            </a:r>
            <a:r>
              <a:rPr lang="en-US" altLang="zh-CN" dirty="0">
                <a:latin typeface="华文新魏" panose="02010800040101010101" pitchFamily="2" charset="-122"/>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表达式</a:t>
            </a:r>
            <a:r>
              <a:rPr lang="en-US" altLang="zh-CN" dirty="0">
                <a:latin typeface="华文新魏" panose="02010800040101010101" pitchFamily="2" charset="-122"/>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返回的是表达式的类型</a:t>
            </a:r>
            <a:r>
              <a:rPr lang="zh-CN" altLang="en-US" dirty="0">
                <a:solidFill>
                  <a:srgbClr val="FF0000"/>
                </a:solidFill>
                <a:latin typeface="华文新魏" panose="02010800040101010101" pitchFamily="2" charset="-122"/>
                <a:ea typeface="华文新魏" panose="02010800040101010101" pitchFamily="2" charset="-122"/>
              </a:rPr>
              <a:t>。如果表达式返回左值，则</a:t>
            </a:r>
            <a:r>
              <a:rPr lang="en-US" altLang="zh-CN" dirty="0" err="1">
                <a:solidFill>
                  <a:srgbClr val="FF0000"/>
                </a:solidFill>
                <a:latin typeface="华文新魏" panose="02010800040101010101" pitchFamily="2" charset="-122"/>
                <a:ea typeface="华文新魏" panose="02010800040101010101" pitchFamily="2" charset="-122"/>
              </a:rPr>
              <a:t>decltype</a:t>
            </a:r>
            <a:r>
              <a:rPr lang="zh-CN" altLang="en-US" dirty="0">
                <a:solidFill>
                  <a:srgbClr val="FF0000"/>
                </a:solidFill>
                <a:latin typeface="华文新魏" panose="02010800040101010101" pitchFamily="2" charset="-122"/>
                <a:ea typeface="华文新魏" panose="02010800040101010101" pitchFamily="2" charset="-122"/>
              </a:rPr>
              <a:t>得到是引用类型</a:t>
            </a:r>
          </a:p>
          <a:p>
            <a:r>
              <a:rPr lang="en-US" altLang="zh-CN" dirty="0">
                <a:latin typeface="华文新魏" panose="02010800040101010101" pitchFamily="2" charset="-122"/>
                <a:ea typeface="华文新魏" panose="02010800040101010101" pitchFamily="2" charset="-122"/>
              </a:rPr>
              <a:t>int i = 42, *p = &amp;i, &amp;r = i;</a:t>
            </a:r>
          </a:p>
          <a:p>
            <a:r>
              <a:rPr lang="en-US" altLang="zh-CN" dirty="0" err="1">
                <a:latin typeface="华文新魏" panose="02010800040101010101" pitchFamily="2" charset="-122"/>
                <a:ea typeface="华文新魏" panose="02010800040101010101" pitchFamily="2" charset="-122"/>
              </a:rPr>
              <a:t>decltype</a:t>
            </a:r>
            <a:r>
              <a:rPr lang="en-US" altLang="zh-CN" dirty="0">
                <a:latin typeface="华文新魏" panose="02010800040101010101" pitchFamily="2" charset="-122"/>
                <a:ea typeface="华文新魏" panose="02010800040101010101" pitchFamily="2" charset="-122"/>
              </a:rPr>
              <a:t>(++i) x = i;  //x</a:t>
            </a:r>
            <a:r>
              <a:rPr lang="zh-CN" altLang="en-US" dirty="0">
                <a:latin typeface="华文新魏" panose="02010800040101010101" pitchFamily="2" charset="-122"/>
                <a:ea typeface="华文新魏" panose="02010800040101010101" pitchFamily="2" charset="-122"/>
              </a:rPr>
              <a:t>是</a:t>
            </a:r>
            <a:r>
              <a:rPr lang="en-US" altLang="zh-CN" dirty="0">
                <a:latin typeface="华文新魏" panose="02010800040101010101" pitchFamily="2" charset="-122"/>
                <a:ea typeface="华文新魏" panose="02010800040101010101" pitchFamily="2" charset="-122"/>
              </a:rPr>
              <a:t>int &amp;</a:t>
            </a:r>
            <a:r>
              <a:rPr lang="zh-CN" altLang="en-US" dirty="0">
                <a:latin typeface="华文新魏" panose="02010800040101010101" pitchFamily="2" charset="-122"/>
                <a:ea typeface="华文新魏" panose="02010800040101010101" pitchFamily="2" charset="-122"/>
              </a:rPr>
              <a:t>，必须初始化</a:t>
            </a:r>
            <a:r>
              <a:rPr lang="en-US" altLang="zh-CN" dirty="0">
                <a:latin typeface="华文新魏" panose="02010800040101010101" pitchFamily="2" charset="-122"/>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如果去掉</a:t>
            </a:r>
            <a:r>
              <a:rPr lang="en-US" altLang="zh-CN" dirty="0">
                <a:latin typeface="华文新魏" panose="02010800040101010101" pitchFamily="2" charset="-122"/>
                <a:ea typeface="华文新魏" panose="02010800040101010101" pitchFamily="2" charset="-122"/>
              </a:rPr>
              <a:t>=i</a:t>
            </a:r>
            <a:r>
              <a:rPr lang="zh-CN" altLang="en-US" dirty="0">
                <a:latin typeface="华文新魏" panose="02010800040101010101" pitchFamily="2" charset="-122"/>
                <a:ea typeface="华文新魏" panose="02010800040101010101" pitchFamily="2" charset="-122"/>
              </a:rPr>
              <a:t>，就会报错</a:t>
            </a:r>
          </a:p>
          <a:p>
            <a:r>
              <a:rPr lang="en-US" altLang="zh-CN" dirty="0" err="1">
                <a:latin typeface="华文新魏" panose="02010800040101010101" pitchFamily="2" charset="-122"/>
                <a:ea typeface="华文新魏" panose="02010800040101010101" pitchFamily="2" charset="-122"/>
              </a:rPr>
              <a:t>decltype</a:t>
            </a:r>
            <a:r>
              <a:rPr lang="en-US" altLang="zh-CN" dirty="0">
                <a:latin typeface="华文新魏" panose="02010800040101010101" pitchFamily="2" charset="-122"/>
                <a:ea typeface="华文新魏" panose="02010800040101010101" pitchFamily="2" charset="-122"/>
              </a:rPr>
              <a:t>(*p) y = i;   //</a:t>
            </a:r>
            <a:r>
              <a:rPr lang="zh-CN" altLang="en-US" dirty="0">
                <a:solidFill>
                  <a:srgbClr val="FF0000"/>
                </a:solidFill>
                <a:latin typeface="华文新魏" panose="02010800040101010101" pitchFamily="2" charset="-122"/>
                <a:ea typeface="华文新魏" panose="02010800040101010101" pitchFamily="2" charset="-122"/>
              </a:rPr>
              <a:t>指针解引用操作*</a:t>
            </a:r>
            <a:r>
              <a:rPr lang="en-US" altLang="zh-CN" dirty="0">
                <a:solidFill>
                  <a:srgbClr val="FF0000"/>
                </a:solidFill>
                <a:latin typeface="华文新魏" panose="02010800040101010101" pitchFamily="2" charset="-122"/>
                <a:ea typeface="华文新魏" panose="02010800040101010101" pitchFamily="2" charset="-122"/>
              </a:rPr>
              <a:t>p</a:t>
            </a:r>
            <a:r>
              <a:rPr lang="zh-CN" altLang="en-US" dirty="0">
                <a:solidFill>
                  <a:srgbClr val="FF0000"/>
                </a:solidFill>
                <a:latin typeface="华文新魏" panose="02010800040101010101" pitchFamily="2" charset="-122"/>
                <a:ea typeface="华文新魏" panose="02010800040101010101" pitchFamily="2" charset="-122"/>
              </a:rPr>
              <a:t>是左值表达式</a:t>
            </a:r>
            <a:r>
              <a:rPr lang="zh-CN" altLang="en-US" dirty="0">
                <a:latin typeface="华文新魏" panose="02010800040101010101" pitchFamily="2" charset="-122"/>
                <a:ea typeface="华文新魏" panose="02010800040101010101" pitchFamily="2" charset="-122"/>
              </a:rPr>
              <a:t>，因此</a:t>
            </a:r>
            <a:r>
              <a:rPr lang="en-US" altLang="zh-CN" dirty="0">
                <a:latin typeface="华文新魏" panose="02010800040101010101" pitchFamily="2" charset="-122"/>
                <a:ea typeface="华文新魏" panose="02010800040101010101" pitchFamily="2" charset="-122"/>
              </a:rPr>
              <a:t>y</a:t>
            </a:r>
            <a:r>
              <a:rPr lang="zh-CN" altLang="en-US" dirty="0">
                <a:latin typeface="华文新魏" panose="02010800040101010101" pitchFamily="2" charset="-122"/>
                <a:ea typeface="华文新魏" panose="02010800040101010101" pitchFamily="2" charset="-122"/>
              </a:rPr>
              <a:t>是</a:t>
            </a:r>
            <a:r>
              <a:rPr lang="en-US" altLang="zh-CN" dirty="0">
                <a:latin typeface="华文新魏" panose="02010800040101010101" pitchFamily="2" charset="-122"/>
                <a:ea typeface="华文新魏" panose="02010800040101010101" pitchFamily="2" charset="-122"/>
              </a:rPr>
              <a:t>int &amp;</a:t>
            </a:r>
            <a:r>
              <a:rPr lang="zh-CN" altLang="en-US" dirty="0">
                <a:latin typeface="华文新魏" panose="02010800040101010101" pitchFamily="2" charset="-122"/>
                <a:ea typeface="华文新魏" panose="02010800040101010101" pitchFamily="2" charset="-122"/>
              </a:rPr>
              <a:t>，必须初始化</a:t>
            </a:r>
          </a:p>
          <a:p>
            <a:r>
              <a:rPr lang="en-US" altLang="zh-CN" dirty="0" err="1">
                <a:latin typeface="华文新魏" panose="02010800040101010101" pitchFamily="2" charset="-122"/>
                <a:ea typeface="华文新魏" panose="02010800040101010101" pitchFamily="2" charset="-122"/>
              </a:rPr>
              <a:t>decltype</a:t>
            </a:r>
            <a:r>
              <a:rPr lang="en-US" altLang="zh-CN" dirty="0">
                <a:latin typeface="华文新魏" panose="02010800040101010101" pitchFamily="2" charset="-122"/>
                <a:ea typeface="华文新魏" panose="02010800040101010101" pitchFamily="2" charset="-122"/>
              </a:rPr>
              <a:t>(r + 0) z;	  //r + 0</a:t>
            </a:r>
            <a:r>
              <a:rPr lang="zh-CN" altLang="en-US" dirty="0">
                <a:latin typeface="华文新魏" panose="02010800040101010101" pitchFamily="2" charset="-122"/>
                <a:ea typeface="华文新魏" panose="02010800040101010101" pitchFamily="2" charset="-122"/>
              </a:rPr>
              <a:t>是右值，因此</a:t>
            </a:r>
            <a:r>
              <a:rPr lang="en-US" altLang="zh-CN" dirty="0">
                <a:latin typeface="华文新魏" panose="02010800040101010101" pitchFamily="2" charset="-122"/>
                <a:ea typeface="华文新魏" panose="02010800040101010101" pitchFamily="2" charset="-122"/>
              </a:rPr>
              <a:t>z</a:t>
            </a:r>
            <a:r>
              <a:rPr lang="zh-CN" altLang="en-US" dirty="0">
                <a:latin typeface="华文新魏" panose="02010800040101010101" pitchFamily="2" charset="-122"/>
                <a:ea typeface="华文新魏" panose="02010800040101010101" pitchFamily="2" charset="-122"/>
              </a:rPr>
              <a:t>是</a:t>
            </a:r>
            <a:r>
              <a:rPr lang="en-US" altLang="zh-CN" dirty="0">
                <a:latin typeface="华文新魏" panose="02010800040101010101" pitchFamily="2" charset="-122"/>
                <a:ea typeface="华文新魏" panose="02010800040101010101" pitchFamily="2" charset="-122"/>
              </a:rPr>
              <a:t>int</a:t>
            </a:r>
          </a:p>
          <a:p>
            <a:endParaRPr lang="en-US" altLang="zh-CN"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a:t>
            </a:r>
            <a:r>
              <a:rPr lang="en-US" altLang="zh-CN" dirty="0" err="1">
                <a:solidFill>
                  <a:srgbClr val="FF0000"/>
                </a:solidFill>
                <a:latin typeface="华文新魏" panose="02010800040101010101" pitchFamily="2" charset="-122"/>
                <a:ea typeface="华文新魏" panose="02010800040101010101" pitchFamily="2" charset="-122"/>
              </a:rPr>
              <a:t>decltype</a:t>
            </a:r>
            <a:r>
              <a:rPr lang="en-US" altLang="zh-CN" dirty="0">
                <a:solidFill>
                  <a:srgbClr val="FF0000"/>
                </a:solidFill>
                <a:latin typeface="华文新魏" panose="02010800040101010101" pitchFamily="2" charset="-122"/>
                <a:ea typeface="华文新魏" panose="02010800040101010101" pitchFamily="2" charset="-122"/>
              </a:rPr>
              <a:t>((</a:t>
            </a:r>
            <a:r>
              <a:rPr lang="zh-CN" altLang="en-US" dirty="0">
                <a:solidFill>
                  <a:srgbClr val="FF0000"/>
                </a:solidFill>
                <a:latin typeface="华文新魏" panose="02010800040101010101" pitchFamily="2" charset="-122"/>
                <a:ea typeface="华文新魏" panose="02010800040101010101" pitchFamily="2" charset="-122"/>
              </a:rPr>
              <a:t>变量</a:t>
            </a:r>
            <a:r>
              <a:rPr lang="en-US" altLang="zh-CN" dirty="0">
                <a:solidFill>
                  <a:srgbClr val="FF0000"/>
                </a:solidFill>
                <a:latin typeface="华文新魏" panose="02010800040101010101" pitchFamily="2" charset="-122"/>
                <a:ea typeface="华文新魏" panose="02010800040101010101" pitchFamily="2" charset="-122"/>
              </a:rPr>
              <a:t>))</a:t>
            </a:r>
            <a:r>
              <a:rPr lang="zh-CN" altLang="en-US" dirty="0">
                <a:solidFill>
                  <a:srgbClr val="FF0000"/>
                </a:solidFill>
                <a:latin typeface="华文新魏" panose="02010800040101010101" pitchFamily="2" charset="-122"/>
                <a:ea typeface="华文新魏" panose="02010800040101010101" pitchFamily="2" charset="-122"/>
              </a:rPr>
              <a:t>的结果永远是引用。</a:t>
            </a:r>
            <a:r>
              <a:rPr lang="en-US" altLang="zh-CN" dirty="0" err="1">
                <a:solidFill>
                  <a:srgbClr val="FF0000"/>
                </a:solidFill>
                <a:latin typeface="华文新魏" panose="02010800040101010101" pitchFamily="2" charset="-122"/>
                <a:ea typeface="华文新魏" panose="02010800040101010101" pitchFamily="2" charset="-122"/>
              </a:rPr>
              <a:t>decltype</a:t>
            </a:r>
            <a:r>
              <a:rPr lang="en-US" altLang="zh-CN" dirty="0">
                <a:solidFill>
                  <a:srgbClr val="FF0000"/>
                </a:solidFill>
                <a:latin typeface="华文新魏" panose="02010800040101010101" pitchFamily="2" charset="-122"/>
                <a:ea typeface="华文新魏" panose="02010800040101010101" pitchFamily="2" charset="-122"/>
              </a:rPr>
              <a:t>(</a:t>
            </a:r>
            <a:r>
              <a:rPr lang="zh-CN" altLang="en-US" dirty="0">
                <a:solidFill>
                  <a:srgbClr val="FF0000"/>
                </a:solidFill>
                <a:latin typeface="华文新魏" panose="02010800040101010101" pitchFamily="2" charset="-122"/>
                <a:ea typeface="华文新魏" panose="02010800040101010101" pitchFamily="2" charset="-122"/>
              </a:rPr>
              <a:t>变量</a:t>
            </a:r>
            <a:r>
              <a:rPr lang="en-US" altLang="zh-CN" dirty="0">
                <a:solidFill>
                  <a:srgbClr val="FF0000"/>
                </a:solidFill>
                <a:latin typeface="华文新魏" panose="02010800040101010101" pitchFamily="2" charset="-122"/>
                <a:ea typeface="华文新魏" panose="02010800040101010101" pitchFamily="2" charset="-122"/>
              </a:rPr>
              <a:t>)</a:t>
            </a:r>
            <a:r>
              <a:rPr lang="zh-CN" altLang="en-US" dirty="0">
                <a:solidFill>
                  <a:srgbClr val="FF0000"/>
                </a:solidFill>
                <a:latin typeface="华文新魏" panose="02010800040101010101" pitchFamily="2" charset="-122"/>
                <a:ea typeface="华文新魏" panose="02010800040101010101" pitchFamily="2" charset="-122"/>
              </a:rPr>
              <a:t>的结果只有当变量是引用时，结果才是引用</a:t>
            </a:r>
          </a:p>
          <a:p>
            <a:r>
              <a:rPr lang="en-US" altLang="zh-CN" dirty="0" err="1">
                <a:latin typeface="华文新魏" panose="02010800040101010101" pitchFamily="2" charset="-122"/>
                <a:ea typeface="华文新魏" panose="02010800040101010101" pitchFamily="2" charset="-122"/>
              </a:rPr>
              <a:t>decltype</a:t>
            </a:r>
            <a:r>
              <a:rPr lang="en-US" altLang="zh-CN" dirty="0">
                <a:latin typeface="华文新魏" panose="02010800040101010101" pitchFamily="2" charset="-122"/>
                <a:ea typeface="华文新魏" panose="02010800040101010101" pitchFamily="2" charset="-122"/>
              </a:rPr>
              <a:t>(i) j;  //j</a:t>
            </a:r>
            <a:r>
              <a:rPr lang="zh-CN" altLang="en-US" dirty="0">
                <a:latin typeface="华文新魏" panose="02010800040101010101" pitchFamily="2" charset="-122"/>
                <a:ea typeface="华文新魏" panose="02010800040101010101" pitchFamily="2" charset="-122"/>
              </a:rPr>
              <a:t>是</a:t>
            </a:r>
            <a:r>
              <a:rPr lang="en-US" altLang="zh-CN" dirty="0">
                <a:latin typeface="华文新魏" panose="02010800040101010101" pitchFamily="2" charset="-122"/>
                <a:ea typeface="华文新魏" panose="02010800040101010101" pitchFamily="2" charset="-122"/>
              </a:rPr>
              <a:t>int</a:t>
            </a:r>
            <a:r>
              <a:rPr lang="zh-CN" altLang="en-US" dirty="0">
                <a:latin typeface="华文新魏" panose="02010800040101010101" pitchFamily="2" charset="-122"/>
                <a:ea typeface="华文新魏" panose="02010800040101010101" pitchFamily="2" charset="-122"/>
              </a:rPr>
              <a:t>，没有初始化</a:t>
            </a:r>
          </a:p>
          <a:p>
            <a:r>
              <a:rPr lang="en-US" altLang="zh-CN" dirty="0" err="1">
                <a:latin typeface="华文新魏" panose="02010800040101010101" pitchFamily="2" charset="-122"/>
                <a:ea typeface="华文新魏" panose="02010800040101010101" pitchFamily="2" charset="-122"/>
              </a:rPr>
              <a:t>decltype</a:t>
            </a:r>
            <a:r>
              <a:rPr lang="en-US" altLang="zh-CN" dirty="0">
                <a:latin typeface="华文新魏" panose="02010800040101010101" pitchFamily="2" charset="-122"/>
                <a:ea typeface="华文新魏" panose="02010800040101010101" pitchFamily="2" charset="-122"/>
              </a:rPr>
              <a:t>((i)) k = r; //k</a:t>
            </a:r>
            <a:r>
              <a:rPr lang="zh-CN" altLang="en-US" dirty="0">
                <a:latin typeface="华文新魏" panose="02010800040101010101" pitchFamily="2" charset="-122"/>
                <a:ea typeface="华文新魏" panose="02010800040101010101" pitchFamily="2" charset="-122"/>
              </a:rPr>
              <a:t>是</a:t>
            </a:r>
            <a:r>
              <a:rPr lang="en-US" altLang="zh-CN" dirty="0">
                <a:latin typeface="华文新魏" panose="02010800040101010101" pitchFamily="2" charset="-122"/>
                <a:ea typeface="华文新魏" panose="02010800040101010101" pitchFamily="2" charset="-122"/>
              </a:rPr>
              <a:t>int &amp;</a:t>
            </a:r>
            <a:r>
              <a:rPr lang="zh-CN" altLang="en-US" dirty="0">
                <a:latin typeface="华文新魏" panose="02010800040101010101" pitchFamily="2" charset="-122"/>
                <a:ea typeface="华文新魏" panose="02010800040101010101" pitchFamily="2" charset="-122"/>
              </a:rPr>
              <a:t>，必须初始化</a:t>
            </a:r>
          </a:p>
          <a:p>
            <a:r>
              <a:rPr lang="en-US" altLang="zh-CN" dirty="0">
                <a:latin typeface="华文新魏" panose="02010800040101010101" pitchFamily="2" charset="-122"/>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原因：</a:t>
            </a:r>
            <a:r>
              <a:rPr lang="en-US" altLang="zh-CN" dirty="0">
                <a:latin typeface="华文新魏" panose="02010800040101010101" pitchFamily="2" charset="-122"/>
                <a:ea typeface="华文新魏" panose="02010800040101010101" pitchFamily="2" charset="-122"/>
              </a:rPr>
              <a:t>(i)</a:t>
            </a:r>
            <a:r>
              <a:rPr lang="zh-CN" altLang="en-US" dirty="0">
                <a:latin typeface="华文新魏" panose="02010800040101010101" pitchFamily="2" charset="-122"/>
                <a:ea typeface="华文新魏" panose="02010800040101010101" pitchFamily="2" charset="-122"/>
              </a:rPr>
              <a:t>被解释为作为赋值语句左值的特殊表达式</a:t>
            </a:r>
          </a:p>
        </p:txBody>
      </p:sp>
    </p:spTree>
    <p:extLst>
      <p:ext uri="{BB962C8B-B14F-4D97-AF65-F5344CB8AC3E}">
        <p14:creationId xmlns:p14="http://schemas.microsoft.com/office/powerpoint/2010/main" val="34167950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12</a:t>
            </a:r>
            <a:r>
              <a:rPr lang="zh-CN" altLang="en-US" b="1" dirty="0">
                <a:latin typeface="隶书" panose="02010509060101010101" pitchFamily="49" charset="-122"/>
                <a:ea typeface="隶书" panose="02010509060101010101" pitchFamily="49" charset="-122"/>
              </a:rPr>
              <a:t>章</a:t>
            </a:r>
            <a:r>
              <a:rPr lang="en-US" altLang="zh-CN" b="1" dirty="0">
                <a:latin typeface="隶书" panose="02010509060101010101" pitchFamily="49" charset="-122"/>
                <a:ea typeface="隶书" panose="02010509060101010101" pitchFamily="49" charset="-122"/>
              </a:rPr>
              <a:t>  </a:t>
            </a:r>
            <a:r>
              <a:rPr lang="zh-CN" altLang="en-US" b="1" dirty="0">
                <a:latin typeface="隶书" panose="02010509060101010101" pitchFamily="49" charset="-122"/>
                <a:ea typeface="隶书" panose="02010509060101010101" pitchFamily="49" charset="-122"/>
              </a:rPr>
              <a:t>类型解析、转换与推导</a:t>
            </a:r>
          </a:p>
        </p:txBody>
      </p:sp>
      <p:sp>
        <p:nvSpPr>
          <p:cNvPr id="6" name="文本框 5">
            <a:extLst>
              <a:ext uri="{FF2B5EF4-FFF2-40B4-BE49-F238E27FC236}">
                <a16:creationId xmlns:a16="http://schemas.microsoft.com/office/drawing/2014/main" id="{2845B5B1-E0D9-48D9-A8B5-77F96D442EE8}"/>
              </a:ext>
            </a:extLst>
          </p:cNvPr>
          <p:cNvSpPr txBox="1"/>
          <p:nvPr/>
        </p:nvSpPr>
        <p:spPr>
          <a:xfrm>
            <a:off x="516081" y="2018890"/>
            <a:ext cx="10394374" cy="4298613"/>
          </a:xfrm>
          <a:prstGeom prst="rect">
            <a:avLst/>
          </a:prstGeom>
          <a:noFill/>
        </p:spPr>
        <p:txBody>
          <a:bodyPr wrap="square">
            <a:spAutoFit/>
          </a:bodyPr>
          <a:lstStyle/>
          <a:p>
            <a:pPr marL="228600" indent="-228600">
              <a:spcBef>
                <a:spcPts val="500"/>
              </a:spcBef>
              <a:buFont typeface="Wingdings" panose="05000000000000000000" pitchFamily="2" charset="2"/>
              <a:buChar char="l"/>
              <a:defRPr/>
            </a:pPr>
            <a:r>
              <a:rPr lang="en-US" altLang="zh-CN" sz="2400" b="1" dirty="0">
                <a:latin typeface="华文新魏" panose="02010800040101010101" pitchFamily="2" charset="-122"/>
                <a:ea typeface="华文新魏" panose="02010800040101010101" pitchFamily="2" charset="-122"/>
              </a:rPr>
              <a:t>Lambda</a:t>
            </a:r>
            <a:r>
              <a:rPr lang="zh-CN" altLang="en-US" sz="2400" b="1" dirty="0">
                <a:latin typeface="华文新魏" panose="02010800040101010101" pitchFamily="2" charset="-122"/>
                <a:ea typeface="华文新魏" panose="02010800040101010101" pitchFamily="2" charset="-122"/>
              </a:rPr>
              <a:t>表达式是</a:t>
            </a:r>
            <a:r>
              <a:rPr lang="en-US" altLang="zh-CN" sz="2400" b="1" dirty="0">
                <a:latin typeface="华文新魏" panose="02010800040101010101" pitchFamily="2" charset="-122"/>
                <a:ea typeface="华文新魏" panose="02010800040101010101" pitchFamily="2" charset="-122"/>
              </a:rPr>
              <a:t>C++</a:t>
            </a:r>
            <a:r>
              <a:rPr lang="zh-CN" altLang="en-US" sz="2400" b="1" dirty="0">
                <a:latin typeface="华文新魏" panose="02010800040101010101" pitchFamily="2" charset="-122"/>
                <a:ea typeface="华文新魏" panose="02010800040101010101" pitchFamily="2" charset="-122"/>
              </a:rPr>
              <a:t>引入的一种匿名函数。</a:t>
            </a:r>
            <a:r>
              <a:rPr lang="zh-CN" altLang="en-US" sz="2400" b="1" dirty="0">
                <a:solidFill>
                  <a:srgbClr val="FF0000"/>
                </a:solidFill>
                <a:latin typeface="华文新魏" panose="02010800040101010101" pitchFamily="2" charset="-122"/>
                <a:ea typeface="华文新魏" panose="02010800040101010101" pitchFamily="2" charset="-122"/>
              </a:rPr>
              <a:t>存储</a:t>
            </a:r>
            <a:r>
              <a:rPr lang="en-US" altLang="zh-CN" sz="2400" b="1" dirty="0">
                <a:solidFill>
                  <a:srgbClr val="FF0000"/>
                </a:solidFill>
                <a:latin typeface="华文新魏" panose="02010800040101010101" pitchFamily="2" charset="-122"/>
                <a:ea typeface="华文新魏" panose="02010800040101010101" pitchFamily="2" charset="-122"/>
              </a:rPr>
              <a:t>Lambda</a:t>
            </a:r>
            <a:r>
              <a:rPr lang="zh-CN" altLang="en-US" sz="2400" b="1" dirty="0">
                <a:solidFill>
                  <a:srgbClr val="FF0000"/>
                </a:solidFill>
                <a:latin typeface="华文新魏" panose="02010800040101010101" pitchFamily="2" charset="-122"/>
                <a:ea typeface="华文新魏" panose="02010800040101010101" pitchFamily="2" charset="-122"/>
              </a:rPr>
              <a:t>表达式的变量被编译为临时类的对象</a:t>
            </a:r>
            <a:r>
              <a:rPr lang="zh-CN" altLang="en-US" sz="2400" b="1" dirty="0">
                <a:latin typeface="华文新魏" panose="02010800040101010101" pitchFamily="2" charset="-122"/>
                <a:ea typeface="华文新魏" panose="02010800040101010101" pitchFamily="2" charset="-122"/>
              </a:rPr>
              <a:t>。</a:t>
            </a:r>
            <a:endParaRPr lang="en-US" altLang="zh-CN" sz="2400" b="1" dirty="0">
              <a:latin typeface="华文新魏" panose="02010800040101010101" pitchFamily="2" charset="-122"/>
              <a:ea typeface="华文新魏" panose="02010800040101010101" pitchFamily="2" charset="-122"/>
            </a:endParaRPr>
          </a:p>
          <a:p>
            <a:pPr marL="228600" indent="-228600">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该临时类变量的对象被构造时，此时</a:t>
            </a:r>
            <a:r>
              <a:rPr lang="en-US" altLang="zh-CN" sz="2400" b="1" dirty="0">
                <a:latin typeface="华文新魏" panose="02010800040101010101" pitchFamily="2" charset="-122"/>
                <a:ea typeface="华文新魏" panose="02010800040101010101" pitchFamily="2" charset="-122"/>
              </a:rPr>
              <a:t>Lambda</a:t>
            </a:r>
            <a:r>
              <a:rPr lang="zh-CN" altLang="en-US" sz="2400" b="1" dirty="0">
                <a:latin typeface="华文新魏" panose="02010800040101010101" pitchFamily="2" charset="-122"/>
                <a:ea typeface="华文新魏" panose="02010800040101010101" pitchFamily="2" charset="-122"/>
              </a:rPr>
              <a:t>表达式被计算。</a:t>
            </a:r>
            <a:endParaRPr lang="en-US" altLang="zh-CN" sz="2400" b="1" dirty="0">
              <a:latin typeface="华文新魏" panose="02010800040101010101" pitchFamily="2" charset="-122"/>
              <a:ea typeface="华文新魏" panose="02010800040101010101" pitchFamily="2" charset="-122"/>
            </a:endParaRPr>
          </a:p>
          <a:p>
            <a:pPr marL="228600" indent="-228600">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若未定义存储该临时类对象的变量，则称该</a:t>
            </a:r>
            <a:r>
              <a:rPr lang="en-US" altLang="zh-CN" sz="2400" b="1" dirty="0">
                <a:latin typeface="华文新魏" panose="02010800040101010101" pitchFamily="2" charset="-122"/>
                <a:ea typeface="华文新魏" panose="02010800040101010101" pitchFamily="2" charset="-122"/>
              </a:rPr>
              <a:t>Lambda</a:t>
            </a:r>
            <a:r>
              <a:rPr lang="zh-CN" altLang="en-US" sz="2400" b="1" dirty="0">
                <a:latin typeface="华文新魏" panose="02010800040101010101" pitchFamily="2" charset="-122"/>
                <a:ea typeface="华文新魏" panose="02010800040101010101" pitchFamily="2" charset="-122"/>
              </a:rPr>
              <a:t>表达式没被计算。</a:t>
            </a:r>
            <a:endParaRPr lang="en-US" altLang="zh-CN" sz="2400" b="1" dirty="0">
              <a:latin typeface="华文新魏" panose="02010800040101010101" pitchFamily="2" charset="-122"/>
              <a:ea typeface="华文新魏" panose="02010800040101010101" pitchFamily="2" charset="-122"/>
            </a:endParaRPr>
          </a:p>
          <a:p>
            <a:pPr marL="228600" indent="-228600">
              <a:spcBef>
                <a:spcPts val="500"/>
              </a:spcBef>
              <a:buFont typeface="Wingdings" panose="05000000000000000000" pitchFamily="2" charset="2"/>
              <a:buChar char="l"/>
              <a:defRPr/>
            </a:pPr>
            <a:r>
              <a:rPr lang="en-US" altLang="zh-CN" sz="2400" b="1" dirty="0">
                <a:latin typeface="华文新魏" panose="02010800040101010101" pitchFamily="2" charset="-122"/>
                <a:ea typeface="华文新魏" panose="02010800040101010101" pitchFamily="2" charset="-122"/>
              </a:rPr>
              <a:t>Lambda</a:t>
            </a:r>
            <a:r>
              <a:rPr lang="zh-CN" altLang="en-US" sz="2400" b="1" dirty="0">
                <a:latin typeface="华文新魏" panose="02010800040101010101" pitchFamily="2" charset="-122"/>
                <a:ea typeface="华文新魏" panose="02010800040101010101" pitchFamily="2" charset="-122"/>
              </a:rPr>
              <a:t>表达式的声明格式为</a:t>
            </a:r>
            <a:endParaRPr lang="en-US" altLang="zh-CN" sz="2400" b="1" dirty="0">
              <a:latin typeface="华文新魏" panose="02010800040101010101" pitchFamily="2" charset="-122"/>
              <a:ea typeface="华文新魏" panose="02010800040101010101" pitchFamily="2" charset="-122"/>
            </a:endParaRPr>
          </a:p>
          <a:p>
            <a:pPr marL="685800" lvl="1" indent="-228600">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 </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捕获列表</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形参列表</a:t>
            </a:r>
            <a:r>
              <a:rPr lang="en-US" altLang="zh-CN" sz="2400" b="1" dirty="0">
                <a:latin typeface="华文新魏" panose="02010800040101010101" pitchFamily="2" charset="-122"/>
                <a:ea typeface="华文新魏" panose="02010800040101010101" pitchFamily="2" charset="-122"/>
              </a:rPr>
              <a:t>) mutable </a:t>
            </a:r>
            <a:r>
              <a:rPr lang="zh-CN" altLang="en-US" sz="2400" b="1" dirty="0">
                <a:latin typeface="华文新魏" panose="02010800040101010101" pitchFamily="2" charset="-122"/>
                <a:ea typeface="华文新魏" panose="02010800040101010101" pitchFamily="2" charset="-122"/>
              </a:rPr>
              <a:t>异常说明 </a:t>
            </a:r>
            <a:r>
              <a:rPr lang="en-US" altLang="zh-CN" sz="2400" b="1" dirty="0">
                <a:latin typeface="华文新魏" panose="02010800040101010101" pitchFamily="2" charset="-122"/>
                <a:ea typeface="华文新魏" panose="02010800040101010101" pitchFamily="2" charset="-122"/>
              </a:rPr>
              <a:t>-&gt; </a:t>
            </a:r>
            <a:r>
              <a:rPr lang="zh-CN" altLang="en-US" sz="2400" b="1" dirty="0">
                <a:latin typeface="华文新魏" panose="02010800040101010101" pitchFamily="2" charset="-122"/>
                <a:ea typeface="华文新魏" panose="02010800040101010101" pitchFamily="2" charset="-122"/>
              </a:rPr>
              <a:t>返回类型 </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函数体</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 </a:t>
            </a:r>
            <a:endParaRPr lang="en-US" altLang="zh-CN" sz="2400" b="1" dirty="0">
              <a:latin typeface="华文新魏" panose="02010800040101010101" pitchFamily="2" charset="-122"/>
              <a:ea typeface="华文新魏" panose="02010800040101010101" pitchFamily="2" charset="-122"/>
            </a:endParaRPr>
          </a:p>
          <a:p>
            <a:pPr marL="685800" lvl="1" indent="-228600">
              <a:spcBef>
                <a:spcPts val="500"/>
              </a:spcBef>
              <a:buFont typeface="Wingdings" panose="05000000000000000000" pitchFamily="2" charset="2"/>
              <a:buChar char="l"/>
              <a:defRPr/>
            </a:pPr>
            <a:r>
              <a:rPr lang="en-US" altLang="zh-CN" sz="2400" b="1" dirty="0">
                <a:latin typeface="华文新魏" panose="02010800040101010101" pitchFamily="2" charset="-122"/>
                <a:ea typeface="华文新魏" panose="02010800040101010101" pitchFamily="2" charset="-122"/>
              </a:rPr>
              <a:t>  </a:t>
            </a:r>
            <a:r>
              <a:rPr lang="zh-CN" altLang="en-US" sz="2400" b="1" dirty="0">
                <a:latin typeface="华文新魏" panose="02010800040101010101" pitchFamily="2" charset="-122"/>
                <a:ea typeface="华文新魏" panose="02010800040101010101" pitchFamily="2" charset="-122"/>
              </a:rPr>
              <a:t>例如，</a:t>
            </a:r>
            <a:r>
              <a:rPr lang="en-US" altLang="zh-CN" sz="2400" b="1" dirty="0">
                <a:latin typeface="华文新魏" panose="02010800040101010101" pitchFamily="2" charset="-122"/>
                <a:ea typeface="华文新魏" panose="02010800040101010101" pitchFamily="2" charset="-122"/>
              </a:rPr>
              <a:t>auto f = [ ](int x=1)-&gt;int { return x; };</a:t>
            </a:r>
          </a:p>
          <a:p>
            <a:pPr marL="228600" indent="-228600">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捕获列表的参数用于捕获</a:t>
            </a:r>
            <a:r>
              <a:rPr lang="en-US" altLang="zh-CN" sz="2400" b="1" dirty="0">
                <a:latin typeface="华文新魏" panose="02010800040101010101" pitchFamily="2" charset="-122"/>
                <a:ea typeface="华文新魏" panose="02010800040101010101" pitchFamily="2" charset="-122"/>
              </a:rPr>
              <a:t>Lambda</a:t>
            </a:r>
            <a:r>
              <a:rPr lang="zh-CN" altLang="en-US" sz="2400" b="1" dirty="0">
                <a:latin typeface="华文新魏" panose="02010800040101010101" pitchFamily="2" charset="-122"/>
                <a:ea typeface="华文新魏" panose="02010800040101010101" pitchFamily="2" charset="-122"/>
              </a:rPr>
              <a:t>表达式的外部变量。</a:t>
            </a:r>
            <a:endParaRPr lang="en-US" altLang="zh-CN" sz="2400" b="1" dirty="0">
              <a:latin typeface="华文新魏" panose="02010800040101010101" pitchFamily="2" charset="-122"/>
              <a:ea typeface="华文新魏" panose="02010800040101010101" pitchFamily="2" charset="-122"/>
            </a:endParaRPr>
          </a:p>
          <a:p>
            <a:pPr marL="228600" indent="-228600">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临时类重载</a:t>
            </a:r>
            <a:r>
              <a:rPr lang="en-US" altLang="zh-CN" sz="2400" b="1" dirty="0">
                <a:latin typeface="华文新魏" panose="02010800040101010101" pitchFamily="2" charset="-122"/>
                <a:ea typeface="华文新魏" panose="02010800040101010101" pitchFamily="2" charset="-122"/>
              </a:rPr>
              <a:t>operator( ) (…) </a:t>
            </a:r>
            <a:r>
              <a:rPr lang="zh-CN" altLang="en-US" sz="2400" b="1" dirty="0">
                <a:latin typeface="华文新魏" panose="02010800040101010101" pitchFamily="2" charset="-122"/>
                <a:ea typeface="华文新魏" panose="02010800040101010101" pitchFamily="2" charset="-122"/>
              </a:rPr>
              <a:t>；当调用</a:t>
            </a:r>
            <a:r>
              <a:rPr lang="en-US" altLang="zh-CN" sz="2400" b="1" dirty="0">
                <a:latin typeface="华文新魏" panose="02010800040101010101" pitchFamily="2" charset="-122"/>
                <a:ea typeface="华文新魏" panose="02010800040101010101" pitchFamily="2" charset="-122"/>
              </a:rPr>
              <a:t>f(3)</a:t>
            </a:r>
            <a:r>
              <a:rPr lang="zh-CN" altLang="en-US" sz="2400" b="1" dirty="0">
                <a:latin typeface="华文新魏" panose="02010800040101010101" pitchFamily="2" charset="-122"/>
                <a:ea typeface="华文新魏" panose="02010800040101010101" pitchFamily="2" charset="-122"/>
              </a:rPr>
              <a:t>时，等价于</a:t>
            </a:r>
            <a:r>
              <a:rPr lang="en-US" altLang="zh-CN" sz="2400" b="1" dirty="0" err="1">
                <a:latin typeface="华文新魏" panose="02010800040101010101" pitchFamily="2" charset="-122"/>
                <a:ea typeface="华文新魏" panose="02010800040101010101" pitchFamily="2" charset="-122"/>
              </a:rPr>
              <a:t>f.operator</a:t>
            </a:r>
            <a:r>
              <a:rPr lang="en-US" altLang="zh-CN" sz="2400" b="1" dirty="0">
                <a:latin typeface="华文新魏" panose="02010800040101010101" pitchFamily="2" charset="-122"/>
                <a:ea typeface="华文新魏" panose="02010800040101010101" pitchFamily="2" charset="-122"/>
              </a:rPr>
              <a:t>( )(3)</a:t>
            </a:r>
          </a:p>
          <a:p>
            <a:pPr marL="685800" lvl="1" indent="-228600">
              <a:spcBef>
                <a:spcPts val="500"/>
              </a:spcBef>
              <a:buFont typeface="Wingdings" panose="05000000000000000000" pitchFamily="2" charset="2"/>
              <a:buChar char="l"/>
              <a:defRPr/>
            </a:pPr>
            <a:r>
              <a:rPr lang="en-US" altLang="zh-CN" sz="2400" b="1" dirty="0">
                <a:solidFill>
                  <a:srgbClr val="FF0000"/>
                </a:solidFill>
                <a:latin typeface="华文新魏" panose="02010800040101010101" pitchFamily="2" charset="-122"/>
                <a:ea typeface="华文新魏" panose="02010800040101010101" pitchFamily="2" charset="-122"/>
              </a:rPr>
              <a:t>Lambda</a:t>
            </a:r>
            <a:r>
              <a:rPr lang="zh-CN" altLang="en-US" sz="2400" b="1" dirty="0">
                <a:solidFill>
                  <a:srgbClr val="FF0000"/>
                </a:solidFill>
                <a:latin typeface="华文新魏" panose="02010800040101010101" pitchFamily="2" charset="-122"/>
                <a:ea typeface="华文新魏" panose="02010800040101010101" pitchFamily="2" charset="-122"/>
              </a:rPr>
              <a:t>表达式被编译成函数对象，函数对象名为</a:t>
            </a:r>
            <a:r>
              <a:rPr lang="en-US" altLang="zh-CN" sz="2400" b="1" dirty="0">
                <a:solidFill>
                  <a:srgbClr val="FF0000"/>
                </a:solidFill>
                <a:latin typeface="华文新魏" panose="02010800040101010101" pitchFamily="2" charset="-122"/>
                <a:ea typeface="华文新魏" panose="02010800040101010101" pitchFamily="2" charset="-122"/>
              </a:rPr>
              <a:t>f</a:t>
            </a:r>
          </a:p>
        </p:txBody>
      </p:sp>
    </p:spTree>
    <p:extLst>
      <p:ext uri="{BB962C8B-B14F-4D97-AF65-F5344CB8AC3E}">
        <p14:creationId xmlns:p14="http://schemas.microsoft.com/office/powerpoint/2010/main" val="34748343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灯片编号占位符 5"/>
          <p:cNvSpPr>
            <a:spLocks noGrp="1"/>
          </p:cNvSpPr>
          <p:nvPr>
            <p:ph type="sldNum" sz="quarter" idx="12"/>
          </p:nvPr>
        </p:nvSpPr>
        <p:spPr>
          <a:noFill/>
        </p:spPr>
        <p:txBody>
          <a:bodyPr/>
          <a:lstStyle/>
          <a:p>
            <a:fld id="{BCD00D9C-2431-454A-B9FF-4535997D6782}" type="slidenum">
              <a:rPr lang="en-US" altLang="zh-CN" smtClean="0"/>
              <a:pPr/>
              <a:t>45</a:t>
            </a:fld>
            <a:endParaRPr lang="en-US" altLang="zh-CN"/>
          </a:p>
        </p:txBody>
      </p:sp>
      <p:sp>
        <p:nvSpPr>
          <p:cNvPr id="269316" name="Rectangle 3"/>
          <p:cNvSpPr>
            <a:spLocks noGrp="1" noChangeArrowheads="1"/>
          </p:cNvSpPr>
          <p:nvPr>
            <p:ph type="body" idx="1"/>
          </p:nvPr>
        </p:nvSpPr>
        <p:spPr>
          <a:xfrm>
            <a:off x="1740846" y="737536"/>
            <a:ext cx="8569325" cy="2016224"/>
          </a:xfrm>
        </p:spPr>
        <p:txBody>
          <a:bodyPr>
            <a:noAutofit/>
          </a:bodyPr>
          <a:lstStyle/>
          <a:p>
            <a:pPr marL="0" indent="0">
              <a:buNone/>
            </a:pPr>
            <a:r>
              <a:rPr lang="zh-CN" altLang="en-US" sz="2000" b="1" dirty="0">
                <a:latin typeface="华文新魏" panose="02010800040101010101" pitchFamily="2" charset="-122"/>
                <a:ea typeface="华文新魏" panose="02010800040101010101" pitchFamily="2" charset="-122"/>
              </a:rPr>
              <a:t>为多目运算符</a:t>
            </a:r>
          </a:p>
          <a:p>
            <a:pPr>
              <a:lnSpc>
                <a:spcPct val="90000"/>
              </a:lnSpc>
              <a:buNone/>
            </a:pPr>
            <a:r>
              <a:rPr lang="zh-CN" altLang="en-US" sz="20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		int sum(int x, int y) { return x + y;}</a:t>
            </a:r>
          </a:p>
          <a:p>
            <a:pPr>
              <a:lnSpc>
                <a:spcPct val="90000"/>
              </a:lnSpc>
              <a:buNone/>
            </a:pPr>
            <a:r>
              <a:rPr lang="en-US" altLang="zh-CN" sz="2000" b="1" dirty="0">
                <a:latin typeface="华文新魏" panose="02010800040101010101" pitchFamily="2" charset="-122"/>
                <a:ea typeface="华文新魏" panose="02010800040101010101" pitchFamily="2" charset="-122"/>
              </a:rPr>
              <a:t>   		int s = </a:t>
            </a:r>
            <a:r>
              <a:rPr lang="en-US" altLang="zh-CN" sz="2000" b="1" dirty="0">
                <a:solidFill>
                  <a:srgbClr val="FF0000"/>
                </a:solidFill>
                <a:latin typeface="华文新魏" panose="02010800040101010101" pitchFamily="2" charset="-122"/>
                <a:ea typeface="华文新魏" panose="02010800040101010101" pitchFamily="2" charset="-122"/>
              </a:rPr>
              <a:t>sum</a:t>
            </a:r>
            <a:r>
              <a:rPr lang="en-US" altLang="zh-CN" sz="2000" b="1" dirty="0">
                <a:latin typeface="华文新魏" panose="02010800040101010101" pitchFamily="2" charset="-122"/>
                <a:ea typeface="华文新魏" panose="02010800040101010101" pitchFamily="2" charset="-122"/>
              </a:rPr>
              <a:t> (</a:t>
            </a:r>
            <a:r>
              <a:rPr lang="en-US" altLang="zh-CN" sz="2000" b="1" dirty="0">
                <a:solidFill>
                  <a:srgbClr val="FF0000"/>
                </a:solidFill>
                <a:latin typeface="华文新魏" panose="02010800040101010101" pitchFamily="2" charset="-122"/>
                <a:ea typeface="华文新魏" panose="02010800040101010101" pitchFamily="2" charset="-122"/>
              </a:rPr>
              <a:t>1</a:t>
            </a:r>
            <a:r>
              <a:rPr lang="en-US" altLang="zh-CN" sz="2000" b="1" dirty="0">
                <a:latin typeface="华文新魏" panose="02010800040101010101" pitchFamily="2" charset="-122"/>
                <a:ea typeface="华文新魏" panose="02010800040101010101" pitchFamily="2" charset="-122"/>
              </a:rPr>
              <a:t>,</a:t>
            </a:r>
            <a:r>
              <a:rPr lang="en-US" altLang="zh-CN" sz="2000" b="1" dirty="0">
                <a:solidFill>
                  <a:srgbClr val="FF0000"/>
                </a:solidFill>
                <a:latin typeface="华文新魏" panose="02010800040101010101" pitchFamily="2" charset="-122"/>
                <a:ea typeface="华文新魏" panose="02010800040101010101" pitchFamily="2" charset="-122"/>
              </a:rPr>
              <a:t>2</a:t>
            </a:r>
            <a:r>
              <a:rPr lang="en-US" altLang="zh-CN" sz="20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三个操作数</a:t>
            </a:r>
            <a:r>
              <a:rPr lang="en-US" altLang="zh-CN" sz="2000" b="1" dirty="0">
                <a:latin typeface="华文新魏" panose="02010800040101010101" pitchFamily="2" charset="-122"/>
                <a:ea typeface="华文新魏" panose="02010800040101010101" pitchFamily="2" charset="-122"/>
              </a:rPr>
              <a:t>sum, 1, 2</a:t>
            </a:r>
          </a:p>
          <a:p>
            <a:pPr>
              <a:lnSpc>
                <a:spcPct val="90000"/>
              </a:lnSpc>
              <a:buNone/>
            </a:pPr>
            <a:r>
              <a:rPr lang="en-US" altLang="zh-CN" sz="20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第一个操作数为函数名，这里把函数名看做函数对象</a:t>
            </a:r>
          </a:p>
          <a:p>
            <a:pPr marL="0" indent="0">
              <a:buNone/>
            </a:pPr>
            <a:r>
              <a:rPr lang="en-US" altLang="zh-CN" sz="20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只能通过类的普通成员函数重载，这意味着</a:t>
            </a:r>
            <a:r>
              <a:rPr lang="en-US" altLang="zh-CN" sz="20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第一个操作数必须是</a:t>
            </a:r>
            <a:r>
              <a:rPr lang="en-US" altLang="zh-CN" sz="2000" b="1" dirty="0">
                <a:latin typeface="华文新魏" panose="02010800040101010101" pitchFamily="2" charset="-122"/>
                <a:ea typeface="华文新魏" panose="02010800040101010101" pitchFamily="2" charset="-122"/>
              </a:rPr>
              <a:t>this</a:t>
            </a:r>
            <a:r>
              <a:rPr lang="zh-CN" altLang="en-US" sz="2000" b="1" dirty="0">
                <a:latin typeface="华文新魏" panose="02010800040101010101" pitchFamily="2" charset="-122"/>
                <a:ea typeface="华文新魏" panose="02010800040101010101" pitchFamily="2" charset="-122"/>
              </a:rPr>
              <a:t>指针指向的类对象，这样的对象称为</a:t>
            </a:r>
            <a:r>
              <a:rPr lang="zh-CN" altLang="en-US" sz="2000" b="1" dirty="0">
                <a:solidFill>
                  <a:srgbClr val="FF0000"/>
                </a:solidFill>
                <a:latin typeface="华文新魏" panose="02010800040101010101" pitchFamily="2" charset="-122"/>
                <a:ea typeface="华文新魏" panose="02010800040101010101" pitchFamily="2" charset="-122"/>
              </a:rPr>
              <a:t>函数对象</a:t>
            </a:r>
            <a:r>
              <a:rPr lang="zh-CN" altLang="en-US" sz="2000" b="1" dirty="0">
                <a:latin typeface="华文新魏" panose="02010800040101010101" pitchFamily="2" charset="-122"/>
                <a:ea typeface="华文新魏" panose="02010800040101010101" pitchFamily="2" charset="-122"/>
              </a:rPr>
              <a:t>。</a:t>
            </a:r>
          </a:p>
          <a:p>
            <a:pPr eaLnBrk="1" hangingPunct="1">
              <a:buFontTx/>
              <a:buNone/>
            </a:pPr>
            <a:endParaRPr lang="en-US" altLang="zh-CN" sz="2400" dirty="0"/>
          </a:p>
        </p:txBody>
      </p:sp>
      <p:sp>
        <p:nvSpPr>
          <p:cNvPr id="7" name="Rectangle 4">
            <a:extLst>
              <a:ext uri="{FF2B5EF4-FFF2-40B4-BE49-F238E27FC236}">
                <a16:creationId xmlns:a16="http://schemas.microsoft.com/office/drawing/2014/main" id="{637469BA-7536-416B-877B-4C695BBD0CC8}"/>
              </a:ext>
            </a:extLst>
          </p:cNvPr>
          <p:cNvSpPr>
            <a:spLocks noGrp="1" noChangeArrowheads="1"/>
          </p:cNvSpPr>
          <p:nvPr>
            <p:ph type="title"/>
          </p:nvPr>
        </p:nvSpPr>
        <p:spPr>
          <a:xfrm>
            <a:off x="1667508" y="-28845"/>
            <a:ext cx="7772400" cy="838200"/>
          </a:xfrm>
        </p:spPr>
        <p:txBody>
          <a:bodyPr/>
          <a:lstStyle/>
          <a:p>
            <a:pPr algn="l"/>
            <a:r>
              <a:rPr lang="zh-CN" altLang="en-US" sz="3600" b="1" dirty="0">
                <a:solidFill>
                  <a:srgbClr val="FF0000"/>
                </a:solidFill>
                <a:latin typeface="微软雅黑" pitchFamily="34" charset="-122"/>
                <a:ea typeface="微软雅黑" pitchFamily="34" charset="-122"/>
              </a:rPr>
              <a:t>重载函数调用操作符（）</a:t>
            </a:r>
          </a:p>
        </p:txBody>
      </p:sp>
      <p:sp>
        <p:nvSpPr>
          <p:cNvPr id="5" name="TextBox 5">
            <a:extLst>
              <a:ext uri="{FF2B5EF4-FFF2-40B4-BE49-F238E27FC236}">
                <a16:creationId xmlns:a16="http://schemas.microsoft.com/office/drawing/2014/main" id="{229EE43C-1F23-4010-B9E5-80437433DAB1}"/>
              </a:ext>
            </a:extLst>
          </p:cNvPr>
          <p:cNvSpPr txBox="1">
            <a:spLocks noChangeArrowheads="1"/>
          </p:cNvSpPr>
          <p:nvPr/>
        </p:nvSpPr>
        <p:spPr bwMode="auto">
          <a:xfrm>
            <a:off x="838200" y="2996952"/>
            <a:ext cx="10515600" cy="3861048"/>
          </a:xfrm>
          <a:prstGeom prst="rect">
            <a:avLst/>
          </a:prstGeom>
          <a:solidFill>
            <a:schemeClr val="accent6">
              <a:lumMod val="75000"/>
              <a:alpha val="44000"/>
            </a:schemeClr>
          </a:solidFill>
          <a:ln w="9525">
            <a:solidFill>
              <a:schemeClr val="accent1"/>
            </a:solidFill>
            <a:miter lim="800000"/>
            <a:headEnd/>
            <a:tailEnd/>
          </a:ln>
        </p:spPr>
        <p:txBody>
          <a:bodyPr/>
          <a:lstStyle/>
          <a:p>
            <a:pPr>
              <a:lnSpc>
                <a:spcPct val="120000"/>
              </a:lnSpc>
            </a:pPr>
            <a:r>
              <a:rPr lang="en-US" altLang="zh-CN" sz="2000" b="1" dirty="0">
                <a:latin typeface="华文新魏" panose="02010800040101010101" pitchFamily="2" charset="-122"/>
                <a:ea typeface="华文新魏" panose="02010800040101010101" pitchFamily="2" charset="-122"/>
              </a:rPr>
              <a:t>class </a:t>
            </a:r>
            <a:r>
              <a:rPr lang="en-US" altLang="zh-CN" sz="2000" b="1" dirty="0" err="1">
                <a:latin typeface="华文新魏" panose="02010800040101010101" pitchFamily="2" charset="-122"/>
                <a:ea typeface="华文新魏" panose="02010800040101010101" pitchFamily="2" charset="-122"/>
              </a:rPr>
              <a:t>AbsInt</a:t>
            </a:r>
            <a:r>
              <a:rPr lang="en-US" altLang="zh-CN" sz="2000" b="1" dirty="0">
                <a:latin typeface="华文新魏" panose="02010800040101010101" pitchFamily="2" charset="-122"/>
                <a:ea typeface="华文新魏" panose="02010800040101010101" pitchFamily="2" charset="-122"/>
              </a:rPr>
              <a:t>{</a:t>
            </a:r>
          </a:p>
          <a:p>
            <a:pPr>
              <a:lnSpc>
                <a:spcPct val="120000"/>
              </a:lnSpc>
            </a:pPr>
            <a:r>
              <a:rPr lang="en-US" altLang="zh-CN" sz="2000" b="1" dirty="0">
                <a:latin typeface="华文新魏" panose="02010800040101010101" pitchFamily="2" charset="-122"/>
                <a:ea typeface="华文新魏" panose="02010800040101010101" pitchFamily="2" charset="-122"/>
              </a:rPr>
              <a:t>public:</a:t>
            </a:r>
          </a:p>
          <a:p>
            <a:pPr>
              <a:lnSpc>
                <a:spcPct val="120000"/>
              </a:lnSpc>
            </a:pPr>
            <a:r>
              <a:rPr lang="en-US" altLang="zh-CN" sz="20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语法：</a:t>
            </a:r>
            <a:r>
              <a:rPr lang="en-US" altLang="zh-CN" sz="2000" b="1" dirty="0" err="1">
                <a:solidFill>
                  <a:srgbClr val="0000FF"/>
                </a:solidFill>
                <a:latin typeface="华文新魏" panose="02010800040101010101" pitchFamily="2" charset="-122"/>
                <a:ea typeface="华文新魏" panose="02010800040101010101" pitchFamily="2" charset="-122"/>
              </a:rPr>
              <a:t>returnType</a:t>
            </a:r>
            <a:r>
              <a:rPr lang="en-US" altLang="zh-CN" sz="2000" b="1" dirty="0">
                <a:solidFill>
                  <a:srgbClr val="FF0000"/>
                </a:solidFill>
                <a:latin typeface="华文新魏" panose="02010800040101010101" pitchFamily="2" charset="-122"/>
                <a:ea typeface="华文新魏" panose="02010800040101010101" pitchFamily="2" charset="-122"/>
              </a:rPr>
              <a:t> operator( ) (</a:t>
            </a:r>
            <a:r>
              <a:rPr lang="zh-CN" altLang="en-US" sz="2000" b="1" dirty="0">
                <a:solidFill>
                  <a:srgbClr val="0000FF"/>
                </a:solidFill>
                <a:latin typeface="华文新魏" panose="02010800040101010101" pitchFamily="2" charset="-122"/>
                <a:ea typeface="华文新魏" panose="02010800040101010101" pitchFamily="2" charset="-122"/>
              </a:rPr>
              <a:t>参数列表</a:t>
            </a:r>
            <a:r>
              <a:rPr lang="en-US" altLang="zh-CN" sz="2000" b="1" dirty="0">
                <a:solidFill>
                  <a:srgbClr val="FF0000"/>
                </a:solidFill>
                <a:latin typeface="华文新魏" panose="02010800040101010101" pitchFamily="2" charset="-122"/>
                <a:ea typeface="华文新魏" panose="02010800040101010101" pitchFamily="2" charset="-122"/>
              </a:rPr>
              <a:t>)</a:t>
            </a:r>
          </a:p>
          <a:p>
            <a:pPr>
              <a:lnSpc>
                <a:spcPct val="120000"/>
              </a:lnSpc>
            </a:pPr>
            <a:r>
              <a:rPr lang="en-US" altLang="zh-CN" sz="20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调用：</a:t>
            </a:r>
            <a:r>
              <a:rPr lang="en-US" altLang="zh-CN" sz="2000" b="1" dirty="0" err="1">
                <a:latin typeface="华文新魏" panose="02010800040101010101" pitchFamily="2" charset="-122"/>
                <a:ea typeface="华文新魏" panose="02010800040101010101" pitchFamily="2" charset="-122"/>
              </a:rPr>
              <a:t>objectofAbsInt</a:t>
            </a:r>
            <a:r>
              <a:rPr lang="en-US" altLang="zh-CN" sz="2000" b="1" dirty="0">
                <a:latin typeface="华文新魏" panose="02010800040101010101" pitchFamily="2" charset="-122"/>
                <a:ea typeface="华文新魏" panose="02010800040101010101" pitchFamily="2" charset="-122"/>
              </a:rPr>
              <a:t>(</a:t>
            </a:r>
            <a:r>
              <a:rPr lang="zh-CN" altLang="en-US" sz="2000" b="1" dirty="0">
                <a:latin typeface="华文新魏" panose="02010800040101010101" pitchFamily="2" charset="-122"/>
                <a:ea typeface="华文新魏" panose="02010800040101010101" pitchFamily="2" charset="-122"/>
              </a:rPr>
              <a:t>实参</a:t>
            </a:r>
            <a:r>
              <a:rPr lang="en-US" altLang="zh-CN" sz="2000" b="1" dirty="0">
                <a:latin typeface="华文新魏" panose="02010800040101010101" pitchFamily="2" charset="-122"/>
                <a:ea typeface="华文新魏" panose="02010800040101010101" pitchFamily="2" charset="-122"/>
              </a:rPr>
              <a:t>)</a:t>
            </a:r>
            <a:r>
              <a:rPr lang="zh-CN" altLang="en-US" sz="2000" b="1" dirty="0">
                <a:latin typeface="华文新魏" panose="02010800040101010101" pitchFamily="2" charset="-122"/>
                <a:ea typeface="华文新魏" panose="02010800040101010101" pitchFamily="2" charset="-122"/>
              </a:rPr>
              <a:t>，类</a:t>
            </a:r>
            <a:r>
              <a:rPr lang="en-US" altLang="zh-CN" sz="2000" b="1" dirty="0" err="1">
                <a:latin typeface="华文新魏" panose="02010800040101010101" pitchFamily="2" charset="-122"/>
                <a:ea typeface="华文新魏" panose="02010800040101010101" pitchFamily="2" charset="-122"/>
              </a:rPr>
              <a:t>AbsInt</a:t>
            </a:r>
            <a:r>
              <a:rPr lang="zh-CN" altLang="en-US" sz="2000" b="1" dirty="0">
                <a:latin typeface="华文新魏" panose="02010800040101010101" pitchFamily="2" charset="-122"/>
                <a:ea typeface="华文新魏" panose="02010800040101010101" pitchFamily="2" charset="-122"/>
              </a:rPr>
              <a:t>的对象称为函数对象</a:t>
            </a:r>
          </a:p>
          <a:p>
            <a:pPr>
              <a:lnSpc>
                <a:spcPct val="120000"/>
              </a:lnSpc>
            </a:pPr>
            <a:r>
              <a:rPr lang="zh-CN" altLang="en-US" sz="20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int operator()( int </a:t>
            </a:r>
            <a:r>
              <a:rPr lang="en-US" altLang="zh-CN" sz="2000" b="1" dirty="0" err="1">
                <a:latin typeface="华文新魏" panose="02010800040101010101" pitchFamily="2" charset="-122"/>
                <a:ea typeface="华文新魏" panose="02010800040101010101" pitchFamily="2" charset="-122"/>
              </a:rPr>
              <a:t>val</a:t>
            </a:r>
            <a:r>
              <a:rPr lang="en-US" altLang="zh-CN" sz="2000" b="1" dirty="0">
                <a:latin typeface="华文新魏" panose="02010800040101010101" pitchFamily="2" charset="-122"/>
                <a:ea typeface="华文新魏" panose="02010800040101010101" pitchFamily="2" charset="-122"/>
              </a:rPr>
              <a:t>) { return </a:t>
            </a:r>
            <a:r>
              <a:rPr lang="en-US" altLang="zh-CN" sz="2000" b="1" dirty="0" err="1">
                <a:latin typeface="华文新魏" panose="02010800040101010101" pitchFamily="2" charset="-122"/>
                <a:ea typeface="华文新魏" panose="02010800040101010101" pitchFamily="2" charset="-122"/>
              </a:rPr>
              <a:t>val</a:t>
            </a:r>
            <a:r>
              <a:rPr lang="en-US" altLang="zh-CN" sz="2000" b="1" dirty="0">
                <a:latin typeface="华文新魏" panose="02010800040101010101" pitchFamily="2" charset="-122"/>
                <a:ea typeface="华文新魏" panose="02010800040101010101" pitchFamily="2" charset="-122"/>
              </a:rPr>
              <a:t> &gt; 0? </a:t>
            </a:r>
            <a:r>
              <a:rPr lang="en-US" altLang="zh-CN" sz="2000" b="1" dirty="0" err="1">
                <a:latin typeface="华文新魏" panose="02010800040101010101" pitchFamily="2" charset="-122"/>
                <a:ea typeface="华文新魏" panose="02010800040101010101" pitchFamily="2" charset="-122"/>
              </a:rPr>
              <a:t>val</a:t>
            </a:r>
            <a:r>
              <a:rPr lang="en-US" altLang="zh-CN" sz="2000" b="1" dirty="0">
                <a:latin typeface="华文新魏" panose="02010800040101010101" pitchFamily="2" charset="-122"/>
                <a:ea typeface="华文新魏" panose="02010800040101010101" pitchFamily="2" charset="-122"/>
              </a:rPr>
              <a:t>:-</a:t>
            </a:r>
            <a:r>
              <a:rPr lang="en-US" altLang="zh-CN" sz="2000" b="1" dirty="0" err="1">
                <a:latin typeface="华文新魏" panose="02010800040101010101" pitchFamily="2" charset="-122"/>
                <a:ea typeface="华文新魏" panose="02010800040101010101" pitchFamily="2" charset="-122"/>
              </a:rPr>
              <a:t>val</a:t>
            </a:r>
            <a:r>
              <a:rPr lang="en-US" altLang="zh-CN" sz="2000" b="1" dirty="0">
                <a:latin typeface="华文新魏" panose="02010800040101010101" pitchFamily="2" charset="-122"/>
                <a:ea typeface="华文新魏" panose="02010800040101010101" pitchFamily="2" charset="-122"/>
              </a:rPr>
              <a:t>; }</a:t>
            </a:r>
          </a:p>
          <a:p>
            <a:pPr>
              <a:lnSpc>
                <a:spcPct val="120000"/>
              </a:lnSpc>
            </a:pPr>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absInt</a:t>
            </a:r>
            <a:r>
              <a:rPr lang="en-US" altLang="zh-CN" sz="2000" b="1" dirty="0">
                <a:latin typeface="华文新魏" panose="02010800040101010101" pitchFamily="2" charset="-122"/>
                <a:ea typeface="华文新魏" panose="02010800040101010101" pitchFamily="2" charset="-122"/>
              </a:rPr>
              <a:t>;</a:t>
            </a:r>
          </a:p>
          <a:p>
            <a:pPr>
              <a:lnSpc>
                <a:spcPct val="120000"/>
              </a:lnSpc>
            </a:pPr>
            <a:r>
              <a:rPr lang="en-US" altLang="zh-CN" sz="2000" b="1" dirty="0">
                <a:latin typeface="华文新魏" panose="02010800040101010101" pitchFamily="2" charset="-122"/>
                <a:ea typeface="华文新魏" panose="02010800040101010101" pitchFamily="2" charset="-122"/>
              </a:rPr>
              <a:t>int i = </a:t>
            </a:r>
            <a:r>
              <a:rPr lang="en-US" altLang="zh-CN" sz="2000" b="1" dirty="0" err="1">
                <a:latin typeface="华文新魏" panose="02010800040101010101" pitchFamily="2" charset="-122"/>
                <a:ea typeface="华文新魏" panose="02010800040101010101" pitchFamily="2" charset="-122"/>
              </a:rPr>
              <a:t>absInt</a:t>
            </a:r>
            <a:r>
              <a:rPr lang="en-US" altLang="zh-CN" sz="2000" b="1" dirty="0">
                <a:latin typeface="华文新魏" panose="02010800040101010101" pitchFamily="2" charset="-122"/>
                <a:ea typeface="华文新魏" panose="02010800040101010101" pitchFamily="2" charset="-122"/>
              </a:rPr>
              <a:t>(-1); //</a:t>
            </a:r>
            <a:r>
              <a:rPr lang="zh-CN" altLang="en-US" sz="2000" b="1" dirty="0">
                <a:latin typeface="华文新魏" panose="02010800040101010101" pitchFamily="2" charset="-122"/>
                <a:ea typeface="华文新魏" panose="02010800040101010101" pitchFamily="2" charset="-122"/>
              </a:rPr>
              <a:t>函数对象可以作为函数的参数</a:t>
            </a:r>
            <a:r>
              <a:rPr lang="en-US" altLang="zh-CN" sz="20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这意味着我们可以将函数当做对象传递</a:t>
            </a:r>
            <a:r>
              <a:rPr lang="en-US" altLang="zh-CN" sz="20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在模板编程里广泛使用。在</a:t>
            </a:r>
            <a:r>
              <a:rPr lang="en-US" altLang="zh-CN" sz="2000" b="1" dirty="0">
                <a:latin typeface="华文新魏" panose="02010800040101010101" pitchFamily="2" charset="-122"/>
                <a:ea typeface="华文新魏" panose="02010800040101010101" pitchFamily="2" charset="-122"/>
              </a:rPr>
              <a:t>C+11</a:t>
            </a:r>
            <a:r>
              <a:rPr lang="zh-CN" altLang="en-US" sz="2000" b="1" dirty="0">
                <a:latin typeface="华文新魏" panose="02010800040101010101" pitchFamily="2" charset="-122"/>
                <a:ea typeface="华文新魏" panose="02010800040101010101" pitchFamily="2" charset="-122"/>
              </a:rPr>
              <a:t>里，还可以用</a:t>
            </a:r>
            <a:r>
              <a:rPr lang="en-US" altLang="zh-CN" sz="2000" b="1" dirty="0" err="1">
                <a:latin typeface="华文新魏" panose="02010800040101010101" pitchFamily="2" charset="-122"/>
                <a:ea typeface="华文新魏" panose="02010800040101010101" pitchFamily="2" charset="-122"/>
              </a:rPr>
              <a:t>lamda</a:t>
            </a:r>
            <a:r>
              <a:rPr lang="zh-CN" altLang="en-US" sz="2000" b="1" dirty="0">
                <a:latin typeface="华文新魏" panose="02010800040101010101" pitchFamily="2" charset="-122"/>
                <a:ea typeface="华文新魏" panose="02010800040101010101" pitchFamily="2" charset="-122"/>
              </a:rPr>
              <a:t>表达式</a:t>
            </a:r>
          </a:p>
        </p:txBody>
      </p:sp>
      <p:sp>
        <p:nvSpPr>
          <p:cNvPr id="8" name="Text Box 4">
            <a:extLst>
              <a:ext uri="{FF2B5EF4-FFF2-40B4-BE49-F238E27FC236}">
                <a16:creationId xmlns:a16="http://schemas.microsoft.com/office/drawing/2014/main" id="{A10BC528-631E-4CF8-8E02-6858676B9522}"/>
              </a:ext>
            </a:extLst>
          </p:cNvPr>
          <p:cNvSpPr txBox="1">
            <a:spLocks noChangeArrowheads="1"/>
          </p:cNvSpPr>
          <p:nvPr/>
        </p:nvSpPr>
        <p:spPr bwMode="auto">
          <a:xfrm>
            <a:off x="1667508" y="6095038"/>
            <a:ext cx="8856984" cy="646331"/>
          </a:xfrm>
          <a:prstGeom prst="rect">
            <a:avLst/>
          </a:prstGeom>
          <a:solidFill>
            <a:srgbClr val="CCFFCC"/>
          </a:solidFill>
          <a:ln w="12700">
            <a:solidFill>
              <a:schemeClr val="tx2"/>
            </a:solidFill>
            <a:miter lim="800000"/>
            <a:headEnd/>
            <a:tailEnd/>
          </a:ln>
        </p:spPr>
        <p:txBody>
          <a:bodyPr wrap="square">
            <a:spAutoFit/>
          </a:bodyPr>
          <a:lstStyle/>
          <a:p>
            <a:pPr algn="l"/>
            <a:r>
              <a:rPr lang="zh-CN" altLang="en-US" b="1" dirty="0">
                <a:latin typeface="华文新魏" panose="02010800040101010101" pitchFamily="2" charset="-122"/>
                <a:ea typeface="华文新魏" panose="02010800040101010101" pitchFamily="2" charset="-122"/>
              </a:rPr>
              <a:t>函数指针也可以作为函数的参数，但函数指针主要的缺点是：</a:t>
            </a:r>
          </a:p>
          <a:p>
            <a:pPr algn="l"/>
            <a:r>
              <a:rPr lang="en-US" altLang="zh-CN" b="1" dirty="0">
                <a:latin typeface="华文新魏" panose="02010800040101010101" pitchFamily="2" charset="-122"/>
                <a:ea typeface="华文新魏" panose="02010800040101010101" pitchFamily="2" charset="-122"/>
              </a:rPr>
              <a:t>	</a:t>
            </a:r>
            <a:r>
              <a:rPr lang="zh-CN" altLang="en-US" b="1" dirty="0">
                <a:latin typeface="华文新魏" panose="02010800040101010101" pitchFamily="2" charset="-122"/>
                <a:ea typeface="华文新魏" panose="02010800040101010101" pitchFamily="2" charset="-122"/>
              </a:rPr>
              <a:t>被函数指针指向的函数是无法内联的。而函数对象则没这个问题。</a:t>
            </a:r>
          </a:p>
        </p:txBody>
      </p:sp>
    </p:spTree>
    <p:extLst>
      <p:ext uri="{BB962C8B-B14F-4D97-AF65-F5344CB8AC3E}">
        <p14:creationId xmlns:p14="http://schemas.microsoft.com/office/powerpoint/2010/main" val="4109566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1" nodeType="clickEffect">
                                  <p:stCondLst>
                                    <p:cond delay="0"/>
                                  </p:stCondLst>
                                  <p:childTnLst>
                                    <p:animEffect transition="out" filter="blinds(horizontal)">
                                      <p:cBhvr>
                                        <p:cTn id="11" dur="500"/>
                                        <p:tgtEl>
                                          <p:spTgt spid="8"/>
                                        </p:tgtEl>
                                      </p:cBhvr>
                                    </p:animEffect>
                                    <p:set>
                                      <p:cBhvr>
                                        <p:cTn id="12"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4EB36454-A690-459A-9D9B-A26287EC0C12}"/>
              </a:ext>
            </a:extLst>
          </p:cNvPr>
          <p:cNvSpPr txBox="1"/>
          <p:nvPr/>
        </p:nvSpPr>
        <p:spPr>
          <a:xfrm>
            <a:off x="412870" y="809279"/>
            <a:ext cx="11172993" cy="5016758"/>
          </a:xfrm>
          <a:prstGeom prst="rect">
            <a:avLst/>
          </a:prstGeom>
          <a:noFill/>
        </p:spPr>
        <p:txBody>
          <a:bodyPr wrap="square" rtlCol="0">
            <a:spAutoFit/>
          </a:bodyPr>
          <a:lstStyle/>
          <a:p>
            <a:r>
              <a:rPr lang="en-US" altLang="zh-CN" sz="2000" dirty="0">
                <a:solidFill>
                  <a:srgbClr val="0000FF"/>
                </a:solidFill>
                <a:latin typeface="华文新魏" panose="02010800040101010101" pitchFamily="2" charset="-122"/>
                <a:ea typeface="华文新魏" panose="02010800040101010101" pitchFamily="2" charset="-122"/>
              </a:rPr>
              <a:t>void</a:t>
            </a:r>
            <a:r>
              <a:rPr lang="en-US" altLang="zh-CN" sz="2000" dirty="0">
                <a:solidFill>
                  <a:srgbClr val="000000"/>
                </a:solidFill>
                <a:latin typeface="华文新魏" panose="02010800040101010101" pitchFamily="2" charset="-122"/>
                <a:ea typeface="华文新魏" panose="02010800040101010101" pitchFamily="2" charset="-122"/>
              </a:rPr>
              <a:t>  main() {</a:t>
            </a:r>
          </a:p>
          <a:p>
            <a:r>
              <a:rPr lang="fr-FR" altLang="zh-CN" sz="2000" dirty="0">
                <a:solidFill>
                  <a:srgbClr val="000000"/>
                </a:solidFill>
                <a:latin typeface="华文新魏" panose="02010800040101010101" pitchFamily="2" charset="-122"/>
                <a:ea typeface="华文新魏" panose="02010800040101010101" pitchFamily="2" charset="-122"/>
              </a:rPr>
              <a:t>    </a:t>
            </a:r>
            <a:r>
              <a:rPr lang="fr-FR" altLang="zh-CN" sz="2000" dirty="0">
                <a:solidFill>
                  <a:srgbClr val="0000FF"/>
                </a:solidFill>
                <a:latin typeface="华文新魏" panose="02010800040101010101" pitchFamily="2" charset="-122"/>
                <a:ea typeface="华文新魏" panose="02010800040101010101" pitchFamily="2" charset="-122"/>
              </a:rPr>
              <a:t>int</a:t>
            </a:r>
            <a:r>
              <a:rPr lang="fr-FR" altLang="zh-CN" sz="2000" dirty="0">
                <a:solidFill>
                  <a:srgbClr val="000000"/>
                </a:solidFill>
                <a:latin typeface="华文新魏" panose="02010800040101010101" pitchFamily="2" charset="-122"/>
                <a:ea typeface="华文新魏" panose="02010800040101010101" pitchFamily="2" charset="-122"/>
              </a:rPr>
              <a:t> </a:t>
            </a:r>
            <a:r>
              <a:rPr lang="fr-FR" altLang="zh-CN" sz="2000" dirty="0">
                <a:solidFill>
                  <a:srgbClr val="FF0000"/>
                </a:solidFill>
                <a:latin typeface="华文新魏" panose="02010800040101010101" pitchFamily="2" charset="-122"/>
                <a:ea typeface="华文新魏" panose="02010800040101010101" pitchFamily="2" charset="-122"/>
              </a:rPr>
              <a:t>m</a:t>
            </a:r>
            <a:r>
              <a:rPr lang="fr-FR" altLang="zh-CN" sz="2000" dirty="0">
                <a:solidFill>
                  <a:srgbClr val="000000"/>
                </a:solidFill>
                <a:latin typeface="华文新魏" panose="02010800040101010101" pitchFamily="2" charset="-122"/>
                <a:ea typeface="华文新魏" panose="02010800040101010101" pitchFamily="2" charset="-122"/>
              </a:rPr>
              <a:t> = 1, </a:t>
            </a:r>
            <a:r>
              <a:rPr lang="fr-FR" altLang="zh-CN" sz="2000" dirty="0">
                <a:solidFill>
                  <a:srgbClr val="FF0000"/>
                </a:solidFill>
                <a:latin typeface="华文新魏" panose="02010800040101010101" pitchFamily="2" charset="-122"/>
                <a:ea typeface="华文新魏" panose="02010800040101010101" pitchFamily="2" charset="-122"/>
              </a:rPr>
              <a:t>p</a:t>
            </a:r>
            <a:r>
              <a:rPr lang="fr-FR" altLang="zh-CN" sz="2000" dirty="0">
                <a:solidFill>
                  <a:srgbClr val="000000"/>
                </a:solidFill>
                <a:latin typeface="华文新魏" panose="02010800040101010101" pitchFamily="2" charset="-122"/>
                <a:ea typeface="华文新魏" panose="02010800040101010101" pitchFamily="2" charset="-122"/>
              </a:rPr>
              <a:t> = 3;</a:t>
            </a:r>
          </a:p>
          <a:p>
            <a:r>
              <a:rPr lang="fr-FR" altLang="zh-CN" sz="2000" dirty="0">
                <a:solidFill>
                  <a:srgbClr val="000000"/>
                </a:solidFill>
                <a:latin typeface="华文新魏" panose="02010800040101010101" pitchFamily="2" charset="-122"/>
                <a:ea typeface="华文新魏" panose="02010800040101010101" pitchFamily="2" charset="-122"/>
              </a:rPr>
              <a:t>    </a:t>
            </a:r>
            <a:r>
              <a:rPr lang="fr-FR" altLang="zh-CN" sz="2000" dirty="0">
                <a:solidFill>
                  <a:srgbClr val="0000FF"/>
                </a:solidFill>
                <a:latin typeface="华文新魏" panose="02010800040101010101" pitchFamily="2" charset="-122"/>
                <a:ea typeface="华文新魏" panose="02010800040101010101" pitchFamily="2" charset="-122"/>
              </a:rPr>
              <a:t>const</a:t>
            </a:r>
            <a:r>
              <a:rPr lang="fr-FR" altLang="zh-CN" sz="2000" dirty="0">
                <a:solidFill>
                  <a:srgbClr val="000000"/>
                </a:solidFill>
                <a:latin typeface="华文新魏" panose="02010800040101010101" pitchFamily="2" charset="-122"/>
                <a:ea typeface="华文新魏" panose="02010800040101010101" pitchFamily="2" charset="-122"/>
              </a:rPr>
              <a:t> </a:t>
            </a:r>
            <a:r>
              <a:rPr lang="fr-FR" altLang="zh-CN" sz="2000" dirty="0">
                <a:solidFill>
                  <a:srgbClr val="0000FF"/>
                </a:solidFill>
                <a:latin typeface="华文新魏" panose="02010800040101010101" pitchFamily="2" charset="-122"/>
                <a:ea typeface="华文新魏" panose="02010800040101010101" pitchFamily="2" charset="-122"/>
              </a:rPr>
              <a:t>int</a:t>
            </a:r>
            <a:r>
              <a:rPr lang="fr-FR" altLang="zh-CN" sz="2000" dirty="0">
                <a:solidFill>
                  <a:srgbClr val="000000"/>
                </a:solidFill>
                <a:latin typeface="华文新魏" panose="02010800040101010101" pitchFamily="2" charset="-122"/>
                <a:ea typeface="华文新魏" panose="02010800040101010101" pitchFamily="2" charset="-122"/>
              </a:rPr>
              <a:t> </a:t>
            </a:r>
            <a:r>
              <a:rPr lang="fr-FR" altLang="zh-CN" sz="2000" dirty="0">
                <a:solidFill>
                  <a:srgbClr val="FF0000"/>
                </a:solidFill>
                <a:latin typeface="华文新魏" panose="02010800040101010101" pitchFamily="2" charset="-122"/>
                <a:ea typeface="华文新魏" panose="02010800040101010101" pitchFamily="2" charset="-122"/>
              </a:rPr>
              <a:t>n</a:t>
            </a:r>
            <a:r>
              <a:rPr lang="fr-FR" altLang="zh-CN" sz="2000" dirty="0">
                <a:solidFill>
                  <a:srgbClr val="000000"/>
                </a:solidFill>
                <a:latin typeface="华文新魏" panose="02010800040101010101" pitchFamily="2" charset="-122"/>
                <a:ea typeface="华文新魏" panose="02010800040101010101" pitchFamily="2" charset="-122"/>
              </a:rPr>
              <a:t> = 2, </a:t>
            </a:r>
            <a:r>
              <a:rPr lang="fr-FR" altLang="zh-CN" sz="2000" dirty="0">
                <a:solidFill>
                  <a:srgbClr val="FF0000"/>
                </a:solidFill>
                <a:latin typeface="华文新魏" panose="02010800040101010101" pitchFamily="2" charset="-122"/>
                <a:ea typeface="华文新魏" panose="02010800040101010101" pitchFamily="2" charset="-122"/>
              </a:rPr>
              <a:t>q</a:t>
            </a:r>
            <a:r>
              <a:rPr lang="fr-FR" altLang="zh-CN" sz="2000" dirty="0">
                <a:solidFill>
                  <a:srgbClr val="000000"/>
                </a:solidFill>
                <a:latin typeface="华文新魏" panose="02010800040101010101" pitchFamily="2" charset="-122"/>
                <a:ea typeface="华文新魏" panose="02010800040101010101" pitchFamily="2" charset="-122"/>
              </a:rPr>
              <a:t> = 4;</a:t>
            </a:r>
          </a:p>
          <a:p>
            <a:r>
              <a:rPr lang="en-US" altLang="zh-CN" sz="2000" dirty="0">
                <a:solidFill>
                  <a:srgbClr val="000000"/>
                </a:solidFill>
                <a:latin typeface="华文新魏" panose="02010800040101010101" pitchFamily="2" charset="-122"/>
                <a:ea typeface="华文新魏" panose="02010800040101010101" pitchFamily="2" charset="-122"/>
              </a:rPr>
              <a:t>    </a:t>
            </a:r>
            <a:r>
              <a:rPr lang="en-US" altLang="zh-CN" sz="2000" dirty="0">
                <a:solidFill>
                  <a:srgbClr val="0000FF"/>
                </a:solidFill>
                <a:latin typeface="华文新魏" panose="02010800040101010101" pitchFamily="2" charset="-122"/>
                <a:ea typeface="华文新魏" panose="02010800040101010101" pitchFamily="2" charset="-122"/>
              </a:rPr>
              <a:t>auto</a:t>
            </a:r>
            <a:r>
              <a:rPr lang="en-US" altLang="zh-CN" sz="2000" dirty="0">
                <a:solidFill>
                  <a:srgbClr val="000000"/>
                </a:solidFill>
                <a:latin typeface="华文新魏" panose="02010800040101010101" pitchFamily="2" charset="-122"/>
                <a:ea typeface="华文新魏" panose="02010800040101010101" pitchFamily="2" charset="-122"/>
              </a:rPr>
              <a:t>  g = [m, n, &amp;p, &amp;q](</a:t>
            </a:r>
            <a:r>
              <a:rPr lang="en-US" altLang="zh-CN" sz="2000" dirty="0">
                <a:solidFill>
                  <a:srgbClr val="008000"/>
                </a:solidFill>
                <a:latin typeface="华文新魏" panose="02010800040101010101" pitchFamily="2" charset="-122"/>
                <a:ea typeface="华文新魏" panose="02010800040101010101" pitchFamily="2" charset="-122"/>
              </a:rPr>
              <a:t>int x</a:t>
            </a:r>
            <a:r>
              <a:rPr lang="en-US" altLang="zh-CN" sz="2000" dirty="0">
                <a:solidFill>
                  <a:srgbClr val="000000"/>
                </a:solidFill>
                <a:latin typeface="华文新魏" panose="02010800040101010101" pitchFamily="2" charset="-122"/>
                <a:ea typeface="华文新魏" panose="02010800040101010101" pitchFamily="2" charset="-122"/>
              </a:rPr>
              <a:t>) -&gt;</a:t>
            </a:r>
            <a:r>
              <a:rPr lang="en-US" altLang="zh-CN" sz="2000" dirty="0">
                <a:solidFill>
                  <a:srgbClr val="0000FF"/>
                </a:solidFill>
                <a:latin typeface="华文新魏" panose="02010800040101010101" pitchFamily="2" charset="-122"/>
                <a:ea typeface="华文新魏" panose="02010800040101010101" pitchFamily="2" charset="-122"/>
              </a:rPr>
              <a:t>int</a:t>
            </a:r>
            <a:r>
              <a:rPr lang="en-US" altLang="zh-CN" sz="2000" dirty="0">
                <a:solidFill>
                  <a:srgbClr val="000000"/>
                </a:solidFill>
                <a:latin typeface="华文新魏" panose="02010800040101010101" pitchFamily="2" charset="-122"/>
                <a:ea typeface="华文新魏" panose="02010800040101010101" pitchFamily="2" charset="-122"/>
              </a:rPr>
              <a:t> { p++; </a:t>
            </a:r>
            <a:r>
              <a:rPr lang="en-US" altLang="zh-CN" sz="2000" dirty="0">
                <a:solidFill>
                  <a:srgbClr val="008000"/>
                </a:solidFill>
                <a:latin typeface="华文新魏" panose="02010800040101010101" pitchFamily="2" charset="-122"/>
                <a:ea typeface="华文新魏" panose="02010800040101010101" pitchFamily="2" charset="-122"/>
              </a:rPr>
              <a:t>/*</a:t>
            </a:r>
            <a:r>
              <a:rPr lang="zh-CN" altLang="en-US" sz="2000" dirty="0">
                <a:solidFill>
                  <a:srgbClr val="008000"/>
                </a:solidFill>
                <a:latin typeface="华文新魏" panose="02010800040101010101" pitchFamily="2" charset="-122"/>
                <a:ea typeface="华文新魏" panose="02010800040101010101" pitchFamily="2" charset="-122"/>
              </a:rPr>
              <a:t>错：</a:t>
            </a:r>
            <a:r>
              <a:rPr lang="en-US" altLang="zh-CN" sz="2000" dirty="0">
                <a:solidFill>
                  <a:srgbClr val="008000"/>
                </a:solidFill>
                <a:latin typeface="华文新魏" panose="02010800040101010101" pitchFamily="2" charset="-122"/>
                <a:ea typeface="华文新魏" panose="02010800040101010101" pitchFamily="2" charset="-122"/>
              </a:rPr>
              <a:t>m++; n++; q++;*/</a:t>
            </a:r>
            <a:r>
              <a:rPr lang="en-US" altLang="zh-CN" sz="2000" dirty="0">
                <a:solidFill>
                  <a:srgbClr val="000000"/>
                </a:solidFill>
                <a:latin typeface="华文新魏" panose="02010800040101010101" pitchFamily="2" charset="-122"/>
                <a:ea typeface="华文新魏" panose="02010800040101010101" pitchFamily="2" charset="-122"/>
              </a:rPr>
              <a:t>; </a:t>
            </a:r>
            <a:r>
              <a:rPr lang="en-US" altLang="zh-CN" sz="2000" dirty="0">
                <a:solidFill>
                  <a:srgbClr val="0000FF"/>
                </a:solidFill>
                <a:latin typeface="华文新魏" panose="02010800040101010101" pitchFamily="2" charset="-122"/>
                <a:ea typeface="华文新魏" panose="02010800040101010101" pitchFamily="2" charset="-122"/>
              </a:rPr>
              <a:t>return</a:t>
            </a:r>
            <a:r>
              <a:rPr lang="en-US" altLang="zh-CN" sz="2000" dirty="0">
                <a:solidFill>
                  <a:srgbClr val="000000"/>
                </a:solidFill>
                <a:latin typeface="华文新魏" panose="02010800040101010101" pitchFamily="2" charset="-122"/>
                <a:ea typeface="华文新魏" panose="02010800040101010101" pitchFamily="2" charset="-122"/>
              </a:rPr>
              <a:t> </a:t>
            </a:r>
            <a:r>
              <a:rPr lang="en-US" altLang="zh-CN" sz="2000" dirty="0" err="1">
                <a:solidFill>
                  <a:srgbClr val="008000"/>
                </a:solidFill>
                <a:latin typeface="华文新魏" panose="02010800040101010101" pitchFamily="2" charset="-122"/>
                <a:ea typeface="华文新魏" panose="02010800040101010101" pitchFamily="2" charset="-122"/>
              </a:rPr>
              <a:t>m+n+x</a:t>
            </a:r>
            <a:r>
              <a:rPr lang="en-US" altLang="zh-CN" sz="2000" dirty="0">
                <a:solidFill>
                  <a:srgbClr val="000000"/>
                </a:solidFill>
                <a:latin typeface="华文新魏" panose="02010800040101010101" pitchFamily="2" charset="-122"/>
                <a:ea typeface="华文新魏" panose="02010800040101010101" pitchFamily="2" charset="-122"/>
              </a:rPr>
              <a:t>; };</a:t>
            </a:r>
          </a:p>
          <a:p>
            <a:r>
              <a:rPr lang="pl-PL" altLang="zh-CN" sz="2000" dirty="0">
                <a:solidFill>
                  <a:srgbClr val="000000"/>
                </a:solidFill>
                <a:latin typeface="华文新魏" panose="02010800040101010101" pitchFamily="2" charset="-122"/>
                <a:ea typeface="华文新魏" panose="02010800040101010101" pitchFamily="2" charset="-122"/>
              </a:rPr>
              <a:t>    </a:t>
            </a:r>
            <a:r>
              <a:rPr lang="pl-PL" altLang="zh-CN" sz="2000" dirty="0">
                <a:solidFill>
                  <a:srgbClr val="0000FF"/>
                </a:solidFill>
                <a:latin typeface="华文新魏" panose="02010800040101010101" pitchFamily="2" charset="-122"/>
                <a:ea typeface="华文新魏" panose="02010800040101010101" pitchFamily="2" charset="-122"/>
              </a:rPr>
              <a:t>int</a:t>
            </a:r>
            <a:r>
              <a:rPr lang="pl-PL" altLang="zh-CN" sz="2000" dirty="0">
                <a:solidFill>
                  <a:srgbClr val="000000"/>
                </a:solidFill>
                <a:latin typeface="华文新魏" panose="02010800040101010101" pitchFamily="2" charset="-122"/>
                <a:ea typeface="华文新魏" panose="02010800040101010101" pitchFamily="2" charset="-122"/>
              </a:rPr>
              <a:t> z = g(0);    </a:t>
            </a:r>
            <a:r>
              <a:rPr lang="en-US" altLang="zh-CN" sz="2000" dirty="0">
                <a:solidFill>
                  <a:srgbClr val="000000"/>
                </a:solidFill>
                <a:latin typeface="华文新魏" panose="02010800040101010101" pitchFamily="2" charset="-122"/>
                <a:ea typeface="华文新魏" panose="02010800040101010101" pitchFamily="2" charset="-122"/>
              </a:rPr>
              <a:t>	</a:t>
            </a:r>
            <a:r>
              <a:rPr lang="pl-PL" altLang="zh-CN" sz="2000" dirty="0">
                <a:solidFill>
                  <a:srgbClr val="008000"/>
                </a:solidFill>
                <a:latin typeface="华文新魏" panose="02010800040101010101" pitchFamily="2" charset="-122"/>
                <a:ea typeface="华文新魏" panose="02010800040101010101" pitchFamily="2" charset="-122"/>
              </a:rPr>
              <a:t>//</a:t>
            </a:r>
            <a:r>
              <a:rPr lang="en-US" altLang="zh-CN" sz="2000" dirty="0">
                <a:solidFill>
                  <a:srgbClr val="FF0000"/>
                </a:solidFill>
                <a:latin typeface="华文新魏" panose="02010800040101010101" pitchFamily="2" charset="-122"/>
                <a:ea typeface="华文新魏" panose="02010800040101010101" pitchFamily="2" charset="-122"/>
              </a:rPr>
              <a:t>m</a:t>
            </a:r>
            <a:r>
              <a:rPr lang="en-US" altLang="zh-CN" sz="2000" dirty="0">
                <a:solidFill>
                  <a:srgbClr val="008000"/>
                </a:solidFill>
                <a:latin typeface="华文新魏" panose="02010800040101010101" pitchFamily="2" charset="-122"/>
                <a:ea typeface="华文新魏" panose="02010800040101010101" pitchFamily="2" charset="-122"/>
              </a:rPr>
              <a:t>=1,</a:t>
            </a:r>
            <a:r>
              <a:rPr lang="pl-PL" altLang="zh-CN" sz="2000" dirty="0">
                <a:solidFill>
                  <a:srgbClr val="FF0000"/>
                </a:solidFill>
                <a:latin typeface="华文新魏" panose="02010800040101010101" pitchFamily="2" charset="-122"/>
                <a:ea typeface="华文新魏" panose="02010800040101010101" pitchFamily="2" charset="-122"/>
              </a:rPr>
              <a:t>p</a:t>
            </a:r>
            <a:r>
              <a:rPr lang="pl-PL" altLang="zh-CN" sz="2000" dirty="0">
                <a:solidFill>
                  <a:srgbClr val="008000"/>
                </a:solidFill>
                <a:latin typeface="华文新魏" panose="02010800040101010101" pitchFamily="2" charset="-122"/>
                <a:ea typeface="华文新魏" panose="02010800040101010101" pitchFamily="2" charset="-122"/>
              </a:rPr>
              <a:t>=4,z=3, </a:t>
            </a:r>
            <a:r>
              <a:rPr lang="zh-CN" altLang="pl-PL" sz="2000" dirty="0">
                <a:solidFill>
                  <a:srgbClr val="008000"/>
                </a:solidFill>
                <a:latin typeface="华文新魏" panose="02010800040101010101" pitchFamily="2" charset="-122"/>
                <a:ea typeface="华文新魏" panose="02010800040101010101" pitchFamily="2" charset="-122"/>
              </a:rPr>
              <a:t>等价于</a:t>
            </a:r>
            <a:r>
              <a:rPr lang="pl-PL" altLang="zh-CN" sz="2000" dirty="0">
                <a:solidFill>
                  <a:srgbClr val="008000"/>
                </a:solidFill>
                <a:latin typeface="华文新魏" panose="02010800040101010101" pitchFamily="2" charset="-122"/>
                <a:ea typeface="华文新魏" panose="02010800040101010101" pitchFamily="2" charset="-122"/>
              </a:rPr>
              <a:t>g.operator()(0)</a:t>
            </a:r>
            <a:endParaRPr lang="pl-PL" altLang="zh-CN" sz="2000" dirty="0">
              <a:solidFill>
                <a:srgbClr val="000000"/>
              </a:solidFill>
              <a:latin typeface="华文新魏" panose="02010800040101010101" pitchFamily="2" charset="-122"/>
              <a:ea typeface="华文新魏" panose="02010800040101010101" pitchFamily="2" charset="-122"/>
            </a:endParaRPr>
          </a:p>
          <a:p>
            <a:r>
              <a:rPr lang="pl-PL" altLang="zh-CN" sz="2000" dirty="0">
                <a:solidFill>
                  <a:srgbClr val="000000"/>
                </a:solidFill>
                <a:latin typeface="华文新魏" panose="02010800040101010101" pitchFamily="2" charset="-122"/>
                <a:ea typeface="华文新魏" panose="02010800040101010101" pitchFamily="2" charset="-122"/>
              </a:rPr>
              <a:t>    z = g(0);    </a:t>
            </a:r>
            <a:r>
              <a:rPr lang="en-US" altLang="zh-CN" sz="2000" dirty="0">
                <a:solidFill>
                  <a:srgbClr val="000000"/>
                </a:solidFill>
                <a:latin typeface="华文新魏" panose="02010800040101010101" pitchFamily="2" charset="-122"/>
                <a:ea typeface="华文新魏" panose="02010800040101010101" pitchFamily="2" charset="-122"/>
              </a:rPr>
              <a:t>	</a:t>
            </a:r>
            <a:r>
              <a:rPr lang="pl-PL" altLang="zh-CN" sz="2000" dirty="0">
                <a:solidFill>
                  <a:srgbClr val="008000"/>
                </a:solidFill>
                <a:latin typeface="华文新魏" panose="02010800040101010101" pitchFamily="2" charset="-122"/>
                <a:ea typeface="华文新魏" panose="02010800040101010101" pitchFamily="2" charset="-122"/>
              </a:rPr>
              <a:t>//</a:t>
            </a:r>
            <a:r>
              <a:rPr lang="en-US" altLang="zh-CN" sz="2000" dirty="0">
                <a:solidFill>
                  <a:srgbClr val="FF0000"/>
                </a:solidFill>
                <a:latin typeface="华文新魏" panose="02010800040101010101" pitchFamily="2" charset="-122"/>
                <a:ea typeface="华文新魏" panose="02010800040101010101" pitchFamily="2" charset="-122"/>
              </a:rPr>
              <a:t>m</a:t>
            </a:r>
            <a:r>
              <a:rPr lang="en-US" altLang="zh-CN" sz="2000" dirty="0">
                <a:solidFill>
                  <a:srgbClr val="008000"/>
                </a:solidFill>
                <a:latin typeface="华文新魏" panose="02010800040101010101" pitchFamily="2" charset="-122"/>
                <a:ea typeface="华文新魏" panose="02010800040101010101" pitchFamily="2" charset="-122"/>
              </a:rPr>
              <a:t>=1,</a:t>
            </a:r>
            <a:r>
              <a:rPr lang="pl-PL" altLang="zh-CN" sz="2000" dirty="0">
                <a:solidFill>
                  <a:srgbClr val="FF0000"/>
                </a:solidFill>
                <a:latin typeface="华文新魏" panose="02010800040101010101" pitchFamily="2" charset="-122"/>
                <a:ea typeface="华文新魏" panose="02010800040101010101" pitchFamily="2" charset="-122"/>
              </a:rPr>
              <a:t>p</a:t>
            </a:r>
            <a:r>
              <a:rPr lang="pl-PL" altLang="zh-CN" sz="2000" dirty="0">
                <a:solidFill>
                  <a:srgbClr val="008000"/>
                </a:solidFill>
                <a:latin typeface="华文新魏" panose="02010800040101010101" pitchFamily="2" charset="-122"/>
                <a:ea typeface="华文新魏" panose="02010800040101010101" pitchFamily="2" charset="-122"/>
              </a:rPr>
              <a:t>=5,z=3</a:t>
            </a:r>
            <a:endParaRPr lang="pl-PL" altLang="zh-CN" sz="2000" dirty="0">
              <a:solidFill>
                <a:srgbClr val="000000"/>
              </a:solidFill>
              <a:latin typeface="华文新魏" panose="02010800040101010101" pitchFamily="2" charset="-122"/>
              <a:ea typeface="华文新魏" panose="02010800040101010101" pitchFamily="2" charset="-122"/>
            </a:endParaRPr>
          </a:p>
          <a:p>
            <a:r>
              <a:rPr lang="en-US" altLang="zh-CN" sz="2000" dirty="0">
                <a:solidFill>
                  <a:srgbClr val="000000"/>
                </a:solidFill>
                <a:latin typeface="华文新魏" panose="02010800040101010101" pitchFamily="2" charset="-122"/>
                <a:ea typeface="华文新魏" panose="02010800040101010101" pitchFamily="2" charset="-122"/>
              </a:rPr>
              <a:t>}</a:t>
            </a:r>
          </a:p>
          <a:p>
            <a:r>
              <a:rPr lang="en-US" altLang="zh-CN" sz="2000" dirty="0">
                <a:solidFill>
                  <a:srgbClr val="000000"/>
                </a:solidFill>
                <a:latin typeface="华文新魏" panose="02010800040101010101" pitchFamily="2" charset="-122"/>
                <a:ea typeface="华文新魏" panose="02010800040101010101" pitchFamily="2" charset="-122"/>
              </a:rPr>
              <a:t>//</a:t>
            </a:r>
            <a:r>
              <a:rPr lang="zh-CN" altLang="en-US" sz="2000" dirty="0">
                <a:solidFill>
                  <a:srgbClr val="000000"/>
                </a:solidFill>
                <a:latin typeface="华文新魏" panose="02010800040101010101" pitchFamily="2" charset="-122"/>
                <a:ea typeface="华文新魏" panose="02010800040101010101" pitchFamily="2" charset="-122"/>
              </a:rPr>
              <a:t>为匿名类对象</a:t>
            </a:r>
            <a:r>
              <a:rPr lang="en-US" altLang="zh-CN" sz="2000" dirty="0">
                <a:solidFill>
                  <a:srgbClr val="000000"/>
                </a:solidFill>
                <a:latin typeface="华文新魏" panose="02010800040101010101" pitchFamily="2" charset="-122"/>
                <a:ea typeface="华文新魏" panose="02010800040101010101" pitchFamily="2" charset="-122"/>
              </a:rPr>
              <a:t>g</a:t>
            </a:r>
            <a:r>
              <a:rPr lang="zh-CN" altLang="en-US" sz="2000" dirty="0">
                <a:solidFill>
                  <a:srgbClr val="000000"/>
                </a:solidFill>
                <a:latin typeface="华文新魏" panose="02010800040101010101" pitchFamily="2" charset="-122"/>
                <a:ea typeface="华文新魏" panose="02010800040101010101" pitchFamily="2" charset="-122"/>
              </a:rPr>
              <a:t>生成的匿名类及其函数如下</a:t>
            </a:r>
            <a:endParaRPr lang="en-US" altLang="zh-CN" sz="2000" dirty="0">
              <a:solidFill>
                <a:srgbClr val="000000"/>
              </a:solidFill>
              <a:latin typeface="华文新魏" panose="02010800040101010101" pitchFamily="2" charset="-122"/>
              <a:ea typeface="华文新魏" panose="02010800040101010101" pitchFamily="2" charset="-122"/>
            </a:endParaRPr>
          </a:p>
          <a:p>
            <a:r>
              <a:rPr lang="en-US" altLang="zh-CN" sz="2000" dirty="0">
                <a:solidFill>
                  <a:srgbClr val="0000FF"/>
                </a:solidFill>
                <a:latin typeface="华文新魏" panose="02010800040101010101" pitchFamily="2" charset="-122"/>
                <a:ea typeface="华文新魏" panose="02010800040101010101" pitchFamily="2" charset="-122"/>
              </a:rPr>
              <a:t>class </a:t>
            </a:r>
            <a:r>
              <a:rPr lang="zh-CN" altLang="en-US" sz="2000" dirty="0">
                <a:solidFill>
                  <a:srgbClr val="0000FF"/>
                </a:solidFill>
                <a:latin typeface="华文新魏" panose="02010800040101010101" pitchFamily="2" charset="-122"/>
                <a:ea typeface="华文新魏" panose="02010800040101010101" pitchFamily="2" charset="-122"/>
              </a:rPr>
              <a:t>匿名类</a:t>
            </a:r>
            <a:r>
              <a:rPr lang="en-US" altLang="zh-CN" sz="2000" dirty="0">
                <a:solidFill>
                  <a:srgbClr val="0000FF"/>
                </a:solidFill>
                <a:latin typeface="华文新魏" panose="02010800040101010101" pitchFamily="2" charset="-122"/>
                <a:ea typeface="华文新魏" panose="02010800040101010101" pitchFamily="2" charset="-122"/>
              </a:rPr>
              <a:t>{</a:t>
            </a:r>
          </a:p>
          <a:p>
            <a:r>
              <a:rPr lang="en-US" altLang="zh-CN" sz="2000" dirty="0">
                <a:solidFill>
                  <a:srgbClr val="0000FF"/>
                </a:solidFill>
                <a:latin typeface="华文新魏" panose="02010800040101010101" pitchFamily="2" charset="-122"/>
                <a:ea typeface="华文新魏" panose="02010800040101010101" pitchFamily="2" charset="-122"/>
              </a:rPr>
              <a:t>     </a:t>
            </a:r>
            <a:r>
              <a:rPr lang="en-US" altLang="zh-CN" sz="2000" dirty="0">
                <a:solidFill>
                  <a:srgbClr val="008000"/>
                </a:solidFill>
                <a:latin typeface="华文新魏" panose="02010800040101010101" pitchFamily="2" charset="-122"/>
                <a:ea typeface="华文新魏" panose="02010800040101010101" pitchFamily="2" charset="-122"/>
              </a:rPr>
              <a:t>const int  m, n</a:t>
            </a:r>
            <a:r>
              <a:rPr lang="en-US" altLang="zh-CN" sz="2000" dirty="0">
                <a:solidFill>
                  <a:srgbClr val="0000FF"/>
                </a:solidFill>
                <a:latin typeface="华文新魏" panose="02010800040101010101" pitchFamily="2" charset="-122"/>
                <a:ea typeface="华文新魏" panose="02010800040101010101" pitchFamily="2" charset="-122"/>
              </a:rPr>
              <a:t>;	//Lambda</a:t>
            </a:r>
            <a:r>
              <a:rPr lang="zh-CN" altLang="en-US" sz="2000" dirty="0">
                <a:solidFill>
                  <a:srgbClr val="0000FF"/>
                </a:solidFill>
                <a:latin typeface="华文新魏" panose="02010800040101010101" pitchFamily="2" charset="-122"/>
                <a:ea typeface="华文新魏" panose="02010800040101010101" pitchFamily="2" charset="-122"/>
              </a:rPr>
              <a:t>表达式</a:t>
            </a:r>
            <a:r>
              <a:rPr lang="zh-CN" altLang="en-US" sz="2000" dirty="0">
                <a:solidFill>
                  <a:srgbClr val="FF0000"/>
                </a:solidFill>
                <a:latin typeface="华文新魏" panose="02010800040101010101" pitchFamily="2" charset="-122"/>
                <a:ea typeface="华文新魏" panose="02010800040101010101" pitchFamily="2" charset="-122"/>
              </a:rPr>
              <a:t>无</a:t>
            </a:r>
            <a:r>
              <a:rPr lang="en-US" altLang="zh-CN" sz="2000" dirty="0">
                <a:solidFill>
                  <a:srgbClr val="FF0000"/>
                </a:solidFill>
                <a:latin typeface="华文新魏" panose="02010800040101010101" pitchFamily="2" charset="-122"/>
                <a:ea typeface="华文新魏" panose="02010800040101010101" pitchFamily="2" charset="-122"/>
              </a:rPr>
              <a:t>mutable</a:t>
            </a:r>
            <a:r>
              <a:rPr lang="zh-CN" altLang="en-US" sz="2000" dirty="0">
                <a:solidFill>
                  <a:srgbClr val="FF0000"/>
                </a:solidFill>
                <a:latin typeface="华文新魏" panose="02010800040101010101" pitchFamily="2" charset="-122"/>
                <a:ea typeface="华文新魏" panose="02010800040101010101" pitchFamily="2" charset="-122"/>
              </a:rPr>
              <a:t>时</a:t>
            </a:r>
            <a:r>
              <a:rPr lang="zh-CN" altLang="en-US" sz="2000" dirty="0">
                <a:solidFill>
                  <a:srgbClr val="0000FF"/>
                </a:solidFill>
                <a:latin typeface="华文新魏" panose="02010800040101010101" pitchFamily="2" charset="-122"/>
                <a:ea typeface="华文新魏" panose="02010800040101010101" pitchFamily="2" charset="-122"/>
              </a:rPr>
              <a:t>，</a:t>
            </a:r>
            <a:r>
              <a:rPr lang="zh-CN" altLang="en-US" sz="2000" dirty="0">
                <a:solidFill>
                  <a:srgbClr val="FF0000"/>
                </a:solidFill>
                <a:latin typeface="华文新魏" panose="02010800040101010101" pitchFamily="2" charset="-122"/>
                <a:ea typeface="华文新魏" panose="02010800040101010101" pitchFamily="2" charset="-122"/>
              </a:rPr>
              <a:t>非</a:t>
            </a:r>
            <a:r>
              <a:rPr lang="en-US" altLang="zh-CN" sz="2000" dirty="0">
                <a:solidFill>
                  <a:srgbClr val="FF0000"/>
                </a:solidFill>
                <a:latin typeface="华文新魏" panose="02010800040101010101" pitchFamily="2" charset="-122"/>
                <a:ea typeface="华文新魏" panose="02010800040101010101" pitchFamily="2" charset="-122"/>
              </a:rPr>
              <a:t>&amp;</a:t>
            </a:r>
            <a:r>
              <a:rPr lang="zh-CN" altLang="en-US" sz="2000" dirty="0">
                <a:solidFill>
                  <a:srgbClr val="FF0000"/>
                </a:solidFill>
                <a:latin typeface="华文新魏" panose="02010800040101010101" pitchFamily="2" charset="-122"/>
                <a:ea typeface="华文新魏" panose="02010800040101010101" pitchFamily="2" charset="-122"/>
              </a:rPr>
              <a:t>捕获的可写外部变量</a:t>
            </a:r>
            <a:r>
              <a:rPr lang="en-US" altLang="zh-CN" sz="2000" dirty="0">
                <a:solidFill>
                  <a:srgbClr val="FF0000"/>
                </a:solidFill>
                <a:latin typeface="华文新魏" panose="02010800040101010101" pitchFamily="2" charset="-122"/>
                <a:ea typeface="华文新魏" panose="02010800040101010101" pitchFamily="2" charset="-122"/>
              </a:rPr>
              <a:t>m</a:t>
            </a:r>
            <a:r>
              <a:rPr lang="zh-CN" altLang="en-US" sz="2000" dirty="0">
                <a:solidFill>
                  <a:srgbClr val="FF0000"/>
                </a:solidFill>
                <a:latin typeface="华文新魏" panose="02010800040101010101" pitchFamily="2" charset="-122"/>
                <a:ea typeface="华文新魏" panose="02010800040101010101" pitchFamily="2" charset="-122"/>
              </a:rPr>
              <a:t>为</a:t>
            </a:r>
            <a:r>
              <a:rPr lang="en-US" altLang="zh-CN" sz="2000" dirty="0">
                <a:solidFill>
                  <a:srgbClr val="FF0000"/>
                </a:solidFill>
                <a:latin typeface="华文新魏" panose="02010800040101010101" pitchFamily="2" charset="-122"/>
                <a:ea typeface="华文新魏" panose="02010800040101010101" pitchFamily="2" charset="-122"/>
              </a:rPr>
              <a:t>const</a:t>
            </a:r>
            <a:r>
              <a:rPr lang="zh-CN" altLang="en-US" sz="2000" dirty="0">
                <a:solidFill>
                  <a:srgbClr val="FF0000"/>
                </a:solidFill>
                <a:latin typeface="华文新魏" panose="02010800040101010101" pitchFamily="2" charset="-122"/>
                <a:ea typeface="华文新魏" panose="02010800040101010101" pitchFamily="2" charset="-122"/>
              </a:rPr>
              <a:t>成员</a:t>
            </a:r>
            <a:endParaRPr lang="en-US" altLang="zh-CN" sz="2000" dirty="0">
              <a:solidFill>
                <a:srgbClr val="FF0000"/>
              </a:solidFill>
              <a:latin typeface="华文新魏" panose="02010800040101010101" pitchFamily="2" charset="-122"/>
              <a:ea typeface="华文新魏" panose="02010800040101010101" pitchFamily="2" charset="-122"/>
            </a:endParaRPr>
          </a:p>
          <a:p>
            <a:r>
              <a:rPr lang="en-US" altLang="zh-CN" sz="2000" dirty="0">
                <a:solidFill>
                  <a:srgbClr val="0000FF"/>
                </a:solidFill>
                <a:latin typeface="华文新魏" panose="02010800040101010101" pitchFamily="2" charset="-122"/>
                <a:ea typeface="华文新魏" panose="02010800040101010101" pitchFamily="2" charset="-122"/>
              </a:rPr>
              <a:t>     </a:t>
            </a:r>
            <a:r>
              <a:rPr lang="en-US" altLang="zh-CN" sz="2000" dirty="0">
                <a:solidFill>
                  <a:srgbClr val="FF0000"/>
                </a:solidFill>
                <a:latin typeface="华文新魏" panose="02010800040101010101" pitchFamily="2" charset="-122"/>
                <a:ea typeface="华文新魏" panose="02010800040101010101" pitchFamily="2" charset="-122"/>
              </a:rPr>
              <a:t>int </a:t>
            </a:r>
            <a:r>
              <a:rPr lang="en-US" altLang="zh-CN" sz="2000" dirty="0">
                <a:solidFill>
                  <a:srgbClr val="0000FF"/>
                </a:solidFill>
                <a:latin typeface="华文新魏" panose="02010800040101010101" pitchFamily="2" charset="-122"/>
                <a:ea typeface="华文新魏" panose="02010800040101010101" pitchFamily="2" charset="-122"/>
              </a:rPr>
              <a:t>&amp;</a:t>
            </a:r>
            <a:r>
              <a:rPr lang="en-US" altLang="zh-CN" sz="2000" dirty="0">
                <a:solidFill>
                  <a:srgbClr val="008000"/>
                </a:solidFill>
                <a:latin typeface="华文新魏" panose="02010800040101010101" pitchFamily="2" charset="-122"/>
                <a:ea typeface="华文新魏" panose="02010800040101010101" pitchFamily="2" charset="-122"/>
              </a:rPr>
              <a:t>p</a:t>
            </a:r>
            <a:r>
              <a:rPr lang="en-US" altLang="zh-CN" sz="2000" dirty="0">
                <a:solidFill>
                  <a:srgbClr val="0000FF"/>
                </a:solidFill>
                <a:latin typeface="华文新魏" panose="02010800040101010101" pitchFamily="2" charset="-122"/>
                <a:ea typeface="华文新魏" panose="02010800040101010101" pitchFamily="2" charset="-122"/>
              </a:rPr>
              <a:t>;		//&amp;</a:t>
            </a:r>
            <a:r>
              <a:rPr lang="zh-CN" altLang="en-US" sz="2000" dirty="0">
                <a:solidFill>
                  <a:srgbClr val="0000FF"/>
                </a:solidFill>
                <a:latin typeface="华文新魏" panose="02010800040101010101" pitchFamily="2" charset="-122"/>
                <a:ea typeface="华文新魏" panose="02010800040101010101" pitchFamily="2" charset="-122"/>
              </a:rPr>
              <a:t>捕获的外部变量保持其原有类型</a:t>
            </a:r>
            <a:r>
              <a:rPr lang="en-US" altLang="zh-CN" sz="2000" dirty="0">
                <a:solidFill>
                  <a:srgbClr val="0000FF"/>
                </a:solidFill>
                <a:latin typeface="华文新魏" panose="02010800040101010101" pitchFamily="2" charset="-122"/>
                <a:ea typeface="华文新魏" panose="02010800040101010101" pitchFamily="2" charset="-122"/>
              </a:rPr>
              <a:t>int+&amp; 	</a:t>
            </a:r>
          </a:p>
          <a:p>
            <a:r>
              <a:rPr lang="en-US" altLang="zh-CN" sz="2000" dirty="0">
                <a:solidFill>
                  <a:srgbClr val="0000FF"/>
                </a:solidFill>
                <a:latin typeface="华文新魏" panose="02010800040101010101" pitchFamily="2" charset="-122"/>
                <a:ea typeface="华文新魏" panose="02010800040101010101" pitchFamily="2" charset="-122"/>
              </a:rPr>
              <a:t>     </a:t>
            </a:r>
            <a:r>
              <a:rPr lang="en-US" altLang="zh-CN" sz="2000" dirty="0">
                <a:solidFill>
                  <a:srgbClr val="FF0000"/>
                </a:solidFill>
                <a:latin typeface="华文新魏" panose="02010800040101010101" pitchFamily="2" charset="-122"/>
                <a:ea typeface="华文新魏" panose="02010800040101010101" pitchFamily="2" charset="-122"/>
              </a:rPr>
              <a:t>const int </a:t>
            </a:r>
            <a:r>
              <a:rPr lang="en-US" altLang="zh-CN" sz="2000" dirty="0">
                <a:solidFill>
                  <a:srgbClr val="0000FF"/>
                </a:solidFill>
                <a:latin typeface="华文新魏" panose="02010800040101010101" pitchFamily="2" charset="-122"/>
                <a:ea typeface="华文新魏" panose="02010800040101010101" pitchFamily="2" charset="-122"/>
              </a:rPr>
              <a:t>&amp;</a:t>
            </a:r>
            <a:r>
              <a:rPr lang="en-US" altLang="zh-CN" sz="2000" dirty="0">
                <a:solidFill>
                  <a:srgbClr val="008000"/>
                </a:solidFill>
                <a:latin typeface="华文新魏" panose="02010800040101010101" pitchFamily="2" charset="-122"/>
                <a:ea typeface="华文新魏" panose="02010800040101010101" pitchFamily="2" charset="-122"/>
              </a:rPr>
              <a:t>q</a:t>
            </a:r>
            <a:r>
              <a:rPr lang="en-US" altLang="zh-CN" sz="2000" dirty="0">
                <a:solidFill>
                  <a:srgbClr val="0000FF"/>
                </a:solidFill>
                <a:latin typeface="华文新魏" panose="02010800040101010101" pitchFamily="2" charset="-122"/>
                <a:ea typeface="华文新魏" panose="02010800040101010101" pitchFamily="2" charset="-122"/>
              </a:rPr>
              <a:t>;		//&amp;</a:t>
            </a:r>
            <a:r>
              <a:rPr lang="zh-CN" altLang="en-US" sz="2000" dirty="0">
                <a:solidFill>
                  <a:srgbClr val="0000FF"/>
                </a:solidFill>
                <a:latin typeface="华文新魏" panose="02010800040101010101" pitchFamily="2" charset="-122"/>
                <a:ea typeface="华文新魏" panose="02010800040101010101" pitchFamily="2" charset="-122"/>
              </a:rPr>
              <a:t>捕获的外部变量保持其原有类型</a:t>
            </a:r>
            <a:r>
              <a:rPr lang="en-US" altLang="zh-CN" sz="2000" dirty="0">
                <a:solidFill>
                  <a:srgbClr val="0000FF"/>
                </a:solidFill>
                <a:latin typeface="华文新魏" panose="02010800040101010101" pitchFamily="2" charset="-122"/>
                <a:ea typeface="华文新魏" panose="02010800040101010101" pitchFamily="2" charset="-122"/>
              </a:rPr>
              <a:t>const int+&amp;</a:t>
            </a:r>
          </a:p>
          <a:p>
            <a:r>
              <a:rPr lang="en-US" altLang="zh-CN" sz="2000" dirty="0">
                <a:solidFill>
                  <a:srgbClr val="0000FF"/>
                </a:solidFill>
                <a:latin typeface="华文新魏" panose="02010800040101010101" pitchFamily="2" charset="-122"/>
                <a:ea typeface="华文新魏" panose="02010800040101010101" pitchFamily="2" charset="-122"/>
              </a:rPr>
              <a:t>public:   </a:t>
            </a:r>
          </a:p>
          <a:p>
            <a:r>
              <a:rPr lang="en-US" altLang="zh-CN" sz="2000" dirty="0">
                <a:solidFill>
                  <a:srgbClr val="0000FF"/>
                </a:solidFill>
                <a:latin typeface="华文新魏" panose="02010800040101010101" pitchFamily="2" charset="-122"/>
                <a:ea typeface="华文新魏" panose="02010800040101010101" pitchFamily="2" charset="-122"/>
              </a:rPr>
              <a:t>     </a:t>
            </a:r>
            <a:r>
              <a:rPr lang="zh-CN" altLang="en-US" sz="2000" dirty="0">
                <a:solidFill>
                  <a:srgbClr val="0000FF"/>
                </a:solidFill>
                <a:latin typeface="华文新魏" panose="02010800040101010101" pitchFamily="2" charset="-122"/>
                <a:ea typeface="华文新魏" panose="02010800040101010101" pitchFamily="2" charset="-122"/>
              </a:rPr>
              <a:t>构造函数</a:t>
            </a:r>
            <a:r>
              <a:rPr lang="en-US" altLang="zh-CN" sz="2000" dirty="0">
                <a:solidFill>
                  <a:srgbClr val="0000FF"/>
                </a:solidFill>
                <a:latin typeface="华文新魏" panose="02010800040101010101" pitchFamily="2" charset="-122"/>
                <a:ea typeface="华文新魏" panose="02010800040101010101" pitchFamily="2" charset="-122"/>
              </a:rPr>
              <a:t>(int m, const int n, int &amp;p, </a:t>
            </a:r>
            <a:r>
              <a:rPr lang="en-US" altLang="zh-CN" sz="2000" dirty="0">
                <a:solidFill>
                  <a:srgbClr val="FF0000"/>
                </a:solidFill>
                <a:latin typeface="华文新魏" panose="02010800040101010101" pitchFamily="2" charset="-122"/>
                <a:ea typeface="华文新魏" panose="02010800040101010101" pitchFamily="2" charset="-122"/>
              </a:rPr>
              <a:t>const int </a:t>
            </a:r>
            <a:r>
              <a:rPr lang="en-US" altLang="zh-CN" sz="2000" dirty="0">
                <a:solidFill>
                  <a:srgbClr val="0000FF"/>
                </a:solidFill>
                <a:latin typeface="华文新魏" panose="02010800040101010101" pitchFamily="2" charset="-122"/>
                <a:ea typeface="华文新魏" panose="02010800040101010101" pitchFamily="2" charset="-122"/>
              </a:rPr>
              <a:t>&amp;q) : m(m), n(n), p(p), q(q){ }</a:t>
            </a:r>
          </a:p>
          <a:p>
            <a:r>
              <a:rPr lang="en-US" altLang="zh-CN" sz="2000" dirty="0">
                <a:solidFill>
                  <a:srgbClr val="0000FF"/>
                </a:solidFill>
                <a:latin typeface="华文新魏" panose="02010800040101010101" pitchFamily="2" charset="-122"/>
                <a:ea typeface="华文新魏" panose="02010800040101010101" pitchFamily="2" charset="-122"/>
              </a:rPr>
              <a:t>     int operator()(int x) { </a:t>
            </a:r>
            <a:r>
              <a:rPr lang="pt-BR" altLang="zh-CN" sz="2000" dirty="0">
                <a:solidFill>
                  <a:srgbClr val="00B050"/>
                </a:solidFill>
                <a:latin typeface="华文新魏" panose="02010800040101010101" pitchFamily="2" charset="-122"/>
                <a:ea typeface="华文新魏" panose="02010800040101010101" pitchFamily="2" charset="-122"/>
              </a:rPr>
              <a:t>p++; return m + n + x</a:t>
            </a:r>
            <a:r>
              <a:rPr lang="pt-BR" altLang="zh-CN" sz="2000" dirty="0">
                <a:solidFill>
                  <a:srgbClr val="000000"/>
                </a:solidFill>
                <a:latin typeface="华文新魏" panose="02010800040101010101" pitchFamily="2" charset="-122"/>
                <a:ea typeface="华文新魏" panose="02010800040101010101" pitchFamily="2" charset="-122"/>
              </a:rPr>
              <a:t>; </a:t>
            </a:r>
            <a:r>
              <a:rPr lang="en-US" altLang="zh-CN" sz="2000" dirty="0">
                <a:solidFill>
                  <a:srgbClr val="0000FF"/>
                </a:solidFill>
                <a:latin typeface="华文新魏" panose="02010800040101010101" pitchFamily="2" charset="-122"/>
                <a:ea typeface="华文新魏" panose="02010800040101010101" pitchFamily="2" charset="-122"/>
              </a:rPr>
              <a:t>}</a:t>
            </a:r>
          </a:p>
          <a:p>
            <a:r>
              <a:rPr lang="en-US" altLang="zh-CN" sz="2000" dirty="0">
                <a:solidFill>
                  <a:srgbClr val="0000FF"/>
                </a:solidFill>
                <a:latin typeface="华文新魏" panose="02010800040101010101" pitchFamily="2" charset="-122"/>
                <a:ea typeface="华文新魏" panose="02010800040101010101" pitchFamily="2" charset="-122"/>
              </a:rPr>
              <a:t>}g(</a:t>
            </a:r>
            <a:r>
              <a:rPr lang="en-US" altLang="zh-CN" sz="2000" dirty="0">
                <a:solidFill>
                  <a:srgbClr val="FF0000"/>
                </a:solidFill>
                <a:latin typeface="华文新魏" panose="02010800040101010101" pitchFamily="2" charset="-122"/>
                <a:ea typeface="华文新魏" panose="02010800040101010101" pitchFamily="2" charset="-122"/>
              </a:rPr>
              <a:t>m, n, p, q</a:t>
            </a:r>
            <a:r>
              <a:rPr lang="en-US" altLang="zh-CN" sz="2000" dirty="0">
                <a:solidFill>
                  <a:srgbClr val="0000FF"/>
                </a:solidFill>
                <a:latin typeface="华文新魏" panose="02010800040101010101" pitchFamily="2" charset="-122"/>
                <a:ea typeface="华文新魏" panose="02010800040101010101" pitchFamily="2" charset="-122"/>
              </a:rPr>
              <a:t>);  	//</a:t>
            </a:r>
            <a:r>
              <a:rPr lang="zh-CN" altLang="en-US" sz="2000" dirty="0">
                <a:solidFill>
                  <a:srgbClr val="0000FF"/>
                </a:solidFill>
                <a:latin typeface="华文新魏" panose="02010800040101010101" pitchFamily="2" charset="-122"/>
                <a:ea typeface="华文新魏" panose="02010800040101010101" pitchFamily="2" charset="-122"/>
              </a:rPr>
              <a:t>调用构造函数初始化匿名类对象</a:t>
            </a:r>
            <a:r>
              <a:rPr lang="en-US" altLang="zh-CN" sz="2000" dirty="0">
                <a:solidFill>
                  <a:srgbClr val="0000FF"/>
                </a:solidFill>
                <a:latin typeface="华文新魏" panose="02010800040101010101" pitchFamily="2" charset="-122"/>
                <a:ea typeface="华文新魏" panose="02010800040101010101" pitchFamily="2" charset="-122"/>
              </a:rPr>
              <a:t>g  </a:t>
            </a:r>
            <a:endParaRPr lang="zh-CN" altLang="en-US" sz="2000" dirty="0">
              <a:solidFill>
                <a:srgbClr val="0000FF"/>
              </a:solidFill>
              <a:latin typeface="华文新魏" panose="02010800040101010101" pitchFamily="2" charset="-122"/>
              <a:ea typeface="华文新魏" panose="02010800040101010101" pitchFamily="2" charset="-122"/>
            </a:endParaRPr>
          </a:p>
        </p:txBody>
      </p:sp>
      <p:sp>
        <p:nvSpPr>
          <p:cNvPr id="5" name="对话气泡: 圆角矩形 4">
            <a:extLst>
              <a:ext uri="{FF2B5EF4-FFF2-40B4-BE49-F238E27FC236}">
                <a16:creationId xmlns:a16="http://schemas.microsoft.com/office/drawing/2014/main" id="{1036A831-B41B-435C-8EF2-5A7987DDB9C2}"/>
              </a:ext>
            </a:extLst>
          </p:cNvPr>
          <p:cNvSpPr/>
          <p:nvPr/>
        </p:nvSpPr>
        <p:spPr>
          <a:xfrm>
            <a:off x="3671276" y="658153"/>
            <a:ext cx="3816424" cy="576064"/>
          </a:xfrm>
          <a:prstGeom prst="wedgeRoundRectCallout">
            <a:avLst>
              <a:gd name="adj1" fmla="val -56870"/>
              <a:gd name="adj2" fmla="val 136589"/>
              <a:gd name="adj3" fmla="val 16667"/>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b="1" dirty="0">
                <a:solidFill>
                  <a:srgbClr val="002060"/>
                </a:solidFill>
                <a:latin typeface="华文新魏" panose="02010800040101010101" pitchFamily="2" charset="-122"/>
                <a:ea typeface="华文新魏" panose="02010800040101010101" pitchFamily="2" charset="-122"/>
              </a:rPr>
              <a:t>m, n</a:t>
            </a:r>
            <a:r>
              <a:rPr lang="zh-CN" altLang="en-US" b="1" dirty="0">
                <a:solidFill>
                  <a:srgbClr val="002060"/>
                </a:solidFill>
                <a:latin typeface="华文新魏" panose="02010800040101010101" pitchFamily="2" charset="-122"/>
                <a:ea typeface="华文新魏" panose="02010800040101010101" pitchFamily="2" charset="-122"/>
              </a:rPr>
              <a:t>为值捕获</a:t>
            </a:r>
            <a:r>
              <a:rPr lang="en-US" altLang="zh-CN" b="1" dirty="0">
                <a:solidFill>
                  <a:srgbClr val="002060"/>
                </a:solidFill>
                <a:latin typeface="华文新魏" panose="02010800040101010101" pitchFamily="2" charset="-122"/>
                <a:ea typeface="华文新魏" panose="02010800040101010101" pitchFamily="2" charset="-122"/>
              </a:rPr>
              <a:t>;p</a:t>
            </a:r>
            <a:r>
              <a:rPr lang="zh-CN" altLang="en-US" b="1" dirty="0">
                <a:solidFill>
                  <a:srgbClr val="002060"/>
                </a:solidFill>
                <a:latin typeface="华文新魏" panose="02010800040101010101" pitchFamily="2" charset="-122"/>
                <a:ea typeface="华文新魏" panose="02010800040101010101" pitchFamily="2" charset="-122"/>
              </a:rPr>
              <a:t>，</a:t>
            </a:r>
            <a:r>
              <a:rPr lang="en-US" altLang="zh-CN" b="1" dirty="0">
                <a:solidFill>
                  <a:srgbClr val="002060"/>
                </a:solidFill>
                <a:latin typeface="华文新魏" panose="02010800040101010101" pitchFamily="2" charset="-122"/>
                <a:ea typeface="华文新魏" panose="02010800040101010101" pitchFamily="2" charset="-122"/>
              </a:rPr>
              <a:t>q</a:t>
            </a:r>
            <a:r>
              <a:rPr lang="zh-CN" altLang="en-US" b="1" dirty="0">
                <a:solidFill>
                  <a:srgbClr val="002060"/>
                </a:solidFill>
                <a:latin typeface="华文新魏" panose="02010800040101010101" pitchFamily="2" charset="-122"/>
                <a:ea typeface="华文新魏" panose="02010800040101010101" pitchFamily="2" charset="-122"/>
              </a:rPr>
              <a:t>为引用捕获</a:t>
            </a:r>
            <a:endParaRPr lang="en-US" altLang="zh-CN" b="1" dirty="0">
              <a:solidFill>
                <a:srgbClr val="002060"/>
              </a:solidFill>
              <a:latin typeface="华文新魏" panose="02010800040101010101" pitchFamily="2" charset="-122"/>
              <a:ea typeface="华文新魏" panose="02010800040101010101" pitchFamily="2" charset="-122"/>
            </a:endParaRPr>
          </a:p>
        </p:txBody>
      </p:sp>
      <p:sp>
        <p:nvSpPr>
          <p:cNvPr id="6" name="对话气泡: 圆角矩形 5">
            <a:extLst>
              <a:ext uri="{FF2B5EF4-FFF2-40B4-BE49-F238E27FC236}">
                <a16:creationId xmlns:a16="http://schemas.microsoft.com/office/drawing/2014/main" id="{0E4F6BAB-A241-4B82-B2FC-332027CC9159}"/>
              </a:ext>
            </a:extLst>
          </p:cNvPr>
          <p:cNvSpPr/>
          <p:nvPr/>
        </p:nvSpPr>
        <p:spPr>
          <a:xfrm>
            <a:off x="7668312" y="2348407"/>
            <a:ext cx="3816424" cy="883165"/>
          </a:xfrm>
          <a:prstGeom prst="wedgeRoundRectCallout">
            <a:avLst>
              <a:gd name="adj1" fmla="val -42712"/>
              <a:gd name="adj2" fmla="val 91880"/>
              <a:gd name="adj3" fmla="val 16667"/>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zh-CN" altLang="en-US" b="1" dirty="0">
                <a:solidFill>
                  <a:srgbClr val="002060"/>
                </a:solidFill>
                <a:latin typeface="华文新魏" panose="02010800040101010101" pitchFamily="2" charset="-122"/>
                <a:ea typeface="华文新魏" panose="02010800040101010101" pitchFamily="2" charset="-122"/>
              </a:rPr>
              <a:t>当捕获列表以值的方式传递后，</a:t>
            </a:r>
            <a:r>
              <a:rPr lang="en-US" altLang="zh-CN" b="1" dirty="0">
                <a:solidFill>
                  <a:srgbClr val="002060"/>
                </a:solidFill>
                <a:latin typeface="华文新魏" panose="02010800040101010101" pitchFamily="2" charset="-122"/>
                <a:ea typeface="华文新魏" panose="02010800040101010101" pitchFamily="2" charset="-122"/>
              </a:rPr>
              <a:t>lambda</a:t>
            </a:r>
            <a:r>
              <a:rPr lang="zh-CN" altLang="en-US" b="1" dirty="0">
                <a:solidFill>
                  <a:srgbClr val="002060"/>
                </a:solidFill>
                <a:latin typeface="华文新魏" panose="02010800040101010101" pitchFamily="2" charset="-122"/>
                <a:ea typeface="华文新魏" panose="02010800040101010101" pitchFamily="2" charset="-122"/>
              </a:rPr>
              <a:t>表达式不能修改这个变量的值，只能使用</a:t>
            </a:r>
            <a:endParaRPr lang="en-US" altLang="zh-CN" b="1" dirty="0">
              <a:solidFill>
                <a:srgbClr val="002060"/>
              </a:solidFill>
              <a:latin typeface="华文新魏" panose="02010800040101010101" pitchFamily="2" charset="-122"/>
              <a:ea typeface="华文新魏" panose="02010800040101010101" pitchFamily="2" charset="-122"/>
            </a:endParaRPr>
          </a:p>
        </p:txBody>
      </p:sp>
      <p:sp>
        <p:nvSpPr>
          <p:cNvPr id="7" name="对话气泡: 圆角矩形 6">
            <a:extLst>
              <a:ext uri="{FF2B5EF4-FFF2-40B4-BE49-F238E27FC236}">
                <a16:creationId xmlns:a16="http://schemas.microsoft.com/office/drawing/2014/main" id="{938807D0-17C6-4E37-BBE0-A6620032125C}"/>
              </a:ext>
            </a:extLst>
          </p:cNvPr>
          <p:cNvSpPr/>
          <p:nvPr/>
        </p:nvSpPr>
        <p:spPr>
          <a:xfrm>
            <a:off x="8745503" y="3887535"/>
            <a:ext cx="3328733" cy="414301"/>
          </a:xfrm>
          <a:prstGeom prst="wedgeRoundRectCallout">
            <a:avLst>
              <a:gd name="adj1" fmla="val -73679"/>
              <a:gd name="adj2" fmla="val -17632"/>
              <a:gd name="adj3" fmla="val 16667"/>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zh-CN" altLang="en-US" b="1" dirty="0">
                <a:solidFill>
                  <a:srgbClr val="002060"/>
                </a:solidFill>
                <a:latin typeface="华文新魏" panose="02010800040101010101" pitchFamily="2" charset="-122"/>
                <a:ea typeface="华文新魏" panose="02010800040101010101" pitchFamily="2" charset="-122"/>
              </a:rPr>
              <a:t>引用捕获的非</a:t>
            </a:r>
            <a:r>
              <a:rPr lang="en-US" altLang="zh-CN" b="1" dirty="0">
                <a:solidFill>
                  <a:srgbClr val="002060"/>
                </a:solidFill>
                <a:latin typeface="华文新魏" panose="02010800040101010101" pitchFamily="2" charset="-122"/>
                <a:ea typeface="华文新魏" panose="02010800040101010101" pitchFamily="2" charset="-122"/>
              </a:rPr>
              <a:t>const</a:t>
            </a:r>
            <a:r>
              <a:rPr lang="zh-CN" altLang="en-US" b="1" dirty="0">
                <a:solidFill>
                  <a:srgbClr val="002060"/>
                </a:solidFill>
                <a:latin typeface="华文新魏" panose="02010800040101010101" pitchFamily="2" charset="-122"/>
                <a:ea typeface="华文新魏" panose="02010800040101010101" pitchFamily="2" charset="-122"/>
              </a:rPr>
              <a:t>值可以修改</a:t>
            </a:r>
            <a:endParaRPr lang="en-US" altLang="zh-CN" b="1" dirty="0">
              <a:solidFill>
                <a:srgbClr val="002060"/>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9563071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4EB36454-A690-459A-9D9B-A26287EC0C12}"/>
              </a:ext>
            </a:extLst>
          </p:cNvPr>
          <p:cNvSpPr txBox="1"/>
          <p:nvPr/>
        </p:nvSpPr>
        <p:spPr>
          <a:xfrm>
            <a:off x="490533" y="710108"/>
            <a:ext cx="11355103" cy="5632311"/>
          </a:xfrm>
          <a:prstGeom prst="rect">
            <a:avLst/>
          </a:prstGeom>
          <a:noFill/>
        </p:spPr>
        <p:txBody>
          <a:bodyPr wrap="square" rtlCol="0">
            <a:spAutoFit/>
          </a:bodyPr>
          <a:lstStyle/>
          <a:p>
            <a:r>
              <a:rPr lang="en-US" altLang="zh-CN" sz="2000" dirty="0">
                <a:solidFill>
                  <a:srgbClr val="0000FF"/>
                </a:solidFill>
                <a:latin typeface="华文新魏" panose="02010800040101010101" pitchFamily="2" charset="-122"/>
                <a:ea typeface="华文新魏" panose="02010800040101010101" pitchFamily="2" charset="-122"/>
              </a:rPr>
              <a:t>void</a:t>
            </a:r>
            <a:r>
              <a:rPr lang="en-US" altLang="zh-CN" sz="2000" dirty="0">
                <a:solidFill>
                  <a:srgbClr val="000000"/>
                </a:solidFill>
                <a:latin typeface="华文新魏" panose="02010800040101010101" pitchFamily="2" charset="-122"/>
                <a:ea typeface="华文新魏" panose="02010800040101010101" pitchFamily="2" charset="-122"/>
              </a:rPr>
              <a:t>  main() {</a:t>
            </a:r>
          </a:p>
          <a:p>
            <a:r>
              <a:rPr lang="fr-FR" altLang="zh-CN" sz="2000" dirty="0">
                <a:solidFill>
                  <a:srgbClr val="000000"/>
                </a:solidFill>
                <a:latin typeface="华文新魏" panose="02010800040101010101" pitchFamily="2" charset="-122"/>
                <a:ea typeface="华文新魏" panose="02010800040101010101" pitchFamily="2" charset="-122"/>
              </a:rPr>
              <a:t>    </a:t>
            </a:r>
            <a:r>
              <a:rPr lang="fr-FR" altLang="zh-CN" sz="2000" dirty="0">
                <a:solidFill>
                  <a:srgbClr val="0000FF"/>
                </a:solidFill>
                <a:latin typeface="华文新魏" panose="02010800040101010101" pitchFamily="2" charset="-122"/>
                <a:ea typeface="华文新魏" panose="02010800040101010101" pitchFamily="2" charset="-122"/>
              </a:rPr>
              <a:t>int</a:t>
            </a:r>
            <a:r>
              <a:rPr lang="fr-FR" altLang="zh-CN" sz="2000" dirty="0">
                <a:solidFill>
                  <a:srgbClr val="000000"/>
                </a:solidFill>
                <a:latin typeface="华文新魏" panose="02010800040101010101" pitchFamily="2" charset="-122"/>
                <a:ea typeface="华文新魏" panose="02010800040101010101" pitchFamily="2" charset="-122"/>
              </a:rPr>
              <a:t> </a:t>
            </a:r>
            <a:r>
              <a:rPr lang="fr-FR" altLang="zh-CN" sz="2000" dirty="0">
                <a:solidFill>
                  <a:srgbClr val="FF0000"/>
                </a:solidFill>
                <a:latin typeface="华文新魏" panose="02010800040101010101" pitchFamily="2" charset="-122"/>
                <a:ea typeface="华文新魏" panose="02010800040101010101" pitchFamily="2" charset="-122"/>
              </a:rPr>
              <a:t>m</a:t>
            </a:r>
            <a:r>
              <a:rPr lang="fr-FR" altLang="zh-CN" sz="2000" dirty="0">
                <a:solidFill>
                  <a:srgbClr val="000000"/>
                </a:solidFill>
                <a:latin typeface="华文新魏" panose="02010800040101010101" pitchFamily="2" charset="-122"/>
                <a:ea typeface="华文新魏" panose="02010800040101010101" pitchFamily="2" charset="-122"/>
              </a:rPr>
              <a:t> = 1, </a:t>
            </a:r>
            <a:r>
              <a:rPr lang="fr-FR" altLang="zh-CN" sz="2000" dirty="0">
                <a:solidFill>
                  <a:srgbClr val="FF0000"/>
                </a:solidFill>
                <a:latin typeface="华文新魏" panose="02010800040101010101" pitchFamily="2" charset="-122"/>
                <a:ea typeface="华文新魏" panose="02010800040101010101" pitchFamily="2" charset="-122"/>
              </a:rPr>
              <a:t>p</a:t>
            </a:r>
            <a:r>
              <a:rPr lang="fr-FR" altLang="zh-CN" sz="2000" dirty="0">
                <a:solidFill>
                  <a:srgbClr val="000000"/>
                </a:solidFill>
                <a:latin typeface="华文新魏" panose="02010800040101010101" pitchFamily="2" charset="-122"/>
                <a:ea typeface="华文新魏" panose="02010800040101010101" pitchFamily="2" charset="-122"/>
              </a:rPr>
              <a:t> = 3;</a:t>
            </a:r>
          </a:p>
          <a:p>
            <a:r>
              <a:rPr lang="fr-FR" altLang="zh-CN" sz="2000" dirty="0">
                <a:solidFill>
                  <a:srgbClr val="000000"/>
                </a:solidFill>
                <a:latin typeface="华文新魏" panose="02010800040101010101" pitchFamily="2" charset="-122"/>
                <a:ea typeface="华文新魏" panose="02010800040101010101" pitchFamily="2" charset="-122"/>
              </a:rPr>
              <a:t>    </a:t>
            </a:r>
            <a:r>
              <a:rPr lang="fr-FR" altLang="zh-CN" sz="2000" dirty="0">
                <a:solidFill>
                  <a:srgbClr val="FF0000"/>
                </a:solidFill>
                <a:latin typeface="华文新魏" panose="02010800040101010101" pitchFamily="2" charset="-122"/>
                <a:ea typeface="华文新魏" panose="02010800040101010101" pitchFamily="2" charset="-122"/>
              </a:rPr>
              <a:t>const int n</a:t>
            </a:r>
            <a:r>
              <a:rPr lang="fr-FR" altLang="zh-CN" sz="2000" dirty="0">
                <a:solidFill>
                  <a:srgbClr val="000000"/>
                </a:solidFill>
                <a:latin typeface="华文新魏" panose="02010800040101010101" pitchFamily="2" charset="-122"/>
                <a:ea typeface="华文新魏" panose="02010800040101010101" pitchFamily="2" charset="-122"/>
              </a:rPr>
              <a:t> = 2, </a:t>
            </a:r>
            <a:r>
              <a:rPr lang="fr-FR" altLang="zh-CN" sz="2000" dirty="0">
                <a:solidFill>
                  <a:srgbClr val="FF0000"/>
                </a:solidFill>
                <a:latin typeface="华文新魏" panose="02010800040101010101" pitchFamily="2" charset="-122"/>
                <a:ea typeface="华文新魏" panose="02010800040101010101" pitchFamily="2" charset="-122"/>
              </a:rPr>
              <a:t>q</a:t>
            </a:r>
            <a:r>
              <a:rPr lang="fr-FR" altLang="zh-CN" sz="2000" dirty="0">
                <a:solidFill>
                  <a:srgbClr val="000000"/>
                </a:solidFill>
                <a:latin typeface="华文新魏" panose="02010800040101010101" pitchFamily="2" charset="-122"/>
                <a:ea typeface="华文新魏" panose="02010800040101010101" pitchFamily="2" charset="-122"/>
              </a:rPr>
              <a:t> = 4;</a:t>
            </a:r>
          </a:p>
          <a:p>
            <a:r>
              <a:rPr lang="en-US" altLang="zh-CN" sz="2000" dirty="0">
                <a:solidFill>
                  <a:srgbClr val="000000"/>
                </a:solidFill>
                <a:latin typeface="华文新魏" panose="02010800040101010101" pitchFamily="2" charset="-122"/>
                <a:ea typeface="华文新魏" panose="02010800040101010101" pitchFamily="2" charset="-122"/>
              </a:rPr>
              <a:t>    </a:t>
            </a:r>
            <a:r>
              <a:rPr lang="en-US" altLang="zh-CN" sz="2000" dirty="0">
                <a:solidFill>
                  <a:srgbClr val="0000FF"/>
                </a:solidFill>
                <a:latin typeface="华文新魏" panose="02010800040101010101" pitchFamily="2" charset="-122"/>
                <a:ea typeface="华文新魏" panose="02010800040101010101" pitchFamily="2" charset="-122"/>
              </a:rPr>
              <a:t>auto</a:t>
            </a:r>
            <a:r>
              <a:rPr lang="en-US" altLang="zh-CN" sz="2000" dirty="0">
                <a:solidFill>
                  <a:srgbClr val="000000"/>
                </a:solidFill>
                <a:latin typeface="华文新魏" panose="02010800040101010101" pitchFamily="2" charset="-122"/>
                <a:ea typeface="华文新魏" panose="02010800040101010101" pitchFamily="2" charset="-122"/>
              </a:rPr>
              <a:t>  f = [m, n, &amp;p, &amp;q](</a:t>
            </a:r>
            <a:r>
              <a:rPr lang="en-US" altLang="zh-CN" sz="2000" dirty="0">
                <a:solidFill>
                  <a:srgbClr val="008000"/>
                </a:solidFill>
                <a:latin typeface="华文新魏" panose="02010800040101010101" pitchFamily="2" charset="-122"/>
                <a:ea typeface="华文新魏" panose="02010800040101010101" pitchFamily="2" charset="-122"/>
              </a:rPr>
              <a:t>int x</a:t>
            </a:r>
            <a:r>
              <a:rPr lang="en-US" altLang="zh-CN" sz="2000" dirty="0">
                <a:solidFill>
                  <a:srgbClr val="000000"/>
                </a:solidFill>
                <a:latin typeface="华文新魏" panose="02010800040101010101" pitchFamily="2" charset="-122"/>
                <a:ea typeface="华文新魏" panose="02010800040101010101" pitchFamily="2" charset="-122"/>
              </a:rPr>
              <a:t>)</a:t>
            </a:r>
            <a:r>
              <a:rPr lang="en-US" altLang="zh-CN" sz="2000" dirty="0">
                <a:solidFill>
                  <a:srgbClr val="0000FF"/>
                </a:solidFill>
                <a:latin typeface="华文新魏" panose="02010800040101010101" pitchFamily="2" charset="-122"/>
                <a:ea typeface="华文新魏" panose="02010800040101010101" pitchFamily="2" charset="-122"/>
              </a:rPr>
              <a:t>mutable</a:t>
            </a:r>
            <a:r>
              <a:rPr lang="en-US" altLang="zh-CN" sz="2000" dirty="0">
                <a:solidFill>
                  <a:srgbClr val="000000"/>
                </a:solidFill>
                <a:latin typeface="华文新魏" panose="02010800040101010101" pitchFamily="2" charset="-122"/>
                <a:ea typeface="华文新魏" panose="02010800040101010101" pitchFamily="2" charset="-122"/>
              </a:rPr>
              <a:t>-&gt;</a:t>
            </a:r>
            <a:r>
              <a:rPr lang="en-US" altLang="zh-CN" sz="2000" dirty="0">
                <a:solidFill>
                  <a:srgbClr val="0000FF"/>
                </a:solidFill>
                <a:latin typeface="华文新魏" panose="02010800040101010101" pitchFamily="2" charset="-122"/>
                <a:ea typeface="华文新魏" panose="02010800040101010101" pitchFamily="2" charset="-122"/>
              </a:rPr>
              <a:t>int</a:t>
            </a:r>
            <a:r>
              <a:rPr lang="en-US" altLang="zh-CN" sz="2000" dirty="0">
                <a:solidFill>
                  <a:srgbClr val="000000"/>
                </a:solidFill>
                <a:latin typeface="华文新魏" panose="02010800040101010101" pitchFamily="2" charset="-122"/>
                <a:ea typeface="华文新魏" panose="02010800040101010101" pitchFamily="2" charset="-122"/>
              </a:rPr>
              <a:t> { </a:t>
            </a:r>
            <a:r>
              <a:rPr lang="en-US" altLang="zh-CN" sz="2000" dirty="0">
                <a:solidFill>
                  <a:srgbClr val="008000"/>
                </a:solidFill>
                <a:latin typeface="华文新魏" panose="02010800040101010101" pitchFamily="2" charset="-122"/>
                <a:ea typeface="华文新魏" panose="02010800040101010101" pitchFamily="2" charset="-122"/>
              </a:rPr>
              <a:t>p++; /*</a:t>
            </a:r>
            <a:r>
              <a:rPr lang="zh-CN" altLang="en-US" sz="2000" dirty="0">
                <a:solidFill>
                  <a:srgbClr val="008000"/>
                </a:solidFill>
                <a:latin typeface="华文新魏" panose="02010800040101010101" pitchFamily="2" charset="-122"/>
                <a:ea typeface="华文新魏" panose="02010800040101010101" pitchFamily="2" charset="-122"/>
              </a:rPr>
              <a:t>错</a:t>
            </a:r>
            <a:r>
              <a:rPr lang="en-US" altLang="zh-CN" sz="2000" dirty="0">
                <a:solidFill>
                  <a:srgbClr val="008000"/>
                </a:solidFill>
                <a:latin typeface="华文新魏" panose="02010800040101010101" pitchFamily="2" charset="-122"/>
                <a:ea typeface="华文新魏" panose="02010800040101010101" pitchFamily="2" charset="-122"/>
              </a:rPr>
              <a:t>:n++;q++;*/ return </a:t>
            </a:r>
            <a:r>
              <a:rPr lang="en-US" altLang="zh-CN" sz="2000" dirty="0">
                <a:solidFill>
                  <a:srgbClr val="FF0000"/>
                </a:solidFill>
                <a:latin typeface="华文新魏" panose="02010800040101010101" pitchFamily="2" charset="-122"/>
                <a:ea typeface="华文新魏" panose="02010800040101010101" pitchFamily="2" charset="-122"/>
              </a:rPr>
              <a:t>m++ </a:t>
            </a:r>
            <a:r>
              <a:rPr lang="en-US" altLang="zh-CN" sz="2000" dirty="0">
                <a:solidFill>
                  <a:srgbClr val="008000"/>
                </a:solidFill>
                <a:latin typeface="华文新魏" panose="02010800040101010101" pitchFamily="2" charset="-122"/>
                <a:ea typeface="华文新魏" panose="02010800040101010101" pitchFamily="2" charset="-122"/>
              </a:rPr>
              <a:t>+ x</a:t>
            </a:r>
            <a:r>
              <a:rPr lang="en-US" altLang="zh-CN" sz="2000" dirty="0">
                <a:solidFill>
                  <a:srgbClr val="000000"/>
                </a:solidFill>
                <a:latin typeface="华文新魏" panose="02010800040101010101" pitchFamily="2" charset="-122"/>
                <a:ea typeface="华文新魏" panose="02010800040101010101" pitchFamily="2" charset="-122"/>
              </a:rPr>
              <a:t>; };</a:t>
            </a:r>
          </a:p>
          <a:p>
            <a:r>
              <a:rPr lang="pl-PL" altLang="zh-CN" sz="2000" dirty="0">
                <a:solidFill>
                  <a:srgbClr val="000000"/>
                </a:solidFill>
                <a:latin typeface="华文新魏" panose="02010800040101010101" pitchFamily="2" charset="-122"/>
                <a:ea typeface="华文新魏" panose="02010800040101010101" pitchFamily="2" charset="-122"/>
              </a:rPr>
              <a:t>    </a:t>
            </a:r>
            <a:r>
              <a:rPr lang="pl-PL" altLang="zh-CN" sz="2000" dirty="0">
                <a:solidFill>
                  <a:srgbClr val="0000FF"/>
                </a:solidFill>
                <a:latin typeface="华文新魏" panose="02010800040101010101" pitchFamily="2" charset="-122"/>
                <a:ea typeface="华文新魏" panose="02010800040101010101" pitchFamily="2" charset="-122"/>
              </a:rPr>
              <a:t>int</a:t>
            </a:r>
            <a:r>
              <a:rPr lang="pl-PL" altLang="zh-CN" sz="2000" dirty="0">
                <a:solidFill>
                  <a:srgbClr val="000000"/>
                </a:solidFill>
                <a:latin typeface="华文新魏" panose="02010800040101010101" pitchFamily="2" charset="-122"/>
                <a:ea typeface="华文新魏" panose="02010800040101010101" pitchFamily="2" charset="-122"/>
              </a:rPr>
              <a:t> z = f(0);     </a:t>
            </a:r>
            <a:r>
              <a:rPr lang="en-US" altLang="zh-CN" sz="2000" dirty="0">
                <a:solidFill>
                  <a:srgbClr val="000000"/>
                </a:solidFill>
                <a:latin typeface="华文新魏" panose="02010800040101010101" pitchFamily="2" charset="-122"/>
                <a:ea typeface="华文新魏" panose="02010800040101010101" pitchFamily="2" charset="-122"/>
              </a:rPr>
              <a:t>	</a:t>
            </a:r>
            <a:r>
              <a:rPr lang="pl-PL" altLang="zh-CN" sz="2000" dirty="0">
                <a:solidFill>
                  <a:srgbClr val="008000"/>
                </a:solidFill>
                <a:latin typeface="华文新魏" panose="02010800040101010101" pitchFamily="2" charset="-122"/>
                <a:ea typeface="华文新魏" panose="02010800040101010101" pitchFamily="2" charset="-122"/>
              </a:rPr>
              <a:t>//</a:t>
            </a:r>
            <a:r>
              <a:rPr lang="en-US" altLang="zh-CN" sz="2000" dirty="0">
                <a:solidFill>
                  <a:srgbClr val="FF0000"/>
                </a:solidFill>
                <a:latin typeface="华文新魏" panose="02010800040101010101" pitchFamily="2" charset="-122"/>
                <a:ea typeface="华文新魏" panose="02010800040101010101" pitchFamily="2" charset="-122"/>
              </a:rPr>
              <a:t>m</a:t>
            </a:r>
            <a:r>
              <a:rPr lang="en-US" altLang="zh-CN" sz="2000" dirty="0">
                <a:solidFill>
                  <a:srgbClr val="008000"/>
                </a:solidFill>
                <a:latin typeface="华文新魏" panose="02010800040101010101" pitchFamily="2" charset="-122"/>
                <a:ea typeface="华文新魏" panose="02010800040101010101" pitchFamily="2" charset="-122"/>
              </a:rPr>
              <a:t>=1,</a:t>
            </a:r>
            <a:r>
              <a:rPr lang="pl-PL" altLang="zh-CN" sz="2000" dirty="0">
                <a:solidFill>
                  <a:srgbClr val="FF0000"/>
                </a:solidFill>
                <a:latin typeface="华文新魏" panose="02010800040101010101" pitchFamily="2" charset="-122"/>
                <a:ea typeface="华文新魏" panose="02010800040101010101" pitchFamily="2" charset="-122"/>
              </a:rPr>
              <a:t>p</a:t>
            </a:r>
            <a:r>
              <a:rPr lang="pl-PL" altLang="zh-CN" sz="2000" dirty="0">
                <a:solidFill>
                  <a:srgbClr val="008000"/>
                </a:solidFill>
                <a:latin typeface="华文新魏" panose="02010800040101010101" pitchFamily="2" charset="-122"/>
                <a:ea typeface="华文新魏" panose="02010800040101010101" pitchFamily="2" charset="-122"/>
              </a:rPr>
              <a:t>=4,</a:t>
            </a:r>
            <a:r>
              <a:rPr lang="en-US" altLang="zh-CN" sz="2000" dirty="0">
                <a:solidFill>
                  <a:srgbClr val="008000"/>
                </a:solidFill>
                <a:latin typeface="华文新魏" panose="02010800040101010101" pitchFamily="2" charset="-122"/>
                <a:ea typeface="华文新魏" panose="02010800040101010101" pitchFamily="2" charset="-122"/>
              </a:rPr>
              <a:t> </a:t>
            </a:r>
            <a:r>
              <a:rPr lang="pl-PL" altLang="zh-CN" sz="2000" dirty="0">
                <a:solidFill>
                  <a:srgbClr val="008000"/>
                </a:solidFill>
                <a:latin typeface="华文新魏" panose="02010800040101010101" pitchFamily="2" charset="-122"/>
                <a:ea typeface="华文新魏" panose="02010800040101010101" pitchFamily="2" charset="-122"/>
              </a:rPr>
              <a:t>z=1, </a:t>
            </a:r>
            <a:r>
              <a:rPr lang="zh-CN" altLang="pl-PL" sz="2000" dirty="0">
                <a:solidFill>
                  <a:srgbClr val="008000"/>
                </a:solidFill>
                <a:latin typeface="华文新魏" panose="02010800040101010101" pitchFamily="2" charset="-122"/>
                <a:ea typeface="华文新魏" panose="02010800040101010101" pitchFamily="2" charset="-122"/>
              </a:rPr>
              <a:t>等价于</a:t>
            </a:r>
            <a:r>
              <a:rPr lang="pl-PL" altLang="zh-CN" sz="2000" dirty="0">
                <a:solidFill>
                  <a:srgbClr val="008000"/>
                </a:solidFill>
                <a:latin typeface="华文新魏" panose="02010800040101010101" pitchFamily="2" charset="-122"/>
                <a:ea typeface="华文新魏" panose="02010800040101010101" pitchFamily="2" charset="-122"/>
              </a:rPr>
              <a:t>f.operator()(0);</a:t>
            </a:r>
            <a:endParaRPr lang="pl-PL" altLang="zh-CN" sz="2000" dirty="0">
              <a:solidFill>
                <a:srgbClr val="000000"/>
              </a:solidFill>
              <a:latin typeface="华文新魏" panose="02010800040101010101" pitchFamily="2" charset="-122"/>
              <a:ea typeface="华文新魏" panose="02010800040101010101" pitchFamily="2" charset="-122"/>
            </a:endParaRPr>
          </a:p>
          <a:p>
            <a:r>
              <a:rPr lang="pl-PL" altLang="zh-CN" sz="2000" dirty="0">
                <a:solidFill>
                  <a:srgbClr val="000000"/>
                </a:solidFill>
                <a:latin typeface="华文新魏" panose="02010800040101010101" pitchFamily="2" charset="-122"/>
                <a:ea typeface="华文新魏" panose="02010800040101010101" pitchFamily="2" charset="-122"/>
              </a:rPr>
              <a:t>    z = f(0);          </a:t>
            </a:r>
            <a:r>
              <a:rPr lang="en-US" altLang="zh-CN" sz="2000" dirty="0">
                <a:solidFill>
                  <a:srgbClr val="000000"/>
                </a:solidFill>
                <a:latin typeface="华文新魏" panose="02010800040101010101" pitchFamily="2" charset="-122"/>
                <a:ea typeface="华文新魏" panose="02010800040101010101" pitchFamily="2" charset="-122"/>
              </a:rPr>
              <a:t>	</a:t>
            </a:r>
            <a:r>
              <a:rPr lang="pl-PL" altLang="zh-CN" sz="2000" dirty="0">
                <a:solidFill>
                  <a:srgbClr val="008000"/>
                </a:solidFill>
                <a:latin typeface="华文新魏" panose="02010800040101010101" pitchFamily="2" charset="-122"/>
                <a:ea typeface="华文新魏" panose="02010800040101010101" pitchFamily="2" charset="-122"/>
              </a:rPr>
              <a:t>//</a:t>
            </a:r>
            <a:r>
              <a:rPr lang="en-US" altLang="zh-CN" sz="2000" dirty="0">
                <a:solidFill>
                  <a:srgbClr val="FF0000"/>
                </a:solidFill>
                <a:latin typeface="华文新魏" panose="02010800040101010101" pitchFamily="2" charset="-122"/>
                <a:ea typeface="华文新魏" panose="02010800040101010101" pitchFamily="2" charset="-122"/>
              </a:rPr>
              <a:t>m</a:t>
            </a:r>
            <a:r>
              <a:rPr lang="en-US" altLang="zh-CN" sz="2000" dirty="0">
                <a:solidFill>
                  <a:srgbClr val="008000"/>
                </a:solidFill>
                <a:latin typeface="华文新魏" panose="02010800040101010101" pitchFamily="2" charset="-122"/>
                <a:ea typeface="华文新魏" panose="02010800040101010101" pitchFamily="2" charset="-122"/>
              </a:rPr>
              <a:t>=1,</a:t>
            </a:r>
            <a:r>
              <a:rPr lang="pl-PL" altLang="zh-CN" sz="2000" dirty="0">
                <a:solidFill>
                  <a:srgbClr val="FF0000"/>
                </a:solidFill>
                <a:latin typeface="华文新魏" panose="02010800040101010101" pitchFamily="2" charset="-122"/>
                <a:ea typeface="华文新魏" panose="02010800040101010101" pitchFamily="2" charset="-122"/>
              </a:rPr>
              <a:t>p</a:t>
            </a:r>
            <a:r>
              <a:rPr lang="pl-PL" altLang="zh-CN" sz="2000" dirty="0">
                <a:solidFill>
                  <a:srgbClr val="008000"/>
                </a:solidFill>
                <a:latin typeface="华文新魏" panose="02010800040101010101" pitchFamily="2" charset="-122"/>
                <a:ea typeface="华文新魏" panose="02010800040101010101" pitchFamily="2" charset="-122"/>
              </a:rPr>
              <a:t>=5, z=</a:t>
            </a:r>
            <a:r>
              <a:rPr lang="en-US" altLang="zh-CN" sz="2000" dirty="0">
                <a:solidFill>
                  <a:srgbClr val="008000"/>
                </a:solidFill>
                <a:latin typeface="华文新魏" panose="02010800040101010101" pitchFamily="2" charset="-122"/>
                <a:ea typeface="华文新魏" panose="02010800040101010101" pitchFamily="2" charset="-122"/>
              </a:rPr>
              <a:t>2</a:t>
            </a:r>
            <a:r>
              <a:rPr lang="pl-PL" altLang="zh-CN" sz="2000" dirty="0">
                <a:solidFill>
                  <a:srgbClr val="008000"/>
                </a:solidFill>
                <a:latin typeface="华文新魏" panose="02010800040101010101" pitchFamily="2" charset="-122"/>
                <a:ea typeface="华文新魏" panose="02010800040101010101" pitchFamily="2" charset="-122"/>
              </a:rPr>
              <a:t> </a:t>
            </a:r>
            <a:r>
              <a:rPr lang="zh-CN" altLang="en-US" sz="2000" dirty="0">
                <a:solidFill>
                  <a:srgbClr val="008000"/>
                </a:solidFill>
                <a:latin typeface="华文新魏" panose="02010800040101010101" pitchFamily="2" charset="-122"/>
                <a:ea typeface="华文新魏" panose="02010800040101010101" pitchFamily="2" charset="-122"/>
              </a:rPr>
              <a:t>（匿名类里的</a:t>
            </a:r>
            <a:r>
              <a:rPr lang="en-US" altLang="zh-CN" sz="2000" dirty="0">
                <a:solidFill>
                  <a:srgbClr val="008000"/>
                </a:solidFill>
                <a:latin typeface="华文新魏" panose="02010800040101010101" pitchFamily="2" charset="-122"/>
                <a:ea typeface="华文新魏" panose="02010800040101010101" pitchFamily="2" charset="-122"/>
              </a:rPr>
              <a:t>m</a:t>
            </a:r>
            <a:r>
              <a:rPr lang="zh-CN" altLang="en-US" sz="2000" dirty="0">
                <a:solidFill>
                  <a:srgbClr val="008000"/>
                </a:solidFill>
                <a:latin typeface="华文新魏" panose="02010800040101010101" pitchFamily="2" charset="-122"/>
                <a:ea typeface="华文新魏" panose="02010800040101010101" pitchFamily="2" charset="-122"/>
              </a:rPr>
              <a:t>变成</a:t>
            </a:r>
            <a:r>
              <a:rPr lang="en-US" altLang="zh-CN" sz="2000" dirty="0">
                <a:solidFill>
                  <a:srgbClr val="008000"/>
                </a:solidFill>
                <a:latin typeface="华文新魏" panose="02010800040101010101" pitchFamily="2" charset="-122"/>
                <a:ea typeface="华文新魏" panose="02010800040101010101" pitchFamily="2" charset="-122"/>
              </a:rPr>
              <a:t>2</a:t>
            </a:r>
            <a:r>
              <a:rPr lang="zh-CN" altLang="en-US" sz="2000" dirty="0">
                <a:solidFill>
                  <a:srgbClr val="008000"/>
                </a:solidFill>
                <a:latin typeface="华文新魏" panose="02010800040101010101" pitchFamily="2" charset="-122"/>
                <a:ea typeface="华文新魏" panose="02010800040101010101" pitchFamily="2" charset="-122"/>
              </a:rPr>
              <a:t>）</a:t>
            </a:r>
            <a:endParaRPr lang="pl-PL" altLang="zh-CN" sz="2000" dirty="0">
              <a:solidFill>
                <a:srgbClr val="000000"/>
              </a:solidFill>
              <a:latin typeface="华文新魏" panose="02010800040101010101" pitchFamily="2" charset="-122"/>
              <a:ea typeface="华文新魏" panose="02010800040101010101" pitchFamily="2" charset="-122"/>
            </a:endParaRPr>
          </a:p>
          <a:p>
            <a:r>
              <a:rPr lang="en-US" altLang="zh-CN" sz="2000" dirty="0">
                <a:solidFill>
                  <a:srgbClr val="000000"/>
                </a:solidFill>
                <a:latin typeface="华文新魏" panose="02010800040101010101" pitchFamily="2" charset="-122"/>
                <a:ea typeface="华文新魏" panose="02010800040101010101" pitchFamily="2" charset="-122"/>
              </a:rPr>
              <a:t>}</a:t>
            </a:r>
          </a:p>
          <a:p>
            <a:r>
              <a:rPr lang="en-US" altLang="zh-CN" sz="2000" dirty="0">
                <a:solidFill>
                  <a:srgbClr val="000000"/>
                </a:solidFill>
                <a:latin typeface="华文新魏" panose="02010800040101010101" pitchFamily="2" charset="-122"/>
                <a:ea typeface="华文新魏" panose="02010800040101010101" pitchFamily="2" charset="-122"/>
              </a:rPr>
              <a:t>//</a:t>
            </a:r>
            <a:r>
              <a:rPr lang="zh-CN" altLang="en-US" sz="2000" dirty="0">
                <a:solidFill>
                  <a:srgbClr val="000000"/>
                </a:solidFill>
                <a:latin typeface="华文新魏" panose="02010800040101010101" pitchFamily="2" charset="-122"/>
                <a:ea typeface="华文新魏" panose="02010800040101010101" pitchFamily="2" charset="-122"/>
              </a:rPr>
              <a:t>为匿名类对象</a:t>
            </a:r>
            <a:r>
              <a:rPr lang="en-US" altLang="zh-CN" sz="2000" dirty="0">
                <a:solidFill>
                  <a:srgbClr val="000000"/>
                </a:solidFill>
                <a:latin typeface="华文新魏" panose="02010800040101010101" pitchFamily="2" charset="-122"/>
                <a:ea typeface="华文新魏" panose="02010800040101010101" pitchFamily="2" charset="-122"/>
              </a:rPr>
              <a:t>f</a:t>
            </a:r>
            <a:r>
              <a:rPr lang="zh-CN" altLang="en-US" sz="2000" dirty="0">
                <a:solidFill>
                  <a:srgbClr val="000000"/>
                </a:solidFill>
                <a:latin typeface="华文新魏" panose="02010800040101010101" pitchFamily="2" charset="-122"/>
                <a:ea typeface="华文新魏" panose="02010800040101010101" pitchFamily="2" charset="-122"/>
              </a:rPr>
              <a:t>生成的匿名类及其函数如下</a:t>
            </a:r>
            <a:endParaRPr lang="en-US" altLang="zh-CN" sz="2000" dirty="0">
              <a:solidFill>
                <a:srgbClr val="000000"/>
              </a:solidFill>
              <a:latin typeface="华文新魏" panose="02010800040101010101" pitchFamily="2" charset="-122"/>
              <a:ea typeface="华文新魏" panose="02010800040101010101" pitchFamily="2" charset="-122"/>
            </a:endParaRPr>
          </a:p>
          <a:p>
            <a:r>
              <a:rPr lang="en-US" altLang="zh-CN" sz="2000" dirty="0">
                <a:latin typeface="华文新魏" panose="02010800040101010101" pitchFamily="2" charset="-122"/>
                <a:ea typeface="华文新魏" panose="02010800040101010101" pitchFamily="2" charset="-122"/>
              </a:rPr>
              <a:t>class </a:t>
            </a:r>
            <a:r>
              <a:rPr lang="zh-CN" altLang="en-US" sz="2000" dirty="0">
                <a:latin typeface="华文新魏" panose="02010800040101010101" pitchFamily="2" charset="-122"/>
                <a:ea typeface="华文新魏" panose="02010800040101010101" pitchFamily="2" charset="-122"/>
              </a:rPr>
              <a:t>匿名类</a:t>
            </a:r>
            <a:r>
              <a:rPr lang="en-US" altLang="zh-CN" sz="2000" dirty="0">
                <a:latin typeface="华文新魏" panose="02010800040101010101" pitchFamily="2" charset="-122"/>
                <a:ea typeface="华文新魏" panose="02010800040101010101" pitchFamily="2" charset="-122"/>
              </a:rPr>
              <a:t>{</a:t>
            </a:r>
          </a:p>
          <a:p>
            <a:r>
              <a:rPr lang="en-US" altLang="zh-CN" sz="2000" dirty="0">
                <a:latin typeface="华文新魏" panose="02010800040101010101" pitchFamily="2" charset="-122"/>
                <a:ea typeface="华文新魏" panose="02010800040101010101" pitchFamily="2" charset="-122"/>
              </a:rPr>
              <a:t>     mutable</a:t>
            </a:r>
            <a:r>
              <a:rPr lang="zh-CN" altLang="en-US" sz="2000" dirty="0">
                <a:latin typeface="华文新魏" panose="02010800040101010101" pitchFamily="2" charset="-122"/>
                <a:ea typeface="华文新魏" panose="02010800040101010101" pitchFamily="2" charset="-122"/>
              </a:rPr>
              <a:t> </a:t>
            </a:r>
            <a:r>
              <a:rPr lang="en-US" altLang="zh-CN" sz="2000" dirty="0">
                <a:latin typeface="华文新魏" panose="02010800040101010101" pitchFamily="2" charset="-122"/>
                <a:ea typeface="华文新魏" panose="02010800040101010101" pitchFamily="2" charset="-122"/>
              </a:rPr>
              <a:t>int  </a:t>
            </a:r>
            <a:r>
              <a:rPr lang="en-US" altLang="zh-CN" sz="2000" dirty="0">
                <a:solidFill>
                  <a:srgbClr val="008000"/>
                </a:solidFill>
                <a:latin typeface="华文新魏" panose="02010800040101010101" pitchFamily="2" charset="-122"/>
                <a:ea typeface="华文新魏" panose="02010800040101010101" pitchFamily="2" charset="-122"/>
              </a:rPr>
              <a:t>m</a:t>
            </a:r>
            <a:r>
              <a:rPr lang="en-US" altLang="zh-CN" sz="2000" dirty="0">
                <a:latin typeface="华文新魏" panose="02010800040101010101" pitchFamily="2" charset="-122"/>
                <a:ea typeface="华文新魏" panose="02010800040101010101" pitchFamily="2" charset="-122"/>
              </a:rPr>
              <a:t>;		</a:t>
            </a:r>
            <a:r>
              <a:rPr lang="en-US" altLang="zh-CN" sz="2000" dirty="0">
                <a:solidFill>
                  <a:srgbClr val="0000FF"/>
                </a:solidFill>
                <a:latin typeface="华文新魏" panose="02010800040101010101" pitchFamily="2" charset="-122"/>
                <a:ea typeface="华文新魏" panose="02010800040101010101" pitchFamily="2" charset="-122"/>
              </a:rPr>
              <a:t>//Lambda</a:t>
            </a:r>
            <a:r>
              <a:rPr lang="zh-CN" altLang="en-US" sz="2000" dirty="0">
                <a:solidFill>
                  <a:srgbClr val="0000FF"/>
                </a:solidFill>
                <a:latin typeface="华文新魏" panose="02010800040101010101" pitchFamily="2" charset="-122"/>
                <a:ea typeface="华文新魏" panose="02010800040101010101" pitchFamily="2" charset="-122"/>
              </a:rPr>
              <a:t>表达式有</a:t>
            </a:r>
            <a:r>
              <a:rPr lang="en-US" altLang="zh-CN" sz="2000" dirty="0">
                <a:solidFill>
                  <a:srgbClr val="0000FF"/>
                </a:solidFill>
                <a:latin typeface="华文新魏" panose="02010800040101010101" pitchFamily="2" charset="-122"/>
                <a:ea typeface="华文新魏" panose="02010800040101010101" pitchFamily="2" charset="-122"/>
              </a:rPr>
              <a:t>mutable</a:t>
            </a:r>
            <a:r>
              <a:rPr lang="zh-CN" altLang="en-US" sz="2000" dirty="0">
                <a:solidFill>
                  <a:srgbClr val="0000FF"/>
                </a:solidFill>
                <a:latin typeface="华文新魏" panose="02010800040101010101" pitchFamily="2" charset="-122"/>
                <a:ea typeface="华文新魏" panose="02010800040101010101" pitchFamily="2" charset="-122"/>
              </a:rPr>
              <a:t>时，非</a:t>
            </a:r>
            <a:r>
              <a:rPr lang="en-US" altLang="zh-CN" sz="2000" dirty="0">
                <a:solidFill>
                  <a:srgbClr val="0000FF"/>
                </a:solidFill>
                <a:latin typeface="华文新魏" panose="02010800040101010101" pitchFamily="2" charset="-122"/>
                <a:ea typeface="华文新魏" panose="02010800040101010101" pitchFamily="2" charset="-122"/>
              </a:rPr>
              <a:t>&amp;</a:t>
            </a:r>
            <a:r>
              <a:rPr lang="zh-CN" altLang="en-US" sz="2000" dirty="0">
                <a:solidFill>
                  <a:srgbClr val="0000FF"/>
                </a:solidFill>
                <a:latin typeface="华文新魏" panose="02010800040101010101" pitchFamily="2" charset="-122"/>
                <a:ea typeface="华文新魏" panose="02010800040101010101" pitchFamily="2" charset="-122"/>
              </a:rPr>
              <a:t>捕获的</a:t>
            </a:r>
            <a:r>
              <a:rPr lang="zh-CN" altLang="en-US" sz="2000" dirty="0">
                <a:solidFill>
                  <a:srgbClr val="FF0000"/>
                </a:solidFill>
                <a:latin typeface="华文新魏" panose="02010800040101010101" pitchFamily="2" charset="-122"/>
                <a:ea typeface="华文新魏" panose="02010800040101010101" pitchFamily="2" charset="-122"/>
              </a:rPr>
              <a:t>可写外部变量</a:t>
            </a:r>
            <a:r>
              <a:rPr lang="en-US" altLang="zh-CN" sz="2000" dirty="0">
                <a:solidFill>
                  <a:srgbClr val="FF0000"/>
                </a:solidFill>
                <a:latin typeface="华文新魏" panose="02010800040101010101" pitchFamily="2" charset="-122"/>
                <a:ea typeface="华文新魏" panose="02010800040101010101" pitchFamily="2" charset="-122"/>
              </a:rPr>
              <a:t>m</a:t>
            </a:r>
            <a:r>
              <a:rPr lang="zh-CN" altLang="en-US" sz="2000" dirty="0">
                <a:solidFill>
                  <a:srgbClr val="0000FF"/>
                </a:solidFill>
                <a:latin typeface="华文新魏" panose="02010800040101010101" pitchFamily="2" charset="-122"/>
                <a:ea typeface="华文新魏" panose="02010800040101010101" pitchFamily="2" charset="-122"/>
              </a:rPr>
              <a:t>为</a:t>
            </a:r>
            <a:r>
              <a:rPr lang="en-US" altLang="zh-CN" sz="2000" dirty="0">
                <a:solidFill>
                  <a:srgbClr val="0000FF"/>
                </a:solidFill>
                <a:latin typeface="华文新魏" panose="02010800040101010101" pitchFamily="2" charset="-122"/>
                <a:ea typeface="华文新魏" panose="02010800040101010101" pitchFamily="2" charset="-122"/>
              </a:rPr>
              <a:t>mutable</a:t>
            </a:r>
            <a:r>
              <a:rPr lang="zh-CN" altLang="en-US" sz="2000" dirty="0">
                <a:solidFill>
                  <a:srgbClr val="0000FF"/>
                </a:solidFill>
                <a:latin typeface="华文新魏" panose="02010800040101010101" pitchFamily="2" charset="-122"/>
                <a:ea typeface="华文新魏" panose="02010800040101010101" pitchFamily="2" charset="-122"/>
              </a:rPr>
              <a:t>成员</a:t>
            </a:r>
            <a:endParaRPr lang="en-US" altLang="zh-CN" sz="2000" dirty="0">
              <a:latin typeface="华文新魏" panose="02010800040101010101" pitchFamily="2" charset="-122"/>
              <a:ea typeface="华文新魏" panose="02010800040101010101" pitchFamily="2" charset="-122"/>
            </a:endParaRPr>
          </a:p>
          <a:p>
            <a:r>
              <a:rPr lang="en-US" altLang="zh-CN" sz="2000" dirty="0">
                <a:latin typeface="华文新魏" panose="02010800040101010101" pitchFamily="2" charset="-122"/>
                <a:ea typeface="华文新魏" panose="02010800040101010101" pitchFamily="2" charset="-122"/>
              </a:rPr>
              <a:t>     </a:t>
            </a:r>
            <a:r>
              <a:rPr lang="en-US" altLang="zh-CN" sz="2000" dirty="0">
                <a:solidFill>
                  <a:srgbClr val="FF0000"/>
                </a:solidFill>
                <a:latin typeface="华文新魏" panose="02010800040101010101" pitchFamily="2" charset="-122"/>
                <a:ea typeface="华文新魏" panose="02010800040101010101" pitchFamily="2" charset="-122"/>
              </a:rPr>
              <a:t>const int</a:t>
            </a:r>
            <a:r>
              <a:rPr lang="en-US" altLang="zh-CN" sz="2000" dirty="0">
                <a:latin typeface="华文新魏" panose="02010800040101010101" pitchFamily="2" charset="-122"/>
                <a:ea typeface="华文新魏" panose="02010800040101010101" pitchFamily="2" charset="-122"/>
              </a:rPr>
              <a:t> </a:t>
            </a:r>
            <a:r>
              <a:rPr lang="en-US" altLang="zh-CN" sz="2000" dirty="0">
                <a:solidFill>
                  <a:srgbClr val="008000"/>
                </a:solidFill>
                <a:latin typeface="华文新魏" panose="02010800040101010101" pitchFamily="2" charset="-122"/>
                <a:ea typeface="华文新魏" panose="02010800040101010101" pitchFamily="2" charset="-122"/>
              </a:rPr>
              <a:t>n</a:t>
            </a:r>
            <a:r>
              <a:rPr lang="en-US" altLang="zh-CN" sz="2000" dirty="0">
                <a:latin typeface="华文新魏" panose="02010800040101010101" pitchFamily="2" charset="-122"/>
                <a:ea typeface="华文新魏" panose="02010800040101010101" pitchFamily="2" charset="-122"/>
              </a:rPr>
              <a:t>;  		//</a:t>
            </a:r>
            <a:r>
              <a:rPr lang="zh-CN" altLang="en-US" sz="2000" dirty="0">
                <a:latin typeface="华文新魏" panose="02010800040101010101" pitchFamily="2" charset="-122"/>
                <a:ea typeface="华文新魏" panose="02010800040101010101" pitchFamily="2" charset="-122"/>
              </a:rPr>
              <a:t>保持</a:t>
            </a:r>
            <a:r>
              <a:rPr lang="en-US" altLang="zh-CN" sz="2000" dirty="0">
                <a:latin typeface="华文新魏" panose="02010800040101010101" pitchFamily="2" charset="-122"/>
                <a:ea typeface="华文新魏" panose="02010800040101010101" pitchFamily="2" charset="-122"/>
              </a:rPr>
              <a:t>n</a:t>
            </a:r>
            <a:r>
              <a:rPr lang="zh-CN" altLang="en-US" sz="2000" dirty="0">
                <a:latin typeface="华文新魏" panose="02010800040101010101" pitchFamily="2" charset="-122"/>
                <a:ea typeface="华文新魏" panose="02010800040101010101" pitchFamily="2" charset="-122"/>
              </a:rPr>
              <a:t>的</a:t>
            </a:r>
            <a:r>
              <a:rPr lang="zh-CN" altLang="en-US" sz="2000" dirty="0">
                <a:solidFill>
                  <a:srgbClr val="FF0000"/>
                </a:solidFill>
                <a:latin typeface="华文新魏" panose="02010800040101010101" pitchFamily="2" charset="-122"/>
                <a:ea typeface="华文新魏" panose="02010800040101010101" pitchFamily="2" charset="-122"/>
              </a:rPr>
              <a:t>原有类型为</a:t>
            </a:r>
            <a:r>
              <a:rPr lang="en-US" altLang="zh-CN" sz="2000" dirty="0">
                <a:solidFill>
                  <a:srgbClr val="FF0000"/>
                </a:solidFill>
                <a:latin typeface="华文新魏" panose="02010800040101010101" pitchFamily="2" charset="-122"/>
                <a:ea typeface="华文新魏" panose="02010800040101010101" pitchFamily="2" charset="-122"/>
              </a:rPr>
              <a:t>const int</a:t>
            </a:r>
          </a:p>
          <a:p>
            <a:r>
              <a:rPr lang="en-US" altLang="zh-CN" sz="2000" dirty="0">
                <a:solidFill>
                  <a:srgbClr val="FF0000"/>
                </a:solidFill>
                <a:latin typeface="华文新魏" panose="02010800040101010101" pitchFamily="2" charset="-122"/>
                <a:ea typeface="华文新魏" panose="02010800040101010101" pitchFamily="2" charset="-122"/>
              </a:rPr>
              <a:t>     int </a:t>
            </a:r>
            <a:r>
              <a:rPr lang="en-US" altLang="zh-CN" sz="2000" dirty="0">
                <a:latin typeface="华文新魏" panose="02010800040101010101" pitchFamily="2" charset="-122"/>
                <a:ea typeface="华文新魏" panose="02010800040101010101" pitchFamily="2" charset="-122"/>
              </a:rPr>
              <a:t>&amp;</a:t>
            </a:r>
            <a:r>
              <a:rPr lang="en-US" altLang="zh-CN" sz="2000" dirty="0">
                <a:solidFill>
                  <a:srgbClr val="008000"/>
                </a:solidFill>
                <a:latin typeface="华文新魏" panose="02010800040101010101" pitchFamily="2" charset="-122"/>
                <a:ea typeface="华文新魏" panose="02010800040101010101" pitchFamily="2" charset="-122"/>
              </a:rPr>
              <a:t>p</a:t>
            </a:r>
            <a:r>
              <a:rPr lang="en-US" altLang="zh-CN" sz="2000" dirty="0">
                <a:latin typeface="华文新魏" panose="02010800040101010101" pitchFamily="2" charset="-122"/>
                <a:ea typeface="华文新魏" panose="02010800040101010101" pitchFamily="2" charset="-122"/>
              </a:rPr>
              <a:t>;		//</a:t>
            </a:r>
            <a:r>
              <a:rPr lang="zh-CN" altLang="en-US" sz="2000" dirty="0">
                <a:latin typeface="华文新魏" panose="02010800040101010101" pitchFamily="2" charset="-122"/>
                <a:ea typeface="华文新魏" panose="02010800040101010101" pitchFamily="2" charset="-122"/>
              </a:rPr>
              <a:t>保持</a:t>
            </a:r>
            <a:r>
              <a:rPr lang="en-US" altLang="zh-CN" sz="2000" dirty="0">
                <a:latin typeface="华文新魏" panose="02010800040101010101" pitchFamily="2" charset="-122"/>
                <a:ea typeface="华文新魏" panose="02010800040101010101" pitchFamily="2" charset="-122"/>
              </a:rPr>
              <a:t>p</a:t>
            </a:r>
            <a:r>
              <a:rPr lang="zh-CN" altLang="en-US" sz="2000" dirty="0">
                <a:latin typeface="华文新魏" panose="02010800040101010101" pitchFamily="2" charset="-122"/>
                <a:ea typeface="华文新魏" panose="02010800040101010101" pitchFamily="2" charset="-122"/>
              </a:rPr>
              <a:t>的</a:t>
            </a:r>
            <a:r>
              <a:rPr lang="zh-CN" altLang="en-US" sz="2000" dirty="0">
                <a:solidFill>
                  <a:srgbClr val="FF0000"/>
                </a:solidFill>
                <a:latin typeface="华文新魏" panose="02010800040101010101" pitchFamily="2" charset="-122"/>
                <a:ea typeface="华文新魏" panose="02010800040101010101" pitchFamily="2" charset="-122"/>
              </a:rPr>
              <a:t>原有类型为</a:t>
            </a:r>
            <a:r>
              <a:rPr lang="en-US" altLang="zh-CN" sz="2000" dirty="0">
                <a:solidFill>
                  <a:srgbClr val="FF0000"/>
                </a:solidFill>
                <a:latin typeface="华文新魏" panose="02010800040101010101" pitchFamily="2" charset="-122"/>
                <a:ea typeface="华文新魏" panose="02010800040101010101" pitchFamily="2" charset="-122"/>
              </a:rPr>
              <a:t>int+&amp;</a:t>
            </a:r>
          </a:p>
          <a:p>
            <a:r>
              <a:rPr lang="en-US" altLang="zh-CN" sz="2000" dirty="0">
                <a:solidFill>
                  <a:srgbClr val="FF0000"/>
                </a:solidFill>
                <a:latin typeface="华文新魏" panose="02010800040101010101" pitchFamily="2" charset="-122"/>
                <a:ea typeface="华文新魏" panose="02010800040101010101" pitchFamily="2" charset="-122"/>
              </a:rPr>
              <a:t>     const int &amp;</a:t>
            </a:r>
            <a:r>
              <a:rPr lang="en-US" altLang="zh-CN" sz="2000" dirty="0">
                <a:solidFill>
                  <a:srgbClr val="008000"/>
                </a:solidFill>
                <a:latin typeface="华文新魏" panose="02010800040101010101" pitchFamily="2" charset="-122"/>
                <a:ea typeface="华文新魏" panose="02010800040101010101" pitchFamily="2" charset="-122"/>
              </a:rPr>
              <a:t>q</a:t>
            </a:r>
            <a:r>
              <a:rPr lang="en-US" altLang="zh-CN" sz="2000" dirty="0">
                <a:solidFill>
                  <a:srgbClr val="FF0000"/>
                </a:solidFill>
                <a:latin typeface="华文新魏" panose="02010800040101010101" pitchFamily="2" charset="-122"/>
                <a:ea typeface="华文新魏" panose="02010800040101010101" pitchFamily="2" charset="-122"/>
              </a:rPr>
              <a:t>;		</a:t>
            </a:r>
            <a:r>
              <a:rPr lang="en-US" altLang="zh-CN" sz="2000" dirty="0">
                <a:latin typeface="华文新魏" panose="02010800040101010101" pitchFamily="2" charset="-122"/>
                <a:ea typeface="华文新魏" panose="02010800040101010101" pitchFamily="2" charset="-122"/>
              </a:rPr>
              <a:t>//</a:t>
            </a:r>
            <a:r>
              <a:rPr lang="zh-CN" altLang="en-US" sz="2000" dirty="0">
                <a:latin typeface="华文新魏" panose="02010800040101010101" pitchFamily="2" charset="-122"/>
                <a:ea typeface="华文新魏" panose="02010800040101010101" pitchFamily="2" charset="-122"/>
              </a:rPr>
              <a:t>保持</a:t>
            </a:r>
            <a:r>
              <a:rPr lang="en-US" altLang="zh-CN" sz="2000" dirty="0">
                <a:latin typeface="华文新魏" panose="02010800040101010101" pitchFamily="2" charset="-122"/>
                <a:ea typeface="华文新魏" panose="02010800040101010101" pitchFamily="2" charset="-122"/>
              </a:rPr>
              <a:t>q</a:t>
            </a:r>
            <a:r>
              <a:rPr lang="zh-CN" altLang="en-US" sz="2000" dirty="0">
                <a:latin typeface="华文新魏" panose="02010800040101010101" pitchFamily="2" charset="-122"/>
                <a:ea typeface="华文新魏" panose="02010800040101010101" pitchFamily="2" charset="-122"/>
              </a:rPr>
              <a:t>的</a:t>
            </a:r>
            <a:r>
              <a:rPr lang="zh-CN" altLang="en-US" sz="2000" dirty="0">
                <a:solidFill>
                  <a:srgbClr val="FF0000"/>
                </a:solidFill>
                <a:latin typeface="华文新魏" panose="02010800040101010101" pitchFamily="2" charset="-122"/>
                <a:ea typeface="华文新魏" panose="02010800040101010101" pitchFamily="2" charset="-122"/>
              </a:rPr>
              <a:t>原有类型为</a:t>
            </a:r>
            <a:r>
              <a:rPr lang="en-US" altLang="zh-CN" sz="2000" dirty="0">
                <a:solidFill>
                  <a:srgbClr val="FF0000"/>
                </a:solidFill>
                <a:latin typeface="华文新魏" panose="02010800040101010101" pitchFamily="2" charset="-122"/>
                <a:ea typeface="华文新魏" panose="02010800040101010101" pitchFamily="2" charset="-122"/>
              </a:rPr>
              <a:t>const int+&amp;</a:t>
            </a:r>
          </a:p>
          <a:p>
            <a:r>
              <a:rPr lang="en-US" altLang="zh-CN" sz="2000" dirty="0">
                <a:latin typeface="华文新魏" panose="02010800040101010101" pitchFamily="2" charset="-122"/>
                <a:ea typeface="华文新魏" panose="02010800040101010101" pitchFamily="2" charset="-122"/>
              </a:rPr>
              <a:t>public:   </a:t>
            </a:r>
          </a:p>
          <a:p>
            <a:r>
              <a:rPr lang="en-US" altLang="zh-CN" sz="2000" dirty="0">
                <a:latin typeface="华文新魏" panose="02010800040101010101" pitchFamily="2" charset="-122"/>
                <a:ea typeface="华文新魏" panose="02010800040101010101" pitchFamily="2" charset="-122"/>
              </a:rPr>
              <a:t>     </a:t>
            </a:r>
            <a:r>
              <a:rPr lang="zh-CN" altLang="en-US" sz="2000" dirty="0">
                <a:latin typeface="华文新魏" panose="02010800040101010101" pitchFamily="2" charset="-122"/>
                <a:ea typeface="华文新魏" panose="02010800040101010101" pitchFamily="2" charset="-122"/>
              </a:rPr>
              <a:t>构造函数</a:t>
            </a:r>
            <a:r>
              <a:rPr lang="en-US" altLang="zh-CN" sz="2000" dirty="0">
                <a:latin typeface="华文新魏" panose="02010800040101010101" pitchFamily="2" charset="-122"/>
                <a:ea typeface="华文新魏" panose="02010800040101010101" pitchFamily="2" charset="-122"/>
              </a:rPr>
              <a:t>(int m, const int n, int &amp;p, const </a:t>
            </a:r>
            <a:r>
              <a:rPr lang="en-US" altLang="zh-CN" sz="2000" dirty="0" err="1">
                <a:latin typeface="华文新魏" panose="02010800040101010101" pitchFamily="2" charset="-122"/>
                <a:ea typeface="华文新魏" panose="02010800040101010101" pitchFamily="2" charset="-122"/>
              </a:rPr>
              <a:t>int&amp;q</a:t>
            </a:r>
            <a:r>
              <a:rPr lang="en-US" altLang="zh-CN" sz="2000" dirty="0">
                <a:latin typeface="华文新魏" panose="02010800040101010101" pitchFamily="2" charset="-122"/>
                <a:ea typeface="华文新魏" panose="02010800040101010101" pitchFamily="2" charset="-122"/>
              </a:rPr>
              <a:t>):m(m), n(n), p(p),q(q){ }  </a:t>
            </a:r>
          </a:p>
          <a:p>
            <a:r>
              <a:rPr lang="en-US" altLang="zh-CN" sz="2000" dirty="0">
                <a:latin typeface="华文新魏" panose="02010800040101010101" pitchFamily="2" charset="-122"/>
                <a:ea typeface="华文新魏" panose="02010800040101010101" pitchFamily="2" charset="-122"/>
              </a:rPr>
              <a:t>      int operator()(int x) {</a:t>
            </a:r>
            <a:r>
              <a:rPr lang="en-US" altLang="zh-CN" sz="2000" dirty="0">
                <a:solidFill>
                  <a:srgbClr val="008000"/>
                </a:solidFill>
                <a:latin typeface="华文新魏" panose="02010800040101010101" pitchFamily="2" charset="-122"/>
                <a:ea typeface="华文新魏" panose="02010800040101010101" pitchFamily="2" charset="-122"/>
              </a:rPr>
              <a:t>p++; /*</a:t>
            </a:r>
            <a:r>
              <a:rPr lang="zh-CN" altLang="en-US" sz="2000" dirty="0">
                <a:solidFill>
                  <a:srgbClr val="008000"/>
                </a:solidFill>
                <a:latin typeface="华文新魏" panose="02010800040101010101" pitchFamily="2" charset="-122"/>
                <a:ea typeface="华文新魏" panose="02010800040101010101" pitchFamily="2" charset="-122"/>
              </a:rPr>
              <a:t>错</a:t>
            </a:r>
            <a:r>
              <a:rPr lang="en-US" altLang="zh-CN" sz="2000" dirty="0">
                <a:solidFill>
                  <a:srgbClr val="008000"/>
                </a:solidFill>
                <a:latin typeface="华文新魏" panose="02010800040101010101" pitchFamily="2" charset="-122"/>
                <a:ea typeface="华文新魏" panose="02010800040101010101" pitchFamily="2" charset="-122"/>
              </a:rPr>
              <a:t>:n++;q++;*/ return m++ + x</a:t>
            </a:r>
            <a:r>
              <a:rPr lang="en-US" altLang="zh-CN" sz="2000" dirty="0">
                <a:solidFill>
                  <a:srgbClr val="000000"/>
                </a:solidFill>
                <a:latin typeface="华文新魏" panose="02010800040101010101" pitchFamily="2" charset="-122"/>
                <a:ea typeface="华文新魏" panose="02010800040101010101" pitchFamily="2" charset="-122"/>
              </a:rPr>
              <a:t>; </a:t>
            </a:r>
            <a:r>
              <a:rPr lang="en-US" altLang="zh-CN" sz="2000" dirty="0">
                <a:latin typeface="华文新魏" panose="02010800040101010101" pitchFamily="2" charset="-122"/>
                <a:ea typeface="华文新魏" panose="02010800040101010101" pitchFamily="2" charset="-122"/>
              </a:rPr>
              <a:t>}</a:t>
            </a:r>
          </a:p>
          <a:p>
            <a:r>
              <a:rPr lang="en-US" altLang="zh-CN" sz="2000" dirty="0">
                <a:latin typeface="华文新魏" panose="02010800040101010101" pitchFamily="2" charset="-122"/>
                <a:ea typeface="华文新魏" panose="02010800040101010101" pitchFamily="2" charset="-122"/>
              </a:rPr>
              <a:t>}f(</a:t>
            </a:r>
            <a:r>
              <a:rPr lang="en-US" altLang="zh-CN" sz="2000" dirty="0">
                <a:solidFill>
                  <a:srgbClr val="FF0000"/>
                </a:solidFill>
                <a:latin typeface="华文新魏" panose="02010800040101010101" pitchFamily="2" charset="-122"/>
                <a:ea typeface="华文新魏" panose="02010800040101010101" pitchFamily="2" charset="-122"/>
              </a:rPr>
              <a:t>m, n, p, q</a:t>
            </a:r>
            <a:r>
              <a:rPr lang="en-US" altLang="zh-CN" sz="2000" dirty="0">
                <a:latin typeface="华文新魏" panose="02010800040101010101" pitchFamily="2" charset="-122"/>
                <a:ea typeface="华文新魏" panose="02010800040101010101" pitchFamily="2" charset="-122"/>
              </a:rPr>
              <a:t>);  		//</a:t>
            </a:r>
            <a:r>
              <a:rPr lang="zh-CN" altLang="en-US" sz="2000" dirty="0">
                <a:latin typeface="华文新魏" panose="02010800040101010101" pitchFamily="2" charset="-122"/>
                <a:ea typeface="华文新魏" panose="02010800040101010101" pitchFamily="2" charset="-122"/>
              </a:rPr>
              <a:t>调用构造函数初始化</a:t>
            </a:r>
            <a:r>
              <a:rPr lang="zh-CN" altLang="en-US" sz="2000" dirty="0">
                <a:solidFill>
                  <a:srgbClr val="000000"/>
                </a:solidFill>
                <a:latin typeface="华文新魏" panose="02010800040101010101" pitchFamily="2" charset="-122"/>
                <a:ea typeface="华文新魏" panose="02010800040101010101" pitchFamily="2" charset="-122"/>
              </a:rPr>
              <a:t>匿名类对象</a:t>
            </a:r>
            <a:r>
              <a:rPr lang="en-US" altLang="zh-CN" sz="2000" dirty="0">
                <a:latin typeface="华文新魏" panose="02010800040101010101" pitchFamily="2" charset="-122"/>
                <a:ea typeface="华文新魏" panose="02010800040101010101" pitchFamily="2" charset="-122"/>
              </a:rPr>
              <a:t>f  </a:t>
            </a:r>
            <a:endParaRPr lang="zh-CN" altLang="en-US" sz="2000" dirty="0">
              <a:latin typeface="华文新魏" panose="02010800040101010101" pitchFamily="2" charset="-122"/>
              <a:ea typeface="华文新魏" panose="02010800040101010101" pitchFamily="2" charset="-122"/>
            </a:endParaRPr>
          </a:p>
        </p:txBody>
      </p:sp>
      <p:sp>
        <p:nvSpPr>
          <p:cNvPr id="5" name="对话气泡: 圆角矩形 4">
            <a:extLst>
              <a:ext uri="{FF2B5EF4-FFF2-40B4-BE49-F238E27FC236}">
                <a16:creationId xmlns:a16="http://schemas.microsoft.com/office/drawing/2014/main" id="{24A2B0CF-D9F8-4526-BD70-2A6AC143B543}"/>
              </a:ext>
            </a:extLst>
          </p:cNvPr>
          <p:cNvSpPr/>
          <p:nvPr/>
        </p:nvSpPr>
        <p:spPr>
          <a:xfrm>
            <a:off x="4502549" y="710108"/>
            <a:ext cx="3816424" cy="576064"/>
          </a:xfrm>
          <a:prstGeom prst="wedgeRoundRectCallout">
            <a:avLst>
              <a:gd name="adj1" fmla="val -34544"/>
              <a:gd name="adj2" fmla="val 109532"/>
              <a:gd name="adj3" fmla="val 16667"/>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b="1" dirty="0">
                <a:solidFill>
                  <a:srgbClr val="002060"/>
                </a:solidFill>
                <a:latin typeface="华文新魏" panose="02010800040101010101" pitchFamily="2" charset="-122"/>
                <a:ea typeface="华文新魏" panose="02010800040101010101" pitchFamily="2" charset="-122"/>
              </a:rPr>
              <a:t>m, n</a:t>
            </a:r>
            <a:r>
              <a:rPr lang="zh-CN" altLang="en-US" b="1" dirty="0">
                <a:solidFill>
                  <a:srgbClr val="002060"/>
                </a:solidFill>
                <a:latin typeface="华文新魏" panose="02010800040101010101" pitchFamily="2" charset="-122"/>
                <a:ea typeface="华文新魏" panose="02010800040101010101" pitchFamily="2" charset="-122"/>
              </a:rPr>
              <a:t>为值捕获</a:t>
            </a:r>
            <a:r>
              <a:rPr lang="en-US" altLang="zh-CN" b="1" dirty="0">
                <a:solidFill>
                  <a:srgbClr val="002060"/>
                </a:solidFill>
                <a:latin typeface="华文新魏" panose="02010800040101010101" pitchFamily="2" charset="-122"/>
                <a:ea typeface="华文新魏" panose="02010800040101010101" pitchFamily="2" charset="-122"/>
              </a:rPr>
              <a:t>;p</a:t>
            </a:r>
            <a:r>
              <a:rPr lang="zh-CN" altLang="en-US" b="1" dirty="0">
                <a:solidFill>
                  <a:srgbClr val="002060"/>
                </a:solidFill>
                <a:latin typeface="华文新魏" panose="02010800040101010101" pitchFamily="2" charset="-122"/>
                <a:ea typeface="华文新魏" panose="02010800040101010101" pitchFamily="2" charset="-122"/>
              </a:rPr>
              <a:t>，</a:t>
            </a:r>
            <a:r>
              <a:rPr lang="en-US" altLang="zh-CN" b="1" dirty="0">
                <a:solidFill>
                  <a:srgbClr val="002060"/>
                </a:solidFill>
                <a:latin typeface="华文新魏" panose="02010800040101010101" pitchFamily="2" charset="-122"/>
                <a:ea typeface="华文新魏" panose="02010800040101010101" pitchFamily="2" charset="-122"/>
              </a:rPr>
              <a:t>q</a:t>
            </a:r>
            <a:r>
              <a:rPr lang="zh-CN" altLang="en-US" b="1" dirty="0">
                <a:solidFill>
                  <a:srgbClr val="002060"/>
                </a:solidFill>
                <a:latin typeface="华文新魏" panose="02010800040101010101" pitchFamily="2" charset="-122"/>
                <a:ea typeface="华文新魏" panose="02010800040101010101" pitchFamily="2" charset="-122"/>
              </a:rPr>
              <a:t>为引用捕获</a:t>
            </a:r>
            <a:endParaRPr lang="en-US" altLang="zh-CN" b="1" dirty="0">
              <a:solidFill>
                <a:srgbClr val="002060"/>
              </a:solidFill>
              <a:latin typeface="华文新魏" panose="02010800040101010101" pitchFamily="2" charset="-122"/>
              <a:ea typeface="华文新魏" panose="02010800040101010101" pitchFamily="2" charset="-122"/>
            </a:endParaRPr>
          </a:p>
        </p:txBody>
      </p:sp>
      <p:sp>
        <p:nvSpPr>
          <p:cNvPr id="6" name="对话气泡: 圆角矩形 5">
            <a:extLst>
              <a:ext uri="{FF2B5EF4-FFF2-40B4-BE49-F238E27FC236}">
                <a16:creationId xmlns:a16="http://schemas.microsoft.com/office/drawing/2014/main" id="{0204783E-E3C9-4A8B-B861-90FEA9AC4631}"/>
              </a:ext>
            </a:extLst>
          </p:cNvPr>
          <p:cNvSpPr/>
          <p:nvPr/>
        </p:nvSpPr>
        <p:spPr>
          <a:xfrm>
            <a:off x="7668312" y="2348407"/>
            <a:ext cx="3816424" cy="883165"/>
          </a:xfrm>
          <a:prstGeom prst="wedgeRoundRectCallout">
            <a:avLst>
              <a:gd name="adj1" fmla="val -42712"/>
              <a:gd name="adj2" fmla="val 91880"/>
              <a:gd name="adj3" fmla="val 16667"/>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zh-CN" altLang="en-US" b="1" dirty="0">
                <a:solidFill>
                  <a:srgbClr val="002060"/>
                </a:solidFill>
                <a:latin typeface="华文新魏" panose="02010800040101010101" pitchFamily="2" charset="-122"/>
                <a:ea typeface="华文新魏" panose="02010800040101010101" pitchFamily="2" charset="-122"/>
              </a:rPr>
              <a:t>，</a:t>
            </a:r>
            <a:r>
              <a:rPr lang="en-US" altLang="zh-CN" b="1" dirty="0">
                <a:solidFill>
                  <a:srgbClr val="002060"/>
                </a:solidFill>
                <a:latin typeface="华文新魏" panose="02010800040101010101" pitchFamily="2" charset="-122"/>
                <a:ea typeface="华文新魏" panose="02010800040101010101" pitchFamily="2" charset="-122"/>
              </a:rPr>
              <a:t>lambda</a:t>
            </a:r>
            <a:r>
              <a:rPr lang="zh-CN" altLang="en-US" b="1" dirty="0">
                <a:solidFill>
                  <a:srgbClr val="002060"/>
                </a:solidFill>
                <a:latin typeface="华文新魏" panose="02010800040101010101" pitchFamily="2" charset="-122"/>
                <a:ea typeface="华文新魏" panose="02010800040101010101" pitchFamily="2" charset="-122"/>
              </a:rPr>
              <a:t>表达式有</a:t>
            </a:r>
            <a:r>
              <a:rPr lang="en-US" altLang="zh-CN" b="1" dirty="0">
                <a:solidFill>
                  <a:srgbClr val="002060"/>
                </a:solidFill>
                <a:latin typeface="华文新魏" panose="02010800040101010101" pitchFamily="2" charset="-122"/>
                <a:ea typeface="华文新魏" panose="02010800040101010101" pitchFamily="2" charset="-122"/>
              </a:rPr>
              <a:t>mutable</a:t>
            </a:r>
            <a:r>
              <a:rPr lang="zh-CN" altLang="en-US" b="1" dirty="0">
                <a:solidFill>
                  <a:srgbClr val="002060"/>
                </a:solidFill>
                <a:latin typeface="华文新魏" panose="02010800040101010101" pitchFamily="2" charset="-122"/>
                <a:ea typeface="华文新魏" panose="02010800040101010101" pitchFamily="2" charset="-122"/>
              </a:rPr>
              <a:t>时，值捕获的非</a:t>
            </a:r>
            <a:r>
              <a:rPr lang="en-US" altLang="zh-CN" b="1" dirty="0">
                <a:solidFill>
                  <a:srgbClr val="002060"/>
                </a:solidFill>
                <a:latin typeface="华文新魏" panose="02010800040101010101" pitchFamily="2" charset="-122"/>
                <a:ea typeface="华文新魏" panose="02010800040101010101" pitchFamily="2" charset="-122"/>
              </a:rPr>
              <a:t>const</a:t>
            </a:r>
            <a:r>
              <a:rPr lang="zh-CN" altLang="en-US" b="1" dirty="0">
                <a:solidFill>
                  <a:srgbClr val="002060"/>
                </a:solidFill>
                <a:latin typeface="华文新魏" panose="02010800040101010101" pitchFamily="2" charset="-122"/>
                <a:ea typeface="华文新魏" panose="02010800040101010101" pitchFamily="2" charset="-122"/>
              </a:rPr>
              <a:t>值变成</a:t>
            </a:r>
            <a:r>
              <a:rPr lang="en-US" altLang="zh-CN" b="1" dirty="0">
                <a:solidFill>
                  <a:srgbClr val="002060"/>
                </a:solidFill>
                <a:latin typeface="华文新魏" panose="02010800040101010101" pitchFamily="2" charset="-122"/>
                <a:ea typeface="华文新魏" panose="02010800040101010101" pitchFamily="2" charset="-122"/>
              </a:rPr>
              <a:t>mutable</a:t>
            </a:r>
            <a:r>
              <a:rPr lang="zh-CN" altLang="en-US" b="1" dirty="0">
                <a:solidFill>
                  <a:srgbClr val="002060"/>
                </a:solidFill>
                <a:latin typeface="华文新魏" panose="02010800040101010101" pitchFamily="2" charset="-122"/>
                <a:ea typeface="华文新魏" panose="02010800040101010101" pitchFamily="2" charset="-122"/>
              </a:rPr>
              <a:t>，即可以修改</a:t>
            </a:r>
            <a:endParaRPr lang="en-US" altLang="zh-CN" b="1" dirty="0">
              <a:solidFill>
                <a:srgbClr val="002060"/>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8634527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12</a:t>
            </a:r>
            <a:r>
              <a:rPr lang="zh-CN" altLang="en-US" b="1" dirty="0">
                <a:latin typeface="隶书" panose="02010509060101010101" pitchFamily="49" charset="-122"/>
                <a:ea typeface="隶书" panose="02010509060101010101" pitchFamily="49" charset="-122"/>
              </a:rPr>
              <a:t>章</a:t>
            </a:r>
            <a:r>
              <a:rPr lang="en-US" altLang="zh-CN" b="1" dirty="0">
                <a:latin typeface="隶书" panose="02010509060101010101" pitchFamily="49" charset="-122"/>
                <a:ea typeface="隶书" panose="02010509060101010101" pitchFamily="49" charset="-122"/>
              </a:rPr>
              <a:t>  </a:t>
            </a:r>
            <a:r>
              <a:rPr lang="zh-CN" altLang="en-US" b="1" dirty="0">
                <a:latin typeface="隶书" panose="02010509060101010101" pitchFamily="49" charset="-122"/>
                <a:ea typeface="隶书" panose="02010509060101010101" pitchFamily="49" charset="-122"/>
              </a:rPr>
              <a:t>类型解析、转换与推导</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547255" y="1565853"/>
            <a:ext cx="10515600" cy="4351338"/>
          </a:xfrm>
        </p:spPr>
        <p:txBody>
          <a:bodyPr/>
          <a:lstStyle/>
          <a:p>
            <a:pPr>
              <a:buFont typeface="Wingdings" panose="05000000000000000000" pitchFamily="2" charset="2"/>
              <a:buChar char="u"/>
            </a:pPr>
            <a:r>
              <a:rPr lang="zh-CN" altLang="en-US" dirty="0">
                <a:latin typeface="华文新魏" panose="02010800040101010101" pitchFamily="2" charset="-122"/>
                <a:ea typeface="华文新魏" panose="02010800040101010101" pitchFamily="2" charset="-122"/>
              </a:rPr>
              <a:t>捕获列表的参数</a:t>
            </a:r>
          </a:p>
        </p:txBody>
      </p:sp>
      <p:sp>
        <p:nvSpPr>
          <p:cNvPr id="6" name="文本框 5">
            <a:extLst>
              <a:ext uri="{FF2B5EF4-FFF2-40B4-BE49-F238E27FC236}">
                <a16:creationId xmlns:a16="http://schemas.microsoft.com/office/drawing/2014/main" id="{2845B5B1-E0D9-48D9-A8B5-77F96D442EE8}"/>
              </a:ext>
            </a:extLst>
          </p:cNvPr>
          <p:cNvSpPr txBox="1"/>
          <p:nvPr/>
        </p:nvSpPr>
        <p:spPr>
          <a:xfrm>
            <a:off x="78171" y="2153972"/>
            <a:ext cx="10930295" cy="3739550"/>
          </a:xfrm>
          <a:prstGeom prst="rect">
            <a:avLst/>
          </a:prstGeom>
          <a:noFill/>
        </p:spPr>
        <p:txBody>
          <a:bodyPr wrap="square">
            <a:spAutoFit/>
          </a:bodyPr>
          <a:lstStyle/>
          <a:p>
            <a:pPr marL="685800" lvl="1" indent="-228600">
              <a:lnSpc>
                <a:spcPct val="90000"/>
              </a:lnSpc>
              <a:spcBef>
                <a:spcPts val="500"/>
              </a:spcBef>
              <a:buFont typeface="Wingdings" panose="05000000000000000000" pitchFamily="2" charset="2"/>
              <a:buChar char="l"/>
              <a:defRPr/>
            </a:pPr>
            <a:r>
              <a:rPr lang="en-US" altLang="zh-CN" sz="2400" b="1" dirty="0">
                <a:latin typeface="华文新魏" panose="02010800040101010101" pitchFamily="2" charset="-122"/>
                <a:ea typeface="华文新魏" panose="02010800040101010101" pitchFamily="2" charset="-122"/>
              </a:rPr>
              <a:t>Lambda</a:t>
            </a:r>
            <a:r>
              <a:rPr lang="zh-CN" altLang="en-US" sz="2400" b="1" dirty="0">
                <a:latin typeface="华文新魏" panose="02010800040101010101" pitchFamily="2" charset="-122"/>
                <a:ea typeface="华文新魏" panose="02010800040101010101" pitchFamily="2" charset="-122"/>
              </a:rPr>
              <a:t>表达式的外部变量不能是全局变量或</a:t>
            </a:r>
            <a:r>
              <a:rPr lang="en-US" altLang="zh-CN" sz="2400" b="1" dirty="0">
                <a:latin typeface="华文新魏" panose="02010800040101010101" pitchFamily="2" charset="-122"/>
                <a:ea typeface="华文新魏" panose="02010800040101010101" pitchFamily="2" charset="-122"/>
              </a:rPr>
              <a:t>static</a:t>
            </a:r>
            <a:r>
              <a:rPr lang="zh-CN" altLang="en-US" sz="2400" b="1" dirty="0">
                <a:latin typeface="华文新魏" panose="02010800040101010101" pitchFamily="2" charset="-122"/>
                <a:ea typeface="华文新魏" panose="02010800040101010101" pitchFamily="2" charset="-122"/>
              </a:rPr>
              <a:t>定义的变量。</a:t>
            </a:r>
          </a:p>
          <a:p>
            <a:pPr marL="685800" lvl="1" indent="-228600">
              <a:lnSpc>
                <a:spcPct val="90000"/>
              </a:lnSpc>
              <a:spcBef>
                <a:spcPts val="500"/>
              </a:spcBef>
              <a:buFont typeface="Wingdings" panose="05000000000000000000" pitchFamily="2" charset="2"/>
              <a:buChar char="l"/>
              <a:defRPr/>
            </a:pPr>
            <a:r>
              <a:rPr lang="en-US" altLang="zh-CN" sz="2400" b="1" dirty="0">
                <a:latin typeface="华文新魏" panose="02010800040101010101" pitchFamily="2" charset="-122"/>
                <a:ea typeface="华文新魏" panose="02010800040101010101" pitchFamily="2" charset="-122"/>
              </a:rPr>
              <a:t>Lambda</a:t>
            </a:r>
            <a:r>
              <a:rPr lang="zh-CN" altLang="en-US" sz="2400" b="1" dirty="0">
                <a:latin typeface="华文新魏" panose="02010800040101010101" pitchFamily="2" charset="-122"/>
                <a:ea typeface="华文新魏" panose="02010800040101010101" pitchFamily="2" charset="-122"/>
              </a:rPr>
              <a:t>表达式的外部变量不能是类的成员。</a:t>
            </a:r>
          </a:p>
          <a:p>
            <a:pPr marL="685800" lvl="1" indent="-228600">
              <a:lnSpc>
                <a:spcPct val="90000"/>
              </a:lnSpc>
              <a:spcBef>
                <a:spcPts val="500"/>
              </a:spcBef>
              <a:buFont typeface="Wingdings" panose="05000000000000000000" pitchFamily="2" charset="2"/>
              <a:buChar char="l"/>
              <a:defRPr/>
            </a:pPr>
            <a:r>
              <a:rPr lang="en-US" altLang="zh-CN" sz="2400" b="1" dirty="0">
                <a:latin typeface="华文新魏" panose="02010800040101010101" pitchFamily="2" charset="-122"/>
                <a:ea typeface="华文新魏" panose="02010800040101010101" pitchFamily="2" charset="-122"/>
              </a:rPr>
              <a:t>Lambda</a:t>
            </a:r>
            <a:r>
              <a:rPr lang="zh-CN" altLang="en-US" sz="2400" b="1" dirty="0">
                <a:latin typeface="华文新魏" panose="02010800040101010101" pitchFamily="2" charset="-122"/>
                <a:ea typeface="华文新魏" panose="02010800040101010101" pitchFamily="2" charset="-122"/>
              </a:rPr>
              <a:t>表达式的外部变量</a:t>
            </a:r>
            <a:r>
              <a:rPr lang="zh-CN" altLang="en-US" sz="2400" b="1" dirty="0">
                <a:solidFill>
                  <a:srgbClr val="FF0000"/>
                </a:solidFill>
                <a:latin typeface="华文新魏" panose="02010800040101010101" pitchFamily="2" charset="-122"/>
                <a:ea typeface="华文新魏" panose="02010800040101010101" pitchFamily="2" charset="-122"/>
              </a:rPr>
              <a:t>可以是函数参数或函数定义的局部自动变量</a:t>
            </a:r>
            <a:r>
              <a:rPr lang="zh-CN" altLang="en-US" sz="2400" b="1" dirty="0">
                <a:latin typeface="华文新魏" panose="02010800040101010101" pitchFamily="2" charset="-122"/>
                <a:ea typeface="华文新魏" panose="02010800040101010101" pitchFamily="2" charset="-122"/>
              </a:rPr>
              <a:t>。</a:t>
            </a: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出现“</a:t>
            </a:r>
            <a:r>
              <a:rPr lang="en-US" altLang="zh-CN" sz="2400" b="1" dirty="0">
                <a:latin typeface="华文新魏" panose="02010800040101010101" pitchFamily="2" charset="-122"/>
                <a:ea typeface="华文新魏" panose="02010800040101010101" pitchFamily="2" charset="-122"/>
              </a:rPr>
              <a:t>&amp;</a:t>
            </a:r>
            <a:r>
              <a:rPr lang="zh-CN" altLang="en-US" sz="2400" b="1" dirty="0">
                <a:latin typeface="华文新魏" panose="02010800040101010101" pitchFamily="2" charset="-122"/>
                <a:ea typeface="华文新魏" panose="02010800040101010101" pitchFamily="2" charset="-122"/>
              </a:rPr>
              <a:t>变量名”表示</a:t>
            </a:r>
            <a:r>
              <a:rPr lang="zh-CN" altLang="en-US" sz="2400" b="1" dirty="0">
                <a:solidFill>
                  <a:srgbClr val="FF0000"/>
                </a:solidFill>
                <a:latin typeface="华文新魏" panose="02010800040101010101" pitchFamily="2" charset="-122"/>
                <a:ea typeface="华文新魏" panose="02010800040101010101" pitchFamily="2" charset="-122"/>
              </a:rPr>
              <a:t>引用捕获</a:t>
            </a:r>
            <a:r>
              <a:rPr lang="zh-CN" altLang="en-US" sz="2400" b="1" dirty="0">
                <a:latin typeface="华文新魏" panose="02010800040101010101" pitchFamily="2" charset="-122"/>
                <a:ea typeface="华文新魏" panose="02010800040101010101" pitchFamily="2" charset="-122"/>
              </a:rPr>
              <a:t>外部变量，</a:t>
            </a:r>
            <a:r>
              <a:rPr lang="en-US" altLang="zh-CN" sz="2400" b="1" dirty="0">
                <a:latin typeface="华文新魏" panose="02010800040101010101" pitchFamily="2" charset="-122"/>
                <a:ea typeface="华文新魏" panose="02010800040101010101" pitchFamily="2" charset="-122"/>
              </a:rPr>
              <a:t>[&amp;]</a:t>
            </a:r>
            <a:r>
              <a:rPr lang="zh-CN" altLang="en-US" sz="2400" b="1" dirty="0">
                <a:latin typeface="华文新魏" panose="02010800040101010101" pitchFamily="2" charset="-122"/>
                <a:ea typeface="华文新魏" panose="02010800040101010101" pitchFamily="2" charset="-122"/>
              </a:rPr>
              <a:t>表示引用捕获所有函数参数或函数定义的局部自动变量。其可写特性同被捕获的外部变量一致。</a:t>
            </a:r>
            <a:endParaRPr lang="en-US" altLang="zh-CN" sz="2400" b="1" dirty="0">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出现“</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变量名”表示</a:t>
            </a:r>
            <a:r>
              <a:rPr lang="zh-CN" altLang="en-US" sz="2400" b="1" dirty="0">
                <a:solidFill>
                  <a:srgbClr val="FF0000"/>
                </a:solidFill>
                <a:latin typeface="华文新魏" panose="02010800040101010101" pitchFamily="2" charset="-122"/>
                <a:ea typeface="华文新魏" panose="02010800040101010101" pitchFamily="2" charset="-122"/>
              </a:rPr>
              <a:t>值捕获</a:t>
            </a:r>
            <a:r>
              <a:rPr lang="zh-CN" altLang="en-US" sz="2400" b="1" dirty="0">
                <a:latin typeface="华文新魏" panose="02010800040101010101" pitchFamily="2" charset="-122"/>
                <a:ea typeface="华文新魏" panose="02010800040101010101" pitchFamily="2" charset="-122"/>
              </a:rPr>
              <a:t>外部变量的值（</a:t>
            </a:r>
            <a:r>
              <a:rPr lang="zh-CN" altLang="en-US" sz="2400" b="1" dirty="0">
                <a:solidFill>
                  <a:srgbClr val="FF0000"/>
                </a:solidFill>
                <a:latin typeface="华文新魏" panose="02010800040101010101" pitchFamily="2" charset="-122"/>
                <a:ea typeface="华文新魏" panose="02010800040101010101" pitchFamily="2" charset="-122"/>
              </a:rPr>
              <a:t>值参传递</a:t>
            </a:r>
            <a:r>
              <a:rPr lang="en-US" altLang="zh-CN" sz="2400" b="1" dirty="0">
                <a:latin typeface="华文新魏" panose="02010800040101010101" pitchFamily="2" charset="-122"/>
                <a:ea typeface="华文新魏" panose="02010800040101010101" pitchFamily="2" charset="-122"/>
              </a:rPr>
              <a:t>), [=]</a:t>
            </a:r>
            <a:r>
              <a:rPr lang="zh-CN" altLang="en-US" sz="2400" b="1" dirty="0">
                <a:latin typeface="华文新魏" panose="02010800040101010101" pitchFamily="2" charset="-122"/>
                <a:ea typeface="华文新魏" panose="02010800040101010101" pitchFamily="2" charset="-122"/>
              </a:rPr>
              <a:t>表示捕获所有函数参数或函数定义的局部自动变量的值。</a:t>
            </a:r>
            <a:endParaRPr lang="en-US" altLang="zh-CN" sz="2400" b="1" dirty="0">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参数表后有</a:t>
            </a:r>
            <a:r>
              <a:rPr lang="en-US" altLang="zh-CN" sz="2400" b="1" dirty="0">
                <a:latin typeface="华文新魏" panose="02010800040101010101" pitchFamily="2" charset="-122"/>
                <a:ea typeface="华文新魏" panose="02010800040101010101" pitchFamily="2" charset="-122"/>
              </a:rPr>
              <a:t>mutable</a:t>
            </a:r>
            <a:r>
              <a:rPr lang="zh-CN" altLang="en-US" sz="2400" b="1" dirty="0">
                <a:latin typeface="华文新魏" panose="02010800040101010101" pitchFamily="2" charset="-122"/>
                <a:ea typeface="华文新魏" panose="02010800040101010101" pitchFamily="2" charset="-122"/>
              </a:rPr>
              <a:t>表示在</a:t>
            </a:r>
            <a:r>
              <a:rPr lang="en-US" altLang="zh-CN" sz="2400" b="1" dirty="0">
                <a:latin typeface="华文新魏" panose="02010800040101010101" pitchFamily="2" charset="-122"/>
                <a:ea typeface="华文新魏" panose="02010800040101010101" pitchFamily="2" charset="-122"/>
              </a:rPr>
              <a:t>Lambda</a:t>
            </a:r>
            <a:r>
              <a:rPr lang="zh-CN" altLang="en-US" sz="2400" b="1" dirty="0">
                <a:latin typeface="华文新魏" panose="02010800040101010101" pitchFamily="2" charset="-122"/>
                <a:ea typeface="华文新魏" panose="02010800040101010101" pitchFamily="2" charset="-122"/>
              </a:rPr>
              <a:t>表达式中可以修改“</a:t>
            </a:r>
            <a:r>
              <a:rPr lang="zh-CN" altLang="en-US" sz="2400" b="1" dirty="0">
                <a:solidFill>
                  <a:srgbClr val="FF0000"/>
                </a:solidFill>
                <a:latin typeface="华文新魏" panose="02010800040101010101" pitchFamily="2" charset="-122"/>
                <a:ea typeface="华文新魏" panose="02010800040101010101" pitchFamily="2" charset="-122"/>
              </a:rPr>
              <a:t>值参传递</a:t>
            </a:r>
            <a:r>
              <a:rPr lang="zh-CN" altLang="en-US" sz="2400" b="1" dirty="0">
                <a:latin typeface="华文新魏" panose="02010800040101010101" pitchFamily="2" charset="-122"/>
                <a:ea typeface="华文新魏" panose="02010800040101010101" pitchFamily="2" charset="-122"/>
              </a:rPr>
              <a:t>的可写变量的值”，</a:t>
            </a:r>
            <a:r>
              <a:rPr lang="zh-CN" altLang="en-US" sz="2400" b="1" dirty="0">
                <a:solidFill>
                  <a:srgbClr val="FF0000"/>
                </a:solidFill>
                <a:latin typeface="华文新魏" panose="02010800040101010101" pitchFamily="2" charset="-122"/>
                <a:ea typeface="华文新魏" panose="02010800040101010101" pitchFamily="2" charset="-122"/>
              </a:rPr>
              <a:t>但调用后不影响</a:t>
            </a:r>
            <a:r>
              <a:rPr lang="en-US" altLang="zh-CN" sz="2400" b="1" dirty="0">
                <a:solidFill>
                  <a:srgbClr val="FF0000"/>
                </a:solidFill>
                <a:latin typeface="华文新魏" panose="02010800040101010101" pitchFamily="2" charset="-122"/>
                <a:ea typeface="华文新魏" panose="02010800040101010101" pitchFamily="2" charset="-122"/>
              </a:rPr>
              <a:t>Lambda</a:t>
            </a:r>
            <a:r>
              <a:rPr lang="zh-CN" altLang="en-US" sz="2400" b="1" dirty="0">
                <a:solidFill>
                  <a:srgbClr val="FF0000"/>
                </a:solidFill>
                <a:latin typeface="华文新魏" panose="02010800040101010101" pitchFamily="2" charset="-122"/>
                <a:ea typeface="华文新魏" panose="02010800040101010101" pitchFamily="2" charset="-122"/>
              </a:rPr>
              <a:t>表达式捕获的对应该可写外部变量的值（值捕获）</a:t>
            </a:r>
            <a:r>
              <a:rPr lang="zh-CN" altLang="en-US" sz="2400" b="1" dirty="0">
                <a:latin typeface="华文新魏" panose="02010800040101010101" pitchFamily="2" charset="-122"/>
                <a:ea typeface="华文新魏" panose="02010800040101010101" pitchFamily="2" charset="-122"/>
              </a:rPr>
              <a:t>。</a:t>
            </a:r>
          </a:p>
        </p:txBody>
      </p:sp>
    </p:spTree>
    <p:extLst>
      <p:ext uri="{BB962C8B-B14F-4D97-AF65-F5344CB8AC3E}">
        <p14:creationId xmlns:p14="http://schemas.microsoft.com/office/powerpoint/2010/main" val="26779630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67234896-5F09-4040-B2BE-EEE675D5D987}"/>
              </a:ext>
            </a:extLst>
          </p:cNvPr>
          <p:cNvSpPr txBox="1"/>
          <p:nvPr/>
        </p:nvSpPr>
        <p:spPr>
          <a:xfrm>
            <a:off x="72736" y="199797"/>
            <a:ext cx="12046527" cy="6479146"/>
          </a:xfrm>
          <a:prstGeom prst="rect">
            <a:avLst/>
          </a:prstGeom>
          <a:noFill/>
        </p:spPr>
        <p:txBody>
          <a:bodyPr wrap="square">
            <a:spAutoFit/>
          </a:bodyPr>
          <a:lstStyle/>
          <a:p>
            <a:pPr>
              <a:lnSpc>
                <a:spcPct val="110000"/>
              </a:lnSpc>
            </a:pPr>
            <a:r>
              <a:rPr lang="en-US" altLang="zh-CN" dirty="0">
                <a:latin typeface="华文新魏" panose="02010800040101010101" pitchFamily="2" charset="-122"/>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例</a:t>
            </a:r>
            <a:r>
              <a:rPr lang="en-US" altLang="zh-CN" dirty="0">
                <a:latin typeface="华文新魏" panose="02010800040101010101" pitchFamily="2" charset="-122"/>
                <a:ea typeface="华文新魏" panose="02010800040101010101" pitchFamily="2" charset="-122"/>
              </a:rPr>
              <a:t>12.21</a:t>
            </a:r>
          </a:p>
          <a:p>
            <a:pPr>
              <a:lnSpc>
                <a:spcPct val="110000"/>
              </a:lnSpc>
            </a:pPr>
            <a:r>
              <a:rPr lang="en-US" altLang="zh-CN" dirty="0">
                <a:latin typeface="华文新魏" panose="02010800040101010101" pitchFamily="2" charset="-122"/>
                <a:ea typeface="华文新魏" panose="02010800040101010101" pitchFamily="2" charset="-122"/>
              </a:rPr>
              <a:t>int main( ) {</a:t>
            </a:r>
          </a:p>
          <a:p>
            <a:pPr>
              <a:lnSpc>
                <a:spcPct val="110000"/>
              </a:lnSpc>
            </a:pPr>
            <a:r>
              <a:rPr lang="en-US" altLang="zh-CN" dirty="0">
                <a:latin typeface="华文新魏" panose="02010800040101010101" pitchFamily="2" charset="-122"/>
                <a:ea typeface="华文新魏" panose="02010800040101010101" pitchFamily="2" charset="-122"/>
              </a:rPr>
              <a:t>    int a = 0;</a:t>
            </a:r>
          </a:p>
          <a:p>
            <a:pPr>
              <a:lnSpc>
                <a:spcPct val="110000"/>
              </a:lnSpc>
            </a:pPr>
            <a:r>
              <a:rPr lang="en-US" altLang="zh-CN" dirty="0">
                <a:latin typeface="华文新魏" panose="02010800040101010101" pitchFamily="2" charset="-122"/>
                <a:ea typeface="华文新魏" panose="02010800040101010101" pitchFamily="2" charset="-122"/>
              </a:rPr>
              <a:t>    auto f = [](int x = 1)-&gt;int { return x; }; 		//</a:t>
            </a:r>
            <a:r>
              <a:rPr lang="zh-CN" altLang="en-US" dirty="0">
                <a:latin typeface="华文新魏" panose="02010800040101010101" pitchFamily="2" charset="-122"/>
                <a:ea typeface="华文新魏" panose="02010800040101010101" pitchFamily="2" charset="-122"/>
              </a:rPr>
              <a:t>捕获列表为空，对象</a:t>
            </a:r>
            <a:r>
              <a:rPr lang="en-US" altLang="zh-CN" dirty="0">
                <a:latin typeface="华文新魏" panose="02010800040101010101" pitchFamily="2" charset="-122"/>
                <a:ea typeface="华文新魏" panose="02010800040101010101" pitchFamily="2" charset="-122"/>
              </a:rPr>
              <a:t>f</a:t>
            </a:r>
            <a:r>
              <a:rPr lang="zh-CN" altLang="en-US" dirty="0">
                <a:latin typeface="华文新魏" panose="02010800040101010101" pitchFamily="2" charset="-122"/>
                <a:ea typeface="华文新魏" panose="02010800040101010101" pitchFamily="2" charset="-122"/>
              </a:rPr>
              <a:t>当</a:t>
            </a:r>
            <a:r>
              <a:rPr lang="zh-CN" altLang="en-US" dirty="0">
                <a:solidFill>
                  <a:srgbClr val="FF0000"/>
                </a:solidFill>
                <a:latin typeface="华文新魏" panose="02010800040101010101" pitchFamily="2" charset="-122"/>
                <a:ea typeface="华文新魏" panose="02010800040101010101" pitchFamily="2" charset="-122"/>
              </a:rPr>
              <a:t>准函数</a:t>
            </a:r>
            <a:r>
              <a:rPr lang="zh-CN" altLang="en-US" dirty="0">
                <a:latin typeface="华文新魏" panose="02010800040101010101" pitchFamily="2" charset="-122"/>
                <a:ea typeface="华文新魏" panose="02010800040101010101" pitchFamily="2" charset="-122"/>
              </a:rPr>
              <a:t>用</a:t>
            </a:r>
          </a:p>
          <a:p>
            <a:pPr>
              <a:lnSpc>
                <a:spcPct val="110000"/>
              </a:lnSpc>
            </a:pPr>
            <a:r>
              <a:rPr lang="zh-CN" altLang="en-US" dirty="0">
                <a:latin typeface="华文新魏" panose="02010800040101010101" pitchFamily="2" charset="-122"/>
                <a:ea typeface="华文新魏" panose="02010800040101010101" pitchFamily="2" charset="-122"/>
              </a:rPr>
              <a:t>    </a:t>
            </a:r>
            <a:r>
              <a:rPr lang="en-US" altLang="zh-CN" dirty="0">
                <a:latin typeface="华文新魏" panose="02010800040101010101" pitchFamily="2" charset="-122"/>
                <a:ea typeface="华文新魏" panose="02010800040101010101" pitchFamily="2" charset="-122"/>
              </a:rPr>
              <a:t>auto g = [](int x)throw(int)-&gt;int { return x; };	//g</a:t>
            </a:r>
            <a:r>
              <a:rPr lang="zh-CN" altLang="en-US" dirty="0">
                <a:latin typeface="华文新魏" panose="02010800040101010101" pitchFamily="2" charset="-122"/>
                <a:ea typeface="华文新魏" panose="02010800040101010101" pitchFamily="2" charset="-122"/>
              </a:rPr>
              <a:t>同上：匿名函数抛出异常</a:t>
            </a:r>
          </a:p>
          <a:p>
            <a:pPr>
              <a:lnSpc>
                <a:spcPct val="110000"/>
              </a:lnSpc>
            </a:pPr>
            <a:r>
              <a:rPr lang="zh-CN" altLang="en-US" dirty="0">
                <a:latin typeface="华文新魏" panose="02010800040101010101" pitchFamily="2" charset="-122"/>
                <a:ea typeface="华文新魏" panose="02010800040101010101" pitchFamily="2" charset="-122"/>
              </a:rPr>
              <a:t>    </a:t>
            </a:r>
            <a:r>
              <a:rPr lang="en-US" altLang="zh-CN" dirty="0">
                <a:latin typeface="华文新魏" panose="02010800040101010101" pitchFamily="2" charset="-122"/>
                <a:ea typeface="华文新魏" panose="02010800040101010101" pitchFamily="2" charset="-122"/>
              </a:rPr>
              <a:t>int(*h)(int) = [](int x)-&gt;int { return x * x; };		//</a:t>
            </a:r>
            <a:r>
              <a:rPr lang="zh-CN" altLang="en-US" dirty="0">
                <a:latin typeface="华文新魏" panose="02010800040101010101" pitchFamily="2" charset="-122"/>
                <a:ea typeface="华文新魏" panose="02010800040101010101" pitchFamily="2" charset="-122"/>
              </a:rPr>
              <a:t>捕获列表为空，可以用函数指针</a:t>
            </a:r>
            <a:r>
              <a:rPr lang="en-US" altLang="zh-CN" dirty="0">
                <a:latin typeface="华文新魏" panose="02010800040101010101" pitchFamily="2" charset="-122"/>
                <a:ea typeface="华文新魏" panose="02010800040101010101" pitchFamily="2" charset="-122"/>
              </a:rPr>
              <a:t>h</a:t>
            </a:r>
            <a:r>
              <a:rPr lang="zh-CN" altLang="en-US" dirty="0">
                <a:latin typeface="华文新魏" panose="02010800040101010101" pitchFamily="2" charset="-122"/>
                <a:ea typeface="华文新魏" panose="02010800040101010101" pitchFamily="2" charset="-122"/>
              </a:rPr>
              <a:t>指向“准函数”</a:t>
            </a:r>
          </a:p>
          <a:p>
            <a:pPr>
              <a:lnSpc>
                <a:spcPct val="110000"/>
              </a:lnSpc>
            </a:pPr>
            <a:r>
              <a:rPr lang="zh-CN" altLang="en-US" dirty="0">
                <a:latin typeface="华文新魏" panose="02010800040101010101" pitchFamily="2" charset="-122"/>
                <a:ea typeface="华文新魏" panose="02010800040101010101" pitchFamily="2" charset="-122"/>
              </a:rPr>
              <a:t>    </a:t>
            </a:r>
            <a:r>
              <a:rPr lang="en-US" altLang="zh-CN" dirty="0">
                <a:latin typeface="华文新魏" panose="02010800040101010101" pitchFamily="2" charset="-122"/>
                <a:ea typeface="华文新魏" panose="02010800040101010101" pitchFamily="2" charset="-122"/>
              </a:rPr>
              <a:t>h = f;						//</a:t>
            </a:r>
            <a:r>
              <a:rPr lang="zh-CN" altLang="en-US" dirty="0">
                <a:latin typeface="华文新魏" panose="02010800040101010101" pitchFamily="2" charset="-122"/>
                <a:ea typeface="华文新魏" panose="02010800040101010101" pitchFamily="2" charset="-122"/>
              </a:rPr>
              <a:t>正确：</a:t>
            </a:r>
            <a:r>
              <a:rPr lang="en-US" altLang="zh-CN" dirty="0">
                <a:latin typeface="华文新魏" panose="02010800040101010101" pitchFamily="2" charset="-122"/>
                <a:ea typeface="华文新魏" panose="02010800040101010101" pitchFamily="2" charset="-122"/>
              </a:rPr>
              <a:t>f</a:t>
            </a:r>
            <a:r>
              <a:rPr lang="zh-CN" altLang="en-US" dirty="0">
                <a:latin typeface="华文新魏" panose="02010800040101010101" pitchFamily="2" charset="-122"/>
                <a:ea typeface="华文新魏" panose="02010800040101010101" pitchFamily="2" charset="-122"/>
              </a:rPr>
              <a:t>的</a:t>
            </a:r>
            <a:r>
              <a:rPr lang="en-US" altLang="zh-CN" dirty="0">
                <a:latin typeface="华文新魏" panose="02010800040101010101" pitchFamily="2" charset="-122"/>
                <a:ea typeface="华文新魏" panose="02010800040101010101" pitchFamily="2" charset="-122"/>
              </a:rPr>
              <a:t>Lambda</a:t>
            </a:r>
            <a:r>
              <a:rPr lang="zh-CN" altLang="en-US" dirty="0">
                <a:latin typeface="华文新魏" panose="02010800040101010101" pitchFamily="2" charset="-122"/>
                <a:ea typeface="华文新魏" panose="02010800040101010101" pitchFamily="2" charset="-122"/>
              </a:rPr>
              <a:t>表达式捕获列表为空，</a:t>
            </a:r>
            <a:r>
              <a:rPr lang="en-US" altLang="zh-CN" dirty="0">
                <a:latin typeface="华文新魏" panose="02010800040101010101" pitchFamily="2" charset="-122"/>
                <a:ea typeface="华文新魏" panose="02010800040101010101" pitchFamily="2" charset="-122"/>
              </a:rPr>
              <a:t>f</a:t>
            </a:r>
            <a:r>
              <a:rPr lang="zh-CN" altLang="en-US" dirty="0">
                <a:latin typeface="华文新魏" panose="02010800040101010101" pitchFamily="2" charset="-122"/>
                <a:ea typeface="华文新魏" panose="02010800040101010101" pitchFamily="2" charset="-122"/>
              </a:rPr>
              <a:t>当准函数使用</a:t>
            </a:r>
          </a:p>
          <a:p>
            <a:pPr>
              <a:lnSpc>
                <a:spcPct val="110000"/>
              </a:lnSpc>
            </a:pPr>
            <a:r>
              <a:rPr lang="zh-CN" altLang="en-US" dirty="0">
                <a:latin typeface="华文新魏" panose="02010800040101010101" pitchFamily="2" charset="-122"/>
                <a:ea typeface="华文新魏" panose="02010800040101010101" pitchFamily="2" charset="-122"/>
              </a:rPr>
              <a:t>    </a:t>
            </a:r>
            <a:r>
              <a:rPr lang="en-US" altLang="zh-CN" dirty="0">
                <a:latin typeface="华文新魏" panose="02010800040101010101" pitchFamily="2" charset="-122"/>
                <a:ea typeface="华文新魏" panose="02010800040101010101" pitchFamily="2" charset="-122"/>
              </a:rPr>
              <a:t>auto m = [a, f](int x)-&gt;int { return x * f(x); };	</a:t>
            </a:r>
            <a:r>
              <a:rPr lang="en-US" altLang="zh-CN" dirty="0">
                <a:solidFill>
                  <a:srgbClr val="FF0000"/>
                </a:solidFill>
                <a:latin typeface="华文新魏" panose="02010800040101010101" pitchFamily="2" charset="-122"/>
                <a:ea typeface="华文新魏" panose="02010800040101010101" pitchFamily="2" charset="-122"/>
              </a:rPr>
              <a:t>//m</a:t>
            </a:r>
            <a:r>
              <a:rPr lang="zh-CN" altLang="en-US" dirty="0">
                <a:solidFill>
                  <a:srgbClr val="FF0000"/>
                </a:solidFill>
                <a:latin typeface="华文新魏" panose="02010800040101010101" pitchFamily="2" charset="-122"/>
                <a:ea typeface="华文新魏" panose="02010800040101010101" pitchFamily="2" charset="-122"/>
              </a:rPr>
              <a:t>是函数对象：捕获</a:t>
            </a:r>
            <a:r>
              <a:rPr lang="en-US" altLang="zh-CN" dirty="0">
                <a:solidFill>
                  <a:srgbClr val="FF0000"/>
                </a:solidFill>
                <a:latin typeface="华文新魏" panose="02010800040101010101" pitchFamily="2" charset="-122"/>
                <a:ea typeface="华文新魏" panose="02010800040101010101" pitchFamily="2" charset="-122"/>
              </a:rPr>
              <a:t>a</a:t>
            </a:r>
            <a:r>
              <a:rPr lang="zh-CN" altLang="en-US" dirty="0">
                <a:solidFill>
                  <a:srgbClr val="FF0000"/>
                </a:solidFill>
                <a:latin typeface="华文新魏" panose="02010800040101010101" pitchFamily="2" charset="-122"/>
                <a:ea typeface="华文新魏" panose="02010800040101010101" pitchFamily="2" charset="-122"/>
              </a:rPr>
              <a:t>初始化实例成员</a:t>
            </a:r>
          </a:p>
          <a:p>
            <a:pPr>
              <a:lnSpc>
                <a:spcPct val="110000"/>
              </a:lnSpc>
            </a:pPr>
            <a:r>
              <a:rPr lang="zh-CN" altLang="en-US" dirty="0">
                <a:latin typeface="华文新魏" panose="02010800040101010101" pitchFamily="2" charset="-122"/>
                <a:ea typeface="华文新魏" panose="02010800040101010101" pitchFamily="2" charset="-122"/>
              </a:rPr>
              <a:t>    </a:t>
            </a:r>
            <a:r>
              <a:rPr lang="en-US" altLang="zh-CN" dirty="0">
                <a:latin typeface="华文新魏" panose="02010800040101010101" pitchFamily="2" charset="-122"/>
                <a:ea typeface="华文新魏" panose="02010800040101010101" pitchFamily="2" charset="-122"/>
              </a:rPr>
              <a:t>//int(*k)(int)=[a](int x)-&gt;int{return x;};	</a:t>
            </a:r>
            <a:r>
              <a:rPr lang="en-US" altLang="zh-CN" dirty="0">
                <a:solidFill>
                  <a:srgbClr val="FF0000"/>
                </a:solidFill>
                <a:latin typeface="华文新魏" panose="02010800040101010101" pitchFamily="2" charset="-122"/>
                <a:ea typeface="华文新魏" panose="02010800040101010101" pitchFamily="2" charset="-122"/>
              </a:rPr>
              <a:t>//</a:t>
            </a:r>
            <a:r>
              <a:rPr lang="zh-CN" altLang="en-US" dirty="0">
                <a:solidFill>
                  <a:srgbClr val="FF0000"/>
                </a:solidFill>
                <a:latin typeface="华文新魏" panose="02010800040101010101" pitchFamily="2" charset="-122"/>
                <a:ea typeface="华文新魏" panose="02010800040101010101" pitchFamily="2" charset="-122"/>
              </a:rPr>
              <a:t>函数指针</a:t>
            </a:r>
            <a:r>
              <a:rPr lang="en-US" altLang="zh-CN" dirty="0">
                <a:solidFill>
                  <a:srgbClr val="FF0000"/>
                </a:solidFill>
                <a:latin typeface="华文新魏" panose="02010800040101010101" pitchFamily="2" charset="-122"/>
                <a:ea typeface="华文新魏" panose="02010800040101010101" pitchFamily="2" charset="-122"/>
              </a:rPr>
              <a:t>k</a:t>
            </a:r>
            <a:r>
              <a:rPr lang="zh-CN" altLang="en-US" dirty="0">
                <a:solidFill>
                  <a:srgbClr val="FF0000"/>
                </a:solidFill>
                <a:latin typeface="华文新魏" panose="02010800040101010101" pitchFamily="2" charset="-122"/>
                <a:ea typeface="华文新魏" panose="02010800040101010101" pitchFamily="2" charset="-122"/>
              </a:rPr>
              <a:t>不能指向函数对象（捕获列表非空</a:t>
            </a:r>
            <a:r>
              <a:rPr lang="en-US" altLang="zh-CN" dirty="0">
                <a:solidFill>
                  <a:srgbClr val="FF0000"/>
                </a:solidFill>
                <a:latin typeface="华文新魏" panose="02010800040101010101" pitchFamily="2" charset="-122"/>
                <a:ea typeface="华文新魏" panose="02010800040101010101" pitchFamily="2" charset="-122"/>
              </a:rPr>
              <a:t>,</a:t>
            </a:r>
            <a:r>
              <a:rPr lang="zh-CN" altLang="en-US" dirty="0">
                <a:solidFill>
                  <a:srgbClr val="FF0000"/>
                </a:solidFill>
                <a:latin typeface="华文新魏" panose="02010800040101010101" pitchFamily="2" charset="-122"/>
                <a:ea typeface="华文新魏" panose="02010800040101010101" pitchFamily="2" charset="-122"/>
              </a:rPr>
              <a:t>函数对象包含其他成员）</a:t>
            </a:r>
          </a:p>
          <a:p>
            <a:pPr>
              <a:lnSpc>
                <a:spcPct val="110000"/>
              </a:lnSpc>
            </a:pPr>
            <a:r>
              <a:rPr lang="zh-CN" altLang="en-US" dirty="0">
                <a:latin typeface="华文新魏" panose="02010800040101010101" pitchFamily="2" charset="-122"/>
                <a:ea typeface="华文新魏" panose="02010800040101010101" pitchFamily="2" charset="-122"/>
              </a:rPr>
              <a:t>    </a:t>
            </a:r>
            <a:r>
              <a:rPr lang="en-US" altLang="zh-CN" dirty="0">
                <a:latin typeface="华文新魏" panose="02010800040101010101" pitchFamily="2" charset="-122"/>
                <a:ea typeface="华文新魏" panose="02010800040101010101" pitchFamily="2" charset="-122"/>
              </a:rPr>
              <a:t>//h = m;				//</a:t>
            </a:r>
            <a:r>
              <a:rPr lang="zh-CN" altLang="en-US" dirty="0">
                <a:latin typeface="华文新魏" panose="02010800040101010101" pitchFamily="2" charset="-122"/>
                <a:ea typeface="华文新魏" panose="02010800040101010101" pitchFamily="2" charset="-122"/>
              </a:rPr>
              <a:t>错误：</a:t>
            </a:r>
            <a:r>
              <a:rPr lang="en-US" altLang="zh-CN" dirty="0">
                <a:latin typeface="华文新魏" panose="02010800040101010101" pitchFamily="2" charset="-122"/>
                <a:ea typeface="华文新魏" panose="02010800040101010101" pitchFamily="2" charset="-122"/>
              </a:rPr>
              <a:t>m</a:t>
            </a:r>
            <a:r>
              <a:rPr lang="zh-CN" altLang="en-US" dirty="0">
                <a:latin typeface="华文新魏" panose="02010800040101010101" pitchFamily="2" charset="-122"/>
                <a:ea typeface="华文新魏" panose="02010800040101010101" pitchFamily="2" charset="-122"/>
              </a:rPr>
              <a:t>的</a:t>
            </a:r>
            <a:r>
              <a:rPr lang="en-US" altLang="zh-CN" dirty="0">
                <a:latin typeface="华文新魏" panose="02010800040101010101" pitchFamily="2" charset="-122"/>
                <a:ea typeface="华文新魏" panose="02010800040101010101" pitchFamily="2" charset="-122"/>
              </a:rPr>
              <a:t>Lambda</a:t>
            </a:r>
            <a:r>
              <a:rPr lang="zh-CN" altLang="en-US" dirty="0">
                <a:latin typeface="华文新魏" panose="02010800040101010101" pitchFamily="2" charset="-122"/>
                <a:ea typeface="华文新魏" panose="02010800040101010101" pitchFamily="2" charset="-122"/>
              </a:rPr>
              <a:t>表达式捕获列表非空，</a:t>
            </a:r>
            <a:r>
              <a:rPr lang="en-US" altLang="zh-CN" dirty="0">
                <a:latin typeface="华文新魏" panose="02010800040101010101" pitchFamily="2" charset="-122"/>
                <a:ea typeface="华文新魏" panose="02010800040101010101" pitchFamily="2" charset="-122"/>
              </a:rPr>
              <a:t>m</a:t>
            </a:r>
            <a:r>
              <a:rPr lang="zh-CN" altLang="en-US" dirty="0">
                <a:latin typeface="华文新魏" panose="02010800040101010101" pitchFamily="2" charset="-122"/>
                <a:ea typeface="华文新魏" panose="02010800040101010101" pitchFamily="2" charset="-122"/>
              </a:rPr>
              <a:t>是函数对象</a:t>
            </a:r>
          </a:p>
          <a:p>
            <a:pPr>
              <a:lnSpc>
                <a:spcPct val="110000"/>
              </a:lnSpc>
            </a:pPr>
            <a:r>
              <a:rPr lang="zh-CN" altLang="en-US" dirty="0">
                <a:latin typeface="华文新魏" panose="02010800040101010101" pitchFamily="2" charset="-122"/>
                <a:ea typeface="华文新魏" panose="02010800040101010101" pitchFamily="2" charset="-122"/>
              </a:rPr>
              <a:t>    </a:t>
            </a:r>
            <a:r>
              <a:rPr lang="en-US" altLang="zh-CN" dirty="0">
                <a:latin typeface="华文新魏" panose="02010800040101010101" pitchFamily="2" charset="-122"/>
                <a:ea typeface="华文新魏" panose="02010800040101010101" pitchFamily="2" charset="-122"/>
              </a:rPr>
              <a:t>//</a:t>
            </a:r>
            <a:r>
              <a:rPr lang="en-US" altLang="zh-CN" dirty="0" err="1">
                <a:latin typeface="华文新魏" panose="02010800040101010101" pitchFamily="2" charset="-122"/>
                <a:ea typeface="华文新魏" panose="02010800040101010101" pitchFamily="2" charset="-122"/>
              </a:rPr>
              <a:t>printf</a:t>
            </a:r>
            <a:r>
              <a:rPr lang="en-US" altLang="zh-CN" dirty="0">
                <a:latin typeface="华文新魏" panose="02010800040101010101" pitchFamily="2" charset="-122"/>
                <a:ea typeface="华文新魏" panose="02010800040101010101" pitchFamily="2" charset="-122"/>
              </a:rPr>
              <a:t>(</a:t>
            </a:r>
            <a:r>
              <a:rPr lang="en-US" altLang="zh-CN" dirty="0" err="1">
                <a:latin typeface="华文新魏" panose="02010800040101010101" pitchFamily="2" charset="-122"/>
                <a:ea typeface="华文新魏" panose="02010800040101010101" pitchFamily="2" charset="-122"/>
              </a:rPr>
              <a:t>typeid</a:t>
            </a:r>
            <a:r>
              <a:rPr lang="en-US" altLang="zh-CN" dirty="0">
                <a:latin typeface="华文新魏" panose="02010800040101010101" pitchFamily="2" charset="-122"/>
                <a:ea typeface="华文新魏" panose="02010800040101010101" pitchFamily="2" charset="-122"/>
              </a:rPr>
              <a:t>([ ](int x)-&gt;int{return x;}).name( ));	//</a:t>
            </a:r>
            <a:r>
              <a:rPr lang="zh-CN" altLang="en-US" dirty="0">
                <a:latin typeface="华文新魏" panose="02010800040101010101" pitchFamily="2" charset="-122"/>
                <a:ea typeface="华文新魏" panose="02010800040101010101" pitchFamily="2" charset="-122"/>
              </a:rPr>
              <a:t>错：临时</a:t>
            </a:r>
            <a:r>
              <a:rPr lang="en-US" altLang="zh-CN" dirty="0">
                <a:latin typeface="华文新魏" panose="02010800040101010101" pitchFamily="2" charset="-122"/>
                <a:ea typeface="华文新魏" panose="02010800040101010101" pitchFamily="2" charset="-122"/>
              </a:rPr>
              <a:t>Lambda</a:t>
            </a:r>
            <a:r>
              <a:rPr lang="zh-CN" altLang="en-US" dirty="0">
                <a:latin typeface="华文新魏" panose="02010800040101010101" pitchFamily="2" charset="-122"/>
                <a:ea typeface="华文新魏" panose="02010800040101010101" pitchFamily="2" charset="-122"/>
              </a:rPr>
              <a:t>表达式未计算，无类型</a:t>
            </a:r>
          </a:p>
          <a:p>
            <a:pPr>
              <a:lnSpc>
                <a:spcPct val="110000"/>
              </a:lnSpc>
            </a:pPr>
            <a:r>
              <a:rPr lang="zh-CN" altLang="en-US" dirty="0">
                <a:latin typeface="华文新魏" panose="02010800040101010101" pitchFamily="2" charset="-122"/>
                <a:ea typeface="华文新魏" panose="02010800040101010101" pitchFamily="2" charset="-122"/>
              </a:rPr>
              <a:t>    </a:t>
            </a:r>
            <a:r>
              <a:rPr lang="en-US" altLang="zh-CN" dirty="0" err="1">
                <a:latin typeface="华文新魏" panose="02010800040101010101" pitchFamily="2" charset="-122"/>
                <a:ea typeface="华文新魏" panose="02010800040101010101" pitchFamily="2" charset="-122"/>
              </a:rPr>
              <a:t>printf</a:t>
            </a:r>
            <a:r>
              <a:rPr lang="en-US" altLang="zh-CN" dirty="0">
                <a:latin typeface="华文新魏" panose="02010800040101010101" pitchFamily="2" charset="-122"/>
                <a:ea typeface="华文新魏" panose="02010800040101010101" pitchFamily="2" charset="-122"/>
              </a:rPr>
              <a:t>("%s\n", </a:t>
            </a:r>
            <a:r>
              <a:rPr lang="en-US" altLang="zh-CN" dirty="0" err="1">
                <a:latin typeface="华文新魏" panose="02010800040101010101" pitchFamily="2" charset="-122"/>
                <a:ea typeface="华文新魏" panose="02010800040101010101" pitchFamily="2" charset="-122"/>
              </a:rPr>
              <a:t>typeid</a:t>
            </a:r>
            <a:r>
              <a:rPr lang="en-US" altLang="zh-CN" dirty="0">
                <a:latin typeface="华文新魏" panose="02010800040101010101" pitchFamily="2" charset="-122"/>
                <a:ea typeface="华文新魏" panose="02010800040101010101" pitchFamily="2" charset="-122"/>
              </a:rPr>
              <a:t>(f).name());			</a:t>
            </a:r>
            <a:r>
              <a:rPr lang="en-US" altLang="zh-CN" dirty="0">
                <a:solidFill>
                  <a:srgbClr val="FF0000"/>
                </a:solidFill>
                <a:latin typeface="华文新魏" panose="02010800040101010101" pitchFamily="2" charset="-122"/>
                <a:ea typeface="华文新魏" panose="02010800040101010101" pitchFamily="2" charset="-122"/>
              </a:rPr>
              <a:t>//</a:t>
            </a:r>
            <a:r>
              <a:rPr lang="zh-CN" altLang="en-US" dirty="0">
                <a:solidFill>
                  <a:srgbClr val="FF0000"/>
                </a:solidFill>
                <a:latin typeface="华文新魏" panose="02010800040101010101" pitchFamily="2" charset="-122"/>
                <a:ea typeface="华文新魏" panose="02010800040101010101" pitchFamily="2" charset="-122"/>
              </a:rPr>
              <a:t>输出</a:t>
            </a:r>
            <a:r>
              <a:rPr lang="en-US" altLang="zh-CN" dirty="0">
                <a:solidFill>
                  <a:srgbClr val="FF0000"/>
                </a:solidFill>
                <a:latin typeface="华文新魏" panose="02010800040101010101" pitchFamily="2" charset="-122"/>
                <a:ea typeface="华文新魏" panose="02010800040101010101" pitchFamily="2" charset="-122"/>
              </a:rPr>
              <a:t>class &lt;lambda_...&gt;</a:t>
            </a:r>
          </a:p>
          <a:p>
            <a:pPr>
              <a:lnSpc>
                <a:spcPct val="110000"/>
              </a:lnSpc>
            </a:pPr>
            <a:r>
              <a:rPr lang="en-US" altLang="zh-CN" dirty="0">
                <a:latin typeface="华文新魏" panose="02010800040101010101" pitchFamily="2" charset="-122"/>
                <a:ea typeface="华文新魏" panose="02010800040101010101" pitchFamily="2" charset="-122"/>
              </a:rPr>
              <a:t>    </a:t>
            </a:r>
            <a:r>
              <a:rPr lang="en-US" altLang="zh-CN" dirty="0" err="1">
                <a:latin typeface="华文新魏" panose="02010800040101010101" pitchFamily="2" charset="-122"/>
                <a:ea typeface="华文新魏" panose="02010800040101010101" pitchFamily="2" charset="-122"/>
              </a:rPr>
              <a:t>printf</a:t>
            </a:r>
            <a:r>
              <a:rPr lang="en-US" altLang="zh-CN" dirty="0">
                <a:latin typeface="华文新魏" panose="02010800040101010101" pitchFamily="2" charset="-122"/>
                <a:ea typeface="华文新魏" panose="02010800040101010101" pitchFamily="2" charset="-122"/>
              </a:rPr>
              <a:t>("%s\n", </a:t>
            </a:r>
            <a:r>
              <a:rPr lang="en-US" altLang="zh-CN" dirty="0" err="1">
                <a:latin typeface="华文新魏" panose="02010800040101010101" pitchFamily="2" charset="-122"/>
                <a:ea typeface="华文新魏" panose="02010800040101010101" pitchFamily="2" charset="-122"/>
              </a:rPr>
              <a:t>typeid</a:t>
            </a:r>
            <a:r>
              <a:rPr lang="en-US" altLang="zh-CN" dirty="0">
                <a:latin typeface="华文新魏" panose="02010800040101010101" pitchFamily="2" charset="-122"/>
                <a:ea typeface="华文新魏" panose="02010800040101010101" pitchFamily="2" charset="-122"/>
              </a:rPr>
              <a:t>(f(3)).name());		//</a:t>
            </a:r>
            <a:r>
              <a:rPr lang="zh-CN" altLang="en-US" dirty="0">
                <a:latin typeface="华文新魏" panose="02010800040101010101" pitchFamily="2" charset="-122"/>
                <a:ea typeface="华文新魏" panose="02010800040101010101" pitchFamily="2" charset="-122"/>
              </a:rPr>
              <a:t>输出</a:t>
            </a:r>
            <a:r>
              <a:rPr lang="en-US" altLang="zh-CN" dirty="0">
                <a:latin typeface="华文新魏" panose="02010800040101010101" pitchFamily="2" charset="-122"/>
                <a:ea typeface="华文新魏" panose="02010800040101010101" pitchFamily="2" charset="-122"/>
              </a:rPr>
              <a:t>int</a:t>
            </a:r>
            <a:r>
              <a:rPr lang="zh-CN" altLang="en-US" dirty="0">
                <a:latin typeface="华文新魏" panose="02010800040101010101" pitchFamily="2" charset="-122"/>
                <a:ea typeface="华文新魏" panose="02010800040101010101" pitchFamily="2" charset="-122"/>
              </a:rPr>
              <a:t>，使用实参值调用</a:t>
            </a:r>
            <a:r>
              <a:rPr lang="en-US" altLang="zh-CN" dirty="0">
                <a:latin typeface="华文新魏" panose="02010800040101010101" pitchFamily="2" charset="-122"/>
                <a:ea typeface="华文新魏" panose="02010800040101010101" pitchFamily="2" charset="-122"/>
              </a:rPr>
              <a:t>x=3</a:t>
            </a:r>
          </a:p>
          <a:p>
            <a:pPr>
              <a:lnSpc>
                <a:spcPct val="110000"/>
              </a:lnSpc>
            </a:pPr>
            <a:r>
              <a:rPr lang="en-US" altLang="zh-CN" dirty="0">
                <a:latin typeface="华文新魏" panose="02010800040101010101" pitchFamily="2" charset="-122"/>
                <a:ea typeface="华文新魏" panose="02010800040101010101" pitchFamily="2" charset="-122"/>
              </a:rPr>
              <a:t>    </a:t>
            </a:r>
            <a:r>
              <a:rPr lang="en-US" altLang="zh-CN" dirty="0" err="1">
                <a:latin typeface="华文新魏" panose="02010800040101010101" pitchFamily="2" charset="-122"/>
                <a:ea typeface="华文新魏" panose="02010800040101010101" pitchFamily="2" charset="-122"/>
              </a:rPr>
              <a:t>printf</a:t>
            </a:r>
            <a:r>
              <a:rPr lang="en-US" altLang="zh-CN" dirty="0">
                <a:latin typeface="华文新魏" panose="02010800040101010101" pitchFamily="2" charset="-122"/>
                <a:ea typeface="华文新魏" panose="02010800040101010101" pitchFamily="2" charset="-122"/>
              </a:rPr>
              <a:t>(“%s\n”, </a:t>
            </a:r>
            <a:r>
              <a:rPr lang="en-US" altLang="zh-CN" dirty="0" err="1">
                <a:latin typeface="华文新魏" panose="02010800040101010101" pitchFamily="2" charset="-122"/>
                <a:ea typeface="华文新魏" panose="02010800040101010101" pitchFamily="2" charset="-122"/>
              </a:rPr>
              <a:t>typeid</a:t>
            </a:r>
            <a:r>
              <a:rPr lang="en-US" altLang="zh-CN" dirty="0">
                <a:latin typeface="华文新魏" panose="02010800040101010101" pitchFamily="2" charset="-122"/>
                <a:ea typeface="华文新魏" panose="02010800040101010101" pitchFamily="2" charset="-122"/>
              </a:rPr>
              <a:t>(</a:t>
            </a:r>
            <a:r>
              <a:rPr lang="en-US" altLang="zh-CN" dirty="0" err="1">
                <a:latin typeface="华文新魏" panose="02010800040101010101" pitchFamily="2" charset="-122"/>
                <a:ea typeface="华文新魏" panose="02010800040101010101" pitchFamily="2" charset="-122"/>
              </a:rPr>
              <a:t>f.operator</a:t>
            </a:r>
            <a:r>
              <a:rPr lang="en-US" altLang="zh-CN" dirty="0">
                <a:latin typeface="华文新魏" panose="02010800040101010101" pitchFamily="2" charset="-122"/>
                <a:ea typeface="华文新魏" panose="02010800040101010101" pitchFamily="2" charset="-122"/>
              </a:rPr>
              <a:t>( )()).name()); //</a:t>
            </a:r>
            <a:r>
              <a:rPr lang="zh-CN" altLang="en-US" dirty="0">
                <a:latin typeface="华文新魏" panose="02010800040101010101" pitchFamily="2" charset="-122"/>
                <a:ea typeface="华文新魏" panose="02010800040101010101" pitchFamily="2" charset="-122"/>
              </a:rPr>
              <a:t>输出</a:t>
            </a:r>
            <a:r>
              <a:rPr lang="en-US" altLang="zh-CN" dirty="0">
                <a:latin typeface="华文新魏" panose="02010800040101010101" pitchFamily="2" charset="-122"/>
                <a:ea typeface="华文新魏" panose="02010800040101010101" pitchFamily="2" charset="-122"/>
              </a:rPr>
              <a:t>int</a:t>
            </a:r>
            <a:r>
              <a:rPr lang="zh-CN" altLang="en-US" dirty="0">
                <a:latin typeface="华文新魏" panose="02010800040101010101" pitchFamily="2" charset="-122"/>
                <a:ea typeface="华文新魏" panose="02010800040101010101" pitchFamily="2" charset="-122"/>
              </a:rPr>
              <a:t>，使用默认值调用</a:t>
            </a:r>
            <a:r>
              <a:rPr lang="en-US" altLang="zh-CN" dirty="0">
                <a:latin typeface="华文新魏" panose="02010800040101010101" pitchFamily="2" charset="-122"/>
                <a:ea typeface="华文新魏" panose="02010800040101010101" pitchFamily="2" charset="-122"/>
              </a:rPr>
              <a:t>x=1,f</a:t>
            </a:r>
            <a:r>
              <a:rPr lang="zh-CN" altLang="en-US" dirty="0">
                <a:latin typeface="华文新魏" panose="02010800040101010101" pitchFamily="2" charset="-122"/>
                <a:ea typeface="华文新魏" panose="02010800040101010101" pitchFamily="2" charset="-122"/>
              </a:rPr>
              <a:t>是函数对象，显式调用</a:t>
            </a:r>
            <a:r>
              <a:rPr lang="en-US" altLang="zh-CN" dirty="0">
                <a:latin typeface="华文新魏" panose="02010800040101010101" pitchFamily="2" charset="-122"/>
                <a:ea typeface="华文新魏" panose="02010800040101010101" pitchFamily="2" charset="-122"/>
              </a:rPr>
              <a:t>operator()()</a:t>
            </a:r>
          </a:p>
          <a:p>
            <a:pPr>
              <a:lnSpc>
                <a:spcPct val="110000"/>
              </a:lnSpc>
            </a:pPr>
            <a:r>
              <a:rPr lang="en-US" altLang="zh-CN" dirty="0">
                <a:latin typeface="华文新魏" panose="02010800040101010101" pitchFamily="2" charset="-122"/>
                <a:ea typeface="华文新魏" panose="02010800040101010101" pitchFamily="2" charset="-122"/>
              </a:rPr>
              <a:t>    </a:t>
            </a:r>
            <a:r>
              <a:rPr lang="en-US" altLang="zh-CN" dirty="0" err="1">
                <a:latin typeface="华文新魏" panose="02010800040101010101" pitchFamily="2" charset="-122"/>
                <a:ea typeface="华文新魏" panose="02010800040101010101" pitchFamily="2" charset="-122"/>
              </a:rPr>
              <a:t>printf</a:t>
            </a:r>
            <a:r>
              <a:rPr lang="en-US" altLang="zh-CN" dirty="0">
                <a:latin typeface="华文新魏" panose="02010800040101010101" pitchFamily="2" charset="-122"/>
                <a:ea typeface="华文新魏" panose="02010800040101010101" pitchFamily="2" charset="-122"/>
              </a:rPr>
              <a:t>("%s\n", </a:t>
            </a:r>
            <a:r>
              <a:rPr lang="en-US" altLang="zh-CN" dirty="0" err="1">
                <a:latin typeface="华文新魏" panose="02010800040101010101" pitchFamily="2" charset="-122"/>
                <a:ea typeface="华文新魏" panose="02010800040101010101" pitchFamily="2" charset="-122"/>
              </a:rPr>
              <a:t>typeid</a:t>
            </a:r>
            <a:r>
              <a:rPr lang="en-US" altLang="zh-CN" dirty="0">
                <a:latin typeface="华文新魏" panose="02010800040101010101" pitchFamily="2" charset="-122"/>
                <a:ea typeface="华文新魏" panose="02010800040101010101" pitchFamily="2" charset="-122"/>
              </a:rPr>
              <a:t>(f(3)).name());		//</a:t>
            </a:r>
            <a:r>
              <a:rPr lang="zh-CN" altLang="en-US" dirty="0">
                <a:latin typeface="华文新魏" panose="02010800040101010101" pitchFamily="2" charset="-122"/>
                <a:ea typeface="华文新魏" panose="02010800040101010101" pitchFamily="2" charset="-122"/>
              </a:rPr>
              <a:t>输出</a:t>
            </a:r>
            <a:r>
              <a:rPr lang="en-US" altLang="zh-CN" dirty="0">
                <a:latin typeface="华文新魏" panose="02010800040101010101" pitchFamily="2" charset="-122"/>
                <a:ea typeface="华文新魏" panose="02010800040101010101" pitchFamily="2" charset="-122"/>
              </a:rPr>
              <a:t>int</a:t>
            </a:r>
          </a:p>
          <a:p>
            <a:pPr>
              <a:lnSpc>
                <a:spcPct val="110000"/>
              </a:lnSpc>
            </a:pPr>
            <a:r>
              <a:rPr lang="en-US" altLang="zh-CN" dirty="0">
                <a:solidFill>
                  <a:srgbClr val="FF0000"/>
                </a:solidFill>
                <a:latin typeface="华文新魏" panose="02010800040101010101" pitchFamily="2" charset="-122"/>
                <a:ea typeface="华文新魏" panose="02010800040101010101" pitchFamily="2" charset="-122"/>
              </a:rPr>
              <a:t>    </a:t>
            </a:r>
            <a:r>
              <a:rPr lang="en-US" altLang="zh-CN" dirty="0" err="1">
                <a:solidFill>
                  <a:srgbClr val="FF0000"/>
                </a:solidFill>
                <a:latin typeface="华文新魏" panose="02010800040101010101" pitchFamily="2" charset="-122"/>
                <a:ea typeface="华文新魏" panose="02010800040101010101" pitchFamily="2" charset="-122"/>
              </a:rPr>
              <a:t>printf</a:t>
            </a:r>
            <a:r>
              <a:rPr lang="en-US" altLang="zh-CN" dirty="0">
                <a:solidFill>
                  <a:srgbClr val="FF0000"/>
                </a:solidFill>
                <a:latin typeface="华文新魏" panose="02010800040101010101" pitchFamily="2" charset="-122"/>
                <a:ea typeface="华文新魏" panose="02010800040101010101" pitchFamily="2" charset="-122"/>
              </a:rPr>
              <a:t>("%s\n", </a:t>
            </a:r>
            <a:r>
              <a:rPr lang="en-US" altLang="zh-CN" dirty="0" err="1">
                <a:solidFill>
                  <a:srgbClr val="FF0000"/>
                </a:solidFill>
                <a:latin typeface="华文新魏" panose="02010800040101010101" pitchFamily="2" charset="-122"/>
                <a:ea typeface="华文新魏" panose="02010800040101010101" pitchFamily="2" charset="-122"/>
              </a:rPr>
              <a:t>typeid</a:t>
            </a:r>
            <a:r>
              <a:rPr lang="en-US" altLang="zh-CN" dirty="0">
                <a:solidFill>
                  <a:srgbClr val="FF0000"/>
                </a:solidFill>
                <a:latin typeface="华文新魏" panose="02010800040101010101" pitchFamily="2" charset="-122"/>
                <a:ea typeface="华文新魏" panose="02010800040101010101" pitchFamily="2" charset="-122"/>
              </a:rPr>
              <a:t>(</a:t>
            </a:r>
            <a:r>
              <a:rPr lang="en-US" altLang="zh-CN" dirty="0" err="1">
                <a:solidFill>
                  <a:srgbClr val="FF0000"/>
                </a:solidFill>
                <a:latin typeface="华文新魏" panose="02010800040101010101" pitchFamily="2" charset="-122"/>
                <a:ea typeface="华文新魏" panose="02010800040101010101" pitchFamily="2" charset="-122"/>
              </a:rPr>
              <a:t>f.operator</a:t>
            </a:r>
            <a:r>
              <a:rPr lang="en-US" altLang="zh-CN" dirty="0">
                <a:solidFill>
                  <a:srgbClr val="FF0000"/>
                </a:solidFill>
                <a:latin typeface="华文新魏" panose="02010800040101010101" pitchFamily="2" charset="-122"/>
                <a:ea typeface="华文新魏" panose="02010800040101010101" pitchFamily="2" charset="-122"/>
              </a:rPr>
              <a:t>( )).name());	//</a:t>
            </a:r>
            <a:r>
              <a:rPr lang="zh-CN" altLang="en-US" dirty="0">
                <a:solidFill>
                  <a:srgbClr val="FF0000"/>
                </a:solidFill>
                <a:latin typeface="华文新魏" panose="02010800040101010101" pitchFamily="2" charset="-122"/>
                <a:ea typeface="华文新魏" panose="02010800040101010101" pitchFamily="2" charset="-122"/>
              </a:rPr>
              <a:t>输出</a:t>
            </a:r>
            <a:r>
              <a:rPr lang="en-US" altLang="zh-CN" dirty="0">
                <a:solidFill>
                  <a:srgbClr val="FF0000"/>
                </a:solidFill>
                <a:latin typeface="华文新魏" panose="02010800040101010101" pitchFamily="2" charset="-122"/>
                <a:ea typeface="华文新魏" panose="02010800040101010101" pitchFamily="2" charset="-122"/>
              </a:rPr>
              <a:t>int __</a:t>
            </a:r>
            <a:r>
              <a:rPr lang="en-US" altLang="zh-CN" dirty="0" err="1">
                <a:solidFill>
                  <a:srgbClr val="FF0000"/>
                </a:solidFill>
                <a:latin typeface="华文新魏" panose="02010800040101010101" pitchFamily="2" charset="-122"/>
                <a:ea typeface="华文新魏" panose="02010800040101010101" pitchFamily="2" charset="-122"/>
              </a:rPr>
              <a:t>cdecl</a:t>
            </a:r>
            <a:r>
              <a:rPr lang="en-US" altLang="zh-CN" dirty="0">
                <a:solidFill>
                  <a:srgbClr val="FF0000"/>
                </a:solidFill>
                <a:latin typeface="华文新魏" panose="02010800040101010101" pitchFamily="2" charset="-122"/>
                <a:ea typeface="华文新魏" panose="02010800040101010101" pitchFamily="2" charset="-122"/>
              </a:rPr>
              <a:t>(int)</a:t>
            </a:r>
          </a:p>
          <a:p>
            <a:pPr>
              <a:lnSpc>
                <a:spcPct val="110000"/>
              </a:lnSpc>
            </a:pPr>
            <a:r>
              <a:rPr lang="en-US" altLang="zh-CN" dirty="0">
                <a:solidFill>
                  <a:srgbClr val="FF0000"/>
                </a:solidFill>
                <a:latin typeface="华文新魏" panose="02010800040101010101" pitchFamily="2" charset="-122"/>
                <a:ea typeface="华文新魏" panose="02010800040101010101" pitchFamily="2" charset="-122"/>
              </a:rPr>
              <a:t>    </a:t>
            </a:r>
            <a:r>
              <a:rPr lang="en-US" altLang="zh-CN" dirty="0" err="1">
                <a:solidFill>
                  <a:srgbClr val="FF0000"/>
                </a:solidFill>
                <a:latin typeface="华文新魏" panose="02010800040101010101" pitchFamily="2" charset="-122"/>
                <a:ea typeface="华文新魏" panose="02010800040101010101" pitchFamily="2" charset="-122"/>
              </a:rPr>
              <a:t>printf</a:t>
            </a:r>
            <a:r>
              <a:rPr lang="en-US" altLang="zh-CN" dirty="0">
                <a:solidFill>
                  <a:srgbClr val="FF0000"/>
                </a:solidFill>
                <a:latin typeface="华文新魏" panose="02010800040101010101" pitchFamily="2" charset="-122"/>
                <a:ea typeface="华文新魏" panose="02010800040101010101" pitchFamily="2" charset="-122"/>
              </a:rPr>
              <a:t>("%s\n", </a:t>
            </a:r>
            <a:r>
              <a:rPr lang="en-US" altLang="zh-CN" dirty="0" err="1">
                <a:solidFill>
                  <a:srgbClr val="FF0000"/>
                </a:solidFill>
                <a:latin typeface="华文新魏" panose="02010800040101010101" pitchFamily="2" charset="-122"/>
                <a:ea typeface="华文新魏" panose="02010800040101010101" pitchFamily="2" charset="-122"/>
              </a:rPr>
              <a:t>typeid</a:t>
            </a:r>
            <a:r>
              <a:rPr lang="en-US" altLang="zh-CN" dirty="0">
                <a:solidFill>
                  <a:srgbClr val="FF0000"/>
                </a:solidFill>
                <a:latin typeface="华文新魏" panose="02010800040101010101" pitchFamily="2" charset="-122"/>
                <a:ea typeface="华文新魏" panose="02010800040101010101" pitchFamily="2" charset="-122"/>
              </a:rPr>
              <a:t>(</a:t>
            </a:r>
            <a:r>
              <a:rPr lang="en-US" altLang="zh-CN" dirty="0" err="1">
                <a:solidFill>
                  <a:srgbClr val="FF0000"/>
                </a:solidFill>
                <a:latin typeface="华文新魏" panose="02010800040101010101" pitchFamily="2" charset="-122"/>
                <a:ea typeface="华文新魏" panose="02010800040101010101" pitchFamily="2" charset="-122"/>
              </a:rPr>
              <a:t>g.operator</a:t>
            </a:r>
            <a:r>
              <a:rPr lang="en-US" altLang="zh-CN" dirty="0">
                <a:solidFill>
                  <a:srgbClr val="FF0000"/>
                </a:solidFill>
                <a:latin typeface="华文新魏" panose="02010800040101010101" pitchFamily="2" charset="-122"/>
                <a:ea typeface="华文新魏" panose="02010800040101010101" pitchFamily="2" charset="-122"/>
              </a:rPr>
              <a:t>( )).name());	//</a:t>
            </a:r>
            <a:r>
              <a:rPr lang="zh-CN" altLang="en-US" dirty="0">
                <a:solidFill>
                  <a:srgbClr val="FF0000"/>
                </a:solidFill>
                <a:latin typeface="华文新魏" panose="02010800040101010101" pitchFamily="2" charset="-122"/>
                <a:ea typeface="华文新魏" panose="02010800040101010101" pitchFamily="2" charset="-122"/>
              </a:rPr>
              <a:t>输出</a:t>
            </a:r>
            <a:r>
              <a:rPr lang="en-US" altLang="zh-CN" dirty="0">
                <a:solidFill>
                  <a:srgbClr val="FF0000"/>
                </a:solidFill>
                <a:latin typeface="华文新魏" panose="02010800040101010101" pitchFamily="2" charset="-122"/>
                <a:ea typeface="华文新魏" panose="02010800040101010101" pitchFamily="2" charset="-122"/>
              </a:rPr>
              <a:t>int __</a:t>
            </a:r>
            <a:r>
              <a:rPr lang="en-US" altLang="zh-CN" dirty="0" err="1">
                <a:solidFill>
                  <a:srgbClr val="FF0000"/>
                </a:solidFill>
                <a:latin typeface="华文新魏" panose="02010800040101010101" pitchFamily="2" charset="-122"/>
                <a:ea typeface="华文新魏" panose="02010800040101010101" pitchFamily="2" charset="-122"/>
              </a:rPr>
              <a:t>cdecl</a:t>
            </a:r>
            <a:r>
              <a:rPr lang="en-US" altLang="zh-CN" dirty="0">
                <a:solidFill>
                  <a:srgbClr val="FF0000"/>
                </a:solidFill>
                <a:latin typeface="华文新魏" panose="02010800040101010101" pitchFamily="2" charset="-122"/>
                <a:ea typeface="华文新魏" panose="02010800040101010101" pitchFamily="2" charset="-122"/>
              </a:rPr>
              <a:t>(int)</a:t>
            </a:r>
          </a:p>
          <a:p>
            <a:pPr>
              <a:lnSpc>
                <a:spcPct val="110000"/>
              </a:lnSpc>
            </a:pPr>
            <a:r>
              <a:rPr lang="en-US" altLang="zh-CN" dirty="0">
                <a:latin typeface="华文新魏" panose="02010800040101010101" pitchFamily="2" charset="-122"/>
                <a:ea typeface="华文新魏" panose="02010800040101010101" pitchFamily="2" charset="-122"/>
              </a:rPr>
              <a:t>    </a:t>
            </a:r>
            <a:r>
              <a:rPr lang="en-US" altLang="zh-CN" dirty="0" err="1">
                <a:latin typeface="华文新魏" panose="02010800040101010101" pitchFamily="2" charset="-122"/>
                <a:ea typeface="华文新魏" panose="02010800040101010101" pitchFamily="2" charset="-122"/>
              </a:rPr>
              <a:t>printf</a:t>
            </a:r>
            <a:r>
              <a:rPr lang="en-US" altLang="zh-CN" dirty="0">
                <a:latin typeface="华文新魏" panose="02010800040101010101" pitchFamily="2" charset="-122"/>
                <a:ea typeface="华文新魏" panose="02010800040101010101" pitchFamily="2" charset="-122"/>
              </a:rPr>
              <a:t>("%s\n", </a:t>
            </a:r>
            <a:r>
              <a:rPr lang="en-US" altLang="zh-CN" dirty="0" err="1">
                <a:latin typeface="华文新魏" panose="02010800040101010101" pitchFamily="2" charset="-122"/>
                <a:ea typeface="华文新魏" panose="02010800040101010101" pitchFamily="2" charset="-122"/>
              </a:rPr>
              <a:t>typeid</a:t>
            </a:r>
            <a:r>
              <a:rPr lang="en-US" altLang="zh-CN" dirty="0">
                <a:latin typeface="华文新魏" panose="02010800040101010101" pitchFamily="2" charset="-122"/>
                <a:ea typeface="华文新魏" panose="02010800040101010101" pitchFamily="2" charset="-122"/>
              </a:rPr>
              <a:t>(h).name());			//</a:t>
            </a:r>
            <a:r>
              <a:rPr lang="zh-CN" altLang="en-US" dirty="0">
                <a:latin typeface="华文新魏" panose="02010800040101010101" pitchFamily="2" charset="-122"/>
                <a:ea typeface="华文新魏" panose="02010800040101010101" pitchFamily="2" charset="-122"/>
              </a:rPr>
              <a:t>输出</a:t>
            </a:r>
            <a:r>
              <a:rPr lang="en-US" altLang="zh-CN" dirty="0">
                <a:latin typeface="华文新魏" panose="02010800040101010101" pitchFamily="2" charset="-122"/>
                <a:ea typeface="华文新魏" panose="02010800040101010101" pitchFamily="2" charset="-122"/>
              </a:rPr>
              <a:t>int (__</a:t>
            </a:r>
            <a:r>
              <a:rPr lang="en-US" altLang="zh-CN" dirty="0" err="1">
                <a:latin typeface="华文新魏" panose="02010800040101010101" pitchFamily="2" charset="-122"/>
                <a:ea typeface="华文新魏" panose="02010800040101010101" pitchFamily="2" charset="-122"/>
              </a:rPr>
              <a:t>cdecl</a:t>
            </a:r>
            <a:r>
              <a:rPr lang="en-US" altLang="zh-CN" dirty="0">
                <a:latin typeface="华文新魏" panose="02010800040101010101" pitchFamily="2" charset="-122"/>
                <a:ea typeface="华文新魏" panose="02010800040101010101" pitchFamily="2" charset="-122"/>
              </a:rPr>
              <a:t>*)(int)</a:t>
            </a:r>
          </a:p>
          <a:p>
            <a:pPr>
              <a:lnSpc>
                <a:spcPct val="110000"/>
              </a:lnSpc>
            </a:pPr>
            <a:r>
              <a:rPr lang="en-US" altLang="zh-CN" dirty="0">
                <a:latin typeface="华文新魏" panose="02010800040101010101" pitchFamily="2" charset="-122"/>
                <a:ea typeface="华文新魏" panose="02010800040101010101" pitchFamily="2" charset="-122"/>
              </a:rPr>
              <a:t>    </a:t>
            </a:r>
            <a:r>
              <a:rPr lang="en-US" altLang="zh-CN" dirty="0" err="1">
                <a:latin typeface="华文新魏" panose="02010800040101010101" pitchFamily="2" charset="-122"/>
                <a:ea typeface="华文新魏" panose="02010800040101010101" pitchFamily="2" charset="-122"/>
              </a:rPr>
              <a:t>printf</a:t>
            </a:r>
            <a:r>
              <a:rPr lang="en-US" altLang="zh-CN" dirty="0">
                <a:latin typeface="华文新魏" panose="02010800040101010101" pitchFamily="2" charset="-122"/>
                <a:ea typeface="华文新魏" panose="02010800040101010101" pitchFamily="2" charset="-122"/>
              </a:rPr>
              <a:t>("%s\n", </a:t>
            </a:r>
            <a:r>
              <a:rPr lang="en-US" altLang="zh-CN" dirty="0" err="1">
                <a:latin typeface="华文新魏" panose="02010800040101010101" pitchFamily="2" charset="-122"/>
                <a:ea typeface="华文新魏" panose="02010800040101010101" pitchFamily="2" charset="-122"/>
              </a:rPr>
              <a:t>typeid</a:t>
            </a:r>
            <a:r>
              <a:rPr lang="en-US" altLang="zh-CN" dirty="0">
                <a:latin typeface="华文新魏" panose="02010800040101010101" pitchFamily="2" charset="-122"/>
                <a:ea typeface="华文新魏" panose="02010800040101010101" pitchFamily="2" charset="-122"/>
              </a:rPr>
              <a:t>(m).name());			//</a:t>
            </a:r>
            <a:r>
              <a:rPr lang="zh-CN" altLang="en-US" dirty="0">
                <a:latin typeface="华文新魏" panose="02010800040101010101" pitchFamily="2" charset="-122"/>
                <a:ea typeface="华文新魏" panose="02010800040101010101" pitchFamily="2" charset="-122"/>
              </a:rPr>
              <a:t>输出</a:t>
            </a:r>
            <a:r>
              <a:rPr lang="en-US" altLang="zh-CN" dirty="0">
                <a:latin typeface="华文新魏" panose="02010800040101010101" pitchFamily="2" charset="-122"/>
                <a:ea typeface="华文新魏" panose="02010800040101010101" pitchFamily="2" charset="-122"/>
              </a:rPr>
              <a:t>class &lt;lambda_...&gt;</a:t>
            </a:r>
          </a:p>
          <a:p>
            <a:pPr>
              <a:lnSpc>
                <a:spcPct val="110000"/>
              </a:lnSpc>
            </a:pPr>
            <a:r>
              <a:rPr lang="en-US" altLang="zh-CN" dirty="0">
                <a:latin typeface="华文新魏" panose="02010800040101010101" pitchFamily="2" charset="-122"/>
                <a:ea typeface="华文新魏" panose="02010800040101010101" pitchFamily="2" charset="-122"/>
              </a:rPr>
              <a:t>    return f(3) + g(3) + (*h)(3);			//</a:t>
            </a:r>
            <a:r>
              <a:rPr lang="zh-CN" altLang="en-US" dirty="0">
                <a:latin typeface="华文新魏" panose="02010800040101010101" pitchFamily="2" charset="-122"/>
                <a:ea typeface="华文新魏" panose="02010800040101010101" pitchFamily="2" charset="-122"/>
              </a:rPr>
              <a:t>用对象</a:t>
            </a:r>
            <a:r>
              <a:rPr lang="en-US" altLang="zh-CN" dirty="0">
                <a:latin typeface="华文新魏" panose="02010800040101010101" pitchFamily="2" charset="-122"/>
                <a:ea typeface="华文新魏" panose="02010800040101010101" pitchFamily="2" charset="-122"/>
              </a:rPr>
              <a:t>f</a:t>
            </a:r>
            <a:r>
              <a:rPr lang="zh-CN" altLang="en-US" dirty="0">
                <a:latin typeface="华文新魏" panose="02010800040101010101" pitchFamily="2" charset="-122"/>
                <a:ea typeface="华文新魏" panose="02010800040101010101" pitchFamily="2" charset="-122"/>
              </a:rPr>
              <a:t>、</a:t>
            </a:r>
            <a:r>
              <a:rPr lang="en-US" altLang="zh-CN" dirty="0">
                <a:latin typeface="华文新魏" panose="02010800040101010101" pitchFamily="2" charset="-122"/>
                <a:ea typeface="华文新魏" panose="02010800040101010101" pitchFamily="2" charset="-122"/>
              </a:rPr>
              <a:t>g</a:t>
            </a:r>
            <a:r>
              <a:rPr lang="zh-CN" altLang="en-US" dirty="0">
                <a:latin typeface="华文新魏" panose="02010800040101010101" pitchFamily="2" charset="-122"/>
                <a:ea typeface="华文新魏" panose="02010800040101010101" pitchFamily="2" charset="-122"/>
              </a:rPr>
              <a:t>计算</a:t>
            </a:r>
            <a:r>
              <a:rPr lang="en-US" altLang="zh-CN" dirty="0">
                <a:latin typeface="华文新魏" panose="02010800040101010101" pitchFamily="2" charset="-122"/>
                <a:ea typeface="华文新魏" panose="02010800040101010101" pitchFamily="2" charset="-122"/>
              </a:rPr>
              <a:t>Lambda</a:t>
            </a:r>
            <a:r>
              <a:rPr lang="zh-CN" altLang="en-US" dirty="0">
                <a:latin typeface="华文新魏" panose="02010800040101010101" pitchFamily="2" charset="-122"/>
                <a:ea typeface="华文新魏" panose="02010800040101010101" pitchFamily="2" charset="-122"/>
              </a:rPr>
              <a:t>表达式</a:t>
            </a:r>
            <a:endParaRPr lang="en-US" altLang="zh-CN" dirty="0">
              <a:latin typeface="华文新魏" panose="02010800040101010101" pitchFamily="2" charset="-122"/>
              <a:ea typeface="华文新魏" panose="02010800040101010101" pitchFamily="2" charset="-122"/>
            </a:endParaRPr>
          </a:p>
          <a:p>
            <a:pPr>
              <a:lnSpc>
                <a:spcPct val="110000"/>
              </a:lnSpc>
            </a:pPr>
            <a:r>
              <a:rPr lang="en-US" altLang="zh-CN" dirty="0">
                <a:latin typeface="华文新魏" panose="02010800040101010101" pitchFamily="2" charset="-122"/>
                <a:ea typeface="华文新魏" panose="02010800040101010101" pitchFamily="2" charset="-122"/>
              </a:rPr>
              <a:t>}</a:t>
            </a:r>
            <a:endParaRPr lang="zh-CN" altLang="en-US" dirty="0">
              <a:latin typeface="华文新魏" panose="02010800040101010101" pitchFamily="2" charset="-122"/>
              <a:ea typeface="华文新魏" panose="02010800040101010101" pitchFamily="2" charset="-122"/>
            </a:endParaRPr>
          </a:p>
        </p:txBody>
      </p:sp>
      <p:sp>
        <p:nvSpPr>
          <p:cNvPr id="10" name="矩形 9">
            <a:extLst>
              <a:ext uri="{FF2B5EF4-FFF2-40B4-BE49-F238E27FC236}">
                <a16:creationId xmlns:a16="http://schemas.microsoft.com/office/drawing/2014/main" id="{C5E911F0-965A-49B7-B3C1-4B40B2AB0A62}"/>
              </a:ext>
            </a:extLst>
          </p:cNvPr>
          <p:cNvSpPr/>
          <p:nvPr/>
        </p:nvSpPr>
        <p:spPr>
          <a:xfrm>
            <a:off x="5408583" y="511524"/>
            <a:ext cx="6250016" cy="369332"/>
          </a:xfrm>
          <a:prstGeom prst="rect">
            <a:avLst/>
          </a:prstGeom>
        </p:spPr>
        <p:txBody>
          <a:bodyPr wrap="square">
            <a:spAutoFit/>
          </a:bodyPr>
          <a:lstStyle/>
          <a:p>
            <a:r>
              <a:rPr lang="zh-CN" altLang="en-US" b="1" dirty="0">
                <a:solidFill>
                  <a:srgbClr val="FF0000"/>
                </a:solidFill>
                <a:latin typeface="华文新魏" panose="02010800040101010101" pitchFamily="2" charset="-122"/>
                <a:ea typeface="华文新魏" panose="02010800040101010101" pitchFamily="2" charset="-122"/>
              </a:rPr>
              <a:t>准函数：函数对象不包含其他成员，除了</a:t>
            </a:r>
            <a:r>
              <a:rPr lang="en-US" altLang="zh-CN" b="1" dirty="0">
                <a:solidFill>
                  <a:srgbClr val="FF0000"/>
                </a:solidFill>
                <a:latin typeface="华文新魏" panose="02010800040101010101" pitchFamily="2" charset="-122"/>
                <a:ea typeface="华文新魏" panose="02010800040101010101" pitchFamily="2" charset="-122"/>
              </a:rPr>
              <a:t>operator()(...)</a:t>
            </a:r>
            <a:endParaRPr lang="zh-CN" altLang="en-US" b="1" dirty="0">
              <a:solidFill>
                <a:srgbClr val="FF0000"/>
              </a:solidFill>
            </a:endParaRPr>
          </a:p>
        </p:txBody>
      </p:sp>
    </p:spTree>
    <p:extLst>
      <p:ext uri="{BB962C8B-B14F-4D97-AF65-F5344CB8AC3E}">
        <p14:creationId xmlns:p14="http://schemas.microsoft.com/office/powerpoint/2010/main" val="3312249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66B4A8F7-2FAF-4C1E-A23C-979B32E9C546}"/>
              </a:ext>
            </a:extLst>
          </p:cNvPr>
          <p:cNvPicPr>
            <a:picLocks noChangeAspect="1"/>
          </p:cNvPicPr>
          <p:nvPr/>
        </p:nvPicPr>
        <p:blipFill>
          <a:blip r:embed="rId2"/>
          <a:stretch>
            <a:fillRect/>
          </a:stretch>
        </p:blipFill>
        <p:spPr>
          <a:xfrm>
            <a:off x="1014027" y="710214"/>
            <a:ext cx="10163945" cy="5717219"/>
          </a:xfrm>
          <a:prstGeom prst="rect">
            <a:avLst/>
          </a:prstGeom>
        </p:spPr>
      </p:pic>
      <p:sp>
        <p:nvSpPr>
          <p:cNvPr id="5" name="矩形 4">
            <a:extLst>
              <a:ext uri="{FF2B5EF4-FFF2-40B4-BE49-F238E27FC236}">
                <a16:creationId xmlns:a16="http://schemas.microsoft.com/office/drawing/2014/main" id="{4C76E22B-FDFC-4DCF-97E9-802E497C7102}"/>
              </a:ext>
            </a:extLst>
          </p:cNvPr>
          <p:cNvSpPr/>
          <p:nvPr/>
        </p:nvSpPr>
        <p:spPr>
          <a:xfrm>
            <a:off x="4289236" y="3369738"/>
            <a:ext cx="2965142" cy="28786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4598287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12</a:t>
            </a:r>
            <a:r>
              <a:rPr lang="zh-CN" altLang="en-US" b="1" dirty="0">
                <a:latin typeface="隶书" panose="02010509060101010101" pitchFamily="49" charset="-122"/>
                <a:ea typeface="隶书" panose="02010509060101010101" pitchFamily="49" charset="-122"/>
              </a:rPr>
              <a:t>章</a:t>
            </a:r>
            <a:r>
              <a:rPr lang="en-US" altLang="zh-CN" b="1" dirty="0">
                <a:latin typeface="隶书" panose="02010509060101010101" pitchFamily="49" charset="-122"/>
                <a:ea typeface="隶书" panose="02010509060101010101" pitchFamily="49" charset="-122"/>
              </a:rPr>
              <a:t>  </a:t>
            </a:r>
            <a:r>
              <a:rPr lang="zh-CN" altLang="en-US" b="1" dirty="0">
                <a:latin typeface="隶书" panose="02010509060101010101" pitchFamily="49" charset="-122"/>
                <a:ea typeface="隶书" panose="02010509060101010101" pitchFamily="49" charset="-122"/>
              </a:rPr>
              <a:t>类型解析、转换与推导</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p:txBody>
          <a:bodyPr/>
          <a:lstStyle/>
          <a:p>
            <a:pPr>
              <a:buFont typeface="Wingdings" panose="05000000000000000000" pitchFamily="2" charset="2"/>
              <a:buChar char="u"/>
            </a:pPr>
            <a:r>
              <a:rPr lang="zh-CN" altLang="en-US" dirty="0">
                <a:latin typeface="华文新魏" panose="02010800040101010101" pitchFamily="2" charset="-122"/>
                <a:ea typeface="华文新魏" panose="02010800040101010101" pitchFamily="2" charset="-122"/>
              </a:rPr>
              <a:t>捕获列表的参数</a:t>
            </a:r>
          </a:p>
        </p:txBody>
      </p:sp>
      <p:sp>
        <p:nvSpPr>
          <p:cNvPr id="6" name="文本框 5">
            <a:extLst>
              <a:ext uri="{FF2B5EF4-FFF2-40B4-BE49-F238E27FC236}">
                <a16:creationId xmlns:a16="http://schemas.microsoft.com/office/drawing/2014/main" id="{2845B5B1-E0D9-48D9-A8B5-77F96D442EE8}"/>
              </a:ext>
            </a:extLst>
          </p:cNvPr>
          <p:cNvSpPr txBox="1"/>
          <p:nvPr/>
        </p:nvSpPr>
        <p:spPr>
          <a:xfrm>
            <a:off x="369116" y="2413744"/>
            <a:ext cx="10930295" cy="3008003"/>
          </a:xfrm>
          <a:prstGeom prst="rect">
            <a:avLst/>
          </a:prstGeom>
          <a:noFill/>
        </p:spPr>
        <p:txBody>
          <a:bodyPr wrap="square">
            <a:spAutoFit/>
          </a:bodyPr>
          <a:lstStyle/>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捕获列表的参数可以出现</a:t>
            </a:r>
            <a:r>
              <a:rPr lang="en-US" altLang="zh-CN" sz="2400" b="1" dirty="0">
                <a:latin typeface="华文新魏" panose="02010800040101010101" pitchFamily="2" charset="-122"/>
                <a:ea typeface="华文新魏" panose="02010800040101010101" pitchFamily="2" charset="-122"/>
              </a:rPr>
              <a:t>this</a:t>
            </a:r>
            <a:r>
              <a:rPr lang="zh-CN" altLang="en-US" sz="2400" b="1" dirty="0">
                <a:latin typeface="华文新魏" panose="02010800040101010101" pitchFamily="2" charset="-122"/>
                <a:ea typeface="华文新魏" panose="02010800040101010101" pitchFamily="2" charset="-122"/>
              </a:rPr>
              <a:t>，但</a:t>
            </a:r>
            <a:r>
              <a:rPr lang="zh-CN" altLang="en-US" sz="2400" b="1" dirty="0">
                <a:solidFill>
                  <a:srgbClr val="FF0000"/>
                </a:solidFill>
                <a:latin typeface="华文新魏" panose="02010800040101010101" pitchFamily="2" charset="-122"/>
                <a:ea typeface="华文新魏" panose="02010800040101010101" pitchFamily="2" charset="-122"/>
              </a:rPr>
              <a:t>实例函数成员中的</a:t>
            </a:r>
            <a:r>
              <a:rPr lang="en-US" altLang="zh-CN" sz="2400" b="1" dirty="0">
                <a:solidFill>
                  <a:srgbClr val="FF0000"/>
                </a:solidFill>
                <a:latin typeface="华文新魏" panose="02010800040101010101" pitchFamily="2" charset="-122"/>
                <a:ea typeface="华文新魏" panose="02010800040101010101" pitchFamily="2" charset="-122"/>
              </a:rPr>
              <a:t>Lambda</a:t>
            </a:r>
            <a:r>
              <a:rPr lang="zh-CN" altLang="en-US" sz="2400" b="1" dirty="0">
                <a:solidFill>
                  <a:srgbClr val="FF0000"/>
                </a:solidFill>
                <a:latin typeface="华文新魏" panose="02010800040101010101" pitchFamily="2" charset="-122"/>
                <a:ea typeface="华文新魏" panose="02010800040101010101" pitchFamily="2" charset="-122"/>
              </a:rPr>
              <a:t>表达式默认捕获</a:t>
            </a:r>
            <a:r>
              <a:rPr lang="en-US" altLang="zh-CN" sz="2400" b="1" dirty="0">
                <a:solidFill>
                  <a:srgbClr val="FF0000"/>
                </a:solidFill>
                <a:latin typeface="华文新魏" panose="02010800040101010101" pitchFamily="2" charset="-122"/>
                <a:ea typeface="华文新魏" panose="02010800040101010101" pitchFamily="2" charset="-122"/>
              </a:rPr>
              <a:t>this</a:t>
            </a:r>
            <a:r>
              <a:rPr lang="zh-CN" altLang="en-US" sz="2400" b="1" dirty="0">
                <a:latin typeface="华文新魏" panose="02010800040101010101" pitchFamily="2" charset="-122"/>
                <a:ea typeface="华文新魏" panose="02010800040101010101" pitchFamily="2" charset="-122"/>
              </a:rPr>
              <a:t>，而静态函数成员中的</a:t>
            </a:r>
            <a:r>
              <a:rPr lang="en-US" altLang="zh-CN" sz="2400" b="1" dirty="0">
                <a:latin typeface="华文新魏" panose="02010800040101010101" pitchFamily="2" charset="-122"/>
                <a:ea typeface="华文新魏" panose="02010800040101010101" pitchFamily="2" charset="-122"/>
              </a:rPr>
              <a:t>Lambda</a:t>
            </a:r>
            <a:r>
              <a:rPr lang="zh-CN" altLang="en-US" sz="2400" b="1" dirty="0">
                <a:latin typeface="华文新魏" panose="02010800040101010101" pitchFamily="2" charset="-122"/>
                <a:ea typeface="华文新魏" panose="02010800040101010101" pitchFamily="2" charset="-122"/>
              </a:rPr>
              <a:t>表达式不能捕获</a:t>
            </a:r>
            <a:r>
              <a:rPr lang="en-US" altLang="zh-CN" sz="2400" b="1" dirty="0">
                <a:latin typeface="华文新魏" panose="02010800040101010101" pitchFamily="2" charset="-122"/>
                <a:ea typeface="华文新魏" panose="02010800040101010101" pitchFamily="2" charset="-122"/>
              </a:rPr>
              <a:t>this</a:t>
            </a:r>
            <a:r>
              <a:rPr lang="zh-CN" altLang="en-US" sz="2400" b="1" dirty="0">
                <a:latin typeface="华文新魏" panose="02010800040101010101" pitchFamily="2" charset="-122"/>
                <a:ea typeface="华文新魏" panose="02010800040101010101" pitchFamily="2" charset="-122"/>
              </a:rPr>
              <a:t>。</a:t>
            </a:r>
            <a:endParaRPr lang="en-US" altLang="zh-CN" sz="2400" b="1" dirty="0">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由于</a:t>
            </a:r>
            <a:r>
              <a:rPr lang="en-US" altLang="zh-CN" sz="2400" b="1" dirty="0">
                <a:latin typeface="华文新魏" panose="02010800040101010101" pitchFamily="2" charset="-122"/>
                <a:ea typeface="华文新魏" panose="02010800040101010101" pitchFamily="2" charset="-122"/>
              </a:rPr>
              <a:t>this</a:t>
            </a:r>
            <a:r>
              <a:rPr lang="zh-CN" altLang="en-US" sz="2400" b="1" dirty="0">
                <a:latin typeface="华文新魏" panose="02010800040101010101" pitchFamily="2" charset="-122"/>
                <a:ea typeface="华文新魏" panose="02010800040101010101" pitchFamily="2" charset="-122"/>
              </a:rPr>
              <a:t>不是变量名或参数名，故不能使用“</a:t>
            </a:r>
            <a:r>
              <a:rPr lang="en-US" altLang="zh-CN" sz="2400" b="1" dirty="0">
                <a:latin typeface="华文新魏" panose="02010800040101010101" pitchFamily="2" charset="-122"/>
                <a:ea typeface="华文新魏" panose="02010800040101010101" pitchFamily="2" charset="-122"/>
              </a:rPr>
              <a:t>&amp;this</a:t>
            </a:r>
            <a:r>
              <a:rPr lang="zh-CN" altLang="en-US" sz="2400" b="1" dirty="0">
                <a:latin typeface="华文新魏" panose="02010800040101010101" pitchFamily="2" charset="-122"/>
                <a:ea typeface="华文新魏" panose="02010800040101010101" pitchFamily="2" charset="-122"/>
              </a:rPr>
              <a:t>”或者“</a:t>
            </a:r>
            <a:r>
              <a:rPr lang="en-US" altLang="zh-CN" sz="2400" b="1" dirty="0">
                <a:latin typeface="华文新魏" panose="02010800040101010101" pitchFamily="2" charset="-122"/>
                <a:ea typeface="华文新魏" panose="02010800040101010101" pitchFamily="2" charset="-122"/>
              </a:rPr>
              <a:t>=this</a:t>
            </a:r>
            <a:r>
              <a:rPr lang="zh-CN" altLang="en-US" sz="2400" b="1" dirty="0">
                <a:latin typeface="华文新魏" panose="02010800040101010101" pitchFamily="2" charset="-122"/>
                <a:ea typeface="华文新魏" panose="02010800040101010101" pitchFamily="2" charset="-122"/>
              </a:rPr>
              <a:t>” 。</a:t>
            </a:r>
            <a:endParaRPr lang="en-US" altLang="zh-CN" sz="2400" b="1" dirty="0">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en-US" altLang="zh-CN" sz="2400" b="1" dirty="0">
                <a:latin typeface="华文新魏" panose="02010800040101010101" pitchFamily="2" charset="-122"/>
                <a:ea typeface="华文新魏" panose="02010800040101010101" pitchFamily="2" charset="-122"/>
              </a:rPr>
              <a:t>Lambda</a:t>
            </a:r>
            <a:r>
              <a:rPr lang="zh-CN" altLang="en-US" sz="2400" b="1" dirty="0">
                <a:latin typeface="华文新魏" panose="02010800040101010101" pitchFamily="2" charset="-122"/>
                <a:ea typeface="华文新魏" panose="02010800040101010101" pitchFamily="2" charset="-122"/>
              </a:rPr>
              <a:t>表达式的捕获列表非空，倾向于用作“准对象”，否则倾向于用作“准函数”。</a:t>
            </a:r>
            <a:endParaRPr lang="en-US" altLang="zh-CN" sz="2400" b="1" dirty="0">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早期编译器实例函数成员中的</a:t>
            </a:r>
            <a:r>
              <a:rPr lang="en-US" altLang="zh-CN" sz="2400" b="1" dirty="0">
                <a:latin typeface="华文新魏" panose="02010800040101010101" pitchFamily="2" charset="-122"/>
                <a:ea typeface="华文新魏" panose="02010800040101010101" pitchFamily="2" charset="-122"/>
              </a:rPr>
              <a:t>Lambda</a:t>
            </a:r>
            <a:r>
              <a:rPr lang="zh-CN" altLang="en-US" sz="2400" b="1" dirty="0">
                <a:latin typeface="华文新魏" panose="02010800040101010101" pitchFamily="2" charset="-122"/>
                <a:ea typeface="华文新魏" panose="02010800040101010101" pitchFamily="2" charset="-122"/>
              </a:rPr>
              <a:t>表达式默认捕获</a:t>
            </a:r>
            <a:r>
              <a:rPr lang="en-US" altLang="zh-CN" sz="2400" b="1" dirty="0">
                <a:latin typeface="华文新魏" panose="02010800040101010101" pitchFamily="2" charset="-122"/>
                <a:ea typeface="华文新魏" panose="02010800040101010101" pitchFamily="2" charset="-122"/>
              </a:rPr>
              <a:t>this</a:t>
            </a:r>
            <a:r>
              <a:rPr lang="zh-CN" altLang="en-US" sz="2400" b="1" dirty="0">
                <a:latin typeface="华文新魏" panose="02010800040101010101" pitchFamily="2" charset="-122"/>
                <a:ea typeface="华文新魏" panose="02010800040101010101" pitchFamily="2" charset="-122"/>
              </a:rPr>
              <a:t>，故它是一个准对象。但</a:t>
            </a:r>
            <a:r>
              <a:rPr lang="en-US" altLang="zh-CN" sz="2400" b="1" dirty="0">
                <a:latin typeface="华文新魏" panose="02010800040101010101" pitchFamily="2" charset="-122"/>
                <a:ea typeface="华文新魏" panose="02010800040101010101" pitchFamily="2" charset="-122"/>
              </a:rPr>
              <a:t>vs2019</a:t>
            </a:r>
            <a:r>
              <a:rPr lang="zh-CN" altLang="en-US" sz="2400" b="1" dirty="0">
                <a:latin typeface="华文新魏" panose="02010800040101010101" pitchFamily="2" charset="-122"/>
                <a:ea typeface="华文新魏" panose="02010800040101010101" pitchFamily="2" charset="-122"/>
              </a:rPr>
              <a:t>必须明确捕获</a:t>
            </a:r>
            <a:r>
              <a:rPr lang="en-US" altLang="zh-CN" sz="2400" b="1" dirty="0">
                <a:latin typeface="华文新魏" panose="02010800040101010101" pitchFamily="2" charset="-122"/>
                <a:ea typeface="华文新魏" panose="02010800040101010101" pitchFamily="2" charset="-122"/>
              </a:rPr>
              <a:t>this</a:t>
            </a:r>
            <a:r>
              <a:rPr lang="zh-CN" altLang="en-US" sz="2400" b="1" dirty="0">
                <a:latin typeface="华文新魏" panose="02010800040101010101" pitchFamily="2" charset="-122"/>
                <a:ea typeface="华文新魏" panose="02010800040101010101" pitchFamily="2" charset="-122"/>
              </a:rPr>
              <a:t>才能访问实例数据成员。</a:t>
            </a:r>
            <a:endParaRPr lang="en-US" altLang="zh-CN" sz="2400" b="1" dirty="0">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只有作为“准函数”才能获得其函数入口地址。</a:t>
            </a:r>
          </a:p>
        </p:txBody>
      </p:sp>
    </p:spTree>
    <p:extLst>
      <p:ext uri="{BB962C8B-B14F-4D97-AF65-F5344CB8AC3E}">
        <p14:creationId xmlns:p14="http://schemas.microsoft.com/office/powerpoint/2010/main" val="34631483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12</a:t>
            </a:r>
            <a:r>
              <a:rPr lang="zh-CN" altLang="en-US" b="1" dirty="0">
                <a:latin typeface="隶书" panose="02010509060101010101" pitchFamily="49" charset="-122"/>
                <a:ea typeface="隶书" panose="02010509060101010101" pitchFamily="49" charset="-122"/>
              </a:rPr>
              <a:t>章</a:t>
            </a:r>
            <a:r>
              <a:rPr lang="en-US" altLang="zh-CN" b="1" dirty="0">
                <a:latin typeface="隶书" panose="02010509060101010101" pitchFamily="49" charset="-122"/>
                <a:ea typeface="隶书" panose="02010509060101010101" pitchFamily="49" charset="-122"/>
              </a:rPr>
              <a:t>  </a:t>
            </a:r>
            <a:r>
              <a:rPr lang="zh-CN" altLang="en-US" b="1" dirty="0">
                <a:latin typeface="隶书" panose="02010509060101010101" pitchFamily="49" charset="-122"/>
                <a:ea typeface="隶书" panose="02010509060101010101" pitchFamily="49" charset="-122"/>
              </a:rPr>
              <a:t>类型解析、转换与推导</a:t>
            </a:r>
          </a:p>
        </p:txBody>
      </p:sp>
      <p:sp>
        <p:nvSpPr>
          <p:cNvPr id="5" name="文本框 4">
            <a:extLst>
              <a:ext uri="{FF2B5EF4-FFF2-40B4-BE49-F238E27FC236}">
                <a16:creationId xmlns:a16="http://schemas.microsoft.com/office/drawing/2014/main" id="{5C1BEA64-5165-4483-87B1-3615C2CDA21C}"/>
              </a:ext>
            </a:extLst>
          </p:cNvPr>
          <p:cNvSpPr txBox="1"/>
          <p:nvPr/>
        </p:nvSpPr>
        <p:spPr>
          <a:xfrm>
            <a:off x="1134341" y="1690688"/>
            <a:ext cx="10879282" cy="4801314"/>
          </a:xfrm>
          <a:prstGeom prst="rect">
            <a:avLst/>
          </a:prstGeom>
          <a:noFill/>
        </p:spPr>
        <p:txBody>
          <a:bodyPr wrap="square">
            <a:spAutoFit/>
          </a:bodyPr>
          <a:lstStyle/>
          <a:p>
            <a:r>
              <a:rPr lang="en-US" altLang="zh-CN" dirty="0">
                <a:latin typeface="华文新魏" panose="02010800040101010101" pitchFamily="2" charset="-122"/>
                <a:ea typeface="华文新魏" panose="02010800040101010101" pitchFamily="2" charset="-122"/>
              </a:rPr>
              <a:t>int m = 7;		//</a:t>
            </a:r>
            <a:r>
              <a:rPr lang="zh-CN" altLang="en-US" dirty="0">
                <a:latin typeface="华文新魏" panose="02010800040101010101" pitchFamily="2" charset="-122"/>
                <a:ea typeface="华文新魏" panose="02010800040101010101" pitchFamily="2" charset="-122"/>
              </a:rPr>
              <a:t>全局变量</a:t>
            </a:r>
            <a:r>
              <a:rPr lang="en-US" altLang="zh-CN" dirty="0">
                <a:latin typeface="华文新魏" panose="02010800040101010101" pitchFamily="2" charset="-122"/>
                <a:ea typeface="华文新魏" panose="02010800040101010101" pitchFamily="2" charset="-122"/>
              </a:rPr>
              <a:t>m</a:t>
            </a:r>
            <a:r>
              <a:rPr lang="zh-CN" altLang="en-US" dirty="0">
                <a:latin typeface="华文新魏" panose="02010800040101010101" pitchFamily="2" charset="-122"/>
                <a:ea typeface="华文新魏" panose="02010800040101010101" pitchFamily="2" charset="-122"/>
              </a:rPr>
              <a:t>不用被捕获即可被</a:t>
            </a:r>
            <a:r>
              <a:rPr lang="en-US" altLang="zh-CN" dirty="0">
                <a:latin typeface="华文新魏" panose="02010800040101010101" pitchFamily="2" charset="-122"/>
                <a:ea typeface="华文新魏" panose="02010800040101010101" pitchFamily="2" charset="-122"/>
              </a:rPr>
              <a:t>Lambda</a:t>
            </a:r>
            <a:r>
              <a:rPr lang="zh-CN" altLang="en-US" dirty="0">
                <a:latin typeface="华文新魏" panose="02010800040101010101" pitchFamily="2" charset="-122"/>
                <a:ea typeface="华文新魏" panose="02010800040101010101" pitchFamily="2" charset="-122"/>
              </a:rPr>
              <a:t>表达式使用</a:t>
            </a:r>
          </a:p>
          <a:p>
            <a:r>
              <a:rPr lang="en-US" altLang="zh-CN" dirty="0">
                <a:latin typeface="华文新魏" panose="02010800040101010101" pitchFamily="2" charset="-122"/>
                <a:ea typeface="华文新魏" panose="02010800040101010101" pitchFamily="2" charset="-122"/>
              </a:rPr>
              <a:t>static int n = 8;		//</a:t>
            </a:r>
            <a:r>
              <a:rPr lang="zh-CN" altLang="en-US" dirty="0">
                <a:latin typeface="华文新魏" panose="02010800040101010101" pitchFamily="2" charset="-122"/>
                <a:ea typeface="华文新魏" panose="02010800040101010101" pitchFamily="2" charset="-122"/>
              </a:rPr>
              <a:t>模块变量</a:t>
            </a:r>
            <a:r>
              <a:rPr lang="en-US" altLang="zh-CN" dirty="0">
                <a:latin typeface="华文新魏" panose="02010800040101010101" pitchFamily="2" charset="-122"/>
                <a:ea typeface="华文新魏" panose="02010800040101010101" pitchFamily="2" charset="-122"/>
              </a:rPr>
              <a:t>n</a:t>
            </a:r>
            <a:r>
              <a:rPr lang="zh-CN" altLang="en-US" dirty="0">
                <a:latin typeface="华文新魏" panose="02010800040101010101" pitchFamily="2" charset="-122"/>
                <a:ea typeface="华文新魏" panose="02010800040101010101" pitchFamily="2" charset="-122"/>
              </a:rPr>
              <a:t>不用被捕获即可被</a:t>
            </a:r>
            <a:r>
              <a:rPr lang="en-US" altLang="zh-CN" dirty="0">
                <a:latin typeface="华文新魏" panose="02010800040101010101" pitchFamily="2" charset="-122"/>
                <a:ea typeface="华文新魏" panose="02010800040101010101" pitchFamily="2" charset="-122"/>
              </a:rPr>
              <a:t>Lambda</a:t>
            </a:r>
            <a:r>
              <a:rPr lang="zh-CN" altLang="en-US" dirty="0">
                <a:latin typeface="华文新魏" panose="02010800040101010101" pitchFamily="2" charset="-122"/>
                <a:ea typeface="华文新魏" panose="02010800040101010101" pitchFamily="2" charset="-122"/>
              </a:rPr>
              <a:t>表达式使用</a:t>
            </a:r>
          </a:p>
          <a:p>
            <a:r>
              <a:rPr lang="en-US" altLang="zh-CN" dirty="0">
                <a:latin typeface="华文新魏" panose="02010800040101010101" pitchFamily="2" charset="-122"/>
                <a:ea typeface="华文新魏" panose="02010800040101010101" pitchFamily="2" charset="-122"/>
              </a:rPr>
              <a:t>class A {</a:t>
            </a:r>
          </a:p>
          <a:p>
            <a:r>
              <a:rPr lang="en-US" altLang="zh-CN" dirty="0">
                <a:latin typeface="华文新魏" panose="02010800040101010101" pitchFamily="2" charset="-122"/>
                <a:ea typeface="华文新魏" panose="02010800040101010101" pitchFamily="2" charset="-122"/>
              </a:rPr>
              <a:t>    int x;			//</a:t>
            </a:r>
            <a:r>
              <a:rPr lang="zh-CN" altLang="en-US" dirty="0">
                <a:latin typeface="华文新魏" panose="02010800040101010101" pitchFamily="2" charset="-122"/>
                <a:ea typeface="华文新魏" panose="02010800040101010101" pitchFamily="2" charset="-122"/>
              </a:rPr>
              <a:t>由于</a:t>
            </a:r>
            <a:r>
              <a:rPr lang="en-US" altLang="zh-CN" dirty="0">
                <a:latin typeface="华文新魏" panose="02010800040101010101" pitchFamily="2" charset="-122"/>
                <a:ea typeface="华文新魏" panose="02010800040101010101" pitchFamily="2" charset="-122"/>
              </a:rPr>
              <a:t>this</a:t>
            </a:r>
            <a:r>
              <a:rPr lang="zh-CN" altLang="en-US" dirty="0">
                <a:latin typeface="华文新魏" panose="02010800040101010101" pitchFamily="2" charset="-122"/>
                <a:ea typeface="华文新魏" panose="02010800040101010101" pitchFamily="2" charset="-122"/>
              </a:rPr>
              <a:t>默认被捕获，故可访问实例数据成员</a:t>
            </a:r>
            <a:r>
              <a:rPr lang="en-US" altLang="zh-CN" dirty="0">
                <a:latin typeface="华文新魏" panose="02010800040101010101" pitchFamily="2" charset="-122"/>
                <a:ea typeface="华文新魏" panose="02010800040101010101" pitchFamily="2" charset="-122"/>
              </a:rPr>
              <a:t>A::x</a:t>
            </a:r>
          </a:p>
          <a:p>
            <a:r>
              <a:rPr lang="en-US" altLang="zh-CN" dirty="0">
                <a:latin typeface="华文新魏" panose="02010800040101010101" pitchFamily="2" charset="-122"/>
                <a:ea typeface="华文新魏" panose="02010800040101010101" pitchFamily="2" charset="-122"/>
              </a:rPr>
              <a:t>    static int y;		//</a:t>
            </a:r>
            <a:r>
              <a:rPr lang="zh-CN" altLang="en-US" dirty="0">
                <a:latin typeface="华文新魏" panose="02010800040101010101" pitchFamily="2" charset="-122"/>
                <a:ea typeface="华文新魏" panose="02010800040101010101" pitchFamily="2" charset="-122"/>
              </a:rPr>
              <a:t>静态数据成员</a:t>
            </a:r>
            <a:r>
              <a:rPr lang="en-US" altLang="zh-CN" dirty="0">
                <a:latin typeface="华文新魏" panose="02010800040101010101" pitchFamily="2" charset="-122"/>
                <a:ea typeface="华文新魏" panose="02010800040101010101" pitchFamily="2" charset="-122"/>
              </a:rPr>
              <a:t>A::y</a:t>
            </a:r>
            <a:r>
              <a:rPr lang="zh-CN" altLang="en-US" dirty="0">
                <a:latin typeface="华文新魏" panose="02010800040101010101" pitchFamily="2" charset="-122"/>
                <a:ea typeface="华文新魏" panose="02010800040101010101" pitchFamily="2" charset="-122"/>
              </a:rPr>
              <a:t>不用捕获即可被</a:t>
            </a:r>
            <a:r>
              <a:rPr lang="en-US" altLang="zh-CN" dirty="0">
                <a:latin typeface="华文新魏" panose="02010800040101010101" pitchFamily="2" charset="-122"/>
                <a:ea typeface="华文新魏" panose="02010800040101010101" pitchFamily="2" charset="-122"/>
              </a:rPr>
              <a:t>Lambda</a:t>
            </a:r>
            <a:r>
              <a:rPr lang="zh-CN" altLang="en-US" dirty="0">
                <a:latin typeface="华文新魏" panose="02010800040101010101" pitchFamily="2" charset="-122"/>
                <a:ea typeface="华文新魏" panose="02010800040101010101" pitchFamily="2" charset="-122"/>
              </a:rPr>
              <a:t>表达式使用</a:t>
            </a:r>
          </a:p>
          <a:p>
            <a:r>
              <a:rPr lang="en-US" altLang="zh-CN" dirty="0">
                <a:latin typeface="华文新魏" panose="02010800040101010101" pitchFamily="2" charset="-122"/>
                <a:ea typeface="华文新魏" panose="02010800040101010101" pitchFamily="2" charset="-122"/>
              </a:rPr>
              <a:t>public:</a:t>
            </a:r>
          </a:p>
          <a:p>
            <a:r>
              <a:rPr lang="en-US" altLang="zh-CN" dirty="0">
                <a:latin typeface="华文新魏" panose="02010800040101010101" pitchFamily="2" charset="-122"/>
                <a:ea typeface="华文新魏" panose="02010800040101010101" pitchFamily="2" charset="-122"/>
              </a:rPr>
              <a:t>    A(int m): x(m) { }</a:t>
            </a:r>
          </a:p>
          <a:p>
            <a:r>
              <a:rPr lang="en-US" altLang="zh-CN" dirty="0">
                <a:latin typeface="华文新魏" panose="02010800040101010101" pitchFamily="2" charset="-122"/>
                <a:ea typeface="华文新魏" panose="02010800040101010101" pitchFamily="2" charset="-122"/>
              </a:rPr>
              <a:t>    void f(int &amp;a) {		</a:t>
            </a:r>
            <a:r>
              <a:rPr lang="en-US" altLang="zh-CN" dirty="0">
                <a:solidFill>
                  <a:srgbClr val="FF0000"/>
                </a:solidFill>
                <a:latin typeface="华文新魏" panose="02010800040101010101" pitchFamily="2" charset="-122"/>
                <a:ea typeface="华文新魏" panose="02010800040101010101" pitchFamily="2" charset="-122"/>
              </a:rPr>
              <a:t>//</a:t>
            </a:r>
            <a:r>
              <a:rPr lang="zh-CN" altLang="en-US" dirty="0">
                <a:solidFill>
                  <a:srgbClr val="FF0000"/>
                </a:solidFill>
                <a:latin typeface="华文新魏" panose="02010800040101010101" pitchFamily="2" charset="-122"/>
                <a:ea typeface="华文新魏" panose="02010800040101010101" pitchFamily="2" charset="-122"/>
              </a:rPr>
              <a:t>实例函数成员</a:t>
            </a:r>
            <a:r>
              <a:rPr lang="en-US" altLang="zh-CN" dirty="0">
                <a:solidFill>
                  <a:srgbClr val="FF0000"/>
                </a:solidFill>
                <a:latin typeface="华文新魏" panose="02010800040101010101" pitchFamily="2" charset="-122"/>
                <a:ea typeface="华文新魏" panose="02010800040101010101" pitchFamily="2" charset="-122"/>
              </a:rPr>
              <a:t>f()</a:t>
            </a:r>
            <a:r>
              <a:rPr lang="zh-CN" altLang="en-US" dirty="0">
                <a:solidFill>
                  <a:srgbClr val="FF0000"/>
                </a:solidFill>
                <a:latin typeface="华文新魏" panose="02010800040101010101" pitchFamily="2" charset="-122"/>
                <a:ea typeface="华文新魏" panose="02010800040101010101" pitchFamily="2" charset="-122"/>
              </a:rPr>
              <a:t>有隐含参数</a:t>
            </a:r>
            <a:r>
              <a:rPr lang="en-US" altLang="zh-CN" dirty="0">
                <a:solidFill>
                  <a:srgbClr val="FF0000"/>
                </a:solidFill>
                <a:latin typeface="华文新魏" panose="02010800040101010101" pitchFamily="2" charset="-122"/>
                <a:ea typeface="华文新魏" panose="02010800040101010101" pitchFamily="2" charset="-122"/>
              </a:rPr>
              <a:t>this</a:t>
            </a:r>
          </a:p>
          <a:p>
            <a:r>
              <a:rPr lang="en-US" altLang="zh-CN" dirty="0">
                <a:latin typeface="华文新魏" panose="02010800040101010101" pitchFamily="2" charset="-122"/>
                <a:ea typeface="华文新魏" panose="02010800040101010101" pitchFamily="2" charset="-122"/>
              </a:rPr>
              <a:t>        int b = 0;</a:t>
            </a:r>
          </a:p>
          <a:p>
            <a:r>
              <a:rPr lang="en-US" altLang="zh-CN" dirty="0">
                <a:latin typeface="华文新魏" panose="02010800040101010101" pitchFamily="2" charset="-122"/>
                <a:ea typeface="华文新魏" panose="02010800040101010101" pitchFamily="2" charset="-122"/>
              </a:rPr>
              <a:t>        static int c=0;		//</a:t>
            </a:r>
            <a:r>
              <a:rPr lang="zh-CN" altLang="en-US" dirty="0">
                <a:latin typeface="华文新魏" panose="02010800040101010101" pitchFamily="2" charset="-122"/>
                <a:ea typeface="华文新魏" panose="02010800040101010101" pitchFamily="2" charset="-122"/>
              </a:rPr>
              <a:t>静态变量</a:t>
            </a:r>
            <a:r>
              <a:rPr lang="en-US" altLang="zh-CN" dirty="0">
                <a:latin typeface="华文新魏" panose="02010800040101010101" pitchFamily="2" charset="-122"/>
                <a:ea typeface="华文新魏" panose="02010800040101010101" pitchFamily="2" charset="-122"/>
              </a:rPr>
              <a:t>c</a:t>
            </a:r>
            <a:r>
              <a:rPr lang="zh-CN" altLang="en-US" dirty="0">
                <a:latin typeface="华文新魏" panose="02010800040101010101" pitchFamily="2" charset="-122"/>
                <a:ea typeface="华文新魏" panose="02010800040101010101" pitchFamily="2" charset="-122"/>
              </a:rPr>
              <a:t>不用被捕获即可被</a:t>
            </a:r>
            <a:r>
              <a:rPr lang="en-US" altLang="zh-CN" dirty="0">
                <a:latin typeface="华文新魏" panose="02010800040101010101" pitchFamily="2" charset="-122"/>
                <a:ea typeface="华文新魏" panose="02010800040101010101" pitchFamily="2" charset="-122"/>
              </a:rPr>
              <a:t>Lambda</a:t>
            </a:r>
            <a:r>
              <a:rPr lang="zh-CN" altLang="en-US" dirty="0">
                <a:latin typeface="华文新魏" panose="02010800040101010101" pitchFamily="2" charset="-122"/>
                <a:ea typeface="华文新魏" panose="02010800040101010101" pitchFamily="2" charset="-122"/>
              </a:rPr>
              <a:t>表达式使用</a:t>
            </a:r>
          </a:p>
          <a:p>
            <a:r>
              <a:rPr lang="zh-CN" altLang="en-US" dirty="0">
                <a:latin typeface="华文新魏" panose="02010800040101010101" pitchFamily="2" charset="-122"/>
                <a:ea typeface="华文新魏" panose="02010800040101010101" pitchFamily="2" charset="-122"/>
              </a:rPr>
              <a:t>        </a:t>
            </a:r>
            <a:r>
              <a:rPr lang="en-US" altLang="zh-CN" dirty="0">
                <a:latin typeface="华文新魏" panose="02010800040101010101" pitchFamily="2" charset="-122"/>
                <a:ea typeface="华文新魏" panose="02010800040101010101" pitchFamily="2" charset="-122"/>
              </a:rPr>
              <a:t>auto h = [</a:t>
            </a:r>
            <a:r>
              <a:rPr lang="en-US" altLang="zh-CN" dirty="0">
                <a:solidFill>
                  <a:srgbClr val="FF0000"/>
                </a:solidFill>
                <a:latin typeface="华文新魏" panose="02010800040101010101" pitchFamily="2" charset="-122"/>
                <a:ea typeface="华文新魏" panose="02010800040101010101" pitchFamily="2" charset="-122"/>
              </a:rPr>
              <a:t>&amp;, a, b</a:t>
            </a:r>
            <a:r>
              <a:rPr lang="en-US" altLang="zh-CN" dirty="0">
                <a:latin typeface="华文新魏" panose="02010800040101010101" pitchFamily="2" charset="-122"/>
                <a:ea typeface="华文新魏" panose="02010800040101010101" pitchFamily="2" charset="-122"/>
              </a:rPr>
              <a:t>](int u)mutable-&gt;int{	</a:t>
            </a:r>
            <a:r>
              <a:rPr lang="en-US" altLang="zh-CN" dirty="0">
                <a:solidFill>
                  <a:srgbClr val="FF0000"/>
                </a:solidFill>
                <a:latin typeface="华文新魏" panose="02010800040101010101" pitchFamily="2" charset="-122"/>
                <a:ea typeface="华文新魏" panose="02010800040101010101" pitchFamily="2" charset="-122"/>
              </a:rPr>
              <a:t>//this</a:t>
            </a:r>
            <a:r>
              <a:rPr lang="zh-CN" altLang="en-US" dirty="0">
                <a:solidFill>
                  <a:srgbClr val="FF0000"/>
                </a:solidFill>
                <a:latin typeface="华文新魏" panose="02010800040101010101" pitchFamily="2" charset="-122"/>
                <a:ea typeface="华文新魏" panose="02010800040101010101" pitchFamily="2" charset="-122"/>
              </a:rPr>
              <a:t>默认被捕获</a:t>
            </a:r>
            <a:r>
              <a:rPr lang="zh-CN" altLang="en-US" dirty="0">
                <a:latin typeface="华文新魏" panose="02010800040101010101" pitchFamily="2" charset="-122"/>
                <a:ea typeface="华文新魏" panose="02010800040101010101" pitchFamily="2" charset="-122"/>
              </a:rPr>
              <a:t>，创建对象</a:t>
            </a:r>
            <a:r>
              <a:rPr lang="en-US" altLang="zh-CN" dirty="0">
                <a:latin typeface="华文新魏" panose="02010800040101010101" pitchFamily="2" charset="-122"/>
                <a:ea typeface="华文新魏" panose="02010800040101010101" pitchFamily="2" charset="-122"/>
              </a:rPr>
              <a:t>h</a:t>
            </a:r>
            <a:r>
              <a:rPr lang="zh-CN" altLang="en-US" dirty="0">
                <a:latin typeface="华文新魏" panose="02010800040101010101" pitchFamily="2" charset="-122"/>
                <a:ea typeface="华文新魏" panose="02010800040101010101" pitchFamily="2" charset="-122"/>
              </a:rPr>
              <a:t>，</a:t>
            </a:r>
            <a:r>
              <a:rPr lang="en-US" altLang="zh-CN" dirty="0">
                <a:solidFill>
                  <a:srgbClr val="FF0000"/>
                </a:solidFill>
                <a:latin typeface="华文新魏" panose="02010800040101010101" pitchFamily="2" charset="-122"/>
                <a:ea typeface="华文新魏" panose="02010800040101010101" pitchFamily="2" charset="-122"/>
              </a:rPr>
              <a:t>a, b</a:t>
            </a:r>
            <a:r>
              <a:rPr lang="zh-CN" altLang="en-US" dirty="0">
                <a:solidFill>
                  <a:srgbClr val="FF0000"/>
                </a:solidFill>
                <a:latin typeface="华文新魏" panose="02010800040101010101" pitchFamily="2" charset="-122"/>
                <a:ea typeface="华文新魏" panose="02010800040101010101" pitchFamily="2" charset="-122"/>
              </a:rPr>
              <a:t>值捕获，其它引用捕获</a:t>
            </a:r>
            <a:endParaRPr lang="en-US" altLang="zh-CN" dirty="0">
              <a:solidFill>
                <a:srgbClr val="FF0000"/>
              </a:solidFill>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            a++;  		//f()</a:t>
            </a:r>
            <a:r>
              <a:rPr lang="zh-CN" altLang="en-US" dirty="0">
                <a:latin typeface="华文新魏" panose="02010800040101010101" pitchFamily="2" charset="-122"/>
                <a:ea typeface="华文新魏" panose="02010800040101010101" pitchFamily="2" charset="-122"/>
              </a:rPr>
              <a:t>的参数</a:t>
            </a:r>
            <a:r>
              <a:rPr lang="en-US" altLang="zh-CN" dirty="0">
                <a:latin typeface="华文新魏" panose="02010800040101010101" pitchFamily="2" charset="-122"/>
                <a:ea typeface="华文新魏" panose="02010800040101010101" pitchFamily="2" charset="-122"/>
              </a:rPr>
              <a:t>a</a:t>
            </a:r>
            <a:r>
              <a:rPr lang="zh-CN" altLang="en-US" dirty="0">
                <a:latin typeface="华文新魏" panose="02010800040101010101" pitchFamily="2" charset="-122"/>
                <a:ea typeface="华文新魏" panose="02010800040101010101" pitchFamily="2" charset="-122"/>
              </a:rPr>
              <a:t>被</a:t>
            </a:r>
            <a:r>
              <a:rPr lang="zh-CN" altLang="en-US" dirty="0">
                <a:solidFill>
                  <a:srgbClr val="FF0000"/>
                </a:solidFill>
                <a:latin typeface="华文新魏" panose="02010800040101010101" pitchFamily="2" charset="-122"/>
                <a:ea typeface="华文新魏" panose="02010800040101010101" pitchFamily="2" charset="-122"/>
              </a:rPr>
              <a:t>值</a:t>
            </a:r>
            <a:r>
              <a:rPr lang="zh-CN" altLang="en-US" dirty="0">
                <a:latin typeface="华文新魏" panose="02010800040101010101" pitchFamily="2" charset="-122"/>
                <a:ea typeface="华文新魏" panose="02010800040101010101" pitchFamily="2" charset="-122"/>
              </a:rPr>
              <a:t>捕获并传给</a:t>
            </a:r>
            <a:r>
              <a:rPr lang="en-US" altLang="zh-CN" dirty="0">
                <a:latin typeface="华文新魏" panose="02010800040101010101" pitchFamily="2" charset="-122"/>
                <a:ea typeface="华文新魏" panose="02010800040101010101" pitchFamily="2" charset="-122"/>
              </a:rPr>
              <a:t>h</a:t>
            </a:r>
            <a:r>
              <a:rPr lang="zh-CN" altLang="en-US" dirty="0">
                <a:latin typeface="华文新魏" panose="02010800040101010101" pitchFamily="2" charset="-122"/>
                <a:ea typeface="华文新魏" panose="02010800040101010101" pitchFamily="2" charset="-122"/>
              </a:rPr>
              <a:t>的实例成员</a:t>
            </a:r>
            <a:r>
              <a:rPr lang="en-US" altLang="zh-CN" dirty="0">
                <a:latin typeface="华文新魏" panose="02010800040101010101" pitchFamily="2" charset="-122"/>
                <a:ea typeface="华文新魏" panose="02010800040101010101" pitchFamily="2" charset="-122"/>
              </a:rPr>
              <a:t>a</a:t>
            </a:r>
            <a:r>
              <a:rPr lang="zh-CN" altLang="en-US" dirty="0">
                <a:latin typeface="华文新魏" panose="02010800040101010101" pitchFamily="2" charset="-122"/>
                <a:ea typeface="华文新魏" panose="02010800040101010101" pitchFamily="2" charset="-122"/>
              </a:rPr>
              <a:t>：</a:t>
            </a:r>
            <a:r>
              <a:rPr lang="en-US" altLang="zh-CN" dirty="0">
                <a:solidFill>
                  <a:srgbClr val="FF0000"/>
                </a:solidFill>
                <a:latin typeface="华文新魏" panose="02010800040101010101" pitchFamily="2" charset="-122"/>
                <a:ea typeface="华文新魏" panose="02010800040101010101" pitchFamily="2" charset="-122"/>
              </a:rPr>
              <a:t>a++</a:t>
            </a:r>
            <a:r>
              <a:rPr lang="zh-CN" altLang="en-US" dirty="0">
                <a:solidFill>
                  <a:srgbClr val="FF0000"/>
                </a:solidFill>
                <a:latin typeface="华文新魏" panose="02010800040101010101" pitchFamily="2" charset="-122"/>
                <a:ea typeface="华文新魏" panose="02010800040101010101" pitchFamily="2" charset="-122"/>
              </a:rPr>
              <a:t>不改变</a:t>
            </a:r>
            <a:r>
              <a:rPr lang="en-US" altLang="zh-CN" dirty="0">
                <a:solidFill>
                  <a:srgbClr val="FF0000"/>
                </a:solidFill>
                <a:latin typeface="华文新魏" panose="02010800040101010101" pitchFamily="2" charset="-122"/>
                <a:ea typeface="华文新魏" panose="02010800040101010101" pitchFamily="2" charset="-122"/>
              </a:rPr>
              <a:t>f()</a:t>
            </a:r>
            <a:r>
              <a:rPr lang="zh-CN" altLang="en-US" dirty="0">
                <a:solidFill>
                  <a:srgbClr val="FF0000"/>
                </a:solidFill>
                <a:latin typeface="华文新魏" panose="02010800040101010101" pitchFamily="2" charset="-122"/>
                <a:ea typeface="华文新魏" panose="02010800040101010101" pitchFamily="2" charset="-122"/>
              </a:rPr>
              <a:t>的参数</a:t>
            </a:r>
            <a:r>
              <a:rPr lang="en-US" altLang="zh-CN" dirty="0">
                <a:solidFill>
                  <a:srgbClr val="FF0000"/>
                </a:solidFill>
                <a:latin typeface="华文新魏" panose="02010800040101010101" pitchFamily="2" charset="-122"/>
                <a:ea typeface="华文新魏" panose="02010800040101010101" pitchFamily="2" charset="-122"/>
              </a:rPr>
              <a:t>a</a:t>
            </a:r>
            <a:r>
              <a:rPr lang="zh-CN" altLang="en-US" dirty="0">
                <a:solidFill>
                  <a:srgbClr val="FF0000"/>
                </a:solidFill>
                <a:latin typeface="华文新魏" panose="02010800040101010101" pitchFamily="2" charset="-122"/>
                <a:ea typeface="华文新魏" panose="02010800040101010101" pitchFamily="2" charset="-122"/>
              </a:rPr>
              <a:t>的值</a:t>
            </a:r>
          </a:p>
          <a:p>
            <a:r>
              <a:rPr lang="zh-CN" altLang="en-US" dirty="0">
                <a:latin typeface="华文新魏" panose="02010800040101010101" pitchFamily="2" charset="-122"/>
                <a:ea typeface="华文新魏" panose="02010800040101010101" pitchFamily="2" charset="-122"/>
              </a:rPr>
              <a:t>            </a:t>
            </a:r>
            <a:r>
              <a:rPr lang="en-US" altLang="zh-CN" dirty="0">
                <a:latin typeface="华文新魏" panose="02010800040101010101" pitchFamily="2" charset="-122"/>
                <a:ea typeface="华文新魏" panose="02010800040101010101" pitchFamily="2" charset="-122"/>
              </a:rPr>
              <a:t>b++;		//f()</a:t>
            </a:r>
            <a:r>
              <a:rPr lang="zh-CN" altLang="en-US" dirty="0">
                <a:latin typeface="华文新魏" panose="02010800040101010101" pitchFamily="2" charset="-122"/>
                <a:ea typeface="华文新魏" panose="02010800040101010101" pitchFamily="2" charset="-122"/>
              </a:rPr>
              <a:t>的局部变量</a:t>
            </a:r>
            <a:r>
              <a:rPr lang="en-US" altLang="zh-CN" dirty="0">
                <a:latin typeface="华文新魏" panose="02010800040101010101" pitchFamily="2" charset="-122"/>
                <a:ea typeface="华文新魏" panose="02010800040101010101" pitchFamily="2" charset="-122"/>
              </a:rPr>
              <a:t>b</a:t>
            </a:r>
            <a:r>
              <a:rPr lang="zh-CN" altLang="en-US" dirty="0">
                <a:latin typeface="华文新魏" panose="02010800040101010101" pitchFamily="2" charset="-122"/>
                <a:ea typeface="华文新魏" panose="02010800040101010101" pitchFamily="2" charset="-122"/>
              </a:rPr>
              <a:t>被捕获并传给</a:t>
            </a:r>
            <a:r>
              <a:rPr lang="en-US" altLang="zh-CN" dirty="0">
                <a:latin typeface="华文新魏" panose="02010800040101010101" pitchFamily="2" charset="-122"/>
                <a:ea typeface="华文新魏" panose="02010800040101010101" pitchFamily="2" charset="-122"/>
              </a:rPr>
              <a:t>h</a:t>
            </a:r>
            <a:r>
              <a:rPr lang="zh-CN" altLang="en-US" dirty="0">
                <a:latin typeface="华文新魏" panose="02010800040101010101" pitchFamily="2" charset="-122"/>
                <a:ea typeface="华文新魏" panose="02010800040101010101" pitchFamily="2" charset="-122"/>
              </a:rPr>
              <a:t>实例成员</a:t>
            </a:r>
            <a:r>
              <a:rPr lang="en-US" altLang="zh-CN" dirty="0">
                <a:latin typeface="华文新魏" panose="02010800040101010101" pitchFamily="2" charset="-122"/>
                <a:ea typeface="华文新魏" panose="02010800040101010101" pitchFamily="2" charset="-122"/>
              </a:rPr>
              <a:t>b</a:t>
            </a:r>
            <a:r>
              <a:rPr lang="zh-CN" altLang="en-US" dirty="0">
                <a:latin typeface="华文新魏" panose="02010800040101010101" pitchFamily="2" charset="-122"/>
                <a:ea typeface="华文新魏" panose="02010800040101010101" pitchFamily="2" charset="-122"/>
              </a:rPr>
              <a:t>：</a:t>
            </a:r>
            <a:r>
              <a:rPr lang="en-US" altLang="zh-CN" dirty="0">
                <a:solidFill>
                  <a:srgbClr val="FF0000"/>
                </a:solidFill>
                <a:latin typeface="华文新魏" panose="02010800040101010101" pitchFamily="2" charset="-122"/>
                <a:ea typeface="华文新魏" panose="02010800040101010101" pitchFamily="2" charset="-122"/>
              </a:rPr>
              <a:t>b++</a:t>
            </a:r>
            <a:r>
              <a:rPr lang="zh-CN" altLang="en-US" dirty="0">
                <a:solidFill>
                  <a:srgbClr val="FF0000"/>
                </a:solidFill>
                <a:latin typeface="华文新魏" panose="02010800040101010101" pitchFamily="2" charset="-122"/>
                <a:ea typeface="华文新魏" panose="02010800040101010101" pitchFamily="2" charset="-122"/>
              </a:rPr>
              <a:t>不改局部变量</a:t>
            </a:r>
            <a:r>
              <a:rPr lang="en-US" altLang="zh-CN" dirty="0">
                <a:solidFill>
                  <a:srgbClr val="FF0000"/>
                </a:solidFill>
                <a:latin typeface="华文新魏" panose="02010800040101010101" pitchFamily="2" charset="-122"/>
                <a:ea typeface="华文新魏" panose="02010800040101010101" pitchFamily="2" charset="-122"/>
              </a:rPr>
              <a:t>b</a:t>
            </a:r>
            <a:r>
              <a:rPr lang="zh-CN" altLang="en-US" dirty="0">
                <a:solidFill>
                  <a:srgbClr val="FF0000"/>
                </a:solidFill>
                <a:latin typeface="华文新魏" panose="02010800040101010101" pitchFamily="2" charset="-122"/>
                <a:ea typeface="华文新魏" panose="02010800040101010101" pitchFamily="2" charset="-122"/>
              </a:rPr>
              <a:t>的值</a:t>
            </a:r>
          </a:p>
          <a:p>
            <a:r>
              <a:rPr lang="zh-CN" altLang="en-US" dirty="0">
                <a:latin typeface="华文新魏" panose="02010800040101010101" pitchFamily="2" charset="-122"/>
                <a:ea typeface="华文新魏" panose="02010800040101010101" pitchFamily="2" charset="-122"/>
              </a:rPr>
              <a:t>            </a:t>
            </a:r>
            <a:r>
              <a:rPr lang="en-US" altLang="zh-CN" dirty="0" err="1">
                <a:latin typeface="华文新魏" panose="02010800040101010101" pitchFamily="2" charset="-122"/>
                <a:ea typeface="华文新魏" panose="02010800040101010101" pitchFamily="2" charset="-122"/>
              </a:rPr>
              <a:t>c++</a:t>
            </a:r>
            <a:r>
              <a:rPr lang="en-US" altLang="zh-CN" dirty="0">
                <a:latin typeface="华文新魏" panose="02010800040101010101" pitchFamily="2" charset="-122"/>
                <a:ea typeface="华文新魏" panose="02010800040101010101" pitchFamily="2" charset="-122"/>
              </a:rPr>
              <a:t>;		//f()</a:t>
            </a:r>
            <a:r>
              <a:rPr lang="zh-CN" altLang="en-US" dirty="0">
                <a:latin typeface="华文新魏" panose="02010800040101010101" pitchFamily="2" charset="-122"/>
                <a:ea typeface="华文新魏" panose="02010800040101010101" pitchFamily="2" charset="-122"/>
              </a:rPr>
              <a:t>的静态变量</a:t>
            </a:r>
            <a:r>
              <a:rPr lang="en-US" altLang="zh-CN" dirty="0">
                <a:latin typeface="华文新魏" panose="02010800040101010101" pitchFamily="2" charset="-122"/>
                <a:ea typeface="华文新魏" panose="02010800040101010101" pitchFamily="2" charset="-122"/>
              </a:rPr>
              <a:t>c</a:t>
            </a:r>
            <a:r>
              <a:rPr lang="zh-CN" altLang="en-US" dirty="0">
                <a:latin typeface="华文新魏" panose="02010800040101010101" pitchFamily="2" charset="-122"/>
                <a:ea typeface="华文新魏" panose="02010800040101010101" pitchFamily="2" charset="-122"/>
              </a:rPr>
              <a:t>可直接使用，</a:t>
            </a:r>
            <a:r>
              <a:rPr lang="en-US" altLang="zh-CN" dirty="0" err="1">
                <a:solidFill>
                  <a:srgbClr val="FF0000"/>
                </a:solidFill>
                <a:latin typeface="华文新魏" panose="02010800040101010101" pitchFamily="2" charset="-122"/>
                <a:ea typeface="华文新魏" panose="02010800040101010101" pitchFamily="2" charset="-122"/>
              </a:rPr>
              <a:t>c++</a:t>
            </a:r>
            <a:r>
              <a:rPr lang="zh-CN" altLang="en-US" dirty="0">
                <a:solidFill>
                  <a:srgbClr val="FF0000"/>
                </a:solidFill>
                <a:latin typeface="华文新魏" panose="02010800040101010101" pitchFamily="2" charset="-122"/>
                <a:ea typeface="华文新魏" panose="02010800040101010101" pitchFamily="2" charset="-122"/>
              </a:rPr>
              <a:t>改变</a:t>
            </a:r>
            <a:r>
              <a:rPr lang="en-US" altLang="zh-CN" dirty="0">
                <a:solidFill>
                  <a:srgbClr val="FF0000"/>
                </a:solidFill>
                <a:latin typeface="华文新魏" panose="02010800040101010101" pitchFamily="2" charset="-122"/>
                <a:ea typeface="华文新魏" panose="02010800040101010101" pitchFamily="2" charset="-122"/>
              </a:rPr>
              <a:t>f()</a:t>
            </a:r>
            <a:r>
              <a:rPr lang="zh-CN" altLang="en-US" dirty="0">
                <a:solidFill>
                  <a:srgbClr val="FF0000"/>
                </a:solidFill>
                <a:latin typeface="华文新魏" panose="02010800040101010101" pitchFamily="2" charset="-122"/>
                <a:ea typeface="华文新魏" panose="02010800040101010101" pitchFamily="2" charset="-122"/>
              </a:rPr>
              <a:t>的静态变量</a:t>
            </a:r>
            <a:r>
              <a:rPr lang="en-US" altLang="zh-CN" dirty="0">
                <a:solidFill>
                  <a:srgbClr val="FF0000"/>
                </a:solidFill>
                <a:latin typeface="华文新魏" panose="02010800040101010101" pitchFamily="2" charset="-122"/>
                <a:ea typeface="华文新魏" panose="02010800040101010101" pitchFamily="2" charset="-122"/>
              </a:rPr>
              <a:t>c</a:t>
            </a:r>
            <a:r>
              <a:rPr lang="zh-CN" altLang="en-US" dirty="0">
                <a:solidFill>
                  <a:srgbClr val="FF0000"/>
                </a:solidFill>
                <a:latin typeface="华文新魏" panose="02010800040101010101" pitchFamily="2" charset="-122"/>
                <a:ea typeface="华文新魏" panose="02010800040101010101" pitchFamily="2" charset="-122"/>
              </a:rPr>
              <a:t>的值</a:t>
            </a:r>
          </a:p>
          <a:p>
            <a:r>
              <a:rPr lang="zh-CN" altLang="en-US" dirty="0">
                <a:latin typeface="华文新魏" panose="02010800040101010101" pitchFamily="2" charset="-122"/>
                <a:ea typeface="华文新魏" panose="02010800040101010101" pitchFamily="2" charset="-122"/>
              </a:rPr>
              <a:t>            </a:t>
            </a:r>
            <a:r>
              <a:rPr lang="en-US" altLang="zh-CN" dirty="0">
                <a:latin typeface="华文新魏" panose="02010800040101010101" pitchFamily="2" charset="-122"/>
                <a:ea typeface="华文新魏" panose="02010800040101010101" pitchFamily="2" charset="-122"/>
              </a:rPr>
              <a:t>y=</a:t>
            </a:r>
            <a:r>
              <a:rPr lang="en-US" altLang="zh-CN" dirty="0" err="1">
                <a:latin typeface="华文新魏" panose="02010800040101010101" pitchFamily="2" charset="-122"/>
                <a:ea typeface="华文新魏" panose="02010800040101010101" pitchFamily="2" charset="-122"/>
              </a:rPr>
              <a:t>x+m+n+u+c</a:t>
            </a:r>
            <a:r>
              <a:rPr lang="en-US" altLang="zh-CN" dirty="0">
                <a:latin typeface="华文新魏" panose="02010800040101010101" pitchFamily="2" charset="-122"/>
                <a:ea typeface="华文新魏" panose="02010800040101010101" pitchFamily="2" charset="-122"/>
              </a:rPr>
              <a:t>;	</a:t>
            </a:r>
            <a:r>
              <a:rPr lang="en-US" altLang="zh-CN" dirty="0">
                <a:solidFill>
                  <a:srgbClr val="FF0000"/>
                </a:solidFill>
                <a:latin typeface="华文新魏" panose="02010800040101010101" pitchFamily="2" charset="-122"/>
                <a:ea typeface="华文新魏" panose="02010800040101010101" pitchFamily="2" charset="-122"/>
              </a:rPr>
              <a:t>//this</a:t>
            </a:r>
            <a:r>
              <a:rPr lang="zh-CN" altLang="en-US" dirty="0">
                <a:solidFill>
                  <a:srgbClr val="FF0000"/>
                </a:solidFill>
                <a:latin typeface="华文新魏" panose="02010800040101010101" pitchFamily="2" charset="-122"/>
                <a:ea typeface="华文新魏" panose="02010800040101010101" pitchFamily="2" charset="-122"/>
              </a:rPr>
              <a:t>默认被捕获：可访问实例数据成员</a:t>
            </a:r>
            <a:r>
              <a:rPr lang="en-US" altLang="zh-CN" dirty="0">
                <a:solidFill>
                  <a:srgbClr val="FF0000"/>
                </a:solidFill>
                <a:latin typeface="华文新魏" panose="02010800040101010101" pitchFamily="2" charset="-122"/>
                <a:ea typeface="华文新魏" panose="02010800040101010101" pitchFamily="2" charset="-122"/>
              </a:rPr>
              <a:t>x</a:t>
            </a:r>
          </a:p>
          <a:p>
            <a:r>
              <a:rPr lang="en-US" altLang="zh-CN" dirty="0">
                <a:latin typeface="华文新魏" panose="02010800040101010101" pitchFamily="2" charset="-122"/>
                <a:ea typeface="华文新魏" panose="02010800040101010101" pitchFamily="2" charset="-122"/>
              </a:rPr>
              <a:t>            return a;</a:t>
            </a:r>
          </a:p>
          <a:p>
            <a:r>
              <a:rPr lang="en-US" altLang="zh-CN" dirty="0">
                <a:latin typeface="华文新魏" panose="02010800040101010101" pitchFamily="2" charset="-122"/>
                <a:ea typeface="华文新魏" panose="02010800040101010101" pitchFamily="2" charset="-122"/>
              </a:rPr>
              <a:t>        };</a:t>
            </a:r>
          </a:p>
        </p:txBody>
      </p:sp>
    </p:spTree>
    <p:extLst>
      <p:ext uri="{BB962C8B-B14F-4D97-AF65-F5344CB8AC3E}">
        <p14:creationId xmlns:p14="http://schemas.microsoft.com/office/powerpoint/2010/main" val="18980540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12</a:t>
            </a:r>
            <a:r>
              <a:rPr lang="zh-CN" altLang="en-US" b="1" dirty="0">
                <a:latin typeface="隶书" panose="02010509060101010101" pitchFamily="49" charset="-122"/>
                <a:ea typeface="隶书" panose="02010509060101010101" pitchFamily="49" charset="-122"/>
              </a:rPr>
              <a:t>章</a:t>
            </a:r>
            <a:r>
              <a:rPr lang="en-US" altLang="zh-CN" b="1" dirty="0">
                <a:latin typeface="隶书" panose="02010509060101010101" pitchFamily="49" charset="-122"/>
                <a:ea typeface="隶书" panose="02010509060101010101" pitchFamily="49" charset="-122"/>
              </a:rPr>
              <a:t>  </a:t>
            </a:r>
            <a:r>
              <a:rPr lang="zh-CN" altLang="en-US" b="1" dirty="0">
                <a:latin typeface="隶书" panose="02010509060101010101" pitchFamily="49" charset="-122"/>
                <a:ea typeface="隶书" panose="02010509060101010101" pitchFamily="49" charset="-122"/>
              </a:rPr>
              <a:t>类型解析、转换与推导</a:t>
            </a:r>
          </a:p>
        </p:txBody>
      </p:sp>
      <p:sp>
        <p:nvSpPr>
          <p:cNvPr id="5" name="文本框 4">
            <a:extLst>
              <a:ext uri="{FF2B5EF4-FFF2-40B4-BE49-F238E27FC236}">
                <a16:creationId xmlns:a16="http://schemas.microsoft.com/office/drawing/2014/main" id="{065C0248-0A73-4AD1-BC0E-2D00DEB3FF40}"/>
              </a:ext>
            </a:extLst>
          </p:cNvPr>
          <p:cNvSpPr txBox="1"/>
          <p:nvPr/>
        </p:nvSpPr>
        <p:spPr>
          <a:xfrm>
            <a:off x="278553" y="1783077"/>
            <a:ext cx="11702165" cy="4524315"/>
          </a:xfrm>
          <a:prstGeom prst="rect">
            <a:avLst/>
          </a:prstGeom>
          <a:noFill/>
        </p:spPr>
        <p:txBody>
          <a:bodyPr wrap="square">
            <a:spAutoFit/>
          </a:bodyPr>
          <a:lstStyle/>
          <a:p>
            <a:r>
              <a:rPr lang="en-US" altLang="zh-CN" dirty="0">
                <a:latin typeface="华文新魏" panose="02010800040101010101" pitchFamily="2" charset="-122"/>
                <a:ea typeface="华文新魏" panose="02010800040101010101" pitchFamily="2" charset="-122"/>
              </a:rPr>
              <a:t>       h(a + 2);		//</a:t>
            </a:r>
            <a:r>
              <a:rPr lang="zh-CN" altLang="en-US" dirty="0">
                <a:latin typeface="华文新魏" panose="02010800040101010101" pitchFamily="2" charset="-122"/>
                <a:ea typeface="华文新魏" panose="02010800040101010101" pitchFamily="2" charset="-122"/>
              </a:rPr>
              <a:t>实参</a:t>
            </a:r>
            <a:r>
              <a:rPr lang="en-US" altLang="zh-CN" dirty="0">
                <a:latin typeface="华文新魏" panose="02010800040101010101" pitchFamily="2" charset="-122"/>
                <a:ea typeface="华文新魏" panose="02010800040101010101" pitchFamily="2" charset="-122"/>
              </a:rPr>
              <a:t>a+2</a:t>
            </a:r>
            <a:r>
              <a:rPr lang="zh-CN" altLang="en-US" dirty="0">
                <a:latin typeface="华文新魏" panose="02010800040101010101" pitchFamily="2" charset="-122"/>
                <a:ea typeface="华文新魏" panose="02010800040101010101" pitchFamily="2" charset="-122"/>
              </a:rPr>
              <a:t>值参传递给形参</a:t>
            </a:r>
            <a:r>
              <a:rPr lang="en-US" altLang="zh-CN" dirty="0">
                <a:latin typeface="华文新魏" panose="02010800040101010101" pitchFamily="2" charset="-122"/>
                <a:ea typeface="华文新魏" panose="02010800040101010101" pitchFamily="2" charset="-122"/>
              </a:rPr>
              <a:t>u</a:t>
            </a:r>
            <a:r>
              <a:rPr lang="zh-CN" altLang="en-US" dirty="0">
                <a:latin typeface="华文新魏" panose="02010800040101010101" pitchFamily="2" charset="-122"/>
                <a:ea typeface="华文新魏" panose="02010800040101010101" pitchFamily="2" charset="-122"/>
              </a:rPr>
              <a:t>，</a:t>
            </a:r>
            <a:r>
              <a:rPr lang="zh-CN" altLang="en-US" dirty="0">
                <a:solidFill>
                  <a:srgbClr val="FF0000"/>
                </a:solidFill>
                <a:latin typeface="华文新魏" panose="02010800040101010101" pitchFamily="2" charset="-122"/>
                <a:ea typeface="华文新魏" panose="02010800040101010101" pitchFamily="2" charset="-122"/>
              </a:rPr>
              <a:t>调用</a:t>
            </a:r>
            <a:r>
              <a:rPr lang="en-US" altLang="zh-CN" dirty="0" err="1">
                <a:solidFill>
                  <a:srgbClr val="FF0000"/>
                </a:solidFill>
                <a:latin typeface="华文新魏" panose="02010800040101010101" pitchFamily="2" charset="-122"/>
                <a:ea typeface="华文新魏" panose="02010800040101010101" pitchFamily="2" charset="-122"/>
              </a:rPr>
              <a:t>h.operator</a:t>
            </a:r>
            <a:r>
              <a:rPr lang="en-US" altLang="zh-CN" dirty="0">
                <a:solidFill>
                  <a:srgbClr val="FF0000"/>
                </a:solidFill>
                <a:latin typeface="华文新魏" panose="02010800040101010101" pitchFamily="2" charset="-122"/>
                <a:ea typeface="华文新魏" panose="02010800040101010101" pitchFamily="2" charset="-122"/>
              </a:rPr>
              <a:t>( )(a+2)</a:t>
            </a:r>
          </a:p>
          <a:p>
            <a:r>
              <a:rPr lang="en-US" altLang="zh-CN" dirty="0">
                <a:latin typeface="华文新魏" panose="02010800040101010101" pitchFamily="2" charset="-122"/>
                <a:ea typeface="华文新魏" panose="02010800040101010101" pitchFamily="2" charset="-122"/>
              </a:rPr>
              <a:t>}</a:t>
            </a:r>
          </a:p>
          <a:p>
            <a:r>
              <a:rPr lang="en-US" altLang="zh-CN" dirty="0">
                <a:latin typeface="华文新魏" panose="02010800040101010101" pitchFamily="2" charset="-122"/>
                <a:ea typeface="华文新魏" panose="02010800040101010101" pitchFamily="2" charset="-122"/>
              </a:rPr>
              <a:t>static void g(int &amp;a){	</a:t>
            </a:r>
            <a:r>
              <a:rPr lang="en-US" altLang="zh-CN" dirty="0">
                <a:solidFill>
                  <a:srgbClr val="FF0000"/>
                </a:solidFill>
                <a:latin typeface="华文新魏" panose="02010800040101010101" pitchFamily="2" charset="-122"/>
                <a:ea typeface="华文新魏" panose="02010800040101010101" pitchFamily="2" charset="-122"/>
              </a:rPr>
              <a:t>//</a:t>
            </a:r>
            <a:r>
              <a:rPr lang="zh-CN" altLang="en-US" dirty="0">
                <a:solidFill>
                  <a:srgbClr val="FF0000"/>
                </a:solidFill>
                <a:latin typeface="华文新魏" panose="02010800040101010101" pitchFamily="2" charset="-122"/>
                <a:ea typeface="华文新魏" panose="02010800040101010101" pitchFamily="2" charset="-122"/>
              </a:rPr>
              <a:t>静态函数成员</a:t>
            </a:r>
            <a:r>
              <a:rPr lang="en-US" altLang="zh-CN" dirty="0">
                <a:solidFill>
                  <a:srgbClr val="FF0000"/>
                </a:solidFill>
                <a:latin typeface="华文新魏" panose="02010800040101010101" pitchFamily="2" charset="-122"/>
                <a:ea typeface="华文新魏" panose="02010800040101010101" pitchFamily="2" charset="-122"/>
              </a:rPr>
              <a:t>g()</a:t>
            </a:r>
            <a:r>
              <a:rPr lang="zh-CN" altLang="en-US" dirty="0">
                <a:solidFill>
                  <a:srgbClr val="FF0000"/>
                </a:solidFill>
                <a:latin typeface="华文新魏" panose="02010800040101010101" pitchFamily="2" charset="-122"/>
                <a:ea typeface="华文新魏" panose="02010800040101010101" pitchFamily="2" charset="-122"/>
              </a:rPr>
              <a:t>没有</a:t>
            </a:r>
            <a:r>
              <a:rPr lang="en-US" altLang="zh-CN" dirty="0">
                <a:solidFill>
                  <a:srgbClr val="FF0000"/>
                </a:solidFill>
                <a:latin typeface="华文新魏" panose="02010800040101010101" pitchFamily="2" charset="-122"/>
                <a:ea typeface="华文新魏" panose="02010800040101010101" pitchFamily="2" charset="-122"/>
              </a:rPr>
              <a:t>this</a:t>
            </a:r>
          </a:p>
          <a:p>
            <a:r>
              <a:rPr lang="en-US" altLang="zh-CN" dirty="0">
                <a:latin typeface="华文新魏" panose="02010800040101010101" pitchFamily="2" charset="-122"/>
                <a:ea typeface="华文新魏" panose="02010800040101010101" pitchFamily="2" charset="-122"/>
              </a:rPr>
              <a:t>        int b = 0;</a:t>
            </a:r>
          </a:p>
          <a:p>
            <a:r>
              <a:rPr lang="en-US" altLang="zh-CN" dirty="0">
                <a:latin typeface="华文新魏" panose="02010800040101010101" pitchFamily="2" charset="-122"/>
                <a:ea typeface="华文新魏" panose="02010800040101010101" pitchFamily="2" charset="-122"/>
              </a:rPr>
              <a:t>        static int c = 0;	//</a:t>
            </a:r>
            <a:r>
              <a:rPr lang="zh-CN" altLang="en-US" dirty="0">
                <a:latin typeface="华文新魏" panose="02010800040101010101" pitchFamily="2" charset="-122"/>
                <a:ea typeface="华文新魏" panose="02010800040101010101" pitchFamily="2" charset="-122"/>
              </a:rPr>
              <a:t>静态变量</a:t>
            </a:r>
            <a:r>
              <a:rPr lang="en-US" altLang="zh-CN" dirty="0">
                <a:latin typeface="华文新魏" panose="02010800040101010101" pitchFamily="2" charset="-122"/>
                <a:ea typeface="华文新魏" panose="02010800040101010101" pitchFamily="2" charset="-122"/>
              </a:rPr>
              <a:t>c</a:t>
            </a:r>
            <a:r>
              <a:rPr lang="zh-CN" altLang="en-US" dirty="0">
                <a:latin typeface="华文新魏" panose="02010800040101010101" pitchFamily="2" charset="-122"/>
                <a:ea typeface="华文新魏" panose="02010800040101010101" pitchFamily="2" charset="-122"/>
              </a:rPr>
              <a:t>不用被捕获即可被</a:t>
            </a:r>
            <a:r>
              <a:rPr lang="en-US" altLang="zh-CN" dirty="0">
                <a:latin typeface="华文新魏" panose="02010800040101010101" pitchFamily="2" charset="-122"/>
                <a:ea typeface="华文新魏" panose="02010800040101010101" pitchFamily="2" charset="-122"/>
              </a:rPr>
              <a:t>Lambda</a:t>
            </a:r>
            <a:r>
              <a:rPr lang="zh-CN" altLang="en-US" dirty="0">
                <a:latin typeface="华文新魏" panose="02010800040101010101" pitchFamily="2" charset="-122"/>
                <a:ea typeface="华文新魏" panose="02010800040101010101" pitchFamily="2" charset="-122"/>
              </a:rPr>
              <a:t>表达式使用</a:t>
            </a:r>
          </a:p>
          <a:p>
            <a:r>
              <a:rPr lang="zh-CN" altLang="en-US" dirty="0">
                <a:latin typeface="华文新魏" panose="02010800040101010101" pitchFamily="2" charset="-122"/>
                <a:ea typeface="华文新魏" panose="02010800040101010101" pitchFamily="2" charset="-122"/>
              </a:rPr>
              <a:t>        </a:t>
            </a:r>
            <a:r>
              <a:rPr lang="en-US" altLang="zh-CN" dirty="0">
                <a:latin typeface="华文新魏" panose="02010800040101010101" pitchFamily="2" charset="-122"/>
                <a:ea typeface="华文新魏" panose="02010800040101010101" pitchFamily="2" charset="-122"/>
              </a:rPr>
              <a:t>auto h = [&amp;a, b](int u)mutable-&gt;int{	</a:t>
            </a:r>
            <a:r>
              <a:rPr lang="en-US" altLang="zh-CN" dirty="0">
                <a:solidFill>
                  <a:srgbClr val="FF0000"/>
                </a:solidFill>
                <a:latin typeface="华文新魏" panose="02010800040101010101" pitchFamily="2" charset="-122"/>
                <a:ea typeface="华文新魏" panose="02010800040101010101" pitchFamily="2" charset="-122"/>
              </a:rPr>
              <a:t>//</a:t>
            </a:r>
            <a:r>
              <a:rPr lang="zh-CN" altLang="en-US" dirty="0">
                <a:solidFill>
                  <a:srgbClr val="FF0000"/>
                </a:solidFill>
                <a:latin typeface="华文新魏" panose="02010800040101010101" pitchFamily="2" charset="-122"/>
                <a:ea typeface="华文新魏" panose="02010800040101010101" pitchFamily="2" charset="-122"/>
              </a:rPr>
              <a:t>没有</a:t>
            </a:r>
            <a:r>
              <a:rPr lang="en-US" altLang="zh-CN" dirty="0">
                <a:solidFill>
                  <a:srgbClr val="FF0000"/>
                </a:solidFill>
                <a:latin typeface="华文新魏" panose="02010800040101010101" pitchFamily="2" charset="-122"/>
                <a:ea typeface="华文新魏" panose="02010800040101010101" pitchFamily="2" charset="-122"/>
              </a:rPr>
              <a:t>this</a:t>
            </a:r>
            <a:r>
              <a:rPr lang="zh-CN" altLang="en-US" dirty="0">
                <a:solidFill>
                  <a:srgbClr val="FF0000"/>
                </a:solidFill>
                <a:latin typeface="华文新魏" panose="02010800040101010101" pitchFamily="2" charset="-122"/>
                <a:ea typeface="华文新魏" panose="02010800040101010101" pitchFamily="2" charset="-122"/>
              </a:rPr>
              <a:t>被捕获，创建函数对象</a:t>
            </a:r>
            <a:r>
              <a:rPr lang="en-US" altLang="zh-CN" dirty="0">
                <a:solidFill>
                  <a:srgbClr val="FF0000"/>
                </a:solidFill>
                <a:latin typeface="华文新魏" panose="02010800040101010101" pitchFamily="2" charset="-122"/>
                <a:ea typeface="华文新魏" panose="02010800040101010101" pitchFamily="2" charset="-122"/>
              </a:rPr>
              <a:t>h</a:t>
            </a:r>
          </a:p>
          <a:p>
            <a:r>
              <a:rPr lang="en-US" altLang="zh-CN" dirty="0">
                <a:latin typeface="华文新魏" panose="02010800040101010101" pitchFamily="2" charset="-122"/>
                <a:ea typeface="华文新魏" panose="02010800040101010101" pitchFamily="2" charset="-122"/>
              </a:rPr>
              <a:t>            a++; 		//g()</a:t>
            </a:r>
            <a:r>
              <a:rPr lang="zh-CN" altLang="en-US" dirty="0">
                <a:latin typeface="华文新魏" panose="02010800040101010101" pitchFamily="2" charset="-122"/>
                <a:ea typeface="华文新魏" panose="02010800040101010101" pitchFamily="2" charset="-122"/>
              </a:rPr>
              <a:t>的参数</a:t>
            </a:r>
            <a:r>
              <a:rPr lang="en-US" altLang="zh-CN" dirty="0">
                <a:latin typeface="华文新魏" panose="02010800040101010101" pitchFamily="2" charset="-122"/>
                <a:ea typeface="华文新魏" panose="02010800040101010101" pitchFamily="2" charset="-122"/>
              </a:rPr>
              <a:t>a</a:t>
            </a:r>
            <a:r>
              <a:rPr lang="zh-CN" altLang="en-US" dirty="0">
                <a:latin typeface="华文新魏" panose="02010800040101010101" pitchFamily="2" charset="-122"/>
                <a:ea typeface="华文新魏" panose="02010800040101010101" pitchFamily="2" charset="-122"/>
              </a:rPr>
              <a:t>被捕获并传给</a:t>
            </a:r>
            <a:r>
              <a:rPr lang="en-US" altLang="zh-CN" dirty="0">
                <a:latin typeface="华文新魏" panose="02010800040101010101" pitchFamily="2" charset="-122"/>
                <a:ea typeface="华文新魏" panose="02010800040101010101" pitchFamily="2" charset="-122"/>
              </a:rPr>
              <a:t>h</a:t>
            </a:r>
            <a:r>
              <a:rPr lang="zh-CN" altLang="en-US" dirty="0">
                <a:latin typeface="华文新魏" panose="02010800040101010101" pitchFamily="2" charset="-122"/>
                <a:ea typeface="华文新魏" panose="02010800040101010101" pitchFamily="2" charset="-122"/>
              </a:rPr>
              <a:t>的引用实例成员</a:t>
            </a:r>
            <a:r>
              <a:rPr lang="en-US" altLang="zh-CN" dirty="0">
                <a:latin typeface="华文新魏" panose="02010800040101010101" pitchFamily="2" charset="-122"/>
                <a:ea typeface="华文新魏" panose="02010800040101010101" pitchFamily="2" charset="-122"/>
              </a:rPr>
              <a:t>a</a:t>
            </a:r>
            <a:r>
              <a:rPr lang="zh-CN" altLang="en-US" dirty="0">
                <a:latin typeface="华文新魏" panose="02010800040101010101" pitchFamily="2" charset="-122"/>
                <a:ea typeface="华文新魏" panose="02010800040101010101" pitchFamily="2" charset="-122"/>
              </a:rPr>
              <a:t>：</a:t>
            </a:r>
            <a:r>
              <a:rPr lang="en-US" altLang="zh-CN" dirty="0">
                <a:latin typeface="华文新魏" panose="02010800040101010101" pitchFamily="2" charset="-122"/>
                <a:ea typeface="华文新魏" panose="02010800040101010101" pitchFamily="2" charset="-122"/>
              </a:rPr>
              <a:t>a++</a:t>
            </a:r>
            <a:r>
              <a:rPr lang="zh-CN" altLang="en-US" dirty="0">
                <a:latin typeface="华文新魏" panose="02010800040101010101" pitchFamily="2" charset="-122"/>
                <a:ea typeface="华文新魏" panose="02010800040101010101" pitchFamily="2" charset="-122"/>
              </a:rPr>
              <a:t>改变参数</a:t>
            </a:r>
            <a:r>
              <a:rPr lang="en-US" altLang="zh-CN" dirty="0">
                <a:latin typeface="华文新魏" panose="02010800040101010101" pitchFamily="2" charset="-122"/>
                <a:ea typeface="华文新魏" panose="02010800040101010101" pitchFamily="2" charset="-122"/>
              </a:rPr>
              <a:t>a</a:t>
            </a:r>
            <a:r>
              <a:rPr lang="zh-CN" altLang="en-US" dirty="0">
                <a:latin typeface="华文新魏" panose="02010800040101010101" pitchFamily="2" charset="-122"/>
                <a:ea typeface="华文新魏" panose="02010800040101010101" pitchFamily="2" charset="-122"/>
              </a:rPr>
              <a:t>的值，</a:t>
            </a:r>
            <a:r>
              <a:rPr lang="en-US" altLang="zh-CN" dirty="0">
                <a:solidFill>
                  <a:srgbClr val="FF0000"/>
                </a:solidFill>
                <a:latin typeface="华文新魏" panose="02010800040101010101" pitchFamily="2" charset="-122"/>
                <a:ea typeface="华文新魏" panose="02010800040101010101" pitchFamily="2" charset="-122"/>
              </a:rPr>
              <a:t>a</a:t>
            </a:r>
            <a:r>
              <a:rPr lang="zh-CN" altLang="en-US" dirty="0">
                <a:solidFill>
                  <a:srgbClr val="FF0000"/>
                </a:solidFill>
                <a:latin typeface="华文新魏" panose="02010800040101010101" pitchFamily="2" charset="-122"/>
                <a:ea typeface="华文新魏" panose="02010800040101010101" pitchFamily="2" charset="-122"/>
              </a:rPr>
              <a:t>是引用捕获</a:t>
            </a:r>
          </a:p>
          <a:p>
            <a:r>
              <a:rPr lang="zh-CN" altLang="en-US" dirty="0">
                <a:latin typeface="华文新魏" panose="02010800040101010101" pitchFamily="2" charset="-122"/>
                <a:ea typeface="华文新魏" panose="02010800040101010101" pitchFamily="2" charset="-122"/>
              </a:rPr>
              <a:t>            </a:t>
            </a:r>
            <a:r>
              <a:rPr lang="en-US" altLang="zh-CN" dirty="0">
                <a:latin typeface="华文新魏" panose="02010800040101010101" pitchFamily="2" charset="-122"/>
                <a:ea typeface="华文新魏" panose="02010800040101010101" pitchFamily="2" charset="-122"/>
              </a:rPr>
              <a:t>b++;		//g()</a:t>
            </a:r>
            <a:r>
              <a:rPr lang="zh-CN" altLang="en-US" dirty="0">
                <a:latin typeface="华文新魏" panose="02010800040101010101" pitchFamily="2" charset="-122"/>
                <a:ea typeface="华文新魏" panose="02010800040101010101" pitchFamily="2" charset="-122"/>
              </a:rPr>
              <a:t>的局部变量</a:t>
            </a:r>
            <a:r>
              <a:rPr lang="en-US" altLang="zh-CN" dirty="0">
                <a:latin typeface="华文新魏" panose="02010800040101010101" pitchFamily="2" charset="-122"/>
                <a:ea typeface="华文新魏" panose="02010800040101010101" pitchFamily="2" charset="-122"/>
              </a:rPr>
              <a:t>b</a:t>
            </a:r>
            <a:r>
              <a:rPr lang="zh-CN" altLang="en-US" dirty="0">
                <a:latin typeface="华文新魏" panose="02010800040101010101" pitchFamily="2" charset="-122"/>
                <a:ea typeface="华文新魏" panose="02010800040101010101" pitchFamily="2" charset="-122"/>
              </a:rPr>
              <a:t>被捕获传给</a:t>
            </a:r>
            <a:r>
              <a:rPr lang="en-US" altLang="zh-CN" dirty="0">
                <a:latin typeface="华文新魏" panose="02010800040101010101" pitchFamily="2" charset="-122"/>
                <a:ea typeface="华文新魏" panose="02010800040101010101" pitchFamily="2" charset="-122"/>
              </a:rPr>
              <a:t>h</a:t>
            </a:r>
            <a:r>
              <a:rPr lang="zh-CN" altLang="en-US" dirty="0">
                <a:latin typeface="华文新魏" panose="02010800040101010101" pitchFamily="2" charset="-122"/>
                <a:ea typeface="华文新魏" panose="02010800040101010101" pitchFamily="2" charset="-122"/>
              </a:rPr>
              <a:t>实例成员</a:t>
            </a:r>
            <a:r>
              <a:rPr lang="en-US" altLang="zh-CN" dirty="0">
                <a:latin typeface="华文新魏" panose="02010800040101010101" pitchFamily="2" charset="-122"/>
                <a:ea typeface="华文新魏" panose="02010800040101010101" pitchFamily="2" charset="-122"/>
              </a:rPr>
              <a:t>b</a:t>
            </a:r>
            <a:r>
              <a:rPr lang="zh-CN" altLang="en-US" dirty="0">
                <a:latin typeface="华文新魏" panose="02010800040101010101" pitchFamily="2" charset="-122"/>
                <a:ea typeface="华文新魏" panose="02010800040101010101" pitchFamily="2" charset="-122"/>
              </a:rPr>
              <a:t>：</a:t>
            </a:r>
            <a:r>
              <a:rPr lang="en-US" altLang="zh-CN" dirty="0">
                <a:latin typeface="华文新魏" panose="02010800040101010101" pitchFamily="2" charset="-122"/>
                <a:ea typeface="华文新魏" panose="02010800040101010101" pitchFamily="2" charset="-122"/>
              </a:rPr>
              <a:t>b++</a:t>
            </a:r>
            <a:r>
              <a:rPr lang="zh-CN" altLang="en-US" dirty="0">
                <a:latin typeface="华文新魏" panose="02010800040101010101" pitchFamily="2" charset="-122"/>
                <a:ea typeface="华文新魏" panose="02010800040101010101" pitchFamily="2" charset="-122"/>
              </a:rPr>
              <a:t>不改局部变量</a:t>
            </a:r>
            <a:r>
              <a:rPr lang="en-US" altLang="zh-CN" dirty="0">
                <a:latin typeface="华文新魏" panose="02010800040101010101" pitchFamily="2" charset="-122"/>
                <a:ea typeface="华文新魏" panose="02010800040101010101" pitchFamily="2" charset="-122"/>
              </a:rPr>
              <a:t>b</a:t>
            </a:r>
            <a:r>
              <a:rPr lang="zh-CN" altLang="en-US" dirty="0">
                <a:latin typeface="华文新魏" panose="02010800040101010101" pitchFamily="2" charset="-122"/>
                <a:ea typeface="华文新魏" panose="02010800040101010101" pitchFamily="2" charset="-122"/>
              </a:rPr>
              <a:t>的值，</a:t>
            </a:r>
            <a:r>
              <a:rPr lang="en-US" altLang="zh-CN" dirty="0">
                <a:solidFill>
                  <a:srgbClr val="FF0000"/>
                </a:solidFill>
                <a:latin typeface="华文新魏" panose="02010800040101010101" pitchFamily="2" charset="-122"/>
                <a:ea typeface="华文新魏" panose="02010800040101010101" pitchFamily="2" charset="-122"/>
              </a:rPr>
              <a:t>b</a:t>
            </a:r>
            <a:r>
              <a:rPr lang="zh-CN" altLang="en-US" dirty="0">
                <a:solidFill>
                  <a:srgbClr val="FF0000"/>
                </a:solidFill>
                <a:latin typeface="华文新魏" panose="02010800040101010101" pitchFamily="2" charset="-122"/>
                <a:ea typeface="华文新魏" panose="02010800040101010101" pitchFamily="2" charset="-122"/>
              </a:rPr>
              <a:t>是值捕获</a:t>
            </a:r>
          </a:p>
          <a:p>
            <a:r>
              <a:rPr lang="zh-CN" altLang="en-US" dirty="0">
                <a:latin typeface="华文新魏" panose="02010800040101010101" pitchFamily="2" charset="-122"/>
                <a:ea typeface="华文新魏" panose="02010800040101010101" pitchFamily="2" charset="-122"/>
              </a:rPr>
              <a:t>            </a:t>
            </a:r>
            <a:r>
              <a:rPr lang="en-US" altLang="zh-CN" dirty="0" err="1">
                <a:latin typeface="华文新魏" panose="02010800040101010101" pitchFamily="2" charset="-122"/>
                <a:ea typeface="华文新魏" panose="02010800040101010101" pitchFamily="2" charset="-122"/>
              </a:rPr>
              <a:t>c++</a:t>
            </a:r>
            <a:r>
              <a:rPr lang="en-US" altLang="zh-CN" dirty="0">
                <a:latin typeface="华文新魏" panose="02010800040101010101" pitchFamily="2" charset="-122"/>
                <a:ea typeface="华文新魏" panose="02010800040101010101" pitchFamily="2" charset="-122"/>
              </a:rPr>
              <a:t>;		//g()</a:t>
            </a:r>
            <a:r>
              <a:rPr lang="zh-CN" altLang="en-US" dirty="0">
                <a:latin typeface="华文新魏" panose="02010800040101010101" pitchFamily="2" charset="-122"/>
                <a:ea typeface="华文新魏" panose="02010800040101010101" pitchFamily="2" charset="-122"/>
              </a:rPr>
              <a:t>的静态变量</a:t>
            </a:r>
            <a:r>
              <a:rPr lang="en-US" altLang="zh-CN" dirty="0">
                <a:latin typeface="华文新魏" panose="02010800040101010101" pitchFamily="2" charset="-122"/>
                <a:ea typeface="华文新魏" panose="02010800040101010101" pitchFamily="2" charset="-122"/>
              </a:rPr>
              <a:t>c</a:t>
            </a:r>
            <a:r>
              <a:rPr lang="zh-CN" altLang="en-US" dirty="0">
                <a:latin typeface="华文新魏" panose="02010800040101010101" pitchFamily="2" charset="-122"/>
                <a:ea typeface="华文新魏" panose="02010800040101010101" pitchFamily="2" charset="-122"/>
              </a:rPr>
              <a:t>可直接使用，</a:t>
            </a:r>
            <a:r>
              <a:rPr lang="en-US" altLang="zh-CN" dirty="0" err="1">
                <a:latin typeface="华文新魏" panose="02010800040101010101" pitchFamily="2" charset="-122"/>
                <a:ea typeface="华文新魏" panose="02010800040101010101" pitchFamily="2" charset="-122"/>
              </a:rPr>
              <a:t>c++</a:t>
            </a:r>
            <a:r>
              <a:rPr lang="zh-CN" altLang="en-US" dirty="0">
                <a:latin typeface="华文新魏" panose="02010800040101010101" pitchFamily="2" charset="-122"/>
                <a:ea typeface="华文新魏" panose="02010800040101010101" pitchFamily="2" charset="-122"/>
              </a:rPr>
              <a:t>改变</a:t>
            </a:r>
            <a:r>
              <a:rPr lang="en-US" altLang="zh-CN" dirty="0">
                <a:latin typeface="华文新魏" panose="02010800040101010101" pitchFamily="2" charset="-122"/>
                <a:ea typeface="华文新魏" panose="02010800040101010101" pitchFamily="2" charset="-122"/>
              </a:rPr>
              <a:t>g()</a:t>
            </a:r>
            <a:r>
              <a:rPr lang="zh-CN" altLang="en-US" dirty="0">
                <a:latin typeface="华文新魏" panose="02010800040101010101" pitchFamily="2" charset="-122"/>
                <a:ea typeface="华文新魏" panose="02010800040101010101" pitchFamily="2" charset="-122"/>
              </a:rPr>
              <a:t>的静态变量</a:t>
            </a:r>
            <a:r>
              <a:rPr lang="en-US" altLang="zh-CN" dirty="0">
                <a:latin typeface="华文新魏" panose="02010800040101010101" pitchFamily="2" charset="-122"/>
                <a:ea typeface="华文新魏" panose="02010800040101010101" pitchFamily="2" charset="-122"/>
              </a:rPr>
              <a:t>c</a:t>
            </a:r>
            <a:r>
              <a:rPr lang="zh-CN" altLang="en-US" dirty="0">
                <a:latin typeface="华文新魏" panose="02010800040101010101" pitchFamily="2" charset="-122"/>
                <a:ea typeface="华文新魏" panose="02010800040101010101" pitchFamily="2" charset="-122"/>
              </a:rPr>
              <a:t>的值</a:t>
            </a:r>
          </a:p>
          <a:p>
            <a:r>
              <a:rPr lang="zh-CN" altLang="en-US" dirty="0">
                <a:latin typeface="华文新魏" panose="02010800040101010101" pitchFamily="2" charset="-122"/>
                <a:ea typeface="华文新魏" panose="02010800040101010101" pitchFamily="2" charset="-122"/>
              </a:rPr>
              <a:t>            </a:t>
            </a:r>
            <a:r>
              <a:rPr lang="en-US" altLang="zh-CN" dirty="0">
                <a:latin typeface="华文新魏" panose="02010800040101010101" pitchFamily="2" charset="-122"/>
                <a:ea typeface="华文新魏" panose="02010800040101010101" pitchFamily="2" charset="-122"/>
              </a:rPr>
              <a:t>y=</a:t>
            </a:r>
            <a:r>
              <a:rPr lang="en-US" altLang="zh-CN" dirty="0" err="1">
                <a:latin typeface="华文新魏" panose="02010800040101010101" pitchFamily="2" charset="-122"/>
                <a:ea typeface="华文新魏" panose="02010800040101010101" pitchFamily="2" charset="-122"/>
              </a:rPr>
              <a:t>m+n+u+c</a:t>
            </a:r>
            <a:r>
              <a:rPr lang="en-US" altLang="zh-CN" dirty="0">
                <a:latin typeface="华文新魏" panose="02010800040101010101" pitchFamily="2" charset="-122"/>
                <a:ea typeface="华文新魏" panose="02010800040101010101" pitchFamily="2" charset="-122"/>
              </a:rPr>
              <a:t>;	//</a:t>
            </a:r>
            <a:r>
              <a:rPr lang="zh-CN" altLang="en-US" dirty="0">
                <a:latin typeface="华文新魏" panose="02010800040101010101" pitchFamily="2" charset="-122"/>
                <a:ea typeface="华文新魏" panose="02010800040101010101" pitchFamily="2" charset="-122"/>
              </a:rPr>
              <a:t>没有捕获</a:t>
            </a:r>
            <a:r>
              <a:rPr lang="en-US" altLang="zh-CN" dirty="0">
                <a:latin typeface="华文新魏" panose="02010800040101010101" pitchFamily="2" charset="-122"/>
                <a:ea typeface="华文新魏" panose="02010800040101010101" pitchFamily="2" charset="-122"/>
              </a:rPr>
              <a:t>this</a:t>
            </a:r>
            <a:r>
              <a:rPr lang="zh-CN" altLang="en-US" dirty="0">
                <a:latin typeface="华文新魏" panose="02010800040101010101" pitchFamily="2" charset="-122"/>
                <a:ea typeface="华文新魏" panose="02010800040101010101" pitchFamily="2" charset="-122"/>
              </a:rPr>
              <a:t>，不可访问实例数据成员</a:t>
            </a:r>
            <a:r>
              <a:rPr lang="en-US" altLang="zh-CN" dirty="0">
                <a:latin typeface="华文新魏" panose="02010800040101010101" pitchFamily="2" charset="-122"/>
                <a:ea typeface="华文新魏" panose="02010800040101010101" pitchFamily="2" charset="-122"/>
              </a:rPr>
              <a:t>A::x </a:t>
            </a:r>
          </a:p>
          <a:p>
            <a:r>
              <a:rPr lang="en-US" altLang="zh-CN" dirty="0">
                <a:latin typeface="华文新魏" panose="02010800040101010101" pitchFamily="2" charset="-122"/>
                <a:ea typeface="华文新魏" panose="02010800040101010101" pitchFamily="2" charset="-122"/>
              </a:rPr>
              <a:t>            return a;	</a:t>
            </a:r>
          </a:p>
          <a:p>
            <a:r>
              <a:rPr lang="en-US" altLang="zh-CN" dirty="0">
                <a:latin typeface="华文新魏" panose="02010800040101010101" pitchFamily="2" charset="-122"/>
                <a:ea typeface="华文新魏" panose="02010800040101010101" pitchFamily="2" charset="-122"/>
              </a:rPr>
              <a:t>        };</a:t>
            </a:r>
          </a:p>
          <a:p>
            <a:r>
              <a:rPr lang="en-US" altLang="zh-CN" dirty="0">
                <a:solidFill>
                  <a:srgbClr val="FF0000"/>
                </a:solidFill>
                <a:latin typeface="华文新魏" panose="02010800040101010101" pitchFamily="2" charset="-122"/>
                <a:ea typeface="华文新魏" panose="02010800040101010101" pitchFamily="2" charset="-122"/>
              </a:rPr>
              <a:t>       auto k = [ ](int u) -&gt;int { return u; }; //</a:t>
            </a:r>
            <a:r>
              <a:rPr lang="zh-CN" altLang="en-US" dirty="0">
                <a:solidFill>
                  <a:srgbClr val="FF0000"/>
                </a:solidFill>
                <a:latin typeface="华文新魏" panose="02010800040101010101" pitchFamily="2" charset="-122"/>
                <a:ea typeface="华文新魏" panose="02010800040101010101" pitchFamily="2" charset="-122"/>
              </a:rPr>
              <a:t>静态成员函数</a:t>
            </a:r>
            <a:r>
              <a:rPr lang="en-US" altLang="zh-CN" dirty="0">
                <a:solidFill>
                  <a:srgbClr val="FF0000"/>
                </a:solidFill>
                <a:latin typeface="华文新魏" panose="02010800040101010101" pitchFamily="2" charset="-122"/>
                <a:ea typeface="华文新魏" panose="02010800040101010101" pitchFamily="2" charset="-122"/>
              </a:rPr>
              <a:t>g</a:t>
            </a:r>
            <a:r>
              <a:rPr lang="zh-CN" altLang="en-US" dirty="0">
                <a:solidFill>
                  <a:srgbClr val="FF0000"/>
                </a:solidFill>
                <a:latin typeface="华文新魏" panose="02010800040101010101" pitchFamily="2" charset="-122"/>
                <a:ea typeface="华文新魏" panose="02010800040101010101" pitchFamily="2" charset="-122"/>
              </a:rPr>
              <a:t>没有</a:t>
            </a:r>
            <a:r>
              <a:rPr lang="en-US" altLang="zh-CN" dirty="0">
                <a:solidFill>
                  <a:srgbClr val="FF0000"/>
                </a:solidFill>
                <a:latin typeface="华文新魏" panose="02010800040101010101" pitchFamily="2" charset="-122"/>
                <a:ea typeface="华文新魏" panose="02010800040101010101" pitchFamily="2" charset="-122"/>
              </a:rPr>
              <a:t>this</a:t>
            </a:r>
            <a:r>
              <a:rPr lang="zh-CN" altLang="en-US" dirty="0">
                <a:solidFill>
                  <a:srgbClr val="FF0000"/>
                </a:solidFill>
                <a:latin typeface="华文新魏" panose="02010800040101010101" pitchFamily="2" charset="-122"/>
                <a:ea typeface="华文新魏" panose="02010800040101010101" pitchFamily="2" charset="-122"/>
              </a:rPr>
              <a:t>，没有</a:t>
            </a:r>
            <a:r>
              <a:rPr lang="en-US" altLang="zh-CN" dirty="0">
                <a:solidFill>
                  <a:srgbClr val="FF0000"/>
                </a:solidFill>
                <a:latin typeface="华文新魏" panose="02010800040101010101" pitchFamily="2" charset="-122"/>
                <a:ea typeface="华文新魏" panose="02010800040101010101" pitchFamily="2" charset="-122"/>
              </a:rPr>
              <a:t>this</a:t>
            </a:r>
            <a:r>
              <a:rPr lang="zh-CN" altLang="en-US" dirty="0">
                <a:solidFill>
                  <a:srgbClr val="FF0000"/>
                </a:solidFill>
                <a:latin typeface="华文新魏" panose="02010800040101010101" pitchFamily="2" charset="-122"/>
                <a:ea typeface="华文新魏" panose="02010800040101010101" pitchFamily="2" charset="-122"/>
              </a:rPr>
              <a:t>被捕获，创建对象</a:t>
            </a:r>
            <a:r>
              <a:rPr lang="en-US" altLang="zh-CN" dirty="0">
                <a:solidFill>
                  <a:srgbClr val="FF0000"/>
                </a:solidFill>
                <a:latin typeface="华文新魏" panose="02010800040101010101" pitchFamily="2" charset="-122"/>
                <a:ea typeface="华文新魏" panose="02010800040101010101" pitchFamily="2" charset="-122"/>
              </a:rPr>
              <a:t>k</a:t>
            </a:r>
          </a:p>
          <a:p>
            <a:r>
              <a:rPr lang="en-US" altLang="zh-CN" dirty="0">
                <a:solidFill>
                  <a:srgbClr val="FF0000"/>
                </a:solidFill>
                <a:latin typeface="华文新魏" panose="02010800040101010101" pitchFamily="2" charset="-122"/>
                <a:ea typeface="华文新魏" panose="02010800040101010101" pitchFamily="2" charset="-122"/>
              </a:rPr>
              <a:t>       auto p = k;                                       //p</a:t>
            </a:r>
            <a:r>
              <a:rPr lang="zh-CN" altLang="en-US" dirty="0">
                <a:solidFill>
                  <a:srgbClr val="FF0000"/>
                </a:solidFill>
                <a:latin typeface="华文新魏" panose="02010800040101010101" pitchFamily="2" charset="-122"/>
                <a:ea typeface="华文新魏" panose="02010800040101010101" pitchFamily="2" charset="-122"/>
              </a:rPr>
              <a:t>的类型为</a:t>
            </a:r>
            <a:r>
              <a:rPr lang="en-US" altLang="zh-CN" dirty="0">
                <a:solidFill>
                  <a:srgbClr val="FF0000"/>
                </a:solidFill>
                <a:latin typeface="华文新魏" panose="02010800040101010101" pitchFamily="2" charset="-122"/>
                <a:ea typeface="华文新魏" panose="02010800040101010101" pitchFamily="2" charset="-122"/>
              </a:rPr>
              <a:t>class&lt;lambda…&gt;</a:t>
            </a:r>
          </a:p>
          <a:p>
            <a:r>
              <a:rPr lang="en-US" altLang="zh-CN" dirty="0">
                <a:solidFill>
                  <a:srgbClr val="FF0000"/>
                </a:solidFill>
                <a:latin typeface="华文新魏" panose="02010800040101010101" pitchFamily="2" charset="-122"/>
                <a:ea typeface="华文新魏" panose="02010800040101010101" pitchFamily="2" charset="-122"/>
              </a:rPr>
              <a:t>       int (*q)(int) = k;	</a:t>
            </a:r>
            <a:r>
              <a:rPr lang="en-US" altLang="zh-CN" dirty="0">
                <a:latin typeface="华文新魏" panose="02010800040101010101" pitchFamily="2" charset="-122"/>
                <a:ea typeface="华文新魏" panose="02010800040101010101" pitchFamily="2" charset="-122"/>
              </a:rPr>
              <a:t>	    //</a:t>
            </a:r>
            <a:r>
              <a:rPr lang="zh-CN" altLang="en-US" dirty="0">
                <a:latin typeface="华文新魏" panose="02010800040101010101" pitchFamily="2" charset="-122"/>
                <a:ea typeface="华文新魏" panose="02010800040101010101" pitchFamily="2" charset="-122"/>
              </a:rPr>
              <a:t>问题：若将红色部分放入</a:t>
            </a:r>
            <a:r>
              <a:rPr lang="en-US" altLang="zh-CN" dirty="0">
                <a:latin typeface="华文新魏" panose="02010800040101010101" pitchFamily="2" charset="-122"/>
                <a:ea typeface="华文新魏" panose="02010800040101010101" pitchFamily="2" charset="-122"/>
              </a:rPr>
              <a:t>void f(int &amp;a)</a:t>
            </a:r>
            <a:r>
              <a:rPr lang="zh-CN" altLang="en-US" dirty="0">
                <a:latin typeface="华文新魏" panose="02010800040101010101" pitchFamily="2" charset="-122"/>
                <a:ea typeface="华文新魏" panose="02010800040101010101" pitchFamily="2" charset="-122"/>
              </a:rPr>
              <a:t>中，如何？</a:t>
            </a:r>
            <a:r>
              <a:rPr lang="en-US" altLang="zh-CN" dirty="0">
                <a:latin typeface="华文新魏" panose="02010800040101010101" pitchFamily="2" charset="-122"/>
                <a:ea typeface="华文新魏" panose="02010800040101010101" pitchFamily="2" charset="-122"/>
              </a:rPr>
              <a:t> int (*q)(int) = k;</a:t>
            </a:r>
            <a:r>
              <a:rPr lang="zh-CN" altLang="en-US">
                <a:latin typeface="华文新魏" panose="02010800040101010101" pitchFamily="2" charset="-122"/>
                <a:ea typeface="华文新魏" panose="02010800040101010101" pitchFamily="2" charset="-122"/>
              </a:rPr>
              <a:t>就不成立</a:t>
            </a:r>
            <a:endParaRPr lang="en-US" altLang="zh-CN"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7463125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12</a:t>
            </a:r>
            <a:r>
              <a:rPr lang="zh-CN" altLang="en-US" b="1" dirty="0">
                <a:latin typeface="隶书" panose="02010509060101010101" pitchFamily="49" charset="-122"/>
                <a:ea typeface="隶书" panose="02010509060101010101" pitchFamily="49" charset="-122"/>
              </a:rPr>
              <a:t>章</a:t>
            </a:r>
            <a:r>
              <a:rPr lang="en-US" altLang="zh-CN" b="1" dirty="0">
                <a:latin typeface="隶书" panose="02010509060101010101" pitchFamily="49" charset="-122"/>
                <a:ea typeface="隶书" panose="02010509060101010101" pitchFamily="49" charset="-122"/>
              </a:rPr>
              <a:t>  </a:t>
            </a:r>
            <a:r>
              <a:rPr lang="zh-CN" altLang="en-US" b="1" dirty="0">
                <a:latin typeface="隶书" panose="02010509060101010101" pitchFamily="49" charset="-122"/>
                <a:ea typeface="隶书" panose="02010509060101010101" pitchFamily="49" charset="-122"/>
              </a:rPr>
              <a:t>类型解析、转换与推导</a:t>
            </a:r>
          </a:p>
        </p:txBody>
      </p:sp>
      <p:sp>
        <p:nvSpPr>
          <p:cNvPr id="5" name="文本框 4">
            <a:extLst>
              <a:ext uri="{FF2B5EF4-FFF2-40B4-BE49-F238E27FC236}">
                <a16:creationId xmlns:a16="http://schemas.microsoft.com/office/drawing/2014/main" id="{8F4462B4-2260-4C93-A5B5-F81060D57A7C}"/>
              </a:ext>
            </a:extLst>
          </p:cNvPr>
          <p:cNvSpPr txBox="1"/>
          <p:nvPr/>
        </p:nvSpPr>
        <p:spPr>
          <a:xfrm>
            <a:off x="880144" y="2204707"/>
            <a:ext cx="10934319" cy="3139321"/>
          </a:xfrm>
          <a:prstGeom prst="rect">
            <a:avLst/>
          </a:prstGeom>
          <a:noFill/>
        </p:spPr>
        <p:txBody>
          <a:bodyPr wrap="square">
            <a:spAutoFit/>
          </a:bodyPr>
          <a:lstStyle/>
          <a:p>
            <a:r>
              <a:rPr lang="en-US" altLang="zh-CN" dirty="0">
                <a:latin typeface="华文新魏" panose="02010800040101010101" pitchFamily="2" charset="-122"/>
                <a:ea typeface="华文新魏" panose="02010800040101010101" pitchFamily="2" charset="-122"/>
              </a:rPr>
              <a:t>        h(a + 2);		//</a:t>
            </a:r>
            <a:r>
              <a:rPr lang="zh-CN" altLang="en-US" dirty="0">
                <a:latin typeface="华文新魏" panose="02010800040101010101" pitchFamily="2" charset="-122"/>
                <a:ea typeface="华文新魏" panose="02010800040101010101" pitchFamily="2" charset="-122"/>
              </a:rPr>
              <a:t>实参</a:t>
            </a:r>
            <a:r>
              <a:rPr lang="en-US" altLang="zh-CN" dirty="0">
                <a:latin typeface="华文新魏" panose="02010800040101010101" pitchFamily="2" charset="-122"/>
                <a:ea typeface="华文新魏" panose="02010800040101010101" pitchFamily="2" charset="-122"/>
              </a:rPr>
              <a:t>a+2</a:t>
            </a:r>
            <a:r>
              <a:rPr lang="zh-CN" altLang="en-US" dirty="0">
                <a:latin typeface="华文新魏" panose="02010800040101010101" pitchFamily="2" charset="-122"/>
                <a:ea typeface="华文新魏" panose="02010800040101010101" pitchFamily="2" charset="-122"/>
              </a:rPr>
              <a:t>值参传递给</a:t>
            </a:r>
            <a:r>
              <a:rPr lang="en-US" altLang="zh-CN" dirty="0">
                <a:latin typeface="华文新魏" panose="02010800040101010101" pitchFamily="2" charset="-122"/>
                <a:ea typeface="华文新魏" panose="02010800040101010101" pitchFamily="2" charset="-122"/>
              </a:rPr>
              <a:t>h</a:t>
            </a:r>
            <a:r>
              <a:rPr lang="zh-CN" altLang="en-US" dirty="0">
                <a:latin typeface="华文新魏" panose="02010800040101010101" pitchFamily="2" charset="-122"/>
                <a:ea typeface="华文新魏" panose="02010800040101010101" pitchFamily="2" charset="-122"/>
              </a:rPr>
              <a:t>形参</a:t>
            </a:r>
            <a:r>
              <a:rPr lang="en-US" altLang="zh-CN" dirty="0">
                <a:latin typeface="华文新魏" panose="02010800040101010101" pitchFamily="2" charset="-122"/>
                <a:ea typeface="华文新魏" panose="02010800040101010101" pitchFamily="2" charset="-122"/>
              </a:rPr>
              <a:t>u</a:t>
            </a:r>
          </a:p>
          <a:p>
            <a:r>
              <a:rPr lang="en-US" altLang="zh-CN" dirty="0">
                <a:latin typeface="华文新魏" panose="02010800040101010101" pitchFamily="2" charset="-122"/>
                <a:ea typeface="华文新魏" panose="02010800040101010101" pitchFamily="2" charset="-122"/>
              </a:rPr>
              <a:t>    }</a:t>
            </a:r>
          </a:p>
          <a:p>
            <a:r>
              <a:rPr lang="en-US" altLang="zh-CN" dirty="0">
                <a:latin typeface="华文新魏" panose="02010800040101010101" pitchFamily="2" charset="-122"/>
                <a:ea typeface="华文新魏" panose="02010800040101010101" pitchFamily="2" charset="-122"/>
              </a:rPr>
              <a:t>}a(10);</a:t>
            </a:r>
          </a:p>
          <a:p>
            <a:r>
              <a:rPr lang="en-US" altLang="zh-CN" dirty="0">
                <a:latin typeface="华文新魏" panose="02010800040101010101" pitchFamily="2" charset="-122"/>
                <a:ea typeface="华文新魏" panose="02010800040101010101" pitchFamily="2" charset="-122"/>
              </a:rPr>
              <a:t>int A::y = 0;		//</a:t>
            </a:r>
            <a:r>
              <a:rPr lang="zh-CN" altLang="en-US" dirty="0">
                <a:latin typeface="华文新魏" panose="02010800040101010101" pitchFamily="2" charset="-122"/>
                <a:ea typeface="华文新魏" panose="02010800040101010101" pitchFamily="2" charset="-122"/>
              </a:rPr>
              <a:t>静态数据成员必须初始化</a:t>
            </a:r>
          </a:p>
          <a:p>
            <a:r>
              <a:rPr lang="en-US" altLang="zh-CN" dirty="0">
                <a:latin typeface="华文新魏" panose="02010800040101010101" pitchFamily="2" charset="-122"/>
                <a:ea typeface="华文新魏" panose="02010800040101010101" pitchFamily="2" charset="-122"/>
              </a:rPr>
              <a:t>void  main( ) {</a:t>
            </a:r>
          </a:p>
          <a:p>
            <a:r>
              <a:rPr lang="en-US" altLang="zh-CN" dirty="0">
                <a:latin typeface="华文新魏" panose="02010800040101010101" pitchFamily="2" charset="-122"/>
                <a:ea typeface="华文新魏" panose="02010800040101010101" pitchFamily="2" charset="-122"/>
              </a:rPr>
              <a:t>    int p = 2;</a:t>
            </a:r>
          </a:p>
          <a:p>
            <a:r>
              <a:rPr lang="en-US" altLang="zh-CN" dirty="0">
                <a:latin typeface="华文新魏" panose="02010800040101010101" pitchFamily="2" charset="-122"/>
                <a:ea typeface="华文新魏" panose="02010800040101010101" pitchFamily="2" charset="-122"/>
              </a:rPr>
              <a:t>    </a:t>
            </a:r>
            <a:r>
              <a:rPr lang="en-US" altLang="zh-CN" dirty="0" err="1">
                <a:latin typeface="华文新魏" panose="02010800040101010101" pitchFamily="2" charset="-122"/>
                <a:ea typeface="华文新魏" panose="02010800040101010101" pitchFamily="2" charset="-122"/>
              </a:rPr>
              <a:t>a.f</a:t>
            </a:r>
            <a:r>
              <a:rPr lang="en-US" altLang="zh-CN" dirty="0">
                <a:latin typeface="华文新魏" panose="02010800040101010101" pitchFamily="2" charset="-122"/>
                <a:ea typeface="华文新魏" panose="02010800040101010101" pitchFamily="2" charset="-122"/>
              </a:rPr>
              <a:t>(p);			//p=2</a:t>
            </a:r>
            <a:r>
              <a:rPr lang="zh-CN" altLang="en-US" dirty="0">
                <a:latin typeface="华文新魏" panose="02010800040101010101" pitchFamily="2" charset="-122"/>
                <a:ea typeface="华文新魏" panose="02010800040101010101" pitchFamily="2" charset="-122"/>
              </a:rPr>
              <a:t>，</a:t>
            </a:r>
            <a:r>
              <a:rPr lang="en-US" altLang="zh-CN" dirty="0" err="1">
                <a:latin typeface="华文新魏" panose="02010800040101010101" pitchFamily="2" charset="-122"/>
                <a:ea typeface="华文新魏" panose="02010800040101010101" pitchFamily="2" charset="-122"/>
              </a:rPr>
              <a:t>a.x</a:t>
            </a:r>
            <a:r>
              <a:rPr lang="en-US" altLang="zh-CN" dirty="0">
                <a:latin typeface="华文新魏" panose="02010800040101010101" pitchFamily="2" charset="-122"/>
                <a:ea typeface="华文新魏" panose="02010800040101010101" pitchFamily="2" charset="-122"/>
              </a:rPr>
              <a:t>=10</a:t>
            </a:r>
            <a:r>
              <a:rPr lang="zh-CN" altLang="en-US" dirty="0">
                <a:latin typeface="华文新魏" panose="02010800040101010101" pitchFamily="2" charset="-122"/>
                <a:ea typeface="华文新魏" panose="02010800040101010101" pitchFamily="2" charset="-122"/>
              </a:rPr>
              <a:t>，</a:t>
            </a:r>
            <a:r>
              <a:rPr lang="en-US" altLang="zh-CN" dirty="0">
                <a:latin typeface="华文新魏" panose="02010800040101010101" pitchFamily="2" charset="-122"/>
                <a:ea typeface="华文新魏" panose="02010800040101010101" pitchFamily="2" charset="-122"/>
              </a:rPr>
              <a:t>A::y=30</a:t>
            </a:r>
          </a:p>
          <a:p>
            <a:r>
              <a:rPr lang="en-US" altLang="zh-CN" dirty="0">
                <a:latin typeface="华文新魏" panose="02010800040101010101" pitchFamily="2" charset="-122"/>
                <a:ea typeface="华文新魏" panose="02010800040101010101" pitchFamily="2" charset="-122"/>
              </a:rPr>
              <a:t>    </a:t>
            </a:r>
            <a:r>
              <a:rPr lang="en-US" altLang="zh-CN" dirty="0" err="1">
                <a:latin typeface="华文新魏" panose="02010800040101010101" pitchFamily="2" charset="-122"/>
                <a:ea typeface="华文新魏" panose="02010800040101010101" pitchFamily="2" charset="-122"/>
              </a:rPr>
              <a:t>a.f</a:t>
            </a:r>
            <a:r>
              <a:rPr lang="en-US" altLang="zh-CN" dirty="0">
                <a:latin typeface="华文新魏" panose="02010800040101010101" pitchFamily="2" charset="-122"/>
                <a:ea typeface="华文新魏" panose="02010800040101010101" pitchFamily="2" charset="-122"/>
              </a:rPr>
              <a:t>(p);			//p=2</a:t>
            </a:r>
            <a:r>
              <a:rPr lang="zh-CN" altLang="en-US" dirty="0">
                <a:latin typeface="华文新魏" panose="02010800040101010101" pitchFamily="2" charset="-122"/>
                <a:ea typeface="华文新魏" panose="02010800040101010101" pitchFamily="2" charset="-122"/>
              </a:rPr>
              <a:t>，</a:t>
            </a:r>
            <a:r>
              <a:rPr lang="en-US" altLang="zh-CN" dirty="0" err="1">
                <a:latin typeface="华文新魏" panose="02010800040101010101" pitchFamily="2" charset="-122"/>
                <a:ea typeface="华文新魏" panose="02010800040101010101" pitchFamily="2" charset="-122"/>
              </a:rPr>
              <a:t>a.x</a:t>
            </a:r>
            <a:r>
              <a:rPr lang="en-US" altLang="zh-CN" dirty="0">
                <a:latin typeface="华文新魏" panose="02010800040101010101" pitchFamily="2" charset="-122"/>
                <a:ea typeface="华文新魏" panose="02010800040101010101" pitchFamily="2" charset="-122"/>
              </a:rPr>
              <a:t>=10</a:t>
            </a:r>
            <a:r>
              <a:rPr lang="zh-CN" altLang="en-US" dirty="0">
                <a:latin typeface="华文新魏" panose="02010800040101010101" pitchFamily="2" charset="-122"/>
                <a:ea typeface="华文新魏" panose="02010800040101010101" pitchFamily="2" charset="-122"/>
              </a:rPr>
              <a:t>，</a:t>
            </a:r>
            <a:r>
              <a:rPr lang="en-US" altLang="zh-CN" dirty="0">
                <a:latin typeface="华文新魏" panose="02010800040101010101" pitchFamily="2" charset="-122"/>
                <a:ea typeface="华文新魏" panose="02010800040101010101" pitchFamily="2" charset="-122"/>
              </a:rPr>
              <a:t>A::y=31</a:t>
            </a:r>
          </a:p>
          <a:p>
            <a:r>
              <a:rPr lang="en-US" altLang="zh-CN" dirty="0">
                <a:latin typeface="华文新魏" panose="02010800040101010101" pitchFamily="2" charset="-122"/>
                <a:ea typeface="华文新魏" panose="02010800040101010101" pitchFamily="2" charset="-122"/>
              </a:rPr>
              <a:t>    A::g(p);		//p=3</a:t>
            </a:r>
            <a:r>
              <a:rPr lang="zh-CN" altLang="en-US" dirty="0">
                <a:latin typeface="华文新魏" panose="02010800040101010101" pitchFamily="2" charset="-122"/>
                <a:ea typeface="华文新魏" panose="02010800040101010101" pitchFamily="2" charset="-122"/>
              </a:rPr>
              <a:t>，</a:t>
            </a:r>
            <a:r>
              <a:rPr lang="en-US" altLang="zh-CN" dirty="0" err="1">
                <a:latin typeface="华文新魏" panose="02010800040101010101" pitchFamily="2" charset="-122"/>
                <a:ea typeface="华文新魏" panose="02010800040101010101" pitchFamily="2" charset="-122"/>
              </a:rPr>
              <a:t>a.x</a:t>
            </a:r>
            <a:r>
              <a:rPr lang="en-US" altLang="zh-CN" dirty="0">
                <a:latin typeface="华文新魏" panose="02010800040101010101" pitchFamily="2" charset="-122"/>
                <a:ea typeface="华文新魏" panose="02010800040101010101" pitchFamily="2" charset="-122"/>
              </a:rPr>
              <a:t>=10</a:t>
            </a:r>
            <a:r>
              <a:rPr lang="zh-CN" altLang="en-US" dirty="0">
                <a:latin typeface="华文新魏" panose="02010800040101010101" pitchFamily="2" charset="-122"/>
                <a:ea typeface="华文新魏" panose="02010800040101010101" pitchFamily="2" charset="-122"/>
              </a:rPr>
              <a:t>，</a:t>
            </a:r>
            <a:r>
              <a:rPr lang="en-US" altLang="zh-CN" dirty="0">
                <a:latin typeface="华文新魏" panose="02010800040101010101" pitchFamily="2" charset="-122"/>
                <a:ea typeface="华文新魏" panose="02010800040101010101" pitchFamily="2" charset="-122"/>
              </a:rPr>
              <a:t>A::y=20</a:t>
            </a:r>
          </a:p>
          <a:p>
            <a:r>
              <a:rPr lang="en-US" altLang="zh-CN" dirty="0">
                <a:latin typeface="华文新魏" panose="02010800040101010101" pitchFamily="2" charset="-122"/>
                <a:ea typeface="华文新魏" panose="02010800040101010101" pitchFamily="2" charset="-122"/>
              </a:rPr>
              <a:t>    A::g(p);		//p=4</a:t>
            </a:r>
            <a:r>
              <a:rPr lang="zh-CN" altLang="en-US" dirty="0">
                <a:latin typeface="华文新魏" panose="02010800040101010101" pitchFamily="2" charset="-122"/>
                <a:ea typeface="华文新魏" panose="02010800040101010101" pitchFamily="2" charset="-122"/>
              </a:rPr>
              <a:t>，</a:t>
            </a:r>
            <a:r>
              <a:rPr lang="en-US" altLang="zh-CN" dirty="0" err="1">
                <a:latin typeface="华文新魏" panose="02010800040101010101" pitchFamily="2" charset="-122"/>
                <a:ea typeface="华文新魏" panose="02010800040101010101" pitchFamily="2" charset="-122"/>
              </a:rPr>
              <a:t>a.x</a:t>
            </a:r>
            <a:r>
              <a:rPr lang="en-US" altLang="zh-CN" dirty="0">
                <a:latin typeface="华文新魏" panose="02010800040101010101" pitchFamily="2" charset="-122"/>
                <a:ea typeface="华文新魏" panose="02010800040101010101" pitchFamily="2" charset="-122"/>
              </a:rPr>
              <a:t>=10</a:t>
            </a:r>
            <a:r>
              <a:rPr lang="zh-CN" altLang="en-US" dirty="0">
                <a:latin typeface="华文新魏" panose="02010800040101010101" pitchFamily="2" charset="-122"/>
                <a:ea typeface="华文新魏" panose="02010800040101010101" pitchFamily="2" charset="-122"/>
              </a:rPr>
              <a:t>，</a:t>
            </a:r>
            <a:r>
              <a:rPr lang="en-US" altLang="zh-CN" dirty="0">
                <a:latin typeface="华文新魏" panose="02010800040101010101" pitchFamily="2" charset="-122"/>
                <a:ea typeface="华文新魏" panose="02010800040101010101" pitchFamily="2" charset="-122"/>
              </a:rPr>
              <a:t>A::y=22</a:t>
            </a:r>
          </a:p>
          <a:p>
            <a:r>
              <a:rPr lang="en-US" altLang="zh-CN" dirty="0">
                <a:latin typeface="华文新魏" panose="02010800040101010101" pitchFamily="2" charset="-122"/>
                <a:ea typeface="华文新魏" panose="02010800040101010101" pitchFamily="2" charset="-122"/>
              </a:rPr>
              <a:t>}</a:t>
            </a:r>
          </a:p>
        </p:txBody>
      </p:sp>
    </p:spTree>
    <p:extLst>
      <p:ext uri="{BB962C8B-B14F-4D97-AF65-F5344CB8AC3E}">
        <p14:creationId xmlns:p14="http://schemas.microsoft.com/office/powerpoint/2010/main" val="386865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12</a:t>
            </a:r>
            <a:r>
              <a:rPr lang="zh-CN" altLang="en-US" b="1" dirty="0">
                <a:latin typeface="隶书" panose="02010509060101010101" pitchFamily="49" charset="-122"/>
                <a:ea typeface="隶书" panose="02010509060101010101" pitchFamily="49" charset="-122"/>
              </a:rPr>
              <a:t>章</a:t>
            </a:r>
            <a:r>
              <a:rPr lang="en-US" altLang="zh-CN" b="1" dirty="0">
                <a:latin typeface="隶书" panose="02010509060101010101" pitchFamily="49" charset="-122"/>
                <a:ea typeface="隶书" panose="02010509060101010101" pitchFamily="49" charset="-122"/>
              </a:rPr>
              <a:t>  </a:t>
            </a:r>
            <a:r>
              <a:rPr lang="zh-CN" altLang="en-US" b="1" dirty="0">
                <a:latin typeface="隶书" panose="02010509060101010101" pitchFamily="49" charset="-122"/>
                <a:ea typeface="隶书" panose="02010509060101010101" pitchFamily="49" charset="-122"/>
              </a:rPr>
              <a:t>类型解析、转换与推导</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p:txBody>
          <a:bodyPr/>
          <a:lstStyle/>
          <a:p>
            <a:pPr>
              <a:buFont typeface="Wingdings" panose="05000000000000000000" pitchFamily="2" charset="2"/>
              <a:buChar char="u"/>
            </a:pPr>
            <a:r>
              <a:rPr lang="en-US" altLang="zh-CN" dirty="0">
                <a:latin typeface="华文新魏" panose="02010800040101010101" pitchFamily="2" charset="-122"/>
                <a:ea typeface="华文新魏" panose="02010800040101010101" pitchFamily="2" charset="-122"/>
              </a:rPr>
              <a:t>12.1  </a:t>
            </a:r>
            <a:r>
              <a:rPr lang="zh-CN" altLang="en-US" dirty="0">
                <a:latin typeface="华文新魏" panose="02010800040101010101" pitchFamily="2" charset="-122"/>
                <a:ea typeface="华文新魏" panose="02010800040101010101" pitchFamily="2" charset="-122"/>
              </a:rPr>
              <a:t>隐式与显式类型转换</a:t>
            </a:r>
          </a:p>
        </p:txBody>
      </p:sp>
      <p:sp>
        <p:nvSpPr>
          <p:cNvPr id="6" name="文本框 5">
            <a:extLst>
              <a:ext uri="{FF2B5EF4-FFF2-40B4-BE49-F238E27FC236}">
                <a16:creationId xmlns:a16="http://schemas.microsoft.com/office/drawing/2014/main" id="{2845B5B1-E0D9-48D9-A8B5-77F96D442EE8}"/>
              </a:ext>
            </a:extLst>
          </p:cNvPr>
          <p:cNvSpPr txBox="1"/>
          <p:nvPr/>
        </p:nvSpPr>
        <p:spPr>
          <a:xfrm>
            <a:off x="838199" y="2413744"/>
            <a:ext cx="11058729" cy="3212161"/>
          </a:xfrm>
          <a:prstGeom prst="rect">
            <a:avLst/>
          </a:prstGeom>
          <a:noFill/>
        </p:spPr>
        <p:txBody>
          <a:bodyPr wrap="square">
            <a:spAutoFit/>
          </a:bodyPr>
          <a:lstStyle/>
          <a:p>
            <a:pPr marL="228600"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一般简单类型之间的强制类型转换的</a:t>
            </a:r>
            <a:r>
              <a:rPr lang="zh-CN" altLang="en-US" sz="2400" b="1" dirty="0">
                <a:solidFill>
                  <a:srgbClr val="FF0000"/>
                </a:solidFill>
                <a:latin typeface="华文新魏" panose="02010800040101010101" pitchFamily="2" charset="-122"/>
                <a:ea typeface="华文新魏" panose="02010800040101010101" pitchFamily="2" charset="-122"/>
              </a:rPr>
              <a:t>结果为右值</a:t>
            </a:r>
            <a:r>
              <a:rPr lang="zh-CN" altLang="en-US" sz="2400" b="1" dirty="0">
                <a:latin typeface="华文新魏" panose="02010800040101010101" pitchFamily="2" charset="-122"/>
                <a:ea typeface="华文新魏" panose="02010800040101010101" pitchFamily="2" charset="-122"/>
              </a:rPr>
              <a:t>。</a:t>
            </a:r>
          </a:p>
          <a:p>
            <a:pPr marL="228600"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如果对可写变量进行同类型的左值引用转换，则转换结果为左值。</a:t>
            </a:r>
            <a:endParaRPr lang="en-US" altLang="zh-CN" sz="2400" b="1" dirty="0">
              <a:latin typeface="华文新魏" panose="02010800040101010101" pitchFamily="2" charset="-122"/>
              <a:ea typeface="华文新魏" panose="02010800040101010101" pitchFamily="2" charset="-122"/>
            </a:endParaRPr>
          </a:p>
          <a:p>
            <a:pPr marL="228600" indent="-228600">
              <a:lnSpc>
                <a:spcPct val="90000"/>
              </a:lnSpc>
              <a:spcBef>
                <a:spcPts val="500"/>
              </a:spcBef>
              <a:buFont typeface="Wingdings" panose="05000000000000000000" pitchFamily="2" charset="2"/>
              <a:buChar char="l"/>
              <a:defRPr/>
            </a:pPr>
            <a:r>
              <a:rPr lang="zh-CN" altLang="en-US" sz="2400" b="1" dirty="0">
                <a:solidFill>
                  <a:srgbClr val="FF0000"/>
                </a:solidFill>
                <a:latin typeface="华文新魏" panose="02010800040101010101" pitchFamily="2" charset="-122"/>
                <a:ea typeface="华文新魏" panose="02010800040101010101" pitchFamily="2" charset="-122"/>
              </a:rPr>
              <a:t>只读的简单类型变量</a:t>
            </a:r>
            <a:r>
              <a:rPr lang="zh-CN" altLang="en-US" sz="2400" b="1" dirty="0">
                <a:latin typeface="华文新魏" panose="02010800040101010101" pitchFamily="2" charset="-122"/>
                <a:ea typeface="华文新魏" panose="02010800040101010101" pitchFamily="2" charset="-122"/>
              </a:rPr>
              <a:t>如果转换为可写左值，</a:t>
            </a:r>
            <a:r>
              <a:rPr lang="zh-CN" altLang="en-US" sz="2400" b="1" dirty="0">
                <a:solidFill>
                  <a:srgbClr val="FF0000"/>
                </a:solidFill>
                <a:latin typeface="华文新魏" panose="02010800040101010101" pitchFamily="2" charset="-122"/>
                <a:ea typeface="华文新魏" panose="02010800040101010101" pitchFamily="2" charset="-122"/>
              </a:rPr>
              <a:t>并不能修改其值</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受到页面保护机制的保护）。</a:t>
            </a:r>
            <a:endParaRPr lang="en-US" altLang="zh-CN" sz="2400" b="1" dirty="0">
              <a:latin typeface="华文新魏" panose="02010800040101010101" pitchFamily="2" charset="-122"/>
              <a:ea typeface="华文新魏" panose="02010800040101010101" pitchFamily="2" charset="-122"/>
            </a:endParaRPr>
          </a:p>
          <a:p>
            <a:pPr indent="266700" algn="just" hangingPunct="0"/>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int x=0;</a:t>
            </a:r>
          </a:p>
          <a:p>
            <a:pPr indent="266700" algn="just" hangingPunct="0"/>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((short) x)=2; 	//</a:t>
            </a:r>
            <a:r>
              <a:rPr lang="zh-CN" altLang="en-US" sz="1800" dirty="0">
                <a:effectLst/>
                <a:latin typeface="华文新魏" panose="02010800040101010101" pitchFamily="2" charset="-122"/>
                <a:ea typeface="华文新魏" panose="02010800040101010101" pitchFamily="2" charset="-122"/>
                <a:cs typeface="Consolas" panose="020B0609020204030204" pitchFamily="49" charset="0"/>
              </a:rPr>
              <a:t>报错：转换后</a:t>
            </a:r>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((short) x)</a:t>
            </a:r>
            <a:r>
              <a:rPr lang="zh-CN" altLang="en-US" sz="1800" dirty="0">
                <a:effectLst/>
                <a:latin typeface="华文新魏" panose="02010800040101010101" pitchFamily="2" charset="-122"/>
                <a:ea typeface="华文新魏" panose="02010800040101010101" pitchFamily="2" charset="-122"/>
                <a:cs typeface="Consolas" panose="020B0609020204030204" pitchFamily="49" charset="0"/>
              </a:rPr>
              <a:t>为传统右值，故不能出现在等号的左边</a:t>
            </a:r>
          </a:p>
          <a:p>
            <a:pPr indent="266700" algn="just" hangingPunct="0"/>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((int) x) =7; 	//VS2019</a:t>
            </a:r>
            <a:r>
              <a:rPr lang="zh-CN" altLang="en-US" sz="1800" dirty="0">
                <a:effectLst/>
                <a:latin typeface="华文新魏" panose="02010800040101010101" pitchFamily="2" charset="-122"/>
                <a:ea typeface="华文新魏" panose="02010800040101010101" pitchFamily="2" charset="-122"/>
                <a:cs typeface="Consolas" panose="020B0609020204030204" pitchFamily="49" charset="0"/>
              </a:rPr>
              <a:t>报错：传统右值不能出现在等号的左边。</a:t>
            </a:r>
          </a:p>
          <a:p>
            <a:pPr indent="266700" algn="just" hangingPunct="0"/>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((int &amp;)x)=8;	//</a:t>
            </a:r>
            <a:r>
              <a:rPr lang="zh-CN" altLang="en-US" sz="1800" dirty="0">
                <a:effectLst/>
                <a:latin typeface="华文新魏" panose="02010800040101010101" pitchFamily="2" charset="-122"/>
                <a:ea typeface="华文新魏" panose="02010800040101010101" pitchFamily="2" charset="-122"/>
                <a:cs typeface="Consolas" panose="020B0609020204030204" pitchFamily="49" charset="0"/>
              </a:rPr>
              <a:t>正确：</a:t>
            </a:r>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x=8</a:t>
            </a:r>
            <a:r>
              <a:rPr lang="zh-CN" altLang="en-US" sz="1800" dirty="0">
                <a:effectLst/>
                <a:latin typeface="华文新魏" panose="02010800040101010101" pitchFamily="2" charset="-122"/>
                <a:ea typeface="华文新魏" panose="02010800040101010101" pitchFamily="2" charset="-122"/>
                <a:cs typeface="Consolas" panose="020B0609020204030204" pitchFamily="49" charset="0"/>
              </a:rPr>
              <a:t>，用的不是最基本的简单类型，而是引用类型</a:t>
            </a:r>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int &amp;</a:t>
            </a:r>
          </a:p>
          <a:p>
            <a:pPr indent="266700" algn="just" hangingPunct="0"/>
            <a:r>
              <a:rPr lang="en-US" altLang="zh-CN" dirty="0">
                <a:latin typeface="华文新魏" panose="02010800040101010101" pitchFamily="2" charset="-122"/>
                <a:ea typeface="华文新魏" panose="02010800040101010101" pitchFamily="2" charset="-122"/>
                <a:cs typeface="Consolas" panose="020B0609020204030204" pitchFamily="49" charset="0"/>
              </a:rPr>
              <a:t>const  int y=9;</a:t>
            </a:r>
          </a:p>
          <a:p>
            <a:pPr indent="266700" algn="just" hangingPunct="0"/>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((int &amp;)y)=10</a:t>
            </a:r>
            <a:r>
              <a:rPr lang="en-US" altLang="zh-CN" dirty="0">
                <a:latin typeface="华文新魏" panose="02010800040101010101" pitchFamily="2" charset="-122"/>
                <a:ea typeface="华文新魏" panose="02010800040101010101" pitchFamily="2" charset="-122"/>
                <a:cs typeface="Consolas" panose="020B0609020204030204" pitchFamily="49" charset="0"/>
              </a:rPr>
              <a:t>;	//y</a:t>
            </a:r>
            <a:r>
              <a:rPr lang="zh-CN" altLang="en-US" dirty="0">
                <a:latin typeface="华文新魏" panose="02010800040101010101" pitchFamily="2" charset="-122"/>
                <a:ea typeface="华文新魏" panose="02010800040101010101" pitchFamily="2" charset="-122"/>
                <a:cs typeface="Consolas" panose="020B0609020204030204" pitchFamily="49" charset="0"/>
              </a:rPr>
              <a:t>的结果仍然为</a:t>
            </a:r>
            <a:r>
              <a:rPr lang="en-US" altLang="zh-CN" dirty="0">
                <a:latin typeface="华文新魏" panose="02010800040101010101" pitchFamily="2" charset="-122"/>
                <a:ea typeface="华文新魏" panose="02010800040101010101" pitchFamily="2" charset="-122"/>
                <a:cs typeface="Consolas" panose="020B0609020204030204" pitchFamily="49" charset="0"/>
              </a:rPr>
              <a:t>9</a:t>
            </a:r>
            <a:r>
              <a:rPr lang="zh-CN" altLang="en-US" dirty="0">
                <a:latin typeface="华文新魏" panose="02010800040101010101" pitchFamily="2" charset="-122"/>
                <a:ea typeface="华文新魏" panose="02010800040101010101" pitchFamily="2" charset="-122"/>
                <a:cs typeface="Consolas" panose="020B0609020204030204" pitchFamily="49" charset="0"/>
              </a:rPr>
              <a:t>，</a:t>
            </a:r>
            <a:r>
              <a:rPr lang="zh-CN" altLang="en-US" dirty="0">
                <a:solidFill>
                  <a:srgbClr val="FF0000"/>
                </a:solidFill>
                <a:latin typeface="华文新魏" panose="02010800040101010101" pitchFamily="2" charset="-122"/>
                <a:ea typeface="华文新魏" panose="02010800040101010101" pitchFamily="2" charset="-122"/>
                <a:cs typeface="Consolas" panose="020B0609020204030204" pitchFamily="49" charset="0"/>
              </a:rPr>
              <a:t>全局变量如此赋值可引起程序异常（内存页面保护）</a:t>
            </a:r>
            <a:endParaRPr lang="en-US" altLang="zh-CN" sz="1800" dirty="0">
              <a:solidFill>
                <a:srgbClr val="FF0000"/>
              </a:solidFill>
              <a:effectLst/>
              <a:latin typeface="华文新魏" panose="02010800040101010101" pitchFamily="2" charset="-122"/>
              <a:ea typeface="华文新魏" panose="02010800040101010101" pitchFamily="2" charset="-122"/>
              <a:cs typeface="Consolas" panose="020B0609020204030204" pitchFamily="49" charset="0"/>
            </a:endParaRPr>
          </a:p>
        </p:txBody>
      </p:sp>
    </p:spTree>
    <p:extLst>
      <p:ext uri="{BB962C8B-B14F-4D97-AF65-F5344CB8AC3E}">
        <p14:creationId xmlns:p14="http://schemas.microsoft.com/office/powerpoint/2010/main" val="4017172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12</a:t>
            </a:r>
            <a:r>
              <a:rPr lang="zh-CN" altLang="en-US" b="1" dirty="0">
                <a:latin typeface="隶书" panose="02010509060101010101" pitchFamily="49" charset="-122"/>
                <a:ea typeface="隶书" panose="02010509060101010101" pitchFamily="49" charset="-122"/>
              </a:rPr>
              <a:t>章</a:t>
            </a:r>
            <a:r>
              <a:rPr lang="en-US" altLang="zh-CN" b="1" dirty="0">
                <a:latin typeface="隶书" panose="02010509060101010101" pitchFamily="49" charset="-122"/>
                <a:ea typeface="隶书" panose="02010509060101010101" pitchFamily="49" charset="-122"/>
              </a:rPr>
              <a:t>  </a:t>
            </a:r>
            <a:r>
              <a:rPr lang="zh-CN" altLang="en-US" b="1" dirty="0">
                <a:latin typeface="隶书" panose="02010509060101010101" pitchFamily="49" charset="-122"/>
                <a:ea typeface="隶书" panose="02010509060101010101" pitchFamily="49" charset="-122"/>
              </a:rPr>
              <a:t>类型解析、转换与推导</a:t>
            </a:r>
          </a:p>
        </p:txBody>
      </p:sp>
      <p:sp>
        <p:nvSpPr>
          <p:cNvPr id="5" name="文本框 4">
            <a:extLst>
              <a:ext uri="{FF2B5EF4-FFF2-40B4-BE49-F238E27FC236}">
                <a16:creationId xmlns:a16="http://schemas.microsoft.com/office/drawing/2014/main" id="{F5835DFF-C7CC-4E86-8CA0-FDC752F702A3}"/>
              </a:ext>
            </a:extLst>
          </p:cNvPr>
          <p:cNvSpPr txBox="1"/>
          <p:nvPr/>
        </p:nvSpPr>
        <p:spPr>
          <a:xfrm>
            <a:off x="234519" y="2044082"/>
            <a:ext cx="9335609" cy="3970318"/>
          </a:xfrm>
          <a:prstGeom prst="rect">
            <a:avLst/>
          </a:prstGeom>
          <a:noFill/>
        </p:spPr>
        <p:txBody>
          <a:bodyPr wrap="square">
            <a:spAutoFit/>
          </a:bodyPr>
          <a:lstStyle/>
          <a:p>
            <a:r>
              <a:rPr lang="zh-CN" altLang="zh-CN" sz="1800" kern="100" dirty="0">
                <a:effectLst/>
                <a:latin typeface="华文新魏" panose="02010800040101010101" pitchFamily="2" charset="-122"/>
                <a:ea typeface="华文新魏" panose="02010800040101010101" pitchFamily="2" charset="-122"/>
                <a:cs typeface="Arial" panose="020B0604020202020204" pitchFamily="34" charset="0"/>
              </a:rPr>
              <a:t>【例</a:t>
            </a:r>
            <a:r>
              <a:rPr lang="en-US" altLang="zh-CN" sz="1800" kern="100" dirty="0">
                <a:effectLst/>
                <a:latin typeface="华文新魏" panose="02010800040101010101" pitchFamily="2" charset="-122"/>
                <a:ea typeface="华文新魏" panose="02010800040101010101" pitchFamily="2" charset="-122"/>
              </a:rPr>
              <a:t>12.5</a:t>
            </a:r>
            <a:r>
              <a:rPr lang="zh-CN" altLang="zh-CN" sz="1800" kern="100" dirty="0">
                <a:effectLst/>
                <a:latin typeface="华文新魏" panose="02010800040101010101" pitchFamily="2" charset="-122"/>
                <a:ea typeface="华文新魏" panose="02010800040101010101" pitchFamily="2" charset="-122"/>
                <a:cs typeface="Arial" panose="020B0604020202020204" pitchFamily="34" charset="0"/>
              </a:rPr>
              <a:t>】</a:t>
            </a:r>
            <a:r>
              <a:rPr lang="zh-CN" altLang="zh-CN" sz="1800" kern="100" dirty="0">
                <a:effectLst/>
                <a:latin typeface="华文新魏" panose="02010800040101010101" pitchFamily="2" charset="-122"/>
                <a:ea typeface="华文新魏" panose="02010800040101010101" pitchFamily="2" charset="-122"/>
              </a:rPr>
              <a:t>简单类型只读自动变量的强制类型转换与赋值。</a:t>
            </a:r>
            <a:endParaRPr lang="en-US" altLang="zh-CN"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#include &lt;iostream&gt;</a:t>
            </a:r>
          </a:p>
          <a:p>
            <a:r>
              <a:rPr lang="en-US" altLang="zh-CN" dirty="0">
                <a:latin typeface="华文新魏" panose="02010800040101010101" pitchFamily="2" charset="-122"/>
                <a:ea typeface="华文新魏" panose="02010800040101010101" pitchFamily="2" charset="-122"/>
              </a:rPr>
              <a:t>using namespace std;</a:t>
            </a:r>
          </a:p>
          <a:p>
            <a:r>
              <a:rPr lang="en-US" altLang="zh-CN" dirty="0">
                <a:latin typeface="华文新魏" panose="02010800040101010101" pitchFamily="2" charset="-122"/>
                <a:ea typeface="华文新魏" panose="02010800040101010101" pitchFamily="2" charset="-122"/>
              </a:rPr>
              <a:t>void main(int </a:t>
            </a:r>
            <a:r>
              <a:rPr lang="en-US" altLang="zh-CN" dirty="0" err="1">
                <a:latin typeface="华文新魏" panose="02010800040101010101" pitchFamily="2" charset="-122"/>
                <a:ea typeface="华文新魏" panose="02010800040101010101" pitchFamily="2" charset="-122"/>
              </a:rPr>
              <a:t>argc</a:t>
            </a:r>
            <a:r>
              <a:rPr lang="en-US" altLang="zh-CN" dirty="0">
                <a:latin typeface="华文新魏" panose="02010800040101010101" pitchFamily="2" charset="-122"/>
                <a:ea typeface="华文新魏" panose="02010800040101010101" pitchFamily="2" charset="-122"/>
              </a:rPr>
              <a:t>, char *</a:t>
            </a:r>
            <a:r>
              <a:rPr lang="en-US" altLang="zh-CN" dirty="0" err="1">
                <a:latin typeface="华文新魏" panose="02010800040101010101" pitchFamily="2" charset="-122"/>
                <a:ea typeface="华文新魏" panose="02010800040101010101" pitchFamily="2" charset="-122"/>
              </a:rPr>
              <a:t>argv</a:t>
            </a:r>
            <a:r>
              <a:rPr lang="en-US" altLang="zh-CN" dirty="0">
                <a:latin typeface="华文新魏" panose="02010800040101010101" pitchFamily="2" charset="-122"/>
                <a:ea typeface="华文新魏" panose="02010800040101010101" pitchFamily="2" charset="-122"/>
              </a:rPr>
              <a:t>[ ]) {</a:t>
            </a:r>
          </a:p>
          <a:p>
            <a:r>
              <a:rPr lang="en-US" altLang="zh-CN" dirty="0">
                <a:latin typeface="华文新魏" panose="02010800040101010101" pitchFamily="2" charset="-122"/>
                <a:ea typeface="华文新魏" panose="02010800040101010101" pitchFamily="2" charset="-122"/>
              </a:rPr>
              <a:t>    const int x = 0;</a:t>
            </a:r>
          </a:p>
          <a:p>
            <a:r>
              <a:rPr lang="en-US" altLang="zh-CN" dirty="0">
                <a:latin typeface="华文新魏" panose="02010800040101010101" pitchFamily="2" charset="-122"/>
                <a:ea typeface="华文新魏" panose="02010800040101010101" pitchFamily="2" charset="-122"/>
              </a:rPr>
              <a:t>    *(int *)&amp;x = 2;   			//debug</a:t>
            </a:r>
            <a:r>
              <a:rPr lang="zh-CN" altLang="en-US" dirty="0">
                <a:latin typeface="华文新魏" panose="02010800040101010101" pitchFamily="2" charset="-122"/>
                <a:ea typeface="华文新魏" panose="02010800040101010101" pitchFamily="2" charset="-122"/>
              </a:rPr>
              <a:t>时</a:t>
            </a:r>
            <a:r>
              <a:rPr lang="en-US" altLang="zh-CN" dirty="0">
                <a:latin typeface="华文新魏" panose="02010800040101010101" pitchFamily="2" charset="-122"/>
                <a:ea typeface="华文新魏" panose="02010800040101010101" pitchFamily="2" charset="-122"/>
              </a:rPr>
              <a:t>x</a:t>
            </a:r>
            <a:r>
              <a:rPr lang="zh-CN" altLang="en-US" dirty="0">
                <a:latin typeface="华文新魏" panose="02010800040101010101" pitchFamily="2" charset="-122"/>
                <a:ea typeface="华文新魏" panose="02010800040101010101" pitchFamily="2" charset="-122"/>
              </a:rPr>
              <a:t>的值变为</a:t>
            </a:r>
            <a:r>
              <a:rPr lang="en-US" altLang="zh-CN" dirty="0">
                <a:latin typeface="华文新魏" panose="02010800040101010101" pitchFamily="2" charset="-122"/>
                <a:ea typeface="华文新魏" panose="02010800040101010101" pitchFamily="2" charset="-122"/>
              </a:rPr>
              <a:t>2</a:t>
            </a:r>
          </a:p>
          <a:p>
            <a:r>
              <a:rPr lang="en-US" altLang="zh-CN" dirty="0">
                <a:latin typeface="华文新魏" panose="02010800040101010101" pitchFamily="2" charset="-122"/>
                <a:ea typeface="华文新魏" panose="02010800040101010101" pitchFamily="2" charset="-122"/>
              </a:rPr>
              <a:t>    </a:t>
            </a:r>
            <a:r>
              <a:rPr lang="en-US" altLang="zh-CN" dirty="0" err="1">
                <a:latin typeface="华文新魏" panose="02010800040101010101" pitchFamily="2" charset="-122"/>
                <a:ea typeface="华文新魏" panose="02010800040101010101" pitchFamily="2" charset="-122"/>
              </a:rPr>
              <a:t>cout</a:t>
            </a:r>
            <a:r>
              <a:rPr lang="en-US" altLang="zh-CN" dirty="0">
                <a:latin typeface="华文新魏" panose="02010800040101010101" pitchFamily="2" charset="-122"/>
                <a:ea typeface="华文新魏" panose="02010800040101010101" pitchFamily="2" charset="-122"/>
              </a:rPr>
              <a:t> &lt;&lt; “x=” &lt;&lt; x&lt;&lt; </a:t>
            </a:r>
            <a:r>
              <a:rPr lang="en-US" altLang="zh-CN" dirty="0" err="1">
                <a:latin typeface="华文新魏" panose="02010800040101010101" pitchFamily="2" charset="-122"/>
                <a:ea typeface="华文新魏" panose="02010800040101010101" pitchFamily="2" charset="-122"/>
              </a:rPr>
              <a:t>endl</a:t>
            </a:r>
            <a:r>
              <a:rPr lang="en-US" altLang="zh-CN" dirty="0">
                <a:latin typeface="华文新魏" panose="02010800040101010101" pitchFamily="2" charset="-122"/>
                <a:ea typeface="华文新魏" panose="02010800040101010101" pitchFamily="2" charset="-122"/>
              </a:rPr>
              <a:t>;		//</a:t>
            </a:r>
            <a:r>
              <a:rPr lang="zh-CN" altLang="en-US" dirty="0">
                <a:latin typeface="华文新魏" panose="02010800040101010101" pitchFamily="2" charset="-122"/>
                <a:ea typeface="华文新魏" panose="02010800040101010101" pitchFamily="2" charset="-122"/>
              </a:rPr>
              <a:t>但输出结果</a:t>
            </a:r>
            <a:r>
              <a:rPr lang="en-US" altLang="zh-CN" dirty="0">
                <a:latin typeface="华文新魏" panose="02010800040101010101" pitchFamily="2" charset="-122"/>
                <a:ea typeface="华文新魏" panose="02010800040101010101" pitchFamily="2" charset="-122"/>
              </a:rPr>
              <a:t>x=0</a:t>
            </a:r>
            <a:r>
              <a:rPr lang="zh-CN" altLang="en-US" dirty="0">
                <a:latin typeface="华文新魏" panose="02010800040101010101" pitchFamily="2" charset="-122"/>
                <a:ea typeface="华文新魏" panose="02010800040101010101" pitchFamily="2" charset="-122"/>
              </a:rPr>
              <a:t>不变，编译器做了优化</a:t>
            </a:r>
          </a:p>
          <a:p>
            <a:r>
              <a:rPr lang="zh-CN" altLang="en-US" dirty="0">
                <a:latin typeface="华文新魏" panose="02010800040101010101" pitchFamily="2" charset="-122"/>
                <a:ea typeface="华文新魏" panose="02010800040101010101" pitchFamily="2" charset="-122"/>
              </a:rPr>
              <a:t>    </a:t>
            </a:r>
            <a:r>
              <a:rPr lang="en-US" altLang="zh-CN" dirty="0">
                <a:latin typeface="华文新魏" panose="02010800040101010101" pitchFamily="2" charset="-122"/>
                <a:ea typeface="华文新魏" panose="02010800040101010101" pitchFamily="2" charset="-122"/>
              </a:rPr>
              <a:t>int y = x;</a:t>
            </a:r>
          </a:p>
          <a:p>
            <a:r>
              <a:rPr lang="en-US" altLang="zh-CN" dirty="0">
                <a:latin typeface="华文新魏" panose="02010800040101010101" pitchFamily="2" charset="-122"/>
                <a:ea typeface="华文新魏" panose="02010800040101010101" pitchFamily="2" charset="-122"/>
              </a:rPr>
              <a:t>    </a:t>
            </a:r>
            <a:r>
              <a:rPr lang="en-US" altLang="zh-CN" dirty="0" err="1">
                <a:latin typeface="华文新魏" panose="02010800040101010101" pitchFamily="2" charset="-122"/>
                <a:ea typeface="华文新魏" panose="02010800040101010101" pitchFamily="2" charset="-122"/>
              </a:rPr>
              <a:t>cout</a:t>
            </a:r>
            <a:r>
              <a:rPr lang="en-US" altLang="zh-CN" dirty="0">
                <a:latin typeface="华文新魏" panose="02010800040101010101" pitchFamily="2" charset="-122"/>
                <a:ea typeface="华文新魏" panose="02010800040101010101" pitchFamily="2" charset="-122"/>
              </a:rPr>
              <a:t> &lt;&lt; "y=" &lt;&lt; y&lt;&lt; </a:t>
            </a:r>
            <a:r>
              <a:rPr lang="en-US" altLang="zh-CN" dirty="0" err="1">
                <a:latin typeface="华文新魏" panose="02010800040101010101" pitchFamily="2" charset="-122"/>
                <a:ea typeface="华文新魏" panose="02010800040101010101" pitchFamily="2" charset="-122"/>
              </a:rPr>
              <a:t>endl</a:t>
            </a:r>
            <a:r>
              <a:rPr lang="en-US" altLang="zh-CN" dirty="0">
                <a:latin typeface="华文新魏" panose="02010800040101010101" pitchFamily="2" charset="-122"/>
                <a:ea typeface="华文新魏" panose="02010800040101010101" pitchFamily="2" charset="-122"/>
              </a:rPr>
              <a:t>;	//</a:t>
            </a:r>
            <a:r>
              <a:rPr lang="zh-CN" altLang="en-US" dirty="0">
                <a:latin typeface="华文新魏" panose="02010800040101010101" pitchFamily="2" charset="-122"/>
                <a:ea typeface="华文新魏" panose="02010800040101010101" pitchFamily="2" charset="-122"/>
              </a:rPr>
              <a:t>输出结果</a:t>
            </a:r>
            <a:r>
              <a:rPr lang="en-US" altLang="zh-CN" dirty="0">
                <a:latin typeface="华文新魏" panose="02010800040101010101" pitchFamily="2" charset="-122"/>
                <a:ea typeface="华文新魏" panose="02010800040101010101" pitchFamily="2" charset="-122"/>
              </a:rPr>
              <a:t>y=0 </a:t>
            </a:r>
          </a:p>
          <a:p>
            <a:r>
              <a:rPr lang="en-US" altLang="zh-CN" dirty="0">
                <a:latin typeface="华文新魏" panose="02010800040101010101" pitchFamily="2" charset="-122"/>
                <a:ea typeface="华文新魏" panose="02010800040101010101" pitchFamily="2" charset="-122"/>
              </a:rPr>
              <a:t>    </a:t>
            </a:r>
            <a:r>
              <a:rPr lang="en-US" altLang="zh-CN" dirty="0" err="1">
                <a:solidFill>
                  <a:srgbClr val="FF0000"/>
                </a:solidFill>
                <a:latin typeface="华文新魏" panose="02010800040101010101" pitchFamily="2" charset="-122"/>
                <a:ea typeface="华文新魏" panose="02010800040101010101" pitchFamily="2" charset="-122"/>
              </a:rPr>
              <a:t>const_cast</a:t>
            </a:r>
            <a:r>
              <a:rPr lang="en-US" altLang="zh-CN" dirty="0">
                <a:solidFill>
                  <a:srgbClr val="FF0000"/>
                </a:solidFill>
                <a:latin typeface="华文新魏" panose="02010800040101010101" pitchFamily="2" charset="-122"/>
                <a:ea typeface="华文新魏" panose="02010800040101010101" pitchFamily="2" charset="-122"/>
              </a:rPr>
              <a:t>&lt;int &amp;&gt;(x) </a:t>
            </a:r>
            <a:r>
              <a:rPr lang="en-US" altLang="zh-CN" dirty="0">
                <a:latin typeface="华文新魏" panose="02010800040101010101" pitchFamily="2" charset="-122"/>
                <a:ea typeface="华文新魏" panose="02010800040101010101" pitchFamily="2" charset="-122"/>
              </a:rPr>
              <a:t>= 10;	//</a:t>
            </a:r>
            <a:r>
              <a:rPr lang="zh-CN" altLang="en-US" dirty="0">
                <a:latin typeface="华文新魏" panose="02010800040101010101" pitchFamily="2" charset="-122"/>
                <a:ea typeface="华文新魏" panose="02010800040101010101" pitchFamily="2" charset="-122"/>
              </a:rPr>
              <a:t>等价于*</a:t>
            </a:r>
            <a:r>
              <a:rPr lang="en-US" altLang="zh-CN" dirty="0">
                <a:latin typeface="华文新魏" panose="02010800040101010101" pitchFamily="2" charset="-122"/>
                <a:ea typeface="华文新魏" panose="02010800040101010101" pitchFamily="2" charset="-122"/>
              </a:rPr>
              <a:t>(int *)&amp;x = 10</a:t>
            </a:r>
          </a:p>
          <a:p>
            <a:r>
              <a:rPr lang="en-US" altLang="zh-CN" dirty="0">
                <a:latin typeface="华文新魏" panose="02010800040101010101" pitchFamily="2" charset="-122"/>
                <a:ea typeface="华文新魏" panose="02010800040101010101" pitchFamily="2" charset="-122"/>
              </a:rPr>
              <a:t>    y = x;</a:t>
            </a:r>
          </a:p>
          <a:p>
            <a:r>
              <a:rPr lang="en-US" altLang="zh-CN" dirty="0">
                <a:latin typeface="华文新魏" panose="02010800040101010101" pitchFamily="2" charset="-122"/>
                <a:ea typeface="华文新魏" panose="02010800040101010101" pitchFamily="2" charset="-122"/>
              </a:rPr>
              <a:t>    </a:t>
            </a:r>
            <a:r>
              <a:rPr lang="en-US" altLang="zh-CN" dirty="0" err="1">
                <a:latin typeface="华文新魏" panose="02010800040101010101" pitchFamily="2" charset="-122"/>
                <a:ea typeface="华文新魏" panose="02010800040101010101" pitchFamily="2" charset="-122"/>
              </a:rPr>
              <a:t>cout</a:t>
            </a:r>
            <a:r>
              <a:rPr lang="en-US" altLang="zh-CN" dirty="0">
                <a:latin typeface="华文新魏" panose="02010800040101010101" pitchFamily="2" charset="-122"/>
                <a:ea typeface="华文新魏" panose="02010800040101010101" pitchFamily="2" charset="-122"/>
              </a:rPr>
              <a:t> &lt;&lt; "y=" &lt;&lt; y &lt;&lt; </a:t>
            </a:r>
            <a:r>
              <a:rPr lang="en-US" altLang="zh-CN" dirty="0" err="1">
                <a:latin typeface="华文新魏" panose="02010800040101010101" pitchFamily="2" charset="-122"/>
                <a:ea typeface="华文新魏" panose="02010800040101010101" pitchFamily="2" charset="-122"/>
              </a:rPr>
              <a:t>endl</a:t>
            </a:r>
            <a:r>
              <a:rPr lang="en-US" altLang="zh-CN" dirty="0">
                <a:latin typeface="华文新魏" panose="02010800040101010101" pitchFamily="2" charset="-122"/>
                <a:ea typeface="华文新魏" panose="02010800040101010101" pitchFamily="2" charset="-122"/>
              </a:rPr>
              <a:t>;	//</a:t>
            </a:r>
            <a:r>
              <a:rPr lang="zh-CN" altLang="en-US" dirty="0">
                <a:latin typeface="华文新魏" panose="02010800040101010101" pitchFamily="2" charset="-122"/>
                <a:ea typeface="华文新魏" panose="02010800040101010101" pitchFamily="2" charset="-122"/>
              </a:rPr>
              <a:t>输出结果</a:t>
            </a:r>
            <a:r>
              <a:rPr lang="en-US" altLang="zh-CN" dirty="0">
                <a:latin typeface="华文新魏" panose="02010800040101010101" pitchFamily="2" charset="-122"/>
                <a:ea typeface="华文新魏" panose="02010800040101010101" pitchFamily="2" charset="-122"/>
              </a:rPr>
              <a:t>y=0</a:t>
            </a:r>
          </a:p>
          <a:p>
            <a:r>
              <a:rPr lang="en-US" altLang="zh-CN" dirty="0">
                <a:latin typeface="华文新魏" panose="02010800040101010101" pitchFamily="2" charset="-122"/>
                <a:ea typeface="华文新魏" panose="02010800040101010101" pitchFamily="2" charset="-122"/>
              </a:rPr>
              <a:t>}</a:t>
            </a:r>
          </a:p>
          <a:p>
            <a:endParaRPr lang="en-US" altLang="zh-CN" dirty="0">
              <a:latin typeface="华文新魏" panose="02010800040101010101" pitchFamily="2" charset="-122"/>
              <a:ea typeface="华文新魏" panose="02010800040101010101" pitchFamily="2" charset="-122"/>
            </a:endParaRPr>
          </a:p>
        </p:txBody>
      </p:sp>
      <p:sp>
        <p:nvSpPr>
          <p:cNvPr id="7" name="文本框 6">
            <a:extLst>
              <a:ext uri="{FF2B5EF4-FFF2-40B4-BE49-F238E27FC236}">
                <a16:creationId xmlns:a16="http://schemas.microsoft.com/office/drawing/2014/main" id="{4C65588B-C32B-40D9-9191-678ADB5CDF8F}"/>
              </a:ext>
            </a:extLst>
          </p:cNvPr>
          <p:cNvSpPr txBox="1"/>
          <p:nvPr/>
        </p:nvSpPr>
        <p:spPr>
          <a:xfrm>
            <a:off x="9570128" y="2044082"/>
            <a:ext cx="2435708" cy="1477328"/>
          </a:xfrm>
          <a:prstGeom prst="rect">
            <a:avLst/>
          </a:prstGeom>
          <a:noFill/>
        </p:spPr>
        <p:txBody>
          <a:bodyPr wrap="square">
            <a:spAutoFit/>
          </a:bodyPr>
          <a:lstStyle/>
          <a:p>
            <a:r>
              <a:rPr lang="zh-CN" altLang="en-US" dirty="0">
                <a:latin typeface="华文新魏" panose="02010800040101010101" pitchFamily="2" charset="-122"/>
                <a:ea typeface="华文新魏" panose="02010800040101010101" pitchFamily="2" charset="-122"/>
              </a:rPr>
              <a:t>程序的输出结果如下。</a:t>
            </a:r>
          </a:p>
          <a:p>
            <a:endParaRPr lang="zh-CN" altLang="en-US"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x=0</a:t>
            </a:r>
          </a:p>
          <a:p>
            <a:r>
              <a:rPr lang="en-US" altLang="zh-CN" dirty="0">
                <a:latin typeface="华文新魏" panose="02010800040101010101" pitchFamily="2" charset="-122"/>
                <a:ea typeface="华文新魏" panose="02010800040101010101" pitchFamily="2" charset="-122"/>
              </a:rPr>
              <a:t>y=0</a:t>
            </a:r>
          </a:p>
          <a:p>
            <a:r>
              <a:rPr lang="en-US" altLang="zh-CN" dirty="0">
                <a:latin typeface="华文新魏" panose="02010800040101010101" pitchFamily="2" charset="-122"/>
                <a:ea typeface="华文新魏" panose="02010800040101010101" pitchFamily="2" charset="-122"/>
              </a:rPr>
              <a:t>y=0</a:t>
            </a:r>
          </a:p>
        </p:txBody>
      </p:sp>
      <p:sp>
        <p:nvSpPr>
          <p:cNvPr id="3" name="矩形 2">
            <a:extLst>
              <a:ext uri="{FF2B5EF4-FFF2-40B4-BE49-F238E27FC236}">
                <a16:creationId xmlns:a16="http://schemas.microsoft.com/office/drawing/2014/main" id="{A607EB2B-DE08-468D-ACDB-84ADD2638745}"/>
              </a:ext>
            </a:extLst>
          </p:cNvPr>
          <p:cNvSpPr/>
          <p:nvPr/>
        </p:nvSpPr>
        <p:spPr>
          <a:xfrm>
            <a:off x="3427412" y="6367794"/>
            <a:ext cx="5961888" cy="369332"/>
          </a:xfrm>
          <a:prstGeom prst="rect">
            <a:avLst/>
          </a:prstGeom>
        </p:spPr>
        <p:txBody>
          <a:bodyPr wrap="none">
            <a:spAutoFit/>
          </a:bodyPr>
          <a:lstStyle/>
          <a:p>
            <a:r>
              <a:rPr lang="zh-CN" altLang="en-US" b="1" dirty="0">
                <a:latin typeface="华文新魏" panose="02010800040101010101" pitchFamily="2" charset="-122"/>
                <a:ea typeface="华文新魏" panose="02010800040101010101" pitchFamily="2" charset="-122"/>
              </a:rPr>
              <a:t>只读变量</a:t>
            </a:r>
            <a:r>
              <a:rPr lang="en-US" altLang="zh-CN" b="1" dirty="0">
                <a:latin typeface="华文新魏" panose="02010800040101010101" pitchFamily="2" charset="-122"/>
                <a:ea typeface="华文新魏" panose="02010800040101010101" pitchFamily="2" charset="-122"/>
              </a:rPr>
              <a:t>x</a:t>
            </a:r>
            <a:r>
              <a:rPr lang="zh-CN" altLang="en-US" b="1" dirty="0">
                <a:latin typeface="华文新魏" panose="02010800040101010101" pitchFamily="2" charset="-122"/>
                <a:ea typeface="华文新魏" panose="02010800040101010101" pitchFamily="2" charset="-122"/>
              </a:rPr>
              <a:t>，</a:t>
            </a:r>
            <a:r>
              <a:rPr lang="en-US" altLang="zh-CN" b="1" dirty="0">
                <a:latin typeface="华文新魏" panose="02010800040101010101" pitchFamily="2" charset="-122"/>
                <a:ea typeface="华文新魏" panose="02010800040101010101" pitchFamily="2" charset="-122"/>
              </a:rPr>
              <a:t>y</a:t>
            </a:r>
            <a:r>
              <a:rPr lang="zh-CN" altLang="en-US" b="1" dirty="0">
                <a:latin typeface="华文新魏" panose="02010800040101010101" pitchFamily="2" charset="-122"/>
                <a:ea typeface="华文新魏" panose="02010800040101010101" pitchFamily="2" charset="-122"/>
              </a:rPr>
              <a:t>，</a:t>
            </a:r>
            <a:r>
              <a:rPr lang="zh-CN" altLang="en-US" b="1" dirty="0">
                <a:solidFill>
                  <a:srgbClr val="FF0000"/>
                </a:solidFill>
                <a:latin typeface="华文新魏" panose="02010800040101010101" pitchFamily="2" charset="-122"/>
                <a:ea typeface="华文新魏" panose="02010800040101010101" pitchFamily="2" charset="-122"/>
              </a:rPr>
              <a:t>内存分配在受保护的区域。因此其值不变</a:t>
            </a:r>
            <a:endParaRPr lang="zh-CN" altLang="en-US" dirty="0"/>
          </a:p>
        </p:txBody>
      </p:sp>
    </p:spTree>
    <p:extLst>
      <p:ext uri="{BB962C8B-B14F-4D97-AF65-F5344CB8AC3E}">
        <p14:creationId xmlns:p14="http://schemas.microsoft.com/office/powerpoint/2010/main" val="2480897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灯片编号占位符 5"/>
          <p:cNvSpPr>
            <a:spLocks noGrp="1"/>
          </p:cNvSpPr>
          <p:nvPr>
            <p:ph type="sldNum" sz="quarter" idx="12"/>
          </p:nvPr>
        </p:nvSpPr>
        <p:spPr>
          <a:noFill/>
        </p:spPr>
        <p:txBody>
          <a:bodyPr/>
          <a:lstStyle/>
          <a:p>
            <a:fld id="{3F1CBB95-E14E-43D6-B23B-78CC99336EF0}" type="slidenum">
              <a:rPr lang="en-US" altLang="zh-CN" smtClean="0">
                <a:latin typeface="华文新魏" panose="02010800040101010101" pitchFamily="2" charset="-122"/>
                <a:ea typeface="华文新魏" panose="02010800040101010101" pitchFamily="2" charset="-122"/>
              </a:rPr>
              <a:pPr/>
              <a:t>8</a:t>
            </a:fld>
            <a:endParaRPr lang="en-US" altLang="zh-CN">
              <a:latin typeface="华文新魏" panose="02010800040101010101" pitchFamily="2" charset="-122"/>
              <a:ea typeface="华文新魏" panose="02010800040101010101" pitchFamily="2" charset="-122"/>
            </a:endParaRPr>
          </a:p>
        </p:txBody>
      </p:sp>
      <p:sp>
        <p:nvSpPr>
          <p:cNvPr id="8" name="TextBox 5">
            <a:extLst>
              <a:ext uri="{FF2B5EF4-FFF2-40B4-BE49-F238E27FC236}">
                <a16:creationId xmlns:a16="http://schemas.microsoft.com/office/drawing/2014/main" id="{3364E13C-7828-4004-AD48-745503E66B92}"/>
              </a:ext>
            </a:extLst>
          </p:cNvPr>
          <p:cNvSpPr txBox="1">
            <a:spLocks noChangeArrowheads="1"/>
          </p:cNvSpPr>
          <p:nvPr/>
        </p:nvSpPr>
        <p:spPr bwMode="auto">
          <a:xfrm>
            <a:off x="514500" y="168747"/>
            <a:ext cx="11331136" cy="6552728"/>
          </a:xfrm>
          <a:prstGeom prst="rect">
            <a:avLst/>
          </a:prstGeom>
          <a:solidFill>
            <a:schemeClr val="accent6">
              <a:lumMod val="75000"/>
              <a:alpha val="44000"/>
            </a:schemeClr>
          </a:solidFill>
          <a:ln w="9525">
            <a:solidFill>
              <a:schemeClr val="accent1"/>
            </a:solidFill>
            <a:miter lim="800000"/>
            <a:headEnd/>
            <a:tailEnd/>
          </a:ln>
        </p:spPr>
        <p:txBody>
          <a:bodyPr/>
          <a:lstStyle/>
          <a:p>
            <a:pPr>
              <a:lnSpc>
                <a:spcPct val="114000"/>
              </a:lnSpc>
              <a:spcBef>
                <a:spcPct val="0"/>
              </a:spcBef>
              <a:buFontTx/>
              <a:buNone/>
            </a:pPr>
            <a:r>
              <a:rPr lang="en-US" altLang="zh-CN" sz="2000" b="1" dirty="0">
                <a:solidFill>
                  <a:srgbClr val="FF0000"/>
                </a:solidFill>
                <a:latin typeface="华文新魏" panose="02010800040101010101" pitchFamily="2" charset="-122"/>
                <a:ea typeface="华文新魏" panose="02010800040101010101" pitchFamily="2" charset="-122"/>
              </a:rPr>
              <a:t>const int z = 100;  //</a:t>
            </a:r>
            <a:r>
              <a:rPr lang="zh-CN" altLang="en-US" sz="2000" b="1" dirty="0">
                <a:solidFill>
                  <a:srgbClr val="FF0000"/>
                </a:solidFill>
                <a:latin typeface="华文新魏" panose="02010800040101010101" pitchFamily="2" charset="-122"/>
                <a:ea typeface="华文新魏" panose="02010800040101010101" pitchFamily="2" charset="-122"/>
              </a:rPr>
              <a:t>即只读全局变量</a:t>
            </a:r>
            <a:endParaRPr lang="en-US" altLang="zh-CN" sz="2000" b="1" dirty="0">
              <a:solidFill>
                <a:srgbClr val="FF0000"/>
              </a:solidFill>
              <a:latin typeface="华文新魏" panose="02010800040101010101" pitchFamily="2" charset="-122"/>
              <a:ea typeface="华文新魏" panose="02010800040101010101" pitchFamily="2" charset="-122"/>
            </a:endParaRPr>
          </a:p>
          <a:p>
            <a:pPr>
              <a:lnSpc>
                <a:spcPct val="114000"/>
              </a:lnSpc>
              <a:spcBef>
                <a:spcPct val="0"/>
              </a:spcBef>
              <a:buFontTx/>
              <a:buNone/>
            </a:pPr>
            <a:r>
              <a:rPr lang="en-US" altLang="zh-CN" sz="2000" b="1" dirty="0">
                <a:latin typeface="华文新魏" panose="02010800040101010101" pitchFamily="2" charset="-122"/>
                <a:ea typeface="华文新魏" panose="02010800040101010101" pitchFamily="2" charset="-122"/>
              </a:rPr>
              <a:t>struct A {</a:t>
            </a:r>
          </a:p>
          <a:p>
            <a:pPr>
              <a:lnSpc>
                <a:spcPct val="114000"/>
              </a:lnSpc>
              <a:spcBef>
                <a:spcPct val="0"/>
              </a:spcBef>
              <a:buFontTx/>
              <a:buNone/>
            </a:pPr>
            <a:r>
              <a:rPr lang="en-US" altLang="zh-CN" sz="2000" b="1" dirty="0">
                <a:latin typeface="华文新魏" panose="02010800040101010101" pitchFamily="2" charset="-122"/>
                <a:ea typeface="华文新魏" panose="02010800040101010101" pitchFamily="2" charset="-122"/>
              </a:rPr>
              <a:t>	const int i = 10;</a:t>
            </a:r>
          </a:p>
          <a:p>
            <a:pPr>
              <a:lnSpc>
                <a:spcPct val="114000"/>
              </a:lnSpc>
              <a:spcBef>
                <a:spcPct val="0"/>
              </a:spcBef>
              <a:buFontTx/>
              <a:buNone/>
            </a:pPr>
            <a:r>
              <a:rPr lang="en-US" altLang="zh-CN" sz="2000" b="1" dirty="0">
                <a:latin typeface="华文新魏" panose="02010800040101010101" pitchFamily="2" charset="-122"/>
                <a:ea typeface="华文新魏" panose="02010800040101010101" pitchFamily="2" charset="-122"/>
              </a:rPr>
              <a:t>}a;</a:t>
            </a:r>
          </a:p>
          <a:p>
            <a:pPr>
              <a:lnSpc>
                <a:spcPct val="114000"/>
              </a:lnSpc>
              <a:spcBef>
                <a:spcPct val="0"/>
              </a:spcBef>
              <a:buFontTx/>
              <a:buNone/>
            </a:pPr>
            <a:endParaRPr lang="en-US" altLang="zh-CN" sz="2000" b="1" dirty="0">
              <a:latin typeface="华文新魏" panose="02010800040101010101" pitchFamily="2" charset="-122"/>
              <a:ea typeface="华文新魏" panose="02010800040101010101" pitchFamily="2" charset="-122"/>
            </a:endParaRPr>
          </a:p>
          <a:p>
            <a:pPr>
              <a:lnSpc>
                <a:spcPct val="114000"/>
              </a:lnSpc>
              <a:spcBef>
                <a:spcPct val="0"/>
              </a:spcBef>
              <a:buFontTx/>
              <a:buNone/>
            </a:pPr>
            <a:r>
              <a:rPr lang="en-US" altLang="zh-CN" sz="2000" b="1" dirty="0">
                <a:latin typeface="华文新魏" panose="02010800040101010101" pitchFamily="2" charset="-122"/>
                <a:ea typeface="华文新魏" panose="02010800040101010101" pitchFamily="2" charset="-122"/>
              </a:rPr>
              <a:t>void test3() {</a:t>
            </a:r>
          </a:p>
          <a:p>
            <a:pPr>
              <a:lnSpc>
                <a:spcPct val="114000"/>
              </a:lnSpc>
              <a:spcBef>
                <a:spcPct val="0"/>
              </a:spcBef>
              <a:buFontTx/>
              <a:buNone/>
            </a:pPr>
            <a:r>
              <a:rPr lang="en-US" altLang="zh-CN" sz="2000" b="1" dirty="0">
                <a:latin typeface="华文新魏" panose="02010800040101010101" pitchFamily="2" charset="-122"/>
                <a:ea typeface="华文新魏" panose="02010800040101010101" pitchFamily="2" charset="-122"/>
              </a:rPr>
              <a:t>	int x = 0;</a:t>
            </a:r>
          </a:p>
          <a:p>
            <a:pPr>
              <a:lnSpc>
                <a:spcPct val="114000"/>
              </a:lnSpc>
              <a:spcBef>
                <a:spcPct val="0"/>
              </a:spcBef>
              <a:buFontTx/>
              <a:buNone/>
            </a:pPr>
            <a:r>
              <a:rPr lang="en-US" altLang="zh-CN" sz="2000" b="1" dirty="0">
                <a:latin typeface="华文新魏" panose="02010800040101010101" pitchFamily="2" charset="-122"/>
                <a:ea typeface="华文新魏" panose="02010800040101010101" pitchFamily="2" charset="-122"/>
              </a:rPr>
              <a:t>	((int &amp;)x) = 8;	//</a:t>
            </a:r>
            <a:r>
              <a:rPr lang="zh-CN" altLang="en-US" sz="2000" b="1" dirty="0">
                <a:latin typeface="华文新魏" panose="02010800040101010101" pitchFamily="2" charset="-122"/>
                <a:ea typeface="华文新魏" panose="02010800040101010101" pitchFamily="2" charset="-122"/>
              </a:rPr>
              <a:t>正确：</a:t>
            </a:r>
            <a:r>
              <a:rPr lang="en-US" altLang="zh-CN" sz="2000" b="1" dirty="0">
                <a:latin typeface="华文新魏" panose="02010800040101010101" pitchFamily="2" charset="-122"/>
                <a:ea typeface="华文新魏" panose="02010800040101010101" pitchFamily="2" charset="-122"/>
              </a:rPr>
              <a:t>x=8</a:t>
            </a:r>
            <a:r>
              <a:rPr lang="zh-CN" altLang="en-US" sz="2000" b="1" dirty="0">
                <a:latin typeface="华文新魏" panose="02010800040101010101" pitchFamily="2" charset="-122"/>
                <a:ea typeface="华文新魏" panose="02010800040101010101" pitchFamily="2" charset="-122"/>
              </a:rPr>
              <a:t>，用的不是最基本的简单类型，而是引用类型</a:t>
            </a:r>
            <a:r>
              <a:rPr lang="en-US" altLang="zh-CN" sz="2000" b="1" dirty="0">
                <a:latin typeface="华文新魏" panose="02010800040101010101" pitchFamily="2" charset="-122"/>
                <a:ea typeface="华文新魏" panose="02010800040101010101" pitchFamily="2" charset="-122"/>
              </a:rPr>
              <a:t>int &amp;</a:t>
            </a:r>
          </a:p>
          <a:p>
            <a:pPr>
              <a:lnSpc>
                <a:spcPct val="114000"/>
              </a:lnSpc>
              <a:spcBef>
                <a:spcPct val="0"/>
              </a:spcBef>
              <a:buFontTx/>
              <a:buNone/>
            </a:pPr>
            <a:r>
              <a:rPr lang="en-US" altLang="zh-CN" sz="2000" b="1" dirty="0">
                <a:latin typeface="华文新魏" panose="02010800040101010101" pitchFamily="2" charset="-122"/>
                <a:ea typeface="华文新魏" panose="02010800040101010101" pitchFamily="2" charset="-122"/>
              </a:rPr>
              <a:t>	const  int y = 9;</a:t>
            </a:r>
          </a:p>
          <a:p>
            <a:pPr>
              <a:lnSpc>
                <a:spcPct val="114000"/>
              </a:lnSpc>
              <a:spcBef>
                <a:spcPct val="0"/>
              </a:spcBef>
              <a:buFontTx/>
              <a:buNone/>
            </a:pPr>
            <a:r>
              <a:rPr lang="en-US" altLang="zh-CN" sz="2000" b="1" dirty="0">
                <a:latin typeface="华文新魏" panose="02010800040101010101" pitchFamily="2" charset="-122"/>
                <a:ea typeface="华文新魏" panose="02010800040101010101" pitchFamily="2" charset="-122"/>
              </a:rPr>
              <a:t>	((int &amp;)y) = 10;	//y</a:t>
            </a:r>
            <a:r>
              <a:rPr lang="zh-CN" altLang="en-US" sz="2000" b="1" dirty="0">
                <a:latin typeface="华文新魏" panose="02010800040101010101" pitchFamily="2" charset="-122"/>
                <a:ea typeface="华文新魏" panose="02010800040101010101" pitchFamily="2" charset="-122"/>
              </a:rPr>
              <a:t>的结果仍然为</a:t>
            </a:r>
            <a:r>
              <a:rPr lang="en-US" altLang="zh-CN" sz="2000" b="1" dirty="0">
                <a:latin typeface="华文新魏" panose="02010800040101010101" pitchFamily="2" charset="-122"/>
                <a:ea typeface="华文新魏" panose="02010800040101010101" pitchFamily="2" charset="-122"/>
              </a:rPr>
              <a:t>9</a:t>
            </a:r>
            <a:r>
              <a:rPr lang="zh-CN" altLang="en-US" sz="2000" b="1" dirty="0">
                <a:latin typeface="华文新魏" panose="02010800040101010101" pitchFamily="2" charset="-122"/>
                <a:ea typeface="华文新魏" panose="02010800040101010101" pitchFamily="2" charset="-122"/>
              </a:rPr>
              <a:t>，如是全局变量如此赋值可引起程序异常（内存页面保护）</a:t>
            </a:r>
          </a:p>
          <a:p>
            <a:pPr>
              <a:lnSpc>
                <a:spcPct val="114000"/>
              </a:lnSpc>
              <a:spcBef>
                <a:spcPct val="0"/>
              </a:spcBef>
              <a:buFontTx/>
              <a:buNone/>
            </a:pPr>
            <a:r>
              <a:rPr lang="zh-CN" altLang="en-US"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cout</a:t>
            </a:r>
            <a:r>
              <a:rPr lang="en-US" altLang="zh-CN" sz="2000" b="1" dirty="0">
                <a:latin typeface="华文新魏" panose="02010800040101010101" pitchFamily="2" charset="-122"/>
                <a:ea typeface="华文新魏" panose="02010800040101010101" pitchFamily="2" charset="-122"/>
              </a:rPr>
              <a:t> &lt;&lt; y &lt;&lt; </a:t>
            </a:r>
            <a:r>
              <a:rPr lang="en-US" altLang="zh-CN" sz="2000" b="1" dirty="0" err="1">
                <a:latin typeface="华文新魏" panose="02010800040101010101" pitchFamily="2" charset="-122"/>
                <a:ea typeface="华文新魏" panose="02010800040101010101" pitchFamily="2" charset="-122"/>
              </a:rPr>
              <a:t>endl</a:t>
            </a:r>
            <a:r>
              <a:rPr lang="en-US" altLang="zh-CN" sz="20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还是输出</a:t>
            </a:r>
            <a:r>
              <a:rPr lang="en-US" altLang="zh-CN" sz="2000" b="1" dirty="0">
                <a:latin typeface="华文新魏" panose="02010800040101010101" pitchFamily="2" charset="-122"/>
                <a:ea typeface="华文新魏" panose="02010800040101010101" pitchFamily="2" charset="-122"/>
              </a:rPr>
              <a:t>9</a:t>
            </a:r>
          </a:p>
          <a:p>
            <a:pPr>
              <a:lnSpc>
                <a:spcPct val="114000"/>
              </a:lnSpc>
              <a:spcBef>
                <a:spcPct val="0"/>
              </a:spcBef>
              <a:buFontTx/>
              <a:buNone/>
            </a:pPr>
            <a:r>
              <a:rPr lang="en-US" altLang="zh-CN" sz="2000" b="1" dirty="0">
                <a:latin typeface="华文新魏" panose="02010800040101010101" pitchFamily="2" charset="-122"/>
                <a:ea typeface="华文新魏" panose="02010800040101010101" pitchFamily="2" charset="-122"/>
              </a:rPr>
              <a:t>//	((int &amp;)z) = 20;	//</a:t>
            </a:r>
            <a:r>
              <a:rPr lang="zh-CN" altLang="en-US" sz="2000" b="1" dirty="0">
                <a:solidFill>
                  <a:srgbClr val="FF0000"/>
                </a:solidFill>
                <a:latin typeface="华文新魏" panose="02010800040101010101" pitchFamily="2" charset="-122"/>
                <a:ea typeface="华文新魏" panose="02010800040101010101" pitchFamily="2" charset="-122"/>
              </a:rPr>
              <a:t>试图这样修改，运行时异常。</a:t>
            </a:r>
            <a:r>
              <a:rPr lang="en-US" altLang="zh-CN" dirty="0"/>
              <a:t> </a:t>
            </a:r>
            <a:r>
              <a:rPr lang="zh-CN" altLang="en-US" sz="2000" b="1" dirty="0">
                <a:solidFill>
                  <a:srgbClr val="FF0000"/>
                </a:solidFill>
                <a:latin typeface="华文新魏" panose="02010800040101010101" pitchFamily="2" charset="-122"/>
                <a:ea typeface="华文新魏" panose="02010800040101010101" pitchFamily="2" charset="-122"/>
              </a:rPr>
              <a:t>等价于*</a:t>
            </a:r>
            <a:r>
              <a:rPr lang="en-US" altLang="zh-CN" sz="2000" b="1" dirty="0">
                <a:solidFill>
                  <a:srgbClr val="FF0000"/>
                </a:solidFill>
                <a:latin typeface="华文新魏" panose="02010800040101010101" pitchFamily="2" charset="-122"/>
                <a:ea typeface="华文新魏" panose="02010800040101010101" pitchFamily="2" charset="-122"/>
              </a:rPr>
              <a:t>((int *)&amp;z) = 20;</a:t>
            </a:r>
            <a:endParaRPr lang="zh-CN" altLang="en-US" sz="2000" b="1" dirty="0">
              <a:solidFill>
                <a:srgbClr val="FF0000"/>
              </a:solidFill>
              <a:latin typeface="华文新魏" panose="02010800040101010101" pitchFamily="2" charset="-122"/>
              <a:ea typeface="华文新魏" panose="02010800040101010101" pitchFamily="2" charset="-122"/>
            </a:endParaRPr>
          </a:p>
          <a:p>
            <a:pPr>
              <a:lnSpc>
                <a:spcPct val="114000"/>
              </a:lnSpc>
              <a:spcBef>
                <a:spcPct val="0"/>
              </a:spcBef>
              <a:buFontTx/>
              <a:buNone/>
            </a:pPr>
            <a:endParaRPr lang="en-US" altLang="zh-CN" sz="2000" b="1" dirty="0">
              <a:latin typeface="华文新魏" panose="02010800040101010101" pitchFamily="2" charset="-122"/>
              <a:ea typeface="华文新魏" panose="02010800040101010101" pitchFamily="2" charset="-122"/>
            </a:endParaRPr>
          </a:p>
          <a:p>
            <a:pPr>
              <a:lnSpc>
                <a:spcPct val="114000"/>
              </a:lnSpc>
              <a:spcBef>
                <a:spcPct val="0"/>
              </a:spcBef>
              <a:buFontTx/>
              <a:buNone/>
            </a:pPr>
            <a:r>
              <a:rPr lang="en-US" altLang="zh-CN" sz="2000" b="1" dirty="0">
                <a:latin typeface="华文新魏" panose="02010800040101010101" pitchFamily="2" charset="-122"/>
                <a:ea typeface="华文新魏" panose="02010800040101010101" pitchFamily="2" charset="-122"/>
              </a:rPr>
              <a:t>	((int &amp;)</a:t>
            </a:r>
            <a:r>
              <a:rPr lang="en-US" altLang="zh-CN" sz="2000" b="1" dirty="0" err="1">
                <a:latin typeface="华文新魏" panose="02010800040101010101" pitchFamily="2" charset="-122"/>
                <a:ea typeface="华文新魏" panose="02010800040101010101" pitchFamily="2" charset="-122"/>
              </a:rPr>
              <a:t>a.i</a:t>
            </a:r>
            <a:r>
              <a:rPr lang="en-US" altLang="zh-CN" sz="2000" b="1" dirty="0">
                <a:latin typeface="华文新魏" panose="02010800040101010101" pitchFamily="2" charset="-122"/>
                <a:ea typeface="华文新魏" panose="02010800040101010101" pitchFamily="2" charset="-122"/>
              </a:rPr>
              <a:t>) = 20;	//</a:t>
            </a:r>
            <a:r>
              <a:rPr lang="zh-CN" altLang="en-US" sz="2000" b="1" dirty="0">
                <a:latin typeface="华文新魏" panose="02010800040101010101" pitchFamily="2" charset="-122"/>
                <a:ea typeface="华文新魏" panose="02010800040101010101" pitchFamily="2" charset="-122"/>
              </a:rPr>
              <a:t>修改为</a:t>
            </a:r>
            <a:r>
              <a:rPr lang="en-US" altLang="zh-CN" sz="2000" b="1" dirty="0">
                <a:latin typeface="华文新魏" panose="02010800040101010101" pitchFamily="2" charset="-122"/>
                <a:ea typeface="华文新魏" panose="02010800040101010101" pitchFamily="2" charset="-122"/>
              </a:rPr>
              <a:t>20</a:t>
            </a:r>
            <a:r>
              <a:rPr lang="zh-CN" altLang="en-US" sz="2000" b="1" dirty="0">
                <a:latin typeface="华文新魏" panose="02010800040101010101" pitchFamily="2" charset="-122"/>
                <a:ea typeface="华文新魏" panose="02010800040101010101" pitchFamily="2" charset="-122"/>
              </a:rPr>
              <a:t>，包含在类里的</a:t>
            </a:r>
            <a:r>
              <a:rPr lang="en-US" altLang="zh-CN" sz="2000" b="1" dirty="0">
                <a:latin typeface="华文新魏" panose="02010800040101010101" pitchFamily="2" charset="-122"/>
                <a:ea typeface="华文新魏" panose="02010800040101010101" pitchFamily="2" charset="-122"/>
              </a:rPr>
              <a:t>const</a:t>
            </a:r>
            <a:r>
              <a:rPr lang="zh-CN" altLang="en-US" sz="2000" b="1" dirty="0">
                <a:latin typeface="华文新魏" panose="02010800040101010101" pitchFamily="2" charset="-122"/>
                <a:ea typeface="华文新魏" panose="02010800040101010101" pitchFamily="2" charset="-122"/>
              </a:rPr>
              <a:t>变量不会优化，可修改</a:t>
            </a:r>
            <a:endParaRPr lang="en-US" altLang="zh-CN" sz="2000" b="1" dirty="0">
              <a:latin typeface="华文新魏" panose="02010800040101010101" pitchFamily="2" charset="-122"/>
              <a:ea typeface="华文新魏" panose="02010800040101010101" pitchFamily="2" charset="-122"/>
            </a:endParaRPr>
          </a:p>
          <a:p>
            <a:pPr>
              <a:lnSpc>
                <a:spcPct val="114000"/>
              </a:lnSpc>
              <a:spcBef>
                <a:spcPct val="0"/>
              </a:spcBef>
              <a:buFontTx/>
              <a:buNone/>
            </a:pPr>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cout</a:t>
            </a:r>
            <a:r>
              <a:rPr lang="en-US" altLang="zh-CN" sz="2000" b="1" dirty="0">
                <a:latin typeface="华文新魏" panose="02010800040101010101" pitchFamily="2" charset="-122"/>
                <a:ea typeface="华文新魏" panose="02010800040101010101" pitchFamily="2" charset="-122"/>
              </a:rPr>
              <a:t> &lt;&lt; </a:t>
            </a:r>
            <a:r>
              <a:rPr lang="en-US" altLang="zh-CN" sz="2000" b="1" dirty="0" err="1">
                <a:latin typeface="华文新魏" panose="02010800040101010101" pitchFamily="2" charset="-122"/>
                <a:ea typeface="华文新魏" panose="02010800040101010101" pitchFamily="2" charset="-122"/>
              </a:rPr>
              <a:t>a.i</a:t>
            </a:r>
            <a:r>
              <a:rPr lang="en-US" altLang="zh-CN" sz="2000" b="1" dirty="0">
                <a:latin typeface="华文新魏" panose="02010800040101010101" pitchFamily="2" charset="-122"/>
                <a:ea typeface="华文新魏" panose="02010800040101010101" pitchFamily="2" charset="-122"/>
              </a:rPr>
              <a:t> &lt;&lt; </a:t>
            </a:r>
            <a:r>
              <a:rPr lang="en-US" altLang="zh-CN" sz="2000" b="1" dirty="0" err="1">
                <a:latin typeface="华文新魏" panose="02010800040101010101" pitchFamily="2" charset="-122"/>
                <a:ea typeface="华文新魏" panose="02010800040101010101" pitchFamily="2" charset="-122"/>
              </a:rPr>
              <a:t>endl</a:t>
            </a:r>
            <a:r>
              <a:rPr lang="en-US" altLang="zh-CN" sz="20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输出</a:t>
            </a:r>
            <a:r>
              <a:rPr lang="en-US" altLang="zh-CN" sz="2000" b="1" dirty="0">
                <a:latin typeface="华文新魏" panose="02010800040101010101" pitchFamily="2" charset="-122"/>
                <a:ea typeface="华文新魏" panose="02010800040101010101" pitchFamily="2" charset="-122"/>
              </a:rPr>
              <a:t>20</a:t>
            </a:r>
          </a:p>
          <a:p>
            <a:pPr>
              <a:lnSpc>
                <a:spcPct val="114000"/>
              </a:lnSpc>
              <a:spcBef>
                <a:spcPct val="0"/>
              </a:spcBef>
              <a:buFontTx/>
              <a:buNone/>
            </a:pPr>
            <a:r>
              <a:rPr lang="en-US" altLang="zh-CN" sz="2000" b="1" dirty="0">
                <a:latin typeface="华文新魏" panose="02010800040101010101" pitchFamily="2" charset="-122"/>
                <a:ea typeface="华文新魏" panose="02010800040101010101" pitchFamily="2" charset="-122"/>
              </a:rPr>
              <a:t>}</a:t>
            </a:r>
          </a:p>
        </p:txBody>
      </p:sp>
    </p:spTree>
    <p:extLst>
      <p:ext uri="{BB962C8B-B14F-4D97-AF65-F5344CB8AC3E}">
        <p14:creationId xmlns:p14="http://schemas.microsoft.com/office/powerpoint/2010/main" val="3297854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12</a:t>
            </a:r>
            <a:r>
              <a:rPr lang="zh-CN" altLang="en-US" b="1" dirty="0">
                <a:latin typeface="隶书" panose="02010509060101010101" pitchFamily="49" charset="-122"/>
                <a:ea typeface="隶书" panose="02010509060101010101" pitchFamily="49" charset="-122"/>
              </a:rPr>
              <a:t>章</a:t>
            </a:r>
            <a:r>
              <a:rPr lang="en-US" altLang="zh-CN" b="1" dirty="0">
                <a:latin typeface="隶书" panose="02010509060101010101" pitchFamily="49" charset="-122"/>
                <a:ea typeface="隶书" panose="02010509060101010101" pitchFamily="49" charset="-122"/>
              </a:rPr>
              <a:t>  </a:t>
            </a:r>
            <a:r>
              <a:rPr lang="zh-CN" altLang="en-US" b="1" dirty="0">
                <a:latin typeface="隶书" panose="02010509060101010101" pitchFamily="49" charset="-122"/>
                <a:ea typeface="隶书" panose="02010509060101010101" pitchFamily="49" charset="-122"/>
              </a:rPr>
              <a:t>类型解析、转换与推导</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838199" y="1563469"/>
            <a:ext cx="10515600" cy="1865531"/>
          </a:xfrm>
        </p:spPr>
        <p:txBody>
          <a:bodyPr/>
          <a:lstStyle/>
          <a:p>
            <a:pPr>
              <a:buFont typeface="Wingdings" panose="05000000000000000000" pitchFamily="2" charset="2"/>
              <a:buChar char="u"/>
            </a:pPr>
            <a:r>
              <a:rPr lang="en-US" altLang="zh-CN" dirty="0">
                <a:latin typeface="华文新魏" panose="02010800040101010101" pitchFamily="2" charset="-122"/>
                <a:ea typeface="华文新魏" panose="02010800040101010101" pitchFamily="2" charset="-122"/>
              </a:rPr>
              <a:t>12.1  </a:t>
            </a:r>
            <a:r>
              <a:rPr lang="zh-CN" altLang="en-US" dirty="0">
                <a:latin typeface="华文新魏" panose="02010800040101010101" pitchFamily="2" charset="-122"/>
                <a:ea typeface="华文新魏" panose="02010800040101010101" pitchFamily="2" charset="-122"/>
              </a:rPr>
              <a:t>隐式与显式类型转换</a:t>
            </a:r>
          </a:p>
        </p:txBody>
      </p:sp>
      <p:sp>
        <p:nvSpPr>
          <p:cNvPr id="6" name="文本框 5">
            <a:extLst>
              <a:ext uri="{FF2B5EF4-FFF2-40B4-BE49-F238E27FC236}">
                <a16:creationId xmlns:a16="http://schemas.microsoft.com/office/drawing/2014/main" id="{2845B5B1-E0D9-48D9-A8B5-77F96D442EE8}"/>
              </a:ext>
            </a:extLst>
          </p:cNvPr>
          <p:cNvSpPr txBox="1"/>
          <p:nvPr/>
        </p:nvSpPr>
        <p:spPr>
          <a:xfrm>
            <a:off x="838198" y="2111992"/>
            <a:ext cx="10326625" cy="1153649"/>
          </a:xfrm>
          <a:prstGeom prst="rect">
            <a:avLst/>
          </a:prstGeom>
          <a:noFill/>
        </p:spPr>
        <p:txBody>
          <a:bodyPr wrap="square">
            <a:spAutoFit/>
          </a:bodyPr>
          <a:lstStyle/>
          <a:p>
            <a:pPr marL="228600"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但对类的</a:t>
            </a:r>
            <a:r>
              <a:rPr lang="zh-CN" altLang="en-US" sz="2400" b="1" dirty="0">
                <a:solidFill>
                  <a:srgbClr val="FF0000"/>
                </a:solidFill>
                <a:latin typeface="华文新魏" panose="02010800040101010101" pitchFamily="2" charset="-122"/>
                <a:ea typeface="华文新魏" panose="02010800040101010101" pitchFamily="2" charset="-122"/>
              </a:rPr>
              <a:t>只读数据成员</a:t>
            </a:r>
            <a:r>
              <a:rPr lang="zh-CN" altLang="en-US" sz="2400" b="1" dirty="0">
                <a:latin typeface="华文新魏" panose="02010800040101010101" pitchFamily="2" charset="-122"/>
                <a:ea typeface="华文新魏" panose="02010800040101010101" pitchFamily="2" charset="-122"/>
              </a:rPr>
              <a:t>，如果转换为可写左值，</a:t>
            </a:r>
            <a:r>
              <a:rPr lang="zh-CN" altLang="en-US" sz="2400" b="1" dirty="0">
                <a:solidFill>
                  <a:srgbClr val="FF0000"/>
                </a:solidFill>
                <a:latin typeface="华文新魏" panose="02010800040101010101" pitchFamily="2" charset="-122"/>
                <a:ea typeface="华文新魏" panose="02010800040101010101" pitchFamily="2" charset="-122"/>
              </a:rPr>
              <a:t>可以修改其值</a:t>
            </a:r>
            <a:r>
              <a:rPr lang="zh-CN" altLang="en-US" sz="2400" b="1" dirty="0">
                <a:latin typeface="华文新魏" panose="02010800040101010101" pitchFamily="2" charset="-122"/>
                <a:ea typeface="华文新魏" panose="02010800040101010101" pitchFamily="2" charset="-122"/>
              </a:rPr>
              <a:t>。</a:t>
            </a:r>
            <a:endParaRPr lang="en-US" altLang="zh-CN" sz="2400" b="1" dirty="0">
              <a:latin typeface="华文新魏" panose="02010800040101010101" pitchFamily="2" charset="-122"/>
              <a:ea typeface="华文新魏" panose="02010800040101010101" pitchFamily="2" charset="-122"/>
            </a:endParaRPr>
          </a:p>
          <a:p>
            <a:pPr marL="228600"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目前操作系统并不支持分层保护机制，无法在对象层和数据成员层同时提供保护。</a:t>
            </a:r>
            <a:r>
              <a:rPr lang="en-US" altLang="zh-CN" sz="2400" dirty="0">
                <a:latin typeface="华文新魏" panose="02010800040101010101" pitchFamily="2" charset="-122"/>
                <a:ea typeface="华文新魏" panose="02010800040101010101" pitchFamily="2" charset="-122"/>
              </a:rPr>
              <a:t> 【</a:t>
            </a:r>
            <a:r>
              <a:rPr lang="zh-CN" altLang="en-US" sz="2400" dirty="0">
                <a:latin typeface="华文新魏" panose="02010800040101010101" pitchFamily="2" charset="-122"/>
                <a:ea typeface="华文新魏" panose="02010800040101010101" pitchFamily="2" charset="-122"/>
              </a:rPr>
              <a:t>例</a:t>
            </a:r>
            <a:r>
              <a:rPr lang="en-US" altLang="zh-CN" sz="2400" dirty="0">
                <a:latin typeface="华文新魏" panose="02010800040101010101" pitchFamily="2" charset="-122"/>
                <a:ea typeface="华文新魏" panose="02010800040101010101" pitchFamily="2" charset="-122"/>
              </a:rPr>
              <a:t>12.4】</a:t>
            </a:r>
            <a:endParaRPr lang="en-US" altLang="zh-CN" sz="2400" b="1" dirty="0">
              <a:latin typeface="华文新魏" panose="02010800040101010101" pitchFamily="2" charset="-122"/>
              <a:ea typeface="华文新魏" panose="02010800040101010101" pitchFamily="2" charset="-122"/>
            </a:endParaRPr>
          </a:p>
        </p:txBody>
      </p:sp>
      <p:sp>
        <p:nvSpPr>
          <p:cNvPr id="7" name="文本框 6">
            <a:extLst>
              <a:ext uri="{FF2B5EF4-FFF2-40B4-BE49-F238E27FC236}">
                <a16:creationId xmlns:a16="http://schemas.microsoft.com/office/drawing/2014/main" id="{D8F0CB6E-B277-48E6-A272-78D022A1C619}"/>
              </a:ext>
            </a:extLst>
          </p:cNvPr>
          <p:cNvSpPr txBox="1"/>
          <p:nvPr/>
        </p:nvSpPr>
        <p:spPr>
          <a:xfrm>
            <a:off x="1027177" y="3265641"/>
            <a:ext cx="10515600" cy="3539430"/>
          </a:xfrm>
          <a:prstGeom prst="rect">
            <a:avLst/>
          </a:prstGeom>
          <a:noFill/>
        </p:spPr>
        <p:txBody>
          <a:bodyPr wrap="square">
            <a:spAutoFit/>
          </a:bodyPr>
          <a:lstStyle/>
          <a:p>
            <a:r>
              <a:rPr lang="en-US" altLang="zh-CN" sz="1600" b="1" dirty="0">
                <a:latin typeface="华文新魏" panose="02010800040101010101" pitchFamily="2" charset="-122"/>
                <a:ea typeface="华文新魏" panose="02010800040101010101" pitchFamily="2" charset="-122"/>
              </a:rPr>
              <a:t>struct T {		//</a:t>
            </a:r>
            <a:r>
              <a:rPr lang="zh-CN" altLang="en-US" sz="1600" b="1" dirty="0">
                <a:latin typeface="华文新魏" panose="02010800040101010101" pitchFamily="2" charset="-122"/>
                <a:ea typeface="华文新魏" panose="02010800040101010101" pitchFamily="2" charset="-122"/>
              </a:rPr>
              <a:t>例</a:t>
            </a:r>
            <a:r>
              <a:rPr lang="en-US" altLang="zh-CN" sz="1600" b="1" dirty="0">
                <a:latin typeface="华文新魏" panose="02010800040101010101" pitchFamily="2" charset="-122"/>
                <a:ea typeface="华文新魏" panose="02010800040101010101" pitchFamily="2" charset="-122"/>
              </a:rPr>
              <a:t>12.4</a:t>
            </a:r>
          </a:p>
          <a:p>
            <a:r>
              <a:rPr lang="en-US" altLang="zh-CN" sz="1600" b="1" dirty="0">
                <a:latin typeface="华文新魏" panose="02010800040101010101" pitchFamily="2" charset="-122"/>
                <a:ea typeface="华文新魏" panose="02010800040101010101" pitchFamily="2" charset="-122"/>
              </a:rPr>
              <a:t>    int  x=0;	//</a:t>
            </a:r>
            <a:r>
              <a:rPr lang="zh-CN" altLang="en-US" sz="1600" b="1" dirty="0">
                <a:latin typeface="华文新魏" panose="02010800040101010101" pitchFamily="2" charset="-122"/>
                <a:ea typeface="华文新魏" panose="02010800040101010101" pitchFamily="2" charset="-122"/>
              </a:rPr>
              <a:t>有的成员可写</a:t>
            </a:r>
            <a:endParaRPr lang="en-US" altLang="zh-CN" sz="1600" b="1" dirty="0">
              <a:latin typeface="华文新魏" panose="02010800040101010101" pitchFamily="2" charset="-122"/>
              <a:ea typeface="华文新魏" panose="02010800040101010101" pitchFamily="2" charset="-122"/>
            </a:endParaRPr>
          </a:p>
          <a:p>
            <a:r>
              <a:rPr lang="en-US" altLang="zh-CN" sz="1600" b="1" dirty="0">
                <a:latin typeface="华文新魏" panose="02010800040101010101" pitchFamily="2" charset="-122"/>
                <a:ea typeface="华文新魏" panose="02010800040101010101" pitchFamily="2" charset="-122"/>
              </a:rPr>
              <a:t>    const int y = 0;	//</a:t>
            </a:r>
            <a:r>
              <a:rPr lang="zh-CN" altLang="en-US" sz="1600" b="1" dirty="0">
                <a:latin typeface="华文新魏" panose="02010800040101010101" pitchFamily="2" charset="-122"/>
                <a:ea typeface="华文新魏" panose="02010800040101010101" pitchFamily="2" charset="-122"/>
              </a:rPr>
              <a:t>有的成员不可写</a:t>
            </a:r>
            <a:endParaRPr lang="en-US" altLang="zh-CN" sz="1600" b="1" dirty="0">
              <a:latin typeface="华文新魏" panose="02010800040101010101" pitchFamily="2" charset="-122"/>
              <a:ea typeface="华文新魏" panose="02010800040101010101" pitchFamily="2" charset="-122"/>
            </a:endParaRPr>
          </a:p>
          <a:p>
            <a:r>
              <a:rPr lang="en-US" altLang="zh-CN" sz="1600" b="1" dirty="0">
                <a:latin typeface="华文新魏" panose="02010800040101010101" pitchFamily="2" charset="-122"/>
                <a:ea typeface="华文新魏" panose="02010800040101010101" pitchFamily="2" charset="-122"/>
              </a:rPr>
              <a:t>    int q( ) {</a:t>
            </a:r>
          </a:p>
          <a:p>
            <a:r>
              <a:rPr lang="en-US" altLang="zh-CN" sz="1600" b="1" dirty="0">
                <a:latin typeface="华文新魏" panose="02010800040101010101" pitchFamily="2" charset="-122"/>
                <a:ea typeface="华文新魏" panose="02010800040101010101" pitchFamily="2" charset="-122"/>
              </a:rPr>
              <a:t>        *(int*)&amp;y = y + 1;  return y;</a:t>
            </a:r>
          </a:p>
          <a:p>
            <a:r>
              <a:rPr lang="en-US" altLang="zh-CN" sz="1600" b="1" dirty="0">
                <a:latin typeface="华文新魏" panose="02010800040101010101" pitchFamily="2" charset="-122"/>
                <a:ea typeface="华文新魏" panose="02010800040101010101" pitchFamily="2" charset="-122"/>
              </a:rPr>
              <a:t>    }</a:t>
            </a:r>
          </a:p>
          <a:p>
            <a:r>
              <a:rPr lang="en-US" altLang="zh-CN" sz="1600" b="1" dirty="0">
                <a:latin typeface="华文新魏" panose="02010800040101010101" pitchFamily="2" charset="-122"/>
                <a:ea typeface="华文新魏" panose="02010800040101010101" pitchFamily="2" charset="-122"/>
              </a:rPr>
              <a:t>};</a:t>
            </a:r>
          </a:p>
          <a:p>
            <a:r>
              <a:rPr lang="en-US" altLang="zh-CN" sz="1600" b="1" dirty="0">
                <a:latin typeface="华文新魏" panose="02010800040101010101" pitchFamily="2" charset="-122"/>
                <a:ea typeface="华文新魏" panose="02010800040101010101" pitchFamily="2" charset="-122"/>
              </a:rPr>
              <a:t>void main( ) {</a:t>
            </a:r>
          </a:p>
          <a:p>
            <a:r>
              <a:rPr lang="en-US" altLang="zh-CN" sz="1600" b="1" dirty="0">
                <a:latin typeface="华文新魏" panose="02010800040101010101" pitchFamily="2" charset="-122"/>
                <a:ea typeface="华文新魏" panose="02010800040101010101" pitchFamily="2" charset="-122"/>
              </a:rPr>
              <a:t>    T m;  </a:t>
            </a:r>
          </a:p>
          <a:p>
            <a:r>
              <a:rPr lang="en-US" altLang="zh-CN" sz="1600" b="1" dirty="0">
                <a:latin typeface="华文新魏" panose="02010800040101010101" pitchFamily="2" charset="-122"/>
                <a:ea typeface="华文新魏" panose="02010800040101010101" pitchFamily="2" charset="-122"/>
              </a:rPr>
              <a:t>    const T n;	//</a:t>
            </a:r>
            <a:r>
              <a:rPr lang="zh-CN" altLang="en-US" sz="1600" b="1" dirty="0">
                <a:latin typeface="华文新魏" panose="02010800040101010101" pitchFamily="2" charset="-122"/>
                <a:ea typeface="华文新魏" panose="02010800040101010101" pitchFamily="2" charset="-122"/>
              </a:rPr>
              <a:t>有的对象可写，有的对象不可写</a:t>
            </a:r>
          </a:p>
          <a:p>
            <a:r>
              <a:rPr lang="zh-CN" altLang="en-US" sz="1600" b="1" dirty="0">
                <a:latin typeface="华文新魏" panose="02010800040101010101" pitchFamily="2" charset="-122"/>
                <a:ea typeface="华文新魏" panose="02010800040101010101" pitchFamily="2" charset="-122"/>
              </a:rPr>
              <a:t>    </a:t>
            </a:r>
            <a:r>
              <a:rPr lang="en-US" altLang="zh-CN" sz="1600" b="1" dirty="0">
                <a:latin typeface="华文新魏" panose="02010800040101010101" pitchFamily="2" charset="-122"/>
                <a:ea typeface="华文新魏" panose="02010800040101010101" pitchFamily="2" charset="-122"/>
              </a:rPr>
              <a:t>int x = </a:t>
            </a:r>
            <a:r>
              <a:rPr lang="en-US" altLang="zh-CN" sz="1600" b="1" dirty="0" err="1">
                <a:latin typeface="华文新魏" panose="02010800040101010101" pitchFamily="2" charset="-122"/>
                <a:ea typeface="华文新魏" panose="02010800040101010101" pitchFamily="2" charset="-122"/>
              </a:rPr>
              <a:t>m.q</a:t>
            </a:r>
            <a:r>
              <a:rPr lang="en-US" altLang="zh-CN" sz="1600" b="1" dirty="0">
                <a:latin typeface="华文新魏" panose="02010800040101010101" pitchFamily="2" charset="-122"/>
                <a:ea typeface="华文新魏" panose="02010800040101010101" pitchFamily="2" charset="-122"/>
              </a:rPr>
              <a:t>();  	//x = </a:t>
            </a:r>
            <a:r>
              <a:rPr lang="en-US" altLang="zh-CN" sz="1600" b="1" dirty="0" err="1">
                <a:latin typeface="华文新魏" panose="02010800040101010101" pitchFamily="2" charset="-122"/>
                <a:ea typeface="华文新魏" panose="02010800040101010101" pitchFamily="2" charset="-122"/>
              </a:rPr>
              <a:t>m.y</a:t>
            </a:r>
            <a:r>
              <a:rPr lang="en-US" altLang="zh-CN" sz="1600" b="1" dirty="0">
                <a:latin typeface="华文新魏" panose="02010800040101010101" pitchFamily="2" charset="-122"/>
                <a:ea typeface="华文新魏" panose="02010800040101010101" pitchFamily="2" charset="-122"/>
              </a:rPr>
              <a:t> = 1</a:t>
            </a:r>
          </a:p>
          <a:p>
            <a:r>
              <a:rPr lang="en-US" altLang="zh-CN" sz="1600" b="1" dirty="0">
                <a:latin typeface="华文新魏" panose="02010800040101010101" pitchFamily="2" charset="-122"/>
                <a:ea typeface="华文新魏" panose="02010800040101010101" pitchFamily="2" charset="-122"/>
              </a:rPr>
              <a:t>    x = </a:t>
            </a:r>
            <a:r>
              <a:rPr lang="en-US" altLang="zh-CN" sz="1600" b="1" dirty="0" err="1">
                <a:latin typeface="华文新魏" panose="02010800040101010101" pitchFamily="2" charset="-122"/>
                <a:ea typeface="华文新魏" panose="02010800040101010101" pitchFamily="2" charset="-122"/>
              </a:rPr>
              <a:t>m.q</a:t>
            </a:r>
            <a:r>
              <a:rPr lang="en-US" altLang="zh-CN" sz="1600" b="1" dirty="0">
                <a:latin typeface="华文新魏" panose="02010800040101010101" pitchFamily="2" charset="-122"/>
                <a:ea typeface="华文新魏" panose="02010800040101010101" pitchFamily="2" charset="-122"/>
              </a:rPr>
              <a:t>();	// x = </a:t>
            </a:r>
            <a:r>
              <a:rPr lang="en-US" altLang="zh-CN" sz="1600" b="1" dirty="0" err="1">
                <a:latin typeface="华文新魏" panose="02010800040101010101" pitchFamily="2" charset="-122"/>
                <a:ea typeface="华文新魏" panose="02010800040101010101" pitchFamily="2" charset="-122"/>
              </a:rPr>
              <a:t>m.y</a:t>
            </a:r>
            <a:r>
              <a:rPr lang="en-US" altLang="zh-CN" sz="1600" b="1" dirty="0">
                <a:latin typeface="华文新魏" panose="02010800040101010101" pitchFamily="2" charset="-122"/>
                <a:ea typeface="华文新魏" panose="02010800040101010101" pitchFamily="2" charset="-122"/>
              </a:rPr>
              <a:t> = 2;</a:t>
            </a:r>
          </a:p>
          <a:p>
            <a:endParaRPr lang="en-US" altLang="zh-CN" sz="1600" b="1" dirty="0">
              <a:latin typeface="华文新魏" panose="02010800040101010101" pitchFamily="2" charset="-122"/>
              <a:ea typeface="华文新魏" panose="02010800040101010101" pitchFamily="2" charset="-122"/>
            </a:endParaRPr>
          </a:p>
          <a:p>
            <a:r>
              <a:rPr lang="en-US" altLang="zh-CN" sz="1600" b="1" dirty="0">
                <a:latin typeface="华文新魏" panose="02010800040101010101" pitchFamily="2" charset="-122"/>
                <a:ea typeface="华文新魏" panose="02010800040101010101" pitchFamily="2" charset="-122"/>
              </a:rPr>
              <a:t>  //int y = </a:t>
            </a:r>
            <a:r>
              <a:rPr lang="en-US" altLang="zh-CN" sz="1600" b="1" dirty="0" err="1">
                <a:latin typeface="华文新魏" panose="02010800040101010101" pitchFamily="2" charset="-122"/>
                <a:ea typeface="华文新魏" panose="02010800040101010101" pitchFamily="2" charset="-122"/>
              </a:rPr>
              <a:t>n.q</a:t>
            </a:r>
            <a:r>
              <a:rPr lang="en-US" altLang="zh-CN" sz="1600" b="1" dirty="0">
                <a:latin typeface="华文新魏" panose="02010800040101010101" pitchFamily="2" charset="-122"/>
                <a:ea typeface="华文新魏" panose="02010800040101010101" pitchFamily="2" charset="-122"/>
              </a:rPr>
              <a:t>(); //</a:t>
            </a:r>
            <a:r>
              <a:rPr lang="zh-CN" altLang="en-US" sz="1600" b="1" dirty="0">
                <a:latin typeface="华文新魏" panose="02010800040101010101" pitchFamily="2" charset="-122"/>
                <a:ea typeface="华文新魏" panose="02010800040101010101" pitchFamily="2" charset="-122"/>
              </a:rPr>
              <a:t>编译报错： </a:t>
            </a:r>
            <a:r>
              <a:rPr lang="en-US" altLang="zh-CN" sz="1600" b="1" dirty="0">
                <a:latin typeface="华文新魏" panose="02010800040101010101" pitchFamily="2" charset="-122"/>
                <a:ea typeface="华文新魏" panose="02010800040101010101" pitchFamily="2" charset="-122"/>
              </a:rPr>
              <a:t>error C2662: “int T::q(void)”: </a:t>
            </a:r>
            <a:r>
              <a:rPr lang="zh-CN" altLang="en-US" sz="1600" b="1" dirty="0">
                <a:latin typeface="华文新魏" panose="02010800040101010101" pitchFamily="2" charset="-122"/>
                <a:ea typeface="华文新魏" panose="02010800040101010101" pitchFamily="2" charset="-122"/>
              </a:rPr>
              <a:t>不能将“</a:t>
            </a:r>
            <a:r>
              <a:rPr lang="en-US" altLang="zh-CN" sz="1600" b="1" dirty="0">
                <a:latin typeface="华文新魏" panose="02010800040101010101" pitchFamily="2" charset="-122"/>
                <a:ea typeface="华文新魏" panose="02010800040101010101" pitchFamily="2" charset="-122"/>
              </a:rPr>
              <a:t>this”</a:t>
            </a:r>
            <a:r>
              <a:rPr lang="zh-CN" altLang="en-US" sz="1600" b="1" dirty="0">
                <a:latin typeface="华文新魏" panose="02010800040101010101" pitchFamily="2" charset="-122"/>
                <a:ea typeface="华文新魏" panose="02010800040101010101" pitchFamily="2" charset="-122"/>
              </a:rPr>
              <a:t>指针从“</a:t>
            </a:r>
            <a:r>
              <a:rPr lang="en-US" altLang="zh-CN" sz="1600" b="1" dirty="0">
                <a:latin typeface="华文新魏" panose="02010800040101010101" pitchFamily="2" charset="-122"/>
                <a:ea typeface="华文新魏" panose="02010800040101010101" pitchFamily="2" charset="-122"/>
              </a:rPr>
              <a:t>const T”</a:t>
            </a:r>
            <a:r>
              <a:rPr lang="zh-CN" altLang="en-US" sz="1600" b="1" dirty="0">
                <a:latin typeface="华文新魏" panose="02010800040101010101" pitchFamily="2" charset="-122"/>
                <a:ea typeface="华文新魏" panose="02010800040101010101" pitchFamily="2" charset="-122"/>
              </a:rPr>
              <a:t>转换为“</a:t>
            </a:r>
            <a:r>
              <a:rPr lang="en-US" altLang="zh-CN" sz="1600" b="1" dirty="0">
                <a:latin typeface="华文新魏" panose="02010800040101010101" pitchFamily="2" charset="-122"/>
                <a:ea typeface="华文新魏" panose="02010800040101010101" pitchFamily="2" charset="-122"/>
              </a:rPr>
              <a:t>T &amp;”}</a:t>
            </a:r>
          </a:p>
        </p:txBody>
      </p:sp>
    </p:spTree>
    <p:extLst>
      <p:ext uri="{BB962C8B-B14F-4D97-AF65-F5344CB8AC3E}">
        <p14:creationId xmlns:p14="http://schemas.microsoft.com/office/powerpoint/2010/main" val="88434974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6401</TotalTime>
  <Words>13436</Words>
  <Application>Microsoft Office PowerPoint</Application>
  <PresentationFormat>宽屏</PresentationFormat>
  <Paragraphs>819</Paragraphs>
  <Slides>53</Slides>
  <Notes>5</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53</vt:i4>
      </vt:variant>
    </vt:vector>
  </HeadingPairs>
  <TitlesOfParts>
    <vt:vector size="62" baseType="lpstr">
      <vt:lpstr>等线</vt:lpstr>
      <vt:lpstr>等线 Light</vt:lpstr>
      <vt:lpstr>华文新魏</vt:lpstr>
      <vt:lpstr>隶书</vt:lpstr>
      <vt:lpstr>微软雅黑</vt:lpstr>
      <vt:lpstr>Arial</vt:lpstr>
      <vt:lpstr>Times New Roman</vt:lpstr>
      <vt:lpstr>Wingdings</vt:lpstr>
      <vt:lpstr>Office 主题​​</vt:lpstr>
      <vt:lpstr>PowerPoint 演示文稿</vt:lpstr>
      <vt:lpstr>第12章  类型解析、转换与推导</vt:lpstr>
      <vt:lpstr>第12章  类型解析、转换与推导</vt:lpstr>
      <vt:lpstr>第12章  类型解析、转换与推导</vt:lpstr>
      <vt:lpstr>PowerPoint 演示文稿</vt:lpstr>
      <vt:lpstr>第12章  类型解析、转换与推导</vt:lpstr>
      <vt:lpstr>第12章  类型解析、转换与推导</vt:lpstr>
      <vt:lpstr>PowerPoint 演示文稿</vt:lpstr>
      <vt:lpstr>第12章  类型解析、转换与推导</vt:lpstr>
      <vt:lpstr>第12章  类型解析、转换与推导</vt:lpstr>
      <vt:lpstr>第12章  类型解析、转换与推导</vt:lpstr>
      <vt:lpstr>PowerPoint 演示文稿</vt:lpstr>
      <vt:lpstr>顶层和底层const</vt:lpstr>
      <vt:lpstr>PowerPoint 演示文稿</vt:lpstr>
      <vt:lpstr>第12章  类型解析、转换与推导</vt:lpstr>
      <vt:lpstr>PowerPoint 演示文稿</vt:lpstr>
      <vt:lpstr>第12章  类型解析、转换与推导</vt:lpstr>
      <vt:lpstr>PowerPoint 演示文稿</vt:lpstr>
      <vt:lpstr>第12章  类型解析、转换与推导</vt:lpstr>
      <vt:lpstr>第12章  类型解析、转换与推导</vt:lpstr>
      <vt:lpstr>PowerPoint 演示文稿</vt:lpstr>
      <vt:lpstr>PowerPoint 演示文稿</vt:lpstr>
      <vt:lpstr>PowerPoint 演示文稿</vt:lpstr>
      <vt:lpstr>PowerPoint 演示文稿</vt:lpstr>
      <vt:lpstr>PowerPoint 演示文稿</vt:lpstr>
      <vt:lpstr>第12章  类型解析、转换与推导</vt:lpstr>
      <vt:lpstr>第12章  类型解析、转换与推导</vt:lpstr>
      <vt:lpstr>PowerPoint 演示文稿</vt:lpstr>
      <vt:lpstr>第12章  类型解析、转换与推导</vt:lpstr>
      <vt:lpstr>第12章  类型解析、转换与推导</vt:lpstr>
      <vt:lpstr>第12章  类型解析、转换与推导</vt:lpstr>
      <vt:lpstr>第12章  类型解析、转换与推导</vt:lpstr>
      <vt:lpstr>第12章  类型解析、转换与推导</vt:lpstr>
      <vt:lpstr>第12章  类型解析、转换与推导</vt:lpstr>
      <vt:lpstr>第12章  类型解析、转换与推导</vt:lpstr>
      <vt:lpstr>第12章  类型解析、转换与推导</vt:lpstr>
      <vt:lpstr>第12章  类型解析、转换与推导</vt:lpstr>
      <vt:lpstr>第12章  类型解析、转换与推导</vt:lpstr>
      <vt:lpstr>第12章  类型解析、转换与推导</vt:lpstr>
      <vt:lpstr>第12章  类型解析、转换与推导</vt:lpstr>
      <vt:lpstr>第12章  类型解析、转换与推导</vt:lpstr>
      <vt:lpstr>第12章  类型解析、转换与推导</vt:lpstr>
      <vt:lpstr>PowerPoint 演示文稿</vt:lpstr>
      <vt:lpstr>第12章  类型解析、转换与推导</vt:lpstr>
      <vt:lpstr>重载函数调用操作符（）</vt:lpstr>
      <vt:lpstr>PowerPoint 演示文稿</vt:lpstr>
      <vt:lpstr>PowerPoint 演示文稿</vt:lpstr>
      <vt:lpstr>第12章  类型解析、转换与推导</vt:lpstr>
      <vt:lpstr>PowerPoint 演示文稿</vt:lpstr>
      <vt:lpstr>第12章  类型解析、转换与推导</vt:lpstr>
      <vt:lpstr>第12章  类型解析、转换与推导</vt:lpstr>
      <vt:lpstr>第12章  类型解析、转换与推导</vt:lpstr>
      <vt:lpstr>第12章  类型解析、转换与推导</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guangzhi ma</dc:creator>
  <cp:lastModifiedBy>辜 希武</cp:lastModifiedBy>
  <cp:revision>679</cp:revision>
  <dcterms:created xsi:type="dcterms:W3CDTF">2020-04-22T10:23:54Z</dcterms:created>
  <dcterms:modified xsi:type="dcterms:W3CDTF">2020-11-19T04:21:13Z</dcterms:modified>
</cp:coreProperties>
</file>