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333" r:id="rId3"/>
    <p:sldId id="334" r:id="rId4"/>
    <p:sldId id="290" r:id="rId5"/>
    <p:sldId id="257" r:id="rId6"/>
    <p:sldId id="335" r:id="rId7"/>
    <p:sldId id="336" r:id="rId8"/>
    <p:sldId id="295" r:id="rId9"/>
    <p:sldId id="337" r:id="rId10"/>
    <p:sldId id="339" r:id="rId11"/>
    <p:sldId id="298" r:id="rId12"/>
    <p:sldId id="340" r:id="rId13"/>
    <p:sldId id="341" r:id="rId14"/>
    <p:sldId id="342" r:id="rId15"/>
    <p:sldId id="343" r:id="rId16"/>
    <p:sldId id="344" r:id="rId17"/>
    <p:sldId id="345" r:id="rId18"/>
    <p:sldId id="305" r:id="rId19"/>
    <p:sldId id="346" r:id="rId20"/>
    <p:sldId id="347" r:id="rId21"/>
    <p:sldId id="348" r:id="rId22"/>
  </p:sldIdLst>
  <p:sldSz cx="12192000" cy="6858000"/>
  <p:notesSz cx="6858000" cy="9144000"/>
  <p:embeddedFontLst>
    <p:embeddedFont>
      <p:font typeface="等线" panose="02010600030101010101" pitchFamily="2" charset="-122"/>
      <p:regular r:id="rId24"/>
      <p:bold r:id="rId25"/>
    </p:embeddedFont>
    <p:embeddedFont>
      <p:font typeface="等线 Light" panose="02010600030101010101" pitchFamily="2" charset="-122"/>
      <p:regular r:id="rId26"/>
    </p:embeddedFont>
    <p:embeddedFont>
      <p:font typeface="华文新魏" panose="02010800040101010101" pitchFamily="2" charset="-122"/>
      <p:regular r:id="rId27"/>
    </p:embeddedFont>
    <p:embeddedFont>
      <p:font typeface="隶书" panose="02010509060101010101" pitchFamily="49" charset="-122"/>
      <p:regular r:id="rId28"/>
    </p:embeddedFont>
    <p:embeddedFont>
      <p:font typeface="微软雅黑" panose="020B0503020204020204" pitchFamily="34" charset="-122"/>
      <p:regular r:id="rId29"/>
      <p:bold r:id="rId3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23B51-65BF-4D7B-86A2-D7AD6E6DDE30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64DA1-4D7E-4CF3-B9A2-3BD70E8EE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538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BF9C2-2F29-4D20-877D-FFCAB441E50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0CF0C-C475-4597-B975-761023AE0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B7B5FE-657F-4D8B-84E3-E536CCD64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FAACB-5D95-4341-8E03-190B0476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D607A-C6EE-4D13-8E7B-0EDF0431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8F028-0370-44F9-A9C1-3B00EA53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7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B3D22-F3CA-4388-B307-CD410D37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8CEA9-13AA-475A-A86D-2F07E97FD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7C104-755C-4E0D-9F81-A888604E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0B4F1-94C5-4B38-8BBC-AB306924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26C39-16EC-4296-BF5E-FEB96E71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80373B-42B1-4F77-9762-3C13FFB14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7513F6-E5B9-47AB-AE23-22C67255A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5392D-DCDE-4D68-B1E9-730B2BE2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3CDE0-0D96-4F89-9406-34623574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9C6AB-9F40-41ED-A2EF-05E41758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333378"/>
            <a:ext cx="10261600" cy="1439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07533" y="1989141"/>
            <a:ext cx="5029200" cy="40989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9933" y="1989141"/>
            <a:ext cx="5029200" cy="40989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016000" y="6391275"/>
            <a:ext cx="27432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470400" y="6403975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/>
              <a:t>北京传智播客教育 </a:t>
            </a:r>
            <a:r>
              <a:rPr lang="zh-CN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ABC012B-18CF-4DEE-B692-EBF58B6E3BD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3593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FC112-8DDA-424A-8687-9B08C0F2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B34B4-F529-479F-8D3D-638208EC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F4AA9-D021-46EA-92FF-75A1EE98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398F7-9E36-4728-B2D9-613DBB61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505C4-5F65-4F3A-BC56-CDC583E1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0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DAFFF-1FD0-49A4-ABC8-C6B3BCCF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89BB2-69D8-4AEC-9DA6-59545E60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21129-1CE0-4747-9A14-F9136DD5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FE072-2FB1-43AE-920C-5C7CFCFB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E1053-7032-4F3B-953F-99BEA37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6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29E13-2A25-4E8A-8D6A-3D8F0087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7B380-0545-4A23-A627-821B53F64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A65105-301E-4376-9902-AA7FB720E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762A9-08E1-40A9-8209-F190BB32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84DA0-3903-4EED-941D-4CD4068B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55038-3152-49B8-B12B-6C0C2561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2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3C9AB-7816-46C9-8626-C82D5599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8DD6A-22B3-42BE-86F7-5571FCAF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4259E3-A6F7-4163-B36C-A0CD3161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05018B-3435-4D69-9FE6-C24A90CA8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8F1995-AA67-4C7F-953C-F1D51CF79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ADC97C-91A9-41E5-BC8F-23F7B4CC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59A81E-6710-4AB7-8C28-B9F5FAB1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CB70-63F3-44A8-AA4B-0F3D6898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2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2E9F9-1E38-4E49-80E4-243A184B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ECDB1F-C0A8-481F-BC96-1D0BA310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46FF67-8CFB-454F-B47C-BB280741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E252D3-E73D-48DD-9431-DE99E94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0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54011-230D-4A0C-AF29-B14A77EF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8A4FE-5206-4BB1-AB85-473ED288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50D088-C531-48B5-AE41-2B221EC7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C78DB-51CF-4FA9-B53E-FE1F9320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B8352-0694-4CBC-83D4-FAB43289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9AA069-C76B-484B-AE2F-2B81413B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3AAC2-59E6-47B2-A4C9-A7653A73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25DDE-C59F-48F4-B077-0BB817E3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0200E-8EA2-45D8-959D-94A11256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60032-65D6-4CF1-BE29-B7AAF208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ADBB6-84E9-4DFE-AF51-FD1D931C3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DEF10-CA04-4BD5-9028-E99698393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71394-226A-4C6E-8662-5A59A2E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0503B-4B4C-4709-BEA5-E0D3B3E5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6B1C9-2E73-40D7-84DE-8722119B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3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62292C-D63E-43C6-BEE6-7859A615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22FE6-45C3-4A8F-957E-C710D2A1B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21465-63E9-43E4-AFA8-64101752F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32EFA-BE2A-40A7-A0E8-44F720E634FB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B7F57-5C28-44F9-BD9D-A46592A8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604EA-7B0E-4EE1-90EB-A235A0EEC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53150-BEC9-4ECB-B4DD-8BAF2D565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6D3A65-6862-43F3-B0B7-10205FFD7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0254CA-192B-4969-915C-E83C3C3AB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C9F472-CBA2-4177-8CA7-DD302FC90870}"/>
              </a:ext>
            </a:extLst>
          </p:cNvPr>
          <p:cNvSpPr/>
          <p:nvPr/>
        </p:nvSpPr>
        <p:spPr>
          <a:xfrm>
            <a:off x="3777227" y="1359675"/>
            <a:ext cx="809708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C++</a:t>
            </a:r>
            <a:r>
              <a:rPr lang="zh-CN" altLang="en-US" sz="6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程序设计精要教程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F85761-B2E6-4E27-8353-63D7D448F057}"/>
              </a:ext>
            </a:extLst>
          </p:cNvPr>
          <p:cNvSpPr/>
          <p:nvPr/>
        </p:nvSpPr>
        <p:spPr>
          <a:xfrm>
            <a:off x="6600255" y="4703546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华中科技大学</a:t>
            </a:r>
          </a:p>
        </p:txBody>
      </p:sp>
    </p:spTree>
    <p:extLst>
      <p:ext uri="{BB962C8B-B14F-4D97-AF65-F5344CB8AC3E}">
        <p14:creationId xmlns:p14="http://schemas.microsoft.com/office/powerpoint/2010/main" val="171399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6" y="81661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引论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853CFC72-2132-4426-9FAF-3282FFC70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76" y="1166021"/>
            <a:ext cx="11814048" cy="561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面向对象的基本概念</a:t>
            </a:r>
            <a:endParaRPr lang="en-US" altLang="zh-CN" sz="2400" b="1" dirty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10000"/>
              </a:lnSpc>
            </a:pPr>
            <a:endParaRPr lang="en-US" altLang="zh-CN" sz="2400" b="1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函数绑定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：函数调用和函数入口的关联过程（找到函数入口地址）。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§"/>
            </a:pP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早期绑定：发生在程序开始执行以前，由编译程序静态连接，或者由操作系统动态连接完成，将函数入口地址填写到函数调用处。</a:t>
            </a:r>
            <a:r>
              <a:rPr lang="zh-CN" altLang="en-US" sz="20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程序运行前入口地址已经确定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§"/>
            </a:pP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晚期绑定：发生在程序执行过程中间，由程序自己完成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。</a:t>
            </a:r>
            <a:endParaRPr lang="en-US" altLang="zh-CN" sz="2400" b="1" dirty="0">
              <a:latin typeface="华文新魏" pitchFamily="2" charset="-122"/>
              <a:ea typeface="华文新魏" pitchFamily="2" charset="-122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§"/>
            </a:pPr>
            <a:endParaRPr lang="zh-CN" altLang="en-US" sz="2400" b="1" dirty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对象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：现实世界具体的或抽象的“事物”，经历产生、活动、死亡等阶段（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生命周期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）。体育比赛的“运动员”和“赛局”分别为具体和抽象的对象。</a:t>
            </a:r>
            <a:endParaRPr lang="en-US" altLang="zh-CN" sz="2400" b="1" dirty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10000"/>
              </a:lnSpc>
            </a:pPr>
            <a:endParaRPr lang="zh-CN" altLang="en-US" sz="2400" b="1" dirty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类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：描述对象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共同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特征和行为的类型（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class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）。有结构的类属于复杂类型。简单类型和复杂类型变量 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对象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) 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初始化 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产生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) 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形式趋向统一。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对象既可以是变量，也可以是常量。就象简单类型既有变量也有常量一样。统一起来，对象分为简单类型对象和复杂类型对象。</a:t>
            </a:r>
          </a:p>
        </p:txBody>
      </p:sp>
    </p:spTree>
    <p:extLst>
      <p:ext uri="{BB962C8B-B14F-4D97-AF65-F5344CB8AC3E}">
        <p14:creationId xmlns:p14="http://schemas.microsoft.com/office/powerpoint/2010/main" val="331929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矩形 22"/>
          <p:cNvSpPr>
            <a:spLocks noChangeArrowheads="1"/>
          </p:cNvSpPr>
          <p:nvPr/>
        </p:nvSpPr>
        <p:spPr bwMode="auto">
          <a:xfrm>
            <a:off x="2952751" y="4286250"/>
            <a:ext cx="4500563" cy="257175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371" name="矩形 20"/>
          <p:cNvSpPr>
            <a:spLocks noChangeArrowheads="1"/>
          </p:cNvSpPr>
          <p:nvPr/>
        </p:nvSpPr>
        <p:spPr bwMode="auto">
          <a:xfrm>
            <a:off x="2952751" y="1143001"/>
            <a:ext cx="4429125" cy="3071813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8313" y="714376"/>
            <a:ext cx="8001000" cy="4678363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下面是一个圆类</a:t>
            </a:r>
            <a:r>
              <a:rPr lang="zh-CN" altLang="en-US" sz="2400" dirty="0"/>
              <a:t>：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3095625" y="1071563"/>
            <a:ext cx="4364038" cy="5632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class Circle {</a:t>
            </a:r>
          </a:p>
          <a:p>
            <a:pPr algn="l"/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  private:</a:t>
            </a:r>
          </a:p>
          <a:p>
            <a:pPr algn="l"/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        double radius ;</a:t>
            </a:r>
          </a:p>
          <a:p>
            <a:pPr algn="l"/>
            <a:endParaRPr lang="en-US" altLang="zh-CN" sz="2000" dirty="0">
              <a:latin typeface="华文新魏" pitchFamily="2" charset="-122"/>
              <a:ea typeface="华文新魏" pitchFamily="2" charset="-122"/>
            </a:endParaRPr>
          </a:p>
          <a:p>
            <a:pPr algn="l"/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  public:</a:t>
            </a:r>
          </a:p>
          <a:p>
            <a:pPr algn="l"/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       Circle() 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；</a:t>
            </a:r>
            <a:endParaRPr lang="en-US" altLang="zh-CN" sz="2000" dirty="0">
              <a:latin typeface="华文新魏" pitchFamily="2" charset="-122"/>
              <a:ea typeface="华文新魏" pitchFamily="2" charset="-122"/>
            </a:endParaRPr>
          </a:p>
          <a:p>
            <a:pPr algn="l"/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       Circle(double r)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；</a:t>
            </a:r>
            <a:endParaRPr lang="en-US" altLang="zh-CN" sz="2000" dirty="0">
              <a:latin typeface="华文新魏" pitchFamily="2" charset="-122"/>
              <a:ea typeface="华文新魏" pitchFamily="2" charset="-122"/>
            </a:endParaRPr>
          </a:p>
          <a:p>
            <a:pPr algn="l"/>
            <a:endParaRPr lang="en-US" altLang="zh-CN" sz="2000" dirty="0">
              <a:latin typeface="华文新魏" pitchFamily="2" charset="-122"/>
              <a:ea typeface="华文新魏" pitchFamily="2" charset="-122"/>
            </a:endParaRPr>
          </a:p>
          <a:p>
            <a:pPr algn="l"/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       double 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findArea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() 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；</a:t>
            </a:r>
            <a:br>
              <a:rPr lang="en-US" altLang="zh-CN" sz="2000" dirty="0">
                <a:latin typeface="华文新魏" pitchFamily="2" charset="-122"/>
                <a:ea typeface="华文新魏" pitchFamily="2" charset="-122"/>
              </a:rPr>
            </a:b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};</a:t>
            </a:r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#include “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Circle.h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”</a:t>
            </a:r>
          </a:p>
          <a:p>
            <a:pPr algn="l"/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Circle::Circle() { radius = 1.0;}</a:t>
            </a:r>
          </a:p>
          <a:p>
            <a:pPr algn="l"/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Circle::Circle(double r) { radius = r;}</a:t>
            </a:r>
          </a:p>
          <a:p>
            <a:pPr algn="l"/>
            <a:endParaRPr lang="en-US" altLang="zh-CN" sz="2000" dirty="0">
              <a:latin typeface="华文新魏" pitchFamily="2" charset="-122"/>
              <a:ea typeface="华文新魏" pitchFamily="2" charset="-122"/>
            </a:endParaRPr>
          </a:p>
          <a:p>
            <a:pPr algn="l"/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double  Circle::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findArea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(){</a:t>
            </a:r>
          </a:p>
          <a:p>
            <a:pPr algn="l"/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   return radius * radius * 3.14;</a:t>
            </a:r>
          </a:p>
          <a:p>
            <a:pPr algn="l"/>
            <a:r>
              <a:rPr lang="en-US" altLang="zh-CN" sz="2000" dirty="0"/>
              <a:t>}</a:t>
            </a:r>
          </a:p>
        </p:txBody>
      </p:sp>
      <p:sp>
        <p:nvSpPr>
          <p:cNvPr id="176181" name="Rectangle 53"/>
          <p:cNvSpPr>
            <a:spLocks noChangeArrowheads="1"/>
          </p:cNvSpPr>
          <p:nvPr/>
        </p:nvSpPr>
        <p:spPr bwMode="auto">
          <a:xfrm>
            <a:off x="3381375" y="2286001"/>
            <a:ext cx="2928938" cy="1000125"/>
          </a:xfrm>
          <a:prstGeom prst="rect">
            <a:avLst/>
          </a:prstGeom>
          <a:solidFill>
            <a:srgbClr val="002060">
              <a:alpha val="20000"/>
            </a:srgbClr>
          </a:solidFill>
          <a:ln w="9525" algn="ctr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示例</a:t>
            </a:r>
          </a:p>
        </p:txBody>
      </p:sp>
      <p:sp>
        <p:nvSpPr>
          <p:cNvPr id="176139" name="Rectangle 11"/>
          <p:cNvSpPr>
            <a:spLocks noChangeArrowheads="1"/>
          </p:cNvSpPr>
          <p:nvPr/>
        </p:nvSpPr>
        <p:spPr bwMode="auto">
          <a:xfrm>
            <a:off x="3381375" y="3429001"/>
            <a:ext cx="2857500" cy="428625"/>
          </a:xfrm>
          <a:prstGeom prst="rect">
            <a:avLst/>
          </a:prstGeom>
          <a:solidFill>
            <a:srgbClr val="FF99CC">
              <a:alpha val="20000"/>
            </a:srgbClr>
          </a:solidFill>
          <a:ln w="9525" algn="ctr">
            <a:solidFill>
              <a:srgbClr val="FF99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42" name="AutoShape 14"/>
          <p:cNvSpPr>
            <a:spLocks/>
          </p:cNvSpPr>
          <p:nvPr/>
        </p:nvSpPr>
        <p:spPr bwMode="auto">
          <a:xfrm>
            <a:off x="1738314" y="1563689"/>
            <a:ext cx="1214437" cy="579437"/>
          </a:xfrm>
          <a:prstGeom prst="accentCallout2">
            <a:avLst>
              <a:gd name="adj1" fmla="val 51431"/>
              <a:gd name="adj2" fmla="val 107079"/>
              <a:gd name="adj3" fmla="val 51431"/>
              <a:gd name="adj4" fmla="val 117255"/>
              <a:gd name="adj5" fmla="val -2144"/>
              <a:gd name="adj6" fmla="val 127875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zh-CN" altLang="en-US" sz="2000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数据</a:t>
            </a:r>
            <a:endParaRPr lang="en-US" altLang="zh-CN" sz="2000" dirty="0">
              <a:solidFill>
                <a:srgbClr val="0000CC"/>
              </a:solidFill>
              <a:latin typeface="华文新魏" pitchFamily="2" charset="-122"/>
              <a:ea typeface="华文新魏" pitchFamily="2" charset="-122"/>
            </a:endParaRPr>
          </a:p>
          <a:p>
            <a:pPr algn="r"/>
            <a:r>
              <a:rPr lang="zh-CN" altLang="en-US" sz="2000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成员</a:t>
            </a:r>
          </a:p>
        </p:txBody>
      </p:sp>
      <p:sp>
        <p:nvSpPr>
          <p:cNvPr id="176146" name="AutoShape 18"/>
          <p:cNvSpPr>
            <a:spLocks/>
          </p:cNvSpPr>
          <p:nvPr/>
        </p:nvSpPr>
        <p:spPr bwMode="auto">
          <a:xfrm>
            <a:off x="1666876" y="3563938"/>
            <a:ext cx="1343025" cy="150812"/>
          </a:xfrm>
          <a:prstGeom prst="accentCallout2">
            <a:avLst>
              <a:gd name="adj1" fmla="val 51431"/>
              <a:gd name="adj2" fmla="val 108333"/>
              <a:gd name="adj3" fmla="val 51431"/>
              <a:gd name="adj4" fmla="val 120315"/>
              <a:gd name="adj5" fmla="val -2144"/>
              <a:gd name="adj6" fmla="val 132815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000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函数成员</a:t>
            </a:r>
            <a:endParaRPr lang="en-US" altLang="zh-CN" sz="2000" dirty="0">
              <a:solidFill>
                <a:srgbClr val="0000CC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000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声明</a:t>
            </a:r>
          </a:p>
        </p:txBody>
      </p:sp>
      <p:sp>
        <p:nvSpPr>
          <p:cNvPr id="176182" name="AutoShape 54"/>
          <p:cNvSpPr>
            <a:spLocks/>
          </p:cNvSpPr>
          <p:nvPr/>
        </p:nvSpPr>
        <p:spPr bwMode="auto">
          <a:xfrm>
            <a:off x="1693596" y="2846389"/>
            <a:ext cx="1433513" cy="153987"/>
          </a:xfrm>
          <a:prstGeom prst="accentCallout2">
            <a:avLst>
              <a:gd name="adj1" fmla="val 51431"/>
              <a:gd name="adj2" fmla="val 107079"/>
              <a:gd name="adj3" fmla="val 51431"/>
              <a:gd name="adj4" fmla="val 117255"/>
              <a:gd name="adj5" fmla="val -2144"/>
              <a:gd name="adj6" fmla="val 127875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000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构造函数</a:t>
            </a:r>
            <a:endParaRPr lang="en-US" altLang="zh-CN" sz="2000" dirty="0">
              <a:solidFill>
                <a:srgbClr val="0000CC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000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声明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7896225" y="1716088"/>
            <a:ext cx="1386918" cy="70788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Circle:c1</a:t>
            </a:r>
          </a:p>
          <a:p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radius=1.0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8115300" y="2846388"/>
            <a:ext cx="1537600" cy="70788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Circle:c2</a:t>
            </a:r>
          </a:p>
          <a:p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radius=10.0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8210550" y="4143375"/>
            <a:ext cx="1532792" cy="70788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Circle:c3</a:t>
            </a:r>
          </a:p>
          <a:p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radius=15.0</a:t>
            </a:r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V="1">
            <a:off x="6545263" y="2168526"/>
            <a:ext cx="1350962" cy="900113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6545264" y="3203575"/>
            <a:ext cx="1570037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6545264" y="3563939"/>
            <a:ext cx="1570037" cy="80962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53"/>
          <p:cNvSpPr>
            <a:spLocks noChangeArrowheads="1"/>
          </p:cNvSpPr>
          <p:nvPr/>
        </p:nvSpPr>
        <p:spPr bwMode="auto">
          <a:xfrm>
            <a:off x="3024189" y="4786313"/>
            <a:ext cx="4357687" cy="571500"/>
          </a:xfrm>
          <a:prstGeom prst="rect">
            <a:avLst/>
          </a:prstGeom>
          <a:solidFill>
            <a:srgbClr val="002060">
              <a:alpha val="20000"/>
            </a:srgbClr>
          </a:solidFill>
          <a:ln w="9525" algn="ctr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3024188" y="5429251"/>
            <a:ext cx="3643312" cy="1000125"/>
          </a:xfrm>
          <a:prstGeom prst="rect">
            <a:avLst/>
          </a:prstGeom>
          <a:solidFill>
            <a:srgbClr val="FF99CC">
              <a:alpha val="20000"/>
            </a:srgbClr>
          </a:solidFill>
          <a:ln w="9525" algn="ctr">
            <a:solidFill>
              <a:srgbClr val="FF99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AutoShape 54"/>
          <p:cNvSpPr>
            <a:spLocks/>
          </p:cNvSpPr>
          <p:nvPr/>
        </p:nvSpPr>
        <p:spPr bwMode="auto">
          <a:xfrm>
            <a:off x="1590676" y="4989514"/>
            <a:ext cx="1433513" cy="153987"/>
          </a:xfrm>
          <a:prstGeom prst="accentCallout2">
            <a:avLst>
              <a:gd name="adj1" fmla="val 51431"/>
              <a:gd name="adj2" fmla="val 107079"/>
              <a:gd name="adj3" fmla="val 51431"/>
              <a:gd name="adj4" fmla="val 117255"/>
              <a:gd name="adj5" fmla="val -2144"/>
              <a:gd name="adj6" fmla="val 127875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000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构造函数</a:t>
            </a:r>
            <a:endParaRPr lang="en-US" altLang="zh-CN" sz="2000" dirty="0">
              <a:solidFill>
                <a:srgbClr val="0000CC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000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定义</a:t>
            </a:r>
          </a:p>
        </p:txBody>
      </p:sp>
      <p:sp>
        <p:nvSpPr>
          <p:cNvPr id="20" name="AutoShape 18"/>
          <p:cNvSpPr>
            <a:spLocks/>
          </p:cNvSpPr>
          <p:nvPr/>
        </p:nvSpPr>
        <p:spPr bwMode="auto">
          <a:xfrm>
            <a:off x="1595439" y="5921376"/>
            <a:ext cx="1343025" cy="150813"/>
          </a:xfrm>
          <a:prstGeom prst="accentCallout2">
            <a:avLst>
              <a:gd name="adj1" fmla="val 51431"/>
              <a:gd name="adj2" fmla="val 108333"/>
              <a:gd name="adj3" fmla="val 51431"/>
              <a:gd name="adj4" fmla="val 120315"/>
              <a:gd name="adj5" fmla="val -2144"/>
              <a:gd name="adj6" fmla="val 132815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000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函数成员</a:t>
            </a:r>
            <a:endParaRPr lang="en-US" altLang="zh-CN" sz="2000" dirty="0">
              <a:solidFill>
                <a:srgbClr val="0000CC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000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定义</a:t>
            </a:r>
          </a:p>
        </p:txBody>
      </p:sp>
      <p:sp>
        <p:nvSpPr>
          <p:cNvPr id="58390" name="TextBox 21"/>
          <p:cNvSpPr txBox="1">
            <a:spLocks noChangeArrowheads="1"/>
          </p:cNvSpPr>
          <p:nvPr/>
        </p:nvSpPr>
        <p:spPr bwMode="auto">
          <a:xfrm>
            <a:off x="5953126" y="1285875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Circle.h</a:t>
            </a:r>
            <a:endParaRPr lang="zh-CN" altLang="en-US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8391" name="TextBox 23"/>
          <p:cNvSpPr txBox="1">
            <a:spLocks noChangeArrowheads="1"/>
          </p:cNvSpPr>
          <p:nvPr/>
        </p:nvSpPr>
        <p:spPr bwMode="auto">
          <a:xfrm>
            <a:off x="5994386" y="6444044"/>
            <a:ext cx="1181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Circle.cpp</a:t>
            </a:r>
            <a:endParaRPr lang="zh-CN" altLang="en-US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81950" y="5143512"/>
            <a:ext cx="2357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Circle c1(10.0);</a:t>
            </a:r>
          </a:p>
          <a:p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(0;)  //C++ Style</a:t>
            </a:r>
          </a:p>
          <a:p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= 0; //C Style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802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81" grpId="0" animBg="1"/>
      <p:bldP spid="176139" grpId="0" animBg="1"/>
      <p:bldP spid="176142" grpId="0" animBg="1"/>
      <p:bldP spid="176146" grpId="0" animBg="1"/>
      <p:bldP spid="176182" grpId="0" animBg="1"/>
      <p:bldP spid="7180" grpId="0" animBg="1"/>
      <p:bldP spid="7181" grpId="0" animBg="1"/>
      <p:bldP spid="7182" grpId="0" animBg="1"/>
      <p:bldP spid="7183" grpId="0" animBg="1"/>
      <p:bldP spid="7184" grpId="0" animBg="1"/>
      <p:bldP spid="7185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6" y="81661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引论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853CFC72-2132-4426-9FAF-3282FFC70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76" y="1166021"/>
            <a:ext cx="11814048" cy="4369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面向对象的基本概念</a:t>
            </a:r>
            <a:endParaRPr lang="en-US" altLang="zh-CN" sz="2400" b="1" dirty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10000"/>
              </a:lnSpc>
            </a:pPr>
            <a:endParaRPr lang="en-US" altLang="zh-CN" sz="2400" b="1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60000"/>
              </a:lnSpc>
              <a:buClr>
                <a:schemeClr val="tx1"/>
              </a:buClr>
            </a:pP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封装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：将对象的“特征”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数据结构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和“行为”（算法）包装在一起，形成对象的类型定义，分别描述对象的“组织结构”和“功能”。封装定义了对象的边界，提供了外部访问的接口，屏蔽了对象的“行为”细节。</a:t>
            </a:r>
          </a:p>
          <a:p>
            <a:pPr>
              <a:lnSpc>
                <a:spcPct val="160000"/>
              </a:lnSpc>
              <a:buClr>
                <a:schemeClr val="tx1"/>
              </a:buClr>
            </a:pP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交互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直接交互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指一对象调用另一对象的“操作”、“功能”或“函数”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; 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间接交互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通过发送或监听消息完成。</a:t>
            </a:r>
          </a:p>
          <a:p>
            <a:pPr>
              <a:lnSpc>
                <a:spcPct val="160000"/>
              </a:lnSpc>
              <a:buClr>
                <a:schemeClr val="tx1"/>
              </a:buClr>
            </a:pP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C++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程序的对象既可以直接交互，也可以通过操作系统提供的消息机制间接交互。</a:t>
            </a:r>
          </a:p>
        </p:txBody>
      </p:sp>
    </p:spTree>
    <p:extLst>
      <p:ext uri="{BB962C8B-B14F-4D97-AF65-F5344CB8AC3E}">
        <p14:creationId xmlns:p14="http://schemas.microsoft.com/office/powerpoint/2010/main" val="2345861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6" y="81661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引论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853CFC72-2132-4426-9FAF-3282FFC70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76" y="1166021"/>
            <a:ext cx="11814048" cy="4263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面向对象的基本概念</a:t>
            </a:r>
            <a:endParaRPr lang="en-US" altLang="zh-CN" sz="2400" b="1" dirty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10000"/>
              </a:lnSpc>
            </a:pPr>
            <a:endParaRPr lang="en-US" altLang="zh-CN" sz="2400" b="1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重载 ：用一个函数名称来定义完成不同功能的多个函数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，参数个数和类型随完成功能的不同而不同。将运算符看作函数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, 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操作数就是参数。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-5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8-3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分别是有一个和两个参数的减法函数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, 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可记为</a:t>
            </a:r>
            <a:r>
              <a:rPr lang="en-US" altLang="zh-CN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operator-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 (int)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operator-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 (int,  int) 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。</a:t>
            </a:r>
            <a:endParaRPr lang="en-US" altLang="zh-CN" sz="2400" b="1" dirty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15000"/>
              </a:lnSpc>
              <a:buClr>
                <a:schemeClr val="tx1"/>
              </a:buClr>
            </a:pPr>
            <a:endParaRPr lang="zh-CN" altLang="en-US" sz="2400" b="1" dirty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C++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已经自嵌入地重载了简单类型运算函数，故不允许对简单类型进行运算符重载。换言之，运算符重载函数的参数不能都为简单类型，必须至少有一个参数代表对象。例如－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－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调用的是自嵌入的减法运算重载函数 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函数名见上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) 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。重载函数要么参数个数不同，要么参数类型不同。</a:t>
            </a:r>
          </a:p>
        </p:txBody>
      </p:sp>
    </p:spTree>
    <p:extLst>
      <p:ext uri="{BB962C8B-B14F-4D97-AF65-F5344CB8AC3E}">
        <p14:creationId xmlns:p14="http://schemas.microsoft.com/office/powerpoint/2010/main" val="1232755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6" y="81661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引论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853CFC72-2132-4426-9FAF-3282FFC70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76" y="1166021"/>
            <a:ext cx="11814048" cy="3839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面向对象的基本概念</a:t>
            </a:r>
            <a:endParaRPr lang="en-US" altLang="zh-CN" sz="2400" b="1" dirty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10000"/>
              </a:lnSpc>
            </a:pPr>
            <a:endParaRPr lang="en-US" altLang="zh-CN" sz="2400" b="1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多态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通过一个函数名调用函数能表现出不同行为。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早期绑定（编译时）的多态是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静态多态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，晚期绑定（运行时）的多态是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动态多态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。重载函数表现的行为是静态多态，虚函数表现的行为是动态多态。由此可见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, 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重载函数使用早期绑定，虚函数使用晚期绑定。“多态”一般指动态多态。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绑定越晚越好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。</a:t>
            </a:r>
            <a:endParaRPr lang="en-US" altLang="zh-CN" sz="2400" b="1" dirty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15000"/>
              </a:lnSpc>
              <a:buClr>
                <a:schemeClr val="tx1"/>
              </a:buClr>
            </a:pPr>
            <a:endParaRPr lang="en-US" altLang="zh-CN" sz="2400" b="1" dirty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继承：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一个对象获得另一个或多个对象的“特征”和“行为”， 从而实现了软件重用。例如，小孩长相象父母是获得父母“特征”，走路象父亲是获得父亲“行为”。</a:t>
            </a:r>
          </a:p>
        </p:txBody>
      </p:sp>
    </p:spTree>
    <p:extLst>
      <p:ext uri="{BB962C8B-B14F-4D97-AF65-F5344CB8AC3E}">
        <p14:creationId xmlns:p14="http://schemas.microsoft.com/office/powerpoint/2010/main" val="2740768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6" y="81661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引论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853CFC72-2132-4426-9FAF-3282FFC70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76" y="1166021"/>
            <a:ext cx="11814048" cy="4051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面向对象的基本概念</a:t>
            </a:r>
            <a:endParaRPr lang="en-US" altLang="zh-CN" sz="2400" b="1" dirty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10000"/>
              </a:lnSpc>
            </a:pPr>
            <a:endParaRPr lang="en-US" altLang="zh-CN" sz="2400" b="1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45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抽象：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一种抽象形式是从对象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事物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到类型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概念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，另一种形式是从低级类型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概念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) 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到高级类型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概念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。从对象“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张三”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、“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李四”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抽象出“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学生”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的概念，从“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学生”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、“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教师”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的概念可抽象出“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师生”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的概念。</a:t>
            </a:r>
            <a:endParaRPr lang="en-US" altLang="zh-CN" sz="2400" b="1" dirty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45000"/>
              </a:lnSpc>
            </a:pPr>
            <a:endParaRPr lang="zh-CN" altLang="en-US" sz="2400" b="1" dirty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45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抽象类：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抽象级别最高的类，无法描述具体特征和行为。例如，从“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点”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、“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线”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、“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圆”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抽象出“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图形”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的概念。无法说出“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图形”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有何特征，也无法说明其绘图行为。</a:t>
            </a:r>
          </a:p>
        </p:txBody>
      </p:sp>
    </p:spTree>
    <p:extLst>
      <p:ext uri="{BB962C8B-B14F-4D97-AF65-F5344CB8AC3E}">
        <p14:creationId xmlns:p14="http://schemas.microsoft.com/office/powerpoint/2010/main" val="1190045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6" y="81661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引论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853CFC72-2132-4426-9FAF-3282FFC70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76" y="1166021"/>
            <a:ext cx="11814048" cy="468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语言的特点</a:t>
            </a:r>
            <a:endParaRPr lang="en-US" altLang="zh-CN" sz="2400" b="1" dirty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10000"/>
              </a:lnSpc>
            </a:pPr>
            <a:endParaRPr lang="en-US" altLang="zh-CN" sz="2400" b="1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的超集，完全兼容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C, 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代码质量高、速度快。</a:t>
            </a:r>
            <a:endParaRPr lang="en-US" altLang="zh-CN" sz="2400" b="1" dirty="0"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多继承的强类型的混合型的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OO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语言。</a:t>
            </a:r>
            <a:endParaRPr lang="en-US" altLang="zh-CN" sz="2400" b="1" dirty="0"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支持面向对象的运算符重载：至少一个操作数的类型代表对象的类型。</a:t>
            </a:r>
            <a:endParaRPr lang="en-US" altLang="zh-CN" sz="2400" b="1" dirty="0"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提供函数模板和类模板等高级抽象机制。</a:t>
            </a:r>
            <a:endParaRPr lang="en-US" altLang="zh-CN" sz="2400" b="1" dirty="0"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支持面向对象的异常处理。</a:t>
            </a:r>
            <a:endParaRPr lang="en-US" altLang="zh-CN" sz="2400" b="1" dirty="0"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支持名字空间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namespace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：解决标识符命名重复的问题</a:t>
            </a:r>
          </a:p>
        </p:txBody>
      </p:sp>
    </p:spTree>
    <p:extLst>
      <p:ext uri="{BB962C8B-B14F-4D97-AF65-F5344CB8AC3E}">
        <p14:creationId xmlns:p14="http://schemas.microsoft.com/office/powerpoint/2010/main" val="2197144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6" y="81661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引论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853CFC72-2132-4426-9FAF-3282FFC70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76" y="1166021"/>
            <a:ext cx="11814048" cy="87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的程序结构</a:t>
            </a:r>
            <a:endParaRPr lang="en-US" altLang="zh-CN" sz="2400" b="1" dirty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10000"/>
              </a:lnSpc>
            </a:pPr>
            <a:endParaRPr lang="en-US" altLang="zh-CN" sz="2400" b="1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9E81DD-5A89-46E3-81E7-11135E01D15F}"/>
              </a:ext>
            </a:extLst>
          </p:cNvPr>
          <p:cNvSpPr txBox="1">
            <a:spLocks noChangeArrowheads="1"/>
          </p:cNvSpPr>
          <p:nvPr/>
        </p:nvSpPr>
        <p:spPr>
          <a:xfrm>
            <a:off x="623656" y="1601300"/>
            <a:ext cx="10784150" cy="5338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C++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的标准输入输出</a:t>
            </a:r>
          </a:p>
          <a:p>
            <a:pPr>
              <a:buFontTx/>
              <a:buNone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#include </a:t>
            </a:r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&lt;iostream&gt;</a:t>
            </a:r>
          </a:p>
          <a:p>
            <a:pPr>
              <a:buFontTx/>
              <a:buNone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  using namespace std;</a:t>
            </a:r>
          </a:p>
          <a:p>
            <a:pPr>
              <a:buFontTx/>
              <a:buNone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  int x;</a:t>
            </a:r>
          </a:p>
          <a:p>
            <a:pPr>
              <a:buFontTx/>
              <a:buNone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cin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&gt;&gt; x;</a:t>
            </a:r>
          </a:p>
          <a:p>
            <a:pPr>
              <a:buFontTx/>
              <a:buNone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  x += 2;</a:t>
            </a:r>
          </a:p>
          <a:p>
            <a:pPr>
              <a:buFontTx/>
              <a:buNone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cout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&lt;&lt; x;</a:t>
            </a:r>
          </a:p>
          <a:p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在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iostream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声明了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cin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cout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。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cin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为标准输入流对象，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cout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为标准输出流对象</a:t>
            </a:r>
          </a:p>
          <a:p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&lt;&lt;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&gt;&gt;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被重载，分别为 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cin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cout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提供输入输出功能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8689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2869B9-C22E-47B1-B851-069CA9F0039D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7351" y="457200"/>
            <a:ext cx="10025849" cy="5867400"/>
          </a:xfrm>
        </p:spPr>
        <p:txBody>
          <a:bodyPr>
            <a:noAutofit/>
          </a:bodyPr>
          <a:lstStyle/>
          <a:p>
            <a:pPr algn="just" eaLnBrk="1" hangingPunct="1"/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继续支持</a:t>
            </a: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stdio.h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, 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强类型要求必须先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#include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头文件再使用，其中头文件包含了变量和函数声明：</a:t>
            </a:r>
          </a:p>
          <a:p>
            <a:pPr lvl="1" algn="just" eaLnBrk="1" hangingPunct="1">
              <a:buFontTx/>
              <a:buNone/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int  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scanf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(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const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char *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…); //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返回成功输入</a:t>
            </a:r>
            <a:r>
              <a:rPr lang="zh-CN" altLang="en-US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变量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的个数。</a:t>
            </a:r>
          </a:p>
          <a:p>
            <a:pPr lvl="1" algn="just" eaLnBrk="1" hangingPunct="1">
              <a:buFontTx/>
              <a:buNone/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int  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printf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(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const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char *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…);//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返回成功输出</a:t>
            </a:r>
            <a:r>
              <a:rPr lang="zh-CN" altLang="en-US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字符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的个数。</a:t>
            </a:r>
          </a:p>
          <a:p>
            <a:pPr lvl="1" algn="just" eaLnBrk="1" hangingPunct="1">
              <a:buFontTx/>
              <a:buNone/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int  x=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printf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("9876543210"); //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结果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x=10, 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输出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10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个字符。</a:t>
            </a:r>
          </a:p>
          <a:p>
            <a:pPr lvl="1" algn="just" eaLnBrk="1" hangingPunct="1">
              <a:buFontTx/>
              <a:buNone/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int y=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printf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("%d",  98765);  //y=5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正好是十进制有效位数。</a:t>
            </a:r>
          </a:p>
          <a:p>
            <a:pPr algn="just" eaLnBrk="1" hangingPunct="1"/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流</a:t>
            </a: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iostream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类对象 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变量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) </a:t>
            </a: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cin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通过重载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&gt;&gt;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运算符函数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完成输入。就象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+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运算符一样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, &gt;&gt;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可以自左至右连续运算。试比较变量</a:t>
            </a: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cin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y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z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的运算：</a:t>
            </a:r>
          </a:p>
          <a:p>
            <a:pPr lvl="1" algn="just" eaLnBrk="1" hangingPunct="1">
              <a:buFontTx/>
              <a:buNone/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	 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x+y+z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;         //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x+y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的和 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一个值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)   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再和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z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进行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+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运算。</a:t>
            </a:r>
          </a:p>
          <a:p>
            <a:pPr lvl="1" algn="just" eaLnBrk="1" hangingPunct="1">
              <a:buFontTx/>
              <a:buNone/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	 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cin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&gt;&gt;y&gt;&gt;z; //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cin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&gt;&gt;y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的结果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为</a:t>
            </a:r>
            <a:r>
              <a:rPr lang="en-US" altLang="zh-CN" b="1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cin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再和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z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进行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&gt;&gt;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运算。</a:t>
            </a:r>
          </a:p>
          <a:p>
            <a:pPr lvl="1" algn="just" eaLnBrk="1" hangingPunct="1">
              <a:buFontTx/>
              <a:buNone/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                         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等于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cin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&gt;&gt;y; 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cin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&gt;&gt;z</a:t>
            </a:r>
          </a:p>
          <a:p>
            <a:pPr algn="just" eaLnBrk="1" hangingPunct="1"/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cin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关于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&gt;&gt;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运算的结果为</a:t>
            </a: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cin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cout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关于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&lt;&lt;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运算的结果</a:t>
            </a: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cout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。可用</a:t>
            </a: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cin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或</a:t>
            </a: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cout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的运算结果连续进行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&gt;&gt;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&lt;&lt;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运算。</a:t>
            </a:r>
          </a:p>
        </p:txBody>
      </p:sp>
    </p:spTree>
    <p:extLst>
      <p:ext uri="{BB962C8B-B14F-4D97-AF65-F5344CB8AC3E}">
        <p14:creationId xmlns:p14="http://schemas.microsoft.com/office/powerpoint/2010/main" val="3203225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6" y="81661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引论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853CFC72-2132-4426-9FAF-3282FFC70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76" y="1166021"/>
            <a:ext cx="11814048" cy="5681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的头文件</a:t>
            </a:r>
            <a:endParaRPr lang="en-US" altLang="zh-CN" sz="2400" b="1" dirty="0">
              <a:latin typeface="华文新魏" pitchFamily="2" charset="-122"/>
              <a:ea typeface="华文新魏" pitchFamily="2" charset="-122"/>
            </a:endParaRPr>
          </a:p>
          <a:p>
            <a:endParaRPr lang="en-US" altLang="zh-CN" sz="2800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C++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有三种头文件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老式的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头文件，如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#include  &lt;</a:t>
            </a:r>
            <a:r>
              <a:rPr lang="en-US" altLang="zh-CN" sz="2400" dirty="0" err="1">
                <a:latin typeface="华文新魏" pitchFamily="2" charset="-122"/>
                <a:ea typeface="华文新魏" pitchFamily="2" charset="-122"/>
              </a:rPr>
              <a:t>stdio.h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&gt;</a:t>
            </a:r>
          </a:p>
          <a:p>
            <a:pPr lvl="2"/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这是为了和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语言兼容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华文新魏" pitchFamily="2" charset="-122"/>
              <a:ea typeface="华文新魏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C++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新的头文件，后面没有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.h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后缀</a:t>
            </a:r>
          </a:p>
          <a:p>
            <a:pPr lvl="2"/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#include &lt;iostream&gt;</a:t>
            </a:r>
          </a:p>
          <a:p>
            <a:pPr lvl="2"/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using 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namesapce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std;</a:t>
            </a:r>
          </a:p>
          <a:p>
            <a:pPr lvl="2"/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注意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C++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规范明确说明应该使用新的头文件，</a:t>
            </a:r>
            <a:r>
              <a:rPr lang="en-US" altLang="zh-CN" sz="2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C++</a:t>
            </a:r>
            <a:r>
              <a:rPr lang="zh-CN" altLang="en-US" sz="2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新的头文件没有</a:t>
            </a:r>
            <a:r>
              <a:rPr lang="en-US" altLang="zh-CN" sz="2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.h</a:t>
            </a:r>
            <a:r>
              <a:rPr lang="zh-CN" altLang="en-US" sz="2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后缀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华文新魏" pitchFamily="2" charset="-122"/>
              <a:ea typeface="华文新魏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老式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头文件的封装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(Wrapper), 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封装头文件的命名规则为：老式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头文件名前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+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字母‘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c’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，然后去掉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.h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后缀</a:t>
            </a:r>
          </a:p>
          <a:p>
            <a:pPr lvl="2"/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例如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stdio.h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头文件经过封装后的文件为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cstdio</a:t>
            </a:r>
            <a:endParaRPr lang="en-US" altLang="zh-CN" sz="2000" dirty="0">
              <a:latin typeface="华文新魏" pitchFamily="2" charset="-122"/>
              <a:ea typeface="华文新魏" pitchFamily="2" charset="-122"/>
            </a:endParaRPr>
          </a:p>
          <a:p>
            <a:pPr lvl="2"/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#include &lt;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cstdio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&gt;</a:t>
            </a:r>
          </a:p>
          <a:p>
            <a:pPr lvl="2"/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using namespace std;</a:t>
            </a:r>
            <a:endParaRPr lang="en-US" altLang="zh-CN" sz="2400" b="1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446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7568" y="1988841"/>
            <a:ext cx="7772400" cy="1554272"/>
          </a:xfrm>
        </p:spPr>
        <p:txBody>
          <a:bodyPr>
            <a:spAutoFit/>
          </a:bodyPr>
          <a:lstStyle/>
          <a:p>
            <a:pPr marL="273050" indent="-273050" algn="ctr">
              <a:spcBef>
                <a:spcPts val="575"/>
              </a:spcBef>
              <a:buClr>
                <a:schemeClr val="accent1"/>
              </a:buClr>
              <a:buSzPct val="85000"/>
              <a:buNone/>
              <a:defRPr/>
            </a:pPr>
            <a:r>
              <a:rPr lang="zh-CN" altLang="en-US" sz="4400" b="1" dirty="0">
                <a:solidFill>
                  <a:srgbClr val="FF0000"/>
                </a:solidFill>
                <a:ea typeface="楷体_GB2312" pitchFamily="49" charset="-122"/>
              </a:rPr>
              <a:t>辜希武</a:t>
            </a:r>
            <a:endParaRPr lang="en-US" altLang="zh-CN" sz="4400" b="1" dirty="0">
              <a:solidFill>
                <a:srgbClr val="FF0000"/>
              </a:solidFill>
              <a:ea typeface="楷体_GB2312" pitchFamily="49" charset="-122"/>
            </a:endParaRPr>
          </a:p>
          <a:p>
            <a:pPr marL="273050" indent="-273050" algn="ctr">
              <a:spcBef>
                <a:spcPts val="575"/>
              </a:spcBef>
              <a:buClr>
                <a:schemeClr val="accent1"/>
              </a:buClr>
              <a:buSzPct val="85000"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智能分布式计算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(IDC)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实验室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1694551702@qq.com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6" y="81661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引论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853CFC72-2132-4426-9FAF-3282FFC70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76" y="1166021"/>
            <a:ext cx="11814048" cy="4235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的头文件</a:t>
            </a:r>
            <a:endParaRPr lang="en-US" altLang="zh-CN" sz="2400" b="1" dirty="0">
              <a:latin typeface="华文新魏" pitchFamily="2" charset="-122"/>
              <a:ea typeface="华文新魏" pitchFamily="2" charset="-122"/>
            </a:endParaRPr>
          </a:p>
          <a:p>
            <a:endParaRPr lang="en-US" altLang="zh-CN" sz="2800" dirty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老式头文件和新的头文件及封装的头文件区别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语言没有名字空间的概念，因此头文件里声明的变量、函数都是全局的，因此我们可以直接使用定义的变量和函数，如</a:t>
            </a:r>
            <a:r>
              <a:rPr lang="en-US" altLang="zh-CN" sz="2400" dirty="0" err="1">
                <a:latin typeface="华文新魏" pitchFamily="2" charset="-122"/>
                <a:ea typeface="华文新魏" pitchFamily="2" charset="-122"/>
              </a:rPr>
              <a:t>printf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(…)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。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新的头文件及封装的头文件里声明的变量、函数都位于名字空间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std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里，这就是为什么在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include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了新式头文件后，一定要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using namespace std;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后才能使用头文件里的变量和函数，如</a:t>
            </a:r>
            <a:r>
              <a:rPr lang="en-US" altLang="zh-CN" sz="2400" dirty="0" err="1">
                <a:latin typeface="华文新魏" pitchFamily="2" charset="-122"/>
                <a:ea typeface="华文新魏" pitchFamily="2" charset="-122"/>
              </a:rPr>
              <a:t>cin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 &gt;&gt; x;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如果不使用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using namespace std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；只有通过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std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前缀来使用头文件声明的变量和函数，如</a:t>
            </a:r>
          </a:p>
          <a:p>
            <a:pPr lvl="2"/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std::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cin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 &gt;&gt; x;</a:t>
            </a:r>
          </a:p>
        </p:txBody>
      </p:sp>
    </p:spTree>
    <p:extLst>
      <p:ext uri="{BB962C8B-B14F-4D97-AF65-F5344CB8AC3E}">
        <p14:creationId xmlns:p14="http://schemas.microsoft.com/office/powerpoint/2010/main" val="1471693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6" y="81661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引论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853CFC72-2132-4426-9FAF-3282FFC70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76" y="1166021"/>
            <a:ext cx="11814048" cy="4296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的头文件</a:t>
            </a:r>
            <a:endParaRPr lang="en-US" altLang="zh-CN" sz="2400" b="1" dirty="0">
              <a:latin typeface="华文新魏" pitchFamily="2" charset="-122"/>
              <a:ea typeface="华文新魏" pitchFamily="2" charset="-122"/>
            </a:endParaRPr>
          </a:p>
          <a:p>
            <a:endParaRPr lang="en-US" altLang="zh-CN" sz="2800" dirty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老式头文件是如何被封装的？以</a:t>
            </a:r>
            <a:r>
              <a:rPr lang="en-US" altLang="zh-CN" sz="2400" dirty="0" err="1">
                <a:latin typeface="华文新魏" pitchFamily="2" charset="-122"/>
                <a:ea typeface="华文新魏" pitchFamily="2" charset="-122"/>
              </a:rPr>
              <a:t>cstdio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为例，下面是部分代码：</a:t>
            </a:r>
          </a:p>
          <a:p>
            <a:endParaRPr lang="en-US" altLang="zh-CN" sz="2800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#include &lt;</a:t>
            </a:r>
            <a:r>
              <a:rPr lang="en-US" altLang="zh-CN" sz="2800" dirty="0" err="1">
                <a:latin typeface="华文新魏" pitchFamily="2" charset="-122"/>
                <a:ea typeface="华文新魏" pitchFamily="2" charset="-122"/>
              </a:rPr>
              <a:t>stdio.h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&gt; </a:t>
            </a:r>
          </a:p>
          <a:p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namespace std { </a:t>
            </a:r>
          </a:p>
          <a:p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   	…</a:t>
            </a:r>
          </a:p>
          <a:p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	using ::</a:t>
            </a:r>
            <a:r>
              <a:rPr lang="en-US" altLang="zh-CN" sz="2800" dirty="0" err="1">
                <a:latin typeface="华文新魏" pitchFamily="2" charset="-122"/>
                <a:ea typeface="华文新魏" pitchFamily="2" charset="-122"/>
              </a:rPr>
              <a:t>printf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; //::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为缺省名字空间</a:t>
            </a:r>
            <a:endParaRPr lang="en-US" altLang="zh-CN" sz="2800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   	…</a:t>
            </a:r>
          </a:p>
          <a:p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}</a:t>
            </a:r>
            <a:endParaRPr lang="en-US" altLang="zh-CN" sz="2000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570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66910" y="357169"/>
            <a:ext cx="7696200" cy="720725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教材和参考资料</a:t>
            </a:r>
            <a:endParaRPr lang="zh-CN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79653" y="1773238"/>
            <a:ext cx="7553325" cy="4464074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教材：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程序设计实践教程（新国标微课版）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出版：华中科技大学出版社</a:t>
            </a:r>
          </a:p>
          <a:p>
            <a:pPr marL="0" indent="0">
              <a:buNone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编著：马光志</a:t>
            </a:r>
          </a:p>
          <a:p>
            <a:pPr marL="0" indent="0">
              <a:buNone/>
            </a:pP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参考文献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:	C++ Primer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（第五版）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深度探索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对象模型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		C++ 11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标准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zh-CN" altLang="en-US" b="1" dirty="0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1158" y="285728"/>
            <a:ext cx="4121150" cy="502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5953124" y="142853"/>
            <a:ext cx="4429156" cy="314213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其内容是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大师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Stanley B.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Lippman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丰富的实践经验和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标准委员会原负责人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Josée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Lajoie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标准深入理解的完美结合。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just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Stanley B.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Lippman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曾经是迪士尼动画公司的首席软件设计师。当他在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AT&amp;T Bell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实验室的时候，领导了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cfront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（第一个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编译器）编译器开发组。他也是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Bell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实验室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Foundation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项目的成员之一，负责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程序设计环境中的对象模型部分。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just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just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5" descr="https://img3.doubanio.com/view/subject/l/public/s330163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96066" y="3573016"/>
            <a:ext cx="2428892" cy="3011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1157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6" y="81661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引论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853CFC72-2132-4426-9FAF-3282FFC70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12" y="1279208"/>
            <a:ext cx="11485816" cy="4383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程序设计语言</a:t>
            </a:r>
            <a:endParaRPr lang="en-US" altLang="zh-CN" sz="28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algn="l">
              <a:lnSpc>
                <a:spcPct val="145000"/>
              </a:lnSpc>
              <a:spcBef>
                <a:spcPct val="50000"/>
              </a:spcBef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机器语言： 计算机自身可以识别的语言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(CPU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指令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) </a:t>
            </a:r>
          </a:p>
          <a:p>
            <a:pPr lvl="1" algn="l">
              <a:lnSpc>
                <a:spcPct val="145000"/>
              </a:lnSpc>
              <a:spcBef>
                <a:spcPct val="50000"/>
              </a:spcBef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汇编语言： 接近于机器语言的符号语言（更便于记忆，如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MOV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指令）</a:t>
            </a:r>
          </a:p>
          <a:p>
            <a:pPr lvl="1" algn="l">
              <a:lnSpc>
                <a:spcPct val="145000"/>
              </a:lnSpc>
              <a:spcBef>
                <a:spcPct val="50000"/>
              </a:spcBef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高级语言： 更接近自然语言的程序设计语言，如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ADA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PASCAL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FORTRAN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BASIC(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面向过程，程序基本单元是函数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)</a:t>
            </a:r>
          </a:p>
          <a:p>
            <a:pPr lvl="1" algn="l">
              <a:lnSpc>
                <a:spcPct val="145000"/>
              </a:lnSpc>
              <a:spcBef>
                <a:spcPct val="50000"/>
              </a:spcBef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面向对象的语言：描述对象“特征”及“行为”的程序设计语言，如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C++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Java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C#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SMALLTALK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等（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程序基本单元是类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0958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6" y="81661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引论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853CFC72-2132-4426-9FAF-3282FFC70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12" y="1279208"/>
            <a:ext cx="11485816" cy="543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程序编译技术</a:t>
            </a:r>
            <a:endParaRPr lang="en-US" altLang="zh-CN" sz="28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45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编译过程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： 预处理、词法分析、语法分析、代码生成、模块连接。</a:t>
            </a:r>
          </a:p>
          <a:p>
            <a:pPr lvl="1">
              <a:lnSpc>
                <a:spcPct val="145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预处理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：通过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#define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宏替换和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#include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插入文件内容生成纯的不包含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#define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#include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等的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或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C++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程序。</a:t>
            </a:r>
          </a:p>
          <a:p>
            <a:pPr lvl="1">
              <a:lnSpc>
                <a:spcPct val="145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词法分析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：产生一个程序的单词序列（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token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）。一个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token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可以是保留字如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if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for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、标识符如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sin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、运算符如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+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、常量如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和 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"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abcd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"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等。</a:t>
            </a:r>
          </a:p>
          <a:p>
            <a:pPr lvl="1">
              <a:lnSpc>
                <a:spcPct val="145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语法分析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：检查程序语法结构，例如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if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后面是否出现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else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。</a:t>
            </a:r>
          </a:p>
          <a:p>
            <a:pPr lvl="1">
              <a:lnSpc>
                <a:spcPct val="145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代码生成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：生成低级语言代码如机器语言或汇编语言。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C++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语言的标识符编译为低级语言标识符时会换名，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C++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的换名策略不一样。代码生成的是中间代码（如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.OBJ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文件）</a:t>
            </a:r>
          </a:p>
          <a:p>
            <a:pPr lvl="1">
              <a:lnSpc>
                <a:spcPct val="145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模块连接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：将中间代码和标准库、非标准库连接起来，形成一个可执行的程序。静态连接是编译时由编译程序完成的连接，动态连接是运行时由操作系统完成的连接。</a:t>
            </a:r>
          </a:p>
          <a:p>
            <a:pPr lvl="1">
              <a:lnSpc>
                <a:spcPct val="145000"/>
              </a:lnSpc>
              <a:spcBef>
                <a:spcPct val="50000"/>
              </a:spcBef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不同厂家对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C++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标准的支持程度不一样。一定要确认当前使用的编译器是否支持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C++11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甚至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11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以上的标准。</a:t>
            </a:r>
          </a:p>
        </p:txBody>
      </p:sp>
    </p:spTree>
    <p:extLst>
      <p:ext uri="{BB962C8B-B14F-4D97-AF65-F5344CB8AC3E}">
        <p14:creationId xmlns:p14="http://schemas.microsoft.com/office/powerpoint/2010/main" val="61119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6" y="81661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引论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853CFC72-2132-4426-9FAF-3282FFC70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76" y="1407224"/>
            <a:ext cx="11485816" cy="367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程序编译技术</a:t>
            </a:r>
            <a:endParaRPr lang="en-US" altLang="zh-CN" sz="28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45000"/>
              </a:lnSpc>
              <a:spcBef>
                <a:spcPct val="50000"/>
              </a:spcBef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例如假设用户的程序需要调用函数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f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f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的实现有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个版本，静态库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f.lib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及动态链接库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f.dll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。</a:t>
            </a:r>
          </a:p>
          <a:p>
            <a:pPr lvl="1">
              <a:lnSpc>
                <a:spcPct val="145000"/>
              </a:lnSpc>
              <a:spcBef>
                <a:spcPct val="50000"/>
              </a:spcBef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静态链接：将用户程序生成的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obj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文件和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f.lib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链接，并将被调函数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f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的函数体拷入目标语言程序中（如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exe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文件），目标语言程序开始执行时，被调函数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f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的函数体一起装入内存。如果有多个程序都调用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f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并且都是用静态链接，那么内存中将会有多个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f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的副本。</a:t>
            </a:r>
          </a:p>
          <a:p>
            <a:pPr lvl="1">
              <a:lnSpc>
                <a:spcPct val="145000"/>
              </a:lnSpc>
              <a:spcBef>
                <a:spcPct val="50000"/>
              </a:spcBef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动态链接：将用户的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obj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文件和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f.dll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链接。只在目标语言程序中保存被调函数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f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的描述信息。运行时动态链接的函数体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f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并不随目标语言程序装入内存，只有当调用该函数时才将该函数体装入内存，并保证同一个函数不会在内存里出现多个副本。</a:t>
            </a:r>
          </a:p>
        </p:txBody>
      </p:sp>
    </p:spTree>
    <p:extLst>
      <p:ext uri="{BB962C8B-B14F-4D97-AF65-F5344CB8AC3E}">
        <p14:creationId xmlns:p14="http://schemas.microsoft.com/office/powerpoint/2010/main" val="1917931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6DB64C-09C0-4CE8-9496-9E0DAF01193E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"/>
            <a:ext cx="8382000" cy="6400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预处理的例子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：</a:t>
            </a:r>
          </a:p>
          <a:p>
            <a:pPr lvl="1" eaLnBrk="1" hangingPunct="1">
              <a:lnSpc>
                <a:spcPct val="125000"/>
              </a:lnSpc>
              <a:buFont typeface="Wingdings" pitchFamily="2" charset="2"/>
              <a:buChar char="§"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假如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stdio.h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的文件内容如下：</a:t>
            </a:r>
          </a:p>
          <a:p>
            <a:pPr lvl="2" eaLnBrk="1" hangingPunct="1">
              <a:lnSpc>
                <a:spcPct val="125000"/>
              </a:lnSpc>
              <a:buFontTx/>
              <a:buNone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extern  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scanf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(const char *,  …)   ; </a:t>
            </a:r>
          </a:p>
          <a:p>
            <a:pPr lvl="2" eaLnBrk="1" hangingPunct="1">
              <a:lnSpc>
                <a:spcPct val="125000"/>
              </a:lnSpc>
              <a:buFontTx/>
              <a:buNone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extern  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printf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(const char *,  …)   ; </a:t>
            </a:r>
          </a:p>
          <a:p>
            <a:pPr lvl="1" eaLnBrk="1" hangingPunct="1">
              <a:lnSpc>
                <a:spcPct val="125000"/>
              </a:lnSpc>
              <a:buFont typeface="Wingdings" pitchFamily="2" charset="2"/>
              <a:buChar char="§"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程序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test.c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的文件内容如下：</a:t>
            </a:r>
          </a:p>
          <a:p>
            <a:pPr lvl="2" eaLnBrk="1" hangingPunct="1">
              <a:lnSpc>
                <a:spcPct val="125000"/>
              </a:lnSpc>
              <a:buFontTx/>
              <a:buNone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#include &lt;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stdio.h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&gt;</a:t>
            </a:r>
          </a:p>
          <a:p>
            <a:pPr lvl="2" eaLnBrk="1" hangingPunct="1">
              <a:lnSpc>
                <a:spcPct val="125000"/>
              </a:lnSpc>
              <a:buFontTx/>
              <a:buNone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#define   pi   3.14</a:t>
            </a:r>
          </a:p>
          <a:p>
            <a:pPr lvl="2" eaLnBrk="1" hangingPunct="1">
              <a:lnSpc>
                <a:spcPct val="125000"/>
              </a:lnSpc>
              <a:buFontTx/>
              <a:buNone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void main (  )   {  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printf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("area=%lf",  pi*5*5);   }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预处理的结果</a:t>
            </a:r>
            <a:r>
              <a:rPr lang="en-US" altLang="zh-CN" sz="24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,  </a:t>
            </a:r>
            <a:r>
              <a:rPr lang="zh-CN" altLang="en-US" sz="24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由</a:t>
            </a:r>
            <a:r>
              <a:rPr lang="en-US" altLang="zh-CN" sz="24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test.c</a:t>
            </a:r>
            <a:r>
              <a:rPr lang="zh-CN" altLang="en-US" sz="24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文件得到如下内容：</a:t>
            </a:r>
          </a:p>
          <a:p>
            <a:pPr lvl="2" eaLnBrk="1" hangingPunct="1">
              <a:lnSpc>
                <a:spcPct val="125000"/>
              </a:lnSpc>
              <a:buFontTx/>
              <a:buNone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extern 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scanf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(const char *,  …)   ; </a:t>
            </a:r>
          </a:p>
          <a:p>
            <a:pPr lvl="2" eaLnBrk="1" hangingPunct="1">
              <a:lnSpc>
                <a:spcPct val="125000"/>
              </a:lnSpc>
              <a:buFontTx/>
              <a:buNone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extern 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printf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(const char *,  …)   ; </a:t>
            </a:r>
          </a:p>
          <a:p>
            <a:pPr lvl="2" eaLnBrk="1" hangingPunct="1">
              <a:lnSpc>
                <a:spcPct val="125000"/>
              </a:lnSpc>
              <a:buFontTx/>
              <a:buNone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void main ( )   {  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printf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("area=%lf",  3.14*5*5)   ;   }</a:t>
            </a:r>
          </a:p>
        </p:txBody>
      </p:sp>
    </p:spTree>
    <p:extLst>
      <p:ext uri="{BB962C8B-B14F-4D97-AF65-F5344CB8AC3E}">
        <p14:creationId xmlns:p14="http://schemas.microsoft.com/office/powerpoint/2010/main" val="3778801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6" y="81661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引论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853CFC72-2132-4426-9FAF-3282FFC70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76" y="1407224"/>
            <a:ext cx="11485816" cy="3806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面向对象的程序设计语言</a:t>
            </a:r>
            <a:endParaRPr lang="en-US" altLang="zh-CN" sz="28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纯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OO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型语言：程序全部由类构成。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SMALLTALK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JAVA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、 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C#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OBJECT-ORIENTED PASCAL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。</a:t>
            </a:r>
          </a:p>
          <a:p>
            <a:pPr>
              <a:lnSpc>
                <a:spcPct val="130000"/>
              </a:lnSpc>
            </a:pPr>
            <a:endParaRPr lang="en-US" altLang="zh-CN" sz="2400" b="1" dirty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混合型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OO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语言：程序由类、全局过程或函数以及全局变量定义构成。如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C++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。</a:t>
            </a:r>
            <a:endParaRPr lang="en-US" altLang="zh-CN" sz="2400" b="1" dirty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什么叫全局函数或变量：不包含在任何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{ }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里的变量和函数</a:t>
            </a:r>
          </a:p>
        </p:txBody>
      </p:sp>
    </p:spTree>
    <p:extLst>
      <p:ext uri="{BB962C8B-B14F-4D97-AF65-F5344CB8AC3E}">
        <p14:creationId xmlns:p14="http://schemas.microsoft.com/office/powerpoint/2010/main" val="875265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702</TotalTime>
  <Words>2413</Words>
  <Application>Microsoft Office PowerPoint</Application>
  <PresentationFormat>宽屏</PresentationFormat>
  <Paragraphs>198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楷体_GB2312</vt:lpstr>
      <vt:lpstr>华文新魏</vt:lpstr>
      <vt:lpstr>Wingdings</vt:lpstr>
      <vt:lpstr>Arial</vt:lpstr>
      <vt:lpstr>隶书</vt:lpstr>
      <vt:lpstr>微软雅黑</vt:lpstr>
      <vt:lpstr>等线</vt:lpstr>
      <vt:lpstr>等线 Light</vt:lpstr>
      <vt:lpstr>Office 主题​​</vt:lpstr>
      <vt:lpstr>PowerPoint 演示文稿</vt:lpstr>
      <vt:lpstr>PowerPoint 演示文稿</vt:lpstr>
      <vt:lpstr>教材和参考资料</vt:lpstr>
      <vt:lpstr>PowerPoint 演示文稿</vt:lpstr>
      <vt:lpstr>第1章  C++引论</vt:lpstr>
      <vt:lpstr>第1章  C++引论</vt:lpstr>
      <vt:lpstr>第1章  C++引论</vt:lpstr>
      <vt:lpstr>PowerPoint 演示文稿</vt:lpstr>
      <vt:lpstr>第1章  C++引论</vt:lpstr>
      <vt:lpstr>第1章  C++引论</vt:lpstr>
      <vt:lpstr>示例</vt:lpstr>
      <vt:lpstr>第1章  C++引论</vt:lpstr>
      <vt:lpstr>第1章  C++引论</vt:lpstr>
      <vt:lpstr>第1章  C++引论</vt:lpstr>
      <vt:lpstr>第1章  C++引论</vt:lpstr>
      <vt:lpstr>第1章  C++引论</vt:lpstr>
      <vt:lpstr>第1章  C++引论</vt:lpstr>
      <vt:lpstr>PowerPoint 演示文稿</vt:lpstr>
      <vt:lpstr>第1章  C++引论</vt:lpstr>
      <vt:lpstr>第1章  C++引论</vt:lpstr>
      <vt:lpstr>第1章  C++引论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guangzhi ma</dc:creator>
  <cp:lastModifiedBy>辜 希武</cp:lastModifiedBy>
  <cp:revision>90</cp:revision>
  <dcterms:created xsi:type="dcterms:W3CDTF">2020-04-22T10:23:54Z</dcterms:created>
  <dcterms:modified xsi:type="dcterms:W3CDTF">2024-09-08T13:40:13Z</dcterms:modified>
</cp:coreProperties>
</file>